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5" r:id="rId2"/>
    <p:sldId id="266" r:id="rId3"/>
    <p:sldId id="268" r:id="rId4"/>
    <p:sldId id="275" r:id="rId5"/>
    <p:sldId id="264" r:id="rId6"/>
    <p:sldId id="273" r:id="rId7"/>
    <p:sldId id="283" r:id="rId8"/>
    <p:sldId id="272" r:id="rId9"/>
    <p:sldId id="282" r:id="rId10"/>
    <p:sldId id="259" r:id="rId11"/>
    <p:sldId id="260" r:id="rId12"/>
    <p:sldId id="261" r:id="rId13"/>
    <p:sldId id="277" r:id="rId14"/>
    <p:sldId id="274" r:id="rId15"/>
    <p:sldId id="281" r:id="rId16"/>
    <p:sldId id="278" r:id="rId17"/>
    <p:sldId id="279" r:id="rId18"/>
    <p:sldId id="280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9900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8" d="100"/>
          <a:sy n="98" d="100"/>
        </p:scale>
        <p:origin x="-504" y="-11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4C94106-B92C-4FC5-AD37-4475BFF29776}" type="datetimeFigureOut">
              <a:rPr lang="en-US"/>
              <a:pPr>
                <a:defRPr/>
              </a:pPr>
              <a:t>4/21/2014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658AD0A-9B51-48D5-9BA3-D3E4CB73B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Char char="•"/>
            </a:pPr>
            <a:r>
              <a:rPr lang="en-US" smtClean="0">
                <a:solidFill>
                  <a:schemeClr val="bg1"/>
                </a:solidFill>
              </a:rPr>
              <a:t> Circulation center at 8 km ~50 km displaced southeast of 2-km center during first mission, left of shear</a:t>
            </a:r>
          </a:p>
          <a:p>
            <a:pPr eaLnBrk="1" hangingPunct="1">
              <a:buFontTx/>
              <a:buChar char="•"/>
            </a:pPr>
            <a:r>
              <a:rPr lang="en-US" smtClean="0">
                <a:solidFill>
                  <a:schemeClr val="bg1"/>
                </a:solidFill>
              </a:rPr>
              <a:t> Convective bursts evident inside RMW, tracks around left of shear side of storm during first mission</a:t>
            </a:r>
          </a:p>
          <a:p>
            <a:pPr eaLnBrk="1" hangingPunct="1">
              <a:buFontTx/>
              <a:buChar char="•"/>
            </a:pPr>
            <a:r>
              <a:rPr lang="en-US" smtClean="0">
                <a:solidFill>
                  <a:schemeClr val="bg1"/>
                </a:solidFill>
              </a:rPr>
              <a:t> See talks 5D.3 (Stevenson) and 5D.6 (Susca-Lopata) for further discussion of this stage of Earl’s RI</a:t>
            </a:r>
          </a:p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241BBD-A49A-4C65-8678-2241B60578C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Char char="•"/>
            </a:pPr>
            <a:r>
              <a:rPr lang="en-US" smtClean="0">
                <a:solidFill>
                  <a:schemeClr val="bg1"/>
                </a:solidFill>
              </a:rPr>
              <a:t> Updraft core originates from PBL inside RMW for both cases</a:t>
            </a:r>
          </a:p>
          <a:p>
            <a:pPr eaLnBrk="1" hangingPunct="1">
              <a:buFontTx/>
              <a:buChar char="•"/>
            </a:pPr>
            <a:r>
              <a:rPr lang="en-US" smtClean="0">
                <a:solidFill>
                  <a:schemeClr val="bg1"/>
                </a:solidFill>
              </a:rPr>
              <a:t> Slope of updraft core departs signficantly from M surface for Earl, closer to M surface for Gustav</a:t>
            </a:r>
          </a:p>
          <a:p>
            <a:pPr eaLnBrk="1" hangingPunct="1">
              <a:buFontTx/>
              <a:buChar char="•"/>
            </a:pPr>
            <a:r>
              <a:rPr lang="en-US" smtClean="0">
                <a:solidFill>
                  <a:schemeClr val="bg1"/>
                </a:solidFill>
              </a:rPr>
              <a:t> Updraft core inside local RMW, in high inertial stability regime for Earl, outside local RMW for Gustav</a:t>
            </a:r>
          </a:p>
          <a:p>
            <a:pPr eaLnBrk="1" hangingPunct="1">
              <a:buFontTx/>
              <a:buChar char="•"/>
            </a:pPr>
            <a:r>
              <a:rPr lang="en-US" smtClean="0">
                <a:solidFill>
                  <a:schemeClr val="bg1"/>
                </a:solidFill>
              </a:rPr>
              <a:t> Relationship consistent with composite slope results from Hazelton et al. (17C.7, Fri. 3:00 pm talk)</a:t>
            </a:r>
          </a:p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7CEE25-BE5D-45B5-B402-C9FD328ACCF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15888" lvl="1" indent="-115888" eaLnBrk="1" hangingPunct="1">
              <a:buFontTx/>
              <a:buChar char="•"/>
            </a:pPr>
            <a:r>
              <a:rPr lang="en-US" smtClean="0"/>
              <a:t> Three mechanisms explored to explain this relationship</a:t>
            </a:r>
          </a:p>
          <a:p>
            <a:pPr marL="800100" lvl="2" indent="-342900" eaLnBrk="1" hangingPunct="1">
              <a:buFont typeface="Calibri" pitchFamily="34" charset="0"/>
              <a:buAutoNum type="arabicPeriod"/>
            </a:pPr>
            <a:r>
              <a:rPr lang="en-US" u="sng" smtClean="0"/>
              <a:t>PBL convergence </a:t>
            </a:r>
            <a:r>
              <a:rPr lang="en-US" smtClean="0"/>
              <a:t>– maximized inside RMW for Earl, inadequate data in other cases</a:t>
            </a:r>
          </a:p>
          <a:p>
            <a:pPr marL="800100" lvl="2" indent="-342900" eaLnBrk="1" hangingPunct="1">
              <a:buFont typeface="Calibri" pitchFamily="34" charset="0"/>
              <a:buAutoNum type="arabicPeriod"/>
            </a:pPr>
            <a:r>
              <a:rPr lang="en-US" u="sng" smtClean="0"/>
              <a:t>outer core inertial stability and inflow depth </a:t>
            </a:r>
            <a:r>
              <a:rPr lang="en-US" smtClean="0"/>
              <a:t>– RI case (Earl) showed lower I, deeper inflow, than SS case (Gustav).  Stronger secondary circulation and intensification via enhanced angular momentum import.</a:t>
            </a:r>
          </a:p>
          <a:p>
            <a:pPr marL="800100" lvl="2" indent="-342900" eaLnBrk="1" hangingPunct="1">
              <a:buFont typeface="Calibri" pitchFamily="34" charset="0"/>
              <a:buAutoNum type="arabicPeriod"/>
            </a:pPr>
            <a:r>
              <a:rPr lang="en-US" u="sng" smtClean="0"/>
              <a:t>slope differences in updraft </a:t>
            </a:r>
            <a:r>
              <a:rPr lang="en-US" smtClean="0"/>
              <a:t>– Slope of updraft core departs significantly from M surface for Earl, closer to M surface for Gustav.  Updraft inside local RMW for Earl, in higher I regime, compared with Gustav, which is outside local RMW aloft.</a:t>
            </a:r>
          </a:p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27240E-F192-42AD-A7AD-2161A87709F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65589-9317-4AC0-9D7A-4AB5AB676A19}" type="datetime1">
              <a:rPr lang="en-US"/>
              <a:pPr>
                <a:defRPr/>
              </a:pPr>
              <a:t>4/21/2014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91CBA-D619-4044-A511-C9CAA0888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98655-0409-414F-8007-01FE0558A1DB}" type="datetime1">
              <a:rPr lang="en-US"/>
              <a:pPr>
                <a:defRPr/>
              </a:pPr>
              <a:t>4/21/2014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CCA50-38C9-411D-9716-A9F0CF8E2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354F0-568C-4143-9B5A-9F46252910B1}" type="datetime1">
              <a:rPr lang="en-US"/>
              <a:pPr>
                <a:defRPr/>
              </a:pPr>
              <a:t>4/21/2014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00082-7B89-4057-8CE6-D5952CFA8F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AFFEA-A18C-41CB-8FBF-91EACD55B0FD}" type="datetime1">
              <a:rPr lang="en-US"/>
              <a:pPr>
                <a:defRPr/>
              </a:pPr>
              <a:t>4/21/2014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1F89F-BD02-4D68-8E69-F6CE2AABE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041E5-25FD-4CD1-AA8D-38FCB1132392}" type="datetime1">
              <a:rPr lang="en-US"/>
              <a:pPr>
                <a:defRPr/>
              </a:pPr>
              <a:t>4/21/2014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0482B-9458-4F6A-A8A9-4681C07A6C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EDCC8-A442-4075-B283-AC49FE9798B7}" type="datetime1">
              <a:rPr lang="en-US"/>
              <a:pPr>
                <a:defRPr/>
              </a:pPr>
              <a:t>4/21/2014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50725-181C-4A8B-8E0F-5E18923EEA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D0A76-3836-454F-8E3B-0B369E68A5FB}" type="datetime1">
              <a:rPr lang="en-US"/>
              <a:pPr>
                <a:defRPr/>
              </a:pPr>
              <a:t>4/21/2014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954A4-D998-4922-9A00-701B5C4AD7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861AF-E081-4CA0-8FC4-4C5E46C1BF7E}" type="datetime1">
              <a:rPr lang="en-US"/>
              <a:pPr>
                <a:defRPr/>
              </a:pPr>
              <a:t>4/21/2014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3BF1A-5EA8-4B06-9AAA-FF6DFF0307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9B4B7-D983-4574-84C7-CC54817B3FEB}" type="datetime1">
              <a:rPr lang="en-US"/>
              <a:pPr>
                <a:defRPr/>
              </a:pPr>
              <a:t>4/21/2014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0D840-5761-4CFA-A4A9-E7F1A0C58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A9F62-5F08-42AD-98EA-65C275C0D279}" type="datetime1">
              <a:rPr lang="en-US"/>
              <a:pPr>
                <a:defRPr/>
              </a:pPr>
              <a:t>4/21/2014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0626A-3445-493E-91CF-96286BD387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69CA7-4014-44DB-AB77-B13382668414}" type="datetime1">
              <a:rPr lang="en-US"/>
              <a:pPr>
                <a:defRPr/>
              </a:pPr>
              <a:t>4/21/2014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6C136-CA9B-4414-8037-B66C5119E2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7711B41-4B3B-4C7D-AC3B-4413493B1626}" type="datetime1">
              <a:rPr lang="en-US"/>
              <a:pPr>
                <a:defRPr/>
              </a:pPr>
              <a:t>4/21/2014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67E64F-85E0-4F53-BD99-D7D536360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005A5F-6586-4C27-8F7E-AE9D53A20A6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2051" name="TextBox 21"/>
          <p:cNvSpPr txBox="1">
            <a:spLocks noChangeArrowheads="1"/>
          </p:cNvSpPr>
          <p:nvPr/>
        </p:nvSpPr>
        <p:spPr bwMode="auto">
          <a:xfrm>
            <a:off x="152400" y="2514600"/>
            <a:ext cx="87884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 err="1">
                <a:solidFill>
                  <a:srgbClr val="FFFF00"/>
                </a:solidFill>
                <a:latin typeface="Calibri" pitchFamily="34" charset="0"/>
              </a:rPr>
              <a:t>Multiscale</a:t>
            </a:r>
            <a:r>
              <a:rPr lang="en-US" sz="2800" dirty="0">
                <a:solidFill>
                  <a:srgbClr val="FFFF00"/>
                </a:solidFill>
                <a:latin typeface="Calibri" pitchFamily="34" charset="0"/>
              </a:rPr>
              <a:t> Structure and Evolution of Earl (2010) during Rapid Intensification</a:t>
            </a:r>
          </a:p>
          <a:p>
            <a:pPr algn="ctr"/>
            <a:endParaRPr lang="en-US" sz="2800" dirty="0">
              <a:solidFill>
                <a:srgbClr val="FFFF00"/>
              </a:solidFill>
              <a:latin typeface="Calibri" pitchFamily="34" charset="0"/>
            </a:endParaRPr>
          </a:p>
          <a:p>
            <a:pPr algn="ctr"/>
            <a:endParaRPr lang="en-US" sz="2800" dirty="0">
              <a:solidFill>
                <a:srgbClr val="FFFF00"/>
              </a:solidFill>
              <a:latin typeface="Calibri" pitchFamily="34" charset="0"/>
            </a:endParaRPr>
          </a:p>
          <a:p>
            <a:pPr algn="ctr"/>
            <a:r>
              <a:rPr lang="en-US" sz="2400" dirty="0">
                <a:latin typeface="Calibri" pitchFamily="34" charset="0"/>
              </a:rPr>
              <a:t>Robert Rogers</a:t>
            </a:r>
            <a:r>
              <a:rPr lang="en-US" sz="2400" baseline="30000" dirty="0">
                <a:latin typeface="Calibri" pitchFamily="34" charset="0"/>
              </a:rPr>
              <a:t>1</a:t>
            </a:r>
            <a:r>
              <a:rPr lang="en-US" sz="2400" dirty="0">
                <a:latin typeface="Calibri" pitchFamily="34" charset="0"/>
              </a:rPr>
              <a:t>, Paul Reasor</a:t>
            </a:r>
            <a:r>
              <a:rPr lang="en-US" sz="2400" baseline="30000" dirty="0">
                <a:latin typeface="Calibri" pitchFamily="34" charset="0"/>
              </a:rPr>
              <a:t>1</a:t>
            </a:r>
            <a:r>
              <a:rPr lang="en-US" sz="2400" dirty="0">
                <a:latin typeface="Calibri" pitchFamily="34" charset="0"/>
              </a:rPr>
              <a:t>, </a:t>
            </a:r>
            <a:r>
              <a:rPr lang="en-US" sz="2400" dirty="0" smtClean="0">
                <a:latin typeface="Calibri" pitchFamily="34" charset="0"/>
              </a:rPr>
              <a:t>Jun Zhang</a:t>
            </a:r>
            <a:r>
              <a:rPr lang="en-US" sz="2400" baseline="30000" dirty="0" smtClean="0">
                <a:latin typeface="Calibri" pitchFamily="34" charset="0"/>
              </a:rPr>
              <a:t>2</a:t>
            </a:r>
            <a:r>
              <a:rPr lang="en-US" sz="2400" dirty="0" smtClean="0">
                <a:latin typeface="Calibri" pitchFamily="34" charset="0"/>
              </a:rPr>
              <a:t>, Stephen Guimond</a:t>
            </a:r>
            <a:r>
              <a:rPr lang="en-US" sz="2400" baseline="30000" dirty="0" smtClean="0">
                <a:latin typeface="Calibri" pitchFamily="34" charset="0"/>
              </a:rPr>
              <a:t>3,4</a:t>
            </a:r>
            <a:endParaRPr lang="en-US" sz="2400" baseline="30000" dirty="0">
              <a:latin typeface="Calibri" pitchFamily="34" charset="0"/>
            </a:endParaRPr>
          </a:p>
          <a:p>
            <a:pPr algn="ctr"/>
            <a:r>
              <a:rPr lang="en-US" baseline="30000" dirty="0">
                <a:latin typeface="Calibri" pitchFamily="34" charset="0"/>
              </a:rPr>
              <a:t>1</a:t>
            </a:r>
            <a:r>
              <a:rPr lang="en-US" dirty="0">
                <a:latin typeface="Calibri" pitchFamily="34" charset="0"/>
              </a:rPr>
              <a:t>NOAA/AOML Hurricane Research Division</a:t>
            </a:r>
          </a:p>
          <a:p>
            <a:pPr algn="ctr"/>
            <a:r>
              <a:rPr lang="en-US" baseline="30000" dirty="0">
                <a:latin typeface="Calibri" pitchFamily="34" charset="0"/>
              </a:rPr>
              <a:t>2</a:t>
            </a:r>
            <a:r>
              <a:rPr lang="en-US" dirty="0">
                <a:latin typeface="Calibri" pitchFamily="34" charset="0"/>
              </a:rPr>
              <a:t>University of </a:t>
            </a:r>
            <a:r>
              <a:rPr lang="en-US" dirty="0" smtClean="0">
                <a:latin typeface="Calibri" pitchFamily="34" charset="0"/>
              </a:rPr>
              <a:t>Miami/CIMAS</a:t>
            </a:r>
          </a:p>
          <a:p>
            <a:pPr algn="ctr"/>
            <a:r>
              <a:rPr lang="en-US" baseline="30000" dirty="0" smtClean="0">
                <a:latin typeface="Calibri" pitchFamily="34" charset="0"/>
              </a:rPr>
              <a:t>3</a:t>
            </a:r>
            <a:r>
              <a:rPr lang="en-US" dirty="0" smtClean="0">
                <a:latin typeface="Calibri" pitchFamily="34" charset="0"/>
              </a:rPr>
              <a:t>University of Maryland/Earth System Science Interdisciplinary Center</a:t>
            </a:r>
          </a:p>
          <a:p>
            <a:pPr algn="ctr"/>
            <a:r>
              <a:rPr lang="en-US" baseline="30000" dirty="0" smtClean="0">
                <a:latin typeface="Calibri" pitchFamily="34" charset="0"/>
              </a:rPr>
              <a:t>4</a:t>
            </a:r>
            <a:r>
              <a:rPr lang="en-US" dirty="0" smtClean="0">
                <a:latin typeface="Calibri" pitchFamily="34" charset="0"/>
              </a:rPr>
              <a:t>NASA Goddard Space Flight Center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3"/>
          <p:cNvSpPr>
            <a:spLocks noChangeArrowheads="1"/>
          </p:cNvSpPr>
          <p:nvPr/>
        </p:nvSpPr>
        <p:spPr bwMode="auto">
          <a:xfrm>
            <a:off x="685800" y="1333500"/>
            <a:ext cx="3327400" cy="2641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5" name="Rectangle 22"/>
          <p:cNvSpPr>
            <a:spLocks noChangeArrowheads="1"/>
          </p:cNvSpPr>
          <p:nvPr/>
        </p:nvSpPr>
        <p:spPr bwMode="auto">
          <a:xfrm>
            <a:off x="685800" y="4114800"/>
            <a:ext cx="3327400" cy="2641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196" name="Group 6"/>
          <p:cNvGrpSpPr>
            <a:grpSpLocks/>
          </p:cNvGrpSpPr>
          <p:nvPr/>
        </p:nvGrpSpPr>
        <p:grpSpPr bwMode="auto">
          <a:xfrm>
            <a:off x="685800" y="1524000"/>
            <a:ext cx="3297238" cy="2470150"/>
            <a:chOff x="1138136" y="1206230"/>
            <a:chExt cx="3297677" cy="2470825"/>
          </a:xfrm>
        </p:grpSpPr>
        <p:sp>
          <p:nvSpPr>
            <p:cNvPr id="5" name="Rectangle 4"/>
            <p:cNvSpPr/>
            <p:nvPr/>
          </p:nvSpPr>
          <p:spPr>
            <a:xfrm>
              <a:off x="1138136" y="1206230"/>
              <a:ext cx="3297677" cy="24708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8223" name="Picture 1" descr="Fig16.jpg"/>
            <p:cNvPicPr>
              <a:picLocks noChangeAspect="1"/>
            </p:cNvPicPr>
            <p:nvPr/>
          </p:nvPicPr>
          <p:blipFill>
            <a:blip r:embed="rId2" cstate="print"/>
            <a:srcRect r="50986" b="66479"/>
            <a:stretch>
              <a:fillRect/>
            </a:stretch>
          </p:blipFill>
          <p:spPr bwMode="auto">
            <a:xfrm>
              <a:off x="1191640" y="1219200"/>
              <a:ext cx="3211749" cy="2388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197" name="Group 7"/>
          <p:cNvGrpSpPr>
            <a:grpSpLocks/>
          </p:cNvGrpSpPr>
          <p:nvPr/>
        </p:nvGrpSpPr>
        <p:grpSpPr bwMode="auto">
          <a:xfrm>
            <a:off x="690563" y="4133850"/>
            <a:ext cx="3297237" cy="2471738"/>
            <a:chOff x="1143000" y="3816487"/>
            <a:chExt cx="3297677" cy="2470825"/>
          </a:xfrm>
        </p:grpSpPr>
        <p:sp>
          <p:nvSpPr>
            <p:cNvPr id="6" name="Rectangle 5"/>
            <p:cNvSpPr/>
            <p:nvPr/>
          </p:nvSpPr>
          <p:spPr>
            <a:xfrm>
              <a:off x="1143000" y="3816487"/>
              <a:ext cx="3297677" cy="24708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8221" name="Picture 3" descr="Fig16.jpg"/>
            <p:cNvPicPr>
              <a:picLocks noChangeAspect="1"/>
            </p:cNvPicPr>
            <p:nvPr/>
          </p:nvPicPr>
          <p:blipFill>
            <a:blip r:embed="rId3" cstate="print"/>
            <a:srcRect l="51289" b="67390"/>
            <a:stretch>
              <a:fillRect/>
            </a:stretch>
          </p:blipFill>
          <p:spPr bwMode="auto">
            <a:xfrm>
              <a:off x="1143000" y="3962400"/>
              <a:ext cx="3191860" cy="2323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356582-5B27-4241-8CDF-9A8B1A2EE899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8199" name="TextBox 21"/>
          <p:cNvSpPr txBox="1">
            <a:spLocks noChangeArrowheads="1"/>
          </p:cNvSpPr>
          <p:nvPr/>
        </p:nvSpPr>
        <p:spPr bwMode="auto">
          <a:xfrm>
            <a:off x="854075" y="561975"/>
            <a:ext cx="7512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Consider two examples: Earl 2010 (RI) and Gustav 2008 (SS)</a:t>
            </a:r>
          </a:p>
        </p:txBody>
      </p:sp>
      <p:grpSp>
        <p:nvGrpSpPr>
          <p:cNvPr id="8200" name="Group 16"/>
          <p:cNvGrpSpPr>
            <a:grpSpLocks/>
          </p:cNvGrpSpPr>
          <p:nvPr/>
        </p:nvGrpSpPr>
        <p:grpSpPr bwMode="auto">
          <a:xfrm>
            <a:off x="838200" y="3683000"/>
            <a:ext cx="741363" cy="344488"/>
            <a:chOff x="528" y="2134"/>
            <a:chExt cx="467" cy="217"/>
          </a:xfrm>
        </p:grpSpPr>
        <p:sp>
          <p:nvSpPr>
            <p:cNvPr id="8216" name="Line 12"/>
            <p:cNvSpPr>
              <a:spLocks noChangeShapeType="1"/>
            </p:cNvSpPr>
            <p:nvPr/>
          </p:nvSpPr>
          <p:spPr bwMode="auto">
            <a:xfrm>
              <a:off x="528" y="2208"/>
              <a:ext cx="192" cy="0"/>
            </a:xfrm>
            <a:prstGeom prst="line">
              <a:avLst/>
            </a:prstGeom>
            <a:noFill/>
            <a:ln w="9525">
              <a:solidFill>
                <a:srgbClr val="00CC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7" name="Line 13"/>
            <p:cNvSpPr>
              <a:spLocks noChangeShapeType="1"/>
            </p:cNvSpPr>
            <p:nvPr/>
          </p:nvSpPr>
          <p:spPr bwMode="auto">
            <a:xfrm>
              <a:off x="528" y="2280"/>
              <a:ext cx="192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8" name="Text Box 14"/>
            <p:cNvSpPr txBox="1">
              <a:spLocks noChangeArrowheads="1"/>
            </p:cNvSpPr>
            <p:nvPr/>
          </p:nvSpPr>
          <p:spPr bwMode="auto">
            <a:xfrm>
              <a:off x="690" y="2134"/>
              <a:ext cx="260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srgbClr val="00CC00"/>
                  </a:solidFill>
                  <a:latin typeface="Calibri" pitchFamily="34" charset="0"/>
                </a:rPr>
                <a:t>shear</a:t>
              </a:r>
            </a:p>
          </p:txBody>
        </p:sp>
        <p:sp>
          <p:nvSpPr>
            <p:cNvPr id="8219" name="Text Box 15"/>
            <p:cNvSpPr txBox="1">
              <a:spLocks noChangeArrowheads="1"/>
            </p:cNvSpPr>
            <p:nvPr/>
          </p:nvSpPr>
          <p:spPr bwMode="auto">
            <a:xfrm>
              <a:off x="690" y="2216"/>
              <a:ext cx="305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schemeClr val="hlink"/>
                  </a:solidFill>
                  <a:latin typeface="Calibri" pitchFamily="34" charset="0"/>
                </a:rPr>
                <a:t>motion</a:t>
              </a:r>
            </a:p>
          </p:txBody>
        </p:sp>
      </p:grpSp>
      <p:grpSp>
        <p:nvGrpSpPr>
          <p:cNvPr id="8201" name="Group 17"/>
          <p:cNvGrpSpPr>
            <a:grpSpLocks/>
          </p:cNvGrpSpPr>
          <p:nvPr/>
        </p:nvGrpSpPr>
        <p:grpSpPr bwMode="auto">
          <a:xfrm>
            <a:off x="762000" y="6437313"/>
            <a:ext cx="741363" cy="344487"/>
            <a:chOff x="528" y="2134"/>
            <a:chExt cx="467" cy="217"/>
          </a:xfrm>
        </p:grpSpPr>
        <p:sp>
          <p:nvSpPr>
            <p:cNvPr id="8212" name="Line 18"/>
            <p:cNvSpPr>
              <a:spLocks noChangeShapeType="1"/>
            </p:cNvSpPr>
            <p:nvPr/>
          </p:nvSpPr>
          <p:spPr bwMode="auto">
            <a:xfrm>
              <a:off x="528" y="2208"/>
              <a:ext cx="192" cy="0"/>
            </a:xfrm>
            <a:prstGeom prst="line">
              <a:avLst/>
            </a:prstGeom>
            <a:noFill/>
            <a:ln w="9525">
              <a:solidFill>
                <a:srgbClr val="00CC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3" name="Line 19"/>
            <p:cNvSpPr>
              <a:spLocks noChangeShapeType="1"/>
            </p:cNvSpPr>
            <p:nvPr/>
          </p:nvSpPr>
          <p:spPr bwMode="auto">
            <a:xfrm>
              <a:off x="528" y="2280"/>
              <a:ext cx="192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4" name="Text Box 20"/>
            <p:cNvSpPr txBox="1">
              <a:spLocks noChangeArrowheads="1"/>
            </p:cNvSpPr>
            <p:nvPr/>
          </p:nvSpPr>
          <p:spPr bwMode="auto">
            <a:xfrm>
              <a:off x="690" y="2134"/>
              <a:ext cx="260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srgbClr val="00CC00"/>
                  </a:solidFill>
                  <a:latin typeface="Calibri" pitchFamily="34" charset="0"/>
                </a:rPr>
                <a:t>shear</a:t>
              </a:r>
            </a:p>
          </p:txBody>
        </p:sp>
        <p:sp>
          <p:nvSpPr>
            <p:cNvPr id="8215" name="Text Box 21"/>
            <p:cNvSpPr txBox="1">
              <a:spLocks noChangeArrowheads="1"/>
            </p:cNvSpPr>
            <p:nvPr/>
          </p:nvSpPr>
          <p:spPr bwMode="auto">
            <a:xfrm>
              <a:off x="690" y="2216"/>
              <a:ext cx="305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schemeClr val="hlink"/>
                  </a:solidFill>
                  <a:latin typeface="Calibri" pitchFamily="34" charset="0"/>
                </a:rPr>
                <a:t>motion</a:t>
              </a:r>
            </a:p>
          </p:txBody>
        </p:sp>
      </p:grpSp>
      <p:sp>
        <p:nvSpPr>
          <p:cNvPr id="8202" name="Text Box 24"/>
          <p:cNvSpPr txBox="1">
            <a:spLocks noChangeArrowheads="1"/>
          </p:cNvSpPr>
          <p:nvPr/>
        </p:nvSpPr>
        <p:spPr bwMode="auto">
          <a:xfrm>
            <a:off x="195263" y="987425"/>
            <a:ext cx="4660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u="sng">
                <a:latin typeface="Calibri" pitchFamily="34" charset="0"/>
              </a:rPr>
              <a:t>Wind speed at 2 km (shaded, m/s) and burst locations</a:t>
            </a:r>
          </a:p>
        </p:txBody>
      </p:sp>
      <p:grpSp>
        <p:nvGrpSpPr>
          <p:cNvPr id="8" name="Group 30"/>
          <p:cNvGrpSpPr>
            <a:grpSpLocks/>
          </p:cNvGrpSpPr>
          <p:nvPr/>
        </p:nvGrpSpPr>
        <p:grpSpPr bwMode="auto">
          <a:xfrm>
            <a:off x="4114800" y="1643063"/>
            <a:ext cx="4899025" cy="4578350"/>
            <a:chOff x="4114800" y="1643063"/>
            <a:chExt cx="4899025" cy="4579084"/>
          </a:xfrm>
        </p:grpSpPr>
        <p:grpSp>
          <p:nvGrpSpPr>
            <p:cNvPr id="8207" name="Group 28"/>
            <p:cNvGrpSpPr>
              <a:grpSpLocks/>
            </p:cNvGrpSpPr>
            <p:nvPr/>
          </p:nvGrpSpPr>
          <p:grpSpPr bwMode="auto">
            <a:xfrm>
              <a:off x="4343400" y="1643063"/>
              <a:ext cx="4406900" cy="3448050"/>
              <a:chOff x="2736" y="1332"/>
              <a:chExt cx="2776" cy="2172"/>
            </a:xfrm>
          </p:grpSpPr>
          <p:pic>
            <p:nvPicPr>
              <p:cNvPr id="8209" name="Picture 2" descr="Fig16.jpg"/>
              <p:cNvPicPr>
                <a:picLocks noChangeAspect="1"/>
              </p:cNvPicPr>
              <p:nvPr/>
            </p:nvPicPr>
            <p:blipFill>
              <a:blip r:embed="rId4" cstate="print"/>
              <a:srcRect l="17493" t="40118" r="15259" b="17827"/>
              <a:stretch>
                <a:fillRect/>
              </a:stretch>
            </p:blipFill>
            <p:spPr bwMode="auto">
              <a:xfrm>
                <a:off x="2736" y="1617"/>
                <a:ext cx="2776" cy="1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10" name="Text Box 25"/>
              <p:cNvSpPr txBox="1">
                <a:spLocks noChangeArrowheads="1"/>
              </p:cNvSpPr>
              <p:nvPr/>
            </p:nvSpPr>
            <p:spPr bwMode="auto">
              <a:xfrm>
                <a:off x="3082" y="1332"/>
                <a:ext cx="2150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u="sng">
                    <a:latin typeface="Calibri" pitchFamily="34" charset="0"/>
                  </a:rPr>
                  <a:t>Radial distribution of convective bursts</a:t>
                </a:r>
              </a:p>
            </p:txBody>
          </p:sp>
          <p:sp>
            <p:nvSpPr>
              <p:cNvPr id="8211" name="Text Box 26"/>
              <p:cNvSpPr txBox="1">
                <a:spLocks noChangeArrowheads="1"/>
              </p:cNvSpPr>
              <p:nvPr/>
            </p:nvSpPr>
            <p:spPr bwMode="auto">
              <a:xfrm>
                <a:off x="3858" y="1845"/>
                <a:ext cx="379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>
                    <a:solidFill>
                      <a:schemeClr val="bg1"/>
                    </a:solidFill>
                    <a:latin typeface="Calibri" pitchFamily="34" charset="0"/>
                  </a:rPr>
                  <a:t>RMW</a:t>
                </a:r>
              </a:p>
            </p:txBody>
          </p:sp>
        </p:grpSp>
        <p:sp>
          <p:nvSpPr>
            <p:cNvPr id="5147" name="Text Box 27"/>
            <p:cNvSpPr txBox="1">
              <a:spLocks noChangeArrowheads="1"/>
            </p:cNvSpPr>
            <p:nvPr/>
          </p:nvSpPr>
          <p:spPr bwMode="auto">
            <a:xfrm>
              <a:off x="4114800" y="5391751"/>
              <a:ext cx="4899025" cy="83039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FontTx/>
                <a:buChar char="•"/>
                <a:defRPr/>
              </a:pPr>
              <a:r>
                <a:rPr lang="en-US" sz="1600" dirty="0">
                  <a:solidFill>
                    <a:schemeClr val="bg1"/>
                  </a:solidFill>
                  <a:latin typeface="Calibri" pitchFamily="34" charset="0"/>
                </a:rPr>
                <a:t> both storms ~ 50 m/s hurricane, RMW of ~35 km</a:t>
              </a:r>
            </a:p>
            <a:p>
              <a:pPr marL="138113" indent="-138113">
                <a:buFontTx/>
                <a:buChar char="•"/>
                <a:defRPr/>
              </a:pPr>
              <a:r>
                <a:rPr lang="en-US" sz="1600" dirty="0">
                  <a:solidFill>
                    <a:schemeClr val="bg1"/>
                  </a:solidFill>
                  <a:latin typeface="Calibri" pitchFamily="34" charset="0"/>
                </a:rPr>
                <a:t>burst distribution peaked inside RMW for Earl, outside  RMW for Gustav</a:t>
              </a:r>
            </a:p>
          </p:txBody>
        </p:sp>
      </p:grpSp>
      <p:sp>
        <p:nvSpPr>
          <p:cNvPr id="8204" name="TextBox 21"/>
          <p:cNvSpPr txBox="1">
            <a:spLocks noChangeArrowheads="1"/>
          </p:cNvSpPr>
          <p:nvPr/>
        </p:nvSpPr>
        <p:spPr bwMode="auto">
          <a:xfrm>
            <a:off x="1420813" y="44450"/>
            <a:ext cx="64897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FF00"/>
                </a:solidFill>
                <a:latin typeface="Calibri" pitchFamily="34" charset="0"/>
              </a:rPr>
              <a:t>2. Inertial stability, inflow depth differences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43125" y="3403600"/>
            <a:ext cx="1277938" cy="231775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b="1" dirty="0">
                <a:solidFill>
                  <a:schemeClr val="bg1"/>
                </a:solidFill>
                <a:latin typeface="+mj-lt"/>
              </a:rPr>
              <a:t>13:40 UTC Aug 30 2010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55825" y="6126163"/>
            <a:ext cx="1277938" cy="230187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b="1" dirty="0">
                <a:solidFill>
                  <a:schemeClr val="bg1"/>
                </a:solidFill>
                <a:latin typeface="+mj-lt"/>
              </a:rPr>
              <a:t>22:26 UTC Aug 31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110"/>
          <p:cNvSpPr/>
          <p:nvPr/>
        </p:nvSpPr>
        <p:spPr>
          <a:xfrm>
            <a:off x="4640263" y="677863"/>
            <a:ext cx="3435350" cy="25161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860425" y="684213"/>
            <a:ext cx="3365500" cy="248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69050" y="6569075"/>
            <a:ext cx="2133600" cy="365125"/>
          </a:xfrm>
        </p:spPr>
        <p:txBody>
          <a:bodyPr/>
          <a:lstStyle/>
          <a:p>
            <a:pPr>
              <a:defRPr/>
            </a:pPr>
            <a:fld id="{25AEBDAB-DB4A-4900-8DF1-FC60AE686C77}" type="slidenum">
              <a:rPr lang="en-US"/>
              <a:pPr>
                <a:defRPr/>
              </a:pPr>
              <a:t>11</a:t>
            </a:fld>
            <a:endParaRPr lang="en-US"/>
          </a:p>
        </p:txBody>
      </p:sp>
      <p:pic>
        <p:nvPicPr>
          <p:cNvPr id="9221" name="Picture 1" descr="Fig17.jpg"/>
          <p:cNvPicPr>
            <a:picLocks noChangeAspect="1"/>
          </p:cNvPicPr>
          <p:nvPr/>
        </p:nvPicPr>
        <p:blipFill>
          <a:blip r:embed="rId2" cstate="print"/>
          <a:srcRect l="3093" r="54443" b="66379"/>
          <a:stretch>
            <a:fillRect/>
          </a:stretch>
        </p:blipFill>
        <p:spPr bwMode="auto">
          <a:xfrm>
            <a:off x="1125538" y="709613"/>
            <a:ext cx="2906712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2" descr="Fig17.jpg"/>
          <p:cNvPicPr>
            <a:picLocks noChangeAspect="1"/>
          </p:cNvPicPr>
          <p:nvPr/>
        </p:nvPicPr>
        <p:blipFill>
          <a:blip r:embed="rId2" cstate="print"/>
          <a:srcRect l="55501" r="2061" b="66194"/>
          <a:stretch>
            <a:fillRect/>
          </a:stretch>
        </p:blipFill>
        <p:spPr bwMode="auto">
          <a:xfrm>
            <a:off x="4937125" y="706438"/>
            <a:ext cx="29400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Text Box 9"/>
          <p:cNvSpPr txBox="1">
            <a:spLocks noChangeArrowheads="1"/>
          </p:cNvSpPr>
          <p:nvPr/>
        </p:nvSpPr>
        <p:spPr bwMode="auto">
          <a:xfrm>
            <a:off x="762000" y="350838"/>
            <a:ext cx="73914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u="sng">
                <a:latin typeface="Calibri" pitchFamily="34" charset="0"/>
              </a:rPr>
              <a:t>Axisymmetric inertial stability (I</a:t>
            </a:r>
            <a:r>
              <a:rPr lang="en-US" sz="1600" u="sng" baseline="30000">
                <a:latin typeface="Calibri" pitchFamily="34" charset="0"/>
              </a:rPr>
              <a:t>2</a:t>
            </a:r>
            <a:r>
              <a:rPr lang="en-US" sz="1600" u="sng">
                <a:latin typeface="Calibri" pitchFamily="34" charset="0"/>
              </a:rPr>
              <a:t>, shaded, x 10</a:t>
            </a:r>
            <a:r>
              <a:rPr lang="en-US" sz="1600" u="sng" baseline="30000">
                <a:latin typeface="Calibri" pitchFamily="34" charset="0"/>
              </a:rPr>
              <a:t>-7</a:t>
            </a:r>
            <a:r>
              <a:rPr lang="en-US" sz="1600" u="sng">
                <a:latin typeface="Calibri" pitchFamily="34" charset="0"/>
              </a:rPr>
              <a:t> s</a:t>
            </a:r>
            <a:r>
              <a:rPr lang="en-US" sz="1600" u="sng" baseline="30000">
                <a:latin typeface="Calibri" pitchFamily="34" charset="0"/>
              </a:rPr>
              <a:t>-2</a:t>
            </a:r>
            <a:r>
              <a:rPr lang="en-US" sz="1600" u="sng">
                <a:latin typeface="Calibri" pitchFamily="34" charset="0"/>
              </a:rPr>
              <a:t>) and tangential wind (contour, m s</a:t>
            </a:r>
            <a:r>
              <a:rPr lang="en-US" sz="1600" u="sng" baseline="30000">
                <a:latin typeface="Calibri" pitchFamily="34" charset="0"/>
              </a:rPr>
              <a:t>-1</a:t>
            </a:r>
            <a:r>
              <a:rPr lang="en-US" sz="1600" u="sng">
                <a:latin typeface="Calibri" pitchFamily="34" charset="0"/>
              </a:rPr>
              <a:t>)</a:t>
            </a:r>
          </a:p>
        </p:txBody>
      </p:sp>
      <p:sp>
        <p:nvSpPr>
          <p:cNvPr id="9224" name="TextBox 21"/>
          <p:cNvSpPr txBox="1">
            <a:spLocks noChangeArrowheads="1"/>
          </p:cNvSpPr>
          <p:nvPr/>
        </p:nvSpPr>
        <p:spPr bwMode="auto">
          <a:xfrm>
            <a:off x="1420813" y="-76200"/>
            <a:ext cx="64897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FF00"/>
                </a:solidFill>
                <a:latin typeface="Calibri" pitchFamily="34" charset="0"/>
              </a:rPr>
              <a:t>2. Inertial stability, inflow depth differences</a:t>
            </a:r>
          </a:p>
        </p:txBody>
      </p:sp>
      <p:grpSp>
        <p:nvGrpSpPr>
          <p:cNvPr id="9225" name="Group 36"/>
          <p:cNvGrpSpPr>
            <a:grpSpLocks/>
          </p:cNvGrpSpPr>
          <p:nvPr/>
        </p:nvGrpSpPr>
        <p:grpSpPr bwMode="auto">
          <a:xfrm>
            <a:off x="766763" y="630238"/>
            <a:ext cx="3127375" cy="2582862"/>
            <a:chOff x="766199" y="715536"/>
            <a:chExt cx="3128468" cy="2581773"/>
          </a:xfrm>
        </p:grpSpPr>
        <p:sp>
          <p:nvSpPr>
            <p:cNvPr id="9350" name="TextBox 16"/>
            <p:cNvSpPr txBox="1">
              <a:spLocks noChangeArrowheads="1"/>
            </p:cNvSpPr>
            <p:nvPr/>
          </p:nvSpPr>
          <p:spPr bwMode="auto">
            <a:xfrm>
              <a:off x="1439327" y="2989190"/>
              <a:ext cx="284052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" b="1">
                  <a:solidFill>
                    <a:schemeClr val="bg1"/>
                  </a:solidFill>
                </a:rPr>
                <a:t>25</a:t>
              </a:r>
            </a:p>
          </p:txBody>
        </p:sp>
        <p:sp>
          <p:nvSpPr>
            <p:cNvPr id="9351" name="TextBox 17"/>
            <p:cNvSpPr txBox="1">
              <a:spLocks noChangeArrowheads="1"/>
            </p:cNvSpPr>
            <p:nvPr/>
          </p:nvSpPr>
          <p:spPr bwMode="auto">
            <a:xfrm>
              <a:off x="1874949" y="2984397"/>
              <a:ext cx="284052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" b="1">
                  <a:solidFill>
                    <a:schemeClr val="bg1"/>
                  </a:solidFill>
                </a:rPr>
                <a:t>50</a:t>
              </a:r>
            </a:p>
          </p:txBody>
        </p:sp>
        <p:sp>
          <p:nvSpPr>
            <p:cNvPr id="9352" name="TextBox 18"/>
            <p:cNvSpPr txBox="1">
              <a:spLocks noChangeArrowheads="1"/>
            </p:cNvSpPr>
            <p:nvPr/>
          </p:nvSpPr>
          <p:spPr bwMode="auto">
            <a:xfrm>
              <a:off x="2289817" y="2988731"/>
              <a:ext cx="284052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" b="1">
                  <a:solidFill>
                    <a:schemeClr val="bg1"/>
                  </a:solidFill>
                </a:rPr>
                <a:t>75</a:t>
              </a:r>
            </a:p>
          </p:txBody>
        </p:sp>
        <p:sp>
          <p:nvSpPr>
            <p:cNvPr id="9353" name="TextBox 19"/>
            <p:cNvSpPr txBox="1">
              <a:spLocks noChangeArrowheads="1"/>
            </p:cNvSpPr>
            <p:nvPr/>
          </p:nvSpPr>
          <p:spPr bwMode="auto">
            <a:xfrm>
              <a:off x="2714254" y="2988731"/>
              <a:ext cx="333746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" b="1">
                  <a:solidFill>
                    <a:schemeClr val="bg1"/>
                  </a:solidFill>
                </a:rPr>
                <a:t>100</a:t>
              </a:r>
            </a:p>
          </p:txBody>
        </p:sp>
        <p:sp>
          <p:nvSpPr>
            <p:cNvPr id="9354" name="TextBox 20"/>
            <p:cNvSpPr txBox="1">
              <a:spLocks noChangeArrowheads="1"/>
            </p:cNvSpPr>
            <p:nvPr/>
          </p:nvSpPr>
          <p:spPr bwMode="auto">
            <a:xfrm>
              <a:off x="3129122" y="2988731"/>
              <a:ext cx="333746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" b="1">
                  <a:solidFill>
                    <a:schemeClr val="bg1"/>
                  </a:solidFill>
                </a:rPr>
                <a:t>125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27209" y="3081500"/>
              <a:ext cx="668571" cy="21580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+mj-lt"/>
                </a:rPr>
                <a:t>radius (km)</a:t>
              </a:r>
            </a:p>
          </p:txBody>
        </p:sp>
        <p:sp>
          <p:nvSpPr>
            <p:cNvPr id="9356" name="TextBox 15"/>
            <p:cNvSpPr txBox="1">
              <a:spLocks noChangeArrowheads="1"/>
            </p:cNvSpPr>
            <p:nvPr/>
          </p:nvSpPr>
          <p:spPr bwMode="auto">
            <a:xfrm>
              <a:off x="3560921" y="2992864"/>
              <a:ext cx="333746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" b="1">
                  <a:solidFill>
                    <a:schemeClr val="bg1"/>
                  </a:solidFill>
                </a:rPr>
                <a:t>150</a:t>
              </a:r>
            </a:p>
          </p:txBody>
        </p:sp>
        <p:grpSp>
          <p:nvGrpSpPr>
            <p:cNvPr id="9357" name="Group 35"/>
            <p:cNvGrpSpPr>
              <a:grpSpLocks/>
            </p:cNvGrpSpPr>
            <p:nvPr/>
          </p:nvGrpSpPr>
          <p:grpSpPr bwMode="auto">
            <a:xfrm>
              <a:off x="766199" y="715536"/>
              <a:ext cx="442059" cy="2349398"/>
              <a:chOff x="766199" y="715536"/>
              <a:chExt cx="442059" cy="2349398"/>
            </a:xfrm>
          </p:grpSpPr>
          <p:sp>
            <p:nvSpPr>
              <p:cNvPr id="9358" name="TextBox 21"/>
              <p:cNvSpPr txBox="1">
                <a:spLocks noChangeArrowheads="1"/>
              </p:cNvSpPr>
              <p:nvPr/>
            </p:nvSpPr>
            <p:spPr bwMode="auto">
              <a:xfrm>
                <a:off x="952022" y="2864879"/>
                <a:ext cx="234360" cy="200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700" b="1">
                    <a:solidFill>
                      <a:schemeClr val="bg1"/>
                    </a:solidFill>
                  </a:rPr>
                  <a:t>0</a:t>
                </a:r>
              </a:p>
            </p:txBody>
          </p:sp>
          <p:sp>
            <p:nvSpPr>
              <p:cNvPr id="9359" name="TextBox 22"/>
              <p:cNvSpPr txBox="1">
                <a:spLocks noChangeArrowheads="1"/>
              </p:cNvSpPr>
              <p:nvPr/>
            </p:nvSpPr>
            <p:spPr bwMode="auto">
              <a:xfrm>
                <a:off x="954544" y="2689302"/>
                <a:ext cx="234360" cy="200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700" b="1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9360" name="TextBox 23"/>
              <p:cNvSpPr txBox="1">
                <a:spLocks noChangeArrowheads="1"/>
              </p:cNvSpPr>
              <p:nvPr/>
            </p:nvSpPr>
            <p:spPr bwMode="auto">
              <a:xfrm>
                <a:off x="954544" y="2514600"/>
                <a:ext cx="234360" cy="200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700" b="1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9361" name="TextBox 24"/>
              <p:cNvSpPr txBox="1">
                <a:spLocks noChangeArrowheads="1"/>
              </p:cNvSpPr>
              <p:nvPr/>
            </p:nvSpPr>
            <p:spPr bwMode="auto">
              <a:xfrm>
                <a:off x="954544" y="2336181"/>
                <a:ext cx="234360" cy="200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700" b="1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9362" name="TextBox 25"/>
              <p:cNvSpPr txBox="1">
                <a:spLocks noChangeArrowheads="1"/>
              </p:cNvSpPr>
              <p:nvPr/>
            </p:nvSpPr>
            <p:spPr bwMode="auto">
              <a:xfrm>
                <a:off x="954544" y="2155902"/>
                <a:ext cx="234360" cy="200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700" b="1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9363" name="TextBox 26"/>
              <p:cNvSpPr txBox="1">
                <a:spLocks noChangeArrowheads="1"/>
              </p:cNvSpPr>
              <p:nvPr/>
            </p:nvSpPr>
            <p:spPr bwMode="auto">
              <a:xfrm>
                <a:off x="954544" y="1981200"/>
                <a:ext cx="234360" cy="200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700" b="1">
                    <a:solidFill>
                      <a:schemeClr val="bg1"/>
                    </a:solidFill>
                  </a:rPr>
                  <a:t>5</a:t>
                </a:r>
              </a:p>
            </p:txBody>
          </p:sp>
          <p:sp>
            <p:nvSpPr>
              <p:cNvPr id="9364" name="TextBox 27"/>
              <p:cNvSpPr txBox="1">
                <a:spLocks noChangeArrowheads="1"/>
              </p:cNvSpPr>
              <p:nvPr/>
            </p:nvSpPr>
            <p:spPr bwMode="auto">
              <a:xfrm>
                <a:off x="954544" y="1793487"/>
                <a:ext cx="234360" cy="200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700" b="1">
                    <a:solidFill>
                      <a:schemeClr val="bg1"/>
                    </a:solidFill>
                  </a:rPr>
                  <a:t>6</a:t>
                </a:r>
              </a:p>
            </p:txBody>
          </p:sp>
          <p:sp>
            <p:nvSpPr>
              <p:cNvPr id="9365" name="TextBox 28"/>
              <p:cNvSpPr txBox="1">
                <a:spLocks noChangeArrowheads="1"/>
              </p:cNvSpPr>
              <p:nvPr/>
            </p:nvSpPr>
            <p:spPr bwMode="auto">
              <a:xfrm>
                <a:off x="954544" y="1611351"/>
                <a:ext cx="234360" cy="200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700" b="1">
                    <a:solidFill>
                      <a:schemeClr val="bg1"/>
                    </a:solidFill>
                  </a:rPr>
                  <a:t>7</a:t>
                </a:r>
              </a:p>
            </p:txBody>
          </p:sp>
          <p:sp>
            <p:nvSpPr>
              <p:cNvPr id="9366" name="TextBox 29"/>
              <p:cNvSpPr txBox="1">
                <a:spLocks noChangeArrowheads="1"/>
              </p:cNvSpPr>
              <p:nvPr/>
            </p:nvSpPr>
            <p:spPr bwMode="auto">
              <a:xfrm>
                <a:off x="954544" y="1436649"/>
                <a:ext cx="234360" cy="200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700" b="1">
                    <a:solidFill>
                      <a:schemeClr val="bg1"/>
                    </a:solidFill>
                  </a:rPr>
                  <a:t>8</a:t>
                </a:r>
              </a:p>
            </p:txBody>
          </p:sp>
          <p:sp>
            <p:nvSpPr>
              <p:cNvPr id="9367" name="TextBox 30"/>
              <p:cNvSpPr txBox="1">
                <a:spLocks noChangeArrowheads="1"/>
              </p:cNvSpPr>
              <p:nvPr/>
            </p:nvSpPr>
            <p:spPr bwMode="auto">
              <a:xfrm>
                <a:off x="954544" y="1258230"/>
                <a:ext cx="234360" cy="200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700" b="1">
                    <a:solidFill>
                      <a:schemeClr val="bg1"/>
                    </a:solidFill>
                  </a:rPr>
                  <a:t>9</a:t>
                </a:r>
              </a:p>
            </p:txBody>
          </p:sp>
          <p:sp>
            <p:nvSpPr>
              <p:cNvPr id="9368" name="TextBox 31"/>
              <p:cNvSpPr txBox="1">
                <a:spLocks noChangeArrowheads="1"/>
              </p:cNvSpPr>
              <p:nvPr/>
            </p:nvSpPr>
            <p:spPr bwMode="auto">
              <a:xfrm>
                <a:off x="924206" y="1081668"/>
                <a:ext cx="284052" cy="200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700" b="1">
                    <a:solidFill>
                      <a:schemeClr val="bg1"/>
                    </a:solidFill>
                  </a:rPr>
                  <a:t>10</a:t>
                </a:r>
              </a:p>
            </p:txBody>
          </p:sp>
          <p:sp>
            <p:nvSpPr>
              <p:cNvPr id="9369" name="TextBox 32"/>
              <p:cNvSpPr txBox="1">
                <a:spLocks noChangeArrowheads="1"/>
              </p:cNvSpPr>
              <p:nvPr/>
            </p:nvSpPr>
            <p:spPr bwMode="auto">
              <a:xfrm>
                <a:off x="921684" y="899532"/>
                <a:ext cx="284052" cy="200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700" b="1">
                    <a:solidFill>
                      <a:schemeClr val="bg1"/>
                    </a:solidFill>
                  </a:rPr>
                  <a:t>11</a:t>
                </a:r>
              </a:p>
            </p:txBody>
          </p:sp>
          <p:sp>
            <p:nvSpPr>
              <p:cNvPr id="9370" name="TextBox 33"/>
              <p:cNvSpPr txBox="1">
                <a:spLocks noChangeArrowheads="1"/>
              </p:cNvSpPr>
              <p:nvPr/>
            </p:nvSpPr>
            <p:spPr bwMode="auto">
              <a:xfrm>
                <a:off x="921684" y="715536"/>
                <a:ext cx="284052" cy="200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700" b="1">
                    <a:solidFill>
                      <a:schemeClr val="bg1"/>
                    </a:solidFill>
                  </a:rPr>
                  <a:t>12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66199" y="1656326"/>
                <a:ext cx="307777" cy="581249"/>
              </a:xfrm>
              <a:prstGeom prst="rect">
                <a:avLst/>
              </a:prstGeom>
              <a:noFill/>
            </p:spPr>
            <p:txBody>
              <a:bodyPr vert="vert270" wrap="none">
                <a:spAutoFit/>
              </a:bodyPr>
              <a:lstStyle/>
              <a:p>
                <a:pPr>
                  <a:defRPr/>
                </a:pPr>
                <a:r>
                  <a:rPr lang="en-US" sz="800" b="1" dirty="0">
                    <a:solidFill>
                      <a:schemeClr val="bg1"/>
                    </a:solidFill>
                    <a:latin typeface="+mj-lt"/>
                  </a:rPr>
                  <a:t>height (km)</a:t>
                </a:r>
              </a:p>
            </p:txBody>
          </p:sp>
        </p:grpSp>
      </p:grpSp>
      <p:grpSp>
        <p:nvGrpSpPr>
          <p:cNvPr id="9226" name="Group 37"/>
          <p:cNvGrpSpPr>
            <a:grpSpLocks/>
          </p:cNvGrpSpPr>
          <p:nvPr/>
        </p:nvGrpSpPr>
        <p:grpSpPr bwMode="auto">
          <a:xfrm>
            <a:off x="4600575" y="633413"/>
            <a:ext cx="3127375" cy="2581275"/>
            <a:chOff x="766199" y="715536"/>
            <a:chExt cx="3128468" cy="2581773"/>
          </a:xfrm>
        </p:grpSpPr>
        <p:sp>
          <p:nvSpPr>
            <p:cNvPr id="9328" name="TextBox 38"/>
            <p:cNvSpPr txBox="1">
              <a:spLocks noChangeArrowheads="1"/>
            </p:cNvSpPr>
            <p:nvPr/>
          </p:nvSpPr>
          <p:spPr bwMode="auto">
            <a:xfrm>
              <a:off x="1439327" y="2989190"/>
              <a:ext cx="284052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" b="1">
                  <a:solidFill>
                    <a:schemeClr val="bg1"/>
                  </a:solidFill>
                </a:rPr>
                <a:t>25</a:t>
              </a:r>
            </a:p>
          </p:txBody>
        </p:sp>
        <p:sp>
          <p:nvSpPr>
            <p:cNvPr id="9329" name="TextBox 39"/>
            <p:cNvSpPr txBox="1">
              <a:spLocks noChangeArrowheads="1"/>
            </p:cNvSpPr>
            <p:nvPr/>
          </p:nvSpPr>
          <p:spPr bwMode="auto">
            <a:xfrm>
              <a:off x="1874949" y="2984397"/>
              <a:ext cx="284052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" b="1">
                  <a:solidFill>
                    <a:schemeClr val="bg1"/>
                  </a:solidFill>
                </a:rPr>
                <a:t>50</a:t>
              </a:r>
            </a:p>
          </p:txBody>
        </p:sp>
        <p:sp>
          <p:nvSpPr>
            <p:cNvPr id="9330" name="TextBox 40"/>
            <p:cNvSpPr txBox="1">
              <a:spLocks noChangeArrowheads="1"/>
            </p:cNvSpPr>
            <p:nvPr/>
          </p:nvSpPr>
          <p:spPr bwMode="auto">
            <a:xfrm>
              <a:off x="2289817" y="2988731"/>
              <a:ext cx="284052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" b="1">
                  <a:solidFill>
                    <a:schemeClr val="bg1"/>
                  </a:solidFill>
                </a:rPr>
                <a:t>75</a:t>
              </a:r>
            </a:p>
          </p:txBody>
        </p:sp>
        <p:sp>
          <p:nvSpPr>
            <p:cNvPr id="9331" name="TextBox 41"/>
            <p:cNvSpPr txBox="1">
              <a:spLocks noChangeArrowheads="1"/>
            </p:cNvSpPr>
            <p:nvPr/>
          </p:nvSpPr>
          <p:spPr bwMode="auto">
            <a:xfrm>
              <a:off x="2714254" y="2988731"/>
              <a:ext cx="333746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" b="1">
                  <a:solidFill>
                    <a:schemeClr val="bg1"/>
                  </a:solidFill>
                </a:rPr>
                <a:t>100</a:t>
              </a:r>
            </a:p>
          </p:txBody>
        </p:sp>
        <p:sp>
          <p:nvSpPr>
            <p:cNvPr id="9332" name="TextBox 42"/>
            <p:cNvSpPr txBox="1">
              <a:spLocks noChangeArrowheads="1"/>
            </p:cNvSpPr>
            <p:nvPr/>
          </p:nvSpPr>
          <p:spPr bwMode="auto">
            <a:xfrm>
              <a:off x="3129122" y="2988731"/>
              <a:ext cx="333746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" b="1">
                  <a:solidFill>
                    <a:schemeClr val="bg1"/>
                  </a:solidFill>
                </a:rPr>
                <a:t>125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227209" y="3081367"/>
              <a:ext cx="668572" cy="21594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+mj-lt"/>
                </a:rPr>
                <a:t>radius (km)</a:t>
              </a:r>
            </a:p>
          </p:txBody>
        </p:sp>
        <p:sp>
          <p:nvSpPr>
            <p:cNvPr id="9334" name="TextBox 44"/>
            <p:cNvSpPr txBox="1">
              <a:spLocks noChangeArrowheads="1"/>
            </p:cNvSpPr>
            <p:nvPr/>
          </p:nvSpPr>
          <p:spPr bwMode="auto">
            <a:xfrm>
              <a:off x="3560921" y="2992864"/>
              <a:ext cx="333746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" b="1">
                  <a:solidFill>
                    <a:schemeClr val="bg1"/>
                  </a:solidFill>
                </a:rPr>
                <a:t>150</a:t>
              </a:r>
            </a:p>
          </p:txBody>
        </p:sp>
        <p:grpSp>
          <p:nvGrpSpPr>
            <p:cNvPr id="9335" name="Group 35"/>
            <p:cNvGrpSpPr>
              <a:grpSpLocks/>
            </p:cNvGrpSpPr>
            <p:nvPr/>
          </p:nvGrpSpPr>
          <p:grpSpPr bwMode="auto">
            <a:xfrm>
              <a:off x="766199" y="715536"/>
              <a:ext cx="442059" cy="2349398"/>
              <a:chOff x="766199" y="715536"/>
              <a:chExt cx="442059" cy="2349398"/>
            </a:xfrm>
          </p:grpSpPr>
          <p:sp>
            <p:nvSpPr>
              <p:cNvPr id="9336" name="TextBox 46"/>
              <p:cNvSpPr txBox="1">
                <a:spLocks noChangeArrowheads="1"/>
              </p:cNvSpPr>
              <p:nvPr/>
            </p:nvSpPr>
            <p:spPr bwMode="auto">
              <a:xfrm>
                <a:off x="952022" y="2864879"/>
                <a:ext cx="234360" cy="200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700" b="1">
                    <a:solidFill>
                      <a:schemeClr val="bg1"/>
                    </a:solidFill>
                  </a:rPr>
                  <a:t>0</a:t>
                </a:r>
              </a:p>
            </p:txBody>
          </p:sp>
          <p:sp>
            <p:nvSpPr>
              <p:cNvPr id="9337" name="TextBox 47"/>
              <p:cNvSpPr txBox="1">
                <a:spLocks noChangeArrowheads="1"/>
              </p:cNvSpPr>
              <p:nvPr/>
            </p:nvSpPr>
            <p:spPr bwMode="auto">
              <a:xfrm>
                <a:off x="954544" y="2689302"/>
                <a:ext cx="234360" cy="200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700" b="1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9338" name="TextBox 48"/>
              <p:cNvSpPr txBox="1">
                <a:spLocks noChangeArrowheads="1"/>
              </p:cNvSpPr>
              <p:nvPr/>
            </p:nvSpPr>
            <p:spPr bwMode="auto">
              <a:xfrm>
                <a:off x="954544" y="2514600"/>
                <a:ext cx="234360" cy="200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700" b="1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9339" name="TextBox 49"/>
              <p:cNvSpPr txBox="1">
                <a:spLocks noChangeArrowheads="1"/>
              </p:cNvSpPr>
              <p:nvPr/>
            </p:nvSpPr>
            <p:spPr bwMode="auto">
              <a:xfrm>
                <a:off x="954544" y="2336181"/>
                <a:ext cx="234360" cy="200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700" b="1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9340" name="TextBox 50"/>
              <p:cNvSpPr txBox="1">
                <a:spLocks noChangeArrowheads="1"/>
              </p:cNvSpPr>
              <p:nvPr/>
            </p:nvSpPr>
            <p:spPr bwMode="auto">
              <a:xfrm>
                <a:off x="954544" y="2155902"/>
                <a:ext cx="234360" cy="200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700" b="1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9341" name="TextBox 51"/>
              <p:cNvSpPr txBox="1">
                <a:spLocks noChangeArrowheads="1"/>
              </p:cNvSpPr>
              <p:nvPr/>
            </p:nvSpPr>
            <p:spPr bwMode="auto">
              <a:xfrm>
                <a:off x="954544" y="1981200"/>
                <a:ext cx="234360" cy="200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700" b="1">
                    <a:solidFill>
                      <a:schemeClr val="bg1"/>
                    </a:solidFill>
                  </a:rPr>
                  <a:t>5</a:t>
                </a:r>
              </a:p>
            </p:txBody>
          </p:sp>
          <p:sp>
            <p:nvSpPr>
              <p:cNvPr id="9342" name="TextBox 52"/>
              <p:cNvSpPr txBox="1">
                <a:spLocks noChangeArrowheads="1"/>
              </p:cNvSpPr>
              <p:nvPr/>
            </p:nvSpPr>
            <p:spPr bwMode="auto">
              <a:xfrm>
                <a:off x="954544" y="1793487"/>
                <a:ext cx="234360" cy="200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700" b="1">
                    <a:solidFill>
                      <a:schemeClr val="bg1"/>
                    </a:solidFill>
                  </a:rPr>
                  <a:t>6</a:t>
                </a:r>
              </a:p>
            </p:txBody>
          </p:sp>
          <p:sp>
            <p:nvSpPr>
              <p:cNvPr id="9343" name="TextBox 53"/>
              <p:cNvSpPr txBox="1">
                <a:spLocks noChangeArrowheads="1"/>
              </p:cNvSpPr>
              <p:nvPr/>
            </p:nvSpPr>
            <p:spPr bwMode="auto">
              <a:xfrm>
                <a:off x="954544" y="1611351"/>
                <a:ext cx="234360" cy="200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700" b="1">
                    <a:solidFill>
                      <a:schemeClr val="bg1"/>
                    </a:solidFill>
                  </a:rPr>
                  <a:t>7</a:t>
                </a:r>
              </a:p>
            </p:txBody>
          </p:sp>
          <p:sp>
            <p:nvSpPr>
              <p:cNvPr id="9344" name="TextBox 54"/>
              <p:cNvSpPr txBox="1">
                <a:spLocks noChangeArrowheads="1"/>
              </p:cNvSpPr>
              <p:nvPr/>
            </p:nvSpPr>
            <p:spPr bwMode="auto">
              <a:xfrm>
                <a:off x="954544" y="1436649"/>
                <a:ext cx="234360" cy="200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700" b="1">
                    <a:solidFill>
                      <a:schemeClr val="bg1"/>
                    </a:solidFill>
                  </a:rPr>
                  <a:t>8</a:t>
                </a:r>
              </a:p>
            </p:txBody>
          </p:sp>
          <p:sp>
            <p:nvSpPr>
              <p:cNvPr id="9345" name="TextBox 55"/>
              <p:cNvSpPr txBox="1">
                <a:spLocks noChangeArrowheads="1"/>
              </p:cNvSpPr>
              <p:nvPr/>
            </p:nvSpPr>
            <p:spPr bwMode="auto">
              <a:xfrm>
                <a:off x="954544" y="1258230"/>
                <a:ext cx="234360" cy="200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700" b="1">
                    <a:solidFill>
                      <a:schemeClr val="bg1"/>
                    </a:solidFill>
                  </a:rPr>
                  <a:t>9</a:t>
                </a:r>
              </a:p>
            </p:txBody>
          </p:sp>
          <p:sp>
            <p:nvSpPr>
              <p:cNvPr id="9346" name="TextBox 56"/>
              <p:cNvSpPr txBox="1">
                <a:spLocks noChangeArrowheads="1"/>
              </p:cNvSpPr>
              <p:nvPr/>
            </p:nvSpPr>
            <p:spPr bwMode="auto">
              <a:xfrm>
                <a:off x="924206" y="1081668"/>
                <a:ext cx="284052" cy="200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700" b="1">
                    <a:solidFill>
                      <a:schemeClr val="bg1"/>
                    </a:solidFill>
                  </a:rPr>
                  <a:t>10</a:t>
                </a:r>
              </a:p>
            </p:txBody>
          </p:sp>
          <p:sp>
            <p:nvSpPr>
              <p:cNvPr id="9347" name="TextBox 57"/>
              <p:cNvSpPr txBox="1">
                <a:spLocks noChangeArrowheads="1"/>
              </p:cNvSpPr>
              <p:nvPr/>
            </p:nvSpPr>
            <p:spPr bwMode="auto">
              <a:xfrm>
                <a:off x="921684" y="899532"/>
                <a:ext cx="284052" cy="200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700" b="1">
                    <a:solidFill>
                      <a:schemeClr val="bg1"/>
                    </a:solidFill>
                  </a:rPr>
                  <a:t>11</a:t>
                </a:r>
              </a:p>
            </p:txBody>
          </p:sp>
          <p:sp>
            <p:nvSpPr>
              <p:cNvPr id="9348" name="TextBox 58"/>
              <p:cNvSpPr txBox="1">
                <a:spLocks noChangeArrowheads="1"/>
              </p:cNvSpPr>
              <p:nvPr/>
            </p:nvSpPr>
            <p:spPr bwMode="auto">
              <a:xfrm>
                <a:off x="921684" y="715536"/>
                <a:ext cx="284052" cy="200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700" b="1">
                    <a:solidFill>
                      <a:schemeClr val="bg1"/>
                    </a:solidFill>
                  </a:rPr>
                  <a:t>12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766199" y="1656326"/>
                <a:ext cx="307777" cy="581249"/>
              </a:xfrm>
              <a:prstGeom prst="rect">
                <a:avLst/>
              </a:prstGeom>
              <a:noFill/>
            </p:spPr>
            <p:txBody>
              <a:bodyPr vert="vert270" wrap="none">
                <a:spAutoFit/>
              </a:bodyPr>
              <a:lstStyle/>
              <a:p>
                <a:pPr>
                  <a:defRPr/>
                </a:pPr>
                <a:r>
                  <a:rPr lang="en-US" sz="800" b="1" dirty="0">
                    <a:solidFill>
                      <a:schemeClr val="bg1"/>
                    </a:solidFill>
                    <a:latin typeface="+mj-lt"/>
                  </a:rPr>
                  <a:t>height (km)</a:t>
                </a:r>
              </a:p>
            </p:txBody>
          </p:sp>
        </p:grpSp>
      </p:grpSp>
      <p:sp>
        <p:nvSpPr>
          <p:cNvPr id="112" name="TextBox 111"/>
          <p:cNvSpPr txBox="1"/>
          <p:nvPr/>
        </p:nvSpPr>
        <p:spPr>
          <a:xfrm>
            <a:off x="2598738" y="2644775"/>
            <a:ext cx="1130300" cy="231775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b="1" dirty="0">
                <a:solidFill>
                  <a:schemeClr val="bg1"/>
                </a:solidFill>
                <a:latin typeface="+mj-lt"/>
              </a:rPr>
              <a:t>12 UTC Aug 30 2010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505575" y="2644775"/>
            <a:ext cx="1060450" cy="231775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b="1" dirty="0">
                <a:solidFill>
                  <a:schemeClr val="bg1"/>
                </a:solidFill>
                <a:latin typeface="+mj-lt"/>
              </a:rPr>
              <a:t>00 UTC Sep 1 2008</a:t>
            </a:r>
          </a:p>
        </p:txBody>
      </p:sp>
      <p:sp>
        <p:nvSpPr>
          <p:cNvPr id="9229" name="TextBox 115"/>
          <p:cNvSpPr txBox="1">
            <a:spLocks noChangeArrowheads="1"/>
          </p:cNvSpPr>
          <p:nvPr/>
        </p:nvSpPr>
        <p:spPr bwMode="auto">
          <a:xfrm>
            <a:off x="3970338" y="1416050"/>
            <a:ext cx="271462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" b="1">
                <a:solidFill>
                  <a:schemeClr val="bg1"/>
                </a:solidFill>
              </a:rPr>
              <a:t>60</a:t>
            </a:r>
          </a:p>
        </p:txBody>
      </p:sp>
      <p:sp>
        <p:nvSpPr>
          <p:cNvPr id="9230" name="TextBox 116"/>
          <p:cNvSpPr txBox="1">
            <a:spLocks noChangeArrowheads="1"/>
          </p:cNvSpPr>
          <p:nvPr/>
        </p:nvSpPr>
        <p:spPr bwMode="auto">
          <a:xfrm>
            <a:off x="3970338" y="1573213"/>
            <a:ext cx="271462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" b="1">
                <a:solidFill>
                  <a:schemeClr val="bg1"/>
                </a:solidFill>
              </a:rPr>
              <a:t>50</a:t>
            </a:r>
          </a:p>
        </p:txBody>
      </p:sp>
      <p:sp>
        <p:nvSpPr>
          <p:cNvPr id="9231" name="TextBox 117"/>
          <p:cNvSpPr txBox="1">
            <a:spLocks noChangeArrowheads="1"/>
          </p:cNvSpPr>
          <p:nvPr/>
        </p:nvSpPr>
        <p:spPr bwMode="auto">
          <a:xfrm>
            <a:off x="3970338" y="1722438"/>
            <a:ext cx="271462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" b="1">
                <a:solidFill>
                  <a:schemeClr val="bg1"/>
                </a:solidFill>
              </a:rPr>
              <a:t>40</a:t>
            </a:r>
          </a:p>
        </p:txBody>
      </p:sp>
      <p:sp>
        <p:nvSpPr>
          <p:cNvPr id="9232" name="TextBox 118"/>
          <p:cNvSpPr txBox="1">
            <a:spLocks noChangeArrowheads="1"/>
          </p:cNvSpPr>
          <p:nvPr/>
        </p:nvSpPr>
        <p:spPr bwMode="auto">
          <a:xfrm>
            <a:off x="3970338" y="1879600"/>
            <a:ext cx="271462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" b="1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9233" name="TextBox 119"/>
          <p:cNvSpPr txBox="1">
            <a:spLocks noChangeArrowheads="1"/>
          </p:cNvSpPr>
          <p:nvPr/>
        </p:nvSpPr>
        <p:spPr bwMode="auto">
          <a:xfrm>
            <a:off x="3970338" y="2036763"/>
            <a:ext cx="271462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" b="1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9234" name="TextBox 120"/>
          <p:cNvSpPr txBox="1">
            <a:spLocks noChangeArrowheads="1"/>
          </p:cNvSpPr>
          <p:nvPr/>
        </p:nvSpPr>
        <p:spPr bwMode="auto">
          <a:xfrm>
            <a:off x="3967163" y="2189163"/>
            <a:ext cx="271462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9235" name="TextBox 121"/>
          <p:cNvSpPr txBox="1">
            <a:spLocks noChangeArrowheads="1"/>
          </p:cNvSpPr>
          <p:nvPr/>
        </p:nvSpPr>
        <p:spPr bwMode="auto">
          <a:xfrm>
            <a:off x="3973513" y="2351088"/>
            <a:ext cx="2286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9236" name="TextBox 122"/>
          <p:cNvSpPr txBox="1">
            <a:spLocks noChangeArrowheads="1"/>
          </p:cNvSpPr>
          <p:nvPr/>
        </p:nvSpPr>
        <p:spPr bwMode="auto">
          <a:xfrm>
            <a:off x="3973513" y="2495550"/>
            <a:ext cx="2286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9237" name="TextBox 123"/>
          <p:cNvSpPr txBox="1">
            <a:spLocks noChangeArrowheads="1"/>
          </p:cNvSpPr>
          <p:nvPr/>
        </p:nvSpPr>
        <p:spPr bwMode="auto">
          <a:xfrm>
            <a:off x="3973513" y="2644775"/>
            <a:ext cx="2286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238" name="TextBox 124"/>
          <p:cNvSpPr txBox="1">
            <a:spLocks noChangeArrowheads="1"/>
          </p:cNvSpPr>
          <p:nvPr/>
        </p:nvSpPr>
        <p:spPr bwMode="auto">
          <a:xfrm>
            <a:off x="3970338" y="1268413"/>
            <a:ext cx="271462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" b="1">
                <a:solidFill>
                  <a:schemeClr val="bg1"/>
                </a:solidFill>
              </a:rPr>
              <a:t>70</a:t>
            </a:r>
          </a:p>
        </p:txBody>
      </p:sp>
      <p:sp>
        <p:nvSpPr>
          <p:cNvPr id="9239" name="TextBox 125"/>
          <p:cNvSpPr txBox="1">
            <a:spLocks noChangeArrowheads="1"/>
          </p:cNvSpPr>
          <p:nvPr/>
        </p:nvSpPr>
        <p:spPr bwMode="auto">
          <a:xfrm>
            <a:off x="3967163" y="1106488"/>
            <a:ext cx="271462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" b="1">
                <a:solidFill>
                  <a:schemeClr val="bg1"/>
                </a:solidFill>
              </a:rPr>
              <a:t>80</a:t>
            </a:r>
          </a:p>
        </p:txBody>
      </p:sp>
      <p:sp>
        <p:nvSpPr>
          <p:cNvPr id="9240" name="TextBox 126"/>
          <p:cNvSpPr txBox="1">
            <a:spLocks noChangeArrowheads="1"/>
          </p:cNvSpPr>
          <p:nvPr/>
        </p:nvSpPr>
        <p:spPr bwMode="auto">
          <a:xfrm>
            <a:off x="3968750" y="954088"/>
            <a:ext cx="3143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" b="1">
                <a:solidFill>
                  <a:schemeClr val="bg1"/>
                </a:solidFill>
              </a:rPr>
              <a:t>100</a:t>
            </a:r>
          </a:p>
        </p:txBody>
      </p:sp>
      <p:sp>
        <p:nvSpPr>
          <p:cNvPr id="9241" name="TextBox 127"/>
          <p:cNvSpPr txBox="1">
            <a:spLocks noChangeArrowheads="1"/>
          </p:cNvSpPr>
          <p:nvPr/>
        </p:nvSpPr>
        <p:spPr bwMode="auto">
          <a:xfrm>
            <a:off x="7808913" y="1420813"/>
            <a:ext cx="2698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" b="1">
                <a:solidFill>
                  <a:schemeClr val="bg1"/>
                </a:solidFill>
              </a:rPr>
              <a:t>60</a:t>
            </a:r>
          </a:p>
        </p:txBody>
      </p:sp>
      <p:sp>
        <p:nvSpPr>
          <p:cNvPr id="9242" name="TextBox 128"/>
          <p:cNvSpPr txBox="1">
            <a:spLocks noChangeArrowheads="1"/>
          </p:cNvSpPr>
          <p:nvPr/>
        </p:nvSpPr>
        <p:spPr bwMode="auto">
          <a:xfrm>
            <a:off x="7808913" y="1577975"/>
            <a:ext cx="2698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" b="1">
                <a:solidFill>
                  <a:schemeClr val="bg1"/>
                </a:solidFill>
              </a:rPr>
              <a:t>50</a:t>
            </a:r>
          </a:p>
        </p:txBody>
      </p:sp>
      <p:sp>
        <p:nvSpPr>
          <p:cNvPr id="9243" name="TextBox 129"/>
          <p:cNvSpPr txBox="1">
            <a:spLocks noChangeArrowheads="1"/>
          </p:cNvSpPr>
          <p:nvPr/>
        </p:nvSpPr>
        <p:spPr bwMode="auto">
          <a:xfrm>
            <a:off x="7808913" y="1725613"/>
            <a:ext cx="269875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" b="1">
                <a:solidFill>
                  <a:schemeClr val="bg1"/>
                </a:solidFill>
              </a:rPr>
              <a:t>40</a:t>
            </a:r>
          </a:p>
        </p:txBody>
      </p:sp>
      <p:sp>
        <p:nvSpPr>
          <p:cNvPr id="9244" name="TextBox 130"/>
          <p:cNvSpPr txBox="1">
            <a:spLocks noChangeArrowheads="1"/>
          </p:cNvSpPr>
          <p:nvPr/>
        </p:nvSpPr>
        <p:spPr bwMode="auto">
          <a:xfrm>
            <a:off x="7808913" y="1884363"/>
            <a:ext cx="2698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" b="1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9245" name="TextBox 131"/>
          <p:cNvSpPr txBox="1">
            <a:spLocks noChangeArrowheads="1"/>
          </p:cNvSpPr>
          <p:nvPr/>
        </p:nvSpPr>
        <p:spPr bwMode="auto">
          <a:xfrm>
            <a:off x="7808913" y="2041525"/>
            <a:ext cx="2698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" b="1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9246" name="TextBox 132"/>
          <p:cNvSpPr txBox="1">
            <a:spLocks noChangeArrowheads="1"/>
          </p:cNvSpPr>
          <p:nvPr/>
        </p:nvSpPr>
        <p:spPr bwMode="auto">
          <a:xfrm>
            <a:off x="7805738" y="2193925"/>
            <a:ext cx="2698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9247" name="TextBox 133"/>
          <p:cNvSpPr txBox="1">
            <a:spLocks noChangeArrowheads="1"/>
          </p:cNvSpPr>
          <p:nvPr/>
        </p:nvSpPr>
        <p:spPr bwMode="auto">
          <a:xfrm>
            <a:off x="7812088" y="2355850"/>
            <a:ext cx="2286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9248" name="TextBox 134"/>
          <p:cNvSpPr txBox="1">
            <a:spLocks noChangeArrowheads="1"/>
          </p:cNvSpPr>
          <p:nvPr/>
        </p:nvSpPr>
        <p:spPr bwMode="auto">
          <a:xfrm>
            <a:off x="7812088" y="2500313"/>
            <a:ext cx="2286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9249" name="TextBox 135"/>
          <p:cNvSpPr txBox="1">
            <a:spLocks noChangeArrowheads="1"/>
          </p:cNvSpPr>
          <p:nvPr/>
        </p:nvSpPr>
        <p:spPr bwMode="auto">
          <a:xfrm>
            <a:off x="7812088" y="2647950"/>
            <a:ext cx="228600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250" name="TextBox 136"/>
          <p:cNvSpPr txBox="1">
            <a:spLocks noChangeArrowheads="1"/>
          </p:cNvSpPr>
          <p:nvPr/>
        </p:nvSpPr>
        <p:spPr bwMode="auto">
          <a:xfrm>
            <a:off x="7808913" y="1271588"/>
            <a:ext cx="271462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" b="1">
                <a:solidFill>
                  <a:schemeClr val="bg1"/>
                </a:solidFill>
              </a:rPr>
              <a:t>70</a:t>
            </a:r>
          </a:p>
        </p:txBody>
      </p:sp>
      <p:sp>
        <p:nvSpPr>
          <p:cNvPr id="9251" name="TextBox 137"/>
          <p:cNvSpPr txBox="1">
            <a:spLocks noChangeArrowheads="1"/>
          </p:cNvSpPr>
          <p:nvPr/>
        </p:nvSpPr>
        <p:spPr bwMode="auto">
          <a:xfrm>
            <a:off x="7805738" y="1111250"/>
            <a:ext cx="271462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" b="1">
                <a:solidFill>
                  <a:schemeClr val="bg1"/>
                </a:solidFill>
              </a:rPr>
              <a:t>80</a:t>
            </a:r>
          </a:p>
        </p:txBody>
      </p:sp>
      <p:sp>
        <p:nvSpPr>
          <p:cNvPr id="9252" name="TextBox 138"/>
          <p:cNvSpPr txBox="1">
            <a:spLocks noChangeArrowheads="1"/>
          </p:cNvSpPr>
          <p:nvPr/>
        </p:nvSpPr>
        <p:spPr bwMode="auto">
          <a:xfrm>
            <a:off x="7807325" y="958850"/>
            <a:ext cx="3143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" b="1">
                <a:solidFill>
                  <a:schemeClr val="bg1"/>
                </a:solidFill>
              </a:rPr>
              <a:t>100</a:t>
            </a:r>
          </a:p>
        </p:txBody>
      </p:sp>
      <p:grpSp>
        <p:nvGrpSpPr>
          <p:cNvPr id="7" name="Group 163"/>
          <p:cNvGrpSpPr>
            <a:grpSpLocks/>
          </p:cNvGrpSpPr>
          <p:nvPr/>
        </p:nvGrpSpPr>
        <p:grpSpPr bwMode="auto">
          <a:xfrm>
            <a:off x="781050" y="3190875"/>
            <a:ext cx="7313613" cy="3489325"/>
            <a:chOff x="781456" y="3190931"/>
            <a:chExt cx="7313304" cy="3489844"/>
          </a:xfrm>
        </p:grpSpPr>
        <p:sp>
          <p:nvSpPr>
            <p:cNvPr id="12" name="Rectangle 11"/>
            <p:cNvSpPr/>
            <p:nvPr/>
          </p:nvSpPr>
          <p:spPr>
            <a:xfrm>
              <a:off x="2057752" y="6096488"/>
              <a:ext cx="5048037" cy="58428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Char char="•"/>
                <a:defRPr/>
              </a:pPr>
              <a:r>
                <a:rPr lang="en-US" sz="1600" dirty="0">
                  <a:solidFill>
                    <a:schemeClr val="bg1"/>
                  </a:solidFill>
                  <a:latin typeface="Calibri" pitchFamily="34" charset="0"/>
                </a:rPr>
                <a:t> Lower outer-core inertial stability for Earl than for Gustav</a:t>
              </a:r>
            </a:p>
            <a:p>
              <a:pPr>
                <a:buFont typeface="Arial" pitchFamily="34" charset="0"/>
                <a:buChar char="•"/>
                <a:defRPr/>
              </a:pPr>
              <a:r>
                <a:rPr lang="en-US" sz="1600" dirty="0">
                  <a:solidFill>
                    <a:schemeClr val="bg1"/>
                  </a:solidFill>
                  <a:latin typeface="Calibri" pitchFamily="34" charset="0"/>
                </a:rPr>
                <a:t> Deeper inflow layer for Earl than Gustav</a:t>
              </a:r>
            </a:p>
          </p:txBody>
        </p:sp>
        <p:grpSp>
          <p:nvGrpSpPr>
            <p:cNvPr id="9255" name="Group 162"/>
            <p:cNvGrpSpPr>
              <a:grpSpLocks/>
            </p:cNvGrpSpPr>
            <p:nvPr/>
          </p:nvGrpSpPr>
          <p:grpSpPr bwMode="auto">
            <a:xfrm>
              <a:off x="781456" y="3190931"/>
              <a:ext cx="7313304" cy="2881450"/>
              <a:chOff x="781456" y="3190931"/>
              <a:chExt cx="7313304" cy="2881450"/>
            </a:xfrm>
          </p:grpSpPr>
          <p:sp>
            <p:nvSpPr>
              <p:cNvPr id="9256" name="Text Box 10"/>
              <p:cNvSpPr txBox="1">
                <a:spLocks noChangeArrowheads="1"/>
              </p:cNvSpPr>
              <p:nvPr/>
            </p:nvSpPr>
            <p:spPr bwMode="auto">
              <a:xfrm>
                <a:off x="1066800" y="3190931"/>
                <a:ext cx="67564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600" u="sng">
                    <a:latin typeface="Calibri" pitchFamily="34" charset="0"/>
                  </a:rPr>
                  <a:t>Axisymmetric radial flow (shaded, m s</a:t>
                </a:r>
                <a:r>
                  <a:rPr lang="en-US" sz="1600" u="sng" baseline="30000">
                    <a:latin typeface="Calibri" pitchFamily="34" charset="0"/>
                  </a:rPr>
                  <a:t>-1</a:t>
                </a:r>
                <a:r>
                  <a:rPr lang="en-US" sz="1600" u="sng">
                    <a:latin typeface="Calibri" pitchFamily="34" charset="0"/>
                  </a:rPr>
                  <a:t>) and tangential wind (contour, m s</a:t>
                </a:r>
                <a:r>
                  <a:rPr lang="en-US" sz="1600" u="sng" baseline="30000">
                    <a:latin typeface="Calibri" pitchFamily="34" charset="0"/>
                  </a:rPr>
                  <a:t>-1</a:t>
                </a:r>
                <a:r>
                  <a:rPr lang="en-US" sz="1600" u="sng">
                    <a:latin typeface="Calibri" pitchFamily="34" charset="0"/>
                  </a:rPr>
                  <a:t>)</a:t>
                </a:r>
              </a:p>
            </p:txBody>
          </p:sp>
          <p:grpSp>
            <p:nvGrpSpPr>
              <p:cNvPr id="9257" name="Group 161"/>
              <p:cNvGrpSpPr>
                <a:grpSpLocks/>
              </p:cNvGrpSpPr>
              <p:nvPr/>
            </p:nvGrpSpPr>
            <p:grpSpPr bwMode="auto">
              <a:xfrm>
                <a:off x="781456" y="3489907"/>
                <a:ext cx="7313304" cy="2582474"/>
                <a:chOff x="781456" y="3489907"/>
                <a:chExt cx="7313304" cy="2582474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4621457" y="3505303"/>
                  <a:ext cx="3416156" cy="251656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860828" y="3503716"/>
                  <a:ext cx="3403456" cy="251656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pic>
              <p:nvPicPr>
                <p:cNvPr id="9260" name="Picture 3" descr="Fig17.jpg"/>
                <p:cNvPicPr>
                  <a:picLocks noChangeAspect="1"/>
                </p:cNvPicPr>
                <p:nvPr/>
              </p:nvPicPr>
              <p:blipFill>
                <a:blip r:embed="rId2" cstate="print"/>
                <a:srcRect l="3613" t="43250" r="53954" b="22221"/>
                <a:stretch>
                  <a:fillRect/>
                </a:stretch>
              </p:blipFill>
              <p:spPr bwMode="auto">
                <a:xfrm>
                  <a:off x="1143000" y="3505199"/>
                  <a:ext cx="2912364" cy="229248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61" name="Picture 4" descr="Fig17.jpg"/>
                <p:cNvPicPr>
                  <a:picLocks noChangeAspect="1"/>
                </p:cNvPicPr>
                <p:nvPr/>
              </p:nvPicPr>
              <p:blipFill>
                <a:blip r:embed="rId2" cstate="print"/>
                <a:srcRect l="55667" t="43753" r="1900" b="22096"/>
                <a:stretch>
                  <a:fillRect/>
                </a:stretch>
              </p:blipFill>
              <p:spPr bwMode="auto">
                <a:xfrm>
                  <a:off x="4907604" y="3524249"/>
                  <a:ext cx="2956236" cy="2278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9262" name="Group 60"/>
                <p:cNvGrpSpPr>
                  <a:grpSpLocks/>
                </p:cNvGrpSpPr>
                <p:nvPr/>
              </p:nvGrpSpPr>
              <p:grpSpPr bwMode="auto">
                <a:xfrm>
                  <a:off x="781456" y="3489907"/>
                  <a:ext cx="3128468" cy="2581773"/>
                  <a:chOff x="766199" y="715536"/>
                  <a:chExt cx="3128468" cy="2581773"/>
                </a:xfrm>
              </p:grpSpPr>
              <p:sp>
                <p:nvSpPr>
                  <p:cNvPr id="9306" name="TextBox 6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39327" y="2989190"/>
                    <a:ext cx="284052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25</a:t>
                    </a:r>
                  </a:p>
                </p:txBody>
              </p:sp>
              <p:sp>
                <p:nvSpPr>
                  <p:cNvPr id="9307" name="TextBox 6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74949" y="2984397"/>
                    <a:ext cx="284052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50</a:t>
                    </a:r>
                  </a:p>
                </p:txBody>
              </p:sp>
              <p:sp>
                <p:nvSpPr>
                  <p:cNvPr id="9308" name="TextBox 6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89817" y="2988731"/>
                    <a:ext cx="284052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75</a:t>
                    </a:r>
                  </a:p>
                </p:txBody>
              </p:sp>
              <p:sp>
                <p:nvSpPr>
                  <p:cNvPr id="9309" name="TextBox 6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14254" y="2988731"/>
                    <a:ext cx="333746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100</a:t>
                    </a:r>
                  </a:p>
                </p:txBody>
              </p:sp>
              <p:sp>
                <p:nvSpPr>
                  <p:cNvPr id="9310" name="TextBox 6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29122" y="2988731"/>
                    <a:ext cx="333746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125</a:t>
                    </a:r>
                  </a:p>
                </p:txBody>
              </p:sp>
              <p:sp>
                <p:nvSpPr>
                  <p:cNvPr id="67" name="TextBox 66"/>
                  <p:cNvSpPr txBox="1"/>
                  <p:nvPr/>
                </p:nvSpPr>
                <p:spPr>
                  <a:xfrm>
                    <a:off x="2226637" y="3083957"/>
                    <a:ext cx="669897" cy="215932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800" b="1" dirty="0">
                        <a:solidFill>
                          <a:schemeClr val="bg1"/>
                        </a:solidFill>
                        <a:latin typeface="+mj-lt"/>
                      </a:rPr>
                      <a:t>radius (km)</a:t>
                    </a:r>
                  </a:p>
                </p:txBody>
              </p:sp>
              <p:sp>
                <p:nvSpPr>
                  <p:cNvPr id="9312" name="TextBox 6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60921" y="2992864"/>
                    <a:ext cx="333746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150</a:t>
                    </a:r>
                  </a:p>
                </p:txBody>
              </p:sp>
              <p:grpSp>
                <p:nvGrpSpPr>
                  <p:cNvPr id="9313" name="Group 35"/>
                  <p:cNvGrpSpPr>
                    <a:grpSpLocks/>
                  </p:cNvGrpSpPr>
                  <p:nvPr/>
                </p:nvGrpSpPr>
                <p:grpSpPr bwMode="auto">
                  <a:xfrm>
                    <a:off x="766199" y="715536"/>
                    <a:ext cx="442059" cy="2349398"/>
                    <a:chOff x="766199" y="715536"/>
                    <a:chExt cx="442059" cy="2349398"/>
                  </a:xfrm>
                </p:grpSpPr>
                <p:sp>
                  <p:nvSpPr>
                    <p:cNvPr id="9314" name="TextBox 6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2022" y="2864879"/>
                      <a:ext cx="234360" cy="20005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700" b="1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p:txBody>
                </p:sp>
                <p:sp>
                  <p:nvSpPr>
                    <p:cNvPr id="9315" name="TextBox 7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4544" y="2689302"/>
                      <a:ext cx="234360" cy="20005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700" b="1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p:txBody>
                </p:sp>
                <p:sp>
                  <p:nvSpPr>
                    <p:cNvPr id="9316" name="TextBox 7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4544" y="2514600"/>
                      <a:ext cx="234360" cy="20005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700" b="1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p:txBody>
                </p:sp>
                <p:sp>
                  <p:nvSpPr>
                    <p:cNvPr id="9317" name="TextBox 7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4544" y="2336181"/>
                      <a:ext cx="234360" cy="20005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700" b="1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p:txBody>
                </p:sp>
                <p:sp>
                  <p:nvSpPr>
                    <p:cNvPr id="9318" name="TextBox 7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4544" y="2155902"/>
                      <a:ext cx="234360" cy="20005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700" b="1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p:txBody>
                </p:sp>
                <p:sp>
                  <p:nvSpPr>
                    <p:cNvPr id="9319" name="TextBox 7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4544" y="1981200"/>
                      <a:ext cx="234360" cy="20005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700" b="1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p:txBody>
                </p:sp>
                <p:sp>
                  <p:nvSpPr>
                    <p:cNvPr id="9320" name="TextBox 7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4544" y="1793487"/>
                      <a:ext cx="234360" cy="20005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700" b="1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p:txBody>
                </p:sp>
                <p:sp>
                  <p:nvSpPr>
                    <p:cNvPr id="9321" name="TextBox 7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4544" y="1611351"/>
                      <a:ext cx="234360" cy="20005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700" b="1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p:txBody>
                </p:sp>
                <p:sp>
                  <p:nvSpPr>
                    <p:cNvPr id="9322" name="TextBox 7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4544" y="1436649"/>
                      <a:ext cx="234360" cy="20005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700" b="1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p:txBody>
                </p:sp>
                <p:sp>
                  <p:nvSpPr>
                    <p:cNvPr id="9323" name="TextBox 7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4544" y="1258230"/>
                      <a:ext cx="234360" cy="20005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700" b="1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p:txBody>
                </p:sp>
                <p:sp>
                  <p:nvSpPr>
                    <p:cNvPr id="9324" name="TextBox 7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24206" y="1081668"/>
                      <a:ext cx="284052" cy="20005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700" b="1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p:txBody>
                </p:sp>
                <p:sp>
                  <p:nvSpPr>
                    <p:cNvPr id="9325" name="TextBox 8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21684" y="899532"/>
                      <a:ext cx="284052" cy="20005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700" b="1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</p:txBody>
                </p:sp>
                <p:sp>
                  <p:nvSpPr>
                    <p:cNvPr id="9326" name="TextBox 8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21684" y="715536"/>
                      <a:ext cx="284052" cy="20005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700" b="1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p:txBody>
                </p:sp>
                <p:sp>
                  <p:nvSpPr>
                    <p:cNvPr id="83" name="TextBox 82"/>
                    <p:cNvSpPr txBox="1"/>
                    <p:nvPr/>
                  </p:nvSpPr>
                  <p:spPr>
                    <a:xfrm>
                      <a:off x="766199" y="1656326"/>
                      <a:ext cx="307777" cy="581249"/>
                    </a:xfrm>
                    <a:prstGeom prst="rect">
                      <a:avLst/>
                    </a:prstGeom>
                    <a:noFill/>
                  </p:spPr>
                  <p:txBody>
                    <a:bodyPr vert="vert270" wrap="none"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latin typeface="+mj-lt"/>
                        </a:rPr>
                        <a:t>height (km)</a:t>
                      </a:r>
                    </a:p>
                  </p:txBody>
                </p:sp>
              </p:grpSp>
            </p:grpSp>
            <p:grpSp>
              <p:nvGrpSpPr>
                <p:cNvPr id="9263" name="Group 83"/>
                <p:cNvGrpSpPr>
                  <a:grpSpLocks/>
                </p:cNvGrpSpPr>
                <p:nvPr/>
              </p:nvGrpSpPr>
              <p:grpSpPr bwMode="auto">
                <a:xfrm>
                  <a:off x="4567732" y="3490608"/>
                  <a:ext cx="3128468" cy="2581773"/>
                  <a:chOff x="766199" y="715536"/>
                  <a:chExt cx="3128468" cy="2581773"/>
                </a:xfrm>
              </p:grpSpPr>
              <p:sp>
                <p:nvSpPr>
                  <p:cNvPr id="9284" name="TextBox 8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39327" y="2989190"/>
                    <a:ext cx="284052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25</a:t>
                    </a:r>
                  </a:p>
                </p:txBody>
              </p:sp>
              <p:sp>
                <p:nvSpPr>
                  <p:cNvPr id="9285" name="TextBox 8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74949" y="2984397"/>
                    <a:ext cx="284052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50</a:t>
                    </a:r>
                  </a:p>
                </p:txBody>
              </p:sp>
              <p:sp>
                <p:nvSpPr>
                  <p:cNvPr id="9286" name="TextBox 8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89817" y="2988731"/>
                    <a:ext cx="284052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75</a:t>
                    </a:r>
                  </a:p>
                </p:txBody>
              </p:sp>
              <p:sp>
                <p:nvSpPr>
                  <p:cNvPr id="9287" name="TextBox 8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14254" y="2988731"/>
                    <a:ext cx="333746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100</a:t>
                    </a:r>
                  </a:p>
                </p:txBody>
              </p:sp>
              <p:sp>
                <p:nvSpPr>
                  <p:cNvPr id="9288" name="TextBox 8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29122" y="2988731"/>
                    <a:ext cx="333746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125</a:t>
                    </a:r>
                  </a:p>
                </p:txBody>
              </p:sp>
              <p:sp>
                <p:nvSpPr>
                  <p:cNvPr id="90" name="TextBox 89"/>
                  <p:cNvSpPr txBox="1"/>
                  <p:nvPr/>
                </p:nvSpPr>
                <p:spPr>
                  <a:xfrm>
                    <a:off x="2226389" y="3081669"/>
                    <a:ext cx="669897" cy="215932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800" b="1" dirty="0">
                        <a:solidFill>
                          <a:schemeClr val="bg1"/>
                        </a:solidFill>
                        <a:latin typeface="+mj-lt"/>
                      </a:rPr>
                      <a:t>radius (km)</a:t>
                    </a:r>
                  </a:p>
                </p:txBody>
              </p:sp>
              <p:sp>
                <p:nvSpPr>
                  <p:cNvPr id="9290" name="TextBox 9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60921" y="2992864"/>
                    <a:ext cx="333746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150</a:t>
                    </a:r>
                  </a:p>
                </p:txBody>
              </p:sp>
              <p:grpSp>
                <p:nvGrpSpPr>
                  <p:cNvPr id="9291" name="Group 35"/>
                  <p:cNvGrpSpPr>
                    <a:grpSpLocks/>
                  </p:cNvGrpSpPr>
                  <p:nvPr/>
                </p:nvGrpSpPr>
                <p:grpSpPr bwMode="auto">
                  <a:xfrm>
                    <a:off x="766199" y="715536"/>
                    <a:ext cx="442059" cy="2349398"/>
                    <a:chOff x="766199" y="715536"/>
                    <a:chExt cx="442059" cy="2349398"/>
                  </a:xfrm>
                </p:grpSpPr>
                <p:sp>
                  <p:nvSpPr>
                    <p:cNvPr id="9292" name="TextBox 9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2022" y="2864879"/>
                      <a:ext cx="234360" cy="20005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700" b="1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p:txBody>
                </p:sp>
                <p:sp>
                  <p:nvSpPr>
                    <p:cNvPr id="9293" name="TextBox 9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4544" y="2689302"/>
                      <a:ext cx="234360" cy="20005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700" b="1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p:txBody>
                </p:sp>
                <p:sp>
                  <p:nvSpPr>
                    <p:cNvPr id="9294" name="TextBox 9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4544" y="2514600"/>
                      <a:ext cx="234360" cy="20005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700" b="1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p:txBody>
                </p:sp>
                <p:sp>
                  <p:nvSpPr>
                    <p:cNvPr id="9295" name="TextBox 9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4544" y="2336181"/>
                      <a:ext cx="234360" cy="20005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700" b="1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p:txBody>
                </p:sp>
                <p:sp>
                  <p:nvSpPr>
                    <p:cNvPr id="9296" name="TextBox 9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4544" y="2155902"/>
                      <a:ext cx="234360" cy="20005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700" b="1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p:txBody>
                </p:sp>
                <p:sp>
                  <p:nvSpPr>
                    <p:cNvPr id="9297" name="Text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4544" y="1981200"/>
                      <a:ext cx="234360" cy="20005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700" b="1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p:txBody>
                </p:sp>
                <p:sp>
                  <p:nvSpPr>
                    <p:cNvPr id="9298" name="TextBox 9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4544" y="1793487"/>
                      <a:ext cx="234360" cy="20005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700" b="1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p:txBody>
                </p:sp>
                <p:sp>
                  <p:nvSpPr>
                    <p:cNvPr id="9299" name="TextBox 9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4544" y="1611351"/>
                      <a:ext cx="234360" cy="20005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700" b="1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p:txBody>
                </p:sp>
                <p:sp>
                  <p:nvSpPr>
                    <p:cNvPr id="9300" name="TextBox 10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4544" y="1436649"/>
                      <a:ext cx="234360" cy="20005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700" b="1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p:txBody>
                </p:sp>
                <p:sp>
                  <p:nvSpPr>
                    <p:cNvPr id="9301" name="TextBox 10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4544" y="1258230"/>
                      <a:ext cx="234360" cy="20005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700" b="1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p:txBody>
                </p:sp>
                <p:sp>
                  <p:nvSpPr>
                    <p:cNvPr id="9302" name="TextBox 10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24206" y="1081668"/>
                      <a:ext cx="284052" cy="20005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700" b="1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p:txBody>
                </p:sp>
                <p:sp>
                  <p:nvSpPr>
                    <p:cNvPr id="9303" name="TextBox 10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21684" y="899532"/>
                      <a:ext cx="284052" cy="20005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700" b="1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</p:txBody>
                </p:sp>
                <p:sp>
                  <p:nvSpPr>
                    <p:cNvPr id="9304" name="TextBox 10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21684" y="715536"/>
                      <a:ext cx="284052" cy="20005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700" b="1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p:txBody>
                </p:sp>
                <p:sp>
                  <p:nvSpPr>
                    <p:cNvPr id="106" name="TextBox 105"/>
                    <p:cNvSpPr txBox="1"/>
                    <p:nvPr/>
                  </p:nvSpPr>
                  <p:spPr>
                    <a:xfrm>
                      <a:off x="766199" y="1656326"/>
                      <a:ext cx="307777" cy="581249"/>
                    </a:xfrm>
                    <a:prstGeom prst="rect">
                      <a:avLst/>
                    </a:prstGeom>
                    <a:noFill/>
                  </p:spPr>
                  <p:txBody>
                    <a:bodyPr vert="vert270" wrap="none"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latin typeface="+mj-lt"/>
                        </a:rPr>
                        <a:t>height (km)</a:t>
                      </a:r>
                    </a:p>
                  </p:txBody>
                </p:sp>
              </p:grpSp>
            </p:grpSp>
            <p:sp>
              <p:nvSpPr>
                <p:cNvPr id="9264" name="TextBox 139"/>
                <p:cNvSpPr txBox="1">
                  <a:spLocks noChangeArrowheads="1"/>
                </p:cNvSpPr>
                <p:nvPr/>
              </p:nvSpPr>
              <p:spPr bwMode="auto">
                <a:xfrm>
                  <a:off x="3988548" y="4126654"/>
                  <a:ext cx="227948" cy="1846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600" b="1">
                      <a:solidFill>
                        <a:schemeClr val="bg1"/>
                      </a:solidFill>
                    </a:rPr>
                    <a:t>7</a:t>
                  </a:r>
                </a:p>
              </p:txBody>
            </p:sp>
            <p:sp>
              <p:nvSpPr>
                <p:cNvPr id="9265" name="TextBox 140"/>
                <p:cNvSpPr txBox="1">
                  <a:spLocks noChangeArrowheads="1"/>
                </p:cNvSpPr>
                <p:nvPr/>
              </p:nvSpPr>
              <p:spPr bwMode="auto">
                <a:xfrm>
                  <a:off x="3988548" y="4288862"/>
                  <a:ext cx="227948" cy="1846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600" b="1">
                      <a:solidFill>
                        <a:schemeClr val="bg1"/>
                      </a:solidFill>
                    </a:rPr>
                    <a:t>4</a:t>
                  </a:r>
                </a:p>
              </p:txBody>
            </p:sp>
            <p:sp>
              <p:nvSpPr>
                <p:cNvPr id="9266" name="TextBox 141"/>
                <p:cNvSpPr txBox="1">
                  <a:spLocks noChangeArrowheads="1"/>
                </p:cNvSpPr>
                <p:nvPr/>
              </p:nvSpPr>
              <p:spPr bwMode="auto">
                <a:xfrm>
                  <a:off x="3988548" y="4437354"/>
                  <a:ext cx="227948" cy="1846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600" b="1">
                      <a:solidFill>
                        <a:schemeClr val="bg1"/>
                      </a:solidFill>
                    </a:rPr>
                    <a:t>2</a:t>
                  </a:r>
                </a:p>
              </p:txBody>
            </p:sp>
            <p:sp>
              <p:nvSpPr>
                <p:cNvPr id="9267" name="TextBox 142"/>
                <p:cNvSpPr txBox="1">
                  <a:spLocks noChangeArrowheads="1"/>
                </p:cNvSpPr>
                <p:nvPr/>
              </p:nvSpPr>
              <p:spPr bwMode="auto">
                <a:xfrm>
                  <a:off x="3988548" y="4594990"/>
                  <a:ext cx="227948" cy="1846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600" b="1">
                      <a:solidFill>
                        <a:schemeClr val="bg1"/>
                      </a:solidFill>
                    </a:rPr>
                    <a:t>1</a:t>
                  </a:r>
                </a:p>
              </p:txBody>
            </p:sp>
            <p:sp>
              <p:nvSpPr>
                <p:cNvPr id="9268" name="TextBox 143"/>
                <p:cNvSpPr txBox="1">
                  <a:spLocks noChangeArrowheads="1"/>
                </p:cNvSpPr>
                <p:nvPr/>
              </p:nvSpPr>
              <p:spPr bwMode="auto">
                <a:xfrm>
                  <a:off x="3988548" y="4756534"/>
                  <a:ext cx="253596" cy="1846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600" b="1">
                      <a:solidFill>
                        <a:schemeClr val="bg1"/>
                      </a:solidFill>
                    </a:rPr>
                    <a:t>-1</a:t>
                  </a:r>
                </a:p>
              </p:txBody>
            </p:sp>
            <p:sp>
              <p:nvSpPr>
                <p:cNvPr id="9269" name="TextBox 144"/>
                <p:cNvSpPr txBox="1">
                  <a:spLocks noChangeArrowheads="1"/>
                </p:cNvSpPr>
                <p:nvPr/>
              </p:nvSpPr>
              <p:spPr bwMode="auto">
                <a:xfrm>
                  <a:off x="3985260" y="4908934"/>
                  <a:ext cx="253596" cy="1846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600" b="1">
                      <a:solidFill>
                        <a:schemeClr val="bg1"/>
                      </a:solidFill>
                    </a:rPr>
                    <a:t>-2</a:t>
                  </a:r>
                </a:p>
              </p:txBody>
            </p:sp>
            <p:sp>
              <p:nvSpPr>
                <p:cNvPr id="9270" name="TextBox 145"/>
                <p:cNvSpPr txBox="1">
                  <a:spLocks noChangeArrowheads="1"/>
                </p:cNvSpPr>
                <p:nvPr/>
              </p:nvSpPr>
              <p:spPr bwMode="auto">
                <a:xfrm>
                  <a:off x="3992456" y="5071142"/>
                  <a:ext cx="253596" cy="1846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600" b="1">
                      <a:solidFill>
                        <a:schemeClr val="bg1"/>
                      </a:solidFill>
                    </a:rPr>
                    <a:t>-4</a:t>
                  </a:r>
                </a:p>
              </p:txBody>
            </p:sp>
            <p:sp>
              <p:nvSpPr>
                <p:cNvPr id="9271" name="TextBox 146"/>
                <p:cNvSpPr txBox="1">
                  <a:spLocks noChangeArrowheads="1"/>
                </p:cNvSpPr>
                <p:nvPr/>
              </p:nvSpPr>
              <p:spPr bwMode="auto">
                <a:xfrm>
                  <a:off x="3992456" y="5215726"/>
                  <a:ext cx="253596" cy="1846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600" b="1">
                      <a:solidFill>
                        <a:schemeClr val="bg1"/>
                      </a:solidFill>
                    </a:rPr>
                    <a:t>-7</a:t>
                  </a:r>
                </a:p>
              </p:txBody>
            </p:sp>
            <p:sp>
              <p:nvSpPr>
                <p:cNvPr id="9272" name="TextBox 147"/>
                <p:cNvSpPr txBox="1">
                  <a:spLocks noChangeArrowheads="1"/>
                </p:cNvSpPr>
                <p:nvPr/>
              </p:nvSpPr>
              <p:spPr bwMode="auto">
                <a:xfrm>
                  <a:off x="3992456" y="5364218"/>
                  <a:ext cx="296876" cy="1846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600" b="1">
                      <a:solidFill>
                        <a:schemeClr val="bg1"/>
                      </a:solidFill>
                    </a:rPr>
                    <a:t>-10</a:t>
                  </a:r>
                </a:p>
              </p:txBody>
            </p:sp>
            <p:sp>
              <p:nvSpPr>
                <p:cNvPr id="9273" name="TextBox 148"/>
                <p:cNvSpPr txBox="1">
                  <a:spLocks noChangeArrowheads="1"/>
                </p:cNvSpPr>
                <p:nvPr/>
              </p:nvSpPr>
              <p:spPr bwMode="auto">
                <a:xfrm>
                  <a:off x="3988608" y="3978826"/>
                  <a:ext cx="271228" cy="1846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600" b="1">
                      <a:solidFill>
                        <a:schemeClr val="bg1"/>
                      </a:solidFill>
                    </a:rPr>
                    <a:t>10</a:t>
                  </a:r>
                </a:p>
              </p:txBody>
            </p:sp>
            <p:sp>
              <p:nvSpPr>
                <p:cNvPr id="9274" name="TextBox 151"/>
                <p:cNvSpPr txBox="1">
                  <a:spLocks noChangeArrowheads="1"/>
                </p:cNvSpPr>
                <p:nvPr/>
              </p:nvSpPr>
              <p:spPr bwMode="auto">
                <a:xfrm>
                  <a:off x="7793976" y="4128516"/>
                  <a:ext cx="227948" cy="1846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600" b="1">
                      <a:solidFill>
                        <a:schemeClr val="bg1"/>
                      </a:solidFill>
                    </a:rPr>
                    <a:t>7</a:t>
                  </a:r>
                </a:p>
              </p:txBody>
            </p:sp>
            <p:sp>
              <p:nvSpPr>
                <p:cNvPr id="9275" name="TextBox 152"/>
                <p:cNvSpPr txBox="1">
                  <a:spLocks noChangeArrowheads="1"/>
                </p:cNvSpPr>
                <p:nvPr/>
              </p:nvSpPr>
              <p:spPr bwMode="auto">
                <a:xfrm>
                  <a:off x="7793976" y="4290724"/>
                  <a:ext cx="227948" cy="1846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600" b="1">
                      <a:solidFill>
                        <a:schemeClr val="bg1"/>
                      </a:solidFill>
                    </a:rPr>
                    <a:t>4</a:t>
                  </a:r>
                </a:p>
              </p:txBody>
            </p:sp>
            <p:sp>
              <p:nvSpPr>
                <p:cNvPr id="9276" name="TextBox 153"/>
                <p:cNvSpPr txBox="1">
                  <a:spLocks noChangeArrowheads="1"/>
                </p:cNvSpPr>
                <p:nvPr/>
              </p:nvSpPr>
              <p:spPr bwMode="auto">
                <a:xfrm>
                  <a:off x="7793976" y="4439216"/>
                  <a:ext cx="227948" cy="1846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600" b="1">
                      <a:solidFill>
                        <a:schemeClr val="bg1"/>
                      </a:solidFill>
                    </a:rPr>
                    <a:t>2</a:t>
                  </a:r>
                </a:p>
              </p:txBody>
            </p:sp>
            <p:sp>
              <p:nvSpPr>
                <p:cNvPr id="9277" name="TextBox 154"/>
                <p:cNvSpPr txBox="1">
                  <a:spLocks noChangeArrowheads="1"/>
                </p:cNvSpPr>
                <p:nvPr/>
              </p:nvSpPr>
              <p:spPr bwMode="auto">
                <a:xfrm>
                  <a:off x="7793976" y="4596852"/>
                  <a:ext cx="227948" cy="1846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600" b="1">
                      <a:solidFill>
                        <a:schemeClr val="bg1"/>
                      </a:solidFill>
                    </a:rPr>
                    <a:t>1</a:t>
                  </a:r>
                </a:p>
              </p:txBody>
            </p:sp>
            <p:sp>
              <p:nvSpPr>
                <p:cNvPr id="9278" name="TextBox 155"/>
                <p:cNvSpPr txBox="1">
                  <a:spLocks noChangeArrowheads="1"/>
                </p:cNvSpPr>
                <p:nvPr/>
              </p:nvSpPr>
              <p:spPr bwMode="auto">
                <a:xfrm>
                  <a:off x="7793976" y="4758396"/>
                  <a:ext cx="253596" cy="1846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600" b="1">
                      <a:solidFill>
                        <a:schemeClr val="bg1"/>
                      </a:solidFill>
                    </a:rPr>
                    <a:t>-1</a:t>
                  </a:r>
                </a:p>
              </p:txBody>
            </p:sp>
            <p:sp>
              <p:nvSpPr>
                <p:cNvPr id="9279" name="TextBox 156"/>
                <p:cNvSpPr txBox="1">
                  <a:spLocks noChangeArrowheads="1"/>
                </p:cNvSpPr>
                <p:nvPr/>
              </p:nvSpPr>
              <p:spPr bwMode="auto">
                <a:xfrm>
                  <a:off x="7790688" y="4910796"/>
                  <a:ext cx="253596" cy="1846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600" b="1">
                      <a:solidFill>
                        <a:schemeClr val="bg1"/>
                      </a:solidFill>
                    </a:rPr>
                    <a:t>-2</a:t>
                  </a:r>
                </a:p>
              </p:txBody>
            </p:sp>
            <p:sp>
              <p:nvSpPr>
                <p:cNvPr id="9280" name="TextBox 157"/>
                <p:cNvSpPr txBox="1">
                  <a:spLocks noChangeArrowheads="1"/>
                </p:cNvSpPr>
                <p:nvPr/>
              </p:nvSpPr>
              <p:spPr bwMode="auto">
                <a:xfrm>
                  <a:off x="7797884" y="5073004"/>
                  <a:ext cx="253596" cy="1846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600" b="1">
                      <a:solidFill>
                        <a:schemeClr val="bg1"/>
                      </a:solidFill>
                    </a:rPr>
                    <a:t>-4</a:t>
                  </a:r>
                </a:p>
              </p:txBody>
            </p:sp>
            <p:sp>
              <p:nvSpPr>
                <p:cNvPr id="9281" name="TextBox 158"/>
                <p:cNvSpPr txBox="1">
                  <a:spLocks noChangeArrowheads="1"/>
                </p:cNvSpPr>
                <p:nvPr/>
              </p:nvSpPr>
              <p:spPr bwMode="auto">
                <a:xfrm>
                  <a:off x="7797884" y="5217588"/>
                  <a:ext cx="253596" cy="1846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600" b="1">
                      <a:solidFill>
                        <a:schemeClr val="bg1"/>
                      </a:solidFill>
                    </a:rPr>
                    <a:t>-7</a:t>
                  </a:r>
                </a:p>
              </p:txBody>
            </p:sp>
            <p:sp>
              <p:nvSpPr>
                <p:cNvPr id="9282" name="TextBox 159"/>
                <p:cNvSpPr txBox="1">
                  <a:spLocks noChangeArrowheads="1"/>
                </p:cNvSpPr>
                <p:nvPr/>
              </p:nvSpPr>
              <p:spPr bwMode="auto">
                <a:xfrm>
                  <a:off x="7797884" y="5366080"/>
                  <a:ext cx="296876" cy="1846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600" b="1">
                      <a:solidFill>
                        <a:schemeClr val="bg1"/>
                      </a:solidFill>
                    </a:rPr>
                    <a:t>-10</a:t>
                  </a:r>
                </a:p>
              </p:txBody>
            </p:sp>
            <p:sp>
              <p:nvSpPr>
                <p:cNvPr id="9283" name="TextBox 160"/>
                <p:cNvSpPr txBox="1">
                  <a:spLocks noChangeArrowheads="1"/>
                </p:cNvSpPr>
                <p:nvPr/>
              </p:nvSpPr>
              <p:spPr bwMode="auto">
                <a:xfrm>
                  <a:off x="7794036" y="3980688"/>
                  <a:ext cx="271228" cy="1846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600" b="1">
                      <a:solidFill>
                        <a:schemeClr val="bg1"/>
                      </a:solidFill>
                    </a:rPr>
                    <a:t>10</a:t>
                  </a: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</p:spPr>
        <p:txBody>
          <a:bodyPr/>
          <a:lstStyle/>
          <a:p>
            <a:pPr>
              <a:defRPr/>
            </a:pPr>
            <a:fld id="{F9D8C7BE-1FD0-49B8-B5C0-AB8243468587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10243" name="TextBox 21"/>
          <p:cNvSpPr txBox="1">
            <a:spLocks noChangeArrowheads="1"/>
          </p:cNvSpPr>
          <p:nvPr/>
        </p:nvSpPr>
        <p:spPr bwMode="auto">
          <a:xfrm>
            <a:off x="2554288" y="-66675"/>
            <a:ext cx="4222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Calibri" pitchFamily="34" charset="0"/>
              </a:rPr>
              <a:t>3. Updraft slope differences</a:t>
            </a:r>
          </a:p>
        </p:txBody>
      </p:sp>
      <p:grpSp>
        <p:nvGrpSpPr>
          <p:cNvPr id="10244" name="Group 252"/>
          <p:cNvGrpSpPr>
            <a:grpSpLocks/>
          </p:cNvGrpSpPr>
          <p:nvPr/>
        </p:nvGrpSpPr>
        <p:grpSpPr bwMode="auto">
          <a:xfrm>
            <a:off x="808038" y="304800"/>
            <a:ext cx="7518400" cy="2741613"/>
            <a:chOff x="808531" y="304800"/>
            <a:chExt cx="7518665" cy="2742292"/>
          </a:xfrm>
        </p:grpSpPr>
        <p:sp>
          <p:nvSpPr>
            <p:cNvPr id="10329" name="Text Box 10"/>
            <p:cNvSpPr txBox="1">
              <a:spLocks noChangeArrowheads="1"/>
            </p:cNvSpPr>
            <p:nvPr/>
          </p:nvSpPr>
          <p:spPr bwMode="auto">
            <a:xfrm>
              <a:off x="1219200" y="304800"/>
              <a:ext cx="7010400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500" u="sng">
                  <a:latin typeface="Calibri" pitchFamily="34" charset="0"/>
                </a:rPr>
                <a:t>Downshear vertical velocity (shaded, m s</a:t>
              </a:r>
              <a:r>
                <a:rPr lang="en-US" sz="1500" u="sng" baseline="30000">
                  <a:latin typeface="Calibri" pitchFamily="34" charset="0"/>
                </a:rPr>
                <a:t>-1</a:t>
              </a:r>
              <a:r>
                <a:rPr lang="en-US" sz="1500" u="sng">
                  <a:latin typeface="Calibri" pitchFamily="34" charset="0"/>
                </a:rPr>
                <a:t>) and tangential wind (contour, m s</a:t>
              </a:r>
              <a:r>
                <a:rPr lang="en-US" sz="1500" u="sng" baseline="30000">
                  <a:latin typeface="Calibri" pitchFamily="34" charset="0"/>
                </a:rPr>
                <a:t>-1</a:t>
              </a:r>
              <a:r>
                <a:rPr lang="en-US" sz="1500" u="sng">
                  <a:latin typeface="Calibri" pitchFamily="34" charset="0"/>
                </a:rPr>
                <a:t>)</a:t>
              </a:r>
            </a:p>
          </p:txBody>
        </p:sp>
        <p:grpSp>
          <p:nvGrpSpPr>
            <p:cNvPr id="10330" name="Group 251"/>
            <p:cNvGrpSpPr>
              <a:grpSpLocks/>
            </p:cNvGrpSpPr>
            <p:nvPr/>
          </p:nvGrpSpPr>
          <p:grpSpPr bwMode="auto">
            <a:xfrm>
              <a:off x="808531" y="564136"/>
              <a:ext cx="7518665" cy="2482956"/>
              <a:chOff x="808531" y="564136"/>
              <a:chExt cx="7518665" cy="2482956"/>
            </a:xfrm>
          </p:grpSpPr>
          <p:sp>
            <p:nvSpPr>
              <p:cNvPr id="113" name="Rectangle 112"/>
              <p:cNvSpPr/>
              <p:nvPr/>
            </p:nvSpPr>
            <p:spPr>
              <a:xfrm>
                <a:off x="4861561" y="609675"/>
                <a:ext cx="3433884" cy="239613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838694" y="609675"/>
                <a:ext cx="3433884" cy="239613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pic>
            <p:nvPicPr>
              <p:cNvPr id="10333" name="Picture 1" descr="Fig18.jpg"/>
              <p:cNvPicPr>
                <a:picLocks noChangeAspect="1"/>
              </p:cNvPicPr>
              <p:nvPr/>
            </p:nvPicPr>
            <p:blipFill>
              <a:blip r:embed="rId3" cstate="print"/>
              <a:srcRect l="3340" r="54366" b="68677"/>
              <a:stretch>
                <a:fillRect/>
              </a:stretch>
            </p:blipFill>
            <p:spPr bwMode="auto">
              <a:xfrm>
                <a:off x="1183341" y="641352"/>
                <a:ext cx="2837674" cy="21556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334" name="Picture 2" descr="Fig18.jpg"/>
              <p:cNvPicPr>
                <a:picLocks noChangeAspect="1"/>
              </p:cNvPicPr>
              <p:nvPr/>
            </p:nvPicPr>
            <p:blipFill>
              <a:blip r:embed="rId3" cstate="print"/>
              <a:srcRect l="55585" r="2080" b="68416"/>
              <a:stretch>
                <a:fillRect/>
              </a:stretch>
            </p:blipFill>
            <p:spPr bwMode="auto">
              <a:xfrm>
                <a:off x="5248195" y="641351"/>
                <a:ext cx="2825957" cy="21633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335" name="Text Box 11"/>
              <p:cNvSpPr txBox="1">
                <a:spLocks noChangeArrowheads="1"/>
              </p:cNvSpPr>
              <p:nvPr/>
            </p:nvSpPr>
            <p:spPr bwMode="auto">
              <a:xfrm>
                <a:off x="2514600" y="1098550"/>
                <a:ext cx="915988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>
                    <a:solidFill>
                      <a:schemeClr val="bg1"/>
                    </a:solidFill>
                    <a:latin typeface="Calibri" pitchFamily="34" charset="0"/>
                  </a:rPr>
                  <a:t>M surface</a:t>
                </a:r>
              </a:p>
            </p:txBody>
          </p:sp>
          <p:sp>
            <p:nvSpPr>
              <p:cNvPr id="10336" name="Text Box 12"/>
              <p:cNvSpPr txBox="1">
                <a:spLocks noChangeArrowheads="1"/>
              </p:cNvSpPr>
              <p:nvPr/>
            </p:nvSpPr>
            <p:spPr bwMode="auto">
              <a:xfrm>
                <a:off x="1306513" y="869950"/>
                <a:ext cx="712787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>
                    <a:latin typeface="Calibri" pitchFamily="34" charset="0"/>
                  </a:rPr>
                  <a:t>peak w</a:t>
                </a:r>
              </a:p>
            </p:txBody>
          </p:sp>
          <p:sp>
            <p:nvSpPr>
              <p:cNvPr id="10337" name="Text Box 13"/>
              <p:cNvSpPr txBox="1">
                <a:spLocks noChangeArrowheads="1"/>
              </p:cNvSpPr>
              <p:nvPr/>
            </p:nvSpPr>
            <p:spPr bwMode="auto">
              <a:xfrm>
                <a:off x="6324600" y="1174750"/>
                <a:ext cx="915988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>
                    <a:solidFill>
                      <a:schemeClr val="bg1"/>
                    </a:solidFill>
                    <a:latin typeface="Calibri" pitchFamily="34" charset="0"/>
                  </a:rPr>
                  <a:t>M surface</a:t>
                </a:r>
              </a:p>
            </p:txBody>
          </p:sp>
          <p:sp>
            <p:nvSpPr>
              <p:cNvPr id="10338" name="Text Box 14"/>
              <p:cNvSpPr txBox="1">
                <a:spLocks noChangeArrowheads="1"/>
              </p:cNvSpPr>
              <p:nvPr/>
            </p:nvSpPr>
            <p:spPr bwMode="auto">
              <a:xfrm>
                <a:off x="5362575" y="946150"/>
                <a:ext cx="712787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>
                    <a:latin typeface="Calibri" pitchFamily="34" charset="0"/>
                  </a:rPr>
                  <a:t>peak w</a:t>
                </a:r>
              </a:p>
            </p:txBody>
          </p:sp>
          <p:grpSp>
            <p:nvGrpSpPr>
              <p:cNvPr id="10339" name="Group 65"/>
              <p:cNvGrpSpPr>
                <a:grpSpLocks/>
              </p:cNvGrpSpPr>
              <p:nvPr/>
            </p:nvGrpSpPr>
            <p:grpSpPr bwMode="auto">
              <a:xfrm>
                <a:off x="808531" y="564136"/>
                <a:ext cx="3077669" cy="2481382"/>
                <a:chOff x="808531" y="564136"/>
                <a:chExt cx="3077669" cy="2481382"/>
              </a:xfrm>
            </p:grpSpPr>
            <p:sp>
              <p:nvSpPr>
                <p:cNvPr id="10386" name="TextBox 29"/>
                <p:cNvSpPr txBox="1">
                  <a:spLocks noChangeArrowheads="1"/>
                </p:cNvSpPr>
                <p:nvPr/>
              </p:nvSpPr>
              <p:spPr bwMode="auto">
                <a:xfrm>
                  <a:off x="994354" y="2663667"/>
                  <a:ext cx="234360" cy="2000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700" b="1">
                      <a:solidFill>
                        <a:schemeClr val="bg1"/>
                      </a:solidFill>
                    </a:rPr>
                    <a:t>0</a:t>
                  </a:r>
                </a:p>
              </p:txBody>
            </p:sp>
            <p:grpSp>
              <p:nvGrpSpPr>
                <p:cNvPr id="10387" name="Group 43"/>
                <p:cNvGrpSpPr>
                  <a:grpSpLocks/>
                </p:cNvGrpSpPr>
                <p:nvPr/>
              </p:nvGrpSpPr>
              <p:grpSpPr bwMode="auto">
                <a:xfrm>
                  <a:off x="808531" y="564136"/>
                  <a:ext cx="3077669" cy="2481382"/>
                  <a:chOff x="808531" y="564136"/>
                  <a:chExt cx="3077669" cy="2481382"/>
                </a:xfrm>
              </p:grpSpPr>
              <p:sp>
                <p:nvSpPr>
                  <p:cNvPr id="10388" name="TextBox 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51864" y="2743200"/>
                    <a:ext cx="284052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25</a:t>
                    </a:r>
                  </a:p>
                </p:txBody>
              </p:sp>
              <p:sp>
                <p:nvSpPr>
                  <p:cNvPr id="10389" name="TextBox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67474" y="2743200"/>
                    <a:ext cx="284052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50</a:t>
                    </a:r>
                  </a:p>
                </p:txBody>
              </p:sp>
              <p:sp>
                <p:nvSpPr>
                  <p:cNvPr id="10390" name="TextBox 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68852" y="2743200"/>
                    <a:ext cx="284052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75</a:t>
                    </a:r>
                  </a:p>
                </p:txBody>
              </p:sp>
              <p:sp>
                <p:nvSpPr>
                  <p:cNvPr id="10391" name="Text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51076" y="2743200"/>
                    <a:ext cx="333746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100</a:t>
                    </a:r>
                  </a:p>
                </p:txBody>
              </p:sp>
              <p:sp>
                <p:nvSpPr>
                  <p:cNvPr id="10392" name="TextBox 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52454" y="2743200"/>
                    <a:ext cx="333746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125</a:t>
                    </a:r>
                  </a:p>
                </p:txBody>
              </p:sp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2134140" y="2829550"/>
                    <a:ext cx="668361" cy="215954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800" b="1" dirty="0">
                        <a:solidFill>
                          <a:schemeClr val="bg1"/>
                        </a:solidFill>
                        <a:latin typeface="+mj-lt"/>
                      </a:rPr>
                      <a:t>radius (km)</a:t>
                    </a:r>
                  </a:p>
                </p:txBody>
              </p:sp>
              <p:sp>
                <p:nvSpPr>
                  <p:cNvPr id="10394" name="TextBox 3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96876" y="2491648"/>
                    <a:ext cx="234360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10395" name="TextBox 3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96876" y="2314464"/>
                    <a:ext cx="234360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10396" name="Text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96876" y="2138527"/>
                    <a:ext cx="234360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3</a:t>
                    </a:r>
                  </a:p>
                </p:txBody>
              </p:sp>
              <p:sp>
                <p:nvSpPr>
                  <p:cNvPr id="10397" name="TextBox 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96876" y="1968922"/>
                    <a:ext cx="234360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4</a:t>
                    </a:r>
                  </a:p>
                </p:txBody>
              </p:sp>
              <p:sp>
                <p:nvSpPr>
                  <p:cNvPr id="10398" name="TextBox 3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96876" y="1791738"/>
                    <a:ext cx="234360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5</a:t>
                    </a:r>
                  </a:p>
                </p:txBody>
              </p:sp>
              <p:sp>
                <p:nvSpPr>
                  <p:cNvPr id="10399" name="TextBox 3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96876" y="1610065"/>
                    <a:ext cx="234360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6</a:t>
                    </a:r>
                  </a:p>
                </p:txBody>
              </p:sp>
              <p:sp>
                <p:nvSpPr>
                  <p:cNvPr id="10400" name="Text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96876" y="1442161"/>
                    <a:ext cx="234360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7</a:t>
                    </a:r>
                  </a:p>
                </p:txBody>
              </p:sp>
              <p:sp>
                <p:nvSpPr>
                  <p:cNvPr id="10401" name="TextBox 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96876" y="1267459"/>
                    <a:ext cx="234360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8</a:t>
                    </a:r>
                  </a:p>
                </p:txBody>
              </p:sp>
              <p:sp>
                <p:nvSpPr>
                  <p:cNvPr id="10402" name="Text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96876" y="1089040"/>
                    <a:ext cx="234360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9</a:t>
                    </a:r>
                  </a:p>
                </p:txBody>
              </p:sp>
              <p:sp>
                <p:nvSpPr>
                  <p:cNvPr id="10403" name="Text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66538" y="916036"/>
                    <a:ext cx="284052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10</a:t>
                    </a:r>
                  </a:p>
                </p:txBody>
              </p:sp>
              <p:sp>
                <p:nvSpPr>
                  <p:cNvPr id="10404" name="TextBox 4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64016" y="744574"/>
                    <a:ext cx="284052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11</a:t>
                    </a:r>
                  </a:p>
                </p:txBody>
              </p:sp>
              <p:sp>
                <p:nvSpPr>
                  <p:cNvPr id="10405" name="TextBox 4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64016" y="564136"/>
                    <a:ext cx="284052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12</a:t>
                    </a:r>
                  </a:p>
                </p:txBody>
              </p:sp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808531" y="1504926"/>
                    <a:ext cx="307777" cy="581249"/>
                  </a:xfrm>
                  <a:prstGeom prst="rect">
                    <a:avLst/>
                  </a:prstGeom>
                  <a:noFill/>
                </p:spPr>
                <p:txBody>
                  <a:bodyPr vert="vert270"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800" b="1" dirty="0">
                        <a:solidFill>
                          <a:schemeClr val="bg1"/>
                        </a:solidFill>
                        <a:latin typeface="+mj-lt"/>
                      </a:rPr>
                      <a:t>height (km)</a:t>
                    </a:r>
                  </a:p>
                </p:txBody>
              </p:sp>
            </p:grpSp>
          </p:grpSp>
          <p:grpSp>
            <p:nvGrpSpPr>
              <p:cNvPr id="10340" name="Group 66"/>
              <p:cNvGrpSpPr>
                <a:grpSpLocks/>
              </p:cNvGrpSpPr>
              <p:nvPr/>
            </p:nvGrpSpPr>
            <p:grpSpPr bwMode="auto">
              <a:xfrm>
                <a:off x="4869076" y="565710"/>
                <a:ext cx="3077669" cy="2481382"/>
                <a:chOff x="4869076" y="565710"/>
                <a:chExt cx="3077669" cy="2481382"/>
              </a:xfrm>
            </p:grpSpPr>
            <p:grpSp>
              <p:nvGrpSpPr>
                <p:cNvPr id="10365" name="Group 44"/>
                <p:cNvGrpSpPr>
                  <a:grpSpLocks/>
                </p:cNvGrpSpPr>
                <p:nvPr/>
              </p:nvGrpSpPr>
              <p:grpSpPr bwMode="auto">
                <a:xfrm>
                  <a:off x="4869076" y="565710"/>
                  <a:ext cx="3077669" cy="2481382"/>
                  <a:chOff x="808531" y="564136"/>
                  <a:chExt cx="3077669" cy="2481382"/>
                </a:xfrm>
              </p:grpSpPr>
              <p:sp>
                <p:nvSpPr>
                  <p:cNvPr id="10367" name="TextBox 4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51864" y="2743200"/>
                    <a:ext cx="284052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25</a:t>
                    </a:r>
                  </a:p>
                </p:txBody>
              </p:sp>
              <p:sp>
                <p:nvSpPr>
                  <p:cNvPr id="10368" name="TextBox 4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67474" y="2743200"/>
                    <a:ext cx="284052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50</a:t>
                    </a:r>
                  </a:p>
                </p:txBody>
              </p:sp>
              <p:sp>
                <p:nvSpPr>
                  <p:cNvPr id="10369" name="TextBox 4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68852" y="2743200"/>
                    <a:ext cx="284052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75</a:t>
                    </a:r>
                  </a:p>
                </p:txBody>
              </p:sp>
              <p:sp>
                <p:nvSpPr>
                  <p:cNvPr id="10370" name="TextBox 4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51076" y="2743200"/>
                    <a:ext cx="333746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100</a:t>
                    </a:r>
                  </a:p>
                </p:txBody>
              </p:sp>
              <p:sp>
                <p:nvSpPr>
                  <p:cNvPr id="10371" name="TextBox 4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52454" y="2743200"/>
                    <a:ext cx="333746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125</a:t>
                    </a:r>
                  </a:p>
                </p:txBody>
              </p:sp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2132975" y="2829564"/>
                    <a:ext cx="669949" cy="215954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800" b="1" dirty="0">
                        <a:solidFill>
                          <a:schemeClr val="bg1"/>
                        </a:solidFill>
                        <a:latin typeface="+mj-lt"/>
                      </a:rPr>
                      <a:t>radius (km)</a:t>
                    </a:r>
                  </a:p>
                </p:txBody>
              </p:sp>
              <p:sp>
                <p:nvSpPr>
                  <p:cNvPr id="10373" name="TextBox 5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96876" y="2491648"/>
                    <a:ext cx="234360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10374" name="TextBox 5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96876" y="2314464"/>
                    <a:ext cx="234360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10375" name="TextBox 5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96876" y="2138527"/>
                    <a:ext cx="234360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3</a:t>
                    </a:r>
                  </a:p>
                </p:txBody>
              </p:sp>
              <p:sp>
                <p:nvSpPr>
                  <p:cNvPr id="10376" name="TextBox 5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96876" y="1968922"/>
                    <a:ext cx="234360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4</a:t>
                    </a:r>
                  </a:p>
                </p:txBody>
              </p:sp>
              <p:sp>
                <p:nvSpPr>
                  <p:cNvPr id="10377" name="TextBox 5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96876" y="1791738"/>
                    <a:ext cx="234360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5</a:t>
                    </a:r>
                  </a:p>
                </p:txBody>
              </p:sp>
              <p:sp>
                <p:nvSpPr>
                  <p:cNvPr id="10378" name="TextBox 5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96876" y="1610065"/>
                    <a:ext cx="234360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6</a:t>
                    </a:r>
                  </a:p>
                </p:txBody>
              </p:sp>
              <p:sp>
                <p:nvSpPr>
                  <p:cNvPr id="10379" name="TextBox 5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96876" y="1442161"/>
                    <a:ext cx="234360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7</a:t>
                    </a:r>
                  </a:p>
                </p:txBody>
              </p:sp>
              <p:sp>
                <p:nvSpPr>
                  <p:cNvPr id="10380" name="TextBox 5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96876" y="1267459"/>
                    <a:ext cx="234360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8</a:t>
                    </a:r>
                  </a:p>
                </p:txBody>
              </p:sp>
              <p:sp>
                <p:nvSpPr>
                  <p:cNvPr id="10381" name="TextBox 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96876" y="1089040"/>
                    <a:ext cx="234360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9</a:t>
                    </a:r>
                  </a:p>
                </p:txBody>
              </p:sp>
              <p:sp>
                <p:nvSpPr>
                  <p:cNvPr id="10382" name="TextBox 6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66538" y="916036"/>
                    <a:ext cx="284052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10</a:t>
                    </a:r>
                  </a:p>
                </p:txBody>
              </p:sp>
              <p:sp>
                <p:nvSpPr>
                  <p:cNvPr id="10383" name="TextBox 6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64016" y="744574"/>
                    <a:ext cx="284052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11</a:t>
                    </a:r>
                  </a:p>
                </p:txBody>
              </p:sp>
              <p:sp>
                <p:nvSpPr>
                  <p:cNvPr id="10384" name="TextBox 6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64016" y="564136"/>
                    <a:ext cx="284052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12</a:t>
                    </a:r>
                  </a:p>
                </p:txBody>
              </p:sp>
              <p:sp>
                <p:nvSpPr>
                  <p:cNvPr id="64" name="TextBox 63"/>
                  <p:cNvSpPr txBox="1"/>
                  <p:nvPr/>
                </p:nvSpPr>
                <p:spPr>
                  <a:xfrm>
                    <a:off x="808531" y="1504926"/>
                    <a:ext cx="307777" cy="581249"/>
                  </a:xfrm>
                  <a:prstGeom prst="rect">
                    <a:avLst/>
                  </a:prstGeom>
                  <a:noFill/>
                </p:spPr>
                <p:txBody>
                  <a:bodyPr vert="vert270"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800" b="1" dirty="0">
                        <a:solidFill>
                          <a:schemeClr val="bg1"/>
                        </a:solidFill>
                        <a:latin typeface="+mj-lt"/>
                      </a:rPr>
                      <a:t>height (km)</a:t>
                    </a:r>
                  </a:p>
                </p:txBody>
              </p:sp>
            </p:grpSp>
            <p:sp>
              <p:nvSpPr>
                <p:cNvPr id="10366" name="TextBox 64"/>
                <p:cNvSpPr txBox="1">
                  <a:spLocks noChangeArrowheads="1"/>
                </p:cNvSpPr>
                <p:nvPr/>
              </p:nvSpPr>
              <p:spPr bwMode="auto">
                <a:xfrm>
                  <a:off x="5060015" y="2659685"/>
                  <a:ext cx="234360" cy="2000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700" b="1">
                      <a:solidFill>
                        <a:schemeClr val="bg1"/>
                      </a:solidFill>
                    </a:rPr>
                    <a:t>0</a:t>
                  </a: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>
                <a:off x="2583419" y="2515147"/>
                <a:ext cx="1130340" cy="23024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900" b="1" dirty="0">
                    <a:solidFill>
                      <a:schemeClr val="bg1"/>
                    </a:solidFill>
                    <a:latin typeface="+mj-lt"/>
                  </a:rPr>
                  <a:t>12 UTC Aug 30 2010</a:t>
                </a: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6704714" y="2515147"/>
                <a:ext cx="1060487" cy="23024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900" b="1" dirty="0">
                    <a:solidFill>
                      <a:schemeClr val="bg1"/>
                    </a:solidFill>
                    <a:latin typeface="+mj-lt"/>
                  </a:rPr>
                  <a:t>00 UTC Sep 1 2008</a:t>
                </a:r>
              </a:p>
            </p:txBody>
          </p:sp>
          <p:sp>
            <p:nvSpPr>
              <p:cNvPr id="10343" name="TextBox 142"/>
              <p:cNvSpPr txBox="1">
                <a:spLocks noChangeArrowheads="1"/>
              </p:cNvSpPr>
              <p:nvPr/>
            </p:nvSpPr>
            <p:spPr bwMode="auto">
              <a:xfrm>
                <a:off x="3953256" y="1101972"/>
                <a:ext cx="292068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00" b="1">
                    <a:solidFill>
                      <a:schemeClr val="bg1"/>
                    </a:solidFill>
                  </a:rPr>
                  <a:t>2.4</a:t>
                </a:r>
              </a:p>
            </p:txBody>
          </p:sp>
          <p:sp>
            <p:nvSpPr>
              <p:cNvPr id="10344" name="TextBox 143"/>
              <p:cNvSpPr txBox="1">
                <a:spLocks noChangeArrowheads="1"/>
              </p:cNvSpPr>
              <p:nvPr/>
            </p:nvSpPr>
            <p:spPr bwMode="auto">
              <a:xfrm>
                <a:off x="3953256" y="1250464"/>
                <a:ext cx="227948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00" b="1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10345" name="TextBox 144"/>
              <p:cNvSpPr txBox="1">
                <a:spLocks noChangeArrowheads="1"/>
              </p:cNvSpPr>
              <p:nvPr/>
            </p:nvSpPr>
            <p:spPr bwMode="auto">
              <a:xfrm>
                <a:off x="3953256" y="1398956"/>
                <a:ext cx="292068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00" b="1">
                    <a:solidFill>
                      <a:schemeClr val="bg1"/>
                    </a:solidFill>
                  </a:rPr>
                  <a:t>1.6</a:t>
                </a:r>
              </a:p>
            </p:txBody>
          </p:sp>
          <p:sp>
            <p:nvSpPr>
              <p:cNvPr id="10346" name="TextBox 145"/>
              <p:cNvSpPr txBox="1">
                <a:spLocks noChangeArrowheads="1"/>
              </p:cNvSpPr>
              <p:nvPr/>
            </p:nvSpPr>
            <p:spPr bwMode="auto">
              <a:xfrm>
                <a:off x="3953256" y="1547448"/>
                <a:ext cx="292068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00" b="1">
                    <a:solidFill>
                      <a:schemeClr val="bg1"/>
                    </a:solidFill>
                  </a:rPr>
                  <a:t>1.2</a:t>
                </a:r>
              </a:p>
            </p:txBody>
          </p:sp>
          <p:sp>
            <p:nvSpPr>
              <p:cNvPr id="10347" name="TextBox 146"/>
              <p:cNvSpPr txBox="1">
                <a:spLocks noChangeArrowheads="1"/>
              </p:cNvSpPr>
              <p:nvPr/>
            </p:nvSpPr>
            <p:spPr bwMode="auto">
              <a:xfrm>
                <a:off x="3953256" y="1699848"/>
                <a:ext cx="292068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00" b="1">
                    <a:solidFill>
                      <a:schemeClr val="bg1"/>
                    </a:solidFill>
                  </a:rPr>
                  <a:t>0.8</a:t>
                </a:r>
              </a:p>
            </p:txBody>
          </p:sp>
          <p:sp>
            <p:nvSpPr>
              <p:cNvPr id="10348" name="TextBox 147"/>
              <p:cNvSpPr txBox="1">
                <a:spLocks noChangeArrowheads="1"/>
              </p:cNvSpPr>
              <p:nvPr/>
            </p:nvSpPr>
            <p:spPr bwMode="auto">
              <a:xfrm>
                <a:off x="3959112" y="1852248"/>
                <a:ext cx="292068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00" b="1">
                    <a:solidFill>
                      <a:schemeClr val="bg1"/>
                    </a:solidFill>
                  </a:rPr>
                  <a:t>0.4</a:t>
                </a:r>
              </a:p>
            </p:txBody>
          </p:sp>
          <p:sp>
            <p:nvSpPr>
              <p:cNvPr id="10349" name="TextBox 148"/>
              <p:cNvSpPr txBox="1">
                <a:spLocks noChangeArrowheads="1"/>
              </p:cNvSpPr>
              <p:nvPr/>
            </p:nvSpPr>
            <p:spPr bwMode="auto">
              <a:xfrm>
                <a:off x="3957164" y="2000740"/>
                <a:ext cx="227948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00" b="1">
                    <a:solidFill>
                      <a:schemeClr val="bg1"/>
                    </a:solidFill>
                  </a:rPr>
                  <a:t>0</a:t>
                </a:r>
              </a:p>
            </p:txBody>
          </p:sp>
          <p:sp>
            <p:nvSpPr>
              <p:cNvPr id="10350" name="TextBox 149"/>
              <p:cNvSpPr txBox="1">
                <a:spLocks noChangeArrowheads="1"/>
              </p:cNvSpPr>
              <p:nvPr/>
            </p:nvSpPr>
            <p:spPr bwMode="auto">
              <a:xfrm>
                <a:off x="3957164" y="2145324"/>
                <a:ext cx="317716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00" b="1">
                    <a:solidFill>
                      <a:schemeClr val="bg1"/>
                    </a:solidFill>
                  </a:rPr>
                  <a:t>-0.4</a:t>
                </a:r>
              </a:p>
            </p:txBody>
          </p:sp>
          <p:sp>
            <p:nvSpPr>
              <p:cNvPr id="10351" name="TextBox 150"/>
              <p:cNvSpPr txBox="1">
                <a:spLocks noChangeArrowheads="1"/>
              </p:cNvSpPr>
              <p:nvPr/>
            </p:nvSpPr>
            <p:spPr bwMode="auto">
              <a:xfrm>
                <a:off x="3957164" y="2293816"/>
                <a:ext cx="317716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00" b="1">
                    <a:solidFill>
                      <a:schemeClr val="bg1"/>
                    </a:solidFill>
                  </a:rPr>
                  <a:t>-0.8</a:t>
                </a:r>
              </a:p>
            </p:txBody>
          </p:sp>
          <p:sp>
            <p:nvSpPr>
              <p:cNvPr id="10352" name="TextBox 152"/>
              <p:cNvSpPr txBox="1">
                <a:spLocks noChangeArrowheads="1"/>
              </p:cNvSpPr>
              <p:nvPr/>
            </p:nvSpPr>
            <p:spPr bwMode="auto">
              <a:xfrm>
                <a:off x="8005572" y="1106424"/>
                <a:ext cx="292068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00" b="1">
                    <a:solidFill>
                      <a:schemeClr val="bg1"/>
                    </a:solidFill>
                  </a:rPr>
                  <a:t>2.4</a:t>
                </a:r>
              </a:p>
            </p:txBody>
          </p:sp>
          <p:sp>
            <p:nvSpPr>
              <p:cNvPr id="10353" name="TextBox 153"/>
              <p:cNvSpPr txBox="1">
                <a:spLocks noChangeArrowheads="1"/>
              </p:cNvSpPr>
              <p:nvPr/>
            </p:nvSpPr>
            <p:spPr bwMode="auto">
              <a:xfrm>
                <a:off x="8005572" y="1254916"/>
                <a:ext cx="227948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00" b="1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10354" name="TextBox 154"/>
              <p:cNvSpPr txBox="1">
                <a:spLocks noChangeArrowheads="1"/>
              </p:cNvSpPr>
              <p:nvPr/>
            </p:nvSpPr>
            <p:spPr bwMode="auto">
              <a:xfrm>
                <a:off x="8005572" y="1403408"/>
                <a:ext cx="292068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00" b="1">
                    <a:solidFill>
                      <a:schemeClr val="bg1"/>
                    </a:solidFill>
                  </a:rPr>
                  <a:t>1.6</a:t>
                </a:r>
              </a:p>
            </p:txBody>
          </p:sp>
          <p:sp>
            <p:nvSpPr>
              <p:cNvPr id="10355" name="TextBox 155"/>
              <p:cNvSpPr txBox="1">
                <a:spLocks noChangeArrowheads="1"/>
              </p:cNvSpPr>
              <p:nvPr/>
            </p:nvSpPr>
            <p:spPr bwMode="auto">
              <a:xfrm>
                <a:off x="8005572" y="1551900"/>
                <a:ext cx="292068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00" b="1">
                    <a:solidFill>
                      <a:schemeClr val="bg1"/>
                    </a:solidFill>
                  </a:rPr>
                  <a:t>1.2</a:t>
                </a:r>
              </a:p>
            </p:txBody>
          </p:sp>
          <p:sp>
            <p:nvSpPr>
              <p:cNvPr id="10356" name="TextBox 156"/>
              <p:cNvSpPr txBox="1">
                <a:spLocks noChangeArrowheads="1"/>
              </p:cNvSpPr>
              <p:nvPr/>
            </p:nvSpPr>
            <p:spPr bwMode="auto">
              <a:xfrm>
                <a:off x="8005572" y="1704300"/>
                <a:ext cx="292068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00" b="1">
                    <a:solidFill>
                      <a:schemeClr val="bg1"/>
                    </a:solidFill>
                  </a:rPr>
                  <a:t>0.8</a:t>
                </a:r>
              </a:p>
            </p:txBody>
          </p:sp>
          <p:sp>
            <p:nvSpPr>
              <p:cNvPr id="10357" name="TextBox 157"/>
              <p:cNvSpPr txBox="1">
                <a:spLocks noChangeArrowheads="1"/>
              </p:cNvSpPr>
              <p:nvPr/>
            </p:nvSpPr>
            <p:spPr bwMode="auto">
              <a:xfrm>
                <a:off x="8011428" y="1856700"/>
                <a:ext cx="292068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00" b="1">
                    <a:solidFill>
                      <a:schemeClr val="bg1"/>
                    </a:solidFill>
                  </a:rPr>
                  <a:t>0.4</a:t>
                </a:r>
              </a:p>
            </p:txBody>
          </p:sp>
          <p:sp>
            <p:nvSpPr>
              <p:cNvPr id="10358" name="TextBox 158"/>
              <p:cNvSpPr txBox="1">
                <a:spLocks noChangeArrowheads="1"/>
              </p:cNvSpPr>
              <p:nvPr/>
            </p:nvSpPr>
            <p:spPr bwMode="auto">
              <a:xfrm>
                <a:off x="8009480" y="2005192"/>
                <a:ext cx="227948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00" b="1">
                    <a:solidFill>
                      <a:schemeClr val="bg1"/>
                    </a:solidFill>
                  </a:rPr>
                  <a:t>0</a:t>
                </a:r>
              </a:p>
            </p:txBody>
          </p:sp>
          <p:sp>
            <p:nvSpPr>
              <p:cNvPr id="10359" name="TextBox 159"/>
              <p:cNvSpPr txBox="1">
                <a:spLocks noChangeArrowheads="1"/>
              </p:cNvSpPr>
              <p:nvPr/>
            </p:nvSpPr>
            <p:spPr bwMode="auto">
              <a:xfrm>
                <a:off x="8009480" y="2149776"/>
                <a:ext cx="317716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00" b="1">
                    <a:solidFill>
                      <a:schemeClr val="bg1"/>
                    </a:solidFill>
                  </a:rPr>
                  <a:t>-0.4</a:t>
                </a:r>
              </a:p>
            </p:txBody>
          </p:sp>
          <p:sp>
            <p:nvSpPr>
              <p:cNvPr id="10360" name="TextBox 160"/>
              <p:cNvSpPr txBox="1">
                <a:spLocks noChangeArrowheads="1"/>
              </p:cNvSpPr>
              <p:nvPr/>
            </p:nvSpPr>
            <p:spPr bwMode="auto">
              <a:xfrm>
                <a:off x="8009480" y="2298268"/>
                <a:ext cx="317716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00" b="1">
                    <a:solidFill>
                      <a:schemeClr val="bg1"/>
                    </a:solidFill>
                  </a:rPr>
                  <a:t>-0.8</a:t>
                </a:r>
              </a:p>
            </p:txBody>
          </p:sp>
          <p:sp>
            <p:nvSpPr>
              <p:cNvPr id="165" name="Freeform 164"/>
              <p:cNvSpPr/>
              <p:nvPr/>
            </p:nvSpPr>
            <p:spPr>
              <a:xfrm>
                <a:off x="1819804" y="666839"/>
                <a:ext cx="160344" cy="1911824"/>
              </a:xfrm>
              <a:custGeom>
                <a:avLst/>
                <a:gdLst>
                  <a:gd name="connsiteX0" fmla="*/ 0 w 160345"/>
                  <a:gd name="connsiteY0" fmla="*/ 1911139 h 1911139"/>
                  <a:gd name="connsiteX1" fmla="*/ 0 w 160345"/>
                  <a:gd name="connsiteY1" fmla="*/ 1837467 h 1911139"/>
                  <a:gd name="connsiteX2" fmla="*/ 125676 w 160345"/>
                  <a:gd name="connsiteY2" fmla="*/ 1568781 h 1911139"/>
                  <a:gd name="connsiteX3" fmla="*/ 117008 w 160345"/>
                  <a:gd name="connsiteY3" fmla="*/ 693384 h 1911139"/>
                  <a:gd name="connsiteX4" fmla="*/ 160345 w 160345"/>
                  <a:gd name="connsiteY4" fmla="*/ 619712 h 1911139"/>
                  <a:gd name="connsiteX5" fmla="*/ 160345 w 160345"/>
                  <a:gd name="connsiteY5" fmla="*/ 0 h 1911139"/>
                  <a:gd name="connsiteX6" fmla="*/ 160345 w 160345"/>
                  <a:gd name="connsiteY6" fmla="*/ 0 h 1911139"/>
                  <a:gd name="connsiteX7" fmla="*/ 160345 w 160345"/>
                  <a:gd name="connsiteY7" fmla="*/ 21668 h 1911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0345" h="1911139">
                    <a:moveTo>
                      <a:pt x="0" y="1911139"/>
                    </a:moveTo>
                    <a:lnTo>
                      <a:pt x="0" y="1837467"/>
                    </a:lnTo>
                    <a:lnTo>
                      <a:pt x="125676" y="1568781"/>
                    </a:lnTo>
                    <a:cubicBezTo>
                      <a:pt x="122787" y="1276982"/>
                      <a:pt x="119897" y="985183"/>
                      <a:pt x="117008" y="693384"/>
                    </a:cubicBezTo>
                    <a:lnTo>
                      <a:pt x="160345" y="619712"/>
                    </a:lnTo>
                    <a:lnTo>
                      <a:pt x="160345" y="0"/>
                    </a:lnTo>
                    <a:lnTo>
                      <a:pt x="160345" y="0"/>
                    </a:lnTo>
                    <a:lnTo>
                      <a:pt x="160345" y="21668"/>
                    </a:lnTo>
                  </a:path>
                </a:pathLst>
              </a:custGeom>
              <a:ln w="2857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6" name="Freeform 165"/>
              <p:cNvSpPr/>
              <p:nvPr/>
            </p:nvSpPr>
            <p:spPr>
              <a:xfrm>
                <a:off x="1962684" y="674779"/>
                <a:ext cx="663598" cy="2003921"/>
              </a:xfrm>
              <a:custGeom>
                <a:avLst/>
                <a:gdLst>
                  <a:gd name="connsiteX0" fmla="*/ 0 w 663048"/>
                  <a:gd name="connsiteY0" fmla="*/ 2002146 h 2002146"/>
                  <a:gd name="connsiteX1" fmla="*/ 13001 w 663048"/>
                  <a:gd name="connsiteY1" fmla="*/ 1919807 h 2002146"/>
                  <a:gd name="connsiteX2" fmla="*/ 21668 w 663048"/>
                  <a:gd name="connsiteY2" fmla="*/ 1828800 h 2002146"/>
                  <a:gd name="connsiteX3" fmla="*/ 17335 w 663048"/>
                  <a:gd name="connsiteY3" fmla="*/ 1668455 h 2002146"/>
                  <a:gd name="connsiteX4" fmla="*/ 17335 w 663048"/>
                  <a:gd name="connsiteY4" fmla="*/ 1581782 h 2002146"/>
                  <a:gd name="connsiteX5" fmla="*/ 26002 w 663048"/>
                  <a:gd name="connsiteY5" fmla="*/ 1486442 h 2002146"/>
                  <a:gd name="connsiteX6" fmla="*/ 52004 w 663048"/>
                  <a:gd name="connsiteY6" fmla="*/ 1386768 h 2002146"/>
                  <a:gd name="connsiteX7" fmla="*/ 86673 w 663048"/>
                  <a:gd name="connsiteY7" fmla="*/ 1278427 h 2002146"/>
                  <a:gd name="connsiteX8" fmla="*/ 134343 w 663048"/>
                  <a:gd name="connsiteY8" fmla="*/ 1183087 h 2002146"/>
                  <a:gd name="connsiteX9" fmla="*/ 164679 w 663048"/>
                  <a:gd name="connsiteY9" fmla="*/ 1118082 h 2002146"/>
                  <a:gd name="connsiteX10" fmla="*/ 190681 w 663048"/>
                  <a:gd name="connsiteY10" fmla="*/ 1048743 h 2002146"/>
                  <a:gd name="connsiteX11" fmla="*/ 238351 w 663048"/>
                  <a:gd name="connsiteY11" fmla="*/ 1005407 h 2002146"/>
                  <a:gd name="connsiteX12" fmla="*/ 268686 w 663048"/>
                  <a:gd name="connsiteY12" fmla="*/ 992406 h 2002146"/>
                  <a:gd name="connsiteX13" fmla="*/ 338025 w 663048"/>
                  <a:gd name="connsiteY13" fmla="*/ 884065 h 2002146"/>
                  <a:gd name="connsiteX14" fmla="*/ 398696 w 663048"/>
                  <a:gd name="connsiteY14" fmla="*/ 866730 h 2002146"/>
                  <a:gd name="connsiteX15" fmla="*/ 450700 w 663048"/>
                  <a:gd name="connsiteY15" fmla="*/ 780057 h 2002146"/>
                  <a:gd name="connsiteX16" fmla="*/ 489702 w 663048"/>
                  <a:gd name="connsiteY16" fmla="*/ 689051 h 2002146"/>
                  <a:gd name="connsiteX17" fmla="*/ 546040 w 663048"/>
                  <a:gd name="connsiteY17" fmla="*/ 593710 h 2002146"/>
                  <a:gd name="connsiteX18" fmla="*/ 580709 w 663048"/>
                  <a:gd name="connsiteY18" fmla="*/ 498370 h 2002146"/>
                  <a:gd name="connsiteX19" fmla="*/ 632713 w 663048"/>
                  <a:gd name="connsiteY19" fmla="*/ 424698 h 2002146"/>
                  <a:gd name="connsiteX20" fmla="*/ 654381 w 663048"/>
                  <a:gd name="connsiteY20" fmla="*/ 316357 h 2002146"/>
                  <a:gd name="connsiteX21" fmla="*/ 663048 w 663048"/>
                  <a:gd name="connsiteY21" fmla="*/ 156012 h 2002146"/>
                  <a:gd name="connsiteX22" fmla="*/ 628379 w 663048"/>
                  <a:gd name="connsiteY22" fmla="*/ 73672 h 2002146"/>
                  <a:gd name="connsiteX23" fmla="*/ 645714 w 663048"/>
                  <a:gd name="connsiteY23" fmla="*/ 21669 h 2002146"/>
                  <a:gd name="connsiteX24" fmla="*/ 654381 w 663048"/>
                  <a:gd name="connsiteY24" fmla="*/ 0 h 2002146"/>
                  <a:gd name="connsiteX0" fmla="*/ 0 w 663048"/>
                  <a:gd name="connsiteY0" fmla="*/ 2002146 h 2002146"/>
                  <a:gd name="connsiteX1" fmla="*/ 13001 w 663048"/>
                  <a:gd name="connsiteY1" fmla="*/ 1919807 h 2002146"/>
                  <a:gd name="connsiteX2" fmla="*/ 21668 w 663048"/>
                  <a:gd name="connsiteY2" fmla="*/ 1828800 h 2002146"/>
                  <a:gd name="connsiteX3" fmla="*/ 17335 w 663048"/>
                  <a:gd name="connsiteY3" fmla="*/ 1668455 h 2002146"/>
                  <a:gd name="connsiteX4" fmla="*/ 17335 w 663048"/>
                  <a:gd name="connsiteY4" fmla="*/ 1581782 h 2002146"/>
                  <a:gd name="connsiteX5" fmla="*/ 26002 w 663048"/>
                  <a:gd name="connsiteY5" fmla="*/ 1486442 h 2002146"/>
                  <a:gd name="connsiteX6" fmla="*/ 52004 w 663048"/>
                  <a:gd name="connsiteY6" fmla="*/ 1386768 h 2002146"/>
                  <a:gd name="connsiteX7" fmla="*/ 86673 w 663048"/>
                  <a:gd name="connsiteY7" fmla="*/ 1278427 h 2002146"/>
                  <a:gd name="connsiteX8" fmla="*/ 134343 w 663048"/>
                  <a:gd name="connsiteY8" fmla="*/ 1183087 h 2002146"/>
                  <a:gd name="connsiteX9" fmla="*/ 164679 w 663048"/>
                  <a:gd name="connsiteY9" fmla="*/ 1118082 h 2002146"/>
                  <a:gd name="connsiteX10" fmla="*/ 190681 w 663048"/>
                  <a:gd name="connsiteY10" fmla="*/ 1048743 h 2002146"/>
                  <a:gd name="connsiteX11" fmla="*/ 238351 w 663048"/>
                  <a:gd name="connsiteY11" fmla="*/ 1005407 h 2002146"/>
                  <a:gd name="connsiteX12" fmla="*/ 294688 w 663048"/>
                  <a:gd name="connsiteY12" fmla="*/ 970738 h 2002146"/>
                  <a:gd name="connsiteX13" fmla="*/ 338025 w 663048"/>
                  <a:gd name="connsiteY13" fmla="*/ 884065 h 2002146"/>
                  <a:gd name="connsiteX14" fmla="*/ 398696 w 663048"/>
                  <a:gd name="connsiteY14" fmla="*/ 866730 h 2002146"/>
                  <a:gd name="connsiteX15" fmla="*/ 450700 w 663048"/>
                  <a:gd name="connsiteY15" fmla="*/ 780057 h 2002146"/>
                  <a:gd name="connsiteX16" fmla="*/ 489702 w 663048"/>
                  <a:gd name="connsiteY16" fmla="*/ 689051 h 2002146"/>
                  <a:gd name="connsiteX17" fmla="*/ 546040 w 663048"/>
                  <a:gd name="connsiteY17" fmla="*/ 593710 h 2002146"/>
                  <a:gd name="connsiteX18" fmla="*/ 580709 w 663048"/>
                  <a:gd name="connsiteY18" fmla="*/ 498370 h 2002146"/>
                  <a:gd name="connsiteX19" fmla="*/ 632713 w 663048"/>
                  <a:gd name="connsiteY19" fmla="*/ 424698 h 2002146"/>
                  <a:gd name="connsiteX20" fmla="*/ 654381 w 663048"/>
                  <a:gd name="connsiteY20" fmla="*/ 316357 h 2002146"/>
                  <a:gd name="connsiteX21" fmla="*/ 663048 w 663048"/>
                  <a:gd name="connsiteY21" fmla="*/ 156012 h 2002146"/>
                  <a:gd name="connsiteX22" fmla="*/ 628379 w 663048"/>
                  <a:gd name="connsiteY22" fmla="*/ 73672 h 2002146"/>
                  <a:gd name="connsiteX23" fmla="*/ 645714 w 663048"/>
                  <a:gd name="connsiteY23" fmla="*/ 21669 h 2002146"/>
                  <a:gd name="connsiteX24" fmla="*/ 654381 w 663048"/>
                  <a:gd name="connsiteY24" fmla="*/ 0 h 2002146"/>
                  <a:gd name="connsiteX0" fmla="*/ 0 w 663048"/>
                  <a:gd name="connsiteY0" fmla="*/ 2002146 h 2002146"/>
                  <a:gd name="connsiteX1" fmla="*/ 13001 w 663048"/>
                  <a:gd name="connsiteY1" fmla="*/ 1919807 h 2002146"/>
                  <a:gd name="connsiteX2" fmla="*/ 21668 w 663048"/>
                  <a:gd name="connsiteY2" fmla="*/ 1828800 h 2002146"/>
                  <a:gd name="connsiteX3" fmla="*/ 17335 w 663048"/>
                  <a:gd name="connsiteY3" fmla="*/ 1668455 h 2002146"/>
                  <a:gd name="connsiteX4" fmla="*/ 17335 w 663048"/>
                  <a:gd name="connsiteY4" fmla="*/ 1581782 h 2002146"/>
                  <a:gd name="connsiteX5" fmla="*/ 26002 w 663048"/>
                  <a:gd name="connsiteY5" fmla="*/ 1486442 h 2002146"/>
                  <a:gd name="connsiteX6" fmla="*/ 52004 w 663048"/>
                  <a:gd name="connsiteY6" fmla="*/ 1386768 h 2002146"/>
                  <a:gd name="connsiteX7" fmla="*/ 86673 w 663048"/>
                  <a:gd name="connsiteY7" fmla="*/ 1278427 h 2002146"/>
                  <a:gd name="connsiteX8" fmla="*/ 134343 w 663048"/>
                  <a:gd name="connsiteY8" fmla="*/ 1183087 h 2002146"/>
                  <a:gd name="connsiteX9" fmla="*/ 164679 w 663048"/>
                  <a:gd name="connsiteY9" fmla="*/ 1118082 h 2002146"/>
                  <a:gd name="connsiteX10" fmla="*/ 190681 w 663048"/>
                  <a:gd name="connsiteY10" fmla="*/ 1048743 h 2002146"/>
                  <a:gd name="connsiteX11" fmla="*/ 238351 w 663048"/>
                  <a:gd name="connsiteY11" fmla="*/ 1005407 h 2002146"/>
                  <a:gd name="connsiteX12" fmla="*/ 294688 w 663048"/>
                  <a:gd name="connsiteY12" fmla="*/ 970738 h 2002146"/>
                  <a:gd name="connsiteX13" fmla="*/ 342359 w 663048"/>
                  <a:gd name="connsiteY13" fmla="*/ 901400 h 2002146"/>
                  <a:gd name="connsiteX14" fmla="*/ 398696 w 663048"/>
                  <a:gd name="connsiteY14" fmla="*/ 866730 h 2002146"/>
                  <a:gd name="connsiteX15" fmla="*/ 450700 w 663048"/>
                  <a:gd name="connsiteY15" fmla="*/ 780057 h 2002146"/>
                  <a:gd name="connsiteX16" fmla="*/ 489702 w 663048"/>
                  <a:gd name="connsiteY16" fmla="*/ 689051 h 2002146"/>
                  <a:gd name="connsiteX17" fmla="*/ 546040 w 663048"/>
                  <a:gd name="connsiteY17" fmla="*/ 593710 h 2002146"/>
                  <a:gd name="connsiteX18" fmla="*/ 580709 w 663048"/>
                  <a:gd name="connsiteY18" fmla="*/ 498370 h 2002146"/>
                  <a:gd name="connsiteX19" fmla="*/ 632713 w 663048"/>
                  <a:gd name="connsiteY19" fmla="*/ 424698 h 2002146"/>
                  <a:gd name="connsiteX20" fmla="*/ 654381 w 663048"/>
                  <a:gd name="connsiteY20" fmla="*/ 316357 h 2002146"/>
                  <a:gd name="connsiteX21" fmla="*/ 663048 w 663048"/>
                  <a:gd name="connsiteY21" fmla="*/ 156012 h 2002146"/>
                  <a:gd name="connsiteX22" fmla="*/ 628379 w 663048"/>
                  <a:gd name="connsiteY22" fmla="*/ 73672 h 2002146"/>
                  <a:gd name="connsiteX23" fmla="*/ 645714 w 663048"/>
                  <a:gd name="connsiteY23" fmla="*/ 21669 h 2002146"/>
                  <a:gd name="connsiteX24" fmla="*/ 654381 w 663048"/>
                  <a:gd name="connsiteY24" fmla="*/ 0 h 200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63048" h="2002146">
                    <a:moveTo>
                      <a:pt x="0" y="2002146"/>
                    </a:moveTo>
                    <a:lnTo>
                      <a:pt x="13001" y="1919807"/>
                    </a:lnTo>
                    <a:lnTo>
                      <a:pt x="21668" y="1828800"/>
                    </a:lnTo>
                    <a:lnTo>
                      <a:pt x="17335" y="1668455"/>
                    </a:lnTo>
                    <a:lnTo>
                      <a:pt x="17335" y="1581782"/>
                    </a:lnTo>
                    <a:lnTo>
                      <a:pt x="26002" y="1486442"/>
                    </a:lnTo>
                    <a:lnTo>
                      <a:pt x="52004" y="1386768"/>
                    </a:lnTo>
                    <a:lnTo>
                      <a:pt x="86673" y="1278427"/>
                    </a:lnTo>
                    <a:lnTo>
                      <a:pt x="134343" y="1183087"/>
                    </a:lnTo>
                    <a:lnTo>
                      <a:pt x="164679" y="1118082"/>
                    </a:lnTo>
                    <a:lnTo>
                      <a:pt x="190681" y="1048743"/>
                    </a:lnTo>
                    <a:lnTo>
                      <a:pt x="238351" y="1005407"/>
                    </a:lnTo>
                    <a:lnTo>
                      <a:pt x="294688" y="970738"/>
                    </a:lnTo>
                    <a:lnTo>
                      <a:pt x="342359" y="901400"/>
                    </a:lnTo>
                    <a:lnTo>
                      <a:pt x="398696" y="866730"/>
                    </a:lnTo>
                    <a:lnTo>
                      <a:pt x="450700" y="780057"/>
                    </a:lnTo>
                    <a:lnTo>
                      <a:pt x="489702" y="689051"/>
                    </a:lnTo>
                    <a:lnTo>
                      <a:pt x="546040" y="593710"/>
                    </a:lnTo>
                    <a:lnTo>
                      <a:pt x="580709" y="498370"/>
                    </a:lnTo>
                    <a:lnTo>
                      <a:pt x="632713" y="424698"/>
                    </a:lnTo>
                    <a:lnTo>
                      <a:pt x="654381" y="316357"/>
                    </a:lnTo>
                    <a:lnTo>
                      <a:pt x="663048" y="156012"/>
                    </a:lnTo>
                    <a:lnTo>
                      <a:pt x="628379" y="73672"/>
                    </a:lnTo>
                    <a:lnTo>
                      <a:pt x="645714" y="21669"/>
                    </a:lnTo>
                    <a:lnTo>
                      <a:pt x="654381" y="0"/>
                    </a:lnTo>
                  </a:path>
                </a:pathLst>
              </a:cu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6" name="Freeform 245"/>
              <p:cNvSpPr/>
              <p:nvPr/>
            </p:nvSpPr>
            <p:spPr>
              <a:xfrm>
                <a:off x="5758530" y="703361"/>
                <a:ext cx="360375" cy="1900708"/>
              </a:xfrm>
              <a:custGeom>
                <a:avLst/>
                <a:gdLst>
                  <a:gd name="connsiteX0" fmla="*/ 47589 w 353522"/>
                  <a:gd name="connsiteY0" fmla="*/ 1889986 h 1889986"/>
                  <a:gd name="connsiteX1" fmla="*/ 3399 w 353522"/>
                  <a:gd name="connsiteY1" fmla="*/ 1808404 h 1889986"/>
                  <a:gd name="connsiteX2" fmla="*/ 0 w 353522"/>
                  <a:gd name="connsiteY2" fmla="*/ 1536464 h 1889986"/>
                  <a:gd name="connsiteX3" fmla="*/ 37391 w 353522"/>
                  <a:gd name="connsiteY3" fmla="*/ 1454882 h 1889986"/>
                  <a:gd name="connsiteX4" fmla="*/ 40791 w 353522"/>
                  <a:gd name="connsiteY4" fmla="*/ 1097960 h 1889986"/>
                  <a:gd name="connsiteX5" fmla="*/ 125772 w 353522"/>
                  <a:gd name="connsiteY5" fmla="*/ 927997 h 1889986"/>
                  <a:gd name="connsiteX6" fmla="*/ 125772 w 353522"/>
                  <a:gd name="connsiteY6" fmla="*/ 843015 h 1889986"/>
                  <a:gd name="connsiteX7" fmla="*/ 248145 w 353522"/>
                  <a:gd name="connsiteY7" fmla="*/ 758034 h 1889986"/>
                  <a:gd name="connsiteX8" fmla="*/ 285537 w 353522"/>
                  <a:gd name="connsiteY8" fmla="*/ 669653 h 1889986"/>
                  <a:gd name="connsiteX9" fmla="*/ 285537 w 353522"/>
                  <a:gd name="connsiteY9" fmla="*/ 234549 h 1889986"/>
                  <a:gd name="connsiteX10" fmla="*/ 319530 w 353522"/>
                  <a:gd name="connsiteY10" fmla="*/ 166563 h 1889986"/>
                  <a:gd name="connsiteX11" fmla="*/ 326328 w 353522"/>
                  <a:gd name="connsiteY11" fmla="*/ 64586 h 1889986"/>
                  <a:gd name="connsiteX12" fmla="*/ 353522 w 353522"/>
                  <a:gd name="connsiteY12" fmla="*/ 0 h 1889986"/>
                  <a:gd name="connsiteX0" fmla="*/ 47589 w 360321"/>
                  <a:gd name="connsiteY0" fmla="*/ 1900183 h 1900183"/>
                  <a:gd name="connsiteX1" fmla="*/ 3399 w 360321"/>
                  <a:gd name="connsiteY1" fmla="*/ 1818601 h 1900183"/>
                  <a:gd name="connsiteX2" fmla="*/ 0 w 360321"/>
                  <a:gd name="connsiteY2" fmla="*/ 1546661 h 1900183"/>
                  <a:gd name="connsiteX3" fmla="*/ 37391 w 360321"/>
                  <a:gd name="connsiteY3" fmla="*/ 1465079 h 1900183"/>
                  <a:gd name="connsiteX4" fmla="*/ 40791 w 360321"/>
                  <a:gd name="connsiteY4" fmla="*/ 1108157 h 1900183"/>
                  <a:gd name="connsiteX5" fmla="*/ 125772 w 360321"/>
                  <a:gd name="connsiteY5" fmla="*/ 938194 h 1900183"/>
                  <a:gd name="connsiteX6" fmla="*/ 125772 w 360321"/>
                  <a:gd name="connsiteY6" fmla="*/ 853212 h 1900183"/>
                  <a:gd name="connsiteX7" fmla="*/ 248145 w 360321"/>
                  <a:gd name="connsiteY7" fmla="*/ 768231 h 1900183"/>
                  <a:gd name="connsiteX8" fmla="*/ 285537 w 360321"/>
                  <a:gd name="connsiteY8" fmla="*/ 679850 h 1900183"/>
                  <a:gd name="connsiteX9" fmla="*/ 285537 w 360321"/>
                  <a:gd name="connsiteY9" fmla="*/ 244746 h 1900183"/>
                  <a:gd name="connsiteX10" fmla="*/ 319530 w 360321"/>
                  <a:gd name="connsiteY10" fmla="*/ 176760 h 1900183"/>
                  <a:gd name="connsiteX11" fmla="*/ 326328 w 360321"/>
                  <a:gd name="connsiteY11" fmla="*/ 74783 h 1900183"/>
                  <a:gd name="connsiteX12" fmla="*/ 360321 w 360321"/>
                  <a:gd name="connsiteY12" fmla="*/ 0 h 1900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0321" h="1900183">
                    <a:moveTo>
                      <a:pt x="47589" y="1900183"/>
                    </a:moveTo>
                    <a:lnTo>
                      <a:pt x="3399" y="1818601"/>
                    </a:lnTo>
                    <a:lnTo>
                      <a:pt x="0" y="1546661"/>
                    </a:lnTo>
                    <a:lnTo>
                      <a:pt x="37391" y="1465079"/>
                    </a:lnTo>
                    <a:cubicBezTo>
                      <a:pt x="38524" y="1346105"/>
                      <a:pt x="39658" y="1227131"/>
                      <a:pt x="40791" y="1108157"/>
                    </a:cubicBezTo>
                    <a:lnTo>
                      <a:pt x="125772" y="938194"/>
                    </a:lnTo>
                    <a:lnTo>
                      <a:pt x="125772" y="853212"/>
                    </a:lnTo>
                    <a:lnTo>
                      <a:pt x="248145" y="768231"/>
                    </a:lnTo>
                    <a:lnTo>
                      <a:pt x="285537" y="679850"/>
                    </a:lnTo>
                    <a:lnTo>
                      <a:pt x="285537" y="244746"/>
                    </a:lnTo>
                    <a:lnTo>
                      <a:pt x="319530" y="176760"/>
                    </a:lnTo>
                    <a:lnTo>
                      <a:pt x="326328" y="74783"/>
                    </a:lnTo>
                    <a:lnTo>
                      <a:pt x="360321" y="0"/>
                    </a:lnTo>
                  </a:path>
                </a:pathLst>
              </a:cu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7" name="Freeform 246"/>
              <p:cNvSpPr/>
              <p:nvPr/>
            </p:nvSpPr>
            <p:spPr>
              <a:xfrm>
                <a:off x="5895060" y="689070"/>
                <a:ext cx="842992" cy="1989631"/>
              </a:xfrm>
              <a:custGeom>
                <a:avLst/>
                <a:gdLst>
                  <a:gd name="connsiteX0" fmla="*/ 0 w 843015"/>
                  <a:gd name="connsiteY0" fmla="*/ 1988565 h 1988565"/>
                  <a:gd name="connsiteX1" fmla="*/ 3399 w 843015"/>
                  <a:gd name="connsiteY1" fmla="*/ 1927379 h 1988565"/>
                  <a:gd name="connsiteX2" fmla="*/ 23795 w 843015"/>
                  <a:gd name="connsiteY2" fmla="*/ 1808405 h 1988565"/>
                  <a:gd name="connsiteX3" fmla="*/ 105377 w 843015"/>
                  <a:gd name="connsiteY3" fmla="*/ 1366501 h 1988565"/>
                  <a:gd name="connsiteX4" fmla="*/ 163164 w 843015"/>
                  <a:gd name="connsiteY4" fmla="*/ 1135352 h 1988565"/>
                  <a:gd name="connsiteX5" fmla="*/ 207354 w 843015"/>
                  <a:gd name="connsiteY5" fmla="*/ 1026576 h 1988565"/>
                  <a:gd name="connsiteX6" fmla="*/ 275340 w 843015"/>
                  <a:gd name="connsiteY6" fmla="*/ 904202 h 1988565"/>
                  <a:gd name="connsiteX7" fmla="*/ 356922 w 843015"/>
                  <a:gd name="connsiteY7" fmla="*/ 792027 h 1988565"/>
                  <a:gd name="connsiteX8" fmla="*/ 414709 w 843015"/>
                  <a:gd name="connsiteY8" fmla="*/ 669654 h 1988565"/>
                  <a:gd name="connsiteX9" fmla="*/ 513288 w 843015"/>
                  <a:gd name="connsiteY9" fmla="*/ 550680 h 1988565"/>
                  <a:gd name="connsiteX10" fmla="*/ 557478 w 843015"/>
                  <a:gd name="connsiteY10" fmla="*/ 479295 h 1988565"/>
                  <a:gd name="connsiteX11" fmla="*/ 601668 w 843015"/>
                  <a:gd name="connsiteY11" fmla="*/ 435105 h 1988565"/>
                  <a:gd name="connsiteX12" fmla="*/ 645859 w 843015"/>
                  <a:gd name="connsiteY12" fmla="*/ 329728 h 1988565"/>
                  <a:gd name="connsiteX13" fmla="*/ 690049 w 843015"/>
                  <a:gd name="connsiteY13" fmla="*/ 271941 h 1988565"/>
                  <a:gd name="connsiteX14" fmla="*/ 747836 w 843015"/>
                  <a:gd name="connsiteY14" fmla="*/ 234549 h 1988565"/>
                  <a:gd name="connsiteX15" fmla="*/ 778430 w 843015"/>
                  <a:gd name="connsiteY15" fmla="*/ 217552 h 1988565"/>
                  <a:gd name="connsiteX16" fmla="*/ 795426 w 843015"/>
                  <a:gd name="connsiteY16" fmla="*/ 186959 h 1988565"/>
                  <a:gd name="connsiteX17" fmla="*/ 822620 w 843015"/>
                  <a:gd name="connsiteY17" fmla="*/ 169963 h 1988565"/>
                  <a:gd name="connsiteX18" fmla="*/ 843015 w 843015"/>
                  <a:gd name="connsiteY18" fmla="*/ 81582 h 1988565"/>
                  <a:gd name="connsiteX19" fmla="*/ 809023 w 843015"/>
                  <a:gd name="connsiteY19" fmla="*/ 0 h 1988565"/>
                  <a:gd name="connsiteX0" fmla="*/ 0 w 843015"/>
                  <a:gd name="connsiteY0" fmla="*/ 1988565 h 1988565"/>
                  <a:gd name="connsiteX1" fmla="*/ 3399 w 843015"/>
                  <a:gd name="connsiteY1" fmla="*/ 1927379 h 1988565"/>
                  <a:gd name="connsiteX2" fmla="*/ 23795 w 843015"/>
                  <a:gd name="connsiteY2" fmla="*/ 1808405 h 1988565"/>
                  <a:gd name="connsiteX3" fmla="*/ 105377 w 843015"/>
                  <a:gd name="connsiteY3" fmla="*/ 1366501 h 1988565"/>
                  <a:gd name="connsiteX4" fmla="*/ 163164 w 843015"/>
                  <a:gd name="connsiteY4" fmla="*/ 1135352 h 1988565"/>
                  <a:gd name="connsiteX5" fmla="*/ 207354 w 843015"/>
                  <a:gd name="connsiteY5" fmla="*/ 1026576 h 1988565"/>
                  <a:gd name="connsiteX6" fmla="*/ 275340 w 843015"/>
                  <a:gd name="connsiteY6" fmla="*/ 904202 h 1988565"/>
                  <a:gd name="connsiteX7" fmla="*/ 356922 w 843015"/>
                  <a:gd name="connsiteY7" fmla="*/ 792027 h 1988565"/>
                  <a:gd name="connsiteX8" fmla="*/ 414709 w 843015"/>
                  <a:gd name="connsiteY8" fmla="*/ 669654 h 1988565"/>
                  <a:gd name="connsiteX9" fmla="*/ 513288 w 843015"/>
                  <a:gd name="connsiteY9" fmla="*/ 550680 h 1988565"/>
                  <a:gd name="connsiteX10" fmla="*/ 557478 w 843015"/>
                  <a:gd name="connsiteY10" fmla="*/ 479295 h 1988565"/>
                  <a:gd name="connsiteX11" fmla="*/ 598269 w 843015"/>
                  <a:gd name="connsiteY11" fmla="*/ 424907 h 1988565"/>
                  <a:gd name="connsiteX12" fmla="*/ 645859 w 843015"/>
                  <a:gd name="connsiteY12" fmla="*/ 329728 h 1988565"/>
                  <a:gd name="connsiteX13" fmla="*/ 690049 w 843015"/>
                  <a:gd name="connsiteY13" fmla="*/ 271941 h 1988565"/>
                  <a:gd name="connsiteX14" fmla="*/ 747836 w 843015"/>
                  <a:gd name="connsiteY14" fmla="*/ 234549 h 1988565"/>
                  <a:gd name="connsiteX15" fmla="*/ 778430 w 843015"/>
                  <a:gd name="connsiteY15" fmla="*/ 217552 h 1988565"/>
                  <a:gd name="connsiteX16" fmla="*/ 795426 w 843015"/>
                  <a:gd name="connsiteY16" fmla="*/ 186959 h 1988565"/>
                  <a:gd name="connsiteX17" fmla="*/ 822620 w 843015"/>
                  <a:gd name="connsiteY17" fmla="*/ 169963 h 1988565"/>
                  <a:gd name="connsiteX18" fmla="*/ 843015 w 843015"/>
                  <a:gd name="connsiteY18" fmla="*/ 81582 h 1988565"/>
                  <a:gd name="connsiteX19" fmla="*/ 809023 w 843015"/>
                  <a:gd name="connsiteY19" fmla="*/ 0 h 1988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43015" h="1988565">
                    <a:moveTo>
                      <a:pt x="0" y="1988565"/>
                    </a:moveTo>
                    <a:lnTo>
                      <a:pt x="3399" y="1927379"/>
                    </a:lnTo>
                    <a:lnTo>
                      <a:pt x="23795" y="1808405"/>
                    </a:lnTo>
                    <a:lnTo>
                      <a:pt x="105377" y="1366501"/>
                    </a:lnTo>
                    <a:lnTo>
                      <a:pt x="163164" y="1135352"/>
                    </a:lnTo>
                    <a:lnTo>
                      <a:pt x="207354" y="1026576"/>
                    </a:lnTo>
                    <a:lnTo>
                      <a:pt x="275340" y="904202"/>
                    </a:lnTo>
                    <a:lnTo>
                      <a:pt x="356922" y="792027"/>
                    </a:lnTo>
                    <a:lnTo>
                      <a:pt x="414709" y="669654"/>
                    </a:lnTo>
                    <a:lnTo>
                      <a:pt x="513288" y="550680"/>
                    </a:lnTo>
                    <a:lnTo>
                      <a:pt x="557478" y="479295"/>
                    </a:lnTo>
                    <a:lnTo>
                      <a:pt x="598269" y="424907"/>
                    </a:lnTo>
                    <a:lnTo>
                      <a:pt x="645859" y="329728"/>
                    </a:lnTo>
                    <a:lnTo>
                      <a:pt x="690049" y="271941"/>
                    </a:lnTo>
                    <a:lnTo>
                      <a:pt x="747836" y="234549"/>
                    </a:lnTo>
                    <a:lnTo>
                      <a:pt x="778430" y="217552"/>
                    </a:lnTo>
                    <a:lnTo>
                      <a:pt x="795426" y="186959"/>
                    </a:lnTo>
                    <a:lnTo>
                      <a:pt x="822620" y="169963"/>
                    </a:lnTo>
                    <a:lnTo>
                      <a:pt x="843015" y="81582"/>
                    </a:lnTo>
                    <a:lnTo>
                      <a:pt x="809023" y="0"/>
                    </a:lnTo>
                  </a:path>
                </a:pathLst>
              </a:cu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grpSp>
        <p:nvGrpSpPr>
          <p:cNvPr id="9" name="Group 250"/>
          <p:cNvGrpSpPr>
            <a:grpSpLocks/>
          </p:cNvGrpSpPr>
          <p:nvPr/>
        </p:nvGrpSpPr>
        <p:grpSpPr bwMode="auto">
          <a:xfrm>
            <a:off x="381000" y="2976563"/>
            <a:ext cx="8382000" cy="3843337"/>
            <a:chOff x="381000" y="2976285"/>
            <a:chExt cx="8382000" cy="3842828"/>
          </a:xfrm>
        </p:grpSpPr>
        <p:sp>
          <p:nvSpPr>
            <p:cNvPr id="20" name="Rectangle 19"/>
            <p:cNvSpPr/>
            <p:nvPr/>
          </p:nvSpPr>
          <p:spPr>
            <a:xfrm>
              <a:off x="381000" y="5741344"/>
              <a:ext cx="8382000" cy="107776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Char char="•"/>
                <a:defRPr/>
              </a:pPr>
              <a:r>
                <a:rPr lang="en-US" sz="1600" dirty="0">
                  <a:solidFill>
                    <a:schemeClr val="bg1"/>
                  </a:solidFill>
                  <a:latin typeface="Calibri" pitchFamily="34" charset="0"/>
                </a:rPr>
                <a:t> Updraft core originates inside RMW for both cases</a:t>
              </a:r>
            </a:p>
            <a:p>
              <a:pPr>
                <a:buFont typeface="Arial" pitchFamily="34" charset="0"/>
                <a:buChar char="•"/>
                <a:defRPr/>
              </a:pPr>
              <a:r>
                <a:rPr lang="en-US" sz="1600" dirty="0">
                  <a:solidFill>
                    <a:schemeClr val="bg1"/>
                  </a:solidFill>
                  <a:latin typeface="Calibri" pitchFamily="34" charset="0"/>
                </a:rPr>
                <a:t> Slope of updraft core departs from M surface for Earl, parallels M surface for Gustav</a:t>
              </a:r>
            </a:p>
            <a:p>
              <a:pPr>
                <a:buFont typeface="Arial" pitchFamily="34" charset="0"/>
                <a:buChar char="•"/>
                <a:defRPr/>
              </a:pPr>
              <a:r>
                <a:rPr lang="en-US" sz="1600" dirty="0">
                  <a:solidFill>
                    <a:schemeClr val="bg1"/>
                  </a:solidFill>
                  <a:latin typeface="Calibri" pitchFamily="34" charset="0"/>
                </a:rPr>
                <a:t> Peak heating inside local RMW for Earl, outside for Gustav</a:t>
              </a:r>
            </a:p>
            <a:p>
              <a:pPr>
                <a:buFont typeface="Arial" pitchFamily="34" charset="0"/>
                <a:buChar char="•"/>
                <a:defRPr/>
              </a:pPr>
              <a:r>
                <a:rPr lang="en-US" sz="1600" dirty="0">
                  <a:solidFill>
                    <a:schemeClr val="bg1"/>
                  </a:solidFill>
                  <a:latin typeface="Calibri" pitchFamily="34" charset="0"/>
                </a:rPr>
                <a:t> Relationship consistent with composite slope results from Hazelton et al. </a:t>
              </a:r>
              <a:r>
                <a:rPr lang="en-US" sz="1600" dirty="0" smtClean="0">
                  <a:solidFill>
                    <a:schemeClr val="bg1"/>
                  </a:solidFill>
                  <a:latin typeface="Calibri" pitchFamily="34" charset="0"/>
                </a:rPr>
                <a:t>(2014)</a:t>
              </a:r>
              <a:endParaRPr lang="en-US" sz="16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0247" name="Text Box 9"/>
            <p:cNvSpPr txBox="1">
              <a:spLocks noChangeArrowheads="1"/>
            </p:cNvSpPr>
            <p:nvPr/>
          </p:nvSpPr>
          <p:spPr bwMode="auto">
            <a:xfrm>
              <a:off x="962025" y="2976285"/>
              <a:ext cx="7467600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500" u="sng">
                  <a:latin typeface="Calibri" pitchFamily="34" charset="0"/>
                </a:rPr>
                <a:t>Downshear inertial stability (I</a:t>
              </a:r>
              <a:r>
                <a:rPr lang="en-US" sz="1500" u="sng" baseline="30000">
                  <a:latin typeface="Calibri" pitchFamily="34" charset="0"/>
                </a:rPr>
                <a:t>2</a:t>
              </a:r>
              <a:r>
                <a:rPr lang="en-US" sz="1500" u="sng">
                  <a:latin typeface="Calibri" pitchFamily="34" charset="0"/>
                </a:rPr>
                <a:t>, shaded, x 10</a:t>
              </a:r>
              <a:r>
                <a:rPr lang="en-US" sz="1500" u="sng" baseline="30000">
                  <a:latin typeface="Calibri" pitchFamily="34" charset="0"/>
                </a:rPr>
                <a:t>-7</a:t>
              </a:r>
              <a:r>
                <a:rPr lang="en-US" sz="1500" u="sng">
                  <a:latin typeface="Calibri" pitchFamily="34" charset="0"/>
                </a:rPr>
                <a:t> s</a:t>
              </a:r>
              <a:r>
                <a:rPr lang="en-US" sz="1500" u="sng" baseline="30000">
                  <a:latin typeface="Calibri" pitchFamily="34" charset="0"/>
                </a:rPr>
                <a:t>-2</a:t>
              </a:r>
              <a:r>
                <a:rPr lang="en-US" sz="1500" u="sng">
                  <a:latin typeface="Calibri" pitchFamily="34" charset="0"/>
                </a:rPr>
                <a:t>) and tangential wind (contour, m s</a:t>
              </a:r>
              <a:r>
                <a:rPr lang="en-US" sz="1500" u="sng" baseline="30000">
                  <a:latin typeface="Calibri" pitchFamily="34" charset="0"/>
                </a:rPr>
                <a:t>-1</a:t>
              </a:r>
              <a:r>
                <a:rPr lang="en-US" sz="1500" u="sng">
                  <a:latin typeface="Calibri" pitchFamily="34" charset="0"/>
                </a:rPr>
                <a:t>)</a:t>
              </a:r>
            </a:p>
          </p:txBody>
        </p:sp>
        <p:grpSp>
          <p:nvGrpSpPr>
            <p:cNvPr id="10248" name="Group 249"/>
            <p:cNvGrpSpPr>
              <a:grpSpLocks/>
            </p:cNvGrpSpPr>
            <p:nvPr/>
          </p:nvGrpSpPr>
          <p:grpSpPr bwMode="auto">
            <a:xfrm>
              <a:off x="816255" y="3255109"/>
              <a:ext cx="7549357" cy="2496466"/>
              <a:chOff x="816255" y="3255109"/>
              <a:chExt cx="7549357" cy="2496466"/>
            </a:xfrm>
          </p:grpSpPr>
          <p:sp>
            <p:nvSpPr>
              <p:cNvPr id="115" name="Rectangle 114"/>
              <p:cNvSpPr/>
              <p:nvPr/>
            </p:nvSpPr>
            <p:spPr>
              <a:xfrm>
                <a:off x="4860925" y="3255648"/>
                <a:ext cx="3475038" cy="24476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838200" y="3263584"/>
                <a:ext cx="3425825" cy="243331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pic>
            <p:nvPicPr>
              <p:cNvPr id="10251" name="Picture 3" descr="Fig18.jpg"/>
              <p:cNvPicPr>
                <a:picLocks noChangeAspect="1"/>
              </p:cNvPicPr>
              <p:nvPr/>
            </p:nvPicPr>
            <p:blipFill>
              <a:blip r:embed="rId3" cstate="print"/>
              <a:srcRect l="3217" t="43692" r="54301" b="23962"/>
              <a:stretch>
                <a:fillRect/>
              </a:stretch>
            </p:blipFill>
            <p:spPr bwMode="auto">
              <a:xfrm>
                <a:off x="1183341" y="3265396"/>
                <a:ext cx="2841582" cy="22210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52" name="Picture 4" descr="Fig18.jpg"/>
              <p:cNvPicPr>
                <a:picLocks noChangeAspect="1"/>
              </p:cNvPicPr>
              <p:nvPr/>
            </p:nvPicPr>
            <p:blipFill>
              <a:blip r:embed="rId3" cstate="print"/>
              <a:srcRect l="55457" t="44325" r="2011" b="23363"/>
              <a:stretch>
                <a:fillRect/>
              </a:stretch>
            </p:blipFill>
            <p:spPr bwMode="auto">
              <a:xfrm>
                <a:off x="5236452" y="3262578"/>
                <a:ext cx="2891548" cy="2241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253" name="Text Box 15"/>
              <p:cNvSpPr txBox="1">
                <a:spLocks noChangeArrowheads="1"/>
              </p:cNvSpPr>
              <p:nvPr/>
            </p:nvSpPr>
            <p:spPr bwMode="auto">
              <a:xfrm>
                <a:off x="2409825" y="3951195"/>
                <a:ext cx="915988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>
                    <a:solidFill>
                      <a:schemeClr val="bg1"/>
                    </a:solidFill>
                    <a:latin typeface="Calibri" pitchFamily="34" charset="0"/>
                  </a:rPr>
                  <a:t>M surface</a:t>
                </a:r>
              </a:p>
            </p:txBody>
          </p:sp>
          <p:sp>
            <p:nvSpPr>
              <p:cNvPr id="10254" name="Text Box 16"/>
              <p:cNvSpPr txBox="1">
                <a:spLocks noChangeArrowheads="1"/>
              </p:cNvSpPr>
              <p:nvPr/>
            </p:nvSpPr>
            <p:spPr bwMode="auto">
              <a:xfrm>
                <a:off x="1295400" y="3646395"/>
                <a:ext cx="712788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>
                    <a:latin typeface="Calibri" pitchFamily="34" charset="0"/>
                  </a:rPr>
                  <a:t>peak w</a:t>
                </a:r>
              </a:p>
            </p:txBody>
          </p:sp>
          <p:sp>
            <p:nvSpPr>
              <p:cNvPr id="10255" name="Text Box 17"/>
              <p:cNvSpPr txBox="1">
                <a:spLocks noChangeArrowheads="1"/>
              </p:cNvSpPr>
              <p:nvPr/>
            </p:nvSpPr>
            <p:spPr bwMode="auto">
              <a:xfrm>
                <a:off x="6322760" y="3874995"/>
                <a:ext cx="915988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>
                    <a:solidFill>
                      <a:schemeClr val="bg1"/>
                    </a:solidFill>
                    <a:latin typeface="Calibri" pitchFamily="34" charset="0"/>
                  </a:rPr>
                  <a:t>M surface</a:t>
                </a:r>
              </a:p>
            </p:txBody>
          </p:sp>
          <p:sp>
            <p:nvSpPr>
              <p:cNvPr id="10256" name="Text Box 18"/>
              <p:cNvSpPr txBox="1">
                <a:spLocks noChangeArrowheads="1"/>
              </p:cNvSpPr>
              <p:nvPr/>
            </p:nvSpPr>
            <p:spPr bwMode="auto">
              <a:xfrm>
                <a:off x="5314950" y="3722595"/>
                <a:ext cx="712788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>
                    <a:latin typeface="Calibri" pitchFamily="34" charset="0"/>
                  </a:rPr>
                  <a:t>peak w</a:t>
                </a:r>
              </a:p>
            </p:txBody>
          </p:sp>
          <p:grpSp>
            <p:nvGrpSpPr>
              <p:cNvPr id="10257" name="Group 67"/>
              <p:cNvGrpSpPr>
                <a:grpSpLocks/>
              </p:cNvGrpSpPr>
              <p:nvPr/>
            </p:nvGrpSpPr>
            <p:grpSpPr bwMode="auto">
              <a:xfrm>
                <a:off x="816255" y="3268619"/>
                <a:ext cx="3077669" cy="2481382"/>
                <a:chOff x="808531" y="564136"/>
                <a:chExt cx="3077669" cy="2481382"/>
              </a:xfrm>
            </p:grpSpPr>
            <p:sp>
              <p:nvSpPr>
                <p:cNvPr id="10308" name="TextBox 68"/>
                <p:cNvSpPr txBox="1">
                  <a:spLocks noChangeArrowheads="1"/>
                </p:cNvSpPr>
                <p:nvPr/>
              </p:nvSpPr>
              <p:spPr bwMode="auto">
                <a:xfrm>
                  <a:off x="994354" y="2663667"/>
                  <a:ext cx="234360" cy="2000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700" b="1">
                      <a:solidFill>
                        <a:schemeClr val="bg1"/>
                      </a:solidFill>
                    </a:rPr>
                    <a:t>0</a:t>
                  </a:r>
                </a:p>
              </p:txBody>
            </p:sp>
            <p:grpSp>
              <p:nvGrpSpPr>
                <p:cNvPr id="10309" name="Group 43"/>
                <p:cNvGrpSpPr>
                  <a:grpSpLocks/>
                </p:cNvGrpSpPr>
                <p:nvPr/>
              </p:nvGrpSpPr>
              <p:grpSpPr bwMode="auto">
                <a:xfrm>
                  <a:off x="808531" y="564136"/>
                  <a:ext cx="3077669" cy="2481382"/>
                  <a:chOff x="808531" y="564136"/>
                  <a:chExt cx="3077669" cy="2481382"/>
                </a:xfrm>
              </p:grpSpPr>
              <p:sp>
                <p:nvSpPr>
                  <p:cNvPr id="10310" name="TextBox 7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51864" y="2743200"/>
                    <a:ext cx="284052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25</a:t>
                    </a:r>
                  </a:p>
                </p:txBody>
              </p:sp>
              <p:sp>
                <p:nvSpPr>
                  <p:cNvPr id="10311" name="TextBox 7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67474" y="2743200"/>
                    <a:ext cx="284052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50</a:t>
                    </a:r>
                  </a:p>
                </p:txBody>
              </p:sp>
              <p:sp>
                <p:nvSpPr>
                  <p:cNvPr id="10312" name="TextBox 7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68852" y="2743200"/>
                    <a:ext cx="284052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75</a:t>
                    </a:r>
                  </a:p>
                </p:txBody>
              </p:sp>
              <p:sp>
                <p:nvSpPr>
                  <p:cNvPr id="10313" name="TextBox 7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51076" y="2743200"/>
                    <a:ext cx="333746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100</a:t>
                    </a:r>
                  </a:p>
                </p:txBody>
              </p:sp>
              <p:sp>
                <p:nvSpPr>
                  <p:cNvPr id="10314" name="TextBox 7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52454" y="2743200"/>
                    <a:ext cx="333746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125</a:t>
                    </a:r>
                  </a:p>
                </p:txBody>
              </p:sp>
              <p:sp>
                <p:nvSpPr>
                  <p:cNvPr id="76" name="TextBox 75"/>
                  <p:cNvSpPr txBox="1"/>
                  <p:nvPr/>
                </p:nvSpPr>
                <p:spPr>
                  <a:xfrm>
                    <a:off x="2133814" y="2828925"/>
                    <a:ext cx="668337" cy="215871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800" b="1" dirty="0">
                        <a:solidFill>
                          <a:schemeClr val="bg1"/>
                        </a:solidFill>
                        <a:latin typeface="+mj-lt"/>
                      </a:rPr>
                      <a:t>radius (km)</a:t>
                    </a:r>
                  </a:p>
                </p:txBody>
              </p:sp>
              <p:sp>
                <p:nvSpPr>
                  <p:cNvPr id="10316" name="TextBox 7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96876" y="2491648"/>
                    <a:ext cx="234360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10317" name="TextBox 7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96876" y="2314464"/>
                    <a:ext cx="234360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10318" name="TextBox 7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96876" y="2138527"/>
                    <a:ext cx="234360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3</a:t>
                    </a:r>
                  </a:p>
                </p:txBody>
              </p:sp>
              <p:sp>
                <p:nvSpPr>
                  <p:cNvPr id="10319" name="TextBox 7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96876" y="1968922"/>
                    <a:ext cx="234360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4</a:t>
                    </a:r>
                  </a:p>
                </p:txBody>
              </p:sp>
              <p:sp>
                <p:nvSpPr>
                  <p:cNvPr id="10320" name="TextBox 8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96876" y="1791738"/>
                    <a:ext cx="234360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5</a:t>
                    </a:r>
                  </a:p>
                </p:txBody>
              </p:sp>
              <p:sp>
                <p:nvSpPr>
                  <p:cNvPr id="10321" name="TextBox 8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96876" y="1610065"/>
                    <a:ext cx="234360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6</a:t>
                    </a:r>
                  </a:p>
                </p:txBody>
              </p:sp>
              <p:sp>
                <p:nvSpPr>
                  <p:cNvPr id="10322" name="TextBox 8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96876" y="1442161"/>
                    <a:ext cx="234360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7</a:t>
                    </a:r>
                  </a:p>
                </p:txBody>
              </p:sp>
              <p:sp>
                <p:nvSpPr>
                  <p:cNvPr id="10323" name="TextBox 8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96876" y="1267459"/>
                    <a:ext cx="234360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8</a:t>
                    </a:r>
                  </a:p>
                </p:txBody>
              </p:sp>
              <p:sp>
                <p:nvSpPr>
                  <p:cNvPr id="10324" name="TextBox 8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96876" y="1089040"/>
                    <a:ext cx="234360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9</a:t>
                    </a:r>
                  </a:p>
                </p:txBody>
              </p:sp>
              <p:sp>
                <p:nvSpPr>
                  <p:cNvPr id="10325" name="TextBox 8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66538" y="916036"/>
                    <a:ext cx="284052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10</a:t>
                    </a:r>
                  </a:p>
                </p:txBody>
              </p:sp>
              <p:sp>
                <p:nvSpPr>
                  <p:cNvPr id="10326" name="TextBox 8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64016" y="744574"/>
                    <a:ext cx="284052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11</a:t>
                    </a:r>
                  </a:p>
                </p:txBody>
              </p:sp>
              <p:sp>
                <p:nvSpPr>
                  <p:cNvPr id="10327" name="TextBox 8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64016" y="564136"/>
                    <a:ext cx="284052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12</a:t>
                    </a:r>
                  </a:p>
                </p:txBody>
              </p:sp>
              <p:sp>
                <p:nvSpPr>
                  <p:cNvPr id="89" name="TextBox 88"/>
                  <p:cNvSpPr txBox="1"/>
                  <p:nvPr/>
                </p:nvSpPr>
                <p:spPr>
                  <a:xfrm>
                    <a:off x="808531" y="1504926"/>
                    <a:ext cx="307777" cy="581249"/>
                  </a:xfrm>
                  <a:prstGeom prst="rect">
                    <a:avLst/>
                  </a:prstGeom>
                  <a:noFill/>
                </p:spPr>
                <p:txBody>
                  <a:bodyPr vert="vert270"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800" b="1" dirty="0">
                        <a:solidFill>
                          <a:schemeClr val="bg1"/>
                        </a:solidFill>
                        <a:latin typeface="+mj-lt"/>
                      </a:rPr>
                      <a:t>height (km)</a:t>
                    </a:r>
                  </a:p>
                </p:txBody>
              </p:sp>
            </p:grpSp>
          </p:grpSp>
          <p:grpSp>
            <p:nvGrpSpPr>
              <p:cNvPr id="10258" name="Group 89"/>
              <p:cNvGrpSpPr>
                <a:grpSpLocks/>
              </p:cNvGrpSpPr>
              <p:nvPr/>
            </p:nvGrpSpPr>
            <p:grpSpPr bwMode="auto">
              <a:xfrm>
                <a:off x="4876800" y="3270193"/>
                <a:ext cx="3077669" cy="2481382"/>
                <a:chOff x="4869076" y="565710"/>
                <a:chExt cx="3077669" cy="2481382"/>
              </a:xfrm>
            </p:grpSpPr>
            <p:grpSp>
              <p:nvGrpSpPr>
                <p:cNvPr id="10287" name="Group 44"/>
                <p:cNvGrpSpPr>
                  <a:grpSpLocks/>
                </p:cNvGrpSpPr>
                <p:nvPr/>
              </p:nvGrpSpPr>
              <p:grpSpPr bwMode="auto">
                <a:xfrm>
                  <a:off x="4869076" y="565710"/>
                  <a:ext cx="3077669" cy="2481382"/>
                  <a:chOff x="808531" y="564136"/>
                  <a:chExt cx="3077669" cy="2481382"/>
                </a:xfrm>
              </p:grpSpPr>
              <p:sp>
                <p:nvSpPr>
                  <p:cNvPr id="10289" name="TextBox 9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51864" y="2743200"/>
                    <a:ext cx="284052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25</a:t>
                    </a:r>
                  </a:p>
                </p:txBody>
              </p:sp>
              <p:sp>
                <p:nvSpPr>
                  <p:cNvPr id="10290" name="TextBox 9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67474" y="2743200"/>
                    <a:ext cx="284052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50</a:t>
                    </a:r>
                  </a:p>
                </p:txBody>
              </p:sp>
              <p:sp>
                <p:nvSpPr>
                  <p:cNvPr id="10291" name="TextBox 9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68852" y="2743200"/>
                    <a:ext cx="284052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75</a:t>
                    </a:r>
                  </a:p>
                </p:txBody>
              </p:sp>
              <p:sp>
                <p:nvSpPr>
                  <p:cNvPr id="10292" name="TextBox 9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51076" y="2743200"/>
                    <a:ext cx="333746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100</a:t>
                    </a:r>
                  </a:p>
                </p:txBody>
              </p:sp>
              <p:sp>
                <p:nvSpPr>
                  <p:cNvPr id="10293" name="TextBox 9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52454" y="2743200"/>
                    <a:ext cx="333746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125</a:t>
                    </a:r>
                  </a:p>
                </p:txBody>
              </p:sp>
              <p:sp>
                <p:nvSpPr>
                  <p:cNvPr id="98" name="TextBox 97"/>
                  <p:cNvSpPr txBox="1"/>
                  <p:nvPr/>
                </p:nvSpPr>
                <p:spPr>
                  <a:xfrm>
                    <a:off x="2134094" y="2828939"/>
                    <a:ext cx="668337" cy="215871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800" b="1" dirty="0">
                        <a:solidFill>
                          <a:schemeClr val="bg1"/>
                        </a:solidFill>
                        <a:latin typeface="+mj-lt"/>
                      </a:rPr>
                      <a:t>radius (km)</a:t>
                    </a:r>
                  </a:p>
                </p:txBody>
              </p:sp>
              <p:sp>
                <p:nvSpPr>
                  <p:cNvPr id="10295" name="TextBox 9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96876" y="2491648"/>
                    <a:ext cx="234360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10296" name="TextBox 9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96876" y="2314464"/>
                    <a:ext cx="234360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10297" name="TextBox 10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96876" y="2138527"/>
                    <a:ext cx="234360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3</a:t>
                    </a:r>
                  </a:p>
                </p:txBody>
              </p:sp>
              <p:sp>
                <p:nvSpPr>
                  <p:cNvPr id="10298" name="TextBox 10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96876" y="1968922"/>
                    <a:ext cx="234360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4</a:t>
                    </a:r>
                  </a:p>
                </p:txBody>
              </p:sp>
              <p:sp>
                <p:nvSpPr>
                  <p:cNvPr id="10299" name="TextBox 10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96876" y="1791738"/>
                    <a:ext cx="234360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5</a:t>
                    </a:r>
                  </a:p>
                </p:txBody>
              </p:sp>
              <p:sp>
                <p:nvSpPr>
                  <p:cNvPr id="10300" name="TextBox 10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96876" y="1610065"/>
                    <a:ext cx="234360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6</a:t>
                    </a:r>
                  </a:p>
                </p:txBody>
              </p:sp>
              <p:sp>
                <p:nvSpPr>
                  <p:cNvPr id="10301" name="TextBox 10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96876" y="1442161"/>
                    <a:ext cx="234360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7</a:t>
                    </a:r>
                  </a:p>
                </p:txBody>
              </p:sp>
              <p:sp>
                <p:nvSpPr>
                  <p:cNvPr id="10302" name="TextBox 10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96876" y="1267459"/>
                    <a:ext cx="234360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8</a:t>
                    </a:r>
                  </a:p>
                </p:txBody>
              </p:sp>
              <p:sp>
                <p:nvSpPr>
                  <p:cNvPr id="10303" name="TextBox 10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96876" y="1089040"/>
                    <a:ext cx="234360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9</a:t>
                    </a:r>
                  </a:p>
                </p:txBody>
              </p:sp>
              <p:sp>
                <p:nvSpPr>
                  <p:cNvPr id="10304" name="TextBox 10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66538" y="916036"/>
                    <a:ext cx="284052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10</a:t>
                    </a:r>
                  </a:p>
                </p:txBody>
              </p:sp>
              <p:sp>
                <p:nvSpPr>
                  <p:cNvPr id="10305" name="TextBox 10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64016" y="744574"/>
                    <a:ext cx="284052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11</a:t>
                    </a:r>
                  </a:p>
                </p:txBody>
              </p:sp>
              <p:sp>
                <p:nvSpPr>
                  <p:cNvPr id="10306" name="TextBox 10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64016" y="564136"/>
                    <a:ext cx="284052" cy="2000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700" b="1">
                        <a:solidFill>
                          <a:schemeClr val="bg1"/>
                        </a:solidFill>
                      </a:rPr>
                      <a:t>12</a:t>
                    </a:r>
                  </a:p>
                </p:txBody>
              </p:sp>
              <p:sp>
                <p:nvSpPr>
                  <p:cNvPr id="111" name="TextBox 110"/>
                  <p:cNvSpPr txBox="1"/>
                  <p:nvPr/>
                </p:nvSpPr>
                <p:spPr>
                  <a:xfrm>
                    <a:off x="808531" y="1504926"/>
                    <a:ext cx="307777" cy="581249"/>
                  </a:xfrm>
                  <a:prstGeom prst="rect">
                    <a:avLst/>
                  </a:prstGeom>
                  <a:noFill/>
                </p:spPr>
                <p:txBody>
                  <a:bodyPr vert="vert270"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800" b="1" dirty="0">
                        <a:solidFill>
                          <a:schemeClr val="bg1"/>
                        </a:solidFill>
                        <a:latin typeface="+mj-lt"/>
                      </a:rPr>
                      <a:t>height (km)</a:t>
                    </a:r>
                  </a:p>
                </p:txBody>
              </p:sp>
            </p:grpSp>
            <p:sp>
              <p:nvSpPr>
                <p:cNvPr id="10288" name="TextBox 91"/>
                <p:cNvSpPr txBox="1">
                  <a:spLocks noChangeArrowheads="1"/>
                </p:cNvSpPr>
                <p:nvPr/>
              </p:nvSpPr>
              <p:spPr bwMode="auto">
                <a:xfrm>
                  <a:off x="5060015" y="2659685"/>
                  <a:ext cx="234360" cy="2000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700" b="1">
                      <a:solidFill>
                        <a:schemeClr val="bg1"/>
                      </a:solidFill>
                    </a:rPr>
                    <a:t>0</a:t>
                  </a:r>
                </a:p>
              </p:txBody>
            </p:sp>
          </p:grpSp>
          <p:sp>
            <p:nvSpPr>
              <p:cNvPr id="118" name="TextBox 117"/>
              <p:cNvSpPr txBox="1"/>
              <p:nvPr/>
            </p:nvSpPr>
            <p:spPr>
              <a:xfrm>
                <a:off x="2582863" y="5211189"/>
                <a:ext cx="1130300" cy="230156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900" b="1" dirty="0">
                    <a:solidFill>
                      <a:schemeClr val="bg1"/>
                    </a:solidFill>
                    <a:latin typeface="+mj-lt"/>
                  </a:rPr>
                  <a:t>12 UTC Aug 30 2010</a:t>
                </a: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6764338" y="5211189"/>
                <a:ext cx="1060450" cy="230156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900" b="1" dirty="0">
                    <a:solidFill>
                      <a:schemeClr val="bg1"/>
                    </a:solidFill>
                    <a:latin typeface="+mj-lt"/>
                  </a:rPr>
                  <a:t>00 UTC Sep 1 2008</a:t>
                </a:r>
              </a:p>
            </p:txBody>
          </p:sp>
          <p:sp>
            <p:nvSpPr>
              <p:cNvPr id="10261" name="TextBox 119"/>
              <p:cNvSpPr txBox="1">
                <a:spLocks noChangeArrowheads="1"/>
              </p:cNvSpPr>
              <p:nvPr/>
            </p:nvSpPr>
            <p:spPr bwMode="auto">
              <a:xfrm>
                <a:off x="3950676" y="3645876"/>
                <a:ext cx="271228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00" b="1">
                    <a:solidFill>
                      <a:schemeClr val="bg1"/>
                    </a:solidFill>
                  </a:rPr>
                  <a:t>10</a:t>
                </a:r>
              </a:p>
            </p:txBody>
          </p:sp>
          <p:sp>
            <p:nvSpPr>
              <p:cNvPr id="10262" name="TextBox 120"/>
              <p:cNvSpPr txBox="1">
                <a:spLocks noChangeArrowheads="1"/>
              </p:cNvSpPr>
              <p:nvPr/>
            </p:nvSpPr>
            <p:spPr bwMode="auto">
              <a:xfrm>
                <a:off x="3946768" y="3798276"/>
                <a:ext cx="227948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00" b="1">
                    <a:solidFill>
                      <a:schemeClr val="bg1"/>
                    </a:solidFill>
                  </a:rPr>
                  <a:t>5</a:t>
                </a:r>
              </a:p>
            </p:txBody>
          </p:sp>
          <p:sp>
            <p:nvSpPr>
              <p:cNvPr id="10263" name="TextBox 121"/>
              <p:cNvSpPr txBox="1">
                <a:spLocks noChangeArrowheads="1"/>
              </p:cNvSpPr>
              <p:nvPr/>
            </p:nvSpPr>
            <p:spPr bwMode="auto">
              <a:xfrm>
                <a:off x="3946768" y="3946768"/>
                <a:ext cx="227948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00" b="1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10264" name="TextBox 122"/>
              <p:cNvSpPr txBox="1">
                <a:spLocks noChangeArrowheads="1"/>
              </p:cNvSpPr>
              <p:nvPr/>
            </p:nvSpPr>
            <p:spPr bwMode="auto">
              <a:xfrm>
                <a:off x="3946768" y="4095260"/>
                <a:ext cx="227948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00" b="1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10265" name="TextBox 123"/>
              <p:cNvSpPr txBox="1">
                <a:spLocks noChangeArrowheads="1"/>
              </p:cNvSpPr>
              <p:nvPr/>
            </p:nvSpPr>
            <p:spPr bwMode="auto">
              <a:xfrm>
                <a:off x="3946768" y="4243752"/>
                <a:ext cx="292068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00" b="1">
                    <a:solidFill>
                      <a:schemeClr val="bg1"/>
                    </a:solidFill>
                  </a:rPr>
                  <a:t>1.5</a:t>
                </a:r>
              </a:p>
            </p:txBody>
          </p:sp>
          <p:sp>
            <p:nvSpPr>
              <p:cNvPr id="10266" name="TextBox 124"/>
              <p:cNvSpPr txBox="1">
                <a:spLocks noChangeArrowheads="1"/>
              </p:cNvSpPr>
              <p:nvPr/>
            </p:nvSpPr>
            <p:spPr bwMode="auto">
              <a:xfrm>
                <a:off x="3946768" y="4396152"/>
                <a:ext cx="227948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00" b="1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10267" name="TextBox 125"/>
              <p:cNvSpPr txBox="1">
                <a:spLocks noChangeArrowheads="1"/>
              </p:cNvSpPr>
              <p:nvPr/>
            </p:nvSpPr>
            <p:spPr bwMode="auto">
              <a:xfrm>
                <a:off x="3952624" y="4548552"/>
                <a:ext cx="292068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00" b="1">
                    <a:solidFill>
                      <a:schemeClr val="bg1"/>
                    </a:solidFill>
                  </a:rPr>
                  <a:t>0.5</a:t>
                </a:r>
              </a:p>
            </p:txBody>
          </p:sp>
          <p:sp>
            <p:nvSpPr>
              <p:cNvPr id="10268" name="TextBox 126"/>
              <p:cNvSpPr txBox="1">
                <a:spLocks noChangeArrowheads="1"/>
              </p:cNvSpPr>
              <p:nvPr/>
            </p:nvSpPr>
            <p:spPr bwMode="auto">
              <a:xfrm>
                <a:off x="3950676" y="4697044"/>
                <a:ext cx="292068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00" b="1">
                    <a:solidFill>
                      <a:schemeClr val="bg1"/>
                    </a:solidFill>
                  </a:rPr>
                  <a:t>0.2</a:t>
                </a:r>
              </a:p>
            </p:txBody>
          </p:sp>
          <p:sp>
            <p:nvSpPr>
              <p:cNvPr id="10269" name="TextBox 127"/>
              <p:cNvSpPr txBox="1">
                <a:spLocks noChangeArrowheads="1"/>
              </p:cNvSpPr>
              <p:nvPr/>
            </p:nvSpPr>
            <p:spPr bwMode="auto">
              <a:xfrm>
                <a:off x="3950676" y="4841628"/>
                <a:ext cx="317716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00" b="1">
                    <a:solidFill>
                      <a:schemeClr val="bg1"/>
                    </a:solidFill>
                  </a:rPr>
                  <a:t>-0.2</a:t>
                </a:r>
              </a:p>
            </p:txBody>
          </p:sp>
          <p:sp>
            <p:nvSpPr>
              <p:cNvPr id="10270" name="TextBox 128"/>
              <p:cNvSpPr txBox="1">
                <a:spLocks noChangeArrowheads="1"/>
              </p:cNvSpPr>
              <p:nvPr/>
            </p:nvSpPr>
            <p:spPr bwMode="auto">
              <a:xfrm>
                <a:off x="3950676" y="4990120"/>
                <a:ext cx="317716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00" b="1">
                    <a:solidFill>
                      <a:schemeClr val="bg1"/>
                    </a:solidFill>
                  </a:rPr>
                  <a:t>-0.5</a:t>
                </a:r>
              </a:p>
            </p:txBody>
          </p:sp>
          <p:sp>
            <p:nvSpPr>
              <p:cNvPr id="10271" name="TextBox 129"/>
              <p:cNvSpPr txBox="1">
                <a:spLocks noChangeArrowheads="1"/>
              </p:cNvSpPr>
              <p:nvPr/>
            </p:nvSpPr>
            <p:spPr bwMode="auto">
              <a:xfrm>
                <a:off x="3950676" y="5142520"/>
                <a:ext cx="253596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00" b="1">
                    <a:solidFill>
                      <a:schemeClr val="bg1"/>
                    </a:solidFill>
                  </a:rPr>
                  <a:t>-1</a:t>
                </a:r>
              </a:p>
            </p:txBody>
          </p:sp>
          <p:sp>
            <p:nvSpPr>
              <p:cNvPr id="10272" name="TextBox 130"/>
              <p:cNvSpPr txBox="1">
                <a:spLocks noChangeArrowheads="1"/>
              </p:cNvSpPr>
              <p:nvPr/>
            </p:nvSpPr>
            <p:spPr bwMode="auto">
              <a:xfrm>
                <a:off x="8047896" y="3641968"/>
                <a:ext cx="271228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00" b="1">
                    <a:solidFill>
                      <a:schemeClr val="bg1"/>
                    </a:solidFill>
                  </a:rPr>
                  <a:t>10</a:t>
                </a:r>
              </a:p>
            </p:txBody>
          </p:sp>
          <p:sp>
            <p:nvSpPr>
              <p:cNvPr id="10273" name="TextBox 131"/>
              <p:cNvSpPr txBox="1">
                <a:spLocks noChangeArrowheads="1"/>
              </p:cNvSpPr>
              <p:nvPr/>
            </p:nvSpPr>
            <p:spPr bwMode="auto">
              <a:xfrm>
                <a:off x="8043988" y="3794368"/>
                <a:ext cx="227948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00" b="1">
                    <a:solidFill>
                      <a:schemeClr val="bg1"/>
                    </a:solidFill>
                  </a:rPr>
                  <a:t>5</a:t>
                </a:r>
              </a:p>
            </p:txBody>
          </p:sp>
          <p:sp>
            <p:nvSpPr>
              <p:cNvPr id="10274" name="TextBox 132"/>
              <p:cNvSpPr txBox="1">
                <a:spLocks noChangeArrowheads="1"/>
              </p:cNvSpPr>
              <p:nvPr/>
            </p:nvSpPr>
            <p:spPr bwMode="auto">
              <a:xfrm>
                <a:off x="8043988" y="3942860"/>
                <a:ext cx="227948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00" b="1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10275" name="TextBox 133"/>
              <p:cNvSpPr txBox="1">
                <a:spLocks noChangeArrowheads="1"/>
              </p:cNvSpPr>
              <p:nvPr/>
            </p:nvSpPr>
            <p:spPr bwMode="auto">
              <a:xfrm>
                <a:off x="8043988" y="4091352"/>
                <a:ext cx="227948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00" b="1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10276" name="TextBox 134"/>
              <p:cNvSpPr txBox="1">
                <a:spLocks noChangeArrowheads="1"/>
              </p:cNvSpPr>
              <p:nvPr/>
            </p:nvSpPr>
            <p:spPr bwMode="auto">
              <a:xfrm>
                <a:off x="8043988" y="4239844"/>
                <a:ext cx="292068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00" b="1">
                    <a:solidFill>
                      <a:schemeClr val="bg1"/>
                    </a:solidFill>
                  </a:rPr>
                  <a:t>1.5</a:t>
                </a:r>
              </a:p>
            </p:txBody>
          </p:sp>
          <p:sp>
            <p:nvSpPr>
              <p:cNvPr id="10277" name="TextBox 135"/>
              <p:cNvSpPr txBox="1">
                <a:spLocks noChangeArrowheads="1"/>
              </p:cNvSpPr>
              <p:nvPr/>
            </p:nvSpPr>
            <p:spPr bwMode="auto">
              <a:xfrm>
                <a:off x="8043988" y="4392244"/>
                <a:ext cx="227948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00" b="1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10278" name="TextBox 136"/>
              <p:cNvSpPr txBox="1">
                <a:spLocks noChangeArrowheads="1"/>
              </p:cNvSpPr>
              <p:nvPr/>
            </p:nvSpPr>
            <p:spPr bwMode="auto">
              <a:xfrm>
                <a:off x="8049844" y="4544644"/>
                <a:ext cx="292068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00" b="1">
                    <a:solidFill>
                      <a:schemeClr val="bg1"/>
                    </a:solidFill>
                  </a:rPr>
                  <a:t>0.5</a:t>
                </a:r>
              </a:p>
            </p:txBody>
          </p:sp>
          <p:sp>
            <p:nvSpPr>
              <p:cNvPr id="10279" name="TextBox 137"/>
              <p:cNvSpPr txBox="1">
                <a:spLocks noChangeArrowheads="1"/>
              </p:cNvSpPr>
              <p:nvPr/>
            </p:nvSpPr>
            <p:spPr bwMode="auto">
              <a:xfrm>
                <a:off x="8047896" y="4693136"/>
                <a:ext cx="292068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00" b="1">
                    <a:solidFill>
                      <a:schemeClr val="bg1"/>
                    </a:solidFill>
                  </a:rPr>
                  <a:t>0.2</a:t>
                </a:r>
              </a:p>
            </p:txBody>
          </p:sp>
          <p:sp>
            <p:nvSpPr>
              <p:cNvPr id="10280" name="TextBox 138"/>
              <p:cNvSpPr txBox="1">
                <a:spLocks noChangeArrowheads="1"/>
              </p:cNvSpPr>
              <p:nvPr/>
            </p:nvSpPr>
            <p:spPr bwMode="auto">
              <a:xfrm>
                <a:off x="8047896" y="4837720"/>
                <a:ext cx="317716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00" b="1">
                    <a:solidFill>
                      <a:schemeClr val="bg1"/>
                    </a:solidFill>
                  </a:rPr>
                  <a:t>-0.2</a:t>
                </a:r>
              </a:p>
            </p:txBody>
          </p:sp>
          <p:sp>
            <p:nvSpPr>
              <p:cNvPr id="10281" name="TextBox 139"/>
              <p:cNvSpPr txBox="1">
                <a:spLocks noChangeArrowheads="1"/>
              </p:cNvSpPr>
              <p:nvPr/>
            </p:nvSpPr>
            <p:spPr bwMode="auto">
              <a:xfrm>
                <a:off x="8047896" y="4986212"/>
                <a:ext cx="317716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00" b="1">
                    <a:solidFill>
                      <a:schemeClr val="bg1"/>
                    </a:solidFill>
                  </a:rPr>
                  <a:t>-0.5</a:t>
                </a:r>
              </a:p>
            </p:txBody>
          </p:sp>
          <p:sp>
            <p:nvSpPr>
              <p:cNvPr id="10282" name="TextBox 140"/>
              <p:cNvSpPr txBox="1">
                <a:spLocks noChangeArrowheads="1"/>
              </p:cNvSpPr>
              <p:nvPr/>
            </p:nvSpPr>
            <p:spPr bwMode="auto">
              <a:xfrm>
                <a:off x="8047896" y="5138612"/>
                <a:ext cx="253596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00" b="1">
                    <a:solidFill>
                      <a:schemeClr val="bg1"/>
                    </a:solidFill>
                  </a:rPr>
                  <a:t>-1</a:t>
                </a:r>
              </a:p>
            </p:txBody>
          </p:sp>
          <p:sp>
            <p:nvSpPr>
              <p:cNvPr id="243" name="Freeform 242"/>
              <p:cNvSpPr/>
              <p:nvPr/>
            </p:nvSpPr>
            <p:spPr>
              <a:xfrm>
                <a:off x="1828800" y="3360409"/>
                <a:ext cx="160338" cy="1911097"/>
              </a:xfrm>
              <a:custGeom>
                <a:avLst/>
                <a:gdLst>
                  <a:gd name="connsiteX0" fmla="*/ 0 w 160345"/>
                  <a:gd name="connsiteY0" fmla="*/ 1911139 h 1911139"/>
                  <a:gd name="connsiteX1" fmla="*/ 0 w 160345"/>
                  <a:gd name="connsiteY1" fmla="*/ 1837467 h 1911139"/>
                  <a:gd name="connsiteX2" fmla="*/ 125676 w 160345"/>
                  <a:gd name="connsiteY2" fmla="*/ 1568781 h 1911139"/>
                  <a:gd name="connsiteX3" fmla="*/ 117008 w 160345"/>
                  <a:gd name="connsiteY3" fmla="*/ 693384 h 1911139"/>
                  <a:gd name="connsiteX4" fmla="*/ 160345 w 160345"/>
                  <a:gd name="connsiteY4" fmla="*/ 619712 h 1911139"/>
                  <a:gd name="connsiteX5" fmla="*/ 160345 w 160345"/>
                  <a:gd name="connsiteY5" fmla="*/ 0 h 1911139"/>
                  <a:gd name="connsiteX6" fmla="*/ 160345 w 160345"/>
                  <a:gd name="connsiteY6" fmla="*/ 0 h 1911139"/>
                  <a:gd name="connsiteX7" fmla="*/ 160345 w 160345"/>
                  <a:gd name="connsiteY7" fmla="*/ 21668 h 1911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0345" h="1911139">
                    <a:moveTo>
                      <a:pt x="0" y="1911139"/>
                    </a:moveTo>
                    <a:lnTo>
                      <a:pt x="0" y="1837467"/>
                    </a:lnTo>
                    <a:lnTo>
                      <a:pt x="125676" y="1568781"/>
                    </a:lnTo>
                    <a:cubicBezTo>
                      <a:pt x="122787" y="1276982"/>
                      <a:pt x="119897" y="985183"/>
                      <a:pt x="117008" y="693384"/>
                    </a:cubicBezTo>
                    <a:lnTo>
                      <a:pt x="160345" y="619712"/>
                    </a:lnTo>
                    <a:lnTo>
                      <a:pt x="160345" y="0"/>
                    </a:lnTo>
                    <a:lnTo>
                      <a:pt x="160345" y="0"/>
                    </a:lnTo>
                    <a:lnTo>
                      <a:pt x="160345" y="21668"/>
                    </a:lnTo>
                  </a:path>
                </a:pathLst>
              </a:custGeom>
              <a:ln w="2857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4" name="Freeform 243"/>
              <p:cNvSpPr/>
              <p:nvPr/>
            </p:nvSpPr>
            <p:spPr>
              <a:xfrm>
                <a:off x="1971675" y="3361996"/>
                <a:ext cx="663575" cy="1999985"/>
              </a:xfrm>
              <a:custGeom>
                <a:avLst/>
                <a:gdLst>
                  <a:gd name="connsiteX0" fmla="*/ 0 w 663048"/>
                  <a:gd name="connsiteY0" fmla="*/ 2002146 h 2002146"/>
                  <a:gd name="connsiteX1" fmla="*/ 13001 w 663048"/>
                  <a:gd name="connsiteY1" fmla="*/ 1919807 h 2002146"/>
                  <a:gd name="connsiteX2" fmla="*/ 21668 w 663048"/>
                  <a:gd name="connsiteY2" fmla="*/ 1828800 h 2002146"/>
                  <a:gd name="connsiteX3" fmla="*/ 17335 w 663048"/>
                  <a:gd name="connsiteY3" fmla="*/ 1668455 h 2002146"/>
                  <a:gd name="connsiteX4" fmla="*/ 17335 w 663048"/>
                  <a:gd name="connsiteY4" fmla="*/ 1581782 h 2002146"/>
                  <a:gd name="connsiteX5" fmla="*/ 26002 w 663048"/>
                  <a:gd name="connsiteY5" fmla="*/ 1486442 h 2002146"/>
                  <a:gd name="connsiteX6" fmla="*/ 52004 w 663048"/>
                  <a:gd name="connsiteY6" fmla="*/ 1386768 h 2002146"/>
                  <a:gd name="connsiteX7" fmla="*/ 86673 w 663048"/>
                  <a:gd name="connsiteY7" fmla="*/ 1278427 h 2002146"/>
                  <a:gd name="connsiteX8" fmla="*/ 134343 w 663048"/>
                  <a:gd name="connsiteY8" fmla="*/ 1183087 h 2002146"/>
                  <a:gd name="connsiteX9" fmla="*/ 164679 w 663048"/>
                  <a:gd name="connsiteY9" fmla="*/ 1118082 h 2002146"/>
                  <a:gd name="connsiteX10" fmla="*/ 190681 w 663048"/>
                  <a:gd name="connsiteY10" fmla="*/ 1048743 h 2002146"/>
                  <a:gd name="connsiteX11" fmla="*/ 238351 w 663048"/>
                  <a:gd name="connsiteY11" fmla="*/ 1005407 h 2002146"/>
                  <a:gd name="connsiteX12" fmla="*/ 268686 w 663048"/>
                  <a:gd name="connsiteY12" fmla="*/ 992406 h 2002146"/>
                  <a:gd name="connsiteX13" fmla="*/ 338025 w 663048"/>
                  <a:gd name="connsiteY13" fmla="*/ 884065 h 2002146"/>
                  <a:gd name="connsiteX14" fmla="*/ 398696 w 663048"/>
                  <a:gd name="connsiteY14" fmla="*/ 866730 h 2002146"/>
                  <a:gd name="connsiteX15" fmla="*/ 450700 w 663048"/>
                  <a:gd name="connsiteY15" fmla="*/ 780057 h 2002146"/>
                  <a:gd name="connsiteX16" fmla="*/ 489702 w 663048"/>
                  <a:gd name="connsiteY16" fmla="*/ 689051 h 2002146"/>
                  <a:gd name="connsiteX17" fmla="*/ 546040 w 663048"/>
                  <a:gd name="connsiteY17" fmla="*/ 593710 h 2002146"/>
                  <a:gd name="connsiteX18" fmla="*/ 580709 w 663048"/>
                  <a:gd name="connsiteY18" fmla="*/ 498370 h 2002146"/>
                  <a:gd name="connsiteX19" fmla="*/ 632713 w 663048"/>
                  <a:gd name="connsiteY19" fmla="*/ 424698 h 2002146"/>
                  <a:gd name="connsiteX20" fmla="*/ 654381 w 663048"/>
                  <a:gd name="connsiteY20" fmla="*/ 316357 h 2002146"/>
                  <a:gd name="connsiteX21" fmla="*/ 663048 w 663048"/>
                  <a:gd name="connsiteY21" fmla="*/ 156012 h 2002146"/>
                  <a:gd name="connsiteX22" fmla="*/ 628379 w 663048"/>
                  <a:gd name="connsiteY22" fmla="*/ 73672 h 2002146"/>
                  <a:gd name="connsiteX23" fmla="*/ 645714 w 663048"/>
                  <a:gd name="connsiteY23" fmla="*/ 21669 h 2002146"/>
                  <a:gd name="connsiteX24" fmla="*/ 654381 w 663048"/>
                  <a:gd name="connsiteY24" fmla="*/ 0 h 2002146"/>
                  <a:gd name="connsiteX0" fmla="*/ 0 w 663048"/>
                  <a:gd name="connsiteY0" fmla="*/ 2002146 h 2002146"/>
                  <a:gd name="connsiteX1" fmla="*/ 13001 w 663048"/>
                  <a:gd name="connsiteY1" fmla="*/ 1919807 h 2002146"/>
                  <a:gd name="connsiteX2" fmla="*/ 21668 w 663048"/>
                  <a:gd name="connsiteY2" fmla="*/ 1828800 h 2002146"/>
                  <a:gd name="connsiteX3" fmla="*/ 17335 w 663048"/>
                  <a:gd name="connsiteY3" fmla="*/ 1668455 h 2002146"/>
                  <a:gd name="connsiteX4" fmla="*/ 17335 w 663048"/>
                  <a:gd name="connsiteY4" fmla="*/ 1581782 h 2002146"/>
                  <a:gd name="connsiteX5" fmla="*/ 26002 w 663048"/>
                  <a:gd name="connsiteY5" fmla="*/ 1486442 h 2002146"/>
                  <a:gd name="connsiteX6" fmla="*/ 52004 w 663048"/>
                  <a:gd name="connsiteY6" fmla="*/ 1386768 h 2002146"/>
                  <a:gd name="connsiteX7" fmla="*/ 86673 w 663048"/>
                  <a:gd name="connsiteY7" fmla="*/ 1278427 h 2002146"/>
                  <a:gd name="connsiteX8" fmla="*/ 134343 w 663048"/>
                  <a:gd name="connsiteY8" fmla="*/ 1183087 h 2002146"/>
                  <a:gd name="connsiteX9" fmla="*/ 164679 w 663048"/>
                  <a:gd name="connsiteY9" fmla="*/ 1118082 h 2002146"/>
                  <a:gd name="connsiteX10" fmla="*/ 190681 w 663048"/>
                  <a:gd name="connsiteY10" fmla="*/ 1048743 h 2002146"/>
                  <a:gd name="connsiteX11" fmla="*/ 238351 w 663048"/>
                  <a:gd name="connsiteY11" fmla="*/ 1005407 h 2002146"/>
                  <a:gd name="connsiteX12" fmla="*/ 294688 w 663048"/>
                  <a:gd name="connsiteY12" fmla="*/ 970738 h 2002146"/>
                  <a:gd name="connsiteX13" fmla="*/ 338025 w 663048"/>
                  <a:gd name="connsiteY13" fmla="*/ 884065 h 2002146"/>
                  <a:gd name="connsiteX14" fmla="*/ 398696 w 663048"/>
                  <a:gd name="connsiteY14" fmla="*/ 866730 h 2002146"/>
                  <a:gd name="connsiteX15" fmla="*/ 450700 w 663048"/>
                  <a:gd name="connsiteY15" fmla="*/ 780057 h 2002146"/>
                  <a:gd name="connsiteX16" fmla="*/ 489702 w 663048"/>
                  <a:gd name="connsiteY16" fmla="*/ 689051 h 2002146"/>
                  <a:gd name="connsiteX17" fmla="*/ 546040 w 663048"/>
                  <a:gd name="connsiteY17" fmla="*/ 593710 h 2002146"/>
                  <a:gd name="connsiteX18" fmla="*/ 580709 w 663048"/>
                  <a:gd name="connsiteY18" fmla="*/ 498370 h 2002146"/>
                  <a:gd name="connsiteX19" fmla="*/ 632713 w 663048"/>
                  <a:gd name="connsiteY19" fmla="*/ 424698 h 2002146"/>
                  <a:gd name="connsiteX20" fmla="*/ 654381 w 663048"/>
                  <a:gd name="connsiteY20" fmla="*/ 316357 h 2002146"/>
                  <a:gd name="connsiteX21" fmla="*/ 663048 w 663048"/>
                  <a:gd name="connsiteY21" fmla="*/ 156012 h 2002146"/>
                  <a:gd name="connsiteX22" fmla="*/ 628379 w 663048"/>
                  <a:gd name="connsiteY22" fmla="*/ 73672 h 2002146"/>
                  <a:gd name="connsiteX23" fmla="*/ 645714 w 663048"/>
                  <a:gd name="connsiteY23" fmla="*/ 21669 h 2002146"/>
                  <a:gd name="connsiteX24" fmla="*/ 654381 w 663048"/>
                  <a:gd name="connsiteY24" fmla="*/ 0 h 2002146"/>
                  <a:gd name="connsiteX0" fmla="*/ 0 w 663048"/>
                  <a:gd name="connsiteY0" fmla="*/ 2002146 h 2002146"/>
                  <a:gd name="connsiteX1" fmla="*/ 13001 w 663048"/>
                  <a:gd name="connsiteY1" fmla="*/ 1919807 h 2002146"/>
                  <a:gd name="connsiteX2" fmla="*/ 21668 w 663048"/>
                  <a:gd name="connsiteY2" fmla="*/ 1828800 h 2002146"/>
                  <a:gd name="connsiteX3" fmla="*/ 17335 w 663048"/>
                  <a:gd name="connsiteY3" fmla="*/ 1668455 h 2002146"/>
                  <a:gd name="connsiteX4" fmla="*/ 17335 w 663048"/>
                  <a:gd name="connsiteY4" fmla="*/ 1581782 h 2002146"/>
                  <a:gd name="connsiteX5" fmla="*/ 26002 w 663048"/>
                  <a:gd name="connsiteY5" fmla="*/ 1486442 h 2002146"/>
                  <a:gd name="connsiteX6" fmla="*/ 52004 w 663048"/>
                  <a:gd name="connsiteY6" fmla="*/ 1386768 h 2002146"/>
                  <a:gd name="connsiteX7" fmla="*/ 86673 w 663048"/>
                  <a:gd name="connsiteY7" fmla="*/ 1278427 h 2002146"/>
                  <a:gd name="connsiteX8" fmla="*/ 134343 w 663048"/>
                  <a:gd name="connsiteY8" fmla="*/ 1183087 h 2002146"/>
                  <a:gd name="connsiteX9" fmla="*/ 164679 w 663048"/>
                  <a:gd name="connsiteY9" fmla="*/ 1118082 h 2002146"/>
                  <a:gd name="connsiteX10" fmla="*/ 190681 w 663048"/>
                  <a:gd name="connsiteY10" fmla="*/ 1048743 h 2002146"/>
                  <a:gd name="connsiteX11" fmla="*/ 238351 w 663048"/>
                  <a:gd name="connsiteY11" fmla="*/ 1005407 h 2002146"/>
                  <a:gd name="connsiteX12" fmla="*/ 294688 w 663048"/>
                  <a:gd name="connsiteY12" fmla="*/ 970738 h 2002146"/>
                  <a:gd name="connsiteX13" fmla="*/ 342359 w 663048"/>
                  <a:gd name="connsiteY13" fmla="*/ 901400 h 2002146"/>
                  <a:gd name="connsiteX14" fmla="*/ 398696 w 663048"/>
                  <a:gd name="connsiteY14" fmla="*/ 866730 h 2002146"/>
                  <a:gd name="connsiteX15" fmla="*/ 450700 w 663048"/>
                  <a:gd name="connsiteY15" fmla="*/ 780057 h 2002146"/>
                  <a:gd name="connsiteX16" fmla="*/ 489702 w 663048"/>
                  <a:gd name="connsiteY16" fmla="*/ 689051 h 2002146"/>
                  <a:gd name="connsiteX17" fmla="*/ 546040 w 663048"/>
                  <a:gd name="connsiteY17" fmla="*/ 593710 h 2002146"/>
                  <a:gd name="connsiteX18" fmla="*/ 580709 w 663048"/>
                  <a:gd name="connsiteY18" fmla="*/ 498370 h 2002146"/>
                  <a:gd name="connsiteX19" fmla="*/ 632713 w 663048"/>
                  <a:gd name="connsiteY19" fmla="*/ 424698 h 2002146"/>
                  <a:gd name="connsiteX20" fmla="*/ 654381 w 663048"/>
                  <a:gd name="connsiteY20" fmla="*/ 316357 h 2002146"/>
                  <a:gd name="connsiteX21" fmla="*/ 663048 w 663048"/>
                  <a:gd name="connsiteY21" fmla="*/ 156012 h 2002146"/>
                  <a:gd name="connsiteX22" fmla="*/ 628379 w 663048"/>
                  <a:gd name="connsiteY22" fmla="*/ 73672 h 2002146"/>
                  <a:gd name="connsiteX23" fmla="*/ 645714 w 663048"/>
                  <a:gd name="connsiteY23" fmla="*/ 21669 h 2002146"/>
                  <a:gd name="connsiteX24" fmla="*/ 654381 w 663048"/>
                  <a:gd name="connsiteY24" fmla="*/ 0 h 200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63048" h="2002146">
                    <a:moveTo>
                      <a:pt x="0" y="2002146"/>
                    </a:moveTo>
                    <a:lnTo>
                      <a:pt x="13001" y="1919807"/>
                    </a:lnTo>
                    <a:lnTo>
                      <a:pt x="21668" y="1828800"/>
                    </a:lnTo>
                    <a:lnTo>
                      <a:pt x="17335" y="1668455"/>
                    </a:lnTo>
                    <a:lnTo>
                      <a:pt x="17335" y="1581782"/>
                    </a:lnTo>
                    <a:lnTo>
                      <a:pt x="26002" y="1486442"/>
                    </a:lnTo>
                    <a:lnTo>
                      <a:pt x="52004" y="1386768"/>
                    </a:lnTo>
                    <a:lnTo>
                      <a:pt x="86673" y="1278427"/>
                    </a:lnTo>
                    <a:lnTo>
                      <a:pt x="134343" y="1183087"/>
                    </a:lnTo>
                    <a:lnTo>
                      <a:pt x="164679" y="1118082"/>
                    </a:lnTo>
                    <a:lnTo>
                      <a:pt x="190681" y="1048743"/>
                    </a:lnTo>
                    <a:lnTo>
                      <a:pt x="238351" y="1005407"/>
                    </a:lnTo>
                    <a:lnTo>
                      <a:pt x="294688" y="970738"/>
                    </a:lnTo>
                    <a:lnTo>
                      <a:pt x="342359" y="901400"/>
                    </a:lnTo>
                    <a:lnTo>
                      <a:pt x="398696" y="866730"/>
                    </a:lnTo>
                    <a:lnTo>
                      <a:pt x="450700" y="780057"/>
                    </a:lnTo>
                    <a:lnTo>
                      <a:pt x="489702" y="689051"/>
                    </a:lnTo>
                    <a:lnTo>
                      <a:pt x="546040" y="593710"/>
                    </a:lnTo>
                    <a:lnTo>
                      <a:pt x="580709" y="498370"/>
                    </a:lnTo>
                    <a:lnTo>
                      <a:pt x="632713" y="424698"/>
                    </a:lnTo>
                    <a:lnTo>
                      <a:pt x="654381" y="316357"/>
                    </a:lnTo>
                    <a:lnTo>
                      <a:pt x="663048" y="156012"/>
                    </a:lnTo>
                    <a:lnTo>
                      <a:pt x="628379" y="73672"/>
                    </a:lnTo>
                    <a:lnTo>
                      <a:pt x="645714" y="21669"/>
                    </a:lnTo>
                    <a:lnTo>
                      <a:pt x="654381" y="0"/>
                    </a:lnTo>
                  </a:path>
                </a:pathLst>
              </a:cu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8" name="Freeform 247"/>
              <p:cNvSpPr/>
              <p:nvPr/>
            </p:nvSpPr>
            <p:spPr>
              <a:xfrm>
                <a:off x="5770563" y="3388980"/>
                <a:ext cx="360362" cy="1898398"/>
              </a:xfrm>
              <a:custGeom>
                <a:avLst/>
                <a:gdLst>
                  <a:gd name="connsiteX0" fmla="*/ 47589 w 353522"/>
                  <a:gd name="connsiteY0" fmla="*/ 1889986 h 1889986"/>
                  <a:gd name="connsiteX1" fmla="*/ 3399 w 353522"/>
                  <a:gd name="connsiteY1" fmla="*/ 1808404 h 1889986"/>
                  <a:gd name="connsiteX2" fmla="*/ 0 w 353522"/>
                  <a:gd name="connsiteY2" fmla="*/ 1536464 h 1889986"/>
                  <a:gd name="connsiteX3" fmla="*/ 37391 w 353522"/>
                  <a:gd name="connsiteY3" fmla="*/ 1454882 h 1889986"/>
                  <a:gd name="connsiteX4" fmla="*/ 40791 w 353522"/>
                  <a:gd name="connsiteY4" fmla="*/ 1097960 h 1889986"/>
                  <a:gd name="connsiteX5" fmla="*/ 125772 w 353522"/>
                  <a:gd name="connsiteY5" fmla="*/ 927997 h 1889986"/>
                  <a:gd name="connsiteX6" fmla="*/ 125772 w 353522"/>
                  <a:gd name="connsiteY6" fmla="*/ 843015 h 1889986"/>
                  <a:gd name="connsiteX7" fmla="*/ 248145 w 353522"/>
                  <a:gd name="connsiteY7" fmla="*/ 758034 h 1889986"/>
                  <a:gd name="connsiteX8" fmla="*/ 285537 w 353522"/>
                  <a:gd name="connsiteY8" fmla="*/ 669653 h 1889986"/>
                  <a:gd name="connsiteX9" fmla="*/ 285537 w 353522"/>
                  <a:gd name="connsiteY9" fmla="*/ 234549 h 1889986"/>
                  <a:gd name="connsiteX10" fmla="*/ 319530 w 353522"/>
                  <a:gd name="connsiteY10" fmla="*/ 166563 h 1889986"/>
                  <a:gd name="connsiteX11" fmla="*/ 326328 w 353522"/>
                  <a:gd name="connsiteY11" fmla="*/ 64586 h 1889986"/>
                  <a:gd name="connsiteX12" fmla="*/ 353522 w 353522"/>
                  <a:gd name="connsiteY12" fmla="*/ 0 h 1889986"/>
                  <a:gd name="connsiteX0" fmla="*/ 47589 w 360321"/>
                  <a:gd name="connsiteY0" fmla="*/ 1900183 h 1900183"/>
                  <a:gd name="connsiteX1" fmla="*/ 3399 w 360321"/>
                  <a:gd name="connsiteY1" fmla="*/ 1818601 h 1900183"/>
                  <a:gd name="connsiteX2" fmla="*/ 0 w 360321"/>
                  <a:gd name="connsiteY2" fmla="*/ 1546661 h 1900183"/>
                  <a:gd name="connsiteX3" fmla="*/ 37391 w 360321"/>
                  <a:gd name="connsiteY3" fmla="*/ 1465079 h 1900183"/>
                  <a:gd name="connsiteX4" fmla="*/ 40791 w 360321"/>
                  <a:gd name="connsiteY4" fmla="*/ 1108157 h 1900183"/>
                  <a:gd name="connsiteX5" fmla="*/ 125772 w 360321"/>
                  <a:gd name="connsiteY5" fmla="*/ 938194 h 1900183"/>
                  <a:gd name="connsiteX6" fmla="*/ 125772 w 360321"/>
                  <a:gd name="connsiteY6" fmla="*/ 853212 h 1900183"/>
                  <a:gd name="connsiteX7" fmla="*/ 248145 w 360321"/>
                  <a:gd name="connsiteY7" fmla="*/ 768231 h 1900183"/>
                  <a:gd name="connsiteX8" fmla="*/ 285537 w 360321"/>
                  <a:gd name="connsiteY8" fmla="*/ 679850 h 1900183"/>
                  <a:gd name="connsiteX9" fmla="*/ 285537 w 360321"/>
                  <a:gd name="connsiteY9" fmla="*/ 244746 h 1900183"/>
                  <a:gd name="connsiteX10" fmla="*/ 319530 w 360321"/>
                  <a:gd name="connsiteY10" fmla="*/ 176760 h 1900183"/>
                  <a:gd name="connsiteX11" fmla="*/ 326328 w 360321"/>
                  <a:gd name="connsiteY11" fmla="*/ 74783 h 1900183"/>
                  <a:gd name="connsiteX12" fmla="*/ 360321 w 360321"/>
                  <a:gd name="connsiteY12" fmla="*/ 0 h 1900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0321" h="1900183">
                    <a:moveTo>
                      <a:pt x="47589" y="1900183"/>
                    </a:moveTo>
                    <a:lnTo>
                      <a:pt x="3399" y="1818601"/>
                    </a:lnTo>
                    <a:lnTo>
                      <a:pt x="0" y="1546661"/>
                    </a:lnTo>
                    <a:lnTo>
                      <a:pt x="37391" y="1465079"/>
                    </a:lnTo>
                    <a:cubicBezTo>
                      <a:pt x="38524" y="1346105"/>
                      <a:pt x="39658" y="1227131"/>
                      <a:pt x="40791" y="1108157"/>
                    </a:cubicBezTo>
                    <a:lnTo>
                      <a:pt x="125772" y="938194"/>
                    </a:lnTo>
                    <a:lnTo>
                      <a:pt x="125772" y="853212"/>
                    </a:lnTo>
                    <a:lnTo>
                      <a:pt x="248145" y="768231"/>
                    </a:lnTo>
                    <a:lnTo>
                      <a:pt x="285537" y="679850"/>
                    </a:lnTo>
                    <a:lnTo>
                      <a:pt x="285537" y="244746"/>
                    </a:lnTo>
                    <a:lnTo>
                      <a:pt x="319530" y="176760"/>
                    </a:lnTo>
                    <a:lnTo>
                      <a:pt x="326328" y="74783"/>
                    </a:lnTo>
                    <a:lnTo>
                      <a:pt x="360321" y="0"/>
                    </a:lnTo>
                  </a:path>
                </a:pathLst>
              </a:cu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9" name="Freeform 248"/>
              <p:cNvSpPr/>
              <p:nvPr/>
            </p:nvSpPr>
            <p:spPr>
              <a:xfrm>
                <a:off x="5905500" y="3374694"/>
                <a:ext cx="842963" cy="1987287"/>
              </a:xfrm>
              <a:custGeom>
                <a:avLst/>
                <a:gdLst>
                  <a:gd name="connsiteX0" fmla="*/ 0 w 843015"/>
                  <a:gd name="connsiteY0" fmla="*/ 1988565 h 1988565"/>
                  <a:gd name="connsiteX1" fmla="*/ 3399 w 843015"/>
                  <a:gd name="connsiteY1" fmla="*/ 1927379 h 1988565"/>
                  <a:gd name="connsiteX2" fmla="*/ 23795 w 843015"/>
                  <a:gd name="connsiteY2" fmla="*/ 1808405 h 1988565"/>
                  <a:gd name="connsiteX3" fmla="*/ 105377 w 843015"/>
                  <a:gd name="connsiteY3" fmla="*/ 1366501 h 1988565"/>
                  <a:gd name="connsiteX4" fmla="*/ 163164 w 843015"/>
                  <a:gd name="connsiteY4" fmla="*/ 1135352 h 1988565"/>
                  <a:gd name="connsiteX5" fmla="*/ 207354 w 843015"/>
                  <a:gd name="connsiteY5" fmla="*/ 1026576 h 1988565"/>
                  <a:gd name="connsiteX6" fmla="*/ 275340 w 843015"/>
                  <a:gd name="connsiteY6" fmla="*/ 904202 h 1988565"/>
                  <a:gd name="connsiteX7" fmla="*/ 356922 w 843015"/>
                  <a:gd name="connsiteY7" fmla="*/ 792027 h 1988565"/>
                  <a:gd name="connsiteX8" fmla="*/ 414709 w 843015"/>
                  <a:gd name="connsiteY8" fmla="*/ 669654 h 1988565"/>
                  <a:gd name="connsiteX9" fmla="*/ 513288 w 843015"/>
                  <a:gd name="connsiteY9" fmla="*/ 550680 h 1988565"/>
                  <a:gd name="connsiteX10" fmla="*/ 557478 w 843015"/>
                  <a:gd name="connsiteY10" fmla="*/ 479295 h 1988565"/>
                  <a:gd name="connsiteX11" fmla="*/ 601668 w 843015"/>
                  <a:gd name="connsiteY11" fmla="*/ 435105 h 1988565"/>
                  <a:gd name="connsiteX12" fmla="*/ 645859 w 843015"/>
                  <a:gd name="connsiteY12" fmla="*/ 329728 h 1988565"/>
                  <a:gd name="connsiteX13" fmla="*/ 690049 w 843015"/>
                  <a:gd name="connsiteY13" fmla="*/ 271941 h 1988565"/>
                  <a:gd name="connsiteX14" fmla="*/ 747836 w 843015"/>
                  <a:gd name="connsiteY14" fmla="*/ 234549 h 1988565"/>
                  <a:gd name="connsiteX15" fmla="*/ 778430 w 843015"/>
                  <a:gd name="connsiteY15" fmla="*/ 217552 h 1988565"/>
                  <a:gd name="connsiteX16" fmla="*/ 795426 w 843015"/>
                  <a:gd name="connsiteY16" fmla="*/ 186959 h 1988565"/>
                  <a:gd name="connsiteX17" fmla="*/ 822620 w 843015"/>
                  <a:gd name="connsiteY17" fmla="*/ 169963 h 1988565"/>
                  <a:gd name="connsiteX18" fmla="*/ 843015 w 843015"/>
                  <a:gd name="connsiteY18" fmla="*/ 81582 h 1988565"/>
                  <a:gd name="connsiteX19" fmla="*/ 809023 w 843015"/>
                  <a:gd name="connsiteY19" fmla="*/ 0 h 1988565"/>
                  <a:gd name="connsiteX0" fmla="*/ 0 w 843015"/>
                  <a:gd name="connsiteY0" fmla="*/ 1988565 h 1988565"/>
                  <a:gd name="connsiteX1" fmla="*/ 3399 w 843015"/>
                  <a:gd name="connsiteY1" fmla="*/ 1927379 h 1988565"/>
                  <a:gd name="connsiteX2" fmla="*/ 23795 w 843015"/>
                  <a:gd name="connsiteY2" fmla="*/ 1808405 h 1988565"/>
                  <a:gd name="connsiteX3" fmla="*/ 105377 w 843015"/>
                  <a:gd name="connsiteY3" fmla="*/ 1366501 h 1988565"/>
                  <a:gd name="connsiteX4" fmla="*/ 163164 w 843015"/>
                  <a:gd name="connsiteY4" fmla="*/ 1135352 h 1988565"/>
                  <a:gd name="connsiteX5" fmla="*/ 207354 w 843015"/>
                  <a:gd name="connsiteY5" fmla="*/ 1026576 h 1988565"/>
                  <a:gd name="connsiteX6" fmla="*/ 275340 w 843015"/>
                  <a:gd name="connsiteY6" fmla="*/ 904202 h 1988565"/>
                  <a:gd name="connsiteX7" fmla="*/ 356922 w 843015"/>
                  <a:gd name="connsiteY7" fmla="*/ 792027 h 1988565"/>
                  <a:gd name="connsiteX8" fmla="*/ 414709 w 843015"/>
                  <a:gd name="connsiteY8" fmla="*/ 669654 h 1988565"/>
                  <a:gd name="connsiteX9" fmla="*/ 513288 w 843015"/>
                  <a:gd name="connsiteY9" fmla="*/ 550680 h 1988565"/>
                  <a:gd name="connsiteX10" fmla="*/ 557478 w 843015"/>
                  <a:gd name="connsiteY10" fmla="*/ 479295 h 1988565"/>
                  <a:gd name="connsiteX11" fmla="*/ 598269 w 843015"/>
                  <a:gd name="connsiteY11" fmla="*/ 424907 h 1988565"/>
                  <a:gd name="connsiteX12" fmla="*/ 645859 w 843015"/>
                  <a:gd name="connsiteY12" fmla="*/ 329728 h 1988565"/>
                  <a:gd name="connsiteX13" fmla="*/ 690049 w 843015"/>
                  <a:gd name="connsiteY13" fmla="*/ 271941 h 1988565"/>
                  <a:gd name="connsiteX14" fmla="*/ 747836 w 843015"/>
                  <a:gd name="connsiteY14" fmla="*/ 234549 h 1988565"/>
                  <a:gd name="connsiteX15" fmla="*/ 778430 w 843015"/>
                  <a:gd name="connsiteY15" fmla="*/ 217552 h 1988565"/>
                  <a:gd name="connsiteX16" fmla="*/ 795426 w 843015"/>
                  <a:gd name="connsiteY16" fmla="*/ 186959 h 1988565"/>
                  <a:gd name="connsiteX17" fmla="*/ 822620 w 843015"/>
                  <a:gd name="connsiteY17" fmla="*/ 169963 h 1988565"/>
                  <a:gd name="connsiteX18" fmla="*/ 843015 w 843015"/>
                  <a:gd name="connsiteY18" fmla="*/ 81582 h 1988565"/>
                  <a:gd name="connsiteX19" fmla="*/ 809023 w 843015"/>
                  <a:gd name="connsiteY19" fmla="*/ 0 h 1988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43015" h="1988565">
                    <a:moveTo>
                      <a:pt x="0" y="1988565"/>
                    </a:moveTo>
                    <a:lnTo>
                      <a:pt x="3399" y="1927379"/>
                    </a:lnTo>
                    <a:lnTo>
                      <a:pt x="23795" y="1808405"/>
                    </a:lnTo>
                    <a:lnTo>
                      <a:pt x="105377" y="1366501"/>
                    </a:lnTo>
                    <a:lnTo>
                      <a:pt x="163164" y="1135352"/>
                    </a:lnTo>
                    <a:lnTo>
                      <a:pt x="207354" y="1026576"/>
                    </a:lnTo>
                    <a:lnTo>
                      <a:pt x="275340" y="904202"/>
                    </a:lnTo>
                    <a:lnTo>
                      <a:pt x="356922" y="792027"/>
                    </a:lnTo>
                    <a:lnTo>
                      <a:pt x="414709" y="669654"/>
                    </a:lnTo>
                    <a:lnTo>
                      <a:pt x="513288" y="550680"/>
                    </a:lnTo>
                    <a:lnTo>
                      <a:pt x="557478" y="479295"/>
                    </a:lnTo>
                    <a:lnTo>
                      <a:pt x="598269" y="424907"/>
                    </a:lnTo>
                    <a:lnTo>
                      <a:pt x="645859" y="329728"/>
                    </a:lnTo>
                    <a:lnTo>
                      <a:pt x="690049" y="271941"/>
                    </a:lnTo>
                    <a:lnTo>
                      <a:pt x="747836" y="234549"/>
                    </a:lnTo>
                    <a:lnTo>
                      <a:pt x="778430" y="217552"/>
                    </a:lnTo>
                    <a:lnTo>
                      <a:pt x="795426" y="186959"/>
                    </a:lnTo>
                    <a:lnTo>
                      <a:pt x="822620" y="169963"/>
                    </a:lnTo>
                    <a:lnTo>
                      <a:pt x="843015" y="81582"/>
                    </a:lnTo>
                    <a:lnTo>
                      <a:pt x="809023" y="0"/>
                    </a:lnTo>
                  </a:path>
                </a:pathLst>
              </a:cu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4394200" y="1016000"/>
            <a:ext cx="3333750" cy="2571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857250" y="1016000"/>
            <a:ext cx="3333750" cy="2571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10D840-5761-4CFA-A4A9-E7F1A0C583A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26" name="Picture 2" descr="http://moe.met.fsu.edu/~ahazelton/mean_and_errorbars_M_and_dbz_intensifyi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61" t="7594" b="9543"/>
          <a:stretch>
            <a:fillRect/>
          </a:stretch>
        </p:blipFill>
        <p:spPr bwMode="auto">
          <a:xfrm>
            <a:off x="1314450" y="1084706"/>
            <a:ext cx="2876550" cy="222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://moe.met.fsu.edu/~ahazelton/mean_and_errorbars_M_and_dbz_weaks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4" t="7878" b="9955"/>
          <a:stretch>
            <a:fillRect/>
          </a:stretch>
        </p:blipFill>
        <p:spPr bwMode="auto">
          <a:xfrm>
            <a:off x="4832350" y="1099683"/>
            <a:ext cx="2888291" cy="221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1"/>
          <p:cNvSpPr txBox="1">
            <a:spLocks noChangeArrowheads="1"/>
          </p:cNvSpPr>
          <p:nvPr/>
        </p:nvSpPr>
        <p:spPr bwMode="auto">
          <a:xfrm>
            <a:off x="1565974" y="-66675"/>
            <a:ext cx="61993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Calibri" pitchFamily="34" charset="0"/>
              </a:rPr>
              <a:t>Comparison with slopes from composites</a:t>
            </a:r>
            <a:endParaRPr lang="en-US" sz="28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24368" y="1673454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M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71600" y="2503028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bg1"/>
                </a:solidFill>
              </a:rPr>
              <a:t>dBZ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30212" y="2090118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M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80389" y="1566446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bg1"/>
                </a:solidFill>
              </a:rPr>
              <a:t>dBZ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4" name="TextBox 21"/>
          <p:cNvSpPr txBox="1">
            <a:spLocks noChangeArrowheads="1"/>
          </p:cNvSpPr>
          <p:nvPr/>
        </p:nvSpPr>
        <p:spPr bwMode="auto">
          <a:xfrm>
            <a:off x="2901336" y="311150"/>
            <a:ext cx="34175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libri" pitchFamily="34" charset="0"/>
              </a:rPr>
              <a:t>36 Missions in 15 different TC’s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82961" y="647700"/>
            <a:ext cx="7118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latin typeface="+mn-lt"/>
              </a:rPr>
              <a:t>Slopes of reflectivity (dashed) and M (solid) as a function of shear-relative quadrant</a:t>
            </a:r>
            <a:endParaRPr lang="en-US" sz="1600" u="sng" dirty="0"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43200" y="1075426"/>
            <a:ext cx="1183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I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ntensifying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231148" y="1073150"/>
            <a:ext cx="12426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Steady-state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1541254" y="3573540"/>
            <a:ext cx="5797862" cy="3186647"/>
            <a:chOff x="1541254" y="3573540"/>
            <a:chExt cx="5797862" cy="3186647"/>
          </a:xfrm>
        </p:grpSpPr>
        <p:grpSp>
          <p:nvGrpSpPr>
            <p:cNvPr id="23" name="Group 22"/>
            <p:cNvGrpSpPr/>
            <p:nvPr/>
          </p:nvGrpSpPr>
          <p:grpSpPr>
            <a:xfrm>
              <a:off x="5029200" y="3925018"/>
              <a:ext cx="2267310" cy="2835169"/>
              <a:chOff x="4648200" y="1905000"/>
              <a:chExt cx="3545457" cy="4494363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4648200" y="1905000"/>
                <a:ext cx="3545457" cy="449436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4655399" y="2340604"/>
                <a:ext cx="3488613" cy="4056641"/>
                <a:chOff x="188034" y="-1216152"/>
                <a:chExt cx="3488613" cy="4056641"/>
              </a:xfrm>
            </p:grpSpPr>
            <p:grpSp>
              <p:nvGrpSpPr>
                <p:cNvPr id="4" name="Group 26"/>
                <p:cNvGrpSpPr/>
                <p:nvPr/>
              </p:nvGrpSpPr>
              <p:grpSpPr>
                <a:xfrm>
                  <a:off x="188034" y="-1216152"/>
                  <a:ext cx="3488613" cy="4056641"/>
                  <a:chOff x="475407" y="2605416"/>
                  <a:chExt cx="3488613" cy="4056641"/>
                </a:xfrm>
              </p:grpSpPr>
              <p:sp>
                <p:nvSpPr>
                  <p:cNvPr id="7" name="Freeform 6"/>
                  <p:cNvSpPr/>
                  <p:nvPr/>
                </p:nvSpPr>
                <p:spPr>
                  <a:xfrm>
                    <a:off x="475407" y="3179438"/>
                    <a:ext cx="3459181" cy="2987299"/>
                  </a:xfrm>
                  <a:custGeom>
                    <a:avLst/>
                    <a:gdLst>
                      <a:gd name="connsiteX0" fmla="*/ 168813 w 3601330"/>
                      <a:gd name="connsiteY0" fmla="*/ 2096086 h 2395981"/>
                      <a:gd name="connsiteX1" fmla="*/ 154745 w 3601330"/>
                      <a:gd name="connsiteY1" fmla="*/ 1871003 h 2395981"/>
                      <a:gd name="connsiteX2" fmla="*/ 168813 w 3601330"/>
                      <a:gd name="connsiteY2" fmla="*/ 1828800 h 2395981"/>
                      <a:gd name="connsiteX3" fmla="*/ 211016 w 3601330"/>
                      <a:gd name="connsiteY3" fmla="*/ 1786597 h 2395981"/>
                      <a:gd name="connsiteX4" fmla="*/ 309490 w 3601330"/>
                      <a:gd name="connsiteY4" fmla="*/ 1716259 h 2395981"/>
                      <a:gd name="connsiteX5" fmla="*/ 323557 w 3601330"/>
                      <a:gd name="connsiteY5" fmla="*/ 1674055 h 2395981"/>
                      <a:gd name="connsiteX6" fmla="*/ 337625 w 3601330"/>
                      <a:gd name="connsiteY6" fmla="*/ 1617785 h 2395981"/>
                      <a:gd name="connsiteX7" fmla="*/ 365760 w 3601330"/>
                      <a:gd name="connsiteY7" fmla="*/ 1589649 h 2395981"/>
                      <a:gd name="connsiteX8" fmla="*/ 422031 w 3601330"/>
                      <a:gd name="connsiteY8" fmla="*/ 1519311 h 2395981"/>
                      <a:gd name="connsiteX9" fmla="*/ 604911 w 3601330"/>
                      <a:gd name="connsiteY9" fmla="*/ 1448972 h 2395981"/>
                      <a:gd name="connsiteX10" fmla="*/ 787791 w 3601330"/>
                      <a:gd name="connsiteY10" fmla="*/ 1463040 h 2395981"/>
                      <a:gd name="connsiteX11" fmla="*/ 773723 w 3601330"/>
                      <a:gd name="connsiteY11" fmla="*/ 1406769 h 2395981"/>
                      <a:gd name="connsiteX12" fmla="*/ 787791 w 3601330"/>
                      <a:gd name="connsiteY12" fmla="*/ 1336431 h 2395981"/>
                      <a:gd name="connsiteX13" fmla="*/ 844062 w 3601330"/>
                      <a:gd name="connsiteY13" fmla="*/ 1266092 h 2395981"/>
                      <a:gd name="connsiteX14" fmla="*/ 886265 w 3601330"/>
                      <a:gd name="connsiteY14" fmla="*/ 1252025 h 2395981"/>
                      <a:gd name="connsiteX15" fmla="*/ 914400 w 3601330"/>
                      <a:gd name="connsiteY15" fmla="*/ 1223889 h 2395981"/>
                      <a:gd name="connsiteX16" fmla="*/ 1069145 w 3601330"/>
                      <a:gd name="connsiteY16" fmla="*/ 1181686 h 2395981"/>
                      <a:gd name="connsiteX17" fmla="*/ 1111348 w 3601330"/>
                      <a:gd name="connsiteY17" fmla="*/ 1167619 h 2395981"/>
                      <a:gd name="connsiteX18" fmla="*/ 1223890 w 3601330"/>
                      <a:gd name="connsiteY18" fmla="*/ 1139483 h 2395981"/>
                      <a:gd name="connsiteX19" fmla="*/ 1252025 w 3601330"/>
                      <a:gd name="connsiteY19" fmla="*/ 998806 h 2395981"/>
                      <a:gd name="connsiteX20" fmla="*/ 1266093 w 3601330"/>
                      <a:gd name="connsiteY20" fmla="*/ 942535 h 2395981"/>
                      <a:gd name="connsiteX21" fmla="*/ 1308296 w 3601330"/>
                      <a:gd name="connsiteY21" fmla="*/ 928468 h 2395981"/>
                      <a:gd name="connsiteX22" fmla="*/ 1491176 w 3601330"/>
                      <a:gd name="connsiteY22" fmla="*/ 815926 h 2395981"/>
                      <a:gd name="connsiteX23" fmla="*/ 1603717 w 3601330"/>
                      <a:gd name="connsiteY23" fmla="*/ 773723 h 2395981"/>
                      <a:gd name="connsiteX24" fmla="*/ 1645920 w 3601330"/>
                      <a:gd name="connsiteY24" fmla="*/ 759655 h 2395981"/>
                      <a:gd name="connsiteX25" fmla="*/ 1786597 w 3601330"/>
                      <a:gd name="connsiteY25" fmla="*/ 731520 h 2395981"/>
                      <a:gd name="connsiteX26" fmla="*/ 1828800 w 3601330"/>
                      <a:gd name="connsiteY26" fmla="*/ 745588 h 2395981"/>
                      <a:gd name="connsiteX27" fmla="*/ 1814733 w 3601330"/>
                      <a:gd name="connsiteY27" fmla="*/ 703385 h 2395981"/>
                      <a:gd name="connsiteX28" fmla="*/ 1856936 w 3601330"/>
                      <a:gd name="connsiteY28" fmla="*/ 478302 h 2395981"/>
                      <a:gd name="connsiteX29" fmla="*/ 1885071 w 3601330"/>
                      <a:gd name="connsiteY29" fmla="*/ 422031 h 2395981"/>
                      <a:gd name="connsiteX30" fmla="*/ 1927274 w 3601330"/>
                      <a:gd name="connsiteY30" fmla="*/ 393895 h 2395981"/>
                      <a:gd name="connsiteX31" fmla="*/ 1969477 w 3601330"/>
                      <a:gd name="connsiteY31" fmla="*/ 351692 h 2395981"/>
                      <a:gd name="connsiteX32" fmla="*/ 2039816 w 3601330"/>
                      <a:gd name="connsiteY32" fmla="*/ 323557 h 2395981"/>
                      <a:gd name="connsiteX33" fmla="*/ 2236763 w 3601330"/>
                      <a:gd name="connsiteY33" fmla="*/ 267286 h 2395981"/>
                      <a:gd name="connsiteX34" fmla="*/ 2602523 w 3601330"/>
                      <a:gd name="connsiteY34" fmla="*/ 281354 h 2395981"/>
                      <a:gd name="connsiteX35" fmla="*/ 2532185 w 3601330"/>
                      <a:gd name="connsiteY35" fmla="*/ 267286 h 2395981"/>
                      <a:gd name="connsiteX36" fmla="*/ 2518117 w 3601330"/>
                      <a:gd name="connsiteY36" fmla="*/ 225083 h 2395981"/>
                      <a:gd name="connsiteX37" fmla="*/ 2560320 w 3601330"/>
                      <a:gd name="connsiteY37" fmla="*/ 84406 h 2395981"/>
                      <a:gd name="connsiteX38" fmla="*/ 2630659 w 3601330"/>
                      <a:gd name="connsiteY38" fmla="*/ 42203 h 2395981"/>
                      <a:gd name="connsiteX39" fmla="*/ 2729133 w 3601330"/>
                      <a:gd name="connsiteY39" fmla="*/ 14068 h 2395981"/>
                      <a:gd name="connsiteX40" fmla="*/ 3235570 w 3601330"/>
                      <a:gd name="connsiteY40" fmla="*/ 28135 h 2395981"/>
                      <a:gd name="connsiteX41" fmla="*/ 3263705 w 3601330"/>
                      <a:gd name="connsiteY41" fmla="*/ 56271 h 2395981"/>
                      <a:gd name="connsiteX42" fmla="*/ 3249637 w 3601330"/>
                      <a:gd name="connsiteY42" fmla="*/ 140677 h 2395981"/>
                      <a:gd name="connsiteX43" fmla="*/ 3179299 w 3601330"/>
                      <a:gd name="connsiteY43" fmla="*/ 112542 h 2395981"/>
                      <a:gd name="connsiteX44" fmla="*/ 3249637 w 3601330"/>
                      <a:gd name="connsiteY44" fmla="*/ 14068 h 2395981"/>
                      <a:gd name="connsiteX45" fmla="*/ 3334043 w 3601330"/>
                      <a:gd name="connsiteY45" fmla="*/ 0 h 2395981"/>
                      <a:gd name="connsiteX46" fmla="*/ 3530991 w 3601330"/>
                      <a:gd name="connsiteY46" fmla="*/ 14068 h 2395981"/>
                      <a:gd name="connsiteX47" fmla="*/ 3587262 w 3601330"/>
                      <a:gd name="connsiteY47" fmla="*/ 70339 h 2395981"/>
                      <a:gd name="connsiteX48" fmla="*/ 3601330 w 3601330"/>
                      <a:gd name="connsiteY48" fmla="*/ 126609 h 2395981"/>
                      <a:gd name="connsiteX49" fmla="*/ 3530991 w 3601330"/>
                      <a:gd name="connsiteY49" fmla="*/ 196948 h 2395981"/>
                      <a:gd name="connsiteX50" fmla="*/ 3488788 w 3601330"/>
                      <a:gd name="connsiteY50" fmla="*/ 211015 h 2395981"/>
                      <a:gd name="connsiteX51" fmla="*/ 3460653 w 3601330"/>
                      <a:gd name="connsiteY51" fmla="*/ 239151 h 2395981"/>
                      <a:gd name="connsiteX52" fmla="*/ 3474720 w 3601330"/>
                      <a:gd name="connsiteY52" fmla="*/ 281354 h 2395981"/>
                      <a:gd name="connsiteX53" fmla="*/ 3545059 w 3601330"/>
                      <a:gd name="connsiteY53" fmla="*/ 337625 h 2395981"/>
                      <a:gd name="connsiteX54" fmla="*/ 3559127 w 3601330"/>
                      <a:gd name="connsiteY54" fmla="*/ 379828 h 2395981"/>
                      <a:gd name="connsiteX55" fmla="*/ 3545059 w 3601330"/>
                      <a:gd name="connsiteY55" fmla="*/ 422031 h 2395981"/>
                      <a:gd name="connsiteX56" fmla="*/ 3404382 w 3601330"/>
                      <a:gd name="connsiteY56" fmla="*/ 492369 h 2395981"/>
                      <a:gd name="connsiteX57" fmla="*/ 3334043 w 3601330"/>
                      <a:gd name="connsiteY57" fmla="*/ 548640 h 2395981"/>
                      <a:gd name="connsiteX58" fmla="*/ 3376247 w 3601330"/>
                      <a:gd name="connsiteY58" fmla="*/ 618979 h 2395981"/>
                      <a:gd name="connsiteX59" fmla="*/ 3432517 w 3601330"/>
                      <a:gd name="connsiteY59" fmla="*/ 717452 h 2395981"/>
                      <a:gd name="connsiteX60" fmla="*/ 3446585 w 3601330"/>
                      <a:gd name="connsiteY60" fmla="*/ 773723 h 2395981"/>
                      <a:gd name="connsiteX61" fmla="*/ 3432517 w 3601330"/>
                      <a:gd name="connsiteY61" fmla="*/ 970671 h 2395981"/>
                      <a:gd name="connsiteX62" fmla="*/ 3305908 w 3601330"/>
                      <a:gd name="connsiteY62" fmla="*/ 1012874 h 2395981"/>
                      <a:gd name="connsiteX63" fmla="*/ 3334043 w 3601330"/>
                      <a:gd name="connsiteY63" fmla="*/ 1055077 h 2395981"/>
                      <a:gd name="connsiteX64" fmla="*/ 3319976 w 3601330"/>
                      <a:gd name="connsiteY64" fmla="*/ 1153551 h 2395981"/>
                      <a:gd name="connsiteX65" fmla="*/ 3207434 w 3601330"/>
                      <a:gd name="connsiteY65" fmla="*/ 1195754 h 2395981"/>
                      <a:gd name="connsiteX66" fmla="*/ 2883877 w 3601330"/>
                      <a:gd name="connsiteY66" fmla="*/ 1223889 h 2395981"/>
                      <a:gd name="connsiteX67" fmla="*/ 2912013 w 3601330"/>
                      <a:gd name="connsiteY67" fmla="*/ 1252025 h 2395981"/>
                      <a:gd name="connsiteX68" fmla="*/ 2912013 w 3601330"/>
                      <a:gd name="connsiteY68" fmla="*/ 1378634 h 2395981"/>
                      <a:gd name="connsiteX69" fmla="*/ 2644727 w 3601330"/>
                      <a:gd name="connsiteY69" fmla="*/ 1350499 h 2395981"/>
                      <a:gd name="connsiteX70" fmla="*/ 2560320 w 3601330"/>
                      <a:gd name="connsiteY70" fmla="*/ 1322363 h 2395981"/>
                      <a:gd name="connsiteX71" fmla="*/ 2518117 w 3601330"/>
                      <a:gd name="connsiteY71" fmla="*/ 1294228 h 2395981"/>
                      <a:gd name="connsiteX72" fmla="*/ 2546253 w 3601330"/>
                      <a:gd name="connsiteY72" fmla="*/ 1336431 h 2395981"/>
                      <a:gd name="connsiteX73" fmla="*/ 2616591 w 3601330"/>
                      <a:gd name="connsiteY73" fmla="*/ 1406769 h 2395981"/>
                      <a:gd name="connsiteX74" fmla="*/ 2630659 w 3601330"/>
                      <a:gd name="connsiteY74" fmla="*/ 1477108 h 2395981"/>
                      <a:gd name="connsiteX75" fmla="*/ 2616591 w 3601330"/>
                      <a:gd name="connsiteY75" fmla="*/ 1519311 h 2395981"/>
                      <a:gd name="connsiteX76" fmla="*/ 2363373 w 3601330"/>
                      <a:gd name="connsiteY76" fmla="*/ 1533379 h 2395981"/>
                      <a:gd name="connsiteX77" fmla="*/ 2307102 w 3601330"/>
                      <a:gd name="connsiteY77" fmla="*/ 1519311 h 2395981"/>
                      <a:gd name="connsiteX78" fmla="*/ 2307102 w 3601330"/>
                      <a:gd name="connsiteY78" fmla="*/ 1603717 h 2395981"/>
                      <a:gd name="connsiteX79" fmla="*/ 2293034 w 3601330"/>
                      <a:gd name="connsiteY79" fmla="*/ 1758462 h 2395981"/>
                      <a:gd name="connsiteX80" fmla="*/ 2278967 w 3601330"/>
                      <a:gd name="connsiteY80" fmla="*/ 1814732 h 2395981"/>
                      <a:gd name="connsiteX81" fmla="*/ 2236763 w 3601330"/>
                      <a:gd name="connsiteY81" fmla="*/ 1828800 h 2395981"/>
                      <a:gd name="connsiteX82" fmla="*/ 2124222 w 3601330"/>
                      <a:gd name="connsiteY82" fmla="*/ 1885071 h 2395981"/>
                      <a:gd name="connsiteX83" fmla="*/ 2039816 w 3601330"/>
                      <a:gd name="connsiteY83" fmla="*/ 1899139 h 2395981"/>
                      <a:gd name="connsiteX84" fmla="*/ 1674056 w 3601330"/>
                      <a:gd name="connsiteY84" fmla="*/ 1913206 h 2395981"/>
                      <a:gd name="connsiteX85" fmla="*/ 1702191 w 3601330"/>
                      <a:gd name="connsiteY85" fmla="*/ 2011680 h 2395981"/>
                      <a:gd name="connsiteX86" fmla="*/ 1645920 w 3601330"/>
                      <a:gd name="connsiteY86" fmla="*/ 2124222 h 2395981"/>
                      <a:gd name="connsiteX87" fmla="*/ 1603717 w 3601330"/>
                      <a:gd name="connsiteY87" fmla="*/ 2138289 h 2395981"/>
                      <a:gd name="connsiteX88" fmla="*/ 1350499 w 3601330"/>
                      <a:gd name="connsiteY88" fmla="*/ 2124222 h 2395981"/>
                      <a:gd name="connsiteX89" fmla="*/ 1308296 w 3601330"/>
                      <a:gd name="connsiteY89" fmla="*/ 2152357 h 2395981"/>
                      <a:gd name="connsiteX90" fmla="*/ 1280160 w 3601330"/>
                      <a:gd name="connsiteY90" fmla="*/ 2250831 h 2395981"/>
                      <a:gd name="connsiteX91" fmla="*/ 731520 w 3601330"/>
                      <a:gd name="connsiteY91" fmla="*/ 2264899 h 2395981"/>
                      <a:gd name="connsiteX92" fmla="*/ 731520 w 3601330"/>
                      <a:gd name="connsiteY92" fmla="*/ 2391508 h 2395981"/>
                      <a:gd name="connsiteX93" fmla="*/ 647114 w 3601330"/>
                      <a:gd name="connsiteY93" fmla="*/ 2377440 h 2395981"/>
                      <a:gd name="connsiteX94" fmla="*/ 604911 w 3601330"/>
                      <a:gd name="connsiteY94" fmla="*/ 2349305 h 2395981"/>
                      <a:gd name="connsiteX95" fmla="*/ 492370 w 3601330"/>
                      <a:gd name="connsiteY95" fmla="*/ 2391508 h 2395981"/>
                      <a:gd name="connsiteX96" fmla="*/ 196948 w 3601330"/>
                      <a:gd name="connsiteY96" fmla="*/ 2363372 h 2395981"/>
                      <a:gd name="connsiteX97" fmla="*/ 56271 w 3601330"/>
                      <a:gd name="connsiteY97" fmla="*/ 2321169 h 2395981"/>
                      <a:gd name="connsiteX98" fmla="*/ 0 w 3601330"/>
                      <a:gd name="connsiteY98" fmla="*/ 2307102 h 2395981"/>
                      <a:gd name="connsiteX99" fmla="*/ 56271 w 3601330"/>
                      <a:gd name="connsiteY99" fmla="*/ 2236763 h 2395981"/>
                      <a:gd name="connsiteX100" fmla="*/ 84407 w 3601330"/>
                      <a:gd name="connsiteY100" fmla="*/ 2208628 h 2395981"/>
                      <a:gd name="connsiteX101" fmla="*/ 126610 w 3601330"/>
                      <a:gd name="connsiteY101" fmla="*/ 2124222 h 2395981"/>
                      <a:gd name="connsiteX102" fmla="*/ 140677 w 3601330"/>
                      <a:gd name="connsiteY102" fmla="*/ 2053883 h 239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</a:cxnLst>
                    <a:rect l="l" t="t" r="r" b="b"/>
                    <a:pathLst>
                      <a:path w="3601330" h="2395981">
                        <a:moveTo>
                          <a:pt x="168813" y="2096086"/>
                        </a:moveTo>
                        <a:cubicBezTo>
                          <a:pt x="124798" y="1986051"/>
                          <a:pt x="131505" y="2033682"/>
                          <a:pt x="154745" y="1871003"/>
                        </a:cubicBezTo>
                        <a:cubicBezTo>
                          <a:pt x="156842" y="1856323"/>
                          <a:pt x="160588" y="1841138"/>
                          <a:pt x="168813" y="1828800"/>
                        </a:cubicBezTo>
                        <a:cubicBezTo>
                          <a:pt x="179849" y="1812247"/>
                          <a:pt x="198069" y="1801702"/>
                          <a:pt x="211016" y="1786597"/>
                        </a:cubicBezTo>
                        <a:cubicBezTo>
                          <a:pt x="274602" y="1712413"/>
                          <a:pt x="222406" y="1738029"/>
                          <a:pt x="309490" y="1716259"/>
                        </a:cubicBezTo>
                        <a:cubicBezTo>
                          <a:pt x="314179" y="1702191"/>
                          <a:pt x="319483" y="1688313"/>
                          <a:pt x="323557" y="1674055"/>
                        </a:cubicBezTo>
                        <a:cubicBezTo>
                          <a:pt x="328868" y="1655465"/>
                          <a:pt x="328979" y="1635078"/>
                          <a:pt x="337625" y="1617785"/>
                        </a:cubicBezTo>
                        <a:cubicBezTo>
                          <a:pt x="343556" y="1605922"/>
                          <a:pt x="357128" y="1599719"/>
                          <a:pt x="365760" y="1589649"/>
                        </a:cubicBezTo>
                        <a:cubicBezTo>
                          <a:pt x="385300" y="1566852"/>
                          <a:pt x="398010" y="1537326"/>
                          <a:pt x="422031" y="1519311"/>
                        </a:cubicBezTo>
                        <a:cubicBezTo>
                          <a:pt x="495083" y="1464523"/>
                          <a:pt x="528150" y="1464325"/>
                          <a:pt x="604911" y="1448972"/>
                        </a:cubicBezTo>
                        <a:cubicBezTo>
                          <a:pt x="665871" y="1453661"/>
                          <a:pt x="728476" y="1477869"/>
                          <a:pt x="787791" y="1463040"/>
                        </a:cubicBezTo>
                        <a:cubicBezTo>
                          <a:pt x="806548" y="1458351"/>
                          <a:pt x="773723" y="1426103"/>
                          <a:pt x="773723" y="1406769"/>
                        </a:cubicBezTo>
                        <a:cubicBezTo>
                          <a:pt x="773723" y="1382859"/>
                          <a:pt x="779395" y="1358819"/>
                          <a:pt x="787791" y="1336431"/>
                        </a:cubicBezTo>
                        <a:cubicBezTo>
                          <a:pt x="793355" y="1321594"/>
                          <a:pt x="827450" y="1276059"/>
                          <a:pt x="844062" y="1266092"/>
                        </a:cubicBezTo>
                        <a:cubicBezTo>
                          <a:pt x="856777" y="1258463"/>
                          <a:pt x="872197" y="1256714"/>
                          <a:pt x="886265" y="1252025"/>
                        </a:cubicBezTo>
                        <a:cubicBezTo>
                          <a:pt x="895643" y="1242646"/>
                          <a:pt x="902884" y="1230469"/>
                          <a:pt x="914400" y="1223889"/>
                        </a:cubicBezTo>
                        <a:cubicBezTo>
                          <a:pt x="979084" y="1186927"/>
                          <a:pt x="996132" y="1197911"/>
                          <a:pt x="1069145" y="1181686"/>
                        </a:cubicBezTo>
                        <a:cubicBezTo>
                          <a:pt x="1083620" y="1178469"/>
                          <a:pt x="1096962" y="1171215"/>
                          <a:pt x="1111348" y="1167619"/>
                        </a:cubicBezTo>
                        <a:lnTo>
                          <a:pt x="1223890" y="1139483"/>
                        </a:lnTo>
                        <a:cubicBezTo>
                          <a:pt x="1252780" y="1052809"/>
                          <a:pt x="1226160" y="1141060"/>
                          <a:pt x="1252025" y="998806"/>
                        </a:cubicBezTo>
                        <a:cubicBezTo>
                          <a:pt x="1255484" y="979784"/>
                          <a:pt x="1254015" y="957632"/>
                          <a:pt x="1266093" y="942535"/>
                        </a:cubicBezTo>
                        <a:cubicBezTo>
                          <a:pt x="1275356" y="930956"/>
                          <a:pt x="1294228" y="933157"/>
                          <a:pt x="1308296" y="928468"/>
                        </a:cubicBezTo>
                        <a:cubicBezTo>
                          <a:pt x="1370406" y="887062"/>
                          <a:pt x="1423420" y="844158"/>
                          <a:pt x="1491176" y="815926"/>
                        </a:cubicBezTo>
                        <a:cubicBezTo>
                          <a:pt x="1528159" y="800516"/>
                          <a:pt x="1566065" y="787415"/>
                          <a:pt x="1603717" y="773723"/>
                        </a:cubicBezTo>
                        <a:cubicBezTo>
                          <a:pt x="1617653" y="768655"/>
                          <a:pt x="1631471" y="762989"/>
                          <a:pt x="1645920" y="759655"/>
                        </a:cubicBezTo>
                        <a:cubicBezTo>
                          <a:pt x="1692516" y="748902"/>
                          <a:pt x="1786597" y="731520"/>
                          <a:pt x="1786597" y="731520"/>
                        </a:cubicBezTo>
                        <a:cubicBezTo>
                          <a:pt x="1800665" y="736209"/>
                          <a:pt x="1818314" y="756073"/>
                          <a:pt x="1828800" y="745588"/>
                        </a:cubicBezTo>
                        <a:cubicBezTo>
                          <a:pt x="1839286" y="735103"/>
                          <a:pt x="1813808" y="718185"/>
                          <a:pt x="1814733" y="703385"/>
                        </a:cubicBezTo>
                        <a:cubicBezTo>
                          <a:pt x="1817188" y="664113"/>
                          <a:pt x="1830080" y="540967"/>
                          <a:pt x="1856936" y="478302"/>
                        </a:cubicBezTo>
                        <a:cubicBezTo>
                          <a:pt x="1865197" y="459027"/>
                          <a:pt x="1871646" y="438141"/>
                          <a:pt x="1885071" y="422031"/>
                        </a:cubicBezTo>
                        <a:cubicBezTo>
                          <a:pt x="1895895" y="409042"/>
                          <a:pt x="1914285" y="404719"/>
                          <a:pt x="1927274" y="393895"/>
                        </a:cubicBezTo>
                        <a:cubicBezTo>
                          <a:pt x="1942557" y="381159"/>
                          <a:pt x="1952606" y="362236"/>
                          <a:pt x="1969477" y="351692"/>
                        </a:cubicBezTo>
                        <a:cubicBezTo>
                          <a:pt x="1990891" y="338308"/>
                          <a:pt x="2016035" y="332050"/>
                          <a:pt x="2039816" y="323557"/>
                        </a:cubicBezTo>
                        <a:cubicBezTo>
                          <a:pt x="2166490" y="278317"/>
                          <a:pt x="2134960" y="287647"/>
                          <a:pt x="2236763" y="267286"/>
                        </a:cubicBezTo>
                        <a:cubicBezTo>
                          <a:pt x="2358683" y="271975"/>
                          <a:pt x="2480513" y="281354"/>
                          <a:pt x="2602523" y="281354"/>
                        </a:cubicBezTo>
                        <a:cubicBezTo>
                          <a:pt x="2626433" y="281354"/>
                          <a:pt x="2552080" y="280549"/>
                          <a:pt x="2532185" y="267286"/>
                        </a:cubicBezTo>
                        <a:cubicBezTo>
                          <a:pt x="2519847" y="259061"/>
                          <a:pt x="2522806" y="239151"/>
                          <a:pt x="2518117" y="225083"/>
                        </a:cubicBezTo>
                        <a:cubicBezTo>
                          <a:pt x="2532185" y="178191"/>
                          <a:pt x="2541490" y="129597"/>
                          <a:pt x="2560320" y="84406"/>
                        </a:cubicBezTo>
                        <a:cubicBezTo>
                          <a:pt x="2572264" y="55742"/>
                          <a:pt x="2605700" y="49334"/>
                          <a:pt x="2630659" y="42203"/>
                        </a:cubicBezTo>
                        <a:cubicBezTo>
                          <a:pt x="2754334" y="6866"/>
                          <a:pt x="2627925" y="47802"/>
                          <a:pt x="2729133" y="14068"/>
                        </a:cubicBezTo>
                        <a:cubicBezTo>
                          <a:pt x="2897945" y="18757"/>
                          <a:pt x="3067216" y="14844"/>
                          <a:pt x="3235570" y="28135"/>
                        </a:cubicBezTo>
                        <a:cubicBezTo>
                          <a:pt x="3248792" y="29179"/>
                          <a:pt x="3262060" y="43110"/>
                          <a:pt x="3263705" y="56271"/>
                        </a:cubicBezTo>
                        <a:cubicBezTo>
                          <a:pt x="3267243" y="84574"/>
                          <a:pt x="3254326" y="112542"/>
                          <a:pt x="3249637" y="140677"/>
                        </a:cubicBezTo>
                        <a:cubicBezTo>
                          <a:pt x="3226191" y="131299"/>
                          <a:pt x="3190592" y="135128"/>
                          <a:pt x="3179299" y="112542"/>
                        </a:cubicBezTo>
                        <a:cubicBezTo>
                          <a:pt x="3136646" y="27235"/>
                          <a:pt x="3206295" y="22736"/>
                          <a:pt x="3249637" y="14068"/>
                        </a:cubicBezTo>
                        <a:cubicBezTo>
                          <a:pt x="3277607" y="8474"/>
                          <a:pt x="3305908" y="4689"/>
                          <a:pt x="3334043" y="0"/>
                        </a:cubicBezTo>
                        <a:cubicBezTo>
                          <a:pt x="3399692" y="4689"/>
                          <a:pt x="3467576" y="-3547"/>
                          <a:pt x="3530991" y="14068"/>
                        </a:cubicBezTo>
                        <a:cubicBezTo>
                          <a:pt x="3556550" y="21168"/>
                          <a:pt x="3587262" y="70339"/>
                          <a:pt x="3587262" y="70339"/>
                        </a:cubicBezTo>
                        <a:cubicBezTo>
                          <a:pt x="3591951" y="89096"/>
                          <a:pt x="3601330" y="107275"/>
                          <a:pt x="3601330" y="126609"/>
                        </a:cubicBezTo>
                        <a:cubicBezTo>
                          <a:pt x="3601330" y="176323"/>
                          <a:pt x="3571251" y="179694"/>
                          <a:pt x="3530991" y="196948"/>
                        </a:cubicBezTo>
                        <a:cubicBezTo>
                          <a:pt x="3517361" y="202789"/>
                          <a:pt x="3502856" y="206326"/>
                          <a:pt x="3488788" y="211015"/>
                        </a:cubicBezTo>
                        <a:cubicBezTo>
                          <a:pt x="3479410" y="220394"/>
                          <a:pt x="3463254" y="226145"/>
                          <a:pt x="3460653" y="239151"/>
                        </a:cubicBezTo>
                        <a:cubicBezTo>
                          <a:pt x="3457745" y="253692"/>
                          <a:pt x="3467091" y="268639"/>
                          <a:pt x="3474720" y="281354"/>
                        </a:cubicBezTo>
                        <a:cubicBezTo>
                          <a:pt x="3488082" y="303624"/>
                          <a:pt x="3525894" y="324848"/>
                          <a:pt x="3545059" y="337625"/>
                        </a:cubicBezTo>
                        <a:cubicBezTo>
                          <a:pt x="3549748" y="351693"/>
                          <a:pt x="3559127" y="364999"/>
                          <a:pt x="3559127" y="379828"/>
                        </a:cubicBezTo>
                        <a:cubicBezTo>
                          <a:pt x="3559127" y="394657"/>
                          <a:pt x="3555544" y="411546"/>
                          <a:pt x="3545059" y="422031"/>
                        </a:cubicBezTo>
                        <a:cubicBezTo>
                          <a:pt x="3489228" y="477862"/>
                          <a:pt x="3467921" y="476485"/>
                          <a:pt x="3404382" y="492369"/>
                        </a:cubicBezTo>
                        <a:cubicBezTo>
                          <a:pt x="3398320" y="496411"/>
                          <a:pt x="3337127" y="533222"/>
                          <a:pt x="3334043" y="548640"/>
                        </a:cubicBezTo>
                        <a:cubicBezTo>
                          <a:pt x="3327202" y="582842"/>
                          <a:pt x="3360079" y="598769"/>
                          <a:pt x="3376247" y="618979"/>
                        </a:cubicBezTo>
                        <a:cubicBezTo>
                          <a:pt x="3395453" y="642986"/>
                          <a:pt x="3422324" y="690271"/>
                          <a:pt x="3432517" y="717452"/>
                        </a:cubicBezTo>
                        <a:cubicBezTo>
                          <a:pt x="3439306" y="735555"/>
                          <a:pt x="3441896" y="754966"/>
                          <a:pt x="3446585" y="773723"/>
                        </a:cubicBezTo>
                        <a:cubicBezTo>
                          <a:pt x="3441896" y="839372"/>
                          <a:pt x="3475622" y="920934"/>
                          <a:pt x="3432517" y="970671"/>
                        </a:cubicBezTo>
                        <a:cubicBezTo>
                          <a:pt x="3356030" y="1058925"/>
                          <a:pt x="3184033" y="931625"/>
                          <a:pt x="3305908" y="1012874"/>
                        </a:cubicBezTo>
                        <a:cubicBezTo>
                          <a:pt x="3315286" y="1026942"/>
                          <a:pt x="3332361" y="1038254"/>
                          <a:pt x="3334043" y="1055077"/>
                        </a:cubicBezTo>
                        <a:cubicBezTo>
                          <a:pt x="3337342" y="1088070"/>
                          <a:pt x="3333443" y="1123251"/>
                          <a:pt x="3319976" y="1153551"/>
                        </a:cubicBezTo>
                        <a:cubicBezTo>
                          <a:pt x="3306425" y="1184041"/>
                          <a:pt x="3225695" y="1193797"/>
                          <a:pt x="3207434" y="1195754"/>
                        </a:cubicBezTo>
                        <a:cubicBezTo>
                          <a:pt x="3099791" y="1207287"/>
                          <a:pt x="2991729" y="1214511"/>
                          <a:pt x="2883877" y="1223889"/>
                        </a:cubicBezTo>
                        <a:cubicBezTo>
                          <a:pt x="2893256" y="1233268"/>
                          <a:pt x="2905189" y="1240652"/>
                          <a:pt x="2912013" y="1252025"/>
                        </a:cubicBezTo>
                        <a:cubicBezTo>
                          <a:pt x="2939115" y="1297195"/>
                          <a:pt x="2920794" y="1325945"/>
                          <a:pt x="2912013" y="1378634"/>
                        </a:cubicBezTo>
                        <a:cubicBezTo>
                          <a:pt x="2822918" y="1369256"/>
                          <a:pt x="2733189" y="1364653"/>
                          <a:pt x="2644727" y="1350499"/>
                        </a:cubicBezTo>
                        <a:cubicBezTo>
                          <a:pt x="2615442" y="1345813"/>
                          <a:pt x="2584997" y="1338814"/>
                          <a:pt x="2560320" y="1322363"/>
                        </a:cubicBezTo>
                        <a:lnTo>
                          <a:pt x="2518117" y="1294228"/>
                        </a:lnTo>
                        <a:cubicBezTo>
                          <a:pt x="2527496" y="1308296"/>
                          <a:pt x="2535119" y="1323707"/>
                          <a:pt x="2546253" y="1336431"/>
                        </a:cubicBezTo>
                        <a:cubicBezTo>
                          <a:pt x="2568088" y="1361385"/>
                          <a:pt x="2599532" y="1378337"/>
                          <a:pt x="2616591" y="1406769"/>
                        </a:cubicBezTo>
                        <a:cubicBezTo>
                          <a:pt x="2628893" y="1427272"/>
                          <a:pt x="2625970" y="1453662"/>
                          <a:pt x="2630659" y="1477108"/>
                        </a:cubicBezTo>
                        <a:cubicBezTo>
                          <a:pt x="2625970" y="1491176"/>
                          <a:pt x="2627077" y="1508826"/>
                          <a:pt x="2616591" y="1519311"/>
                        </a:cubicBezTo>
                        <a:cubicBezTo>
                          <a:pt x="2555184" y="1580717"/>
                          <a:pt x="2412602" y="1536895"/>
                          <a:pt x="2363373" y="1533379"/>
                        </a:cubicBezTo>
                        <a:cubicBezTo>
                          <a:pt x="2344616" y="1528690"/>
                          <a:pt x="2325053" y="1512131"/>
                          <a:pt x="2307102" y="1519311"/>
                        </a:cubicBezTo>
                        <a:cubicBezTo>
                          <a:pt x="2274001" y="1532551"/>
                          <a:pt x="2302689" y="1590477"/>
                          <a:pt x="2307102" y="1603717"/>
                        </a:cubicBezTo>
                        <a:cubicBezTo>
                          <a:pt x="2302413" y="1655299"/>
                          <a:pt x="2299879" y="1707122"/>
                          <a:pt x="2293034" y="1758462"/>
                        </a:cubicBezTo>
                        <a:cubicBezTo>
                          <a:pt x="2290479" y="1777626"/>
                          <a:pt x="2291045" y="1799635"/>
                          <a:pt x="2278967" y="1814732"/>
                        </a:cubicBezTo>
                        <a:cubicBezTo>
                          <a:pt x="2269703" y="1826311"/>
                          <a:pt x="2250026" y="1822168"/>
                          <a:pt x="2236763" y="1828800"/>
                        </a:cubicBezTo>
                        <a:cubicBezTo>
                          <a:pt x="2159451" y="1867456"/>
                          <a:pt x="2231315" y="1855863"/>
                          <a:pt x="2124222" y="1885071"/>
                        </a:cubicBezTo>
                        <a:cubicBezTo>
                          <a:pt x="2096704" y="1892576"/>
                          <a:pt x="2068284" y="1897360"/>
                          <a:pt x="2039816" y="1899139"/>
                        </a:cubicBezTo>
                        <a:cubicBezTo>
                          <a:pt x="1918043" y="1906750"/>
                          <a:pt x="1795976" y="1908517"/>
                          <a:pt x="1674056" y="1913206"/>
                        </a:cubicBezTo>
                        <a:cubicBezTo>
                          <a:pt x="1679647" y="1929980"/>
                          <a:pt x="1703549" y="1998095"/>
                          <a:pt x="1702191" y="2011680"/>
                        </a:cubicBezTo>
                        <a:cubicBezTo>
                          <a:pt x="1698609" y="2047498"/>
                          <a:pt x="1682170" y="2102472"/>
                          <a:pt x="1645920" y="2124222"/>
                        </a:cubicBezTo>
                        <a:cubicBezTo>
                          <a:pt x="1633205" y="2131851"/>
                          <a:pt x="1617785" y="2133600"/>
                          <a:pt x="1603717" y="2138289"/>
                        </a:cubicBezTo>
                        <a:cubicBezTo>
                          <a:pt x="1519311" y="2133600"/>
                          <a:pt x="1434939" y="2120201"/>
                          <a:pt x="1350499" y="2124222"/>
                        </a:cubicBezTo>
                        <a:cubicBezTo>
                          <a:pt x="1333611" y="2125026"/>
                          <a:pt x="1316507" y="2137578"/>
                          <a:pt x="1308296" y="2152357"/>
                        </a:cubicBezTo>
                        <a:cubicBezTo>
                          <a:pt x="1291717" y="2182199"/>
                          <a:pt x="1313666" y="2244293"/>
                          <a:pt x="1280160" y="2250831"/>
                        </a:cubicBezTo>
                        <a:cubicBezTo>
                          <a:pt x="1100606" y="2285866"/>
                          <a:pt x="914400" y="2260210"/>
                          <a:pt x="731520" y="2264899"/>
                        </a:cubicBezTo>
                        <a:cubicBezTo>
                          <a:pt x="737397" y="2288407"/>
                          <a:pt x="766682" y="2371416"/>
                          <a:pt x="731520" y="2391508"/>
                        </a:cubicBezTo>
                        <a:cubicBezTo>
                          <a:pt x="706755" y="2405660"/>
                          <a:pt x="675249" y="2382129"/>
                          <a:pt x="647114" y="2377440"/>
                        </a:cubicBezTo>
                        <a:cubicBezTo>
                          <a:pt x="633046" y="2368062"/>
                          <a:pt x="621715" y="2351172"/>
                          <a:pt x="604911" y="2349305"/>
                        </a:cubicBezTo>
                        <a:cubicBezTo>
                          <a:pt x="531793" y="2341181"/>
                          <a:pt x="529341" y="2354535"/>
                          <a:pt x="492370" y="2391508"/>
                        </a:cubicBezTo>
                        <a:cubicBezTo>
                          <a:pt x="347993" y="2381883"/>
                          <a:pt x="312411" y="2386464"/>
                          <a:pt x="196948" y="2363372"/>
                        </a:cubicBezTo>
                        <a:cubicBezTo>
                          <a:pt x="85257" y="2341034"/>
                          <a:pt x="199895" y="2357073"/>
                          <a:pt x="56271" y="2321169"/>
                        </a:cubicBezTo>
                        <a:lnTo>
                          <a:pt x="0" y="2307102"/>
                        </a:lnTo>
                        <a:cubicBezTo>
                          <a:pt x="67939" y="2239163"/>
                          <a:pt x="-14720" y="2325500"/>
                          <a:pt x="56271" y="2236763"/>
                        </a:cubicBezTo>
                        <a:cubicBezTo>
                          <a:pt x="64557" y="2226406"/>
                          <a:pt x="76121" y="2218985"/>
                          <a:pt x="84407" y="2208628"/>
                        </a:cubicBezTo>
                        <a:cubicBezTo>
                          <a:pt x="111807" y="2174379"/>
                          <a:pt x="115054" y="2164667"/>
                          <a:pt x="126610" y="2124222"/>
                        </a:cubicBezTo>
                        <a:cubicBezTo>
                          <a:pt x="141814" y="2071006"/>
                          <a:pt x="140677" y="2085441"/>
                          <a:pt x="140677" y="2053883"/>
                        </a:cubicBezTo>
                      </a:path>
                    </a:pathLst>
                  </a:custGeom>
                  <a:solidFill>
                    <a:schemeClr val="tx1">
                      <a:lumMod val="75000"/>
                    </a:schemeClr>
                  </a:solidFill>
                  <a:ln>
                    <a:solidFill>
                      <a:schemeClr val="tx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8" name="Straight Arrow Connector 7"/>
                  <p:cNvCxnSpPr/>
                  <p:nvPr/>
                </p:nvCxnSpPr>
                <p:spPr>
                  <a:xfrm flipV="1">
                    <a:off x="737071" y="3407566"/>
                    <a:ext cx="3004511" cy="2795961"/>
                  </a:xfrm>
                  <a:prstGeom prst="straightConnector1">
                    <a:avLst/>
                  </a:prstGeom>
                  <a:ln w="38100">
                    <a:solidFill>
                      <a:srgbClr val="00B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TextBox 8"/>
                  <p:cNvSpPr txBox="1"/>
                  <p:nvPr/>
                </p:nvSpPr>
                <p:spPr>
                  <a:xfrm rot="19080000">
                    <a:off x="1588159" y="4540418"/>
                    <a:ext cx="2092751" cy="6673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dirty="0" smtClean="0">
                        <a:solidFill>
                          <a:srgbClr val="00B050"/>
                        </a:solidFill>
                      </a:rPr>
                      <a:t>20 dBZ </a:t>
                    </a:r>
                    <a:endParaRPr lang="en-US" sz="2400" dirty="0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690058" y="6147559"/>
                    <a:ext cx="1663896" cy="51449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RMW</a:t>
                    </a:r>
                    <a:r>
                      <a:rPr lang="en-US" baseline="-25000" dirty="0" smtClean="0">
                        <a:solidFill>
                          <a:schemeClr val="bg1"/>
                        </a:solidFill>
                      </a:rPr>
                      <a:t>2km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" name="TextBox 5"/>
                  <p:cNvSpPr txBox="1"/>
                  <p:nvPr/>
                </p:nvSpPr>
                <p:spPr>
                  <a:xfrm>
                    <a:off x="3367183" y="2605416"/>
                    <a:ext cx="596837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dirty="0" smtClean="0">
                        <a:solidFill>
                          <a:schemeClr val="bg1"/>
                        </a:solidFill>
                      </a:rPr>
                      <a:t>M </a:t>
                    </a:r>
                    <a:endParaRPr lang="en-US" sz="24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5" name="Freeform 4"/>
                <p:cNvSpPr/>
                <p:nvPr/>
              </p:nvSpPr>
              <p:spPr>
                <a:xfrm>
                  <a:off x="838967" y="-640511"/>
                  <a:ext cx="2640608" cy="2916320"/>
                </a:xfrm>
                <a:custGeom>
                  <a:avLst/>
                  <a:gdLst>
                    <a:gd name="connsiteX0" fmla="*/ 0 w 2987899"/>
                    <a:gd name="connsiteY0" fmla="*/ 2601532 h 2601532"/>
                    <a:gd name="connsiteX1" fmla="*/ 437882 w 2987899"/>
                    <a:gd name="connsiteY1" fmla="*/ 1893194 h 2601532"/>
                    <a:gd name="connsiteX2" fmla="*/ 1184856 w 2987899"/>
                    <a:gd name="connsiteY2" fmla="*/ 978794 h 2601532"/>
                    <a:gd name="connsiteX3" fmla="*/ 1648496 w 2987899"/>
                    <a:gd name="connsiteY3" fmla="*/ 540912 h 2601532"/>
                    <a:gd name="connsiteX4" fmla="*/ 2395470 w 2987899"/>
                    <a:gd name="connsiteY4" fmla="*/ 180304 h 2601532"/>
                    <a:gd name="connsiteX5" fmla="*/ 2987899 w 2987899"/>
                    <a:gd name="connsiteY5" fmla="*/ 0 h 2601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87899" h="2601532">
                      <a:moveTo>
                        <a:pt x="0" y="2601532"/>
                      </a:moveTo>
                      <a:cubicBezTo>
                        <a:pt x="120203" y="2382591"/>
                        <a:pt x="240406" y="2163650"/>
                        <a:pt x="437882" y="1893194"/>
                      </a:cubicBezTo>
                      <a:cubicBezTo>
                        <a:pt x="635358" y="1622738"/>
                        <a:pt x="983087" y="1204174"/>
                        <a:pt x="1184856" y="978794"/>
                      </a:cubicBezTo>
                      <a:cubicBezTo>
                        <a:pt x="1386625" y="753414"/>
                        <a:pt x="1446727" y="673994"/>
                        <a:pt x="1648496" y="540912"/>
                      </a:cubicBezTo>
                      <a:cubicBezTo>
                        <a:pt x="1850265" y="407830"/>
                        <a:pt x="2172236" y="270456"/>
                        <a:pt x="2395470" y="180304"/>
                      </a:cubicBezTo>
                      <a:cubicBezTo>
                        <a:pt x="2618704" y="90152"/>
                        <a:pt x="2803301" y="45076"/>
                        <a:pt x="2987899" y="0"/>
                      </a:cubicBezTo>
                    </a:path>
                  </a:pathLst>
                </a:custGeom>
                <a:noFill/>
                <a:ln w="5715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" name="Group 23"/>
            <p:cNvGrpSpPr/>
            <p:nvPr/>
          </p:nvGrpSpPr>
          <p:grpSpPr>
            <a:xfrm>
              <a:off x="1541254" y="3933074"/>
              <a:ext cx="2260120" cy="2822618"/>
              <a:chOff x="879894" y="1587260"/>
              <a:chExt cx="3545457" cy="4494363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879894" y="1587260"/>
                <a:ext cx="3545457" cy="449436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990600" y="1752600"/>
                <a:ext cx="3358857" cy="4320604"/>
                <a:chOff x="4734765" y="-1600200"/>
                <a:chExt cx="3358857" cy="4320604"/>
              </a:xfrm>
            </p:grpSpPr>
            <p:grpSp>
              <p:nvGrpSpPr>
                <p:cNvPr id="12" name="Group 20"/>
                <p:cNvGrpSpPr/>
                <p:nvPr/>
              </p:nvGrpSpPr>
              <p:grpSpPr>
                <a:xfrm>
                  <a:off x="4734765" y="-1600200"/>
                  <a:ext cx="3302374" cy="4320604"/>
                  <a:chOff x="3552428" y="1770085"/>
                  <a:chExt cx="3302374" cy="4320604"/>
                </a:xfrm>
              </p:grpSpPr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3870101" y="5576192"/>
                    <a:ext cx="1676958" cy="5144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RMW</a:t>
                    </a:r>
                    <a:r>
                      <a:rPr lang="en-US" baseline="-25000" dirty="0" smtClean="0">
                        <a:solidFill>
                          <a:schemeClr val="bg1"/>
                        </a:solidFill>
                      </a:rPr>
                      <a:t>2km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6214133" y="2223359"/>
                    <a:ext cx="640669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dirty="0" smtClean="0">
                        <a:solidFill>
                          <a:schemeClr val="bg1"/>
                        </a:solidFill>
                      </a:rPr>
                      <a:t>M </a:t>
                    </a:r>
                    <a:endParaRPr lang="en-US" sz="24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/>
                  <p:cNvSpPr/>
                  <p:nvPr/>
                </p:nvSpPr>
                <p:spPr>
                  <a:xfrm>
                    <a:off x="3552428" y="1770085"/>
                    <a:ext cx="1589650" cy="3819539"/>
                  </a:xfrm>
                  <a:custGeom>
                    <a:avLst/>
                    <a:gdLst>
                      <a:gd name="connsiteX0" fmla="*/ 281354 w 1589650"/>
                      <a:gd name="connsiteY0" fmla="*/ 3721065 h 3819539"/>
                      <a:gd name="connsiteX1" fmla="*/ 239151 w 1589650"/>
                      <a:gd name="connsiteY1" fmla="*/ 3650727 h 3819539"/>
                      <a:gd name="connsiteX2" fmla="*/ 211016 w 1589650"/>
                      <a:gd name="connsiteY2" fmla="*/ 3622591 h 3819539"/>
                      <a:gd name="connsiteX3" fmla="*/ 182880 w 1589650"/>
                      <a:gd name="connsiteY3" fmla="*/ 3524117 h 3819539"/>
                      <a:gd name="connsiteX4" fmla="*/ 154745 w 1589650"/>
                      <a:gd name="connsiteY4" fmla="*/ 3439711 h 3819539"/>
                      <a:gd name="connsiteX5" fmla="*/ 140677 w 1589650"/>
                      <a:gd name="connsiteY5" fmla="*/ 3214628 h 3819539"/>
                      <a:gd name="connsiteX6" fmla="*/ 126610 w 1589650"/>
                      <a:gd name="connsiteY6" fmla="*/ 3158357 h 3819539"/>
                      <a:gd name="connsiteX7" fmla="*/ 98474 w 1589650"/>
                      <a:gd name="connsiteY7" fmla="*/ 3130222 h 3819539"/>
                      <a:gd name="connsiteX8" fmla="*/ 84407 w 1589650"/>
                      <a:gd name="connsiteY8" fmla="*/ 3088019 h 3819539"/>
                      <a:gd name="connsiteX9" fmla="*/ 126610 w 1589650"/>
                      <a:gd name="connsiteY9" fmla="*/ 2947342 h 3819539"/>
                      <a:gd name="connsiteX10" fmla="*/ 168813 w 1589650"/>
                      <a:gd name="connsiteY10" fmla="*/ 2933274 h 3819539"/>
                      <a:gd name="connsiteX11" fmla="*/ 182880 w 1589650"/>
                      <a:gd name="connsiteY11" fmla="*/ 2891071 h 3819539"/>
                      <a:gd name="connsiteX12" fmla="*/ 154745 w 1589650"/>
                      <a:gd name="connsiteY12" fmla="*/ 2848868 h 3819539"/>
                      <a:gd name="connsiteX13" fmla="*/ 126610 w 1589650"/>
                      <a:gd name="connsiteY13" fmla="*/ 2792597 h 3819539"/>
                      <a:gd name="connsiteX14" fmla="*/ 70339 w 1589650"/>
                      <a:gd name="connsiteY14" fmla="*/ 2736327 h 3819539"/>
                      <a:gd name="connsiteX15" fmla="*/ 42203 w 1589650"/>
                      <a:gd name="connsiteY15" fmla="*/ 2694123 h 3819539"/>
                      <a:gd name="connsiteX16" fmla="*/ 28136 w 1589650"/>
                      <a:gd name="connsiteY16" fmla="*/ 2637853 h 3819539"/>
                      <a:gd name="connsiteX17" fmla="*/ 0 w 1589650"/>
                      <a:gd name="connsiteY17" fmla="*/ 2539379 h 3819539"/>
                      <a:gd name="connsiteX18" fmla="*/ 14068 w 1589650"/>
                      <a:gd name="connsiteY18" fmla="*/ 2314296 h 3819539"/>
                      <a:gd name="connsiteX19" fmla="*/ 28136 w 1589650"/>
                      <a:gd name="connsiteY19" fmla="*/ 2258025 h 3819539"/>
                      <a:gd name="connsiteX20" fmla="*/ 70339 w 1589650"/>
                      <a:gd name="connsiteY20" fmla="*/ 2215822 h 3819539"/>
                      <a:gd name="connsiteX21" fmla="*/ 98474 w 1589650"/>
                      <a:gd name="connsiteY21" fmla="*/ 2173619 h 3819539"/>
                      <a:gd name="connsiteX22" fmla="*/ 70339 w 1589650"/>
                      <a:gd name="connsiteY22" fmla="*/ 1962603 h 3819539"/>
                      <a:gd name="connsiteX23" fmla="*/ 98474 w 1589650"/>
                      <a:gd name="connsiteY23" fmla="*/ 1850062 h 3819539"/>
                      <a:gd name="connsiteX24" fmla="*/ 140677 w 1589650"/>
                      <a:gd name="connsiteY24" fmla="*/ 1807859 h 3819539"/>
                      <a:gd name="connsiteX25" fmla="*/ 253219 w 1589650"/>
                      <a:gd name="connsiteY25" fmla="*/ 1737520 h 3819539"/>
                      <a:gd name="connsiteX26" fmla="*/ 337625 w 1589650"/>
                      <a:gd name="connsiteY26" fmla="*/ 1667182 h 3819539"/>
                      <a:gd name="connsiteX27" fmla="*/ 323557 w 1589650"/>
                      <a:gd name="connsiteY27" fmla="*/ 1540573 h 3819539"/>
                      <a:gd name="connsiteX28" fmla="*/ 309490 w 1589650"/>
                      <a:gd name="connsiteY28" fmla="*/ 1470234 h 3819539"/>
                      <a:gd name="connsiteX29" fmla="*/ 323557 w 1589650"/>
                      <a:gd name="connsiteY29" fmla="*/ 1217016 h 3819539"/>
                      <a:gd name="connsiteX30" fmla="*/ 337625 w 1589650"/>
                      <a:gd name="connsiteY30" fmla="*/ 1160745 h 3819539"/>
                      <a:gd name="connsiteX31" fmla="*/ 422031 w 1589650"/>
                      <a:gd name="connsiteY31" fmla="*/ 1048203 h 3819539"/>
                      <a:gd name="connsiteX32" fmla="*/ 407963 w 1589650"/>
                      <a:gd name="connsiteY32" fmla="*/ 752782 h 3819539"/>
                      <a:gd name="connsiteX33" fmla="*/ 464234 w 1589650"/>
                      <a:gd name="connsiteY33" fmla="*/ 654308 h 3819539"/>
                      <a:gd name="connsiteX34" fmla="*/ 520505 w 1589650"/>
                      <a:gd name="connsiteY34" fmla="*/ 598037 h 3819539"/>
                      <a:gd name="connsiteX35" fmla="*/ 534573 w 1589650"/>
                      <a:gd name="connsiteY35" fmla="*/ 527699 h 3819539"/>
                      <a:gd name="connsiteX36" fmla="*/ 520505 w 1589650"/>
                      <a:gd name="connsiteY36" fmla="*/ 485496 h 3819539"/>
                      <a:gd name="connsiteX37" fmla="*/ 534573 w 1589650"/>
                      <a:gd name="connsiteY37" fmla="*/ 358887 h 3819539"/>
                      <a:gd name="connsiteX38" fmla="*/ 576776 w 1589650"/>
                      <a:gd name="connsiteY38" fmla="*/ 316683 h 3819539"/>
                      <a:gd name="connsiteX39" fmla="*/ 717453 w 1589650"/>
                      <a:gd name="connsiteY39" fmla="*/ 274480 h 3819539"/>
                      <a:gd name="connsiteX40" fmla="*/ 759656 w 1589650"/>
                      <a:gd name="connsiteY40" fmla="*/ 119736 h 3819539"/>
                      <a:gd name="connsiteX41" fmla="*/ 815927 w 1589650"/>
                      <a:gd name="connsiteY41" fmla="*/ 35330 h 3819539"/>
                      <a:gd name="connsiteX42" fmla="*/ 900333 w 1589650"/>
                      <a:gd name="connsiteY42" fmla="*/ 7194 h 3819539"/>
                      <a:gd name="connsiteX43" fmla="*/ 1223890 w 1589650"/>
                      <a:gd name="connsiteY43" fmla="*/ 21262 h 3819539"/>
                      <a:gd name="connsiteX44" fmla="*/ 1280160 w 1589650"/>
                      <a:gd name="connsiteY44" fmla="*/ 119736 h 3819539"/>
                      <a:gd name="connsiteX45" fmla="*/ 1364567 w 1589650"/>
                      <a:gd name="connsiteY45" fmla="*/ 133803 h 3819539"/>
                      <a:gd name="connsiteX46" fmla="*/ 1463040 w 1589650"/>
                      <a:gd name="connsiteY46" fmla="*/ 147871 h 3819539"/>
                      <a:gd name="connsiteX47" fmla="*/ 1519311 w 1589650"/>
                      <a:gd name="connsiteY47" fmla="*/ 161939 h 3819539"/>
                      <a:gd name="connsiteX48" fmla="*/ 1505243 w 1589650"/>
                      <a:gd name="connsiteY48" fmla="*/ 288548 h 3819539"/>
                      <a:gd name="connsiteX49" fmla="*/ 1463040 w 1589650"/>
                      <a:gd name="connsiteY49" fmla="*/ 302616 h 3819539"/>
                      <a:gd name="connsiteX50" fmla="*/ 1448973 w 1589650"/>
                      <a:gd name="connsiteY50" fmla="*/ 344819 h 3819539"/>
                      <a:gd name="connsiteX51" fmla="*/ 1505243 w 1589650"/>
                      <a:gd name="connsiteY51" fmla="*/ 387022 h 3819539"/>
                      <a:gd name="connsiteX52" fmla="*/ 1589650 w 1589650"/>
                      <a:gd name="connsiteY52" fmla="*/ 457360 h 3819539"/>
                      <a:gd name="connsiteX53" fmla="*/ 1575582 w 1589650"/>
                      <a:gd name="connsiteY53" fmla="*/ 541767 h 3819539"/>
                      <a:gd name="connsiteX54" fmla="*/ 1533379 w 1589650"/>
                      <a:gd name="connsiteY54" fmla="*/ 555834 h 3819539"/>
                      <a:gd name="connsiteX55" fmla="*/ 1505243 w 1589650"/>
                      <a:gd name="connsiteY55" fmla="*/ 598037 h 3819539"/>
                      <a:gd name="connsiteX56" fmla="*/ 1477108 w 1589650"/>
                      <a:gd name="connsiteY56" fmla="*/ 626173 h 3819539"/>
                      <a:gd name="connsiteX57" fmla="*/ 1420837 w 1589650"/>
                      <a:gd name="connsiteY57" fmla="*/ 710579 h 3819539"/>
                      <a:gd name="connsiteX58" fmla="*/ 1406770 w 1589650"/>
                      <a:gd name="connsiteY58" fmla="*/ 766850 h 3819539"/>
                      <a:gd name="connsiteX59" fmla="*/ 1448973 w 1589650"/>
                      <a:gd name="connsiteY59" fmla="*/ 907527 h 3819539"/>
                      <a:gd name="connsiteX60" fmla="*/ 1477108 w 1589650"/>
                      <a:gd name="connsiteY60" fmla="*/ 1034136 h 3819539"/>
                      <a:gd name="connsiteX61" fmla="*/ 1448973 w 1589650"/>
                      <a:gd name="connsiteY61" fmla="*/ 1160745 h 3819539"/>
                      <a:gd name="connsiteX62" fmla="*/ 1406770 w 1589650"/>
                      <a:gd name="connsiteY62" fmla="*/ 1202948 h 3819539"/>
                      <a:gd name="connsiteX63" fmla="*/ 1392702 w 1589650"/>
                      <a:gd name="connsiteY63" fmla="*/ 1245151 h 3819539"/>
                      <a:gd name="connsiteX64" fmla="*/ 1434905 w 1589650"/>
                      <a:gd name="connsiteY64" fmla="*/ 1357693 h 3819539"/>
                      <a:gd name="connsiteX65" fmla="*/ 1477108 w 1589650"/>
                      <a:gd name="connsiteY65" fmla="*/ 1470234 h 3819539"/>
                      <a:gd name="connsiteX66" fmla="*/ 1463040 w 1589650"/>
                      <a:gd name="connsiteY66" fmla="*/ 1554640 h 3819539"/>
                      <a:gd name="connsiteX67" fmla="*/ 1434905 w 1589650"/>
                      <a:gd name="connsiteY67" fmla="*/ 1582776 h 3819539"/>
                      <a:gd name="connsiteX68" fmla="*/ 1322363 w 1589650"/>
                      <a:gd name="connsiteY68" fmla="*/ 1624979 h 3819539"/>
                      <a:gd name="connsiteX69" fmla="*/ 1336431 w 1589650"/>
                      <a:gd name="connsiteY69" fmla="*/ 1681250 h 3819539"/>
                      <a:gd name="connsiteX70" fmla="*/ 1448973 w 1589650"/>
                      <a:gd name="connsiteY70" fmla="*/ 1793791 h 3819539"/>
                      <a:gd name="connsiteX71" fmla="*/ 1477108 w 1589650"/>
                      <a:gd name="connsiteY71" fmla="*/ 1850062 h 3819539"/>
                      <a:gd name="connsiteX72" fmla="*/ 1448973 w 1589650"/>
                      <a:gd name="connsiteY72" fmla="*/ 2103280 h 3819539"/>
                      <a:gd name="connsiteX73" fmla="*/ 1434905 w 1589650"/>
                      <a:gd name="connsiteY73" fmla="*/ 2173619 h 3819539"/>
                      <a:gd name="connsiteX74" fmla="*/ 1378634 w 1589650"/>
                      <a:gd name="connsiteY74" fmla="*/ 2286160 h 3819539"/>
                      <a:gd name="connsiteX75" fmla="*/ 1406770 w 1589650"/>
                      <a:gd name="connsiteY75" fmla="*/ 2384634 h 3819539"/>
                      <a:gd name="connsiteX76" fmla="*/ 1434905 w 1589650"/>
                      <a:gd name="connsiteY76" fmla="*/ 2412770 h 3819539"/>
                      <a:gd name="connsiteX77" fmla="*/ 1519311 w 1589650"/>
                      <a:gd name="connsiteY77" fmla="*/ 2553447 h 3819539"/>
                      <a:gd name="connsiteX78" fmla="*/ 1547447 w 1589650"/>
                      <a:gd name="connsiteY78" fmla="*/ 2595650 h 3819539"/>
                      <a:gd name="connsiteX79" fmla="*/ 1547447 w 1589650"/>
                      <a:gd name="connsiteY79" fmla="*/ 2764462 h 3819539"/>
                      <a:gd name="connsiteX80" fmla="*/ 1463040 w 1589650"/>
                      <a:gd name="connsiteY80" fmla="*/ 2877003 h 3819539"/>
                      <a:gd name="connsiteX81" fmla="*/ 1448973 w 1589650"/>
                      <a:gd name="connsiteY81" fmla="*/ 2933274 h 3819539"/>
                      <a:gd name="connsiteX82" fmla="*/ 1434905 w 1589650"/>
                      <a:gd name="connsiteY82" fmla="*/ 2975477 h 3819539"/>
                      <a:gd name="connsiteX83" fmla="*/ 1477108 w 1589650"/>
                      <a:gd name="connsiteY83" fmla="*/ 3073951 h 3819539"/>
                      <a:gd name="connsiteX84" fmla="*/ 1463040 w 1589650"/>
                      <a:gd name="connsiteY84" fmla="*/ 3144290 h 3819539"/>
                      <a:gd name="connsiteX85" fmla="*/ 1364567 w 1589650"/>
                      <a:gd name="connsiteY85" fmla="*/ 3200560 h 3819539"/>
                      <a:gd name="connsiteX86" fmla="*/ 1350499 w 1589650"/>
                      <a:gd name="connsiteY86" fmla="*/ 3242763 h 3819539"/>
                      <a:gd name="connsiteX87" fmla="*/ 1392702 w 1589650"/>
                      <a:gd name="connsiteY87" fmla="*/ 3341237 h 3819539"/>
                      <a:gd name="connsiteX88" fmla="*/ 1420837 w 1589650"/>
                      <a:gd name="connsiteY88" fmla="*/ 3425643 h 3819539"/>
                      <a:gd name="connsiteX89" fmla="*/ 1392702 w 1589650"/>
                      <a:gd name="connsiteY89" fmla="*/ 3608523 h 3819539"/>
                      <a:gd name="connsiteX90" fmla="*/ 1378634 w 1589650"/>
                      <a:gd name="connsiteY90" fmla="*/ 3650727 h 3819539"/>
                      <a:gd name="connsiteX91" fmla="*/ 1350499 w 1589650"/>
                      <a:gd name="connsiteY91" fmla="*/ 3692930 h 3819539"/>
                      <a:gd name="connsiteX92" fmla="*/ 1237957 w 1589650"/>
                      <a:gd name="connsiteY92" fmla="*/ 3777336 h 3819539"/>
                      <a:gd name="connsiteX93" fmla="*/ 1195754 w 1589650"/>
                      <a:gd name="connsiteY93" fmla="*/ 3819539 h 3819539"/>
                      <a:gd name="connsiteX94" fmla="*/ 759656 w 1589650"/>
                      <a:gd name="connsiteY94" fmla="*/ 3805471 h 3819539"/>
                      <a:gd name="connsiteX95" fmla="*/ 590843 w 1589650"/>
                      <a:gd name="connsiteY95" fmla="*/ 3777336 h 3819539"/>
                      <a:gd name="connsiteX96" fmla="*/ 281354 w 1589650"/>
                      <a:gd name="connsiteY96" fmla="*/ 3763268 h 3819539"/>
                      <a:gd name="connsiteX97" fmla="*/ 281354 w 1589650"/>
                      <a:gd name="connsiteY97" fmla="*/ 3721065 h 3819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</a:cxnLst>
                    <a:rect l="l" t="t" r="r" b="b"/>
                    <a:pathLst>
                      <a:path w="1589650" h="3819539">
                        <a:moveTo>
                          <a:pt x="281354" y="3721065"/>
                        </a:moveTo>
                        <a:cubicBezTo>
                          <a:pt x="274320" y="3702308"/>
                          <a:pt x="255043" y="3672977"/>
                          <a:pt x="239151" y="3650727"/>
                        </a:cubicBezTo>
                        <a:cubicBezTo>
                          <a:pt x="231442" y="3639934"/>
                          <a:pt x="217840" y="3633964"/>
                          <a:pt x="211016" y="3622591"/>
                        </a:cubicBezTo>
                        <a:cubicBezTo>
                          <a:pt x="201560" y="3606831"/>
                          <a:pt x="186559" y="3536381"/>
                          <a:pt x="182880" y="3524117"/>
                        </a:cubicBezTo>
                        <a:cubicBezTo>
                          <a:pt x="174358" y="3495711"/>
                          <a:pt x="154745" y="3439711"/>
                          <a:pt x="154745" y="3439711"/>
                        </a:cubicBezTo>
                        <a:cubicBezTo>
                          <a:pt x="150056" y="3364683"/>
                          <a:pt x="148157" y="3289429"/>
                          <a:pt x="140677" y="3214628"/>
                        </a:cubicBezTo>
                        <a:cubicBezTo>
                          <a:pt x="138753" y="3195390"/>
                          <a:pt x="135257" y="3175650"/>
                          <a:pt x="126610" y="3158357"/>
                        </a:cubicBezTo>
                        <a:cubicBezTo>
                          <a:pt x="120679" y="3146494"/>
                          <a:pt x="107853" y="3139600"/>
                          <a:pt x="98474" y="3130222"/>
                        </a:cubicBezTo>
                        <a:cubicBezTo>
                          <a:pt x="93785" y="3116154"/>
                          <a:pt x="84407" y="3102848"/>
                          <a:pt x="84407" y="3088019"/>
                        </a:cubicBezTo>
                        <a:cubicBezTo>
                          <a:pt x="84407" y="3049846"/>
                          <a:pt x="88473" y="2977851"/>
                          <a:pt x="126610" y="2947342"/>
                        </a:cubicBezTo>
                        <a:cubicBezTo>
                          <a:pt x="138189" y="2938079"/>
                          <a:pt x="154745" y="2937963"/>
                          <a:pt x="168813" y="2933274"/>
                        </a:cubicBezTo>
                        <a:cubicBezTo>
                          <a:pt x="173502" y="2919206"/>
                          <a:pt x="185318" y="2905698"/>
                          <a:pt x="182880" y="2891071"/>
                        </a:cubicBezTo>
                        <a:cubicBezTo>
                          <a:pt x="180100" y="2874394"/>
                          <a:pt x="163133" y="2863548"/>
                          <a:pt x="154745" y="2848868"/>
                        </a:cubicBezTo>
                        <a:cubicBezTo>
                          <a:pt x="144341" y="2830660"/>
                          <a:pt x="139193" y="2809374"/>
                          <a:pt x="126610" y="2792597"/>
                        </a:cubicBezTo>
                        <a:cubicBezTo>
                          <a:pt x="110694" y="2771376"/>
                          <a:pt x="87602" y="2756467"/>
                          <a:pt x="70339" y="2736327"/>
                        </a:cubicBezTo>
                        <a:cubicBezTo>
                          <a:pt x="59336" y="2723490"/>
                          <a:pt x="51582" y="2708191"/>
                          <a:pt x="42203" y="2694123"/>
                        </a:cubicBezTo>
                        <a:cubicBezTo>
                          <a:pt x="37514" y="2675366"/>
                          <a:pt x="33447" y="2656443"/>
                          <a:pt x="28136" y="2637853"/>
                        </a:cubicBezTo>
                        <a:cubicBezTo>
                          <a:pt x="-12236" y="2496552"/>
                          <a:pt x="43988" y="2715329"/>
                          <a:pt x="0" y="2539379"/>
                        </a:cubicBezTo>
                        <a:cubicBezTo>
                          <a:pt x="4689" y="2464351"/>
                          <a:pt x="6588" y="2389097"/>
                          <a:pt x="14068" y="2314296"/>
                        </a:cubicBezTo>
                        <a:cubicBezTo>
                          <a:pt x="15992" y="2295058"/>
                          <a:pt x="18543" y="2274812"/>
                          <a:pt x="28136" y="2258025"/>
                        </a:cubicBezTo>
                        <a:cubicBezTo>
                          <a:pt x="38007" y="2240752"/>
                          <a:pt x="57603" y="2231106"/>
                          <a:pt x="70339" y="2215822"/>
                        </a:cubicBezTo>
                        <a:cubicBezTo>
                          <a:pt x="81163" y="2202834"/>
                          <a:pt x="89096" y="2187687"/>
                          <a:pt x="98474" y="2173619"/>
                        </a:cubicBezTo>
                        <a:cubicBezTo>
                          <a:pt x="95699" y="2154194"/>
                          <a:pt x="69549" y="1975244"/>
                          <a:pt x="70339" y="1962603"/>
                        </a:cubicBezTo>
                        <a:cubicBezTo>
                          <a:pt x="72751" y="1924010"/>
                          <a:pt x="82473" y="1885264"/>
                          <a:pt x="98474" y="1850062"/>
                        </a:cubicBezTo>
                        <a:cubicBezTo>
                          <a:pt x="106706" y="1831951"/>
                          <a:pt x="125394" y="1820595"/>
                          <a:pt x="140677" y="1807859"/>
                        </a:cubicBezTo>
                        <a:cubicBezTo>
                          <a:pt x="170161" y="1783288"/>
                          <a:pt x="225743" y="1758127"/>
                          <a:pt x="253219" y="1737520"/>
                        </a:cubicBezTo>
                        <a:cubicBezTo>
                          <a:pt x="469848" y="1575049"/>
                          <a:pt x="140796" y="1798400"/>
                          <a:pt x="337625" y="1667182"/>
                        </a:cubicBezTo>
                        <a:cubicBezTo>
                          <a:pt x="332936" y="1624979"/>
                          <a:pt x="329562" y="1582609"/>
                          <a:pt x="323557" y="1540573"/>
                        </a:cubicBezTo>
                        <a:cubicBezTo>
                          <a:pt x="320176" y="1516903"/>
                          <a:pt x="309490" y="1494145"/>
                          <a:pt x="309490" y="1470234"/>
                        </a:cubicBezTo>
                        <a:cubicBezTo>
                          <a:pt x="309490" y="1385698"/>
                          <a:pt x="315904" y="1301205"/>
                          <a:pt x="323557" y="1217016"/>
                        </a:cubicBezTo>
                        <a:cubicBezTo>
                          <a:pt x="325307" y="1197761"/>
                          <a:pt x="328978" y="1178038"/>
                          <a:pt x="337625" y="1160745"/>
                        </a:cubicBezTo>
                        <a:cubicBezTo>
                          <a:pt x="369438" y="1097120"/>
                          <a:pt x="382465" y="1087770"/>
                          <a:pt x="422031" y="1048203"/>
                        </a:cubicBezTo>
                        <a:cubicBezTo>
                          <a:pt x="397023" y="873144"/>
                          <a:pt x="380610" y="889549"/>
                          <a:pt x="407963" y="752782"/>
                        </a:cubicBezTo>
                        <a:cubicBezTo>
                          <a:pt x="416710" y="709047"/>
                          <a:pt x="433271" y="689695"/>
                          <a:pt x="464234" y="654308"/>
                        </a:cubicBezTo>
                        <a:cubicBezTo>
                          <a:pt x="481702" y="634345"/>
                          <a:pt x="520505" y="598037"/>
                          <a:pt x="520505" y="598037"/>
                        </a:cubicBezTo>
                        <a:cubicBezTo>
                          <a:pt x="525194" y="574591"/>
                          <a:pt x="534573" y="551609"/>
                          <a:pt x="534573" y="527699"/>
                        </a:cubicBezTo>
                        <a:cubicBezTo>
                          <a:pt x="534573" y="512870"/>
                          <a:pt x="520505" y="500325"/>
                          <a:pt x="520505" y="485496"/>
                        </a:cubicBezTo>
                        <a:cubicBezTo>
                          <a:pt x="520505" y="443033"/>
                          <a:pt x="521145" y="399171"/>
                          <a:pt x="534573" y="358887"/>
                        </a:cubicBezTo>
                        <a:cubicBezTo>
                          <a:pt x="540864" y="340013"/>
                          <a:pt x="559385" y="326345"/>
                          <a:pt x="576776" y="316683"/>
                        </a:cubicBezTo>
                        <a:cubicBezTo>
                          <a:pt x="604795" y="301117"/>
                          <a:pt x="681128" y="283561"/>
                          <a:pt x="717453" y="274480"/>
                        </a:cubicBezTo>
                        <a:cubicBezTo>
                          <a:pt x="741081" y="61822"/>
                          <a:pt x="698965" y="200656"/>
                          <a:pt x="759656" y="119736"/>
                        </a:cubicBezTo>
                        <a:cubicBezTo>
                          <a:pt x="779945" y="92685"/>
                          <a:pt x="783848" y="46023"/>
                          <a:pt x="815927" y="35330"/>
                        </a:cubicBezTo>
                        <a:lnTo>
                          <a:pt x="900333" y="7194"/>
                        </a:lnTo>
                        <a:cubicBezTo>
                          <a:pt x="1008185" y="11883"/>
                          <a:pt x="1123973" y="-19613"/>
                          <a:pt x="1223890" y="21262"/>
                        </a:cubicBezTo>
                        <a:cubicBezTo>
                          <a:pt x="1442022" y="110498"/>
                          <a:pt x="1024019" y="170962"/>
                          <a:pt x="1280160" y="119736"/>
                        </a:cubicBezTo>
                        <a:lnTo>
                          <a:pt x="1364567" y="133803"/>
                        </a:lnTo>
                        <a:cubicBezTo>
                          <a:pt x="1397339" y="138845"/>
                          <a:pt x="1430417" y="141939"/>
                          <a:pt x="1463040" y="147871"/>
                        </a:cubicBezTo>
                        <a:cubicBezTo>
                          <a:pt x="1482062" y="151330"/>
                          <a:pt x="1500554" y="157250"/>
                          <a:pt x="1519311" y="161939"/>
                        </a:cubicBezTo>
                        <a:cubicBezTo>
                          <a:pt x="1529628" y="192888"/>
                          <a:pt x="1564328" y="268852"/>
                          <a:pt x="1505243" y="288548"/>
                        </a:cubicBezTo>
                        <a:lnTo>
                          <a:pt x="1463040" y="302616"/>
                        </a:lnTo>
                        <a:cubicBezTo>
                          <a:pt x="1458351" y="316684"/>
                          <a:pt x="1442341" y="331556"/>
                          <a:pt x="1448973" y="344819"/>
                        </a:cubicBezTo>
                        <a:cubicBezTo>
                          <a:pt x="1459458" y="365790"/>
                          <a:pt x="1488664" y="370443"/>
                          <a:pt x="1505243" y="387022"/>
                        </a:cubicBezTo>
                        <a:cubicBezTo>
                          <a:pt x="1584777" y="466556"/>
                          <a:pt x="1468934" y="397003"/>
                          <a:pt x="1589650" y="457360"/>
                        </a:cubicBezTo>
                        <a:cubicBezTo>
                          <a:pt x="1584961" y="485496"/>
                          <a:pt x="1589734" y="517001"/>
                          <a:pt x="1575582" y="541767"/>
                        </a:cubicBezTo>
                        <a:cubicBezTo>
                          <a:pt x="1568225" y="554642"/>
                          <a:pt x="1544958" y="546571"/>
                          <a:pt x="1533379" y="555834"/>
                        </a:cubicBezTo>
                        <a:cubicBezTo>
                          <a:pt x="1520176" y="566396"/>
                          <a:pt x="1515805" y="584835"/>
                          <a:pt x="1505243" y="598037"/>
                        </a:cubicBezTo>
                        <a:cubicBezTo>
                          <a:pt x="1496958" y="608394"/>
                          <a:pt x="1485066" y="615562"/>
                          <a:pt x="1477108" y="626173"/>
                        </a:cubicBezTo>
                        <a:cubicBezTo>
                          <a:pt x="1456819" y="653225"/>
                          <a:pt x="1420837" y="710579"/>
                          <a:pt x="1420837" y="710579"/>
                        </a:cubicBezTo>
                        <a:cubicBezTo>
                          <a:pt x="1416148" y="729336"/>
                          <a:pt x="1406770" y="747516"/>
                          <a:pt x="1406770" y="766850"/>
                        </a:cubicBezTo>
                        <a:cubicBezTo>
                          <a:pt x="1406770" y="836913"/>
                          <a:pt x="1420958" y="851498"/>
                          <a:pt x="1448973" y="907527"/>
                        </a:cubicBezTo>
                        <a:cubicBezTo>
                          <a:pt x="1453596" y="926019"/>
                          <a:pt x="1478100" y="1020248"/>
                          <a:pt x="1477108" y="1034136"/>
                        </a:cubicBezTo>
                        <a:cubicBezTo>
                          <a:pt x="1474028" y="1077259"/>
                          <a:pt x="1465601" y="1120838"/>
                          <a:pt x="1448973" y="1160745"/>
                        </a:cubicBezTo>
                        <a:cubicBezTo>
                          <a:pt x="1441321" y="1179109"/>
                          <a:pt x="1420838" y="1188880"/>
                          <a:pt x="1406770" y="1202948"/>
                        </a:cubicBezTo>
                        <a:cubicBezTo>
                          <a:pt x="1402081" y="1217016"/>
                          <a:pt x="1392702" y="1230322"/>
                          <a:pt x="1392702" y="1245151"/>
                        </a:cubicBezTo>
                        <a:cubicBezTo>
                          <a:pt x="1392702" y="1287147"/>
                          <a:pt x="1418899" y="1321680"/>
                          <a:pt x="1434905" y="1357693"/>
                        </a:cubicBezTo>
                        <a:cubicBezTo>
                          <a:pt x="1457332" y="1408154"/>
                          <a:pt x="1461640" y="1423832"/>
                          <a:pt x="1477108" y="1470234"/>
                        </a:cubicBezTo>
                        <a:cubicBezTo>
                          <a:pt x="1472419" y="1498369"/>
                          <a:pt x="1473055" y="1527933"/>
                          <a:pt x="1463040" y="1554640"/>
                        </a:cubicBezTo>
                        <a:cubicBezTo>
                          <a:pt x="1458383" y="1567059"/>
                          <a:pt x="1446421" y="1576196"/>
                          <a:pt x="1434905" y="1582776"/>
                        </a:cubicBezTo>
                        <a:cubicBezTo>
                          <a:pt x="1411357" y="1596232"/>
                          <a:pt x="1352961" y="1614780"/>
                          <a:pt x="1322363" y="1624979"/>
                        </a:cubicBezTo>
                        <a:cubicBezTo>
                          <a:pt x="1327052" y="1643736"/>
                          <a:pt x="1327041" y="1664349"/>
                          <a:pt x="1336431" y="1681250"/>
                        </a:cubicBezTo>
                        <a:cubicBezTo>
                          <a:pt x="1370201" y="1742036"/>
                          <a:pt x="1397689" y="1755328"/>
                          <a:pt x="1448973" y="1793791"/>
                        </a:cubicBezTo>
                        <a:cubicBezTo>
                          <a:pt x="1458351" y="1812548"/>
                          <a:pt x="1476006" y="1829120"/>
                          <a:pt x="1477108" y="1850062"/>
                        </a:cubicBezTo>
                        <a:cubicBezTo>
                          <a:pt x="1491822" y="2129633"/>
                          <a:pt x="1479070" y="1982891"/>
                          <a:pt x="1448973" y="2103280"/>
                        </a:cubicBezTo>
                        <a:cubicBezTo>
                          <a:pt x="1443174" y="2126477"/>
                          <a:pt x="1443488" y="2151302"/>
                          <a:pt x="1434905" y="2173619"/>
                        </a:cubicBezTo>
                        <a:cubicBezTo>
                          <a:pt x="1419849" y="2212765"/>
                          <a:pt x="1378634" y="2286160"/>
                          <a:pt x="1378634" y="2286160"/>
                        </a:cubicBezTo>
                        <a:cubicBezTo>
                          <a:pt x="1388013" y="2318985"/>
                          <a:pt x="1392905" y="2353438"/>
                          <a:pt x="1406770" y="2384634"/>
                        </a:cubicBezTo>
                        <a:cubicBezTo>
                          <a:pt x="1412157" y="2396754"/>
                          <a:pt x="1427548" y="2401734"/>
                          <a:pt x="1434905" y="2412770"/>
                        </a:cubicBezTo>
                        <a:cubicBezTo>
                          <a:pt x="1465239" y="2458271"/>
                          <a:pt x="1488977" y="2507946"/>
                          <a:pt x="1519311" y="2553447"/>
                        </a:cubicBezTo>
                        <a:lnTo>
                          <a:pt x="1547447" y="2595650"/>
                        </a:lnTo>
                        <a:cubicBezTo>
                          <a:pt x="1559460" y="2655719"/>
                          <a:pt x="1576761" y="2701647"/>
                          <a:pt x="1547447" y="2764462"/>
                        </a:cubicBezTo>
                        <a:cubicBezTo>
                          <a:pt x="1527617" y="2806955"/>
                          <a:pt x="1463040" y="2877003"/>
                          <a:pt x="1463040" y="2877003"/>
                        </a:cubicBezTo>
                        <a:cubicBezTo>
                          <a:pt x="1458351" y="2895760"/>
                          <a:pt x="1454284" y="2914684"/>
                          <a:pt x="1448973" y="2933274"/>
                        </a:cubicBezTo>
                        <a:cubicBezTo>
                          <a:pt x="1444899" y="2947532"/>
                          <a:pt x="1434905" y="2960648"/>
                          <a:pt x="1434905" y="2975477"/>
                        </a:cubicBezTo>
                        <a:cubicBezTo>
                          <a:pt x="1434905" y="3020897"/>
                          <a:pt x="1454136" y="3039493"/>
                          <a:pt x="1477108" y="3073951"/>
                        </a:cubicBezTo>
                        <a:cubicBezTo>
                          <a:pt x="1472419" y="3097397"/>
                          <a:pt x="1475713" y="3124014"/>
                          <a:pt x="1463040" y="3144290"/>
                        </a:cubicBezTo>
                        <a:cubicBezTo>
                          <a:pt x="1440627" y="3180151"/>
                          <a:pt x="1400097" y="3188717"/>
                          <a:pt x="1364567" y="3200560"/>
                        </a:cubicBezTo>
                        <a:cubicBezTo>
                          <a:pt x="1359878" y="3214628"/>
                          <a:pt x="1350499" y="3227934"/>
                          <a:pt x="1350499" y="3242763"/>
                        </a:cubicBezTo>
                        <a:cubicBezTo>
                          <a:pt x="1350499" y="3265405"/>
                          <a:pt x="1387208" y="3327501"/>
                          <a:pt x="1392702" y="3341237"/>
                        </a:cubicBezTo>
                        <a:cubicBezTo>
                          <a:pt x="1403716" y="3368773"/>
                          <a:pt x="1420837" y="3425643"/>
                          <a:pt x="1420837" y="3425643"/>
                        </a:cubicBezTo>
                        <a:cubicBezTo>
                          <a:pt x="1409499" y="3527690"/>
                          <a:pt x="1414854" y="3530991"/>
                          <a:pt x="1392702" y="3608523"/>
                        </a:cubicBezTo>
                        <a:cubicBezTo>
                          <a:pt x="1388628" y="3622781"/>
                          <a:pt x="1385266" y="3637464"/>
                          <a:pt x="1378634" y="3650727"/>
                        </a:cubicBezTo>
                        <a:cubicBezTo>
                          <a:pt x="1371073" y="3665849"/>
                          <a:pt x="1361061" y="3679728"/>
                          <a:pt x="1350499" y="3692930"/>
                        </a:cubicBezTo>
                        <a:cubicBezTo>
                          <a:pt x="1300590" y="3755315"/>
                          <a:pt x="1327947" y="3687346"/>
                          <a:pt x="1237957" y="3777336"/>
                        </a:cubicBezTo>
                        <a:lnTo>
                          <a:pt x="1195754" y="3819539"/>
                        </a:lnTo>
                        <a:cubicBezTo>
                          <a:pt x="1050388" y="3814850"/>
                          <a:pt x="904897" y="3813115"/>
                          <a:pt x="759656" y="3805471"/>
                        </a:cubicBezTo>
                        <a:cubicBezTo>
                          <a:pt x="313880" y="3782009"/>
                          <a:pt x="927071" y="3802241"/>
                          <a:pt x="590843" y="3777336"/>
                        </a:cubicBezTo>
                        <a:cubicBezTo>
                          <a:pt x="487856" y="3769707"/>
                          <a:pt x="382055" y="3786155"/>
                          <a:pt x="281354" y="3763268"/>
                        </a:cubicBezTo>
                        <a:cubicBezTo>
                          <a:pt x="263063" y="3759111"/>
                          <a:pt x="288388" y="3739822"/>
                          <a:pt x="281354" y="3721065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75000"/>
                    </a:schemeClr>
                  </a:solidFill>
                  <a:ln>
                    <a:solidFill>
                      <a:schemeClr val="tx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7" name="Straight Arrow Connector 16"/>
                  <p:cNvCxnSpPr/>
                  <p:nvPr/>
                </p:nvCxnSpPr>
                <p:spPr>
                  <a:xfrm flipV="1">
                    <a:off x="4119630" y="2103769"/>
                    <a:ext cx="539735" cy="3457969"/>
                  </a:xfrm>
                  <a:prstGeom prst="straightConnector1">
                    <a:avLst/>
                  </a:prstGeom>
                  <a:ln w="38100">
                    <a:solidFill>
                      <a:srgbClr val="00B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" name="TextBox 17"/>
                  <p:cNvSpPr txBox="1"/>
                  <p:nvPr/>
                </p:nvSpPr>
                <p:spPr>
                  <a:xfrm rot="16800000">
                    <a:off x="3700973" y="3028555"/>
                    <a:ext cx="2078921" cy="7242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dirty="0" smtClean="0">
                        <a:solidFill>
                          <a:srgbClr val="00B050"/>
                        </a:solidFill>
                      </a:rPr>
                      <a:t>20 dBZ </a:t>
                    </a:r>
                    <a:endParaRPr lang="en-US" sz="2400" dirty="0">
                      <a:solidFill>
                        <a:srgbClr val="00B050"/>
                      </a:solidFill>
                    </a:endParaRPr>
                  </a:p>
                </p:txBody>
              </p:sp>
            </p:grpSp>
            <p:sp>
              <p:nvSpPr>
                <p:cNvPr id="13" name="Freeform 12"/>
                <p:cNvSpPr/>
                <p:nvPr/>
              </p:nvSpPr>
              <p:spPr>
                <a:xfrm>
                  <a:off x="5453015" y="-655693"/>
                  <a:ext cx="2640607" cy="2916319"/>
                </a:xfrm>
                <a:custGeom>
                  <a:avLst/>
                  <a:gdLst>
                    <a:gd name="connsiteX0" fmla="*/ 0 w 2987899"/>
                    <a:gd name="connsiteY0" fmla="*/ 2601532 h 2601532"/>
                    <a:gd name="connsiteX1" fmla="*/ 437882 w 2987899"/>
                    <a:gd name="connsiteY1" fmla="*/ 1893194 h 2601532"/>
                    <a:gd name="connsiteX2" fmla="*/ 1184856 w 2987899"/>
                    <a:gd name="connsiteY2" fmla="*/ 978794 h 2601532"/>
                    <a:gd name="connsiteX3" fmla="*/ 1648496 w 2987899"/>
                    <a:gd name="connsiteY3" fmla="*/ 540912 h 2601532"/>
                    <a:gd name="connsiteX4" fmla="*/ 2395470 w 2987899"/>
                    <a:gd name="connsiteY4" fmla="*/ 180304 h 2601532"/>
                    <a:gd name="connsiteX5" fmla="*/ 2987899 w 2987899"/>
                    <a:gd name="connsiteY5" fmla="*/ 0 h 2601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87899" h="2601532">
                      <a:moveTo>
                        <a:pt x="0" y="2601532"/>
                      </a:moveTo>
                      <a:cubicBezTo>
                        <a:pt x="120203" y="2382591"/>
                        <a:pt x="240406" y="2163650"/>
                        <a:pt x="437882" y="1893194"/>
                      </a:cubicBezTo>
                      <a:cubicBezTo>
                        <a:pt x="635358" y="1622738"/>
                        <a:pt x="983087" y="1204174"/>
                        <a:pt x="1184856" y="978794"/>
                      </a:cubicBezTo>
                      <a:cubicBezTo>
                        <a:pt x="1386625" y="753414"/>
                        <a:pt x="1446727" y="673994"/>
                        <a:pt x="1648496" y="540912"/>
                      </a:cubicBezTo>
                      <a:cubicBezTo>
                        <a:pt x="1850265" y="407830"/>
                        <a:pt x="2172236" y="270456"/>
                        <a:pt x="2395470" y="180304"/>
                      </a:cubicBezTo>
                      <a:cubicBezTo>
                        <a:pt x="2618704" y="90152"/>
                        <a:pt x="2803301" y="45076"/>
                        <a:pt x="2987899" y="0"/>
                      </a:cubicBezTo>
                    </a:path>
                  </a:pathLst>
                </a:custGeom>
                <a:noFill/>
                <a:ln w="5715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3" name="TextBox 32"/>
            <p:cNvSpPr txBox="1"/>
            <p:nvPr/>
          </p:nvSpPr>
          <p:spPr>
            <a:xfrm>
              <a:off x="2481728" y="3573540"/>
              <a:ext cx="37666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u="sng" dirty="0" smtClean="0">
                  <a:latin typeface="+mn-lt"/>
                </a:rPr>
                <a:t>Schematic of slope differences left of shear</a:t>
              </a:r>
              <a:endParaRPr lang="en-US" sz="1600" u="sng" dirty="0">
                <a:latin typeface="+mn-lt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682818" y="3886200"/>
              <a:ext cx="11831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+mj-lt"/>
                </a:rPr>
                <a:t>I</a:t>
              </a:r>
              <a:r>
                <a:rPr lang="en-US" sz="1600" b="1" dirty="0" smtClean="0">
                  <a:solidFill>
                    <a:schemeClr val="bg1"/>
                  </a:solidFill>
                  <a:latin typeface="+mj-lt"/>
                </a:rPr>
                <a:t>ntensifying</a:t>
              </a:r>
              <a:endParaRPr lang="en-US" sz="16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096468" y="3878324"/>
              <a:ext cx="12426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+mj-lt"/>
                </a:rPr>
                <a:t>Steady-state</a:t>
              </a:r>
              <a:endParaRPr lang="en-US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125748" y="3234904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DSL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992214" y="3234904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U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SL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39040" y="3234904"/>
            <a:ext cx="444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USR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678674" y="3234904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DSR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634554" y="3239820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DSL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501020" y="3239820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U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SL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347846" y="3239820"/>
            <a:ext cx="444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USR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187480" y="3239820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DSR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060110" y="2927350"/>
            <a:ext cx="3305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0.5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147936" y="2679700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1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053760" y="2457450"/>
            <a:ext cx="3305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1</a:t>
            </a:r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.5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141586" y="2209800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2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53760" y="1974850"/>
            <a:ext cx="3305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2.5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141586" y="1727200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3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053760" y="1498600"/>
            <a:ext cx="3305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3</a:t>
            </a:r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.5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141586" y="1250950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4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53760" y="1028700"/>
            <a:ext cx="3305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4.5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571660" y="2933700"/>
            <a:ext cx="3305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0.5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659486" y="2686050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1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565310" y="2463800"/>
            <a:ext cx="3305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1</a:t>
            </a:r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.5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653136" y="2216150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2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565310" y="1981200"/>
            <a:ext cx="3305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2.5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653136" y="1733550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3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565310" y="1504950"/>
            <a:ext cx="3305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3</a:t>
            </a:r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.5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653136" y="1257300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4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565310" y="1035050"/>
            <a:ext cx="3305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4.5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790700" y="3371850"/>
            <a:ext cx="16965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Shear-relative quadrant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301145" y="3371850"/>
            <a:ext cx="16965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Shear-relative quadrant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812800" y="1797050"/>
            <a:ext cx="369332" cy="91467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s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lope (</a:t>
            </a:r>
            <a:r>
              <a:rPr lang="en-US" sz="1200" b="1" dirty="0" err="1" smtClean="0">
                <a:solidFill>
                  <a:schemeClr val="bg1"/>
                </a:solidFill>
                <a:latin typeface="+mj-lt"/>
              </a:rPr>
              <a:t>dr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/</a:t>
            </a:r>
            <a:r>
              <a:rPr lang="en-US" sz="1200" b="1" dirty="0" err="1" smtClean="0">
                <a:solidFill>
                  <a:schemeClr val="bg1"/>
                </a:solidFill>
                <a:latin typeface="+mj-lt"/>
              </a:rPr>
              <a:t>dz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)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342368" y="1797050"/>
            <a:ext cx="369332" cy="91467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s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lope (</a:t>
            </a:r>
            <a:r>
              <a:rPr lang="en-US" sz="1200" b="1" dirty="0" err="1" smtClean="0">
                <a:solidFill>
                  <a:schemeClr val="bg1"/>
                </a:solidFill>
                <a:latin typeface="+mj-lt"/>
              </a:rPr>
              <a:t>dr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/</a:t>
            </a:r>
            <a:r>
              <a:rPr lang="en-US" sz="1200" b="1" dirty="0" err="1" smtClean="0">
                <a:solidFill>
                  <a:schemeClr val="bg1"/>
                </a:solidFill>
                <a:latin typeface="+mj-lt"/>
              </a:rPr>
              <a:t>dz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)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604000" y="3581400"/>
            <a:ext cx="24262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(Adapted from Hazelton et al. 2014)</a:t>
            </a:r>
            <a:endParaRPr lang="en-US" sz="12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0C9D6F-BA99-4635-9737-835C2E4A3D8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1267" name="TextBox 21"/>
          <p:cNvSpPr txBox="1">
            <a:spLocks noChangeArrowheads="1"/>
          </p:cNvSpPr>
          <p:nvPr/>
        </p:nvSpPr>
        <p:spPr bwMode="auto">
          <a:xfrm>
            <a:off x="3733800" y="76200"/>
            <a:ext cx="15716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Calibri" pitchFamily="34" charset="0"/>
              </a:rPr>
              <a:t>Summary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" y="609600"/>
            <a:ext cx="9067800" cy="3016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latin typeface="+mj-lt"/>
              </a:rPr>
              <a:t> Earl’s RI occurred in two stages</a:t>
            </a:r>
          </a:p>
          <a:p>
            <a:pPr marL="628650" lvl="1" indent="-171450">
              <a:buFont typeface="Arial" pitchFamily="34" charset="0"/>
              <a:buChar char="•"/>
              <a:defRPr/>
            </a:pPr>
            <a:r>
              <a:rPr lang="en-US" sz="2000" dirty="0">
                <a:latin typeface="+mj-lt"/>
              </a:rPr>
              <a:t>early stage: vortex aligned in moderate shear with convective bursts likely playing a role in alignment </a:t>
            </a:r>
          </a:p>
          <a:p>
            <a:pPr marL="628650" lvl="1" indent="-171450">
              <a:buFont typeface="Arial" pitchFamily="34" charset="0"/>
              <a:buChar char="•"/>
              <a:defRPr/>
            </a:pPr>
            <a:r>
              <a:rPr lang="en-US" sz="2000" dirty="0">
                <a:latin typeface="+mj-lt"/>
              </a:rPr>
              <a:t>late stage: RMW contracted with convective burst activity concentrated inside RMW</a:t>
            </a:r>
          </a:p>
          <a:p>
            <a:pPr marL="628650" lvl="1" indent="-171450">
              <a:defRPr/>
            </a:pPr>
            <a:endParaRPr lang="en-US" sz="1000" dirty="0">
              <a:latin typeface="+mj-lt"/>
            </a:endParaRPr>
          </a:p>
          <a:p>
            <a:pPr marL="115888" lvl="1" indent="-115888">
              <a:buFont typeface="Arial" pitchFamily="34" charset="0"/>
              <a:buChar char="•"/>
              <a:defRPr/>
            </a:pPr>
            <a:r>
              <a:rPr lang="en-US" sz="2000" dirty="0">
                <a:latin typeface="+mj-lt"/>
              </a:rPr>
              <a:t> Three mechanisms explored to explain this radial distribution of convective bursts</a:t>
            </a:r>
          </a:p>
          <a:p>
            <a:pPr marL="628650" lvl="2" indent="-171450">
              <a:buFont typeface="Arial" pitchFamily="34" charset="0"/>
              <a:buChar char="•"/>
              <a:defRPr/>
            </a:pPr>
            <a:r>
              <a:rPr lang="en-US" sz="2000" dirty="0">
                <a:latin typeface="+mj-lt"/>
              </a:rPr>
              <a:t>PBL convergence </a:t>
            </a:r>
          </a:p>
          <a:p>
            <a:pPr marL="628650" lvl="2" indent="-171450">
              <a:buFont typeface="Arial" pitchFamily="34" charset="0"/>
              <a:buChar char="•"/>
              <a:defRPr/>
            </a:pPr>
            <a:r>
              <a:rPr lang="en-US" sz="2000" dirty="0">
                <a:latin typeface="+mj-lt"/>
              </a:rPr>
              <a:t>outer core inertial stability and inflow depth </a:t>
            </a:r>
          </a:p>
          <a:p>
            <a:pPr marL="628650" lvl="2" indent="-171450">
              <a:buFont typeface="Arial" pitchFamily="34" charset="0"/>
              <a:buChar char="•"/>
              <a:defRPr/>
            </a:pPr>
            <a:r>
              <a:rPr lang="en-US" sz="2000" dirty="0">
                <a:latin typeface="+mj-lt"/>
              </a:rPr>
              <a:t>slope differences in updraft </a:t>
            </a: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76200" y="3590925"/>
            <a:ext cx="9157379" cy="3201530"/>
            <a:chOff x="304800" y="3762851"/>
            <a:chExt cx="9157654" cy="3201863"/>
          </a:xfrm>
        </p:grpSpPr>
        <p:sp>
          <p:nvSpPr>
            <p:cNvPr id="11270" name="TextBox 21"/>
            <p:cNvSpPr txBox="1">
              <a:spLocks noChangeArrowheads="1"/>
            </p:cNvSpPr>
            <p:nvPr/>
          </p:nvSpPr>
          <p:spPr bwMode="auto">
            <a:xfrm>
              <a:off x="3809845" y="3762851"/>
              <a:ext cx="195912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solidFill>
                    <a:srgbClr val="FFFF00"/>
                  </a:solidFill>
                  <a:latin typeface="Calibri" pitchFamily="34" charset="0"/>
                </a:rPr>
                <a:t>Future work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04800" y="4286780"/>
              <a:ext cx="9157654" cy="26779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buFont typeface="Arial" pitchFamily="34" charset="0"/>
                <a:buChar char="•"/>
                <a:defRPr/>
              </a:pPr>
              <a:r>
                <a:rPr lang="en-US" sz="2000" dirty="0">
                  <a:latin typeface="+mn-lt"/>
                </a:rPr>
                <a:t> Causes of differences in updraft slope for different cases – buoyancy of inflowing air?</a:t>
              </a:r>
            </a:p>
            <a:p>
              <a:pPr>
                <a:buFont typeface="Arial" pitchFamily="34" charset="0"/>
                <a:buChar char="•"/>
                <a:defRPr/>
              </a:pPr>
              <a:endParaRPr lang="en-US" sz="1000" dirty="0">
                <a:latin typeface="+mn-lt"/>
              </a:endParaRPr>
            </a:p>
            <a:p>
              <a:pPr>
                <a:buFont typeface="Arial" pitchFamily="34" charset="0"/>
                <a:buChar char="•"/>
                <a:defRPr/>
              </a:pPr>
              <a:r>
                <a:rPr lang="en-US" sz="2000" dirty="0">
                  <a:latin typeface="+mn-lt"/>
                </a:rPr>
                <a:t> Acquire additional </a:t>
              </a:r>
              <a:r>
                <a:rPr lang="en-US" sz="2000" dirty="0" smtClean="0">
                  <a:latin typeface="+mn-lt"/>
                </a:rPr>
                <a:t>datasets from NOAA aircraft, </a:t>
              </a:r>
              <a:r>
                <a:rPr lang="en-US" sz="2000" dirty="0">
                  <a:latin typeface="+mn-lt"/>
                </a:rPr>
                <a:t>especially outside RMW</a:t>
              </a:r>
            </a:p>
            <a:p>
              <a:pPr marL="400050" lvl="1" indent="-171450">
                <a:buFont typeface="Arial" pitchFamily="34" charset="0"/>
                <a:buChar char="•"/>
                <a:defRPr/>
              </a:pPr>
              <a:r>
                <a:rPr lang="en-US" sz="2000" dirty="0" err="1">
                  <a:latin typeface="+mn-lt"/>
                </a:rPr>
                <a:t>dropsonde</a:t>
              </a:r>
              <a:r>
                <a:rPr lang="en-US" sz="2000" dirty="0">
                  <a:latin typeface="+mn-lt"/>
                </a:rPr>
                <a:t> measurements for PBL convergence, buoyancy calculations</a:t>
              </a:r>
            </a:p>
            <a:p>
              <a:pPr marL="400050" lvl="1" indent="-171450">
                <a:buFont typeface="Arial" pitchFamily="34" charset="0"/>
                <a:buChar char="•"/>
                <a:defRPr/>
              </a:pPr>
              <a:r>
                <a:rPr lang="en-US" sz="2000" dirty="0">
                  <a:latin typeface="+mn-lt"/>
                </a:rPr>
                <a:t>buoyancy retrievals from </a:t>
              </a:r>
              <a:r>
                <a:rPr lang="en-US" sz="2000" dirty="0" smtClean="0">
                  <a:latin typeface="+mn-lt"/>
                </a:rPr>
                <a:t>Doppler</a:t>
              </a:r>
            </a:p>
            <a:p>
              <a:pPr marL="400050" lvl="1" indent="-171450">
                <a:buFont typeface="Arial" pitchFamily="34" charset="0"/>
                <a:buChar char="•"/>
                <a:defRPr/>
              </a:pPr>
              <a:endParaRPr lang="en-US" sz="800" dirty="0" smtClean="0">
                <a:latin typeface="+mn-lt"/>
              </a:endParaRPr>
            </a:p>
            <a:p>
              <a:pPr marL="114300" lvl="1" indent="-114300">
                <a:buFont typeface="Arial" pitchFamily="34" charset="0"/>
                <a:buChar char="•"/>
                <a:defRPr/>
              </a:pPr>
              <a:r>
                <a:rPr lang="en-US" sz="2000" dirty="0" smtClean="0">
                  <a:latin typeface="+mn-lt"/>
                </a:rPr>
                <a:t>Analyze datasets from new instruments/platforms</a:t>
              </a:r>
            </a:p>
            <a:p>
              <a:pPr marL="571500" lvl="2" indent="-114300">
                <a:buFont typeface="Arial" pitchFamily="34" charset="0"/>
                <a:buChar char="•"/>
                <a:defRPr/>
              </a:pPr>
              <a:r>
                <a:rPr lang="en-US" sz="2000" dirty="0" smtClean="0">
                  <a:latin typeface="+mn-lt"/>
                </a:rPr>
                <a:t>HIWRAP on Global Hawk</a:t>
              </a:r>
              <a:endParaRPr lang="en-US" sz="2000" dirty="0">
                <a:latin typeface="+mn-lt"/>
              </a:endParaRPr>
            </a:p>
            <a:p>
              <a:pPr marL="400050" lvl="1" indent="-171450">
                <a:buFont typeface="Arial" pitchFamily="34" charset="0"/>
                <a:buChar char="•"/>
                <a:defRPr/>
              </a:pPr>
              <a:endParaRPr lang="en-US" sz="1000" dirty="0">
                <a:latin typeface="+mn-lt"/>
              </a:endParaRPr>
            </a:p>
            <a:p>
              <a:pPr>
                <a:buFont typeface="Arial" pitchFamily="34" charset="0"/>
                <a:buChar char="•"/>
                <a:defRPr/>
              </a:pPr>
              <a:r>
                <a:rPr lang="en-US" sz="2000" dirty="0">
                  <a:latin typeface="+mn-lt"/>
                </a:rPr>
                <a:t> Numerical model simulations of RI vs. non-RI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10D840-5761-4CFA-A4A9-E7F1A0C583A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3" name="Picture 2" descr="Karl_Flight_tracks.jpeg"/>
          <p:cNvPicPr>
            <a:picLocks noChangeAspect="1"/>
          </p:cNvPicPr>
          <p:nvPr/>
        </p:nvPicPr>
        <p:blipFill>
          <a:blip r:embed="rId2" cstate="print"/>
          <a:srcRect l="49845"/>
          <a:stretch>
            <a:fillRect/>
          </a:stretch>
        </p:blipFill>
        <p:spPr>
          <a:xfrm>
            <a:off x="838200" y="4138514"/>
            <a:ext cx="2886075" cy="258091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489807" y="1006382"/>
            <a:ext cx="4025570" cy="2662719"/>
            <a:chOff x="4267200" y="1676400"/>
            <a:chExt cx="4248177" cy="288925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67200" y="1676400"/>
              <a:ext cx="4248177" cy="288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Rectangle 5"/>
            <p:cNvSpPr/>
            <p:nvPr/>
          </p:nvSpPr>
          <p:spPr>
            <a:xfrm>
              <a:off x="6791325" y="3292494"/>
              <a:ext cx="257175" cy="517506"/>
            </a:xfrm>
            <a:prstGeom prst="rect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809518" y="2749569"/>
              <a:ext cx="1000982" cy="517506"/>
            </a:xfrm>
            <a:prstGeom prst="rect">
              <a:avLst/>
            </a:prstGeom>
            <a:solidFill>
              <a:schemeClr val="bg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876800" y="1895476"/>
              <a:ext cx="266700" cy="114299"/>
            </a:xfrm>
            <a:prstGeom prst="rect">
              <a:avLst/>
            </a:prstGeom>
            <a:solidFill>
              <a:schemeClr val="bg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876800" y="2066925"/>
              <a:ext cx="257175" cy="101181"/>
            </a:xfrm>
            <a:prstGeom prst="rect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99649" y="1840302"/>
              <a:ext cx="113043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+mj-lt"/>
                </a:rPr>
                <a:t>o</a:t>
              </a:r>
              <a:r>
                <a:rPr lang="en-US" sz="800" b="1" dirty="0" smtClean="0">
                  <a:solidFill>
                    <a:schemeClr val="bg1"/>
                  </a:solidFill>
                  <a:latin typeface="+mj-lt"/>
                </a:rPr>
                <a:t>n station time for GH</a:t>
              </a:r>
              <a:endParaRPr lang="en-US" sz="8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99649" y="1992702"/>
              <a:ext cx="113845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+mj-lt"/>
                </a:rPr>
                <a:t>o</a:t>
              </a:r>
              <a:r>
                <a:rPr lang="en-US" sz="800" b="1" dirty="0" smtClean="0">
                  <a:solidFill>
                    <a:schemeClr val="bg1"/>
                  </a:solidFill>
                  <a:latin typeface="+mj-lt"/>
                </a:rPr>
                <a:t>n station time for P-3</a:t>
              </a:r>
              <a:endParaRPr lang="en-US" sz="8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11458" t="17159" r="51588" b="37333"/>
          <a:stretch>
            <a:fillRect/>
          </a:stretch>
        </p:blipFill>
        <p:spPr bwMode="auto">
          <a:xfrm>
            <a:off x="482884" y="1006381"/>
            <a:ext cx="3499207" cy="269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 rot="1379419">
            <a:off x="1491944" y="1774707"/>
            <a:ext cx="273003" cy="138906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728293" y="1425385"/>
            <a:ext cx="11673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  <a:latin typeface="+mj-lt"/>
              </a:rPr>
              <a:t>a</a:t>
            </a:r>
            <a:r>
              <a:rPr lang="en-US" sz="800" b="1" dirty="0" smtClean="0">
                <a:solidFill>
                  <a:schemeClr val="bg1"/>
                </a:solidFill>
                <a:latin typeface="+mj-lt"/>
              </a:rPr>
              <a:t>ircraft on station time</a:t>
            </a:r>
            <a:endParaRPr lang="en-US" sz="8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1712422" y="1608265"/>
            <a:ext cx="149629" cy="16625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21"/>
          <p:cNvSpPr txBox="1">
            <a:spLocks noChangeArrowheads="1"/>
          </p:cNvSpPr>
          <p:nvPr/>
        </p:nvSpPr>
        <p:spPr bwMode="auto">
          <a:xfrm>
            <a:off x="867908" y="0"/>
            <a:ext cx="75955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Calibri" pitchFamily="34" charset="0"/>
              </a:rPr>
              <a:t>A rapid intensifier sampled by HIWRAP: Karl (2010)</a:t>
            </a:r>
            <a:endParaRPr lang="en-US" sz="28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05000" y="560295"/>
            <a:ext cx="66992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u="sng" dirty="0">
                <a:latin typeface="+mj-lt"/>
              </a:rPr>
              <a:t>Track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19800" y="567112"/>
            <a:ext cx="9969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u="sng" dirty="0">
                <a:latin typeface="+mj-lt"/>
              </a:rPr>
              <a:t>Intensity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90625" y="3751200"/>
            <a:ext cx="232691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u="sng" dirty="0" smtClean="0">
                <a:latin typeface="+mj-lt"/>
              </a:rPr>
              <a:t>Flight t</a:t>
            </a:r>
            <a:r>
              <a:rPr lang="en-US" u="sng" dirty="0" smtClean="0">
                <a:latin typeface="+mj-lt"/>
              </a:rPr>
              <a:t>racks </a:t>
            </a:r>
            <a:r>
              <a:rPr lang="en-US" sz="1000" u="sng" dirty="0" smtClean="0">
                <a:latin typeface="+mj-lt"/>
              </a:rPr>
              <a:t>(Braun et al. 2013)</a:t>
            </a:r>
            <a:endParaRPr lang="en-US" sz="1000" u="sng" dirty="0">
              <a:latin typeface="+mj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t="45926" b="2024"/>
          <a:stretch>
            <a:fillRect/>
          </a:stretch>
        </p:blipFill>
        <p:spPr bwMode="auto">
          <a:xfrm>
            <a:off x="4724400" y="4202331"/>
            <a:ext cx="3476625" cy="246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1438275" y="4248090"/>
            <a:ext cx="2177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b="1" dirty="0" smtClean="0">
                <a:solidFill>
                  <a:schemeClr val="bg1"/>
                </a:solidFill>
              </a:rPr>
              <a:t>GOES IR 0110 UTC 17 Sept</a:t>
            </a:r>
          </a:p>
          <a:p>
            <a:pPr algn="r"/>
            <a:r>
              <a:rPr lang="en-US" sz="1000" b="1" dirty="0" smtClean="0">
                <a:solidFill>
                  <a:schemeClr val="bg1"/>
                </a:solidFill>
              </a:rPr>
              <a:t>SSM/I rain rate 0113 UTC 17 Sept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72000" y="3800475"/>
            <a:ext cx="401225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u="sng" dirty="0" smtClean="0">
                <a:latin typeface="+mj-lt"/>
              </a:rPr>
              <a:t>HIWRAP sampling geometry </a:t>
            </a:r>
            <a:r>
              <a:rPr lang="en-US" sz="1000" u="sng" dirty="0" smtClean="0">
                <a:latin typeface="+mj-lt"/>
              </a:rPr>
              <a:t>(</a:t>
            </a:r>
            <a:r>
              <a:rPr lang="en-US" sz="1000" u="sng" dirty="0" err="1" smtClean="0">
                <a:latin typeface="+mj-lt"/>
              </a:rPr>
              <a:t>Guimond</a:t>
            </a:r>
            <a:r>
              <a:rPr lang="en-US" sz="1000" u="sng" dirty="0" smtClean="0">
                <a:latin typeface="+mj-lt"/>
              </a:rPr>
              <a:t> et al. 2014)</a:t>
            </a:r>
            <a:endParaRPr lang="en-US" sz="1000" u="sng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10D840-5761-4CFA-A4A9-E7F1A0C583A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3" name="Content Placeholder 5" descr="ws_3km_stormrelative_hiwrap_vs_radar_le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5800" y="1371599"/>
            <a:ext cx="4420963" cy="33460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1356698"/>
            <a:ext cx="3981450" cy="335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21"/>
          <p:cNvSpPr txBox="1">
            <a:spLocks noChangeArrowheads="1"/>
          </p:cNvSpPr>
          <p:nvPr/>
        </p:nvSpPr>
        <p:spPr bwMode="auto">
          <a:xfrm>
            <a:off x="1752600" y="152400"/>
            <a:ext cx="59078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Calibri" pitchFamily="34" charset="0"/>
              </a:rPr>
              <a:t>Comparison of P-3 and HIWRAP swaths</a:t>
            </a:r>
            <a:endParaRPr lang="en-US" sz="28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8125" y="896938"/>
            <a:ext cx="410285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u="sng" dirty="0" smtClean="0">
                <a:latin typeface="+mj-lt"/>
              </a:rPr>
              <a:t>3 </a:t>
            </a:r>
            <a:r>
              <a:rPr lang="en-US" sz="1600" u="sng" dirty="0" smtClean="0">
                <a:latin typeface="+mj-lt"/>
              </a:rPr>
              <a:t>km r</a:t>
            </a:r>
            <a:r>
              <a:rPr lang="en-US" sz="1600" u="sng" dirty="0" smtClean="0">
                <a:latin typeface="+mj-lt"/>
              </a:rPr>
              <a:t>eflectivity (</a:t>
            </a:r>
            <a:r>
              <a:rPr lang="en-US" sz="1600" u="sng" dirty="0" err="1" smtClean="0">
                <a:latin typeface="+mj-lt"/>
              </a:rPr>
              <a:t>dBZ</a:t>
            </a:r>
            <a:r>
              <a:rPr lang="en-US" sz="1600" u="sng" dirty="0" smtClean="0">
                <a:latin typeface="+mj-lt"/>
              </a:rPr>
              <a:t>) for HIWRAP and P-3 TDR</a:t>
            </a:r>
            <a:endParaRPr lang="en-US" sz="1600" u="sng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17271" y="904875"/>
            <a:ext cx="417755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u="sng" dirty="0" smtClean="0">
                <a:latin typeface="+mj-lt"/>
              </a:rPr>
              <a:t>3 </a:t>
            </a:r>
            <a:r>
              <a:rPr lang="en-US" sz="1600" u="sng" dirty="0" smtClean="0">
                <a:latin typeface="+mj-lt"/>
              </a:rPr>
              <a:t>km wind speed </a:t>
            </a:r>
            <a:r>
              <a:rPr lang="en-US" sz="1600" u="sng" dirty="0" smtClean="0">
                <a:latin typeface="+mj-lt"/>
              </a:rPr>
              <a:t>(m/s) for HIWRAP and P-3 TDR</a:t>
            </a:r>
            <a:endParaRPr lang="en-US" sz="1600" u="sng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732" y="4953000"/>
            <a:ext cx="7223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*Note: P-3 TDR has ~1.5 km along-track sampling, analysis is 5 km spacing</a:t>
            </a:r>
          </a:p>
          <a:p>
            <a:r>
              <a:rPr lang="en-US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            HIWRAP has ~600 m along-track sampling, analysis is 1 km spacing </a:t>
            </a:r>
            <a:endParaRPr lang="en-US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990600" y="5833646"/>
            <a:ext cx="7010400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Qualitatively reasonable agreement, despite significant resolution differences 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10D840-5761-4CFA-A4A9-E7F1A0C583A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1219200" y="0"/>
            <a:ext cx="65811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Calibri" pitchFamily="34" charset="0"/>
              </a:rPr>
              <a:t>Comparison of P-3 TDR and HIWRAP swaths</a:t>
            </a:r>
            <a:endParaRPr lang="en-US" sz="28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20852" y="435769"/>
            <a:ext cx="159434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u="sng" dirty="0" smtClean="0">
                <a:latin typeface="+mj-lt"/>
              </a:rPr>
              <a:t>r</a:t>
            </a:r>
            <a:r>
              <a:rPr lang="en-US" sz="1600" u="sng" dirty="0" smtClean="0">
                <a:latin typeface="+mj-lt"/>
              </a:rPr>
              <a:t>eflectivity (</a:t>
            </a:r>
            <a:r>
              <a:rPr lang="en-US" sz="1600" u="sng" dirty="0" err="1" smtClean="0">
                <a:latin typeface="+mj-lt"/>
              </a:rPr>
              <a:t>dBZ</a:t>
            </a:r>
            <a:r>
              <a:rPr lang="en-US" sz="1600" u="sng" dirty="0" smtClean="0">
                <a:latin typeface="+mj-lt"/>
              </a:rPr>
              <a:t>)</a:t>
            </a:r>
            <a:endParaRPr lang="en-US" sz="1600" u="sng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29410" y="454819"/>
            <a:ext cx="166834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u="sng" dirty="0" smtClean="0">
                <a:latin typeface="+mj-lt"/>
              </a:rPr>
              <a:t>w</a:t>
            </a:r>
            <a:r>
              <a:rPr lang="en-US" sz="1600" u="sng" dirty="0" smtClean="0">
                <a:latin typeface="+mj-lt"/>
              </a:rPr>
              <a:t>ind speed </a:t>
            </a:r>
            <a:r>
              <a:rPr lang="en-US" sz="1600" u="sng" dirty="0" smtClean="0">
                <a:latin typeface="+mj-lt"/>
              </a:rPr>
              <a:t>(m/s)</a:t>
            </a:r>
            <a:endParaRPr lang="en-US" sz="1600" u="sng" dirty="0">
              <a:latin typeface="+mj-lt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38200" y="770307"/>
            <a:ext cx="3354657" cy="2557370"/>
            <a:chOff x="806453" y="853650"/>
            <a:chExt cx="3524249" cy="2620594"/>
          </a:xfrm>
        </p:grpSpPr>
        <p:pic>
          <p:nvPicPr>
            <p:cNvPr id="3" name="Content Placeholder 4" descr="dbz_hiwrap_leg1_1906_crosscenter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6453" y="853650"/>
              <a:ext cx="3524249" cy="262059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825752" y="1035844"/>
              <a:ext cx="8835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+mj-lt"/>
                </a:rPr>
                <a:t>HIWRAP</a:t>
              </a:r>
              <a:endParaRPr lang="en-US" sz="16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25552" y="1019218"/>
              <a:ext cx="7874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+mj-lt"/>
                </a:rPr>
                <a:t>1906 UTC</a:t>
              </a:r>
              <a:endParaRPr lang="en-US" sz="12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8200" y="3421856"/>
            <a:ext cx="3354657" cy="2482197"/>
            <a:chOff x="787402" y="3589830"/>
            <a:chExt cx="3543300" cy="2621756"/>
          </a:xfrm>
        </p:grpSpPr>
        <p:pic>
          <p:nvPicPr>
            <p:cNvPr id="4" name="Content Placeholder 5" descr="dbz_radar_1842_crosscente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7402" y="3589830"/>
              <a:ext cx="3543300" cy="262175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186427" y="3751755"/>
              <a:ext cx="5229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+mj-lt"/>
                </a:rPr>
                <a:t>TDR</a:t>
              </a:r>
              <a:endParaRPr lang="en-US" sz="16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25552" y="3807346"/>
              <a:ext cx="7874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+mj-lt"/>
                </a:rPr>
                <a:t>1842 UTC</a:t>
              </a:r>
              <a:endParaRPr lang="en-US" sz="12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735996" y="762000"/>
            <a:ext cx="3417404" cy="2565675"/>
            <a:chOff x="4740277" y="845344"/>
            <a:chExt cx="3489323" cy="2616993"/>
          </a:xfrm>
        </p:grpSpPr>
        <p:pic>
          <p:nvPicPr>
            <p:cNvPr id="5" name="Content Placeholder 7" descr="ws_hiwrap_leg1_1906_crosscenter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40277" y="845344"/>
              <a:ext cx="3489323" cy="261699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666577" y="1026319"/>
              <a:ext cx="8835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+mj-lt"/>
                </a:rPr>
                <a:t>HIWRAP</a:t>
              </a:r>
              <a:endParaRPr lang="en-US" sz="16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162492" y="1019218"/>
              <a:ext cx="7874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+mj-lt"/>
                </a:rPr>
                <a:t>1906 UTC</a:t>
              </a:r>
              <a:endParaRPr lang="en-US" sz="12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745521" y="3424053"/>
            <a:ext cx="3407879" cy="2490274"/>
            <a:chOff x="4749802" y="3592027"/>
            <a:chExt cx="3476625" cy="2617178"/>
          </a:xfrm>
        </p:grpSpPr>
        <p:pic>
          <p:nvPicPr>
            <p:cNvPr id="6" name="Content Placeholder 9" descr="ws_radar_1842_crosscenter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49802" y="3592027"/>
              <a:ext cx="3476625" cy="261717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027252" y="3742230"/>
              <a:ext cx="5229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+mj-lt"/>
                </a:rPr>
                <a:t>TDR</a:t>
              </a:r>
              <a:endParaRPr lang="en-US" sz="16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162492" y="3807346"/>
              <a:ext cx="7874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+mj-lt"/>
                </a:rPr>
                <a:t>1842 UTC</a:t>
              </a:r>
              <a:endParaRPr lang="en-US" sz="12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9" name="Rectangle 18"/>
          <p:cNvSpPr/>
          <p:nvPr/>
        </p:nvSpPr>
        <p:spPr bwMode="auto">
          <a:xfrm>
            <a:off x="228600" y="5994970"/>
            <a:ext cx="8763000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Both instruments show strongest rain on south side, generally </a:t>
            </a:r>
            <a:r>
              <a:rPr lang="en-US" sz="1400" dirty="0" err="1" smtClean="0">
                <a:solidFill>
                  <a:schemeClr val="bg1"/>
                </a:solidFill>
                <a:latin typeface="Calibri" pitchFamily="34" charset="0"/>
              </a:rPr>
              <a:t>stratiform</a:t>
            </a:r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 distribution, strongest winds on north side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One tower noted in HIWRAP reflectivity field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 Caution needed for HIWRAP since section taken near edge of swath, where uncertainties large (</a:t>
            </a:r>
            <a:r>
              <a:rPr lang="en-US" sz="1400" dirty="0" err="1" smtClean="0">
                <a:solidFill>
                  <a:schemeClr val="bg1"/>
                </a:solidFill>
                <a:latin typeface="Calibri" pitchFamily="34" charset="0"/>
              </a:rPr>
              <a:t>Guimond</a:t>
            </a:r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 et al. 2014) 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10D840-5761-4CFA-A4A9-E7F1A0C583A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4" name="Content Placeholder 4" descr="vertcross_leg16.tif"/>
          <p:cNvPicPr>
            <a:picLocks noChangeAspect="1"/>
          </p:cNvPicPr>
          <p:nvPr/>
        </p:nvPicPr>
        <p:blipFill>
          <a:blip r:embed="rId2" cstate="print"/>
          <a:srcRect r="7839"/>
          <a:stretch>
            <a:fillRect/>
          </a:stretch>
        </p:blipFill>
        <p:spPr>
          <a:xfrm>
            <a:off x="4841618" y="1590675"/>
            <a:ext cx="4149982" cy="3386767"/>
          </a:xfrm>
          <a:prstGeom prst="rect">
            <a:avLst/>
          </a:prstGeom>
        </p:spPr>
      </p:pic>
      <p:pic>
        <p:nvPicPr>
          <p:cNvPr id="5" name="Content Placeholder 16" descr="w_dbz_6km_lonlat_leg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956" y="1583482"/>
            <a:ext cx="4528168" cy="3396126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7" name="Straight Connector 6"/>
          <p:cNvCxnSpPr/>
          <p:nvPr/>
        </p:nvCxnSpPr>
        <p:spPr>
          <a:xfrm>
            <a:off x="1043189" y="1854558"/>
            <a:ext cx="0" cy="26337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675098" y="2908756"/>
            <a:ext cx="4251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  <a:latin typeface="+mj-lt"/>
              </a:rPr>
              <a:t>RMW</a:t>
            </a:r>
            <a:endParaRPr lang="en-US" sz="8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029983" y="3046595"/>
            <a:ext cx="282327" cy="25283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459172" y="2836604"/>
            <a:ext cx="9284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  <a:latin typeface="+mj-lt"/>
              </a:rPr>
              <a:t>w</a:t>
            </a:r>
            <a:r>
              <a:rPr lang="en-US" sz="800" b="1" dirty="0" smtClean="0">
                <a:solidFill>
                  <a:schemeClr val="bg1"/>
                </a:solidFill>
                <a:latin typeface="+mj-lt"/>
              </a:rPr>
              <a:t>ind speed (m/s)</a:t>
            </a:r>
            <a:endParaRPr lang="en-US" sz="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73409" y="1824586"/>
            <a:ext cx="11128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  <a:latin typeface="+mj-lt"/>
              </a:rPr>
              <a:t>v</a:t>
            </a:r>
            <a:r>
              <a:rPr lang="en-US" sz="800" b="1" dirty="0" smtClean="0">
                <a:solidFill>
                  <a:schemeClr val="bg1"/>
                </a:solidFill>
                <a:latin typeface="+mj-lt"/>
              </a:rPr>
              <a:t>ertical velocity (m/s)</a:t>
            </a:r>
            <a:endParaRPr lang="en-US" sz="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07265" y="3865130"/>
            <a:ext cx="8915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  <a:latin typeface="+mj-lt"/>
              </a:rPr>
              <a:t>r</a:t>
            </a:r>
            <a:r>
              <a:rPr lang="en-US" sz="800" b="1" dirty="0" smtClean="0">
                <a:solidFill>
                  <a:schemeClr val="bg1"/>
                </a:solidFill>
                <a:latin typeface="+mj-lt"/>
              </a:rPr>
              <a:t>eflectivity (</a:t>
            </a:r>
            <a:r>
              <a:rPr lang="en-US" sz="800" b="1" dirty="0" err="1" smtClean="0">
                <a:solidFill>
                  <a:schemeClr val="bg1"/>
                </a:solidFill>
                <a:latin typeface="+mj-lt"/>
              </a:rPr>
              <a:t>dBZ</a:t>
            </a:r>
            <a:r>
              <a:rPr lang="en-US" sz="800" b="1" dirty="0" smtClean="0">
                <a:solidFill>
                  <a:schemeClr val="bg1"/>
                </a:solidFill>
                <a:latin typeface="+mj-lt"/>
              </a:rPr>
              <a:t>)</a:t>
            </a:r>
            <a:endParaRPr lang="en-US" sz="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24600" y="1833014"/>
            <a:ext cx="9332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  <a:latin typeface="+mj-lt"/>
              </a:rPr>
              <a:t>c</a:t>
            </a:r>
            <a:r>
              <a:rPr lang="en-US" sz="800" b="1" dirty="0" smtClean="0">
                <a:solidFill>
                  <a:schemeClr val="bg1"/>
                </a:solidFill>
                <a:latin typeface="+mj-lt"/>
              </a:rPr>
              <a:t>onvective burst?</a:t>
            </a:r>
            <a:endParaRPr lang="en-US" sz="8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6480864" y="2014208"/>
            <a:ext cx="147483" cy="244402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442938" y="2022636"/>
            <a:ext cx="282327" cy="2064774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015805" y="1854556"/>
            <a:ext cx="0" cy="26337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1"/>
          <p:cNvSpPr txBox="1">
            <a:spLocks noChangeArrowheads="1"/>
          </p:cNvSpPr>
          <p:nvPr/>
        </p:nvSpPr>
        <p:spPr bwMode="auto">
          <a:xfrm>
            <a:off x="1591283" y="162580"/>
            <a:ext cx="62305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Calibri" pitchFamily="34" charset="0"/>
              </a:rPr>
              <a:t>Possible convective bursts from HIWRAP?</a:t>
            </a:r>
            <a:endParaRPr lang="en-US" sz="28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7180" y="1128897"/>
            <a:ext cx="200882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u="sng" dirty="0" smtClean="0">
                <a:latin typeface="+mj-lt"/>
              </a:rPr>
              <a:t>6 km r</a:t>
            </a:r>
            <a:r>
              <a:rPr lang="en-US" sz="1600" u="sng" dirty="0" smtClean="0">
                <a:latin typeface="+mj-lt"/>
              </a:rPr>
              <a:t>eflectivity (</a:t>
            </a:r>
            <a:r>
              <a:rPr lang="en-US" sz="1600" u="sng" dirty="0" err="1" smtClean="0">
                <a:latin typeface="+mj-lt"/>
              </a:rPr>
              <a:t>dBZ</a:t>
            </a:r>
            <a:r>
              <a:rPr lang="en-US" sz="1600" u="sng" dirty="0" smtClean="0">
                <a:latin typeface="+mj-lt"/>
              </a:rPr>
              <a:t>)</a:t>
            </a:r>
            <a:endParaRPr lang="en-US" sz="1600" u="sng" dirty="0"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82205" y="1134076"/>
            <a:ext cx="242887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u="sng" dirty="0" smtClean="0">
                <a:latin typeface="+mj-lt"/>
              </a:rPr>
              <a:t>6 km vertical velocity </a:t>
            </a:r>
            <a:r>
              <a:rPr lang="en-US" sz="1600" u="sng" dirty="0" smtClean="0">
                <a:latin typeface="+mj-lt"/>
              </a:rPr>
              <a:t>(m/s)</a:t>
            </a:r>
            <a:endParaRPr lang="en-US" sz="1600" u="sng" dirty="0"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57379" y="628650"/>
            <a:ext cx="2381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0737-0752 UTC 17 Sept</a:t>
            </a:r>
            <a:endParaRPr lang="en-US" dirty="0"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10200" y="1143000"/>
            <a:ext cx="313919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u="sng" dirty="0" smtClean="0">
                <a:latin typeface="+mj-lt"/>
              </a:rPr>
              <a:t>Vertical cross sections of w, </a:t>
            </a:r>
            <a:r>
              <a:rPr lang="en-US" sz="1600" u="sng" dirty="0" err="1" smtClean="0">
                <a:latin typeface="+mj-lt"/>
              </a:rPr>
              <a:t>ws</a:t>
            </a:r>
            <a:r>
              <a:rPr lang="en-US" sz="1600" u="sng" dirty="0" smtClean="0">
                <a:latin typeface="+mj-lt"/>
              </a:rPr>
              <a:t>, </a:t>
            </a:r>
            <a:r>
              <a:rPr lang="en-US" sz="1600" u="sng" dirty="0" err="1" smtClean="0">
                <a:latin typeface="+mj-lt"/>
              </a:rPr>
              <a:t>dBZ</a:t>
            </a:r>
            <a:endParaRPr lang="en-US" sz="1600" u="sng" dirty="0">
              <a:latin typeface="+mj-lt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228600" y="5334000"/>
            <a:ext cx="876300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 HIWRAP appears to identify a region of strong updrafts in mid troposphere on south side of center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area located inside RMW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limited coverage above 6 km may necessitate new parameters for identifying convective bursts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4366EF-5227-4E56-A87A-286544D4892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3075" name="TextBox 21"/>
          <p:cNvSpPr txBox="1">
            <a:spLocks noChangeArrowheads="1"/>
          </p:cNvSpPr>
          <p:nvPr/>
        </p:nvSpPr>
        <p:spPr bwMode="auto">
          <a:xfrm>
            <a:off x="3771900" y="76200"/>
            <a:ext cx="17875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FF00"/>
                </a:solidFill>
                <a:latin typeface="Calibri" pitchFamily="34" charset="0"/>
              </a:rPr>
              <a:t>Motivation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541338"/>
            <a:ext cx="8991600" cy="26463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200" dirty="0">
                <a:latin typeface="+mj-lt"/>
              </a:rPr>
              <a:t> Rapid intensification (RI) remains challenging research, forecasting problem</a:t>
            </a:r>
          </a:p>
          <a:p>
            <a:pPr>
              <a:buFont typeface="Arial" pitchFamily="34" charset="0"/>
              <a:buChar char="•"/>
              <a:defRPr/>
            </a:pPr>
            <a:endParaRPr lang="en-US" sz="1000" dirty="0">
              <a:latin typeface="+mj-lt"/>
            </a:endParaRP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2200" dirty="0">
                <a:latin typeface="+mj-lt"/>
              </a:rPr>
              <a:t>Recent research has focused on </a:t>
            </a:r>
            <a:r>
              <a:rPr lang="en-US" sz="2200" dirty="0" err="1">
                <a:latin typeface="+mj-lt"/>
              </a:rPr>
              <a:t>subsynoptic</a:t>
            </a:r>
            <a:r>
              <a:rPr lang="en-US" sz="2200" dirty="0">
                <a:latin typeface="+mj-lt"/>
              </a:rPr>
              <a:t>-scale factors (e.g., vortex, convective, boundary layer) and their role in RI</a:t>
            </a:r>
          </a:p>
          <a:p>
            <a:pPr>
              <a:buFont typeface="Arial" pitchFamily="34" charset="0"/>
              <a:buChar char="•"/>
              <a:defRPr/>
            </a:pPr>
            <a:endParaRPr lang="en-US" sz="1000" dirty="0">
              <a:latin typeface="+mj-lt"/>
            </a:endParaRP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2200" dirty="0">
                <a:latin typeface="+mj-lt"/>
              </a:rPr>
              <a:t>Airborne Doppler composites have identified key vortex- and convective-scale differences between intensifying (IN) and steady-state (SS) hurricanes</a:t>
            </a:r>
          </a:p>
          <a:p>
            <a:pPr lvl="1" indent="-117475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 deeper inflow, weaker outer-core </a:t>
            </a:r>
            <a:r>
              <a:rPr lang="en-US" dirty="0" err="1">
                <a:latin typeface="+mj-lt"/>
              </a:rPr>
              <a:t>vorticity</a:t>
            </a:r>
            <a:r>
              <a:rPr lang="en-US" dirty="0">
                <a:latin typeface="+mj-lt"/>
              </a:rPr>
              <a:t>, greater </a:t>
            </a:r>
            <a:r>
              <a:rPr lang="en-US" dirty="0" err="1">
                <a:latin typeface="+mj-lt"/>
              </a:rPr>
              <a:t>azimuthal</a:t>
            </a:r>
            <a:r>
              <a:rPr lang="en-US" dirty="0">
                <a:latin typeface="+mj-lt"/>
              </a:rPr>
              <a:t> coverage of precipitation</a:t>
            </a:r>
          </a:p>
          <a:p>
            <a:pPr lvl="1" indent="-117475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 more convective bursts, distribution peaked inside 2-km radius of maximum wind (RMW)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8600" y="6183313"/>
            <a:ext cx="853440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- What are primary inner core structures associated with Earl’s RI?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- What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governs the radial distribution of convective burst activity relative to the RMW? </a:t>
            </a: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304800" y="3206750"/>
            <a:ext cx="8659813" cy="2754313"/>
            <a:chOff x="304800" y="3206750"/>
            <a:chExt cx="8660230" cy="2754471"/>
          </a:xfrm>
        </p:grpSpPr>
        <p:grpSp>
          <p:nvGrpSpPr>
            <p:cNvPr id="5" name="Group 178"/>
            <p:cNvGrpSpPr>
              <a:grpSpLocks/>
            </p:cNvGrpSpPr>
            <p:nvPr/>
          </p:nvGrpSpPr>
          <p:grpSpPr bwMode="auto">
            <a:xfrm>
              <a:off x="1752600" y="3600450"/>
              <a:ext cx="2541169" cy="2292461"/>
              <a:chOff x="4233863" y="228600"/>
              <a:chExt cx="3585275" cy="3276600"/>
            </a:xfrm>
            <a:solidFill>
              <a:schemeClr val="tx1"/>
            </a:solidFill>
          </p:grpSpPr>
          <p:sp>
            <p:nvSpPr>
              <p:cNvPr id="6" name="Rectangle 5"/>
              <p:cNvSpPr/>
              <p:nvPr/>
            </p:nvSpPr>
            <p:spPr>
              <a:xfrm>
                <a:off x="4297691" y="228600"/>
                <a:ext cx="3412029" cy="325094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pic>
            <p:nvPicPr>
              <p:cNvPr id="7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b="6522"/>
              <a:stretch>
                <a:fillRect/>
              </a:stretch>
            </p:blipFill>
            <p:spPr bwMode="auto">
              <a:xfrm>
                <a:off x="4233863" y="228600"/>
                <a:ext cx="3585275" cy="32766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8" name="Group 179"/>
            <p:cNvGrpSpPr>
              <a:grpSpLocks/>
            </p:cNvGrpSpPr>
            <p:nvPr/>
          </p:nvGrpSpPr>
          <p:grpSpPr bwMode="auto">
            <a:xfrm>
              <a:off x="4828457" y="3568701"/>
              <a:ext cx="2543893" cy="2331628"/>
              <a:chOff x="4241800" y="3541569"/>
              <a:chExt cx="3530600" cy="3316431"/>
            </a:xfrm>
            <a:solidFill>
              <a:schemeClr val="tx1"/>
            </a:solidFill>
          </p:grpSpPr>
          <p:sp>
            <p:nvSpPr>
              <p:cNvPr id="9" name="Rectangle 8"/>
              <p:cNvSpPr/>
              <p:nvPr/>
            </p:nvSpPr>
            <p:spPr>
              <a:xfrm>
                <a:off x="4296285" y="3579709"/>
                <a:ext cx="3412550" cy="32505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b="6387"/>
              <a:stretch>
                <a:fillRect/>
              </a:stretch>
            </p:blipFill>
            <p:spPr bwMode="auto">
              <a:xfrm>
                <a:off x="4241800" y="3541569"/>
                <a:ext cx="3530600" cy="331643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081" name="Rectangle 19"/>
            <p:cNvSpPr>
              <a:spLocks noChangeArrowheads="1"/>
            </p:cNvSpPr>
            <p:nvPr/>
          </p:nvSpPr>
          <p:spPr bwMode="auto">
            <a:xfrm>
              <a:off x="304800" y="3206750"/>
              <a:ext cx="866023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u="sng">
                  <a:latin typeface="Calibri" pitchFamily="34" charset="0"/>
                </a:rPr>
                <a:t>Radial distribution of convective bursts (%) and axisymmetric vorticity (shaded, x 10</a:t>
              </a:r>
              <a:r>
                <a:rPr lang="en-US" sz="1400" u="sng" baseline="30000">
                  <a:latin typeface="Calibri" pitchFamily="34" charset="0"/>
                </a:rPr>
                <a:t>-4</a:t>
              </a:r>
              <a:r>
                <a:rPr lang="en-US" sz="1400" u="sng">
                  <a:latin typeface="Calibri" pitchFamily="34" charset="0"/>
                </a:rPr>
                <a:t> s</a:t>
              </a:r>
              <a:r>
                <a:rPr lang="en-US" sz="1400" u="sng" baseline="30000">
                  <a:latin typeface="Calibri" pitchFamily="34" charset="0"/>
                </a:rPr>
                <a:t>-1</a:t>
              </a:r>
              <a:r>
                <a:rPr lang="en-US" sz="1400" u="sng">
                  <a:latin typeface="Calibri" pitchFamily="34" charset="0"/>
                </a:rPr>
                <a:t>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334588" y="5715144"/>
              <a:ext cx="1505022" cy="2460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dirty="0">
                  <a:latin typeface="+mj-lt"/>
                </a:rPr>
                <a:t>Rogers et al., MWR, 2013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1BBB71-1C7C-4F53-8A6D-09A68B019C7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4099" name="TextBox 21"/>
          <p:cNvSpPr txBox="1">
            <a:spLocks noChangeArrowheads="1"/>
          </p:cNvSpPr>
          <p:nvPr/>
        </p:nvSpPr>
        <p:spPr bwMode="auto">
          <a:xfrm>
            <a:off x="3027363" y="76200"/>
            <a:ext cx="3276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FF00"/>
                </a:solidFill>
                <a:latin typeface="Calibri" pitchFamily="34" charset="0"/>
              </a:rPr>
              <a:t>Hurricane Earl (2010)</a:t>
            </a:r>
          </a:p>
        </p:txBody>
      </p:sp>
      <p:grpSp>
        <p:nvGrpSpPr>
          <p:cNvPr id="4100" name="Group 18"/>
          <p:cNvGrpSpPr>
            <a:grpSpLocks/>
          </p:cNvGrpSpPr>
          <p:nvPr/>
        </p:nvGrpSpPr>
        <p:grpSpPr bwMode="auto">
          <a:xfrm>
            <a:off x="142875" y="3276600"/>
            <a:ext cx="4405313" cy="3398838"/>
            <a:chOff x="148942" y="2514600"/>
            <a:chExt cx="4651658" cy="3505200"/>
          </a:xfrm>
        </p:grpSpPr>
        <p:pic>
          <p:nvPicPr>
            <p:cNvPr id="4114" name="Picture 5" descr="Fig1.jpg"/>
            <p:cNvPicPr>
              <a:picLocks noChangeAspect="1"/>
            </p:cNvPicPr>
            <p:nvPr/>
          </p:nvPicPr>
          <p:blipFill>
            <a:blip r:embed="rId2" cstate="print"/>
            <a:srcRect l="1974" t="32388" r="45679" b="5476"/>
            <a:stretch>
              <a:fillRect/>
            </a:stretch>
          </p:blipFill>
          <p:spPr bwMode="auto">
            <a:xfrm>
              <a:off x="148942" y="2514600"/>
              <a:ext cx="4651658" cy="3505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Freeform 7"/>
            <p:cNvSpPr/>
            <p:nvPr/>
          </p:nvSpPr>
          <p:spPr>
            <a:xfrm>
              <a:off x="1845330" y="4747712"/>
              <a:ext cx="980620" cy="448587"/>
            </a:xfrm>
            <a:custGeom>
              <a:avLst/>
              <a:gdLst>
                <a:gd name="connsiteX0" fmla="*/ 969819 w 980902"/>
                <a:gd name="connsiteY0" fmla="*/ 338051 h 448887"/>
                <a:gd name="connsiteX1" fmla="*/ 714895 w 980902"/>
                <a:gd name="connsiteY1" fmla="*/ 304800 h 448887"/>
                <a:gd name="connsiteX2" fmla="*/ 465513 w 980902"/>
                <a:gd name="connsiteY2" fmla="*/ 216131 h 448887"/>
                <a:gd name="connsiteX3" fmla="*/ 232757 w 980902"/>
                <a:gd name="connsiteY3" fmla="*/ 105294 h 448887"/>
                <a:gd name="connsiteX4" fmla="*/ 94211 w 980902"/>
                <a:gd name="connsiteY4" fmla="*/ 16625 h 448887"/>
                <a:gd name="connsiteX5" fmla="*/ 72044 w 980902"/>
                <a:gd name="connsiteY5" fmla="*/ 0 h 448887"/>
                <a:gd name="connsiteX6" fmla="*/ 0 w 980902"/>
                <a:gd name="connsiteY6" fmla="*/ 60960 h 448887"/>
                <a:gd name="connsiteX7" fmla="*/ 121920 w 980902"/>
                <a:gd name="connsiteY7" fmla="*/ 138545 h 448887"/>
                <a:gd name="connsiteX8" fmla="*/ 387928 w 980902"/>
                <a:gd name="connsiteY8" fmla="*/ 299258 h 448887"/>
                <a:gd name="connsiteX9" fmla="*/ 637310 w 980902"/>
                <a:gd name="connsiteY9" fmla="*/ 382385 h 448887"/>
                <a:gd name="connsiteX10" fmla="*/ 853440 w 980902"/>
                <a:gd name="connsiteY10" fmla="*/ 426720 h 448887"/>
                <a:gd name="connsiteX11" fmla="*/ 980902 w 980902"/>
                <a:gd name="connsiteY11" fmla="*/ 448887 h 448887"/>
                <a:gd name="connsiteX12" fmla="*/ 969819 w 980902"/>
                <a:gd name="connsiteY12" fmla="*/ 338051 h 448887"/>
                <a:gd name="connsiteX0" fmla="*/ 975361 w 980902"/>
                <a:gd name="connsiteY0" fmla="*/ 354677 h 448887"/>
                <a:gd name="connsiteX1" fmla="*/ 714895 w 980902"/>
                <a:gd name="connsiteY1" fmla="*/ 304800 h 448887"/>
                <a:gd name="connsiteX2" fmla="*/ 465513 w 980902"/>
                <a:gd name="connsiteY2" fmla="*/ 216131 h 448887"/>
                <a:gd name="connsiteX3" fmla="*/ 232757 w 980902"/>
                <a:gd name="connsiteY3" fmla="*/ 105294 h 448887"/>
                <a:gd name="connsiteX4" fmla="*/ 94211 w 980902"/>
                <a:gd name="connsiteY4" fmla="*/ 16625 h 448887"/>
                <a:gd name="connsiteX5" fmla="*/ 72044 w 980902"/>
                <a:gd name="connsiteY5" fmla="*/ 0 h 448887"/>
                <a:gd name="connsiteX6" fmla="*/ 0 w 980902"/>
                <a:gd name="connsiteY6" fmla="*/ 60960 h 448887"/>
                <a:gd name="connsiteX7" fmla="*/ 121920 w 980902"/>
                <a:gd name="connsiteY7" fmla="*/ 138545 h 448887"/>
                <a:gd name="connsiteX8" fmla="*/ 387928 w 980902"/>
                <a:gd name="connsiteY8" fmla="*/ 299258 h 448887"/>
                <a:gd name="connsiteX9" fmla="*/ 637310 w 980902"/>
                <a:gd name="connsiteY9" fmla="*/ 382385 h 448887"/>
                <a:gd name="connsiteX10" fmla="*/ 853440 w 980902"/>
                <a:gd name="connsiteY10" fmla="*/ 426720 h 448887"/>
                <a:gd name="connsiteX11" fmla="*/ 980902 w 980902"/>
                <a:gd name="connsiteY11" fmla="*/ 448887 h 448887"/>
                <a:gd name="connsiteX12" fmla="*/ 975361 w 980902"/>
                <a:gd name="connsiteY12" fmla="*/ 354677 h 448887"/>
                <a:gd name="connsiteX0" fmla="*/ 975361 w 980902"/>
                <a:gd name="connsiteY0" fmla="*/ 354677 h 448887"/>
                <a:gd name="connsiteX1" fmla="*/ 714895 w 980902"/>
                <a:gd name="connsiteY1" fmla="*/ 304800 h 448887"/>
                <a:gd name="connsiteX2" fmla="*/ 465513 w 980902"/>
                <a:gd name="connsiteY2" fmla="*/ 216131 h 448887"/>
                <a:gd name="connsiteX3" fmla="*/ 232757 w 980902"/>
                <a:gd name="connsiteY3" fmla="*/ 105294 h 448887"/>
                <a:gd name="connsiteX4" fmla="*/ 94211 w 980902"/>
                <a:gd name="connsiteY4" fmla="*/ 16625 h 448887"/>
                <a:gd name="connsiteX5" fmla="*/ 72044 w 980902"/>
                <a:gd name="connsiteY5" fmla="*/ 0 h 448887"/>
                <a:gd name="connsiteX6" fmla="*/ 0 w 980902"/>
                <a:gd name="connsiteY6" fmla="*/ 60960 h 448887"/>
                <a:gd name="connsiteX7" fmla="*/ 121920 w 980902"/>
                <a:gd name="connsiteY7" fmla="*/ 138545 h 448887"/>
                <a:gd name="connsiteX8" fmla="*/ 414691 w 980902"/>
                <a:gd name="connsiteY8" fmla="*/ 299258 h 448887"/>
                <a:gd name="connsiteX9" fmla="*/ 637310 w 980902"/>
                <a:gd name="connsiteY9" fmla="*/ 382385 h 448887"/>
                <a:gd name="connsiteX10" fmla="*/ 853440 w 980902"/>
                <a:gd name="connsiteY10" fmla="*/ 426720 h 448887"/>
                <a:gd name="connsiteX11" fmla="*/ 980902 w 980902"/>
                <a:gd name="connsiteY11" fmla="*/ 448887 h 448887"/>
                <a:gd name="connsiteX12" fmla="*/ 975361 w 980902"/>
                <a:gd name="connsiteY12" fmla="*/ 354677 h 448887"/>
                <a:gd name="connsiteX0" fmla="*/ 975361 w 980902"/>
                <a:gd name="connsiteY0" fmla="*/ 354677 h 448887"/>
                <a:gd name="connsiteX1" fmla="*/ 714895 w 980902"/>
                <a:gd name="connsiteY1" fmla="*/ 304800 h 448887"/>
                <a:gd name="connsiteX2" fmla="*/ 465513 w 980902"/>
                <a:gd name="connsiteY2" fmla="*/ 216131 h 448887"/>
                <a:gd name="connsiteX3" fmla="*/ 232757 w 980902"/>
                <a:gd name="connsiteY3" fmla="*/ 105294 h 448887"/>
                <a:gd name="connsiteX4" fmla="*/ 94211 w 980902"/>
                <a:gd name="connsiteY4" fmla="*/ 16625 h 448887"/>
                <a:gd name="connsiteX5" fmla="*/ 72044 w 980902"/>
                <a:gd name="connsiteY5" fmla="*/ 0 h 448887"/>
                <a:gd name="connsiteX6" fmla="*/ 0 w 980902"/>
                <a:gd name="connsiteY6" fmla="*/ 60960 h 448887"/>
                <a:gd name="connsiteX7" fmla="*/ 121920 w 980902"/>
                <a:gd name="connsiteY7" fmla="*/ 138545 h 448887"/>
                <a:gd name="connsiteX8" fmla="*/ 414691 w 980902"/>
                <a:gd name="connsiteY8" fmla="*/ 299258 h 448887"/>
                <a:gd name="connsiteX9" fmla="*/ 655152 w 980902"/>
                <a:gd name="connsiteY9" fmla="*/ 382385 h 448887"/>
                <a:gd name="connsiteX10" fmla="*/ 853440 w 980902"/>
                <a:gd name="connsiteY10" fmla="*/ 426720 h 448887"/>
                <a:gd name="connsiteX11" fmla="*/ 980902 w 980902"/>
                <a:gd name="connsiteY11" fmla="*/ 448887 h 448887"/>
                <a:gd name="connsiteX12" fmla="*/ 975361 w 980902"/>
                <a:gd name="connsiteY12" fmla="*/ 354677 h 448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80902" h="448887">
                  <a:moveTo>
                    <a:pt x="975361" y="354677"/>
                  </a:moveTo>
                  <a:lnTo>
                    <a:pt x="714895" y="304800"/>
                  </a:lnTo>
                  <a:lnTo>
                    <a:pt x="465513" y="216131"/>
                  </a:lnTo>
                  <a:lnTo>
                    <a:pt x="232757" y="105294"/>
                  </a:lnTo>
                  <a:lnTo>
                    <a:pt x="94211" y="16625"/>
                  </a:lnTo>
                  <a:lnTo>
                    <a:pt x="72044" y="0"/>
                  </a:lnTo>
                  <a:lnTo>
                    <a:pt x="0" y="60960"/>
                  </a:lnTo>
                  <a:lnTo>
                    <a:pt x="121920" y="138545"/>
                  </a:lnTo>
                  <a:lnTo>
                    <a:pt x="414691" y="299258"/>
                  </a:lnTo>
                  <a:lnTo>
                    <a:pt x="655152" y="382385"/>
                  </a:lnTo>
                  <a:lnTo>
                    <a:pt x="853440" y="426720"/>
                  </a:lnTo>
                  <a:lnTo>
                    <a:pt x="980902" y="448887"/>
                  </a:lnTo>
                  <a:lnTo>
                    <a:pt x="975361" y="354677"/>
                  </a:lnTo>
                  <a:close/>
                </a:path>
              </a:pathLst>
            </a:custGeom>
            <a:solidFill>
              <a:srgbClr val="C00000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14164" y="3275889"/>
              <a:ext cx="435831" cy="116239"/>
            </a:xfrm>
            <a:prstGeom prst="rect">
              <a:avLst/>
            </a:prstGeom>
            <a:solidFill>
              <a:srgbClr val="C00000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53347" y="3120356"/>
              <a:ext cx="1753382" cy="39947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00" b="1" dirty="0">
                  <a:solidFill>
                    <a:schemeClr val="bg1"/>
                  </a:solidFill>
                  <a:latin typeface="+mj-lt"/>
                </a:rPr>
                <a:t>Portion covered by P-3 flights considered here</a:t>
              </a:r>
            </a:p>
          </p:txBody>
        </p:sp>
      </p:grpSp>
      <p:grpSp>
        <p:nvGrpSpPr>
          <p:cNvPr id="4101" name="Group 20"/>
          <p:cNvGrpSpPr>
            <a:grpSpLocks/>
          </p:cNvGrpSpPr>
          <p:nvPr/>
        </p:nvGrpSpPr>
        <p:grpSpPr bwMode="auto">
          <a:xfrm>
            <a:off x="4926013" y="3276600"/>
            <a:ext cx="3894137" cy="3343275"/>
            <a:chOff x="4860616" y="2514600"/>
            <a:chExt cx="4064899" cy="3505200"/>
          </a:xfrm>
        </p:grpSpPr>
        <p:sp>
          <p:nvSpPr>
            <p:cNvPr id="20" name="Rectangle 19"/>
            <p:cNvSpPr/>
            <p:nvPr/>
          </p:nvSpPr>
          <p:spPr>
            <a:xfrm>
              <a:off x="4863930" y="2516265"/>
              <a:ext cx="4061585" cy="349687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4106" name="Picture 4" descr="Fig1.jpg"/>
            <p:cNvPicPr>
              <a:picLocks noChangeAspect="1"/>
            </p:cNvPicPr>
            <p:nvPr/>
          </p:nvPicPr>
          <p:blipFill>
            <a:blip r:embed="rId3" cstate="print"/>
            <a:srcRect l="54044" t="29858" b="3571"/>
            <a:stretch>
              <a:fillRect/>
            </a:stretch>
          </p:blipFill>
          <p:spPr bwMode="auto">
            <a:xfrm>
              <a:off x="4860616" y="2514600"/>
              <a:ext cx="3918351" cy="3505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>
            <a:xfrm rot="5400000">
              <a:off x="5707911" y="4514014"/>
              <a:ext cx="1283243" cy="220396"/>
            </a:xfrm>
            <a:prstGeom prst="rect">
              <a:avLst/>
            </a:prstGeom>
            <a:solidFill>
              <a:srgbClr val="C00000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5400000">
              <a:off x="6249787" y="4532219"/>
              <a:ext cx="1283242" cy="173997"/>
            </a:xfrm>
            <a:prstGeom prst="rect">
              <a:avLst/>
            </a:prstGeom>
            <a:solidFill>
              <a:srgbClr val="C00000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5400000">
              <a:off x="6834749" y="4525606"/>
              <a:ext cx="1283242" cy="193882"/>
            </a:xfrm>
            <a:prstGeom prst="rect">
              <a:avLst/>
            </a:prstGeom>
            <a:solidFill>
              <a:srgbClr val="C00000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5400000">
              <a:off x="7465280" y="4546298"/>
              <a:ext cx="1283243" cy="142512"/>
            </a:xfrm>
            <a:prstGeom prst="rect">
              <a:avLst/>
            </a:prstGeom>
            <a:solidFill>
              <a:srgbClr val="C00000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5400000">
              <a:off x="8004666" y="4545487"/>
              <a:ext cx="1284907" cy="152454"/>
            </a:xfrm>
            <a:prstGeom prst="rect">
              <a:avLst/>
            </a:prstGeom>
            <a:solidFill>
              <a:srgbClr val="C00000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342836" y="2855800"/>
              <a:ext cx="435821" cy="114842"/>
            </a:xfrm>
            <a:prstGeom prst="rect">
              <a:avLst/>
            </a:prstGeom>
            <a:solidFill>
              <a:srgbClr val="C00000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70371" y="2777573"/>
              <a:ext cx="1904024" cy="2463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00" b="1" dirty="0">
                  <a:solidFill>
                    <a:schemeClr val="bg1"/>
                  </a:solidFill>
                  <a:latin typeface="+mj-lt"/>
                </a:rPr>
                <a:t>On station times for P-3 flights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52400" y="533400"/>
            <a:ext cx="8991600" cy="2770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latin typeface="+mj-lt"/>
              </a:rPr>
              <a:t> Long-lived TC developed in eastern Atlantic, underwent RI near Leeward Islands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latin typeface="+mj-lt"/>
              </a:rPr>
              <a:t> Intensified from 25 m s</a:t>
            </a:r>
            <a:r>
              <a:rPr lang="en-US" sz="2000" baseline="30000" dirty="0">
                <a:latin typeface="+mj-lt"/>
              </a:rPr>
              <a:t>-1</a:t>
            </a:r>
            <a:r>
              <a:rPr lang="en-US" sz="2000" dirty="0">
                <a:latin typeface="+mj-lt"/>
              </a:rPr>
              <a:t> tropical storm to 60 m s</a:t>
            </a:r>
            <a:r>
              <a:rPr lang="en-US" sz="2000" baseline="30000" dirty="0">
                <a:latin typeface="+mj-lt"/>
              </a:rPr>
              <a:t>-1</a:t>
            </a:r>
            <a:r>
              <a:rPr lang="en-US" sz="2000" dirty="0">
                <a:latin typeface="+mj-lt"/>
              </a:rPr>
              <a:t> hurricane in 36 h</a:t>
            </a:r>
          </a:p>
          <a:p>
            <a:pPr marL="114300" indent="-114300">
              <a:buFont typeface="Arial" pitchFamily="34" charset="0"/>
              <a:buChar char="•"/>
              <a:defRPr/>
            </a:pPr>
            <a:r>
              <a:rPr lang="en-US" sz="2000" dirty="0">
                <a:latin typeface="+mj-lt"/>
              </a:rPr>
              <a:t>RI onset at 06 UTC August 29</a:t>
            </a:r>
          </a:p>
          <a:p>
            <a:pPr marL="114300" indent="-114300">
              <a:buFont typeface="Arial" pitchFamily="34" charset="0"/>
              <a:buChar char="•"/>
              <a:defRPr/>
            </a:pPr>
            <a:r>
              <a:rPr lang="en-US" sz="2000" dirty="0">
                <a:latin typeface="+mj-lt"/>
              </a:rPr>
              <a:t>Sampled by NOAA P-3’s, G-IV; NASA DC-8, Global Hawk; Air Force C-130’s as part of NOAA IFEX and NASA GRIP Field Campaigns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latin typeface="+mj-lt"/>
              </a:rPr>
              <a:t> Moderate (8 m s</a:t>
            </a:r>
            <a:r>
              <a:rPr lang="en-US" sz="2000" baseline="30000" dirty="0">
                <a:latin typeface="+mj-lt"/>
              </a:rPr>
              <a:t>-1</a:t>
            </a:r>
            <a:r>
              <a:rPr lang="en-US" sz="2000" dirty="0">
                <a:latin typeface="+mj-lt"/>
              </a:rPr>
              <a:t>) northeasterly shear at RI onset, shear weakened by 3rd P-3 flight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latin typeface="+mj-lt"/>
              </a:rPr>
              <a:t> Focus here on inner-core structure as revealed by airborne Doppler and </a:t>
            </a:r>
            <a:r>
              <a:rPr lang="en-US" sz="2000" dirty="0" err="1">
                <a:latin typeface="+mj-lt"/>
              </a:rPr>
              <a:t>dropsondes</a:t>
            </a:r>
            <a:endParaRPr lang="en-US" sz="2000" dirty="0">
              <a:latin typeface="+mj-lt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1000" dirty="0">
              <a:latin typeface="+mj-lt"/>
            </a:endParaRPr>
          </a:p>
          <a:p>
            <a:pPr>
              <a:defRPr/>
            </a:pPr>
            <a:endParaRPr lang="en-US" sz="2400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73275" y="2906713"/>
            <a:ext cx="66992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u="sng" dirty="0">
                <a:latin typeface="+mj-lt"/>
              </a:rPr>
              <a:t>Track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70650" y="2895600"/>
            <a:ext cx="9969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u="sng" dirty="0">
                <a:latin typeface="+mj-lt"/>
              </a:rPr>
              <a:t>Intensity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10D840-5761-4CFA-A4A9-E7F1A0C583A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5" name="TextBox 21"/>
          <p:cNvSpPr txBox="1">
            <a:spLocks noChangeArrowheads="1"/>
          </p:cNvSpPr>
          <p:nvPr/>
        </p:nvSpPr>
        <p:spPr bwMode="auto">
          <a:xfrm>
            <a:off x="2804166" y="-17252"/>
            <a:ext cx="375750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Calibri" pitchFamily="34" charset="0"/>
              </a:rPr>
              <a:t>Large</a:t>
            </a:r>
            <a:r>
              <a:rPr lang="en-US" sz="2800" dirty="0" smtClean="0">
                <a:solidFill>
                  <a:srgbClr val="FFFF00"/>
                </a:solidFill>
                <a:latin typeface="Calibri" pitchFamily="34" charset="0"/>
              </a:rPr>
              <a:t>-scale environment</a:t>
            </a:r>
            <a:endParaRPr lang="en-US" sz="28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6" name="Rectangle 19"/>
          <p:cNvSpPr>
            <a:spLocks noChangeArrowheads="1"/>
          </p:cNvSpPr>
          <p:nvPr/>
        </p:nvSpPr>
        <p:spPr bwMode="auto">
          <a:xfrm>
            <a:off x="0" y="457200"/>
            <a:ext cx="35813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u="sng" dirty="0" smtClean="0">
                <a:latin typeface="Calibri" pitchFamily="34" charset="0"/>
              </a:rPr>
              <a:t>700 </a:t>
            </a:r>
            <a:r>
              <a:rPr lang="en-US" sz="1400" u="sng" dirty="0" err="1" smtClean="0">
                <a:latin typeface="Calibri" pitchFamily="34" charset="0"/>
              </a:rPr>
              <a:t>hPa</a:t>
            </a:r>
            <a:r>
              <a:rPr lang="en-US" sz="1400" u="sng" dirty="0" smtClean="0">
                <a:latin typeface="Calibri" pitchFamily="34" charset="0"/>
              </a:rPr>
              <a:t> RH </a:t>
            </a:r>
            <a:r>
              <a:rPr lang="en-US" sz="1400" u="sng" dirty="0">
                <a:latin typeface="Calibri" pitchFamily="34" charset="0"/>
              </a:rPr>
              <a:t>(shaded, </a:t>
            </a:r>
            <a:r>
              <a:rPr lang="en-US" sz="1400" u="sng" dirty="0" smtClean="0">
                <a:latin typeface="Calibri" pitchFamily="34" charset="0"/>
              </a:rPr>
              <a:t>%), 850 </a:t>
            </a:r>
            <a:r>
              <a:rPr lang="en-US" sz="1400" u="sng" dirty="0" err="1" smtClean="0">
                <a:latin typeface="Calibri" pitchFamily="34" charset="0"/>
              </a:rPr>
              <a:t>hPa</a:t>
            </a:r>
            <a:r>
              <a:rPr lang="en-US" sz="1400" u="sng" dirty="0" smtClean="0">
                <a:latin typeface="Calibri" pitchFamily="34" charset="0"/>
              </a:rPr>
              <a:t> height (contour, m), 200 </a:t>
            </a:r>
            <a:r>
              <a:rPr lang="en-US" sz="1400" u="sng" dirty="0" err="1" smtClean="0">
                <a:latin typeface="Calibri" pitchFamily="34" charset="0"/>
              </a:rPr>
              <a:t>hPa</a:t>
            </a:r>
            <a:r>
              <a:rPr lang="en-US" sz="1400" u="sng" dirty="0" smtClean="0">
                <a:latin typeface="Calibri" pitchFamily="34" charset="0"/>
              </a:rPr>
              <a:t> flow (vector, m s</a:t>
            </a:r>
            <a:r>
              <a:rPr lang="en-US" sz="1400" u="sng" baseline="30000" dirty="0" smtClean="0">
                <a:latin typeface="Calibri" pitchFamily="34" charset="0"/>
              </a:rPr>
              <a:t>-1</a:t>
            </a:r>
            <a:r>
              <a:rPr lang="en-US" sz="1400" u="sng" dirty="0" smtClean="0">
                <a:latin typeface="Calibri" pitchFamily="34" charset="0"/>
              </a:rPr>
              <a:t>)</a:t>
            </a:r>
            <a:endParaRPr lang="en-US" sz="1400" u="sng" dirty="0">
              <a:latin typeface="Calibri" pitchFamily="34" charset="0"/>
            </a:endParaRPr>
          </a:p>
        </p:txBody>
      </p:sp>
      <p:sp>
        <p:nvSpPr>
          <p:cNvPr id="27" name="Rectangle 19"/>
          <p:cNvSpPr>
            <a:spLocks noChangeArrowheads="1"/>
          </p:cNvSpPr>
          <p:nvPr/>
        </p:nvSpPr>
        <p:spPr bwMode="auto">
          <a:xfrm>
            <a:off x="3375811" y="632501"/>
            <a:ext cx="35813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u="sng" dirty="0" smtClean="0">
                <a:latin typeface="Calibri" pitchFamily="34" charset="0"/>
              </a:rPr>
              <a:t>GFS SST (</a:t>
            </a:r>
            <a:r>
              <a:rPr lang="en-US" sz="1400" u="sng" dirty="0">
                <a:latin typeface="Calibri" pitchFamily="34" charset="0"/>
              </a:rPr>
              <a:t>shaded, </a:t>
            </a:r>
            <a:r>
              <a:rPr lang="en-US" sz="1400" u="sng" dirty="0" smtClean="0">
                <a:latin typeface="Calibri" pitchFamily="34" charset="0"/>
              </a:rPr>
              <a:t>deg C), MSLP (contour, </a:t>
            </a:r>
            <a:r>
              <a:rPr lang="en-US" sz="1400" u="sng" dirty="0" err="1" smtClean="0">
                <a:latin typeface="Calibri" pitchFamily="34" charset="0"/>
              </a:rPr>
              <a:t>hPa</a:t>
            </a:r>
            <a:r>
              <a:rPr lang="en-US" sz="1400" u="sng" dirty="0" smtClean="0">
                <a:latin typeface="Calibri" pitchFamily="34" charset="0"/>
              </a:rPr>
              <a:t>)</a:t>
            </a:r>
            <a:endParaRPr lang="en-US" sz="1400" u="sng" dirty="0">
              <a:latin typeface="Calibri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211348" y="964722"/>
            <a:ext cx="6535952" cy="2845278"/>
            <a:chOff x="211348" y="964722"/>
            <a:chExt cx="6535952" cy="2845278"/>
          </a:xfrm>
        </p:grpSpPr>
        <p:grpSp>
          <p:nvGrpSpPr>
            <p:cNvPr id="21" name="Group 20"/>
            <p:cNvGrpSpPr/>
            <p:nvPr/>
          </p:nvGrpSpPr>
          <p:grpSpPr>
            <a:xfrm>
              <a:off x="211348" y="967599"/>
              <a:ext cx="3134264" cy="2842401"/>
              <a:chOff x="1058174" y="762000"/>
              <a:chExt cx="3134264" cy="2842401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058174" y="762000"/>
                <a:ext cx="3134264" cy="284240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" name="Group 19"/>
              <p:cNvGrpSpPr>
                <a:grpSpLocks/>
              </p:cNvGrpSpPr>
              <p:nvPr/>
            </p:nvGrpSpPr>
            <p:grpSpPr bwMode="auto">
              <a:xfrm>
                <a:off x="1066801" y="780687"/>
                <a:ext cx="3048000" cy="2784896"/>
                <a:chOff x="70342" y="609601"/>
                <a:chExt cx="3437133" cy="3234226"/>
              </a:xfrm>
            </p:grpSpPr>
            <p:pic>
              <p:nvPicPr>
                <p:cNvPr id="5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9576" t="6631" r="3848" b="763"/>
                <a:stretch>
                  <a:fillRect/>
                </a:stretch>
              </p:blipFill>
              <p:spPr bwMode="auto">
                <a:xfrm>
                  <a:off x="70342" y="609601"/>
                  <a:ext cx="3437133" cy="32342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" name="TextBox 16"/>
                <p:cNvSpPr txBox="1">
                  <a:spLocks noChangeArrowheads="1"/>
                </p:cNvSpPr>
                <p:nvPr/>
              </p:nvSpPr>
              <p:spPr bwMode="auto">
                <a:xfrm>
                  <a:off x="2032793" y="3328081"/>
                  <a:ext cx="949520" cy="226263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800" b="1" dirty="0">
                      <a:solidFill>
                        <a:schemeClr val="bg1"/>
                      </a:solidFill>
                      <a:latin typeface="+mj-lt"/>
                    </a:rPr>
                    <a:t>00 UTC 29 August</a:t>
                  </a:r>
                </a:p>
              </p:txBody>
            </p:sp>
          </p:grpSp>
        </p:grpSp>
        <p:grpSp>
          <p:nvGrpSpPr>
            <p:cNvPr id="23" name="Group 22"/>
            <p:cNvGrpSpPr/>
            <p:nvPr/>
          </p:nvGrpSpPr>
          <p:grpSpPr>
            <a:xfrm>
              <a:off x="3613036" y="964722"/>
              <a:ext cx="3134264" cy="2842401"/>
              <a:chOff x="1066800" y="3810000"/>
              <a:chExt cx="3134264" cy="2842401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1066800" y="3810000"/>
                <a:ext cx="3134264" cy="284240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1099809" y="3911357"/>
                <a:ext cx="3023618" cy="2682099"/>
                <a:chOff x="136525" y="4305300"/>
                <a:chExt cx="3289300" cy="2846388"/>
              </a:xfrm>
            </p:grpSpPr>
            <p:pic>
              <p:nvPicPr>
                <p:cNvPr id="10" name="Picture 4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10794" t="10487" r="4041" b="2783"/>
                <a:stretch>
                  <a:fillRect/>
                </a:stretch>
              </p:blipFill>
              <p:spPr bwMode="auto">
                <a:xfrm>
                  <a:off x="136525" y="4305300"/>
                  <a:ext cx="3289300" cy="28463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" name="TextBox 17"/>
                <p:cNvSpPr txBox="1">
                  <a:spLocks noChangeArrowheads="1"/>
                </p:cNvSpPr>
                <p:nvPr/>
              </p:nvSpPr>
              <p:spPr bwMode="auto">
                <a:xfrm>
                  <a:off x="1982788" y="6732588"/>
                  <a:ext cx="927100" cy="215900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800" b="1" dirty="0">
                      <a:solidFill>
                        <a:schemeClr val="bg1"/>
                      </a:solidFill>
                      <a:latin typeface="+mn-lt"/>
                    </a:rPr>
                    <a:t>00 UTC 29 August</a:t>
                  </a:r>
                </a:p>
              </p:txBody>
            </p:sp>
          </p:grpSp>
        </p:grpSp>
        <p:sp>
          <p:nvSpPr>
            <p:cNvPr id="30" name="TextBox 13"/>
            <p:cNvSpPr txBox="1">
              <a:spLocks noChangeArrowheads="1"/>
            </p:cNvSpPr>
            <p:nvPr/>
          </p:nvSpPr>
          <p:spPr bwMode="auto">
            <a:xfrm>
              <a:off x="5237163" y="1815679"/>
              <a:ext cx="73660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Danielle</a:t>
              </a:r>
            </a:p>
          </p:txBody>
        </p:sp>
        <p:sp>
          <p:nvSpPr>
            <p:cNvPr id="31" name="TextBox 15"/>
            <p:cNvSpPr txBox="1">
              <a:spLocks noChangeArrowheads="1"/>
            </p:cNvSpPr>
            <p:nvPr/>
          </p:nvSpPr>
          <p:spPr bwMode="auto">
            <a:xfrm>
              <a:off x="5427452" y="2708696"/>
              <a:ext cx="457200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Earl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11348" y="2590800"/>
            <a:ext cx="8814756" cy="4191000"/>
            <a:chOff x="211348" y="2590800"/>
            <a:chExt cx="8814756" cy="4191000"/>
          </a:xfrm>
        </p:grpSpPr>
        <p:sp>
          <p:nvSpPr>
            <p:cNvPr id="28" name="Rectangle 27"/>
            <p:cNvSpPr/>
            <p:nvPr/>
          </p:nvSpPr>
          <p:spPr bwMode="auto">
            <a:xfrm>
              <a:off x="6816304" y="2590800"/>
              <a:ext cx="2209800" cy="23083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buFont typeface="Arial" pitchFamily="34" charset="0"/>
                <a:buChar char="•"/>
                <a:defRPr/>
              </a:pPr>
              <a:r>
                <a:rPr lang="en-US" sz="1600" dirty="0">
                  <a:solidFill>
                    <a:schemeClr val="bg1"/>
                  </a:solidFill>
                  <a:latin typeface="Calibri" pitchFamily="34" charset="0"/>
                </a:rPr>
                <a:t> </a:t>
              </a:r>
              <a:r>
                <a:rPr lang="en-US" sz="1600" dirty="0" smtClean="0">
                  <a:solidFill>
                    <a:schemeClr val="bg1"/>
                  </a:solidFill>
                  <a:latin typeface="Calibri" pitchFamily="34" charset="0"/>
                </a:rPr>
                <a:t>Northeasterly shear early from interaction with </a:t>
              </a:r>
              <a:r>
                <a:rPr lang="en-US" sz="1600" dirty="0" smtClean="0">
                  <a:solidFill>
                    <a:schemeClr val="bg1"/>
                  </a:solidFill>
                  <a:latin typeface="Calibri" pitchFamily="34" charset="0"/>
                </a:rPr>
                <a:t>Danielle</a:t>
              </a:r>
            </a:p>
            <a:p>
              <a:pPr>
                <a:buFont typeface="Arial" pitchFamily="34" charset="0"/>
                <a:buChar char="•"/>
                <a:defRPr/>
              </a:pPr>
              <a:r>
                <a:rPr lang="en-US" sz="1600" dirty="0" smtClean="0">
                  <a:solidFill>
                    <a:schemeClr val="bg1"/>
                  </a:solidFill>
                  <a:latin typeface="Calibri" pitchFamily="34" charset="0"/>
                </a:rPr>
                <a:t> Dry </a:t>
              </a:r>
              <a:r>
                <a:rPr lang="en-US" sz="1600" dirty="0" smtClean="0">
                  <a:solidFill>
                    <a:schemeClr val="bg1"/>
                  </a:solidFill>
                  <a:latin typeface="Calibri" pitchFamily="34" charset="0"/>
                </a:rPr>
                <a:t>air in environment, but not near core</a:t>
              </a:r>
              <a:endParaRPr lang="en-US" sz="1600" dirty="0">
                <a:solidFill>
                  <a:schemeClr val="bg1"/>
                </a:solidFill>
                <a:latin typeface="Calibri" pitchFamily="34" charset="0"/>
              </a:endParaRPr>
            </a:p>
            <a:p>
              <a:pPr>
                <a:buFont typeface="Arial" pitchFamily="34" charset="0"/>
                <a:buChar char="•"/>
                <a:defRPr/>
              </a:pPr>
              <a:r>
                <a:rPr lang="en-US" sz="1600" dirty="0" smtClean="0">
                  <a:solidFill>
                    <a:schemeClr val="bg1"/>
                  </a:solidFill>
                  <a:latin typeface="Calibri" pitchFamily="34" charset="0"/>
                </a:rPr>
                <a:t> Break in low-level ridge for Earl to move through </a:t>
              </a:r>
              <a:endParaRPr lang="en-US" sz="1600" dirty="0" smtClean="0">
                <a:solidFill>
                  <a:schemeClr val="bg1"/>
                </a:solidFill>
                <a:latin typeface="Calibri" pitchFamily="34" charset="0"/>
              </a:endParaRPr>
            </a:p>
            <a:p>
              <a:pPr>
                <a:buFont typeface="Arial" pitchFamily="34" charset="0"/>
                <a:buChar char="•"/>
                <a:defRPr/>
              </a:pPr>
              <a:r>
                <a:rPr lang="en-US" sz="1600" dirty="0" smtClean="0">
                  <a:solidFill>
                    <a:schemeClr val="bg1"/>
                  </a:solidFill>
                  <a:latin typeface="Calibri" pitchFamily="34" charset="0"/>
                </a:rPr>
                <a:t> </a:t>
              </a:r>
              <a:r>
                <a:rPr lang="en-US" sz="1600" dirty="0" smtClean="0">
                  <a:solidFill>
                    <a:schemeClr val="bg1"/>
                  </a:solidFill>
                  <a:latin typeface="Calibri" pitchFamily="34" charset="0"/>
                </a:rPr>
                <a:t>Stays over warm SST</a:t>
              </a:r>
              <a:endParaRPr lang="en-US" sz="16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211348" y="3936522"/>
              <a:ext cx="6535952" cy="2845278"/>
              <a:chOff x="211348" y="3936522"/>
              <a:chExt cx="6535952" cy="2845278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211348" y="3939399"/>
                <a:ext cx="3134264" cy="2842401"/>
                <a:chOff x="4790536" y="763435"/>
                <a:chExt cx="3134264" cy="2842401"/>
              </a:xfrm>
            </p:grpSpPr>
            <p:sp>
              <p:nvSpPr>
                <p:cNvPr id="18" name="Rectangle 17"/>
                <p:cNvSpPr/>
                <p:nvPr/>
              </p:nvSpPr>
              <p:spPr>
                <a:xfrm>
                  <a:off x="4790536" y="763435"/>
                  <a:ext cx="3134264" cy="284240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" name="Group 7"/>
                <p:cNvGrpSpPr/>
                <p:nvPr/>
              </p:nvGrpSpPr>
              <p:grpSpPr>
                <a:xfrm>
                  <a:off x="4876800" y="835323"/>
                  <a:ext cx="3048000" cy="2730260"/>
                  <a:chOff x="4845050" y="838200"/>
                  <a:chExt cx="3308350" cy="2970213"/>
                </a:xfrm>
              </p:grpSpPr>
              <p:pic>
                <p:nvPicPr>
                  <p:cNvPr id="3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 l="10577" t="9579" r="2444" b="1070"/>
                  <a:stretch>
                    <a:fillRect/>
                  </a:stretch>
                </p:blipFill>
                <p:spPr bwMode="auto">
                  <a:xfrm>
                    <a:off x="4845050" y="838200"/>
                    <a:ext cx="3308350" cy="297021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7" name="TextBox 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61150" y="3333750"/>
                    <a:ext cx="927100" cy="215900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800" b="1" dirty="0">
                        <a:solidFill>
                          <a:schemeClr val="bg1"/>
                        </a:solidFill>
                        <a:latin typeface="+mj-lt"/>
                      </a:rPr>
                      <a:t>12 UTC 30 August</a:t>
                    </a:r>
                  </a:p>
                </p:txBody>
              </p:sp>
            </p:grpSp>
          </p:grpSp>
          <p:grpSp>
            <p:nvGrpSpPr>
              <p:cNvPr id="24" name="Group 23"/>
              <p:cNvGrpSpPr/>
              <p:nvPr/>
            </p:nvGrpSpPr>
            <p:grpSpPr>
              <a:xfrm>
                <a:off x="3613036" y="3936522"/>
                <a:ext cx="3134264" cy="2842401"/>
                <a:chOff x="4791974" y="3820069"/>
                <a:chExt cx="3134264" cy="2842401"/>
              </a:xfrm>
            </p:grpSpPr>
            <p:sp>
              <p:nvSpPr>
                <p:cNvPr id="19" name="Rectangle 18"/>
                <p:cNvSpPr/>
                <p:nvPr/>
              </p:nvSpPr>
              <p:spPr>
                <a:xfrm>
                  <a:off x="4791974" y="3820069"/>
                  <a:ext cx="3134264" cy="284240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3" name="Group 12"/>
                <p:cNvGrpSpPr/>
                <p:nvPr/>
              </p:nvGrpSpPr>
              <p:grpSpPr>
                <a:xfrm>
                  <a:off x="4878568" y="3883864"/>
                  <a:ext cx="3005975" cy="2692339"/>
                  <a:chOff x="3478213" y="4257675"/>
                  <a:chExt cx="3278187" cy="2860675"/>
                </a:xfrm>
              </p:grpSpPr>
              <p:pic>
                <p:nvPicPr>
                  <p:cNvPr id="9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 l="10698" t="8603" r="3410" b="3503"/>
                  <a:stretch>
                    <a:fillRect/>
                  </a:stretch>
                </p:blipFill>
                <p:spPr bwMode="auto">
                  <a:xfrm>
                    <a:off x="3478213" y="4257675"/>
                    <a:ext cx="3278187" cy="28606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2" name="TextBox 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295900" y="6721475"/>
                    <a:ext cx="927100" cy="215900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800" b="1" dirty="0">
                        <a:solidFill>
                          <a:schemeClr val="bg1"/>
                        </a:solidFill>
                        <a:latin typeface="+mj-lt"/>
                      </a:rPr>
                      <a:t>12 UTC 30 August</a:t>
                    </a:r>
                  </a:p>
                </p:txBody>
              </p:sp>
            </p:grpSp>
          </p:grpSp>
          <p:sp>
            <p:nvSpPr>
              <p:cNvPr id="32" name="TextBox 13"/>
              <p:cNvSpPr txBox="1">
                <a:spLocks noChangeArrowheads="1"/>
              </p:cNvSpPr>
              <p:nvPr/>
            </p:nvSpPr>
            <p:spPr bwMode="auto">
              <a:xfrm>
                <a:off x="4588774" y="4385096"/>
                <a:ext cx="736600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Danielle</a:t>
                </a:r>
              </a:p>
            </p:txBody>
          </p:sp>
          <p:sp>
            <p:nvSpPr>
              <p:cNvPr id="33" name="TextBox 15"/>
              <p:cNvSpPr txBox="1">
                <a:spLocks noChangeArrowheads="1"/>
              </p:cNvSpPr>
              <p:nvPr/>
            </p:nvSpPr>
            <p:spPr bwMode="auto">
              <a:xfrm>
                <a:off x="5067089" y="5589588"/>
                <a:ext cx="457200" cy="2778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Earl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D281EB-D462-4B42-850B-8F1C84ACC91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123" name="TextBox 21"/>
          <p:cNvSpPr txBox="1">
            <a:spLocks noChangeArrowheads="1"/>
          </p:cNvSpPr>
          <p:nvPr/>
        </p:nvSpPr>
        <p:spPr bwMode="auto">
          <a:xfrm>
            <a:off x="2955925" y="44450"/>
            <a:ext cx="34194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Calibri" pitchFamily="34" charset="0"/>
              </a:rPr>
              <a:t>Vortex-scale evolution</a:t>
            </a:r>
          </a:p>
        </p:txBody>
      </p:sp>
      <p:sp>
        <p:nvSpPr>
          <p:cNvPr id="5124" name="Rectangle 19"/>
          <p:cNvSpPr>
            <a:spLocks noChangeArrowheads="1"/>
          </p:cNvSpPr>
          <p:nvPr/>
        </p:nvSpPr>
        <p:spPr bwMode="auto">
          <a:xfrm>
            <a:off x="304800" y="457200"/>
            <a:ext cx="8659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u="sng" dirty="0">
                <a:latin typeface="Calibri" pitchFamily="34" charset="0"/>
              </a:rPr>
              <a:t>Storm-relative wind speed at 2 km altitude (shaded, m s</a:t>
            </a:r>
            <a:r>
              <a:rPr lang="en-US" sz="1600" u="sng" baseline="30000" dirty="0">
                <a:latin typeface="Calibri" pitchFamily="34" charset="0"/>
              </a:rPr>
              <a:t>-1</a:t>
            </a:r>
            <a:r>
              <a:rPr lang="en-US" sz="1600" u="sng" dirty="0">
                <a:latin typeface="Calibri" pitchFamily="34" charset="0"/>
              </a:rPr>
              <a:t>)</a:t>
            </a:r>
          </a:p>
        </p:txBody>
      </p:sp>
      <p:grpSp>
        <p:nvGrpSpPr>
          <p:cNvPr id="5125" name="Group 191"/>
          <p:cNvGrpSpPr>
            <a:grpSpLocks/>
          </p:cNvGrpSpPr>
          <p:nvPr/>
        </p:nvGrpSpPr>
        <p:grpSpPr bwMode="auto">
          <a:xfrm>
            <a:off x="31750" y="806450"/>
            <a:ext cx="9031288" cy="2281238"/>
            <a:chOff x="32368" y="805832"/>
            <a:chExt cx="9030712" cy="2281174"/>
          </a:xfrm>
        </p:grpSpPr>
        <p:grpSp>
          <p:nvGrpSpPr>
            <p:cNvPr id="5235" name="Group 159"/>
            <p:cNvGrpSpPr>
              <a:grpSpLocks/>
            </p:cNvGrpSpPr>
            <p:nvPr/>
          </p:nvGrpSpPr>
          <p:grpSpPr bwMode="auto">
            <a:xfrm>
              <a:off x="32368" y="805832"/>
              <a:ext cx="9030712" cy="2281174"/>
              <a:chOff x="32368" y="805832"/>
              <a:chExt cx="9030712" cy="2281174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32368" y="805832"/>
                <a:ext cx="9030712" cy="224148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pic>
            <p:nvPicPr>
              <p:cNvPr id="5252" name="Picture 3" descr="Fig2_abs.jpg"/>
              <p:cNvPicPr>
                <a:picLocks noChangeAspect="1"/>
              </p:cNvPicPr>
              <p:nvPr/>
            </p:nvPicPr>
            <p:blipFill>
              <a:blip r:embed="rId2" cstate="print"/>
              <a:srcRect l="111" r="761" b="610"/>
              <a:stretch>
                <a:fillRect/>
              </a:stretch>
            </p:blipFill>
            <p:spPr bwMode="auto">
              <a:xfrm>
                <a:off x="249787" y="871244"/>
                <a:ext cx="8657790" cy="19834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5253" name="Group 28"/>
              <p:cNvGrpSpPr>
                <a:grpSpLocks/>
              </p:cNvGrpSpPr>
              <p:nvPr/>
            </p:nvGrpSpPr>
            <p:grpSpPr bwMode="auto">
              <a:xfrm>
                <a:off x="568842" y="2843322"/>
                <a:ext cx="1048050" cy="36330"/>
                <a:chOff x="568842" y="2843322"/>
                <a:chExt cx="1048050" cy="36330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 flipH="1">
                  <a:off x="568909" y="2842538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flipH="1">
                  <a:off x="838767" y="2842538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 flipH="1">
                  <a:off x="1087989" y="2848888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flipH="1">
                  <a:off x="1362608" y="2848888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 flipH="1">
                  <a:off x="1616592" y="2852063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54" name="Group 29"/>
              <p:cNvGrpSpPr>
                <a:grpSpLocks/>
              </p:cNvGrpSpPr>
              <p:nvPr/>
            </p:nvGrpSpPr>
            <p:grpSpPr bwMode="auto">
              <a:xfrm>
                <a:off x="2280684" y="2845980"/>
                <a:ext cx="1048050" cy="36330"/>
                <a:chOff x="568842" y="2843322"/>
                <a:chExt cx="1048050" cy="36330"/>
              </a:xfrm>
            </p:grpSpPr>
            <p:cxnSp>
              <p:nvCxnSpPr>
                <p:cNvPr id="31" name="Straight Connector 30"/>
                <p:cNvCxnSpPr/>
                <p:nvPr/>
              </p:nvCxnSpPr>
              <p:spPr>
                <a:xfrm flipH="1">
                  <a:off x="568283" y="2843055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flipH="1">
                  <a:off x="838141" y="2843055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flipH="1">
                  <a:off x="1087363" y="2849405"/>
                  <a:ext cx="1587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H="1">
                  <a:off x="1363570" y="2849405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 flipH="1">
                  <a:off x="1617554" y="2852580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55" name="Group 35"/>
              <p:cNvGrpSpPr>
                <a:grpSpLocks/>
              </p:cNvGrpSpPr>
              <p:nvPr/>
            </p:nvGrpSpPr>
            <p:grpSpPr bwMode="auto">
              <a:xfrm>
                <a:off x="3962400" y="2845980"/>
                <a:ext cx="1048050" cy="36330"/>
                <a:chOff x="568842" y="2843322"/>
                <a:chExt cx="1048050" cy="36330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 flipH="1">
                  <a:off x="569209" y="2843055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flipH="1">
                  <a:off x="839067" y="2843055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flipH="1">
                  <a:off x="1088289" y="2849405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1362908" y="2849405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flipH="1">
                  <a:off x="1616892" y="2852580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56" name="Group 41"/>
              <p:cNvGrpSpPr>
                <a:grpSpLocks/>
              </p:cNvGrpSpPr>
              <p:nvPr/>
            </p:nvGrpSpPr>
            <p:grpSpPr bwMode="auto">
              <a:xfrm>
                <a:off x="5670696" y="2845980"/>
                <a:ext cx="1048050" cy="36330"/>
                <a:chOff x="568842" y="2843322"/>
                <a:chExt cx="1048050" cy="36330"/>
              </a:xfrm>
            </p:grpSpPr>
            <p:cxnSp>
              <p:nvCxnSpPr>
                <p:cNvPr id="43" name="Straight Connector 42"/>
                <p:cNvCxnSpPr/>
                <p:nvPr/>
              </p:nvCxnSpPr>
              <p:spPr>
                <a:xfrm flipH="1">
                  <a:off x="568954" y="2843055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flipH="1">
                  <a:off x="838812" y="2843055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flipH="1">
                  <a:off x="1088034" y="2849405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H="1">
                  <a:off x="1362653" y="2849405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flipH="1">
                  <a:off x="1616637" y="2852580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57" name="Group 47"/>
              <p:cNvGrpSpPr>
                <a:grpSpLocks/>
              </p:cNvGrpSpPr>
              <p:nvPr/>
            </p:nvGrpSpPr>
            <p:grpSpPr bwMode="auto">
              <a:xfrm>
                <a:off x="7402176" y="2848638"/>
                <a:ext cx="1048050" cy="36330"/>
                <a:chOff x="568842" y="2843322"/>
                <a:chExt cx="1048050" cy="36330"/>
              </a:xfrm>
            </p:grpSpPr>
            <p:cxnSp>
              <p:nvCxnSpPr>
                <p:cNvPr id="49" name="Straight Connector 48"/>
                <p:cNvCxnSpPr/>
                <p:nvPr/>
              </p:nvCxnSpPr>
              <p:spPr>
                <a:xfrm flipH="1">
                  <a:off x="569327" y="2843572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flipH="1">
                  <a:off x="839185" y="2843572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 flipH="1">
                  <a:off x="1088406" y="2849922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flipH="1">
                  <a:off x="1363026" y="2849922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flipH="1">
                  <a:off x="1617010" y="2853097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58" name="Group 53"/>
              <p:cNvGrpSpPr>
                <a:grpSpLocks/>
              </p:cNvGrpSpPr>
              <p:nvPr/>
            </p:nvGrpSpPr>
            <p:grpSpPr bwMode="auto">
              <a:xfrm rot="5400000">
                <a:off x="-374203" y="1840292"/>
                <a:ext cx="1228352" cy="48760"/>
                <a:chOff x="568842" y="2843322"/>
                <a:chExt cx="1048050" cy="36330"/>
              </a:xfrm>
            </p:grpSpPr>
            <p:cxnSp>
              <p:nvCxnSpPr>
                <p:cNvPr id="55" name="Straight Connector 54"/>
                <p:cNvCxnSpPr/>
                <p:nvPr/>
              </p:nvCxnSpPr>
              <p:spPr>
                <a:xfrm flipH="1">
                  <a:off x="568691" y="2845855"/>
                  <a:ext cx="1355" cy="2720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flipH="1">
                  <a:off x="838226" y="2843489"/>
                  <a:ext cx="0" cy="2720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flipH="1">
                  <a:off x="1087444" y="2850586"/>
                  <a:ext cx="1354" cy="2720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flipH="1">
                  <a:off x="1362395" y="2849402"/>
                  <a:ext cx="1355" cy="2720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flipH="1">
                  <a:off x="1615677" y="2852952"/>
                  <a:ext cx="1354" cy="2720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59" name="Group 64"/>
              <p:cNvGrpSpPr>
                <a:grpSpLocks/>
              </p:cNvGrpSpPr>
              <p:nvPr/>
            </p:nvGrpSpPr>
            <p:grpSpPr bwMode="auto">
              <a:xfrm>
                <a:off x="407004" y="2832402"/>
                <a:ext cx="1350524" cy="174070"/>
                <a:chOff x="407004" y="2832402"/>
                <a:chExt cx="1350524" cy="174070"/>
              </a:xfrm>
            </p:grpSpPr>
            <p:sp>
              <p:nvSpPr>
                <p:cNvPr id="5295" name="TextBox 59"/>
                <p:cNvSpPr txBox="1">
                  <a:spLocks noChangeArrowheads="1"/>
                </p:cNvSpPr>
                <p:nvPr/>
              </p:nvSpPr>
              <p:spPr bwMode="auto">
                <a:xfrm>
                  <a:off x="407004" y="2837195"/>
                  <a:ext cx="311304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-100</a:t>
                  </a:r>
                </a:p>
              </p:txBody>
            </p:sp>
            <p:sp>
              <p:nvSpPr>
                <p:cNvPr id="5296" name="TextBox 60"/>
                <p:cNvSpPr txBox="1">
                  <a:spLocks noChangeArrowheads="1"/>
                </p:cNvSpPr>
                <p:nvPr/>
              </p:nvSpPr>
              <p:spPr bwMode="auto">
                <a:xfrm>
                  <a:off x="687964" y="2832402"/>
                  <a:ext cx="27603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-50</a:t>
                  </a:r>
                </a:p>
              </p:txBody>
            </p:sp>
            <p:sp>
              <p:nvSpPr>
                <p:cNvPr id="5297" name="TextBox 61"/>
                <p:cNvSpPr txBox="1">
                  <a:spLocks noChangeArrowheads="1"/>
                </p:cNvSpPr>
                <p:nvPr/>
              </p:nvSpPr>
              <p:spPr bwMode="auto">
                <a:xfrm>
                  <a:off x="977834" y="2836736"/>
                  <a:ext cx="219932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0</a:t>
                  </a:r>
                </a:p>
              </p:txBody>
            </p:sp>
            <p:sp>
              <p:nvSpPr>
                <p:cNvPr id="5298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1236536" y="2836736"/>
                  <a:ext cx="25519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50</a:t>
                  </a:r>
                </a:p>
              </p:txBody>
            </p:sp>
            <p:sp>
              <p:nvSpPr>
                <p:cNvPr id="5299" name="TextBox 63"/>
                <p:cNvSpPr txBox="1">
                  <a:spLocks noChangeArrowheads="1"/>
                </p:cNvSpPr>
                <p:nvPr/>
              </p:nvSpPr>
              <p:spPr bwMode="auto">
                <a:xfrm>
                  <a:off x="1467064" y="2836736"/>
                  <a:ext cx="290464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100</a:t>
                  </a:r>
                </a:p>
              </p:txBody>
            </p:sp>
          </p:grpSp>
          <p:grpSp>
            <p:nvGrpSpPr>
              <p:cNvPr id="5260" name="Group 65"/>
              <p:cNvGrpSpPr>
                <a:grpSpLocks/>
              </p:cNvGrpSpPr>
              <p:nvPr/>
            </p:nvGrpSpPr>
            <p:grpSpPr bwMode="auto">
              <a:xfrm rot="-5400000">
                <a:off x="-603099" y="1788270"/>
                <a:ext cx="1541336" cy="174069"/>
                <a:chOff x="407004" y="2832403"/>
                <a:chExt cx="1541336" cy="174069"/>
              </a:xfrm>
            </p:grpSpPr>
            <p:sp>
              <p:nvSpPr>
                <p:cNvPr id="5290" name="TextBox 66"/>
                <p:cNvSpPr txBox="1">
                  <a:spLocks noChangeArrowheads="1"/>
                </p:cNvSpPr>
                <p:nvPr/>
              </p:nvSpPr>
              <p:spPr bwMode="auto">
                <a:xfrm>
                  <a:off x="407004" y="2837195"/>
                  <a:ext cx="311304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-100</a:t>
                  </a:r>
                </a:p>
              </p:txBody>
            </p:sp>
            <p:sp>
              <p:nvSpPr>
                <p:cNvPr id="5291" name="TextBox 67"/>
                <p:cNvSpPr txBox="1">
                  <a:spLocks noChangeArrowheads="1"/>
                </p:cNvSpPr>
                <p:nvPr/>
              </p:nvSpPr>
              <p:spPr bwMode="auto">
                <a:xfrm>
                  <a:off x="732600" y="2832403"/>
                  <a:ext cx="27603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-50</a:t>
                  </a:r>
                </a:p>
              </p:txBody>
            </p:sp>
            <p:sp>
              <p:nvSpPr>
                <p:cNvPr id="5292" name="TextBox 68"/>
                <p:cNvSpPr txBox="1">
                  <a:spLocks noChangeArrowheads="1"/>
                </p:cNvSpPr>
                <p:nvPr/>
              </p:nvSpPr>
              <p:spPr bwMode="auto">
                <a:xfrm>
                  <a:off x="1087768" y="2836737"/>
                  <a:ext cx="219932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0</a:t>
                  </a:r>
                </a:p>
              </p:txBody>
            </p:sp>
            <p:sp>
              <p:nvSpPr>
                <p:cNvPr id="5293" name="TextBox 69"/>
                <p:cNvSpPr txBox="1">
                  <a:spLocks noChangeArrowheads="1"/>
                </p:cNvSpPr>
                <p:nvPr/>
              </p:nvSpPr>
              <p:spPr bwMode="auto">
                <a:xfrm>
                  <a:off x="1367374" y="2836736"/>
                  <a:ext cx="25519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50</a:t>
                  </a:r>
                </a:p>
              </p:txBody>
            </p:sp>
            <p:sp>
              <p:nvSpPr>
                <p:cNvPr id="5294" name="TextBox 70"/>
                <p:cNvSpPr txBox="1">
                  <a:spLocks noChangeArrowheads="1"/>
                </p:cNvSpPr>
                <p:nvPr/>
              </p:nvSpPr>
              <p:spPr bwMode="auto">
                <a:xfrm>
                  <a:off x="1657876" y="2836736"/>
                  <a:ext cx="290464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100</a:t>
                  </a:r>
                </a:p>
              </p:txBody>
            </p:sp>
          </p:grpSp>
          <p:sp>
            <p:nvSpPr>
              <p:cNvPr id="72" name="TextBox 71"/>
              <p:cNvSpPr txBox="1"/>
              <p:nvPr/>
            </p:nvSpPr>
            <p:spPr>
              <a:xfrm>
                <a:off x="816543" y="2902861"/>
                <a:ext cx="619086" cy="18414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600" b="1" dirty="0">
                    <a:solidFill>
                      <a:schemeClr val="bg1"/>
                    </a:solidFill>
                    <a:latin typeface="+mj-lt"/>
                  </a:rPr>
                  <a:t>distance (km)</a:t>
                </a:r>
              </a:p>
            </p:txBody>
          </p:sp>
          <p:grpSp>
            <p:nvGrpSpPr>
              <p:cNvPr id="5262" name="Group 72"/>
              <p:cNvGrpSpPr>
                <a:grpSpLocks/>
              </p:cNvGrpSpPr>
              <p:nvPr/>
            </p:nvGrpSpPr>
            <p:grpSpPr bwMode="auto">
              <a:xfrm>
                <a:off x="2117482" y="2826256"/>
                <a:ext cx="1350524" cy="174070"/>
                <a:chOff x="407004" y="2832402"/>
                <a:chExt cx="1350524" cy="174070"/>
              </a:xfrm>
            </p:grpSpPr>
            <p:sp>
              <p:nvSpPr>
                <p:cNvPr id="5285" name="TextBox 73"/>
                <p:cNvSpPr txBox="1">
                  <a:spLocks noChangeArrowheads="1"/>
                </p:cNvSpPr>
                <p:nvPr/>
              </p:nvSpPr>
              <p:spPr bwMode="auto">
                <a:xfrm>
                  <a:off x="407004" y="2837195"/>
                  <a:ext cx="311304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-100</a:t>
                  </a:r>
                </a:p>
              </p:txBody>
            </p:sp>
            <p:sp>
              <p:nvSpPr>
                <p:cNvPr id="5286" name="TextBox 74"/>
                <p:cNvSpPr txBox="1">
                  <a:spLocks noChangeArrowheads="1"/>
                </p:cNvSpPr>
                <p:nvPr/>
              </p:nvSpPr>
              <p:spPr bwMode="auto">
                <a:xfrm>
                  <a:off x="687964" y="2832402"/>
                  <a:ext cx="27603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-50</a:t>
                  </a:r>
                </a:p>
              </p:txBody>
            </p:sp>
            <p:sp>
              <p:nvSpPr>
                <p:cNvPr id="5287" name="TextBox 75"/>
                <p:cNvSpPr txBox="1">
                  <a:spLocks noChangeArrowheads="1"/>
                </p:cNvSpPr>
                <p:nvPr/>
              </p:nvSpPr>
              <p:spPr bwMode="auto">
                <a:xfrm>
                  <a:off x="977834" y="2836736"/>
                  <a:ext cx="219932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0</a:t>
                  </a:r>
                </a:p>
              </p:txBody>
            </p:sp>
            <p:sp>
              <p:nvSpPr>
                <p:cNvPr id="5288" name="TextBox 76"/>
                <p:cNvSpPr txBox="1">
                  <a:spLocks noChangeArrowheads="1"/>
                </p:cNvSpPr>
                <p:nvPr/>
              </p:nvSpPr>
              <p:spPr bwMode="auto">
                <a:xfrm>
                  <a:off x="1236536" y="2836736"/>
                  <a:ext cx="25519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50</a:t>
                  </a:r>
                </a:p>
              </p:txBody>
            </p:sp>
            <p:sp>
              <p:nvSpPr>
                <p:cNvPr id="5289" name="TextBox 77"/>
                <p:cNvSpPr txBox="1">
                  <a:spLocks noChangeArrowheads="1"/>
                </p:cNvSpPr>
                <p:nvPr/>
              </p:nvSpPr>
              <p:spPr bwMode="auto">
                <a:xfrm>
                  <a:off x="1467064" y="2836736"/>
                  <a:ext cx="290464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100</a:t>
                  </a:r>
                </a:p>
              </p:txBody>
            </p:sp>
          </p:grpSp>
          <p:sp>
            <p:nvSpPr>
              <p:cNvPr id="79" name="TextBox 78"/>
              <p:cNvSpPr txBox="1"/>
              <p:nvPr/>
            </p:nvSpPr>
            <p:spPr>
              <a:xfrm>
                <a:off x="2527759" y="2896511"/>
                <a:ext cx="619086" cy="18414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600" b="1" dirty="0">
                    <a:solidFill>
                      <a:schemeClr val="bg1"/>
                    </a:solidFill>
                    <a:latin typeface="+mj-lt"/>
                  </a:rPr>
                  <a:t>distance (km)</a:t>
                </a:r>
              </a:p>
            </p:txBody>
          </p:sp>
          <p:grpSp>
            <p:nvGrpSpPr>
              <p:cNvPr id="5264" name="Group 79"/>
              <p:cNvGrpSpPr>
                <a:grpSpLocks/>
              </p:cNvGrpSpPr>
              <p:nvPr/>
            </p:nvGrpSpPr>
            <p:grpSpPr bwMode="auto">
              <a:xfrm>
                <a:off x="3805072" y="2828068"/>
                <a:ext cx="1350524" cy="174070"/>
                <a:chOff x="407004" y="2832402"/>
                <a:chExt cx="1350524" cy="174070"/>
              </a:xfrm>
            </p:grpSpPr>
            <p:sp>
              <p:nvSpPr>
                <p:cNvPr id="5280" name="TextBox 80"/>
                <p:cNvSpPr txBox="1">
                  <a:spLocks noChangeArrowheads="1"/>
                </p:cNvSpPr>
                <p:nvPr/>
              </p:nvSpPr>
              <p:spPr bwMode="auto">
                <a:xfrm>
                  <a:off x="407004" y="2837195"/>
                  <a:ext cx="311304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-100</a:t>
                  </a:r>
                </a:p>
              </p:txBody>
            </p:sp>
            <p:sp>
              <p:nvSpPr>
                <p:cNvPr id="5281" name="TextBox 81"/>
                <p:cNvSpPr txBox="1">
                  <a:spLocks noChangeArrowheads="1"/>
                </p:cNvSpPr>
                <p:nvPr/>
              </p:nvSpPr>
              <p:spPr bwMode="auto">
                <a:xfrm>
                  <a:off x="687964" y="2832402"/>
                  <a:ext cx="27603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-50</a:t>
                  </a:r>
                </a:p>
              </p:txBody>
            </p:sp>
            <p:sp>
              <p:nvSpPr>
                <p:cNvPr id="5282" name="TextBox 82"/>
                <p:cNvSpPr txBox="1">
                  <a:spLocks noChangeArrowheads="1"/>
                </p:cNvSpPr>
                <p:nvPr/>
              </p:nvSpPr>
              <p:spPr bwMode="auto">
                <a:xfrm>
                  <a:off x="977834" y="2836736"/>
                  <a:ext cx="219932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0</a:t>
                  </a:r>
                </a:p>
              </p:txBody>
            </p:sp>
            <p:sp>
              <p:nvSpPr>
                <p:cNvPr id="5283" name="TextBox 83"/>
                <p:cNvSpPr txBox="1">
                  <a:spLocks noChangeArrowheads="1"/>
                </p:cNvSpPr>
                <p:nvPr/>
              </p:nvSpPr>
              <p:spPr bwMode="auto">
                <a:xfrm>
                  <a:off x="1236536" y="2836736"/>
                  <a:ext cx="25519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50</a:t>
                  </a:r>
                </a:p>
              </p:txBody>
            </p:sp>
            <p:sp>
              <p:nvSpPr>
                <p:cNvPr id="5284" name="TextBox 84"/>
                <p:cNvSpPr txBox="1">
                  <a:spLocks noChangeArrowheads="1"/>
                </p:cNvSpPr>
                <p:nvPr/>
              </p:nvSpPr>
              <p:spPr bwMode="auto">
                <a:xfrm>
                  <a:off x="1467064" y="2836736"/>
                  <a:ext cx="290464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100</a:t>
                  </a:r>
                </a:p>
              </p:txBody>
            </p:sp>
          </p:grpSp>
          <p:sp>
            <p:nvSpPr>
              <p:cNvPr id="86" name="TextBox 85"/>
              <p:cNvSpPr txBox="1"/>
              <p:nvPr/>
            </p:nvSpPr>
            <p:spPr>
              <a:xfrm>
                <a:off x="4215164" y="2898098"/>
                <a:ext cx="619086" cy="18414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600" b="1" dirty="0">
                    <a:solidFill>
                      <a:schemeClr val="bg1"/>
                    </a:solidFill>
                    <a:latin typeface="+mj-lt"/>
                  </a:rPr>
                  <a:t>distance (km)</a:t>
                </a:r>
              </a:p>
            </p:txBody>
          </p:sp>
          <p:grpSp>
            <p:nvGrpSpPr>
              <p:cNvPr id="5266" name="Group 86"/>
              <p:cNvGrpSpPr>
                <a:grpSpLocks/>
              </p:cNvGrpSpPr>
              <p:nvPr/>
            </p:nvGrpSpPr>
            <p:grpSpPr bwMode="auto">
              <a:xfrm>
                <a:off x="5507476" y="2828068"/>
                <a:ext cx="1350524" cy="174070"/>
                <a:chOff x="407004" y="2832402"/>
                <a:chExt cx="1350524" cy="174070"/>
              </a:xfrm>
            </p:grpSpPr>
            <p:sp>
              <p:nvSpPr>
                <p:cNvPr id="5275" name="TextBox 87"/>
                <p:cNvSpPr txBox="1">
                  <a:spLocks noChangeArrowheads="1"/>
                </p:cNvSpPr>
                <p:nvPr/>
              </p:nvSpPr>
              <p:spPr bwMode="auto">
                <a:xfrm>
                  <a:off x="407004" y="2837195"/>
                  <a:ext cx="311304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-100</a:t>
                  </a:r>
                </a:p>
              </p:txBody>
            </p:sp>
            <p:sp>
              <p:nvSpPr>
                <p:cNvPr id="5276" name="TextBox 88"/>
                <p:cNvSpPr txBox="1">
                  <a:spLocks noChangeArrowheads="1"/>
                </p:cNvSpPr>
                <p:nvPr/>
              </p:nvSpPr>
              <p:spPr bwMode="auto">
                <a:xfrm>
                  <a:off x="687964" y="2832402"/>
                  <a:ext cx="27603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-50</a:t>
                  </a:r>
                </a:p>
              </p:txBody>
            </p:sp>
            <p:sp>
              <p:nvSpPr>
                <p:cNvPr id="5277" name="TextBox 89"/>
                <p:cNvSpPr txBox="1">
                  <a:spLocks noChangeArrowheads="1"/>
                </p:cNvSpPr>
                <p:nvPr/>
              </p:nvSpPr>
              <p:spPr bwMode="auto">
                <a:xfrm>
                  <a:off x="977834" y="2836736"/>
                  <a:ext cx="219932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0</a:t>
                  </a:r>
                </a:p>
              </p:txBody>
            </p:sp>
            <p:sp>
              <p:nvSpPr>
                <p:cNvPr id="5278" name="TextBox 90"/>
                <p:cNvSpPr txBox="1">
                  <a:spLocks noChangeArrowheads="1"/>
                </p:cNvSpPr>
                <p:nvPr/>
              </p:nvSpPr>
              <p:spPr bwMode="auto">
                <a:xfrm>
                  <a:off x="1236536" y="2836736"/>
                  <a:ext cx="25519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50</a:t>
                  </a:r>
                </a:p>
              </p:txBody>
            </p:sp>
            <p:sp>
              <p:nvSpPr>
                <p:cNvPr id="5279" name="TextBox 91"/>
                <p:cNvSpPr txBox="1">
                  <a:spLocks noChangeArrowheads="1"/>
                </p:cNvSpPr>
                <p:nvPr/>
              </p:nvSpPr>
              <p:spPr bwMode="auto">
                <a:xfrm>
                  <a:off x="1467064" y="2836736"/>
                  <a:ext cx="290464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100</a:t>
                  </a:r>
                </a:p>
              </p:txBody>
            </p:sp>
          </p:grpSp>
          <p:sp>
            <p:nvSpPr>
              <p:cNvPr id="93" name="TextBox 92"/>
              <p:cNvSpPr txBox="1"/>
              <p:nvPr/>
            </p:nvSpPr>
            <p:spPr>
              <a:xfrm>
                <a:off x="5918443" y="2898098"/>
                <a:ext cx="619086" cy="18414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600" b="1" dirty="0">
                    <a:solidFill>
                      <a:schemeClr val="bg1"/>
                    </a:solidFill>
                    <a:latin typeface="+mj-lt"/>
                  </a:rPr>
                  <a:t>distance (km)</a:t>
                </a:r>
              </a:p>
            </p:txBody>
          </p:sp>
          <p:grpSp>
            <p:nvGrpSpPr>
              <p:cNvPr id="5268" name="Group 93"/>
              <p:cNvGrpSpPr>
                <a:grpSpLocks/>
              </p:cNvGrpSpPr>
              <p:nvPr/>
            </p:nvGrpSpPr>
            <p:grpSpPr bwMode="auto">
              <a:xfrm>
                <a:off x="7243334" y="2832402"/>
                <a:ext cx="1350524" cy="174070"/>
                <a:chOff x="407004" y="2832402"/>
                <a:chExt cx="1350524" cy="174070"/>
              </a:xfrm>
            </p:grpSpPr>
            <p:sp>
              <p:nvSpPr>
                <p:cNvPr id="5270" name="TextBox 94"/>
                <p:cNvSpPr txBox="1">
                  <a:spLocks noChangeArrowheads="1"/>
                </p:cNvSpPr>
                <p:nvPr/>
              </p:nvSpPr>
              <p:spPr bwMode="auto">
                <a:xfrm>
                  <a:off x="407004" y="2837195"/>
                  <a:ext cx="311304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-100</a:t>
                  </a:r>
                </a:p>
              </p:txBody>
            </p:sp>
            <p:sp>
              <p:nvSpPr>
                <p:cNvPr id="5271" name="TextBox 95"/>
                <p:cNvSpPr txBox="1">
                  <a:spLocks noChangeArrowheads="1"/>
                </p:cNvSpPr>
                <p:nvPr/>
              </p:nvSpPr>
              <p:spPr bwMode="auto">
                <a:xfrm>
                  <a:off x="687964" y="2832402"/>
                  <a:ext cx="27603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-50</a:t>
                  </a:r>
                </a:p>
              </p:txBody>
            </p:sp>
            <p:sp>
              <p:nvSpPr>
                <p:cNvPr id="5272" name="TextBox 96"/>
                <p:cNvSpPr txBox="1">
                  <a:spLocks noChangeArrowheads="1"/>
                </p:cNvSpPr>
                <p:nvPr/>
              </p:nvSpPr>
              <p:spPr bwMode="auto">
                <a:xfrm>
                  <a:off x="977834" y="2836736"/>
                  <a:ext cx="219932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0</a:t>
                  </a:r>
                </a:p>
              </p:txBody>
            </p:sp>
            <p:sp>
              <p:nvSpPr>
                <p:cNvPr id="5273" name="TextBox 97"/>
                <p:cNvSpPr txBox="1">
                  <a:spLocks noChangeArrowheads="1"/>
                </p:cNvSpPr>
                <p:nvPr/>
              </p:nvSpPr>
              <p:spPr bwMode="auto">
                <a:xfrm>
                  <a:off x="1236536" y="2836736"/>
                  <a:ext cx="25519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50</a:t>
                  </a:r>
                </a:p>
              </p:txBody>
            </p:sp>
            <p:sp>
              <p:nvSpPr>
                <p:cNvPr id="5274" name="TextBox 98"/>
                <p:cNvSpPr txBox="1">
                  <a:spLocks noChangeArrowheads="1"/>
                </p:cNvSpPr>
                <p:nvPr/>
              </p:nvSpPr>
              <p:spPr bwMode="auto">
                <a:xfrm>
                  <a:off x="1467064" y="2836736"/>
                  <a:ext cx="290464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100</a:t>
                  </a:r>
                </a:p>
              </p:txBody>
            </p:sp>
          </p:grpSp>
          <p:sp>
            <p:nvSpPr>
              <p:cNvPr id="100" name="TextBox 99"/>
              <p:cNvSpPr txBox="1"/>
              <p:nvPr/>
            </p:nvSpPr>
            <p:spPr>
              <a:xfrm>
                <a:off x="7653470" y="2902861"/>
                <a:ext cx="619086" cy="18414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600" b="1" dirty="0">
                    <a:solidFill>
                      <a:schemeClr val="bg1"/>
                    </a:solidFill>
                    <a:latin typeface="+mj-lt"/>
                  </a:rPr>
                  <a:t>distance (km)</a:t>
                </a:r>
              </a:p>
            </p:txBody>
          </p:sp>
        </p:grpSp>
        <p:grpSp>
          <p:nvGrpSpPr>
            <p:cNvPr id="5236" name="Group 163"/>
            <p:cNvGrpSpPr>
              <a:grpSpLocks/>
            </p:cNvGrpSpPr>
            <p:nvPr/>
          </p:nvGrpSpPr>
          <p:grpSpPr bwMode="auto">
            <a:xfrm>
              <a:off x="1148543" y="2665348"/>
              <a:ext cx="873957" cy="230832"/>
              <a:chOff x="1066800" y="304800"/>
              <a:chExt cx="873957" cy="230832"/>
            </a:xfrm>
          </p:grpSpPr>
          <p:sp>
            <p:nvSpPr>
              <p:cNvPr id="163" name="Rectangle 162"/>
              <p:cNvSpPr/>
              <p:nvPr/>
            </p:nvSpPr>
            <p:spPr>
              <a:xfrm>
                <a:off x="1137999" y="369280"/>
                <a:ext cx="719092" cy="11271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2" name="TextBox 161"/>
              <p:cNvSpPr txBox="1"/>
              <p:nvPr/>
            </p:nvSpPr>
            <p:spPr>
              <a:xfrm>
                <a:off x="1066567" y="304195"/>
                <a:ext cx="874656" cy="23176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900" b="1" dirty="0">
                    <a:solidFill>
                      <a:schemeClr val="bg1"/>
                    </a:solidFill>
                    <a:latin typeface="+mj-lt"/>
                  </a:rPr>
                  <a:t>00 UTC Aug 29</a:t>
                </a:r>
              </a:p>
            </p:txBody>
          </p:sp>
        </p:grpSp>
        <p:grpSp>
          <p:nvGrpSpPr>
            <p:cNvPr id="5237" name="Group 167"/>
            <p:cNvGrpSpPr>
              <a:grpSpLocks/>
            </p:cNvGrpSpPr>
            <p:nvPr/>
          </p:nvGrpSpPr>
          <p:grpSpPr bwMode="auto">
            <a:xfrm>
              <a:off x="2858406" y="2660020"/>
              <a:ext cx="873957" cy="230832"/>
              <a:chOff x="1066800" y="297820"/>
              <a:chExt cx="873957" cy="230832"/>
            </a:xfrm>
          </p:grpSpPr>
          <p:sp>
            <p:nvSpPr>
              <p:cNvPr id="169" name="Rectangle 168"/>
              <p:cNvSpPr/>
              <p:nvPr/>
            </p:nvSpPr>
            <p:spPr>
              <a:xfrm>
                <a:off x="1137765" y="369216"/>
                <a:ext cx="719091" cy="11112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0" name="TextBox 169"/>
              <p:cNvSpPr txBox="1"/>
              <p:nvPr/>
            </p:nvSpPr>
            <p:spPr>
              <a:xfrm>
                <a:off x="1066332" y="297780"/>
                <a:ext cx="874657" cy="23018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900" b="1" dirty="0">
                    <a:solidFill>
                      <a:schemeClr val="bg1"/>
                    </a:solidFill>
                    <a:latin typeface="+mj-lt"/>
                  </a:rPr>
                  <a:t>12 UTC Aug 29</a:t>
                </a:r>
              </a:p>
            </p:txBody>
          </p:sp>
        </p:grpSp>
        <p:grpSp>
          <p:nvGrpSpPr>
            <p:cNvPr id="5238" name="Group 173"/>
            <p:cNvGrpSpPr>
              <a:grpSpLocks/>
            </p:cNvGrpSpPr>
            <p:nvPr/>
          </p:nvGrpSpPr>
          <p:grpSpPr bwMode="auto">
            <a:xfrm>
              <a:off x="4562726" y="2667000"/>
              <a:ext cx="873957" cy="230832"/>
              <a:chOff x="1066800" y="304800"/>
              <a:chExt cx="873957" cy="230832"/>
            </a:xfrm>
          </p:grpSpPr>
          <p:sp>
            <p:nvSpPr>
              <p:cNvPr id="175" name="Rectangle 174"/>
              <p:cNvSpPr/>
              <p:nvPr/>
            </p:nvSpPr>
            <p:spPr>
              <a:xfrm>
                <a:off x="1138311" y="369216"/>
                <a:ext cx="719091" cy="11270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6" name="TextBox 175"/>
              <p:cNvSpPr txBox="1"/>
              <p:nvPr/>
            </p:nvSpPr>
            <p:spPr>
              <a:xfrm>
                <a:off x="1066878" y="304130"/>
                <a:ext cx="874657" cy="23176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900" b="1" dirty="0">
                    <a:solidFill>
                      <a:schemeClr val="bg1"/>
                    </a:solidFill>
                    <a:latin typeface="+mj-lt"/>
                  </a:rPr>
                  <a:t>00 UTC Aug 30</a:t>
                </a:r>
              </a:p>
            </p:txBody>
          </p:sp>
        </p:grpSp>
        <p:grpSp>
          <p:nvGrpSpPr>
            <p:cNvPr id="5239" name="Group 179"/>
            <p:cNvGrpSpPr>
              <a:grpSpLocks/>
            </p:cNvGrpSpPr>
            <p:nvPr/>
          </p:nvGrpSpPr>
          <p:grpSpPr bwMode="auto">
            <a:xfrm>
              <a:off x="6267046" y="2667000"/>
              <a:ext cx="873957" cy="230832"/>
              <a:chOff x="1066800" y="304800"/>
              <a:chExt cx="873957" cy="230832"/>
            </a:xfrm>
          </p:grpSpPr>
          <p:sp>
            <p:nvSpPr>
              <p:cNvPr id="181" name="Rectangle 180"/>
              <p:cNvSpPr/>
              <p:nvPr/>
            </p:nvSpPr>
            <p:spPr>
              <a:xfrm>
                <a:off x="1138857" y="369216"/>
                <a:ext cx="717504" cy="11270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2" name="TextBox 181"/>
              <p:cNvSpPr txBox="1"/>
              <p:nvPr/>
            </p:nvSpPr>
            <p:spPr>
              <a:xfrm>
                <a:off x="1067424" y="304130"/>
                <a:ext cx="873069" cy="23176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900" b="1" dirty="0">
                    <a:solidFill>
                      <a:schemeClr val="bg1"/>
                    </a:solidFill>
                    <a:latin typeface="+mj-lt"/>
                  </a:rPr>
                  <a:t>12 UTC Aug 30</a:t>
                </a:r>
              </a:p>
            </p:txBody>
          </p:sp>
        </p:grpSp>
        <p:grpSp>
          <p:nvGrpSpPr>
            <p:cNvPr id="5240" name="Group 185"/>
            <p:cNvGrpSpPr>
              <a:grpSpLocks/>
            </p:cNvGrpSpPr>
            <p:nvPr/>
          </p:nvGrpSpPr>
          <p:grpSpPr bwMode="auto">
            <a:xfrm>
              <a:off x="7965243" y="2667000"/>
              <a:ext cx="873957" cy="230832"/>
              <a:chOff x="1066800" y="304800"/>
              <a:chExt cx="873957" cy="230832"/>
            </a:xfrm>
          </p:grpSpPr>
          <p:sp>
            <p:nvSpPr>
              <p:cNvPr id="187" name="Rectangle 186"/>
              <p:cNvSpPr/>
              <p:nvPr/>
            </p:nvSpPr>
            <p:spPr>
              <a:xfrm>
                <a:off x="1137589" y="369216"/>
                <a:ext cx="719092" cy="11270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8" name="TextBox 187"/>
              <p:cNvSpPr txBox="1"/>
              <p:nvPr/>
            </p:nvSpPr>
            <p:spPr>
              <a:xfrm>
                <a:off x="1066157" y="304130"/>
                <a:ext cx="874656" cy="23176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900" b="1" dirty="0">
                    <a:solidFill>
                      <a:schemeClr val="bg1"/>
                    </a:solidFill>
                    <a:latin typeface="+mj-lt"/>
                  </a:rPr>
                  <a:t>00 UTC Aug 31</a:t>
                </a:r>
              </a:p>
            </p:txBody>
          </p:sp>
        </p:grpSp>
      </p:grpSp>
      <p:grpSp>
        <p:nvGrpSpPr>
          <p:cNvPr id="5126" name="Group 205"/>
          <p:cNvGrpSpPr>
            <a:grpSpLocks/>
          </p:cNvGrpSpPr>
          <p:nvPr/>
        </p:nvGrpSpPr>
        <p:grpSpPr bwMode="auto">
          <a:xfrm>
            <a:off x="8821738" y="1055688"/>
            <a:ext cx="258762" cy="1631950"/>
            <a:chOff x="8821815" y="1056369"/>
            <a:chExt cx="258675" cy="1630985"/>
          </a:xfrm>
        </p:grpSpPr>
        <p:sp>
          <p:nvSpPr>
            <p:cNvPr id="5224" name="TextBox 194"/>
            <p:cNvSpPr txBox="1">
              <a:spLocks noChangeArrowheads="1"/>
            </p:cNvSpPr>
            <p:nvPr/>
          </p:nvSpPr>
          <p:spPr bwMode="auto">
            <a:xfrm>
              <a:off x="8828769" y="2518077"/>
              <a:ext cx="219932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 b="1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5225" name="TextBox 195"/>
            <p:cNvSpPr txBox="1">
              <a:spLocks noChangeArrowheads="1"/>
            </p:cNvSpPr>
            <p:nvPr/>
          </p:nvSpPr>
          <p:spPr bwMode="auto">
            <a:xfrm>
              <a:off x="8821815" y="2362200"/>
              <a:ext cx="255198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 b="1">
                  <a:solidFill>
                    <a:schemeClr val="bg1"/>
                  </a:solidFill>
                </a:rPr>
                <a:t>10</a:t>
              </a:r>
            </a:p>
          </p:txBody>
        </p:sp>
        <p:sp>
          <p:nvSpPr>
            <p:cNvPr id="5226" name="TextBox 196"/>
            <p:cNvSpPr txBox="1">
              <a:spLocks noChangeArrowheads="1"/>
            </p:cNvSpPr>
            <p:nvPr/>
          </p:nvSpPr>
          <p:spPr bwMode="auto">
            <a:xfrm>
              <a:off x="8823033" y="2216754"/>
              <a:ext cx="255198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 b="1">
                  <a:solidFill>
                    <a:schemeClr val="bg1"/>
                  </a:solidFill>
                </a:rPr>
                <a:t>15</a:t>
              </a:r>
            </a:p>
          </p:txBody>
        </p:sp>
        <p:sp>
          <p:nvSpPr>
            <p:cNvPr id="5227" name="TextBox 197"/>
            <p:cNvSpPr txBox="1">
              <a:spLocks noChangeArrowheads="1"/>
            </p:cNvSpPr>
            <p:nvPr/>
          </p:nvSpPr>
          <p:spPr bwMode="auto">
            <a:xfrm>
              <a:off x="8821815" y="2071308"/>
              <a:ext cx="255198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 b="1">
                  <a:solidFill>
                    <a:schemeClr val="bg1"/>
                  </a:solidFill>
                </a:rPr>
                <a:t>20</a:t>
              </a:r>
            </a:p>
          </p:txBody>
        </p:sp>
        <p:sp>
          <p:nvSpPr>
            <p:cNvPr id="5228" name="TextBox 198"/>
            <p:cNvSpPr txBox="1">
              <a:spLocks noChangeArrowheads="1"/>
            </p:cNvSpPr>
            <p:nvPr/>
          </p:nvSpPr>
          <p:spPr bwMode="auto">
            <a:xfrm>
              <a:off x="8821815" y="1929339"/>
              <a:ext cx="255198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 b="1">
                  <a:solidFill>
                    <a:schemeClr val="bg1"/>
                  </a:solidFill>
                </a:rPr>
                <a:t>25</a:t>
              </a:r>
            </a:p>
          </p:txBody>
        </p:sp>
        <p:sp>
          <p:nvSpPr>
            <p:cNvPr id="5229" name="TextBox 199"/>
            <p:cNvSpPr txBox="1">
              <a:spLocks noChangeArrowheads="1"/>
            </p:cNvSpPr>
            <p:nvPr/>
          </p:nvSpPr>
          <p:spPr bwMode="auto">
            <a:xfrm>
              <a:off x="8821815" y="1783893"/>
              <a:ext cx="255198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 b="1">
                  <a:solidFill>
                    <a:schemeClr val="bg1"/>
                  </a:solidFill>
                </a:rPr>
                <a:t>30</a:t>
              </a:r>
            </a:p>
          </p:txBody>
        </p:sp>
        <p:sp>
          <p:nvSpPr>
            <p:cNvPr id="5230" name="TextBox 200"/>
            <p:cNvSpPr txBox="1">
              <a:spLocks noChangeArrowheads="1"/>
            </p:cNvSpPr>
            <p:nvPr/>
          </p:nvSpPr>
          <p:spPr bwMode="auto">
            <a:xfrm>
              <a:off x="8821815" y="1642138"/>
              <a:ext cx="255198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 b="1">
                  <a:solidFill>
                    <a:schemeClr val="bg1"/>
                  </a:solidFill>
                </a:rPr>
                <a:t>35</a:t>
              </a:r>
            </a:p>
          </p:txBody>
        </p:sp>
        <p:sp>
          <p:nvSpPr>
            <p:cNvPr id="5231" name="TextBox 201"/>
            <p:cNvSpPr txBox="1">
              <a:spLocks noChangeArrowheads="1"/>
            </p:cNvSpPr>
            <p:nvPr/>
          </p:nvSpPr>
          <p:spPr bwMode="auto">
            <a:xfrm>
              <a:off x="8825292" y="1492493"/>
              <a:ext cx="255198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 b="1">
                  <a:solidFill>
                    <a:schemeClr val="bg1"/>
                  </a:solidFill>
                </a:rPr>
                <a:t>40</a:t>
              </a:r>
            </a:p>
          </p:txBody>
        </p:sp>
        <p:sp>
          <p:nvSpPr>
            <p:cNvPr id="5232" name="TextBox 202"/>
            <p:cNvSpPr txBox="1">
              <a:spLocks noChangeArrowheads="1"/>
            </p:cNvSpPr>
            <p:nvPr/>
          </p:nvSpPr>
          <p:spPr bwMode="auto">
            <a:xfrm>
              <a:off x="8825292" y="1350738"/>
              <a:ext cx="255198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 b="1">
                  <a:solidFill>
                    <a:schemeClr val="bg1"/>
                  </a:solidFill>
                </a:rPr>
                <a:t>45</a:t>
              </a:r>
            </a:p>
          </p:txBody>
        </p:sp>
        <p:sp>
          <p:nvSpPr>
            <p:cNvPr id="5233" name="TextBox 203"/>
            <p:cNvSpPr txBox="1">
              <a:spLocks noChangeArrowheads="1"/>
            </p:cNvSpPr>
            <p:nvPr/>
          </p:nvSpPr>
          <p:spPr bwMode="auto">
            <a:xfrm>
              <a:off x="8825292" y="1198124"/>
              <a:ext cx="255198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 b="1">
                  <a:solidFill>
                    <a:schemeClr val="bg1"/>
                  </a:solidFill>
                </a:rPr>
                <a:t>50</a:t>
              </a:r>
            </a:p>
          </p:txBody>
        </p:sp>
        <p:sp>
          <p:nvSpPr>
            <p:cNvPr id="5234" name="TextBox 204"/>
            <p:cNvSpPr txBox="1">
              <a:spLocks noChangeArrowheads="1"/>
            </p:cNvSpPr>
            <p:nvPr/>
          </p:nvSpPr>
          <p:spPr bwMode="auto">
            <a:xfrm>
              <a:off x="8825292" y="1056369"/>
              <a:ext cx="255198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 b="1">
                  <a:solidFill>
                    <a:schemeClr val="bg1"/>
                  </a:solidFill>
                </a:rPr>
                <a:t>55</a:t>
              </a:r>
            </a:p>
          </p:txBody>
        </p:sp>
      </p:grpSp>
      <p:grpSp>
        <p:nvGrpSpPr>
          <p:cNvPr id="5159" name="Group 219"/>
          <p:cNvGrpSpPr>
            <a:grpSpLocks/>
          </p:cNvGrpSpPr>
          <p:nvPr/>
        </p:nvGrpSpPr>
        <p:grpSpPr bwMode="auto">
          <a:xfrm>
            <a:off x="4763" y="3055938"/>
            <a:ext cx="9058275" cy="2763837"/>
            <a:chOff x="4334" y="3056092"/>
            <a:chExt cx="9058746" cy="2764142"/>
          </a:xfrm>
        </p:grpSpPr>
        <p:sp>
          <p:nvSpPr>
            <p:cNvPr id="8" name="Rectangle 7"/>
            <p:cNvSpPr/>
            <p:nvPr/>
          </p:nvSpPr>
          <p:spPr>
            <a:xfrm>
              <a:off x="32910" y="3360926"/>
              <a:ext cx="9030170" cy="24593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135" name="Rectangle 19"/>
            <p:cNvSpPr>
              <a:spLocks noChangeArrowheads="1"/>
            </p:cNvSpPr>
            <p:nvPr/>
          </p:nvSpPr>
          <p:spPr bwMode="auto">
            <a:xfrm>
              <a:off x="304800" y="3056092"/>
              <a:ext cx="866023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 u="sng">
                  <a:latin typeface="Calibri" pitchFamily="34" charset="0"/>
                </a:rPr>
                <a:t>Radius-height plot of axisymmetric vorticity (shaded, x 10</a:t>
              </a:r>
              <a:r>
                <a:rPr lang="en-US" sz="1600" u="sng" baseline="30000">
                  <a:latin typeface="Calibri" pitchFamily="34" charset="0"/>
                </a:rPr>
                <a:t>-4</a:t>
              </a:r>
              <a:r>
                <a:rPr lang="en-US" sz="1600" u="sng">
                  <a:latin typeface="Calibri" pitchFamily="34" charset="0"/>
                </a:rPr>
                <a:t> s</a:t>
              </a:r>
              <a:r>
                <a:rPr lang="en-US" sz="1600" u="sng" baseline="30000">
                  <a:latin typeface="Calibri" pitchFamily="34" charset="0"/>
                </a:rPr>
                <a:t>-1</a:t>
              </a:r>
              <a:r>
                <a:rPr lang="en-US" sz="1600" u="sng">
                  <a:latin typeface="Calibri" pitchFamily="34" charset="0"/>
                </a:rPr>
                <a:t>) and tangential wind (contour, m s</a:t>
              </a:r>
              <a:r>
                <a:rPr lang="en-US" sz="1600" u="sng" baseline="30000">
                  <a:latin typeface="Calibri" pitchFamily="34" charset="0"/>
                </a:rPr>
                <a:t>-1</a:t>
              </a:r>
              <a:r>
                <a:rPr lang="en-US" sz="1600" u="sng">
                  <a:latin typeface="Calibri" pitchFamily="34" charset="0"/>
                </a:rPr>
                <a:t>)</a:t>
              </a:r>
            </a:p>
          </p:txBody>
        </p:sp>
        <p:pic>
          <p:nvPicPr>
            <p:cNvPr id="5136" name="Picture 4" descr="Fig3_abs.jpg"/>
            <p:cNvPicPr>
              <a:picLocks noChangeAspect="1"/>
            </p:cNvPicPr>
            <p:nvPr/>
          </p:nvPicPr>
          <p:blipFill>
            <a:blip r:embed="rId3" cstate="print"/>
            <a:srcRect l="1520" r="592" b="7193"/>
            <a:stretch>
              <a:fillRect/>
            </a:stretch>
          </p:blipFill>
          <p:spPr bwMode="auto">
            <a:xfrm>
              <a:off x="273020" y="3506587"/>
              <a:ext cx="8589359" cy="1793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137" name="Group 108"/>
            <p:cNvGrpSpPr>
              <a:grpSpLocks/>
            </p:cNvGrpSpPr>
            <p:nvPr/>
          </p:nvGrpSpPr>
          <p:grpSpPr bwMode="auto">
            <a:xfrm>
              <a:off x="3808188" y="5257800"/>
              <a:ext cx="1652208" cy="282536"/>
              <a:chOff x="3808188" y="5257800"/>
              <a:chExt cx="1652208" cy="282536"/>
            </a:xfrm>
          </p:grpSpPr>
          <p:grpSp>
            <p:nvGrpSpPr>
              <p:cNvPr id="5216" name="Group 100"/>
              <p:cNvGrpSpPr>
                <a:grpSpLocks/>
              </p:cNvGrpSpPr>
              <p:nvPr/>
            </p:nvGrpSpPr>
            <p:grpSpPr bwMode="auto">
              <a:xfrm>
                <a:off x="3808188" y="5257800"/>
                <a:ext cx="1376528" cy="174070"/>
                <a:chOff x="407004" y="2832402"/>
                <a:chExt cx="1376528" cy="174070"/>
              </a:xfrm>
            </p:grpSpPr>
            <p:sp>
              <p:nvSpPr>
                <p:cNvPr id="5219" name="TextBox 101"/>
                <p:cNvSpPr txBox="1">
                  <a:spLocks noChangeArrowheads="1"/>
                </p:cNvSpPr>
                <p:nvPr/>
              </p:nvSpPr>
              <p:spPr bwMode="auto">
                <a:xfrm>
                  <a:off x="407004" y="2837195"/>
                  <a:ext cx="25519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25</a:t>
                  </a:r>
                </a:p>
              </p:txBody>
            </p:sp>
            <p:sp>
              <p:nvSpPr>
                <p:cNvPr id="5220" name="TextBox 102"/>
                <p:cNvSpPr txBox="1">
                  <a:spLocks noChangeArrowheads="1"/>
                </p:cNvSpPr>
                <p:nvPr/>
              </p:nvSpPr>
              <p:spPr bwMode="auto">
                <a:xfrm>
                  <a:off x="683630" y="2832402"/>
                  <a:ext cx="25519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50</a:t>
                  </a:r>
                </a:p>
              </p:txBody>
            </p:sp>
            <p:sp>
              <p:nvSpPr>
                <p:cNvPr id="5221" name="TextBox 103"/>
                <p:cNvSpPr txBox="1">
                  <a:spLocks noChangeArrowheads="1"/>
                </p:cNvSpPr>
                <p:nvPr/>
              </p:nvSpPr>
              <p:spPr bwMode="auto">
                <a:xfrm>
                  <a:off x="956164" y="2836736"/>
                  <a:ext cx="25519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75</a:t>
                  </a:r>
                </a:p>
              </p:txBody>
            </p:sp>
            <p:sp>
              <p:nvSpPr>
                <p:cNvPr id="5222" name="TextBox 104"/>
                <p:cNvSpPr txBox="1">
                  <a:spLocks noChangeArrowheads="1"/>
                </p:cNvSpPr>
                <p:nvPr/>
              </p:nvSpPr>
              <p:spPr bwMode="auto">
                <a:xfrm>
                  <a:off x="1219200" y="2836736"/>
                  <a:ext cx="290464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100</a:t>
                  </a:r>
                </a:p>
              </p:txBody>
            </p:sp>
            <p:sp>
              <p:nvSpPr>
                <p:cNvPr id="5223" name="TextBox 105"/>
                <p:cNvSpPr txBox="1">
                  <a:spLocks noChangeArrowheads="1"/>
                </p:cNvSpPr>
                <p:nvPr/>
              </p:nvSpPr>
              <p:spPr bwMode="auto">
                <a:xfrm>
                  <a:off x="1493068" y="2836736"/>
                  <a:ext cx="290464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125</a:t>
                  </a:r>
                </a:p>
              </p:txBody>
            </p:sp>
          </p:grpSp>
          <p:sp>
            <p:nvSpPr>
              <p:cNvPr id="107" name="TextBox 106"/>
              <p:cNvSpPr txBox="1"/>
              <p:nvPr/>
            </p:nvSpPr>
            <p:spPr>
              <a:xfrm>
                <a:off x="4313033" y="5356633"/>
                <a:ext cx="549304" cy="18417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600" b="1" dirty="0">
                    <a:solidFill>
                      <a:schemeClr val="bg1"/>
                    </a:solidFill>
                    <a:latin typeface="+mj-lt"/>
                  </a:rPr>
                  <a:t>radius (km)</a:t>
                </a:r>
              </a:p>
            </p:txBody>
          </p:sp>
          <p:sp>
            <p:nvSpPr>
              <p:cNvPr id="5218" name="TextBox 107"/>
              <p:cNvSpPr txBox="1">
                <a:spLocks noChangeArrowheads="1"/>
              </p:cNvSpPr>
              <p:nvPr/>
            </p:nvSpPr>
            <p:spPr bwMode="auto">
              <a:xfrm>
                <a:off x="5169932" y="5262134"/>
                <a:ext cx="290464" cy="169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500" b="1">
                    <a:solidFill>
                      <a:schemeClr val="bg1"/>
                    </a:solidFill>
                  </a:rPr>
                  <a:t>150</a:t>
                </a:r>
              </a:p>
            </p:txBody>
          </p:sp>
        </p:grpSp>
        <p:grpSp>
          <p:nvGrpSpPr>
            <p:cNvPr id="5138" name="Group 109"/>
            <p:cNvGrpSpPr>
              <a:grpSpLocks/>
            </p:cNvGrpSpPr>
            <p:nvPr/>
          </p:nvGrpSpPr>
          <p:grpSpPr bwMode="auto">
            <a:xfrm>
              <a:off x="5497590" y="5257800"/>
              <a:ext cx="1652208" cy="282536"/>
              <a:chOff x="3808188" y="5257800"/>
              <a:chExt cx="1652208" cy="282536"/>
            </a:xfrm>
          </p:grpSpPr>
          <p:grpSp>
            <p:nvGrpSpPr>
              <p:cNvPr id="5208" name="Group 100"/>
              <p:cNvGrpSpPr>
                <a:grpSpLocks/>
              </p:cNvGrpSpPr>
              <p:nvPr/>
            </p:nvGrpSpPr>
            <p:grpSpPr bwMode="auto">
              <a:xfrm>
                <a:off x="3808188" y="5257800"/>
                <a:ext cx="1376528" cy="174070"/>
                <a:chOff x="407004" y="2832402"/>
                <a:chExt cx="1376528" cy="174070"/>
              </a:xfrm>
            </p:grpSpPr>
            <p:sp>
              <p:nvSpPr>
                <p:cNvPr id="5211" name="TextBox 113"/>
                <p:cNvSpPr txBox="1">
                  <a:spLocks noChangeArrowheads="1"/>
                </p:cNvSpPr>
                <p:nvPr/>
              </p:nvSpPr>
              <p:spPr bwMode="auto">
                <a:xfrm>
                  <a:off x="407004" y="2837195"/>
                  <a:ext cx="25519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25</a:t>
                  </a:r>
                </a:p>
              </p:txBody>
            </p:sp>
            <p:sp>
              <p:nvSpPr>
                <p:cNvPr id="5212" name="TextBox 114"/>
                <p:cNvSpPr txBox="1">
                  <a:spLocks noChangeArrowheads="1"/>
                </p:cNvSpPr>
                <p:nvPr/>
              </p:nvSpPr>
              <p:spPr bwMode="auto">
                <a:xfrm>
                  <a:off x="683630" y="2832402"/>
                  <a:ext cx="25519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50</a:t>
                  </a:r>
                </a:p>
              </p:txBody>
            </p:sp>
            <p:sp>
              <p:nvSpPr>
                <p:cNvPr id="5213" name="TextBox 115"/>
                <p:cNvSpPr txBox="1">
                  <a:spLocks noChangeArrowheads="1"/>
                </p:cNvSpPr>
                <p:nvPr/>
              </p:nvSpPr>
              <p:spPr bwMode="auto">
                <a:xfrm>
                  <a:off x="956164" y="2836736"/>
                  <a:ext cx="25519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75</a:t>
                  </a:r>
                </a:p>
              </p:txBody>
            </p:sp>
            <p:sp>
              <p:nvSpPr>
                <p:cNvPr id="5214" name="TextBox 116"/>
                <p:cNvSpPr txBox="1">
                  <a:spLocks noChangeArrowheads="1"/>
                </p:cNvSpPr>
                <p:nvPr/>
              </p:nvSpPr>
              <p:spPr bwMode="auto">
                <a:xfrm>
                  <a:off x="1219200" y="2836736"/>
                  <a:ext cx="290464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100</a:t>
                  </a:r>
                </a:p>
              </p:txBody>
            </p:sp>
            <p:sp>
              <p:nvSpPr>
                <p:cNvPr id="5215" name="TextBox 117"/>
                <p:cNvSpPr txBox="1">
                  <a:spLocks noChangeArrowheads="1"/>
                </p:cNvSpPr>
                <p:nvPr/>
              </p:nvSpPr>
              <p:spPr bwMode="auto">
                <a:xfrm>
                  <a:off x="1493068" y="2836736"/>
                  <a:ext cx="290464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125</a:t>
                  </a:r>
                </a:p>
              </p:txBody>
            </p:sp>
          </p:grpSp>
          <p:sp>
            <p:nvSpPr>
              <p:cNvPr id="112" name="TextBox 111"/>
              <p:cNvSpPr txBox="1"/>
              <p:nvPr/>
            </p:nvSpPr>
            <p:spPr>
              <a:xfrm>
                <a:off x="4312819" y="5356633"/>
                <a:ext cx="549304" cy="18417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600" b="1" dirty="0">
                    <a:solidFill>
                      <a:schemeClr val="bg1"/>
                    </a:solidFill>
                    <a:latin typeface="+mj-lt"/>
                  </a:rPr>
                  <a:t>radius (km)</a:t>
                </a:r>
              </a:p>
            </p:txBody>
          </p:sp>
          <p:sp>
            <p:nvSpPr>
              <p:cNvPr id="5210" name="TextBox 112"/>
              <p:cNvSpPr txBox="1">
                <a:spLocks noChangeArrowheads="1"/>
              </p:cNvSpPr>
              <p:nvPr/>
            </p:nvSpPr>
            <p:spPr bwMode="auto">
              <a:xfrm>
                <a:off x="5169932" y="5262134"/>
                <a:ext cx="290464" cy="169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500" b="1">
                    <a:solidFill>
                      <a:schemeClr val="bg1"/>
                    </a:solidFill>
                  </a:rPr>
                  <a:t>150</a:t>
                </a:r>
              </a:p>
            </p:txBody>
          </p:sp>
        </p:grpSp>
        <p:grpSp>
          <p:nvGrpSpPr>
            <p:cNvPr id="5139" name="Group 118"/>
            <p:cNvGrpSpPr>
              <a:grpSpLocks/>
            </p:cNvGrpSpPr>
            <p:nvPr/>
          </p:nvGrpSpPr>
          <p:grpSpPr bwMode="auto">
            <a:xfrm>
              <a:off x="7195660" y="5257800"/>
              <a:ext cx="1695548" cy="282536"/>
              <a:chOff x="3790852" y="5257800"/>
              <a:chExt cx="1695548" cy="282536"/>
            </a:xfrm>
          </p:grpSpPr>
          <p:grpSp>
            <p:nvGrpSpPr>
              <p:cNvPr id="3" name="Group 100"/>
              <p:cNvGrpSpPr>
                <a:grpSpLocks/>
              </p:cNvGrpSpPr>
              <p:nvPr/>
            </p:nvGrpSpPr>
            <p:grpSpPr bwMode="auto">
              <a:xfrm>
                <a:off x="3790852" y="5257800"/>
                <a:ext cx="1411200" cy="174070"/>
                <a:chOff x="389668" y="2832402"/>
                <a:chExt cx="1411200" cy="174070"/>
              </a:xfrm>
            </p:grpSpPr>
            <p:sp>
              <p:nvSpPr>
                <p:cNvPr id="5203" name="TextBox 122"/>
                <p:cNvSpPr txBox="1">
                  <a:spLocks noChangeArrowheads="1"/>
                </p:cNvSpPr>
                <p:nvPr/>
              </p:nvSpPr>
              <p:spPr bwMode="auto">
                <a:xfrm>
                  <a:off x="389668" y="2837195"/>
                  <a:ext cx="25519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25</a:t>
                  </a:r>
                </a:p>
              </p:txBody>
            </p:sp>
            <p:sp>
              <p:nvSpPr>
                <p:cNvPr id="5204" name="TextBox 123"/>
                <p:cNvSpPr txBox="1">
                  <a:spLocks noChangeArrowheads="1"/>
                </p:cNvSpPr>
                <p:nvPr/>
              </p:nvSpPr>
              <p:spPr bwMode="auto">
                <a:xfrm>
                  <a:off x="683630" y="2832402"/>
                  <a:ext cx="25519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50</a:t>
                  </a:r>
                </a:p>
              </p:txBody>
            </p:sp>
            <p:sp>
              <p:nvSpPr>
                <p:cNvPr id="5205" name="TextBox 124"/>
                <p:cNvSpPr txBox="1">
                  <a:spLocks noChangeArrowheads="1"/>
                </p:cNvSpPr>
                <p:nvPr/>
              </p:nvSpPr>
              <p:spPr bwMode="auto">
                <a:xfrm>
                  <a:off x="956164" y="2836736"/>
                  <a:ext cx="25519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75</a:t>
                  </a:r>
                </a:p>
              </p:txBody>
            </p:sp>
            <p:sp>
              <p:nvSpPr>
                <p:cNvPr id="5206" name="TextBox 125"/>
                <p:cNvSpPr txBox="1">
                  <a:spLocks noChangeArrowheads="1"/>
                </p:cNvSpPr>
                <p:nvPr/>
              </p:nvSpPr>
              <p:spPr bwMode="auto">
                <a:xfrm>
                  <a:off x="1219200" y="2836736"/>
                  <a:ext cx="290464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100</a:t>
                  </a:r>
                </a:p>
              </p:txBody>
            </p:sp>
            <p:sp>
              <p:nvSpPr>
                <p:cNvPr id="5207" name="TextBox 126"/>
                <p:cNvSpPr txBox="1">
                  <a:spLocks noChangeArrowheads="1"/>
                </p:cNvSpPr>
                <p:nvPr/>
              </p:nvSpPr>
              <p:spPr bwMode="auto">
                <a:xfrm>
                  <a:off x="1510404" y="2836736"/>
                  <a:ext cx="290464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125</a:t>
                  </a:r>
                </a:p>
              </p:txBody>
            </p:sp>
          </p:grpSp>
          <p:sp>
            <p:nvSpPr>
              <p:cNvPr id="121" name="TextBox 120"/>
              <p:cNvSpPr txBox="1"/>
              <p:nvPr/>
            </p:nvSpPr>
            <p:spPr>
              <a:xfrm>
                <a:off x="4313589" y="5356633"/>
                <a:ext cx="547716" cy="18417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600" b="1" dirty="0">
                    <a:solidFill>
                      <a:schemeClr val="bg1"/>
                    </a:solidFill>
                    <a:latin typeface="+mj-lt"/>
                  </a:rPr>
                  <a:t>radius (km)</a:t>
                </a:r>
              </a:p>
            </p:txBody>
          </p:sp>
          <p:sp>
            <p:nvSpPr>
              <p:cNvPr id="5202" name="TextBox 121"/>
              <p:cNvSpPr txBox="1">
                <a:spLocks noChangeArrowheads="1"/>
              </p:cNvSpPr>
              <p:nvPr/>
            </p:nvSpPr>
            <p:spPr bwMode="auto">
              <a:xfrm>
                <a:off x="5195936" y="5262134"/>
                <a:ext cx="290464" cy="169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500" b="1">
                    <a:solidFill>
                      <a:schemeClr val="bg1"/>
                    </a:solidFill>
                  </a:rPr>
                  <a:t>150</a:t>
                </a:r>
              </a:p>
            </p:txBody>
          </p:sp>
        </p:grpSp>
        <p:grpSp>
          <p:nvGrpSpPr>
            <p:cNvPr id="5140" name="Group 127"/>
            <p:cNvGrpSpPr>
              <a:grpSpLocks/>
            </p:cNvGrpSpPr>
            <p:nvPr/>
          </p:nvGrpSpPr>
          <p:grpSpPr bwMode="auto">
            <a:xfrm>
              <a:off x="2123120" y="5257800"/>
              <a:ext cx="1652208" cy="282536"/>
              <a:chOff x="3808188" y="5257800"/>
              <a:chExt cx="1652208" cy="282536"/>
            </a:xfrm>
          </p:grpSpPr>
          <p:grpSp>
            <p:nvGrpSpPr>
              <p:cNvPr id="5192" name="Group 100"/>
              <p:cNvGrpSpPr>
                <a:grpSpLocks/>
              </p:cNvGrpSpPr>
              <p:nvPr/>
            </p:nvGrpSpPr>
            <p:grpSpPr bwMode="auto">
              <a:xfrm>
                <a:off x="3808188" y="5257800"/>
                <a:ext cx="1376528" cy="174070"/>
                <a:chOff x="407004" y="2832402"/>
                <a:chExt cx="1376528" cy="174070"/>
              </a:xfrm>
            </p:grpSpPr>
            <p:sp>
              <p:nvSpPr>
                <p:cNvPr id="5195" name="TextBox 131"/>
                <p:cNvSpPr txBox="1">
                  <a:spLocks noChangeArrowheads="1"/>
                </p:cNvSpPr>
                <p:nvPr/>
              </p:nvSpPr>
              <p:spPr bwMode="auto">
                <a:xfrm>
                  <a:off x="407004" y="2837195"/>
                  <a:ext cx="25519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25</a:t>
                  </a:r>
                </a:p>
              </p:txBody>
            </p:sp>
            <p:sp>
              <p:nvSpPr>
                <p:cNvPr id="5196" name="TextBox 132"/>
                <p:cNvSpPr txBox="1">
                  <a:spLocks noChangeArrowheads="1"/>
                </p:cNvSpPr>
                <p:nvPr/>
              </p:nvSpPr>
              <p:spPr bwMode="auto">
                <a:xfrm>
                  <a:off x="683630" y="2832402"/>
                  <a:ext cx="25519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50</a:t>
                  </a:r>
                </a:p>
              </p:txBody>
            </p:sp>
            <p:sp>
              <p:nvSpPr>
                <p:cNvPr id="5197" name="TextBox 133"/>
                <p:cNvSpPr txBox="1">
                  <a:spLocks noChangeArrowheads="1"/>
                </p:cNvSpPr>
                <p:nvPr/>
              </p:nvSpPr>
              <p:spPr bwMode="auto">
                <a:xfrm>
                  <a:off x="956164" y="2836736"/>
                  <a:ext cx="25519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75</a:t>
                  </a:r>
                </a:p>
              </p:txBody>
            </p:sp>
            <p:sp>
              <p:nvSpPr>
                <p:cNvPr id="5198" name="TextBox 134"/>
                <p:cNvSpPr txBox="1">
                  <a:spLocks noChangeArrowheads="1"/>
                </p:cNvSpPr>
                <p:nvPr/>
              </p:nvSpPr>
              <p:spPr bwMode="auto">
                <a:xfrm>
                  <a:off x="1219200" y="2836736"/>
                  <a:ext cx="290464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100</a:t>
                  </a:r>
                </a:p>
              </p:txBody>
            </p:sp>
            <p:sp>
              <p:nvSpPr>
                <p:cNvPr id="5199" name="TextBox 135"/>
                <p:cNvSpPr txBox="1">
                  <a:spLocks noChangeArrowheads="1"/>
                </p:cNvSpPr>
                <p:nvPr/>
              </p:nvSpPr>
              <p:spPr bwMode="auto">
                <a:xfrm>
                  <a:off x="1493068" y="2836736"/>
                  <a:ext cx="290464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125</a:t>
                  </a:r>
                </a:p>
              </p:txBody>
            </p:sp>
          </p:grpSp>
          <p:sp>
            <p:nvSpPr>
              <p:cNvPr id="130" name="TextBox 129"/>
              <p:cNvSpPr txBox="1"/>
              <p:nvPr/>
            </p:nvSpPr>
            <p:spPr>
              <a:xfrm>
                <a:off x="4313675" y="5356633"/>
                <a:ext cx="547717" cy="18417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600" b="1" dirty="0">
                    <a:solidFill>
                      <a:schemeClr val="bg1"/>
                    </a:solidFill>
                    <a:latin typeface="+mj-lt"/>
                  </a:rPr>
                  <a:t>radius (km)</a:t>
                </a:r>
              </a:p>
            </p:txBody>
          </p:sp>
          <p:sp>
            <p:nvSpPr>
              <p:cNvPr id="5194" name="TextBox 130"/>
              <p:cNvSpPr txBox="1">
                <a:spLocks noChangeArrowheads="1"/>
              </p:cNvSpPr>
              <p:nvPr/>
            </p:nvSpPr>
            <p:spPr bwMode="auto">
              <a:xfrm>
                <a:off x="5169932" y="5262134"/>
                <a:ext cx="290464" cy="169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500" b="1">
                    <a:solidFill>
                      <a:schemeClr val="bg1"/>
                    </a:solidFill>
                  </a:rPr>
                  <a:t>150</a:t>
                </a:r>
              </a:p>
            </p:txBody>
          </p:sp>
        </p:grpSp>
        <p:grpSp>
          <p:nvGrpSpPr>
            <p:cNvPr id="5141" name="Group 136"/>
            <p:cNvGrpSpPr>
              <a:grpSpLocks/>
            </p:cNvGrpSpPr>
            <p:nvPr/>
          </p:nvGrpSpPr>
          <p:grpSpPr bwMode="auto">
            <a:xfrm>
              <a:off x="433008" y="5257800"/>
              <a:ext cx="1652208" cy="282536"/>
              <a:chOff x="3808188" y="5257800"/>
              <a:chExt cx="1652208" cy="282536"/>
            </a:xfrm>
          </p:grpSpPr>
          <p:grpSp>
            <p:nvGrpSpPr>
              <p:cNvPr id="5184" name="Group 100"/>
              <p:cNvGrpSpPr>
                <a:grpSpLocks/>
              </p:cNvGrpSpPr>
              <p:nvPr/>
            </p:nvGrpSpPr>
            <p:grpSpPr bwMode="auto">
              <a:xfrm>
                <a:off x="3808188" y="5257800"/>
                <a:ext cx="1376528" cy="174070"/>
                <a:chOff x="407004" y="2832402"/>
                <a:chExt cx="1376528" cy="174070"/>
              </a:xfrm>
            </p:grpSpPr>
            <p:sp>
              <p:nvSpPr>
                <p:cNvPr id="5187" name="TextBox 140"/>
                <p:cNvSpPr txBox="1">
                  <a:spLocks noChangeArrowheads="1"/>
                </p:cNvSpPr>
                <p:nvPr/>
              </p:nvSpPr>
              <p:spPr bwMode="auto">
                <a:xfrm>
                  <a:off x="407004" y="2837195"/>
                  <a:ext cx="25519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25</a:t>
                  </a:r>
                </a:p>
              </p:txBody>
            </p:sp>
            <p:sp>
              <p:nvSpPr>
                <p:cNvPr id="5188" name="TextBox 141"/>
                <p:cNvSpPr txBox="1">
                  <a:spLocks noChangeArrowheads="1"/>
                </p:cNvSpPr>
                <p:nvPr/>
              </p:nvSpPr>
              <p:spPr bwMode="auto">
                <a:xfrm>
                  <a:off x="683630" y="2832402"/>
                  <a:ext cx="25519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50</a:t>
                  </a:r>
                </a:p>
              </p:txBody>
            </p:sp>
            <p:sp>
              <p:nvSpPr>
                <p:cNvPr id="5189" name="TextBox 142"/>
                <p:cNvSpPr txBox="1">
                  <a:spLocks noChangeArrowheads="1"/>
                </p:cNvSpPr>
                <p:nvPr/>
              </p:nvSpPr>
              <p:spPr bwMode="auto">
                <a:xfrm>
                  <a:off x="956164" y="2836736"/>
                  <a:ext cx="25519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75</a:t>
                  </a:r>
                </a:p>
              </p:txBody>
            </p:sp>
            <p:sp>
              <p:nvSpPr>
                <p:cNvPr id="5190" name="TextBox 143"/>
                <p:cNvSpPr txBox="1">
                  <a:spLocks noChangeArrowheads="1"/>
                </p:cNvSpPr>
                <p:nvPr/>
              </p:nvSpPr>
              <p:spPr bwMode="auto">
                <a:xfrm>
                  <a:off x="1219200" y="2836736"/>
                  <a:ext cx="290464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100</a:t>
                  </a:r>
                </a:p>
              </p:txBody>
            </p:sp>
            <p:sp>
              <p:nvSpPr>
                <p:cNvPr id="5191" name="TextBox 144"/>
                <p:cNvSpPr txBox="1">
                  <a:spLocks noChangeArrowheads="1"/>
                </p:cNvSpPr>
                <p:nvPr/>
              </p:nvSpPr>
              <p:spPr bwMode="auto">
                <a:xfrm>
                  <a:off x="1493068" y="2836736"/>
                  <a:ext cx="290464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125</a:t>
                  </a:r>
                </a:p>
              </p:txBody>
            </p:sp>
          </p:grpSp>
          <p:sp>
            <p:nvSpPr>
              <p:cNvPr id="139" name="TextBox 138"/>
              <p:cNvSpPr txBox="1"/>
              <p:nvPr/>
            </p:nvSpPr>
            <p:spPr>
              <a:xfrm>
                <a:off x="4313012" y="5356633"/>
                <a:ext cx="549304" cy="18417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600" b="1" dirty="0">
                    <a:solidFill>
                      <a:schemeClr val="bg1"/>
                    </a:solidFill>
                    <a:latin typeface="+mj-lt"/>
                  </a:rPr>
                  <a:t>radius (km)</a:t>
                </a:r>
              </a:p>
            </p:txBody>
          </p:sp>
          <p:sp>
            <p:nvSpPr>
              <p:cNvPr id="5186" name="TextBox 139"/>
              <p:cNvSpPr txBox="1">
                <a:spLocks noChangeArrowheads="1"/>
              </p:cNvSpPr>
              <p:nvPr/>
            </p:nvSpPr>
            <p:spPr bwMode="auto">
              <a:xfrm>
                <a:off x="5169932" y="5262134"/>
                <a:ext cx="290464" cy="169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500" b="1">
                    <a:solidFill>
                      <a:schemeClr val="bg1"/>
                    </a:solidFill>
                  </a:rPr>
                  <a:t>150</a:t>
                </a:r>
              </a:p>
            </p:txBody>
          </p:sp>
        </p:grpSp>
        <p:sp>
          <p:nvSpPr>
            <p:cNvPr id="5142" name="TextBox 145"/>
            <p:cNvSpPr txBox="1">
              <a:spLocks noChangeArrowheads="1"/>
            </p:cNvSpPr>
            <p:nvPr/>
          </p:nvSpPr>
          <p:spPr bwMode="auto">
            <a:xfrm>
              <a:off x="132542" y="5194602"/>
              <a:ext cx="219932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 b="1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5143" name="TextBox 146"/>
            <p:cNvSpPr txBox="1">
              <a:spLocks noChangeArrowheads="1"/>
            </p:cNvSpPr>
            <p:nvPr/>
          </p:nvSpPr>
          <p:spPr bwMode="auto">
            <a:xfrm>
              <a:off x="135064" y="5046536"/>
              <a:ext cx="219932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 b="1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5144" name="TextBox 147"/>
            <p:cNvSpPr txBox="1">
              <a:spLocks noChangeArrowheads="1"/>
            </p:cNvSpPr>
            <p:nvPr/>
          </p:nvSpPr>
          <p:spPr bwMode="auto">
            <a:xfrm>
              <a:off x="135064" y="4898929"/>
              <a:ext cx="219932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 b="1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5145" name="TextBox 148"/>
            <p:cNvSpPr txBox="1">
              <a:spLocks noChangeArrowheads="1"/>
            </p:cNvSpPr>
            <p:nvPr/>
          </p:nvSpPr>
          <p:spPr bwMode="auto">
            <a:xfrm>
              <a:off x="135064" y="4757260"/>
              <a:ext cx="219932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 b="1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5146" name="TextBox 149"/>
            <p:cNvSpPr txBox="1">
              <a:spLocks noChangeArrowheads="1"/>
            </p:cNvSpPr>
            <p:nvPr/>
          </p:nvSpPr>
          <p:spPr bwMode="auto">
            <a:xfrm>
              <a:off x="135064" y="4602338"/>
              <a:ext cx="219932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 b="1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5147" name="TextBox 150"/>
            <p:cNvSpPr txBox="1">
              <a:spLocks noChangeArrowheads="1"/>
            </p:cNvSpPr>
            <p:nvPr/>
          </p:nvSpPr>
          <p:spPr bwMode="auto">
            <a:xfrm>
              <a:off x="135064" y="4461128"/>
              <a:ext cx="219932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 b="1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5148" name="TextBox 151"/>
            <p:cNvSpPr txBox="1">
              <a:spLocks noChangeArrowheads="1"/>
            </p:cNvSpPr>
            <p:nvPr/>
          </p:nvSpPr>
          <p:spPr bwMode="auto">
            <a:xfrm>
              <a:off x="135064" y="4317396"/>
              <a:ext cx="219932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 b="1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5149" name="TextBox 152"/>
            <p:cNvSpPr txBox="1">
              <a:spLocks noChangeArrowheads="1"/>
            </p:cNvSpPr>
            <p:nvPr/>
          </p:nvSpPr>
          <p:spPr bwMode="auto">
            <a:xfrm>
              <a:off x="135064" y="4169330"/>
              <a:ext cx="219932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 b="1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5150" name="TextBox 153"/>
            <p:cNvSpPr txBox="1">
              <a:spLocks noChangeArrowheads="1"/>
            </p:cNvSpPr>
            <p:nvPr/>
          </p:nvSpPr>
          <p:spPr bwMode="auto">
            <a:xfrm>
              <a:off x="135064" y="4029932"/>
              <a:ext cx="219932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 b="1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5151" name="TextBox 154"/>
            <p:cNvSpPr txBox="1">
              <a:spLocks noChangeArrowheads="1"/>
            </p:cNvSpPr>
            <p:nvPr/>
          </p:nvSpPr>
          <p:spPr bwMode="auto">
            <a:xfrm>
              <a:off x="135064" y="3881866"/>
              <a:ext cx="219932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 b="1">
                  <a:solidFill>
                    <a:schemeClr val="bg1"/>
                  </a:solidFill>
                </a:rPr>
                <a:t>9</a:t>
              </a:r>
            </a:p>
          </p:txBody>
        </p:sp>
        <p:sp>
          <p:nvSpPr>
            <p:cNvPr id="5152" name="TextBox 155"/>
            <p:cNvSpPr txBox="1">
              <a:spLocks noChangeArrowheads="1"/>
            </p:cNvSpPr>
            <p:nvPr/>
          </p:nvSpPr>
          <p:spPr bwMode="auto">
            <a:xfrm>
              <a:off x="104726" y="3733800"/>
              <a:ext cx="255198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 b="1">
                  <a:solidFill>
                    <a:schemeClr val="bg1"/>
                  </a:solidFill>
                </a:rPr>
                <a:t>10</a:t>
              </a:r>
            </a:p>
          </p:txBody>
        </p:sp>
        <p:sp>
          <p:nvSpPr>
            <p:cNvPr id="5153" name="TextBox 156"/>
            <p:cNvSpPr txBox="1">
              <a:spLocks noChangeArrowheads="1"/>
            </p:cNvSpPr>
            <p:nvPr/>
          </p:nvSpPr>
          <p:spPr bwMode="auto">
            <a:xfrm>
              <a:off x="102204" y="3585734"/>
              <a:ext cx="255198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 b="1">
                  <a:solidFill>
                    <a:schemeClr val="bg1"/>
                  </a:solidFill>
                </a:rPr>
                <a:t>11</a:t>
              </a:r>
            </a:p>
          </p:txBody>
        </p:sp>
        <p:sp>
          <p:nvSpPr>
            <p:cNvPr id="5154" name="TextBox 157"/>
            <p:cNvSpPr txBox="1">
              <a:spLocks noChangeArrowheads="1"/>
            </p:cNvSpPr>
            <p:nvPr/>
          </p:nvSpPr>
          <p:spPr bwMode="auto">
            <a:xfrm>
              <a:off x="102204" y="3444524"/>
              <a:ext cx="255198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 b="1">
                  <a:solidFill>
                    <a:schemeClr val="bg1"/>
                  </a:solidFill>
                </a:rPr>
                <a:t>12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4334" y="4108388"/>
              <a:ext cx="276999" cy="462627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>
                <a:defRPr/>
              </a:pPr>
              <a:r>
                <a:rPr lang="en-US" sz="600" b="1" dirty="0">
                  <a:solidFill>
                    <a:schemeClr val="bg1"/>
                  </a:solidFill>
                  <a:latin typeface="+mj-lt"/>
                </a:rPr>
                <a:t>height (km)</a:t>
              </a:r>
            </a:p>
          </p:txBody>
        </p:sp>
        <p:grpSp>
          <p:nvGrpSpPr>
            <p:cNvPr id="5156" name="Group 164"/>
            <p:cNvGrpSpPr>
              <a:grpSpLocks/>
            </p:cNvGrpSpPr>
            <p:nvPr/>
          </p:nvGrpSpPr>
          <p:grpSpPr bwMode="auto">
            <a:xfrm>
              <a:off x="1149980" y="5026968"/>
              <a:ext cx="873957" cy="230832"/>
              <a:chOff x="1066800" y="304800"/>
              <a:chExt cx="873957" cy="230832"/>
            </a:xfrm>
          </p:grpSpPr>
          <p:sp>
            <p:nvSpPr>
              <p:cNvPr id="166" name="Rectangle 165"/>
              <p:cNvSpPr/>
              <p:nvPr/>
            </p:nvSpPr>
            <p:spPr>
              <a:xfrm>
                <a:off x="1138830" y="369323"/>
                <a:ext cx="717587" cy="1127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7" name="TextBox 166"/>
              <p:cNvSpPr txBox="1"/>
              <p:nvPr/>
            </p:nvSpPr>
            <p:spPr>
              <a:xfrm>
                <a:off x="1067389" y="304228"/>
                <a:ext cx="873170" cy="23180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900" b="1" dirty="0">
                    <a:solidFill>
                      <a:schemeClr val="bg1"/>
                    </a:solidFill>
                    <a:latin typeface="+mj-lt"/>
                  </a:rPr>
                  <a:t>00 UTC Aug 29</a:t>
                </a:r>
              </a:p>
            </p:txBody>
          </p:sp>
        </p:grpSp>
        <p:grpSp>
          <p:nvGrpSpPr>
            <p:cNvPr id="5157" name="Group 170"/>
            <p:cNvGrpSpPr>
              <a:grpSpLocks/>
            </p:cNvGrpSpPr>
            <p:nvPr/>
          </p:nvGrpSpPr>
          <p:grpSpPr bwMode="auto">
            <a:xfrm>
              <a:off x="2811563" y="5028620"/>
              <a:ext cx="873957" cy="230832"/>
              <a:chOff x="1046440" y="304800"/>
              <a:chExt cx="873957" cy="230832"/>
            </a:xfrm>
          </p:grpSpPr>
          <p:sp>
            <p:nvSpPr>
              <p:cNvPr id="172" name="Rectangle 171"/>
              <p:cNvSpPr/>
              <p:nvPr/>
            </p:nvSpPr>
            <p:spPr>
              <a:xfrm>
                <a:off x="1138137" y="369259"/>
                <a:ext cx="719174" cy="11272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3" name="TextBox 172"/>
              <p:cNvSpPr txBox="1"/>
              <p:nvPr/>
            </p:nvSpPr>
            <p:spPr>
              <a:xfrm>
                <a:off x="1046057" y="304165"/>
                <a:ext cx="874757" cy="23180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900" b="1" dirty="0">
                    <a:solidFill>
                      <a:schemeClr val="bg1"/>
                    </a:solidFill>
                    <a:latin typeface="+mj-lt"/>
                  </a:rPr>
                  <a:t>12 UTC Aug 29</a:t>
                </a:r>
              </a:p>
            </p:txBody>
          </p:sp>
        </p:grpSp>
        <p:grpSp>
          <p:nvGrpSpPr>
            <p:cNvPr id="5158" name="Group 176"/>
            <p:cNvGrpSpPr>
              <a:grpSpLocks/>
            </p:cNvGrpSpPr>
            <p:nvPr/>
          </p:nvGrpSpPr>
          <p:grpSpPr bwMode="auto">
            <a:xfrm>
              <a:off x="4515303" y="5028620"/>
              <a:ext cx="873957" cy="230832"/>
              <a:chOff x="1066800" y="304800"/>
              <a:chExt cx="873957" cy="230832"/>
            </a:xfrm>
          </p:grpSpPr>
          <p:sp>
            <p:nvSpPr>
              <p:cNvPr id="178" name="Rectangle 177"/>
              <p:cNvSpPr/>
              <p:nvPr/>
            </p:nvSpPr>
            <p:spPr>
              <a:xfrm>
                <a:off x="1137595" y="369259"/>
                <a:ext cx="719174" cy="11272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9" name="TextBox 178"/>
              <p:cNvSpPr txBox="1"/>
              <p:nvPr/>
            </p:nvSpPr>
            <p:spPr>
              <a:xfrm>
                <a:off x="1066153" y="304165"/>
                <a:ext cx="874758" cy="23180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900" b="1" dirty="0">
                    <a:solidFill>
                      <a:schemeClr val="bg1"/>
                    </a:solidFill>
                    <a:latin typeface="+mj-lt"/>
                  </a:rPr>
                  <a:t>00 UTC Aug 30</a:t>
                </a:r>
              </a:p>
            </p:txBody>
          </p:sp>
        </p:grpSp>
        <p:grpSp>
          <p:nvGrpSpPr>
            <p:cNvPr id="4" name="Group 182"/>
            <p:cNvGrpSpPr>
              <a:grpSpLocks/>
            </p:cNvGrpSpPr>
            <p:nvPr/>
          </p:nvGrpSpPr>
          <p:grpSpPr bwMode="auto">
            <a:xfrm>
              <a:off x="6219623" y="5028620"/>
              <a:ext cx="873957" cy="230832"/>
              <a:chOff x="1066800" y="304800"/>
              <a:chExt cx="873957" cy="230832"/>
            </a:xfrm>
          </p:grpSpPr>
          <p:sp>
            <p:nvSpPr>
              <p:cNvPr id="184" name="Rectangle 183"/>
              <p:cNvSpPr/>
              <p:nvPr/>
            </p:nvSpPr>
            <p:spPr>
              <a:xfrm>
                <a:off x="1138338" y="369259"/>
                <a:ext cx="717587" cy="11272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5" name="TextBox 184"/>
              <p:cNvSpPr txBox="1"/>
              <p:nvPr/>
            </p:nvSpPr>
            <p:spPr>
              <a:xfrm>
                <a:off x="1066896" y="304165"/>
                <a:ext cx="873170" cy="23180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900" b="1" dirty="0">
                    <a:solidFill>
                      <a:schemeClr val="bg1"/>
                    </a:solidFill>
                    <a:latin typeface="+mj-lt"/>
                  </a:rPr>
                  <a:t>12 UTC Aug 30</a:t>
                </a:r>
              </a:p>
            </p:txBody>
          </p:sp>
        </p:grpSp>
        <p:grpSp>
          <p:nvGrpSpPr>
            <p:cNvPr id="5160" name="Group 188"/>
            <p:cNvGrpSpPr>
              <a:grpSpLocks/>
            </p:cNvGrpSpPr>
            <p:nvPr/>
          </p:nvGrpSpPr>
          <p:grpSpPr bwMode="auto">
            <a:xfrm>
              <a:off x="7966680" y="5028620"/>
              <a:ext cx="873957" cy="230832"/>
              <a:chOff x="1066800" y="304800"/>
              <a:chExt cx="873957" cy="230832"/>
            </a:xfrm>
          </p:grpSpPr>
          <p:sp>
            <p:nvSpPr>
              <p:cNvPr id="190" name="Rectangle 189"/>
              <p:cNvSpPr/>
              <p:nvPr/>
            </p:nvSpPr>
            <p:spPr>
              <a:xfrm>
                <a:off x="1137622" y="369259"/>
                <a:ext cx="719174" cy="11272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1" name="TextBox 190"/>
              <p:cNvSpPr txBox="1"/>
              <p:nvPr/>
            </p:nvSpPr>
            <p:spPr>
              <a:xfrm>
                <a:off x="1066180" y="304165"/>
                <a:ext cx="874758" cy="23180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900" b="1" dirty="0">
                    <a:solidFill>
                      <a:schemeClr val="bg1"/>
                    </a:solidFill>
                    <a:latin typeface="+mj-lt"/>
                  </a:rPr>
                  <a:t>00 UTC Aug 31</a:t>
                </a:r>
              </a:p>
            </p:txBody>
          </p:sp>
        </p:grpSp>
        <p:grpSp>
          <p:nvGrpSpPr>
            <p:cNvPr id="5161" name="Group 218"/>
            <p:cNvGrpSpPr>
              <a:grpSpLocks/>
            </p:cNvGrpSpPr>
            <p:nvPr/>
          </p:nvGrpSpPr>
          <p:grpSpPr bwMode="auto">
            <a:xfrm>
              <a:off x="8790522" y="3598785"/>
              <a:ext cx="258675" cy="1610631"/>
              <a:chOff x="8821815" y="3598785"/>
              <a:chExt cx="258675" cy="1610631"/>
            </a:xfrm>
          </p:grpSpPr>
          <p:sp>
            <p:nvSpPr>
              <p:cNvPr id="5162" name="TextBox 206"/>
              <p:cNvSpPr txBox="1">
                <a:spLocks noChangeArrowheads="1"/>
              </p:cNvSpPr>
              <p:nvPr/>
            </p:nvSpPr>
            <p:spPr bwMode="auto">
              <a:xfrm>
                <a:off x="8821815" y="5040139"/>
                <a:ext cx="219932" cy="169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500" b="1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5163" name="TextBox 207"/>
              <p:cNvSpPr txBox="1">
                <a:spLocks noChangeArrowheads="1"/>
              </p:cNvSpPr>
              <p:nvPr/>
            </p:nvSpPr>
            <p:spPr bwMode="auto">
              <a:xfrm>
                <a:off x="8821815" y="4908307"/>
                <a:ext cx="219932" cy="169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500" b="1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5164" name="TextBox 208"/>
              <p:cNvSpPr txBox="1">
                <a:spLocks noChangeArrowheads="1"/>
              </p:cNvSpPr>
              <p:nvPr/>
            </p:nvSpPr>
            <p:spPr bwMode="auto">
              <a:xfrm>
                <a:off x="8823033" y="4773292"/>
                <a:ext cx="219932" cy="169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500" b="1">
                    <a:solidFill>
                      <a:schemeClr val="bg1"/>
                    </a:solidFill>
                  </a:rPr>
                  <a:t>6</a:t>
                </a:r>
              </a:p>
            </p:txBody>
          </p:sp>
          <p:sp>
            <p:nvSpPr>
              <p:cNvPr id="5165" name="TextBox 209"/>
              <p:cNvSpPr txBox="1">
                <a:spLocks noChangeArrowheads="1"/>
              </p:cNvSpPr>
              <p:nvPr/>
            </p:nvSpPr>
            <p:spPr bwMode="auto">
              <a:xfrm>
                <a:off x="8821815" y="4645231"/>
                <a:ext cx="255198" cy="169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500" b="1">
                    <a:solidFill>
                      <a:schemeClr val="bg1"/>
                    </a:solidFill>
                  </a:rPr>
                  <a:t>10</a:t>
                </a:r>
              </a:p>
            </p:txBody>
          </p:sp>
          <p:sp>
            <p:nvSpPr>
              <p:cNvPr id="5166" name="TextBox 210"/>
              <p:cNvSpPr txBox="1">
                <a:spLocks noChangeArrowheads="1"/>
              </p:cNvSpPr>
              <p:nvPr/>
            </p:nvSpPr>
            <p:spPr bwMode="auto">
              <a:xfrm>
                <a:off x="8821815" y="4516876"/>
                <a:ext cx="255198" cy="169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500" b="1">
                    <a:solidFill>
                      <a:schemeClr val="bg1"/>
                    </a:solidFill>
                  </a:rPr>
                  <a:t>15</a:t>
                </a:r>
              </a:p>
            </p:txBody>
          </p:sp>
          <p:sp>
            <p:nvSpPr>
              <p:cNvPr id="5167" name="TextBox 211"/>
              <p:cNvSpPr txBox="1">
                <a:spLocks noChangeArrowheads="1"/>
              </p:cNvSpPr>
              <p:nvPr/>
            </p:nvSpPr>
            <p:spPr bwMode="auto">
              <a:xfrm>
                <a:off x="8821815" y="4382155"/>
                <a:ext cx="255198" cy="169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500" b="1">
                    <a:solidFill>
                      <a:schemeClr val="bg1"/>
                    </a:solidFill>
                  </a:rPr>
                  <a:t>20</a:t>
                </a:r>
              </a:p>
            </p:txBody>
          </p:sp>
          <p:sp>
            <p:nvSpPr>
              <p:cNvPr id="5168" name="TextBox 212"/>
              <p:cNvSpPr txBox="1">
                <a:spLocks noChangeArrowheads="1"/>
              </p:cNvSpPr>
              <p:nvPr/>
            </p:nvSpPr>
            <p:spPr bwMode="auto">
              <a:xfrm>
                <a:off x="8821815" y="4253800"/>
                <a:ext cx="255198" cy="169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500" b="1">
                    <a:solidFill>
                      <a:schemeClr val="bg1"/>
                    </a:solidFill>
                  </a:rPr>
                  <a:t>25</a:t>
                </a:r>
              </a:p>
            </p:txBody>
          </p:sp>
          <p:sp>
            <p:nvSpPr>
              <p:cNvPr id="5169" name="TextBox 213"/>
              <p:cNvSpPr txBox="1">
                <a:spLocks noChangeArrowheads="1"/>
              </p:cNvSpPr>
              <p:nvPr/>
            </p:nvSpPr>
            <p:spPr bwMode="auto">
              <a:xfrm>
                <a:off x="8825292" y="4122262"/>
                <a:ext cx="255198" cy="169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500" b="1">
                    <a:solidFill>
                      <a:schemeClr val="bg1"/>
                    </a:solidFill>
                  </a:rPr>
                  <a:t>30</a:t>
                </a:r>
              </a:p>
            </p:txBody>
          </p:sp>
          <p:sp>
            <p:nvSpPr>
              <p:cNvPr id="5170" name="TextBox 214"/>
              <p:cNvSpPr txBox="1">
                <a:spLocks noChangeArrowheads="1"/>
              </p:cNvSpPr>
              <p:nvPr/>
            </p:nvSpPr>
            <p:spPr bwMode="auto">
              <a:xfrm>
                <a:off x="8821815" y="3989922"/>
                <a:ext cx="255198" cy="169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500" b="1">
                    <a:solidFill>
                      <a:schemeClr val="bg1"/>
                    </a:solidFill>
                  </a:rPr>
                  <a:t>35</a:t>
                </a:r>
              </a:p>
            </p:txBody>
          </p:sp>
          <p:sp>
            <p:nvSpPr>
              <p:cNvPr id="5171" name="TextBox 215"/>
              <p:cNvSpPr txBox="1">
                <a:spLocks noChangeArrowheads="1"/>
              </p:cNvSpPr>
              <p:nvPr/>
            </p:nvSpPr>
            <p:spPr bwMode="auto">
              <a:xfrm>
                <a:off x="8821815" y="3858678"/>
                <a:ext cx="255198" cy="169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500" b="1">
                    <a:solidFill>
                      <a:schemeClr val="bg1"/>
                    </a:solidFill>
                  </a:rPr>
                  <a:t>40</a:t>
                </a:r>
              </a:p>
            </p:txBody>
          </p:sp>
          <p:sp>
            <p:nvSpPr>
              <p:cNvPr id="5172" name="TextBox 216"/>
              <p:cNvSpPr txBox="1">
                <a:spLocks noChangeArrowheads="1"/>
              </p:cNvSpPr>
              <p:nvPr/>
            </p:nvSpPr>
            <p:spPr bwMode="auto">
              <a:xfrm>
                <a:off x="8821815" y="3730323"/>
                <a:ext cx="255198" cy="169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500" b="1">
                    <a:solidFill>
                      <a:schemeClr val="bg1"/>
                    </a:solidFill>
                  </a:rPr>
                  <a:t>45</a:t>
                </a:r>
              </a:p>
            </p:txBody>
          </p:sp>
          <p:sp>
            <p:nvSpPr>
              <p:cNvPr id="5173" name="TextBox 217"/>
              <p:cNvSpPr txBox="1">
                <a:spLocks noChangeArrowheads="1"/>
              </p:cNvSpPr>
              <p:nvPr/>
            </p:nvSpPr>
            <p:spPr bwMode="auto">
              <a:xfrm>
                <a:off x="8825292" y="3598785"/>
                <a:ext cx="255198" cy="169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500" b="1">
                    <a:solidFill>
                      <a:schemeClr val="bg1"/>
                    </a:solidFill>
                  </a:rPr>
                  <a:t>50</a:t>
                </a:r>
              </a:p>
            </p:txBody>
          </p:sp>
        </p:grpSp>
      </p:grpSp>
      <p:grpSp>
        <p:nvGrpSpPr>
          <p:cNvPr id="5200" name="Group 20"/>
          <p:cNvGrpSpPr>
            <a:grpSpLocks/>
          </p:cNvGrpSpPr>
          <p:nvPr/>
        </p:nvGrpSpPr>
        <p:grpSpPr bwMode="auto">
          <a:xfrm>
            <a:off x="49213" y="819150"/>
            <a:ext cx="8990012" cy="5927725"/>
            <a:chOff x="48552" y="818644"/>
            <a:chExt cx="8990252" cy="5928305"/>
          </a:xfrm>
        </p:grpSpPr>
        <p:sp>
          <p:nvSpPr>
            <p:cNvPr id="12" name="Rounded Rectangle 11"/>
            <p:cNvSpPr/>
            <p:nvPr/>
          </p:nvSpPr>
          <p:spPr>
            <a:xfrm>
              <a:off x="48552" y="834521"/>
              <a:ext cx="3608483" cy="4896329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02725" y="5403793"/>
              <a:ext cx="1187482" cy="36833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bg1"/>
                  </a:solidFill>
                  <a:latin typeface="+mj-lt"/>
                </a:rPr>
                <a:t>Early stage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657035" y="818644"/>
              <a:ext cx="5381769" cy="4937608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790692" y="5419669"/>
              <a:ext cx="1128743" cy="36992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bg1"/>
                  </a:solidFill>
                  <a:latin typeface="+mj-lt"/>
                </a:rPr>
                <a:t>Late stage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19991" y="5916606"/>
              <a:ext cx="8915638" cy="83034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dirty="0">
                  <a:solidFill>
                    <a:schemeClr val="bg1"/>
                  </a:solidFill>
                  <a:latin typeface="Calibri" pitchFamily="34" charset="0"/>
                </a:rPr>
                <a:t>Two stages of Earl’s RI: </a:t>
              </a:r>
            </a:p>
            <a:p>
              <a:pPr>
                <a:buFont typeface="Arial" pitchFamily="34" charset="0"/>
                <a:buChar char="•"/>
                <a:defRPr/>
              </a:pPr>
              <a:r>
                <a:rPr lang="en-US" sz="1600" dirty="0">
                  <a:solidFill>
                    <a:schemeClr val="bg1"/>
                  </a:solidFill>
                  <a:latin typeface="Calibri" pitchFamily="34" charset="0"/>
                </a:rPr>
                <a:t> Early stage – shallow symmetric vortex, broad RMW, RI onset in moderate shear</a:t>
              </a:r>
            </a:p>
            <a:p>
              <a:pPr>
                <a:buFont typeface="Arial" pitchFamily="34" charset="0"/>
                <a:buChar char="•"/>
                <a:defRPr/>
              </a:pPr>
              <a:r>
                <a:rPr lang="en-US" sz="1600" dirty="0">
                  <a:solidFill>
                    <a:schemeClr val="bg1"/>
                  </a:solidFill>
                  <a:latin typeface="Calibri" pitchFamily="34" charset="0"/>
                </a:rPr>
                <a:t> Late stage – deep symmetric vortex, contracting </a:t>
              </a:r>
              <a:r>
                <a:rPr lang="en-US" sz="1600" dirty="0" err="1">
                  <a:solidFill>
                    <a:schemeClr val="bg1"/>
                  </a:solidFill>
                  <a:latin typeface="Calibri" pitchFamily="34" charset="0"/>
                </a:rPr>
                <a:t>eyewall</a:t>
              </a:r>
              <a:r>
                <a:rPr lang="en-US" sz="1600" dirty="0">
                  <a:solidFill>
                    <a:schemeClr val="bg1"/>
                  </a:solidFill>
                  <a:latin typeface="Calibri" pitchFamily="34" charset="0"/>
                </a:rPr>
                <a:t>, majority of intensification in low shear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84950" y="6492875"/>
            <a:ext cx="2133600" cy="365125"/>
          </a:xfrm>
        </p:spPr>
        <p:txBody>
          <a:bodyPr/>
          <a:lstStyle/>
          <a:p>
            <a:pPr>
              <a:defRPr/>
            </a:pPr>
            <a:fld id="{7CB5D772-AF81-4D93-9339-0EA0FFADC0B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2291" name="TextBox 21"/>
          <p:cNvSpPr txBox="1">
            <a:spLocks noChangeArrowheads="1"/>
          </p:cNvSpPr>
          <p:nvPr/>
        </p:nvSpPr>
        <p:spPr bwMode="auto">
          <a:xfrm>
            <a:off x="446088" y="-36513"/>
            <a:ext cx="8439150" cy="52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Calibri" pitchFamily="34" charset="0"/>
              </a:rPr>
              <a:t>Early Stage of RI: Convective bursts and vortex alignment</a:t>
            </a:r>
          </a:p>
        </p:txBody>
      </p:sp>
      <p:grpSp>
        <p:nvGrpSpPr>
          <p:cNvPr id="12292" name="Group 119"/>
          <p:cNvGrpSpPr>
            <a:grpSpLocks/>
          </p:cNvGrpSpPr>
          <p:nvPr/>
        </p:nvGrpSpPr>
        <p:grpSpPr bwMode="auto">
          <a:xfrm>
            <a:off x="152400" y="371475"/>
            <a:ext cx="2667000" cy="5583238"/>
            <a:chOff x="152400" y="372035"/>
            <a:chExt cx="2667000" cy="5582234"/>
          </a:xfrm>
        </p:grpSpPr>
        <p:grpSp>
          <p:nvGrpSpPr>
            <p:cNvPr id="12376" name="Group 25"/>
            <p:cNvGrpSpPr>
              <a:grpSpLocks/>
            </p:cNvGrpSpPr>
            <p:nvPr/>
          </p:nvGrpSpPr>
          <p:grpSpPr bwMode="auto">
            <a:xfrm>
              <a:off x="226577" y="933450"/>
              <a:ext cx="2516623" cy="2476163"/>
              <a:chOff x="56644" y="938676"/>
              <a:chExt cx="2516623" cy="2476163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57080" y="939135"/>
                <a:ext cx="2516187" cy="247605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pic>
            <p:nvPicPr>
              <p:cNvPr id="12389" name="Picture 2" descr="Fig6.jpg"/>
              <p:cNvPicPr>
                <a:picLocks noChangeAspect="1"/>
              </p:cNvPicPr>
              <p:nvPr/>
            </p:nvPicPr>
            <p:blipFill>
              <a:blip r:embed="rId3" cstate="print"/>
              <a:srcRect l="294" t="-108" r="62660" b="72624"/>
              <a:stretch>
                <a:fillRect/>
              </a:stretch>
            </p:blipFill>
            <p:spPr bwMode="auto">
              <a:xfrm>
                <a:off x="68108" y="1011504"/>
                <a:ext cx="2246214" cy="23986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390" name="Picture 16" descr="Fig6.jpg"/>
              <p:cNvPicPr>
                <a:picLocks noChangeAspect="1"/>
              </p:cNvPicPr>
              <p:nvPr/>
            </p:nvPicPr>
            <p:blipFill>
              <a:blip r:embed="rId3" cstate="print"/>
              <a:srcRect l="40698" t="-108" r="55453" b="72624"/>
              <a:stretch>
                <a:fillRect/>
              </a:stretch>
            </p:blipFill>
            <p:spPr bwMode="auto">
              <a:xfrm>
                <a:off x="2310951" y="1008807"/>
                <a:ext cx="233320" cy="23986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2377" name="Group 24"/>
            <p:cNvGrpSpPr>
              <a:grpSpLocks/>
            </p:cNvGrpSpPr>
            <p:nvPr/>
          </p:nvGrpSpPr>
          <p:grpSpPr bwMode="auto">
            <a:xfrm>
              <a:off x="228600" y="3469340"/>
              <a:ext cx="2516623" cy="2484929"/>
              <a:chOff x="60016" y="3543637"/>
              <a:chExt cx="2516623" cy="2484929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60016" y="3542988"/>
                <a:ext cx="2516188" cy="247605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pic>
            <p:nvPicPr>
              <p:cNvPr id="12386" name="Picture 3" descr="Fig6.jpg"/>
              <p:cNvPicPr>
                <a:picLocks noChangeAspect="1"/>
              </p:cNvPicPr>
              <p:nvPr/>
            </p:nvPicPr>
            <p:blipFill>
              <a:blip r:embed="rId4" cstate="print"/>
              <a:srcRect l="56610" t="-525" r="6792" b="72624"/>
              <a:stretch>
                <a:fillRect/>
              </a:stretch>
            </p:blipFill>
            <p:spPr bwMode="auto">
              <a:xfrm>
                <a:off x="80920" y="3584772"/>
                <a:ext cx="2241494" cy="24437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387" name="Picture 17" descr="Fig6.jpg"/>
              <p:cNvPicPr>
                <a:picLocks noChangeAspect="1"/>
              </p:cNvPicPr>
              <p:nvPr/>
            </p:nvPicPr>
            <p:blipFill>
              <a:blip r:embed="rId3" cstate="print"/>
              <a:srcRect l="40698" t="-108" r="55453" b="72624"/>
              <a:stretch>
                <a:fillRect/>
              </a:stretch>
            </p:blipFill>
            <p:spPr bwMode="auto">
              <a:xfrm>
                <a:off x="2321740" y="3629277"/>
                <a:ext cx="233320" cy="23986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2378" name="Text Box 18"/>
            <p:cNvSpPr txBox="1">
              <a:spLocks noChangeArrowheads="1"/>
            </p:cNvSpPr>
            <p:nvPr/>
          </p:nvSpPr>
          <p:spPr bwMode="auto">
            <a:xfrm>
              <a:off x="152400" y="372035"/>
              <a:ext cx="26670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u="sng">
                  <a:latin typeface="Calibri" pitchFamily="34" charset="0"/>
                </a:rPr>
                <a:t>2-km wind speed (shaded, m s</a:t>
              </a:r>
              <a:r>
                <a:rPr lang="en-US" sz="1400" u="sng" baseline="30000">
                  <a:latin typeface="Calibri" pitchFamily="34" charset="0"/>
                </a:rPr>
                <a:t>-1</a:t>
              </a:r>
              <a:r>
                <a:rPr lang="en-US" sz="1400" u="sng">
                  <a:latin typeface="Calibri" pitchFamily="34" charset="0"/>
                </a:rPr>
                <a:t>) and 8-km wind vectors (m s</a:t>
              </a:r>
              <a:r>
                <a:rPr lang="en-US" sz="1400" u="sng" baseline="30000">
                  <a:latin typeface="Calibri" pitchFamily="34" charset="0"/>
                </a:rPr>
                <a:t>-1</a:t>
              </a:r>
              <a:r>
                <a:rPr lang="en-US" sz="1400" u="sng">
                  <a:latin typeface="Calibri" pitchFamily="34" charset="0"/>
                </a:rPr>
                <a:t>)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54163" y="2892532"/>
              <a:ext cx="873125" cy="23014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="1" dirty="0">
                  <a:solidFill>
                    <a:schemeClr val="bg1"/>
                  </a:solidFill>
                  <a:latin typeface="+mj-lt"/>
                </a:rPr>
                <a:t>00 UTC Aug 29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565275" y="5466994"/>
              <a:ext cx="874713" cy="23014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="1" dirty="0">
                  <a:solidFill>
                    <a:schemeClr val="bg1"/>
                  </a:solidFill>
                  <a:latin typeface="+mj-lt"/>
                </a:rPr>
                <a:t>12 UTC Aug 29</a:t>
              </a:r>
            </a:p>
          </p:txBody>
        </p:sp>
        <p:sp>
          <p:nvSpPr>
            <p:cNvPr id="12381" name="Text Box 14"/>
            <p:cNvSpPr txBox="1">
              <a:spLocks noChangeArrowheads="1"/>
            </p:cNvSpPr>
            <p:nvPr/>
          </p:nvSpPr>
          <p:spPr bwMode="auto">
            <a:xfrm>
              <a:off x="550672" y="1440522"/>
              <a:ext cx="35779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600" b="1">
                  <a:solidFill>
                    <a:srgbClr val="00CC00"/>
                  </a:solidFill>
                  <a:latin typeface="Calibri" pitchFamily="34" charset="0"/>
                </a:rPr>
                <a:t>shear</a:t>
              </a:r>
            </a:p>
          </p:txBody>
        </p:sp>
        <p:sp>
          <p:nvSpPr>
            <p:cNvPr id="12382" name="Text Box 15"/>
            <p:cNvSpPr txBox="1">
              <a:spLocks noChangeArrowheads="1"/>
            </p:cNvSpPr>
            <p:nvPr/>
          </p:nvSpPr>
          <p:spPr bwMode="auto">
            <a:xfrm>
              <a:off x="539338" y="1121478"/>
              <a:ext cx="418704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600" b="1">
                  <a:solidFill>
                    <a:schemeClr val="hlink"/>
                  </a:solidFill>
                  <a:latin typeface="Calibri" pitchFamily="34" charset="0"/>
                </a:rPr>
                <a:t>motion</a:t>
              </a:r>
            </a:p>
          </p:txBody>
        </p:sp>
        <p:sp>
          <p:nvSpPr>
            <p:cNvPr id="12383" name="Text Box 14"/>
            <p:cNvSpPr txBox="1">
              <a:spLocks noChangeArrowheads="1"/>
            </p:cNvSpPr>
            <p:nvPr/>
          </p:nvSpPr>
          <p:spPr bwMode="auto">
            <a:xfrm>
              <a:off x="568034" y="3982907"/>
              <a:ext cx="35779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600" b="1">
                  <a:solidFill>
                    <a:srgbClr val="00CC00"/>
                  </a:solidFill>
                  <a:latin typeface="Calibri" pitchFamily="34" charset="0"/>
                </a:rPr>
                <a:t>shear</a:t>
              </a:r>
            </a:p>
          </p:txBody>
        </p:sp>
        <p:sp>
          <p:nvSpPr>
            <p:cNvPr id="12384" name="Text Box 15"/>
            <p:cNvSpPr txBox="1">
              <a:spLocks noChangeArrowheads="1"/>
            </p:cNvSpPr>
            <p:nvPr/>
          </p:nvSpPr>
          <p:spPr bwMode="auto">
            <a:xfrm>
              <a:off x="538886" y="3687615"/>
              <a:ext cx="418704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600" b="1">
                  <a:solidFill>
                    <a:schemeClr val="hlink"/>
                  </a:solidFill>
                  <a:latin typeface="Calibri" pitchFamily="34" charset="0"/>
                </a:rPr>
                <a:t>motion</a:t>
              </a:r>
            </a:p>
          </p:txBody>
        </p:sp>
      </p:grpSp>
      <p:sp>
        <p:nvSpPr>
          <p:cNvPr id="98" name="TextBox 97"/>
          <p:cNvSpPr txBox="1"/>
          <p:nvPr/>
        </p:nvSpPr>
        <p:spPr>
          <a:xfrm>
            <a:off x="184150" y="3182938"/>
            <a:ext cx="577850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bg1"/>
                </a:solidFill>
                <a:latin typeface="+mj-lt"/>
              </a:rPr>
              <a:t>Flight 1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84150" y="5715000"/>
            <a:ext cx="577850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bg1"/>
                </a:solidFill>
                <a:latin typeface="+mj-lt"/>
              </a:rPr>
              <a:t>Flight 2</a:t>
            </a:r>
          </a:p>
        </p:txBody>
      </p:sp>
      <p:grpSp>
        <p:nvGrpSpPr>
          <p:cNvPr id="6" name="Group 101"/>
          <p:cNvGrpSpPr>
            <a:grpSpLocks/>
          </p:cNvGrpSpPr>
          <p:nvPr/>
        </p:nvGrpSpPr>
        <p:grpSpPr bwMode="auto">
          <a:xfrm>
            <a:off x="1981200" y="381000"/>
            <a:ext cx="7038975" cy="6249243"/>
            <a:chOff x="1981200" y="381000"/>
            <a:chExt cx="7038975" cy="6249243"/>
          </a:xfrm>
        </p:grpSpPr>
        <p:grpSp>
          <p:nvGrpSpPr>
            <p:cNvPr id="12296" name="Group 121"/>
            <p:cNvGrpSpPr>
              <a:grpSpLocks/>
            </p:cNvGrpSpPr>
            <p:nvPr/>
          </p:nvGrpSpPr>
          <p:grpSpPr bwMode="auto">
            <a:xfrm>
              <a:off x="1981200" y="381000"/>
              <a:ext cx="7038975" cy="6249243"/>
              <a:chOff x="1981200" y="381560"/>
              <a:chExt cx="7038975" cy="6248961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1981200" y="6045772"/>
                <a:ext cx="5486400" cy="584749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pPr>
                  <a:buFont typeface="Arial" pitchFamily="34" charset="0"/>
                  <a:buChar char="•"/>
                  <a:defRPr/>
                </a:pPr>
                <a:r>
                  <a:rPr lang="en-US" sz="1600" dirty="0">
                    <a:solidFill>
                      <a:schemeClr val="bg1"/>
                    </a:solidFill>
                    <a:latin typeface="Calibri" pitchFamily="34" charset="0"/>
                  </a:rPr>
                  <a:t> Displaced circulation center</a:t>
                </a:r>
              </a:p>
              <a:p>
                <a:pPr>
                  <a:buFont typeface="Arial" pitchFamily="34" charset="0"/>
                  <a:buChar char="•"/>
                  <a:defRPr/>
                </a:pPr>
                <a:r>
                  <a:rPr lang="en-US" sz="1600" dirty="0">
                    <a:solidFill>
                      <a:schemeClr val="bg1"/>
                    </a:solidFill>
                    <a:latin typeface="Calibri" pitchFamily="34" charset="0"/>
                  </a:rPr>
                  <a:t> Convective bursts tracking around storm left of shear </a:t>
                </a:r>
                <a:r>
                  <a:rPr lang="en-US" sz="1600" dirty="0" smtClean="0">
                    <a:solidFill>
                      <a:schemeClr val="bg1"/>
                    </a:solidFill>
                    <a:latin typeface="Calibri" pitchFamily="34" charset="0"/>
                  </a:rPr>
                  <a:t>vector</a:t>
                </a:r>
                <a:endParaRPr lang="en-US" sz="1600" dirty="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grpSp>
            <p:nvGrpSpPr>
              <p:cNvPr id="12300" name="Group 120"/>
              <p:cNvGrpSpPr>
                <a:grpSpLocks/>
              </p:cNvGrpSpPr>
              <p:nvPr/>
            </p:nvGrpSpPr>
            <p:grpSpPr bwMode="auto">
              <a:xfrm>
                <a:off x="2987841" y="381560"/>
                <a:ext cx="6032334" cy="5556501"/>
                <a:chOff x="2987841" y="381560"/>
                <a:chExt cx="6032334" cy="5556501"/>
              </a:xfrm>
            </p:grpSpPr>
            <p:sp>
              <p:nvSpPr>
                <p:cNvPr id="12301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3657600" y="381560"/>
                  <a:ext cx="5181600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 sz="1400" u="sng" dirty="0">
                      <a:latin typeface="Calibri" pitchFamily="34" charset="0"/>
                    </a:rPr>
                    <a:t>2-km reflectivity (shaded, </a:t>
                  </a:r>
                  <a:r>
                    <a:rPr lang="en-US" sz="1400" u="sng" dirty="0" err="1">
                      <a:latin typeface="Calibri" pitchFamily="34" charset="0"/>
                    </a:rPr>
                    <a:t>dBZ</a:t>
                  </a:r>
                  <a:r>
                    <a:rPr lang="en-US" sz="1400" u="sng" dirty="0">
                      <a:latin typeface="Calibri" pitchFamily="34" charset="0"/>
                    </a:rPr>
                    <a:t>), wind vectors (m s</a:t>
                  </a:r>
                  <a:r>
                    <a:rPr lang="en-US" sz="1400" u="sng" baseline="30000" dirty="0">
                      <a:latin typeface="Calibri" pitchFamily="34" charset="0"/>
                    </a:rPr>
                    <a:t>-1</a:t>
                  </a:r>
                  <a:r>
                    <a:rPr lang="en-US" sz="1400" u="sng" dirty="0">
                      <a:latin typeface="Calibri" pitchFamily="34" charset="0"/>
                    </a:rPr>
                    <a:t>) and convective burst points from tail Doppler radar</a:t>
                  </a:r>
                </a:p>
              </p:txBody>
            </p:sp>
            <p:sp>
              <p:nvSpPr>
                <p:cNvPr id="12302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3657600" y="3318060"/>
                  <a:ext cx="5181600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 sz="1400" u="sng">
                      <a:latin typeface="Calibri" pitchFamily="34" charset="0"/>
                    </a:rPr>
                    <a:t>Reflectivity (shaded, dBZ) from lower fuselage radar at ~ 3 km</a:t>
                  </a:r>
                </a:p>
              </p:txBody>
            </p:sp>
            <p:grpSp>
              <p:nvGrpSpPr>
                <p:cNvPr id="12303" name="Group 94"/>
                <p:cNvGrpSpPr>
                  <a:grpSpLocks/>
                </p:cNvGrpSpPr>
                <p:nvPr/>
              </p:nvGrpSpPr>
              <p:grpSpPr bwMode="auto">
                <a:xfrm>
                  <a:off x="3003111" y="914400"/>
                  <a:ext cx="5996198" cy="2403166"/>
                  <a:chOff x="3003111" y="914400"/>
                  <a:chExt cx="5996198" cy="2403166"/>
                </a:xfrm>
              </p:grpSpPr>
              <p:sp>
                <p:nvSpPr>
                  <p:cNvPr id="19" name="Rectangle 18"/>
                  <p:cNvSpPr/>
                  <p:nvPr/>
                </p:nvSpPr>
                <p:spPr>
                  <a:xfrm>
                    <a:off x="3003550" y="914936"/>
                    <a:ext cx="5995988" cy="2400191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pic>
                <p:nvPicPr>
                  <p:cNvPr id="12363" name="Picture 1" descr="Fig7.jpg"/>
                  <p:cNvPicPr>
                    <a:picLocks noChangeAspect="1"/>
                  </p:cNvPicPr>
                  <p:nvPr/>
                </p:nvPicPr>
                <p:blipFill>
                  <a:blip r:embed="rId5" cstate="print"/>
                  <a:srcRect r="60666" b="73778"/>
                  <a:stretch>
                    <a:fillRect/>
                  </a:stretch>
                </p:blipFill>
                <p:spPr bwMode="auto">
                  <a:xfrm>
                    <a:off x="3006018" y="1043113"/>
                    <a:ext cx="2135681" cy="21415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2364" name="Picture 7" descr="Fig7.jpg"/>
                  <p:cNvPicPr>
                    <a:picLocks noChangeAspect="1"/>
                  </p:cNvPicPr>
                  <p:nvPr/>
                </p:nvPicPr>
                <p:blipFill>
                  <a:blip r:embed="rId6" cstate="print"/>
                  <a:srcRect l="6699" t="28371" r="59477" b="44185"/>
                  <a:stretch>
                    <a:fillRect/>
                  </a:stretch>
                </p:blipFill>
                <p:spPr bwMode="auto">
                  <a:xfrm>
                    <a:off x="5181600" y="982175"/>
                    <a:ext cx="1830649" cy="224309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2365" name="Picture 5" descr="Fig7.jpg"/>
                  <p:cNvPicPr>
                    <a:picLocks noChangeAspect="1"/>
                  </p:cNvPicPr>
                  <p:nvPr/>
                </p:nvPicPr>
                <p:blipFill>
                  <a:blip r:embed="rId7" cstate="print"/>
                  <a:srcRect l="6801" t="57222" r="60585" b="15334"/>
                  <a:stretch>
                    <a:fillRect/>
                  </a:stretch>
                </p:blipFill>
                <p:spPr bwMode="auto">
                  <a:xfrm>
                    <a:off x="6996066" y="985499"/>
                    <a:ext cx="1760482" cy="224203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2366" name="Picture 5" descr="Fig7.jpg"/>
                  <p:cNvPicPr>
                    <a:picLocks noChangeAspect="1"/>
                  </p:cNvPicPr>
                  <p:nvPr/>
                </p:nvPicPr>
                <p:blipFill>
                  <a:blip r:embed="rId7" cstate="print"/>
                  <a:srcRect l="42439" t="57222" r="53239" b="15334"/>
                  <a:stretch>
                    <a:fillRect/>
                  </a:stretch>
                </p:blipFill>
                <p:spPr bwMode="auto">
                  <a:xfrm>
                    <a:off x="8748457" y="1010239"/>
                    <a:ext cx="233320" cy="22288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12367" name="Group 78"/>
                  <p:cNvGrpSpPr>
                    <a:grpSpLocks/>
                  </p:cNvGrpSpPr>
                  <p:nvPr/>
                </p:nvGrpSpPr>
                <p:grpSpPr bwMode="auto">
                  <a:xfrm>
                    <a:off x="4121396" y="2822515"/>
                    <a:ext cx="1021433" cy="230832"/>
                    <a:chOff x="4138779" y="2833209"/>
                    <a:chExt cx="1021433" cy="230832"/>
                  </a:xfrm>
                </p:grpSpPr>
                <p:sp>
                  <p:nvSpPr>
                    <p:cNvPr id="78" name="Rectangle 77"/>
                    <p:cNvSpPr/>
                    <p:nvPr/>
                  </p:nvSpPr>
                  <p:spPr>
                    <a:xfrm>
                      <a:off x="4203621" y="2901978"/>
                      <a:ext cx="855662" cy="103183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77" name="TextBox 76"/>
                    <p:cNvSpPr txBox="1"/>
                    <p:nvPr/>
                  </p:nvSpPr>
                  <p:spPr>
                    <a:xfrm>
                      <a:off x="4138533" y="2830543"/>
                      <a:ext cx="1022350" cy="233353"/>
                    </a:xfrm>
                    <a:prstGeom prst="rect">
                      <a:avLst/>
                    </a:prstGeom>
                    <a:noFill/>
                  </p:spPr>
                  <p:txBody>
                    <a:bodyPr wrap="none"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j-lt"/>
                        </a:rPr>
                        <a:t>21:29 UTC Aug 28</a:t>
                      </a:r>
                    </a:p>
                  </p:txBody>
                </p:sp>
              </p:grpSp>
              <p:grpSp>
                <p:nvGrpSpPr>
                  <p:cNvPr id="12368" name="Group 79"/>
                  <p:cNvGrpSpPr>
                    <a:grpSpLocks/>
                  </p:cNvGrpSpPr>
                  <p:nvPr/>
                </p:nvGrpSpPr>
                <p:grpSpPr bwMode="auto">
                  <a:xfrm>
                    <a:off x="5938253" y="2819400"/>
                    <a:ext cx="1021433" cy="230832"/>
                    <a:chOff x="4138779" y="2833209"/>
                    <a:chExt cx="1021433" cy="230832"/>
                  </a:xfrm>
                </p:grpSpPr>
                <p:sp>
                  <p:nvSpPr>
                    <p:cNvPr id="81" name="Rectangle 80"/>
                    <p:cNvSpPr/>
                    <p:nvPr/>
                  </p:nvSpPr>
                  <p:spPr>
                    <a:xfrm>
                      <a:off x="4202864" y="2901919"/>
                      <a:ext cx="855662" cy="103183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2" name="TextBox 81"/>
                    <p:cNvSpPr txBox="1"/>
                    <p:nvPr/>
                  </p:nvSpPr>
                  <p:spPr>
                    <a:xfrm>
                      <a:off x="4139364" y="2830484"/>
                      <a:ext cx="1020762" cy="233353"/>
                    </a:xfrm>
                    <a:prstGeom prst="rect">
                      <a:avLst/>
                    </a:prstGeom>
                    <a:noFill/>
                  </p:spPr>
                  <p:txBody>
                    <a:bodyPr wrap="none"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j-lt"/>
                        </a:rPr>
                        <a:t>22:54 UTC Aug 28</a:t>
                      </a:r>
                    </a:p>
                  </p:txBody>
                </p:sp>
              </p:grpSp>
              <p:grpSp>
                <p:nvGrpSpPr>
                  <p:cNvPr id="12369" name="Group 82"/>
                  <p:cNvGrpSpPr>
                    <a:grpSpLocks/>
                  </p:cNvGrpSpPr>
                  <p:nvPr/>
                </p:nvGrpSpPr>
                <p:grpSpPr bwMode="auto">
                  <a:xfrm>
                    <a:off x="7757608" y="2824747"/>
                    <a:ext cx="1021433" cy="230832"/>
                    <a:chOff x="4138779" y="2833209"/>
                    <a:chExt cx="1021433" cy="230832"/>
                  </a:xfrm>
                </p:grpSpPr>
                <p:sp>
                  <p:nvSpPr>
                    <p:cNvPr id="84" name="Rectangle 83"/>
                    <p:cNvSpPr/>
                    <p:nvPr/>
                  </p:nvSpPr>
                  <p:spPr>
                    <a:xfrm>
                      <a:off x="4202784" y="2902921"/>
                      <a:ext cx="855662" cy="101596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5" name="TextBox 84"/>
                    <p:cNvSpPr txBox="1"/>
                    <p:nvPr/>
                  </p:nvSpPr>
                  <p:spPr>
                    <a:xfrm>
                      <a:off x="4139284" y="2833074"/>
                      <a:ext cx="1020762" cy="230177"/>
                    </a:xfrm>
                    <a:prstGeom prst="rect">
                      <a:avLst/>
                    </a:prstGeom>
                    <a:noFill/>
                  </p:spPr>
                  <p:txBody>
                    <a:bodyPr wrap="none"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j-lt"/>
                        </a:rPr>
                        <a:t>01:25 UTC Aug 29</a:t>
                      </a:r>
                    </a:p>
                  </p:txBody>
                </p:sp>
              </p:grpSp>
            </p:grpSp>
            <p:sp>
              <p:nvSpPr>
                <p:cNvPr id="24" name="Rectangle 23"/>
                <p:cNvSpPr/>
                <p:nvPr/>
              </p:nvSpPr>
              <p:spPr>
                <a:xfrm>
                  <a:off x="3009900" y="3638962"/>
                  <a:ext cx="6010275" cy="229859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pic>
              <p:nvPicPr>
                <p:cNvPr id="12305" name="Picture 2" descr="Fig7.jpg"/>
                <p:cNvPicPr>
                  <a:picLocks noChangeAspect="1"/>
                </p:cNvPicPr>
                <p:nvPr/>
              </p:nvPicPr>
              <p:blipFill>
                <a:blip r:embed="rId8" cstate="print"/>
                <a:srcRect l="54703" r="15300" b="74500"/>
                <a:stretch>
                  <a:fillRect/>
                </a:stretch>
              </p:blipFill>
              <p:spPr bwMode="auto">
                <a:xfrm>
                  <a:off x="3202686" y="3713523"/>
                  <a:ext cx="1794012" cy="2082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2306" name="Picture 4" descr="Fig7.jpg"/>
                <p:cNvPicPr>
                  <a:picLocks noChangeAspect="1"/>
                </p:cNvPicPr>
                <p:nvPr/>
              </p:nvPicPr>
              <p:blipFill>
                <a:blip r:embed="rId8" cstate="print"/>
                <a:srcRect l="56311" t="28963" r="15445" b="46259"/>
                <a:stretch>
                  <a:fillRect/>
                </a:stretch>
              </p:blipFill>
              <p:spPr bwMode="auto">
                <a:xfrm>
                  <a:off x="5082286" y="3721207"/>
                  <a:ext cx="1730211" cy="20177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2307" name="Group 59"/>
                <p:cNvGrpSpPr>
                  <a:grpSpLocks/>
                </p:cNvGrpSpPr>
                <p:nvPr/>
              </p:nvGrpSpPr>
              <p:grpSpPr bwMode="auto">
                <a:xfrm>
                  <a:off x="3156282" y="5634466"/>
                  <a:ext cx="1959812" cy="174070"/>
                  <a:chOff x="3156282" y="5634466"/>
                  <a:chExt cx="1959812" cy="174070"/>
                </a:xfrm>
              </p:grpSpPr>
              <p:sp>
                <p:nvSpPr>
                  <p:cNvPr id="12357" name="TextBox 4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56282" y="5639259"/>
                    <a:ext cx="311304" cy="1692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500" b="1">
                        <a:solidFill>
                          <a:schemeClr val="bg1"/>
                        </a:solidFill>
                      </a:rPr>
                      <a:t>-100</a:t>
                    </a:r>
                  </a:p>
                </p:txBody>
              </p:sp>
              <p:sp>
                <p:nvSpPr>
                  <p:cNvPr id="12358" name="TextBox 4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02788" y="5634466"/>
                    <a:ext cx="276038" cy="1692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500" b="1">
                        <a:solidFill>
                          <a:schemeClr val="bg1"/>
                        </a:solidFill>
                      </a:rPr>
                      <a:t>-50</a:t>
                    </a:r>
                  </a:p>
                </p:txBody>
              </p:sp>
              <p:sp>
                <p:nvSpPr>
                  <p:cNvPr id="12359" name="TextBox 4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063682" y="5638800"/>
                    <a:ext cx="219932" cy="1692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500" b="1">
                        <a:solidFill>
                          <a:schemeClr val="bg1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12360" name="TextBox 4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490590" y="5638800"/>
                    <a:ext cx="255198" cy="1692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500" b="1">
                        <a:solidFill>
                          <a:schemeClr val="bg1"/>
                        </a:solidFill>
                      </a:rPr>
                      <a:t>50</a:t>
                    </a:r>
                  </a:p>
                </p:txBody>
              </p:sp>
              <p:sp>
                <p:nvSpPr>
                  <p:cNvPr id="12361" name="TextBox 4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25630" y="5638800"/>
                    <a:ext cx="290464" cy="1692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500" b="1">
                        <a:solidFill>
                          <a:schemeClr val="bg1"/>
                        </a:solidFill>
                      </a:rPr>
                      <a:t>100</a:t>
                    </a:r>
                  </a:p>
                </p:txBody>
              </p:sp>
            </p:grpSp>
            <p:sp>
              <p:nvSpPr>
                <p:cNvPr id="12308" name="TextBox 54"/>
                <p:cNvSpPr txBox="1">
                  <a:spLocks noChangeArrowheads="1"/>
                </p:cNvSpPr>
                <p:nvPr/>
              </p:nvSpPr>
              <p:spPr bwMode="auto">
                <a:xfrm>
                  <a:off x="3092118" y="5583434"/>
                  <a:ext cx="311304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-100</a:t>
                  </a:r>
                </a:p>
              </p:txBody>
            </p:sp>
            <p:sp>
              <p:nvSpPr>
                <p:cNvPr id="12309" name="TextBox 55"/>
                <p:cNvSpPr txBox="1">
                  <a:spLocks noChangeArrowheads="1"/>
                </p:cNvSpPr>
                <p:nvPr/>
              </p:nvSpPr>
              <p:spPr bwMode="auto">
                <a:xfrm>
                  <a:off x="3129547" y="5100053"/>
                  <a:ext cx="27603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-50</a:t>
                  </a:r>
                </a:p>
              </p:txBody>
            </p:sp>
            <p:sp>
              <p:nvSpPr>
                <p:cNvPr id="12310" name="TextBox 56"/>
                <p:cNvSpPr txBox="1">
                  <a:spLocks noChangeArrowheads="1"/>
                </p:cNvSpPr>
                <p:nvPr/>
              </p:nvSpPr>
              <p:spPr bwMode="auto">
                <a:xfrm>
                  <a:off x="3184359" y="4648200"/>
                  <a:ext cx="219932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0</a:t>
                  </a:r>
                </a:p>
              </p:txBody>
            </p:sp>
            <p:sp>
              <p:nvSpPr>
                <p:cNvPr id="12311" name="TextBox 57"/>
                <p:cNvSpPr txBox="1">
                  <a:spLocks noChangeArrowheads="1"/>
                </p:cNvSpPr>
                <p:nvPr/>
              </p:nvSpPr>
              <p:spPr bwMode="auto">
                <a:xfrm>
                  <a:off x="3152414" y="4191000"/>
                  <a:ext cx="25519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50</a:t>
                  </a:r>
                </a:p>
              </p:txBody>
            </p:sp>
            <p:sp>
              <p:nvSpPr>
                <p:cNvPr id="12312" name="TextBox 58"/>
                <p:cNvSpPr txBox="1">
                  <a:spLocks noChangeArrowheads="1"/>
                </p:cNvSpPr>
                <p:nvPr/>
              </p:nvSpPr>
              <p:spPr bwMode="auto">
                <a:xfrm>
                  <a:off x="3117148" y="3707065"/>
                  <a:ext cx="290464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>
                      <a:solidFill>
                        <a:schemeClr val="bg1"/>
                      </a:solidFill>
                    </a:rPr>
                    <a:t>100</a:t>
                  </a:r>
                </a:p>
              </p:txBody>
            </p:sp>
            <p:grpSp>
              <p:nvGrpSpPr>
                <p:cNvPr id="12313" name="Group 60"/>
                <p:cNvGrpSpPr>
                  <a:grpSpLocks/>
                </p:cNvGrpSpPr>
                <p:nvPr/>
              </p:nvGrpSpPr>
              <p:grpSpPr bwMode="auto">
                <a:xfrm>
                  <a:off x="4969041" y="5633453"/>
                  <a:ext cx="1959812" cy="174070"/>
                  <a:chOff x="3156282" y="5634466"/>
                  <a:chExt cx="1959812" cy="174070"/>
                </a:xfrm>
              </p:grpSpPr>
              <p:sp>
                <p:nvSpPr>
                  <p:cNvPr id="12352" name="TextBox 6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56282" y="5639259"/>
                    <a:ext cx="311304" cy="1692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500" b="1">
                        <a:solidFill>
                          <a:schemeClr val="bg1"/>
                        </a:solidFill>
                      </a:rPr>
                      <a:t>-100</a:t>
                    </a:r>
                  </a:p>
                </p:txBody>
              </p:sp>
              <p:sp>
                <p:nvSpPr>
                  <p:cNvPr id="12353" name="TextBox 6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02788" y="5634466"/>
                    <a:ext cx="276038" cy="1692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500" b="1">
                        <a:solidFill>
                          <a:schemeClr val="bg1"/>
                        </a:solidFill>
                      </a:rPr>
                      <a:t>-50</a:t>
                    </a:r>
                  </a:p>
                </p:txBody>
              </p:sp>
              <p:sp>
                <p:nvSpPr>
                  <p:cNvPr id="12354" name="TextBox 6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063682" y="5638800"/>
                    <a:ext cx="219932" cy="1692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500" b="1">
                        <a:solidFill>
                          <a:schemeClr val="bg1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12355" name="TextBox 6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490590" y="5638800"/>
                    <a:ext cx="255198" cy="1692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500" b="1">
                        <a:solidFill>
                          <a:schemeClr val="bg1"/>
                        </a:solidFill>
                      </a:rPr>
                      <a:t>50</a:t>
                    </a:r>
                  </a:p>
                </p:txBody>
              </p:sp>
              <p:sp>
                <p:nvSpPr>
                  <p:cNvPr id="12356" name="TextBox 6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25630" y="5638800"/>
                    <a:ext cx="290464" cy="1692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500" b="1">
                        <a:solidFill>
                          <a:schemeClr val="bg1"/>
                        </a:solidFill>
                      </a:rPr>
                      <a:t>100</a:t>
                    </a:r>
                  </a:p>
                </p:txBody>
              </p:sp>
            </p:grpSp>
            <p:grpSp>
              <p:nvGrpSpPr>
                <p:cNvPr id="12314" name="Group 66"/>
                <p:cNvGrpSpPr>
                  <a:grpSpLocks/>
                </p:cNvGrpSpPr>
                <p:nvPr/>
              </p:nvGrpSpPr>
              <p:grpSpPr bwMode="auto">
                <a:xfrm>
                  <a:off x="6787147" y="5638800"/>
                  <a:ext cx="1959812" cy="174070"/>
                  <a:chOff x="3156282" y="5634466"/>
                  <a:chExt cx="1959812" cy="174070"/>
                </a:xfrm>
              </p:grpSpPr>
              <p:sp>
                <p:nvSpPr>
                  <p:cNvPr id="12347" name="TextBox 6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56282" y="5639259"/>
                    <a:ext cx="311304" cy="1692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500" b="1">
                        <a:solidFill>
                          <a:schemeClr val="bg1"/>
                        </a:solidFill>
                      </a:rPr>
                      <a:t>-100</a:t>
                    </a:r>
                  </a:p>
                </p:txBody>
              </p:sp>
              <p:sp>
                <p:nvSpPr>
                  <p:cNvPr id="12348" name="TextBox 6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02788" y="5634466"/>
                    <a:ext cx="276038" cy="1692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500" b="1">
                        <a:solidFill>
                          <a:schemeClr val="bg1"/>
                        </a:solidFill>
                      </a:rPr>
                      <a:t>-50</a:t>
                    </a:r>
                  </a:p>
                </p:txBody>
              </p:sp>
              <p:sp>
                <p:nvSpPr>
                  <p:cNvPr id="12349" name="TextBox 6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063682" y="5638800"/>
                    <a:ext cx="219932" cy="1692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500" b="1">
                        <a:solidFill>
                          <a:schemeClr val="bg1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12350" name="TextBox 7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490590" y="5638800"/>
                    <a:ext cx="255198" cy="1692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500" b="1">
                        <a:solidFill>
                          <a:schemeClr val="bg1"/>
                        </a:solidFill>
                      </a:rPr>
                      <a:t>50</a:t>
                    </a:r>
                  </a:p>
                </p:txBody>
              </p:sp>
              <p:sp>
                <p:nvSpPr>
                  <p:cNvPr id="12351" name="TextBox 7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25630" y="5638800"/>
                    <a:ext cx="290464" cy="1692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500" b="1">
                        <a:solidFill>
                          <a:schemeClr val="bg1"/>
                        </a:solidFill>
                      </a:rPr>
                      <a:t>100</a:t>
                    </a:r>
                  </a:p>
                </p:txBody>
              </p:sp>
            </p:grpSp>
            <p:sp>
              <p:nvSpPr>
                <p:cNvPr id="73" name="TextBox 72"/>
                <p:cNvSpPr txBox="1"/>
                <p:nvPr/>
              </p:nvSpPr>
              <p:spPr>
                <a:xfrm>
                  <a:off x="3881438" y="5724843"/>
                  <a:ext cx="619125" cy="18573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600" b="1" dirty="0">
                      <a:solidFill>
                        <a:schemeClr val="bg1"/>
                      </a:solidFill>
                      <a:latin typeface="+mj-lt"/>
                    </a:rPr>
                    <a:t>distance (km)</a:t>
                  </a:r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>
                <a:xfrm>
                  <a:off x="5700713" y="5720081"/>
                  <a:ext cx="619125" cy="184142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600" b="1" dirty="0">
                      <a:solidFill>
                        <a:schemeClr val="bg1"/>
                      </a:solidFill>
                      <a:latin typeface="+mj-lt"/>
                    </a:rPr>
                    <a:t>distance (km)</a:t>
                  </a:r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7534275" y="5720081"/>
                  <a:ext cx="619125" cy="184142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600" b="1" dirty="0">
                      <a:solidFill>
                        <a:schemeClr val="bg1"/>
                      </a:solidFill>
                      <a:latin typeface="+mj-lt"/>
                    </a:rPr>
                    <a:t>distance (km)</a:t>
                  </a:r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2987841" y="4490453"/>
                  <a:ext cx="276999" cy="526747"/>
                </a:xfrm>
                <a:prstGeom prst="rect">
                  <a:avLst/>
                </a:prstGeom>
                <a:noFill/>
              </p:spPr>
              <p:txBody>
                <a:bodyPr vert="vert270"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600" b="1" dirty="0">
                      <a:solidFill>
                        <a:schemeClr val="bg1"/>
                      </a:solidFill>
                      <a:latin typeface="+mj-lt"/>
                    </a:rPr>
                    <a:t>distance (km)</a:t>
                  </a:r>
                </a:p>
              </p:txBody>
            </p:sp>
            <p:grpSp>
              <p:nvGrpSpPr>
                <p:cNvPr id="12319" name="Group 85"/>
                <p:cNvGrpSpPr>
                  <a:grpSpLocks/>
                </p:cNvGrpSpPr>
                <p:nvPr/>
              </p:nvGrpSpPr>
              <p:grpSpPr bwMode="auto">
                <a:xfrm>
                  <a:off x="4061330" y="5508671"/>
                  <a:ext cx="1021433" cy="230832"/>
                  <a:chOff x="4138779" y="2833209"/>
                  <a:chExt cx="1021433" cy="230832"/>
                </a:xfrm>
              </p:grpSpPr>
              <p:sp>
                <p:nvSpPr>
                  <p:cNvPr id="87" name="Rectangle 86"/>
                  <p:cNvSpPr/>
                  <p:nvPr/>
                </p:nvSpPr>
                <p:spPr>
                  <a:xfrm>
                    <a:off x="4203362" y="2903337"/>
                    <a:ext cx="855662" cy="10159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88" name="TextBox 87"/>
                  <p:cNvSpPr txBox="1"/>
                  <p:nvPr/>
                </p:nvSpPr>
                <p:spPr>
                  <a:xfrm>
                    <a:off x="4138274" y="2833490"/>
                    <a:ext cx="1022350" cy="230178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900" b="1" dirty="0">
                        <a:solidFill>
                          <a:schemeClr val="bg1"/>
                        </a:solidFill>
                        <a:latin typeface="+mj-lt"/>
                      </a:rPr>
                      <a:t>21:29 UTC Aug 28</a:t>
                    </a:r>
                  </a:p>
                </p:txBody>
              </p:sp>
            </p:grpSp>
            <p:grpSp>
              <p:nvGrpSpPr>
                <p:cNvPr id="12320" name="Group 88"/>
                <p:cNvGrpSpPr>
                  <a:grpSpLocks/>
                </p:cNvGrpSpPr>
                <p:nvPr/>
              </p:nvGrpSpPr>
              <p:grpSpPr bwMode="auto">
                <a:xfrm>
                  <a:off x="5878187" y="5505556"/>
                  <a:ext cx="1021433" cy="230832"/>
                  <a:chOff x="4138779" y="2833209"/>
                  <a:chExt cx="1021433" cy="230832"/>
                </a:xfrm>
              </p:grpSpPr>
              <p:sp>
                <p:nvSpPr>
                  <p:cNvPr id="90" name="Rectangle 89"/>
                  <p:cNvSpPr/>
                  <p:nvPr/>
                </p:nvSpPr>
                <p:spPr>
                  <a:xfrm>
                    <a:off x="4202605" y="2903278"/>
                    <a:ext cx="855662" cy="10159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91" name="TextBox 90"/>
                  <p:cNvSpPr txBox="1"/>
                  <p:nvPr/>
                </p:nvSpPr>
                <p:spPr>
                  <a:xfrm>
                    <a:off x="4139105" y="2833431"/>
                    <a:ext cx="1020762" cy="230178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900" b="1" dirty="0">
                        <a:solidFill>
                          <a:schemeClr val="bg1"/>
                        </a:solidFill>
                        <a:latin typeface="+mj-lt"/>
                      </a:rPr>
                      <a:t>22:54 UTC Aug 28</a:t>
                    </a:r>
                  </a:p>
                </p:txBody>
              </p:sp>
            </p:grpSp>
            <p:sp>
              <p:nvSpPr>
                <p:cNvPr id="119" name="Rectangle 118"/>
                <p:cNvSpPr/>
                <p:nvPr/>
              </p:nvSpPr>
              <p:spPr>
                <a:xfrm>
                  <a:off x="8586788" y="3791355"/>
                  <a:ext cx="238125" cy="186999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322" name="TextBox 107"/>
                <p:cNvSpPr txBox="1">
                  <a:spLocks noChangeArrowheads="1"/>
                </p:cNvSpPr>
                <p:nvPr/>
              </p:nvSpPr>
              <p:spPr bwMode="auto">
                <a:xfrm>
                  <a:off x="8638726" y="4819008"/>
                  <a:ext cx="25519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/>
                    <a:t>25</a:t>
                  </a:r>
                </a:p>
              </p:txBody>
            </p:sp>
            <p:sp>
              <p:nvSpPr>
                <p:cNvPr id="12323" name="TextBox 108"/>
                <p:cNvSpPr txBox="1">
                  <a:spLocks noChangeArrowheads="1"/>
                </p:cNvSpPr>
                <p:nvPr/>
              </p:nvSpPr>
              <p:spPr bwMode="auto">
                <a:xfrm>
                  <a:off x="8638726" y="4724400"/>
                  <a:ext cx="25519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/>
                    <a:t>27</a:t>
                  </a:r>
                </a:p>
              </p:txBody>
            </p:sp>
            <p:sp>
              <p:nvSpPr>
                <p:cNvPr id="12324" name="TextBox 109"/>
                <p:cNvSpPr txBox="1">
                  <a:spLocks noChangeArrowheads="1"/>
                </p:cNvSpPr>
                <p:nvPr/>
              </p:nvSpPr>
              <p:spPr bwMode="auto">
                <a:xfrm>
                  <a:off x="8638726" y="4635928"/>
                  <a:ext cx="25519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/>
                    <a:t>30</a:t>
                  </a:r>
                </a:p>
              </p:txBody>
            </p:sp>
            <p:sp>
              <p:nvSpPr>
                <p:cNvPr id="12325" name="TextBox 110"/>
                <p:cNvSpPr txBox="1">
                  <a:spLocks noChangeArrowheads="1"/>
                </p:cNvSpPr>
                <p:nvPr/>
              </p:nvSpPr>
              <p:spPr bwMode="auto">
                <a:xfrm>
                  <a:off x="8638726" y="4555123"/>
                  <a:ext cx="25519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/>
                    <a:t>32</a:t>
                  </a:r>
                </a:p>
              </p:txBody>
            </p:sp>
            <p:sp>
              <p:nvSpPr>
                <p:cNvPr id="12326" name="TextBox 111"/>
                <p:cNvSpPr txBox="1">
                  <a:spLocks noChangeArrowheads="1"/>
                </p:cNvSpPr>
                <p:nvPr/>
              </p:nvSpPr>
              <p:spPr bwMode="auto">
                <a:xfrm>
                  <a:off x="8638726" y="4459484"/>
                  <a:ext cx="25519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/>
                    <a:t>35</a:t>
                  </a:r>
                </a:p>
              </p:txBody>
            </p:sp>
            <p:sp>
              <p:nvSpPr>
                <p:cNvPr id="12327" name="TextBox 112"/>
                <p:cNvSpPr txBox="1">
                  <a:spLocks noChangeArrowheads="1"/>
                </p:cNvSpPr>
                <p:nvPr/>
              </p:nvSpPr>
              <p:spPr bwMode="auto">
                <a:xfrm>
                  <a:off x="8638726" y="4371012"/>
                  <a:ext cx="25519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/>
                    <a:t>37</a:t>
                  </a:r>
                </a:p>
              </p:txBody>
            </p:sp>
            <p:sp>
              <p:nvSpPr>
                <p:cNvPr id="12328" name="TextBox 113"/>
                <p:cNvSpPr txBox="1">
                  <a:spLocks noChangeArrowheads="1"/>
                </p:cNvSpPr>
                <p:nvPr/>
              </p:nvSpPr>
              <p:spPr bwMode="auto">
                <a:xfrm>
                  <a:off x="8638726" y="4279472"/>
                  <a:ext cx="25519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/>
                    <a:t>40</a:t>
                  </a:r>
                </a:p>
              </p:txBody>
            </p:sp>
            <p:sp>
              <p:nvSpPr>
                <p:cNvPr id="12329" name="TextBox 114"/>
                <p:cNvSpPr txBox="1">
                  <a:spLocks noChangeArrowheads="1"/>
                </p:cNvSpPr>
                <p:nvPr/>
              </p:nvSpPr>
              <p:spPr bwMode="auto">
                <a:xfrm>
                  <a:off x="8638726" y="4187932"/>
                  <a:ext cx="25519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/>
                    <a:t>42</a:t>
                  </a:r>
                </a:p>
              </p:txBody>
            </p:sp>
            <p:sp>
              <p:nvSpPr>
                <p:cNvPr id="12330" name="TextBox 115"/>
                <p:cNvSpPr txBox="1">
                  <a:spLocks noChangeArrowheads="1"/>
                </p:cNvSpPr>
                <p:nvPr/>
              </p:nvSpPr>
              <p:spPr bwMode="auto">
                <a:xfrm>
                  <a:off x="8641794" y="4102528"/>
                  <a:ext cx="25519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/>
                    <a:t>45</a:t>
                  </a:r>
                </a:p>
              </p:txBody>
            </p:sp>
            <p:sp>
              <p:nvSpPr>
                <p:cNvPr id="12331" name="TextBox 116"/>
                <p:cNvSpPr txBox="1">
                  <a:spLocks noChangeArrowheads="1"/>
                </p:cNvSpPr>
                <p:nvPr/>
              </p:nvSpPr>
              <p:spPr bwMode="auto">
                <a:xfrm>
                  <a:off x="8641794" y="4006383"/>
                  <a:ext cx="25519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/>
                    <a:t>47</a:t>
                  </a:r>
                </a:p>
              </p:txBody>
            </p:sp>
            <p:grpSp>
              <p:nvGrpSpPr>
                <p:cNvPr id="12332" name="Group 27"/>
                <p:cNvGrpSpPr>
                  <a:grpSpLocks/>
                </p:cNvGrpSpPr>
                <p:nvPr/>
              </p:nvGrpSpPr>
              <p:grpSpPr bwMode="auto">
                <a:xfrm>
                  <a:off x="6889311" y="3725396"/>
                  <a:ext cx="1812831" cy="1966591"/>
                  <a:chOff x="6889311" y="4000500"/>
                  <a:chExt cx="1812831" cy="1966591"/>
                </a:xfrm>
              </p:grpSpPr>
              <p:pic>
                <p:nvPicPr>
                  <p:cNvPr id="12341" name="Picture 6" descr="Fig7.jpg"/>
                  <p:cNvPicPr>
                    <a:picLocks noChangeAspect="1"/>
                  </p:cNvPicPr>
                  <p:nvPr/>
                </p:nvPicPr>
                <p:blipFill>
                  <a:blip r:embed="rId8" cstate="print"/>
                  <a:srcRect l="55826" t="57704" r="15303" b="18069"/>
                  <a:stretch>
                    <a:fillRect/>
                  </a:stretch>
                </p:blipFill>
                <p:spPr bwMode="auto">
                  <a:xfrm>
                    <a:off x="6889311" y="4000500"/>
                    <a:ext cx="1702239" cy="19665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2342" name="Picture 6" descr="Fig7.jpg"/>
                  <p:cNvPicPr>
                    <a:picLocks noChangeAspect="1"/>
                  </p:cNvPicPr>
                  <p:nvPr/>
                </p:nvPicPr>
                <p:blipFill>
                  <a:blip r:embed="rId8" cstate="print"/>
                  <a:srcRect l="84718" t="63103" r="13988" b="24220"/>
                  <a:stretch>
                    <a:fillRect/>
                  </a:stretch>
                </p:blipFill>
                <p:spPr bwMode="auto">
                  <a:xfrm>
                    <a:off x="8584959" y="4067175"/>
                    <a:ext cx="117183" cy="158079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12333" name="Group 91"/>
                <p:cNvGrpSpPr>
                  <a:grpSpLocks/>
                </p:cNvGrpSpPr>
                <p:nvPr/>
              </p:nvGrpSpPr>
              <p:grpSpPr bwMode="auto">
                <a:xfrm>
                  <a:off x="7640392" y="5510903"/>
                  <a:ext cx="1021433" cy="230832"/>
                  <a:chOff x="4081629" y="2833209"/>
                  <a:chExt cx="1021433" cy="230832"/>
                </a:xfrm>
              </p:grpSpPr>
              <p:sp>
                <p:nvSpPr>
                  <p:cNvPr id="93" name="Rectangle 92"/>
                  <p:cNvSpPr/>
                  <p:nvPr/>
                </p:nvSpPr>
                <p:spPr>
                  <a:xfrm>
                    <a:off x="4164425" y="2902693"/>
                    <a:ext cx="855662" cy="100008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94" name="TextBox 93"/>
                  <p:cNvSpPr txBox="1"/>
                  <p:nvPr/>
                </p:nvSpPr>
                <p:spPr>
                  <a:xfrm>
                    <a:off x="4081875" y="2832846"/>
                    <a:ext cx="1020762" cy="228590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900" b="1" dirty="0">
                        <a:solidFill>
                          <a:schemeClr val="bg1"/>
                        </a:solidFill>
                        <a:latin typeface="+mj-lt"/>
                      </a:rPr>
                      <a:t>01:25 UTC Aug 29</a:t>
                    </a:r>
                  </a:p>
                </p:txBody>
              </p:sp>
            </p:grpSp>
            <p:sp>
              <p:nvSpPr>
                <p:cNvPr id="12334" name="TextBox 117"/>
                <p:cNvSpPr txBox="1">
                  <a:spLocks noChangeArrowheads="1"/>
                </p:cNvSpPr>
                <p:nvPr/>
              </p:nvSpPr>
              <p:spPr bwMode="auto">
                <a:xfrm>
                  <a:off x="8512924" y="5334000"/>
                  <a:ext cx="30809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/>
                    <a:t>dBZ</a:t>
                  </a:r>
                </a:p>
              </p:txBody>
            </p:sp>
            <p:sp>
              <p:nvSpPr>
                <p:cNvPr id="12335" name="TextBox 102"/>
                <p:cNvSpPr txBox="1">
                  <a:spLocks noChangeArrowheads="1"/>
                </p:cNvSpPr>
                <p:nvPr/>
              </p:nvSpPr>
              <p:spPr bwMode="auto">
                <a:xfrm>
                  <a:off x="8640195" y="4986543"/>
                  <a:ext cx="25519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/>
                    <a:t>20</a:t>
                  </a:r>
                </a:p>
              </p:txBody>
            </p:sp>
            <p:sp>
              <p:nvSpPr>
                <p:cNvPr id="12336" name="TextBox 103"/>
                <p:cNvSpPr txBox="1">
                  <a:spLocks noChangeArrowheads="1"/>
                </p:cNvSpPr>
                <p:nvPr/>
              </p:nvSpPr>
              <p:spPr bwMode="auto">
                <a:xfrm>
                  <a:off x="8636718" y="5074412"/>
                  <a:ext cx="25519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/>
                    <a:t>17</a:t>
                  </a:r>
                </a:p>
              </p:txBody>
            </p:sp>
            <p:sp>
              <p:nvSpPr>
                <p:cNvPr id="12337" name="TextBox 104"/>
                <p:cNvSpPr txBox="1">
                  <a:spLocks noChangeArrowheads="1"/>
                </p:cNvSpPr>
                <p:nvPr/>
              </p:nvSpPr>
              <p:spPr bwMode="auto">
                <a:xfrm>
                  <a:off x="8636718" y="5164972"/>
                  <a:ext cx="25519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/>
                    <a:t>15</a:t>
                  </a:r>
                </a:p>
              </p:txBody>
            </p:sp>
            <p:sp>
              <p:nvSpPr>
                <p:cNvPr id="12338" name="TextBox 106"/>
                <p:cNvSpPr txBox="1">
                  <a:spLocks noChangeArrowheads="1"/>
                </p:cNvSpPr>
                <p:nvPr/>
              </p:nvSpPr>
              <p:spPr bwMode="auto">
                <a:xfrm>
                  <a:off x="8635658" y="4898276"/>
                  <a:ext cx="255198" cy="169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500" b="1"/>
                    <a:t>22</a:t>
                  </a:r>
                </a:p>
              </p:txBody>
            </p:sp>
          </p:grpSp>
        </p:grpSp>
        <p:sp>
          <p:nvSpPr>
            <p:cNvPr id="100" name="TextBox 99"/>
            <p:cNvSpPr txBox="1"/>
            <p:nvPr/>
          </p:nvSpPr>
          <p:spPr>
            <a:xfrm>
              <a:off x="2963863" y="3089275"/>
              <a:ext cx="576262" cy="2460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b="1" dirty="0">
                  <a:solidFill>
                    <a:schemeClr val="bg1"/>
                  </a:solidFill>
                  <a:latin typeface="+mj-lt"/>
                </a:rPr>
                <a:t>Flight 1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960688" y="5721350"/>
              <a:ext cx="576262" cy="2460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b="1" dirty="0">
                  <a:solidFill>
                    <a:schemeClr val="bg1"/>
                  </a:solidFill>
                  <a:latin typeface="+mj-lt"/>
                </a:rPr>
                <a:t>Flight 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28800" y="1600200"/>
            <a:ext cx="5486400" cy="36657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-12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10D840-5761-4CFA-A4A9-E7F1A0C583A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l="10836" t="7928" r="1994" b="10389"/>
          <a:stretch>
            <a:fillRect/>
          </a:stretch>
        </p:blipFill>
        <p:spPr bwMode="auto">
          <a:xfrm>
            <a:off x="2286000" y="1685925"/>
            <a:ext cx="3616325" cy="3042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 cstate="print"/>
          <a:srcRect l="14079" t="1138" r="2960" b="2908"/>
          <a:stretch>
            <a:fillRect/>
          </a:stretch>
        </p:blipFill>
        <p:spPr bwMode="auto">
          <a:xfrm>
            <a:off x="5943600" y="1676400"/>
            <a:ext cx="1265238" cy="350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21"/>
          <p:cNvSpPr txBox="1">
            <a:spLocks noChangeArrowheads="1"/>
          </p:cNvSpPr>
          <p:nvPr/>
        </p:nvSpPr>
        <p:spPr bwMode="auto">
          <a:xfrm>
            <a:off x="446088" y="-36513"/>
            <a:ext cx="8439150" cy="52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Calibri" pitchFamily="34" charset="0"/>
              </a:rPr>
              <a:t>Early Stage of RI: Convective bursts and vortex alignment</a:t>
            </a: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914400" y="838200"/>
            <a:ext cx="7162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u="sng" dirty="0" smtClean="0">
                <a:latin typeface="Calibri" pitchFamily="34" charset="0"/>
              </a:rPr>
              <a:t>Contoured frequency by altitude diagram (shaded, %) for </a:t>
            </a:r>
            <a:r>
              <a:rPr lang="en-US" u="sng" dirty="0" err="1" smtClean="0">
                <a:latin typeface="Calibri" pitchFamily="34" charset="0"/>
              </a:rPr>
              <a:t>upshear</a:t>
            </a:r>
            <a:r>
              <a:rPr lang="en-US" u="sng" dirty="0" smtClean="0">
                <a:latin typeface="Calibri" pitchFamily="34" charset="0"/>
              </a:rPr>
              <a:t> left quadrant across </a:t>
            </a:r>
            <a:r>
              <a:rPr lang="en-US" u="sng" dirty="0" err="1" smtClean="0">
                <a:latin typeface="Calibri" pitchFamily="34" charset="0"/>
              </a:rPr>
              <a:t>eyewall</a:t>
            </a:r>
            <a:r>
              <a:rPr lang="en-US" u="sng" dirty="0" smtClean="0">
                <a:latin typeface="Calibri" pitchFamily="34" charset="0"/>
              </a:rPr>
              <a:t> during first flight</a:t>
            </a:r>
            <a:endParaRPr lang="en-US" u="sng" dirty="0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828800" y="5715000"/>
            <a:ext cx="548640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Updrafts  &gt; 10 m/s above 10 km altitude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Strong downdrafts (~-6 m/s) in lower troposphere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145120" y="4680664"/>
            <a:ext cx="3378196" cy="246221"/>
            <a:chOff x="2145120" y="4833064"/>
            <a:chExt cx="3378196" cy="246221"/>
          </a:xfrm>
        </p:grpSpPr>
        <p:sp>
          <p:nvSpPr>
            <p:cNvPr id="9" name="TextBox 8"/>
            <p:cNvSpPr txBox="1"/>
            <p:nvPr/>
          </p:nvSpPr>
          <p:spPr>
            <a:xfrm>
              <a:off x="2145120" y="4833064"/>
              <a:ext cx="35458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  <a:latin typeface="+mj-lt"/>
                </a:rPr>
                <a:t>-12</a:t>
              </a:r>
              <a:endParaRPr 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84504" y="4833064"/>
              <a:ext cx="35458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  <a:latin typeface="+mj-lt"/>
                </a:rPr>
                <a:t>-10</a:t>
              </a:r>
              <a:endParaRPr 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24828" y="4833064"/>
              <a:ext cx="28886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  <a:latin typeface="+mj-lt"/>
                </a:rPr>
                <a:t>-8</a:t>
              </a:r>
              <a:endParaRPr 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35134" y="4833064"/>
              <a:ext cx="28886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  <a:latin typeface="+mj-lt"/>
                </a:rPr>
                <a:t>-6</a:t>
              </a:r>
              <a:endParaRPr 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52010" y="4833064"/>
              <a:ext cx="28886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  <a:latin typeface="+mj-lt"/>
                </a:rPr>
                <a:t>-4</a:t>
              </a:r>
              <a:endParaRPr 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59122" y="4833064"/>
              <a:ext cx="28886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  <a:latin typeface="+mj-lt"/>
                </a:rPr>
                <a:t>-2</a:t>
              </a:r>
              <a:endParaRPr 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502746" y="4833064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  <a:latin typeface="+mj-lt"/>
                </a:rPr>
                <a:t>0</a:t>
              </a:r>
              <a:endParaRPr 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23530" y="4833064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  <a:latin typeface="+mj-lt"/>
                </a:rPr>
                <a:t>2</a:t>
              </a:r>
              <a:endParaRPr 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938458" y="4833064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  <a:latin typeface="+mj-lt"/>
                </a:rPr>
                <a:t>4</a:t>
              </a:r>
              <a:endParaRPr 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157282" y="4833064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  <a:latin typeface="+mj-lt"/>
                </a:rPr>
                <a:t>6</a:t>
              </a:r>
              <a:endParaRPr 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66342" y="4833064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  <a:latin typeface="+mj-lt"/>
                </a:rPr>
                <a:t>8</a:t>
              </a:r>
              <a:endParaRPr 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52256" y="4833064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  <a:latin typeface="+mj-lt"/>
                </a:rPr>
                <a:t>10</a:t>
              </a:r>
              <a:endParaRPr 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73452" y="4833064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  <a:latin typeface="+mj-lt"/>
                </a:rPr>
                <a:t>12</a:t>
              </a:r>
              <a:endParaRPr 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982512" y="4833064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  <a:latin typeface="+mj-lt"/>
                </a:rPr>
                <a:t>14</a:t>
              </a:r>
              <a:endParaRPr 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07204" y="4833064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  <a:latin typeface="+mj-lt"/>
                </a:rPr>
                <a:t>16</a:t>
              </a:r>
              <a:endParaRPr 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047334" y="1617780"/>
            <a:ext cx="318774" cy="3034328"/>
            <a:chOff x="1912816" y="1770180"/>
            <a:chExt cx="318774" cy="3034328"/>
          </a:xfrm>
        </p:grpSpPr>
        <p:sp>
          <p:nvSpPr>
            <p:cNvPr id="24" name="TextBox 23"/>
            <p:cNvSpPr txBox="1"/>
            <p:nvPr/>
          </p:nvSpPr>
          <p:spPr>
            <a:xfrm>
              <a:off x="1981200" y="4343400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  <a:latin typeface="+mj-lt"/>
                </a:rPr>
                <a:t>2</a:t>
              </a:r>
              <a:endParaRPr 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81200" y="4126524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  <a:latin typeface="+mj-lt"/>
                </a:rPr>
                <a:t>3</a:t>
              </a:r>
              <a:endParaRPr 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981200" y="4558287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  <a:latin typeface="+mj-lt"/>
                </a:rPr>
                <a:t>1</a:t>
              </a:r>
              <a:endParaRPr 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981200" y="3696680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  <a:latin typeface="+mj-lt"/>
                </a:rPr>
                <a:t>5</a:t>
              </a:r>
              <a:endParaRPr 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81200" y="3479804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  <a:latin typeface="+mj-lt"/>
                </a:rPr>
                <a:t>6</a:t>
              </a:r>
              <a:endParaRPr 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81200" y="3911567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  <a:latin typeface="+mj-lt"/>
                </a:rPr>
                <a:t>4</a:t>
              </a:r>
              <a:endParaRPr 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981200" y="3048000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  <a:latin typeface="+mj-lt"/>
                </a:rPr>
                <a:t>8</a:t>
              </a:r>
              <a:endParaRPr 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981200" y="2831124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  <a:latin typeface="+mj-lt"/>
                </a:rPr>
                <a:t>9</a:t>
              </a:r>
              <a:endParaRPr 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981200" y="3262887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  <a:latin typeface="+mj-lt"/>
                </a:rPr>
                <a:t>7</a:t>
              </a:r>
              <a:endParaRPr 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912816" y="2624012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  <a:latin typeface="+mj-lt"/>
                </a:rPr>
                <a:t>10</a:t>
              </a:r>
              <a:endParaRPr 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912816" y="2411044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  <a:latin typeface="+mj-lt"/>
                </a:rPr>
                <a:t>11</a:t>
              </a:r>
              <a:endParaRPr 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912816" y="2194168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  <a:latin typeface="+mj-lt"/>
                </a:rPr>
                <a:t>12</a:t>
              </a:r>
              <a:endParaRPr 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912816" y="1981200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  <a:latin typeface="+mj-lt"/>
                </a:rPr>
                <a:t>13</a:t>
              </a:r>
              <a:endParaRPr 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912816" y="1770180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  <a:latin typeface="+mj-lt"/>
                </a:rPr>
                <a:t>14</a:t>
              </a:r>
              <a:endParaRPr 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168592" y="4865871"/>
            <a:ext cx="15359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v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ertical motion (m/s)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28800" y="2895600"/>
            <a:ext cx="369332" cy="82990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h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eight (km)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4C525B-C71D-465A-B8CB-C31E448E383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147" name="TextBox 21"/>
          <p:cNvSpPr txBox="1">
            <a:spLocks noChangeArrowheads="1"/>
          </p:cNvSpPr>
          <p:nvPr/>
        </p:nvSpPr>
        <p:spPr bwMode="auto">
          <a:xfrm>
            <a:off x="434975" y="44450"/>
            <a:ext cx="84613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FF00"/>
                </a:solidFill>
                <a:latin typeface="Calibri" pitchFamily="34" charset="0"/>
              </a:rPr>
              <a:t>Late Stage of RI: Convective bursts located inside RMW</a:t>
            </a:r>
          </a:p>
        </p:txBody>
      </p:sp>
      <p:sp>
        <p:nvSpPr>
          <p:cNvPr id="8" name="Rectangle 7"/>
          <p:cNvSpPr/>
          <p:nvPr/>
        </p:nvSpPr>
        <p:spPr>
          <a:xfrm>
            <a:off x="76200" y="5357813"/>
            <a:ext cx="8991600" cy="4619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What governs the radial distribution of convective burst activity relative to the RMW?</a:t>
            </a: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pPr>
              <a:defRPr/>
            </a:pPr>
            <a:endParaRPr lang="en-US" sz="600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6149" name="Group 9"/>
          <p:cNvGrpSpPr>
            <a:grpSpLocks/>
          </p:cNvGrpSpPr>
          <p:nvPr/>
        </p:nvGrpSpPr>
        <p:grpSpPr bwMode="auto">
          <a:xfrm>
            <a:off x="190500" y="1066800"/>
            <a:ext cx="8801100" cy="3981450"/>
            <a:chOff x="190500" y="1066800"/>
            <a:chExt cx="8801100" cy="3981450"/>
          </a:xfrm>
        </p:grpSpPr>
        <p:pic>
          <p:nvPicPr>
            <p:cNvPr id="6151" name="Picture 24" descr="Fig14.jpg"/>
            <p:cNvPicPr>
              <a:picLocks noChangeAspect="1"/>
            </p:cNvPicPr>
            <p:nvPr/>
          </p:nvPicPr>
          <p:blipFill>
            <a:blip r:embed="rId2" cstate="print"/>
            <a:srcRect b="11856"/>
            <a:stretch>
              <a:fillRect/>
            </a:stretch>
          </p:blipFill>
          <p:spPr bwMode="auto">
            <a:xfrm>
              <a:off x="1219200" y="1600200"/>
              <a:ext cx="4368800" cy="3448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2" name="Text Box 18"/>
            <p:cNvSpPr txBox="1">
              <a:spLocks noChangeArrowheads="1"/>
            </p:cNvSpPr>
            <p:nvPr/>
          </p:nvSpPr>
          <p:spPr bwMode="auto">
            <a:xfrm>
              <a:off x="190500" y="1066800"/>
              <a:ext cx="653166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u="sng">
                  <a:latin typeface="Calibri" pitchFamily="34" charset="0"/>
                </a:rPr>
                <a:t>Radial distribution of convective bursts for early and late stages of RI</a:t>
              </a:r>
            </a:p>
          </p:txBody>
        </p:sp>
        <p:sp>
          <p:nvSpPr>
            <p:cNvPr id="6153" name="Line 20"/>
            <p:cNvSpPr>
              <a:spLocks noChangeShapeType="1"/>
            </p:cNvSpPr>
            <p:nvPr/>
          </p:nvSpPr>
          <p:spPr bwMode="auto">
            <a:xfrm>
              <a:off x="3362325" y="1684337"/>
              <a:ext cx="0" cy="312420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54" name="Text Box 21"/>
            <p:cNvSpPr txBox="1">
              <a:spLocks noChangeArrowheads="1"/>
            </p:cNvSpPr>
            <p:nvPr/>
          </p:nvSpPr>
          <p:spPr bwMode="auto">
            <a:xfrm>
              <a:off x="3328988" y="1636712"/>
              <a:ext cx="102463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Calibri" pitchFamily="34" charset="0"/>
                </a:rPr>
                <a:t>2-km RMW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715000" y="2819400"/>
              <a:ext cx="3276600" cy="132397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Char char="•"/>
                <a:defRPr/>
              </a:pPr>
              <a:r>
                <a:rPr lang="en-US" sz="1600" dirty="0">
                  <a:solidFill>
                    <a:schemeClr val="bg1"/>
                  </a:solidFill>
                  <a:latin typeface="Calibri" pitchFamily="34" charset="0"/>
                </a:rPr>
                <a:t> Bursts located near center during early stage, but sizable portion across broad radial band</a:t>
              </a:r>
            </a:p>
            <a:p>
              <a:pPr>
                <a:buFont typeface="Arial" pitchFamily="34" charset="0"/>
                <a:buChar char="•"/>
                <a:defRPr/>
              </a:pPr>
              <a:r>
                <a:rPr lang="en-US" sz="1600" dirty="0">
                  <a:solidFill>
                    <a:schemeClr val="bg1"/>
                  </a:solidFill>
                  <a:latin typeface="Calibri" pitchFamily="34" charset="0"/>
                </a:rPr>
                <a:t> More concentrated inside RMW during late stage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76200" y="5360988"/>
            <a:ext cx="8991600" cy="12001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What governs the radial distribution of convective burst activity relative to the RMW?</a:t>
            </a: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pPr>
              <a:defRPr/>
            </a:pPr>
            <a:endParaRPr lang="en-US" sz="600" dirty="0">
              <a:solidFill>
                <a:schemeClr val="bg1"/>
              </a:solidFill>
              <a:latin typeface="Calibri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Boundary layer convergence peaked inside RMW for IN cases, outside RMW for SS cases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Outer-core inertial stability lower, and radial inflow deeper, for IN vs. SS cases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Updraft cores slope less from vertical for IN cases, more for SS cases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10D840-5761-4CFA-A4A9-E7F1A0C583A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474076" y="857756"/>
            <a:ext cx="5688724" cy="2459978"/>
            <a:chOff x="1295400" y="396510"/>
            <a:chExt cx="6633470" cy="3079694"/>
          </a:xfrm>
        </p:grpSpPr>
        <p:pic>
          <p:nvPicPr>
            <p:cNvPr id="3" name="Picture 2" descr="convergence_period3.tif"/>
            <p:cNvPicPr>
              <a:picLocks noChangeAspect="1"/>
            </p:cNvPicPr>
            <p:nvPr/>
          </p:nvPicPr>
          <p:blipFill>
            <a:blip r:embed="rId2" cstate="print"/>
            <a:srcRect t="2687" b="48025"/>
            <a:stretch>
              <a:fillRect/>
            </a:stretch>
          </p:blipFill>
          <p:spPr>
            <a:xfrm>
              <a:off x="1295400" y="396510"/>
              <a:ext cx="6633470" cy="307969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02740" y="3124201"/>
              <a:ext cx="815354" cy="3275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r</a:t>
              </a:r>
              <a:r>
                <a:rPr lang="en-US" sz="1100" dirty="0" smtClean="0">
                  <a:solidFill>
                    <a:schemeClr val="bg1"/>
                  </a:solidFill>
                </a:rPr>
                <a:t> / RMW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899768" y="3124201"/>
              <a:ext cx="815354" cy="3275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r</a:t>
              </a:r>
              <a:r>
                <a:rPr lang="en-US" sz="1100" dirty="0" smtClean="0">
                  <a:solidFill>
                    <a:schemeClr val="bg1"/>
                  </a:solidFill>
                </a:rPr>
                <a:t> / RMW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TextBox 21"/>
          <p:cNvSpPr txBox="1">
            <a:spLocks noChangeArrowheads="1"/>
          </p:cNvSpPr>
          <p:nvPr/>
        </p:nvSpPr>
        <p:spPr bwMode="auto">
          <a:xfrm>
            <a:off x="839788" y="44450"/>
            <a:ext cx="76517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Calibri" pitchFamily="34" charset="0"/>
              </a:rPr>
              <a:t>1. Boundary layer convergence peaked inside RMW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464365"/>
            <a:ext cx="87614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u="sng" dirty="0">
                <a:latin typeface="+mj-lt"/>
              </a:rPr>
              <a:t>Boundary-layer profiles of </a:t>
            </a:r>
            <a:r>
              <a:rPr lang="en-US" u="sng" dirty="0" err="1">
                <a:latin typeface="+mj-lt"/>
              </a:rPr>
              <a:t>axisymmetric</a:t>
            </a:r>
            <a:r>
              <a:rPr lang="en-US" u="sng" dirty="0">
                <a:latin typeface="+mj-lt"/>
              </a:rPr>
              <a:t> fields from </a:t>
            </a:r>
            <a:r>
              <a:rPr lang="en-US" u="sng" dirty="0" err="1">
                <a:latin typeface="+mj-lt"/>
              </a:rPr>
              <a:t>dropsondes</a:t>
            </a:r>
            <a:r>
              <a:rPr lang="en-US" u="sng" dirty="0">
                <a:latin typeface="+mj-lt"/>
              </a:rPr>
              <a:t> during late stage of Earl’s RI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470053" y="3393260"/>
            <a:ext cx="5737169" cy="3450916"/>
            <a:chOff x="1470053" y="3393260"/>
            <a:chExt cx="5737169" cy="3450916"/>
          </a:xfrm>
        </p:grpSpPr>
        <p:pic>
          <p:nvPicPr>
            <p:cNvPr id="5" name="Picture 4" descr="convergence_period3.tif"/>
            <p:cNvPicPr>
              <a:picLocks noChangeAspect="1"/>
            </p:cNvPicPr>
            <p:nvPr/>
          </p:nvPicPr>
          <p:blipFill>
            <a:blip r:embed="rId2" cstate="print"/>
            <a:srcRect t="50313" b="1640"/>
            <a:stretch>
              <a:fillRect/>
            </a:stretch>
          </p:blipFill>
          <p:spPr>
            <a:xfrm>
              <a:off x="1470053" y="3393260"/>
              <a:ext cx="5684655" cy="2572734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 bwMode="auto">
            <a:xfrm>
              <a:off x="1905000" y="6012326"/>
              <a:ext cx="4953000" cy="83185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Char char="•"/>
                <a:defRPr/>
              </a:pPr>
              <a:r>
                <a:rPr lang="en-US" sz="1600" dirty="0">
                  <a:solidFill>
                    <a:schemeClr val="bg1"/>
                  </a:solidFill>
                  <a:latin typeface="Calibri" pitchFamily="34" charset="0"/>
                </a:rPr>
                <a:t> Low-level </a:t>
              </a:r>
              <a:r>
                <a:rPr lang="en-US" sz="1600" dirty="0" err="1">
                  <a:solidFill>
                    <a:schemeClr val="bg1"/>
                  </a:solidFill>
                  <a:latin typeface="Calibri" pitchFamily="34" charset="0"/>
                </a:rPr>
                <a:t>supergradient</a:t>
              </a:r>
              <a:r>
                <a:rPr lang="en-US" sz="1600" dirty="0">
                  <a:solidFill>
                    <a:schemeClr val="bg1"/>
                  </a:solidFill>
                  <a:latin typeface="Calibri" pitchFamily="34" charset="0"/>
                </a:rPr>
                <a:t> flow inside RMW</a:t>
              </a:r>
            </a:p>
            <a:p>
              <a:pPr>
                <a:buFont typeface="Arial" pitchFamily="34" charset="0"/>
                <a:buChar char="•"/>
                <a:defRPr/>
              </a:pPr>
              <a:r>
                <a:rPr lang="en-US" sz="1600" dirty="0">
                  <a:solidFill>
                    <a:schemeClr val="bg1"/>
                  </a:solidFill>
                  <a:latin typeface="Calibri" pitchFamily="34" charset="0"/>
                </a:rPr>
                <a:t> Convergence peaked below 0.5 km altitude inside RMW</a:t>
              </a:r>
            </a:p>
            <a:p>
              <a:pPr>
                <a:buFont typeface="Arial" pitchFamily="34" charset="0"/>
                <a:buChar char="•"/>
                <a:defRPr/>
              </a:pPr>
              <a:r>
                <a:rPr lang="en-US" sz="1600" dirty="0">
                  <a:solidFill>
                    <a:schemeClr val="bg1"/>
                  </a:solidFill>
                  <a:latin typeface="Calibri" pitchFamily="34" charset="0"/>
                </a:rPr>
                <a:t> Limited </a:t>
              </a:r>
              <a:r>
                <a:rPr lang="en-US" sz="1600" dirty="0" err="1">
                  <a:solidFill>
                    <a:schemeClr val="bg1"/>
                  </a:solidFill>
                  <a:latin typeface="Calibri" pitchFamily="34" charset="0"/>
                </a:rPr>
                <a:t>dropsonde</a:t>
              </a:r>
              <a:r>
                <a:rPr lang="en-US" sz="1600" dirty="0">
                  <a:solidFill>
                    <a:schemeClr val="bg1"/>
                  </a:solidFill>
                  <a:latin typeface="Calibri" pitchFamily="34" charset="0"/>
                </a:rPr>
                <a:t> data for SS cases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48370" y="3429000"/>
              <a:ext cx="9588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+mj-lt"/>
                </a:rPr>
                <a:t>(divergence)</a:t>
              </a:r>
              <a:endParaRPr lang="en-US" sz="12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286016" y="811197"/>
            <a:ext cx="1553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Centered at </a:t>
            </a:r>
          </a:p>
          <a:p>
            <a:pPr algn="ctr"/>
            <a:r>
              <a:rPr lang="en-US" dirty="0" smtClean="0">
                <a:latin typeface="+mj-lt"/>
              </a:rPr>
              <a:t>00 UTC Aug 30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25824</TotalTime>
  <Words>2483</Words>
  <Application>Microsoft Office PowerPoint</Application>
  <PresentationFormat>On-screen Show (4:3)</PresentationFormat>
  <Paragraphs>720</Paragraphs>
  <Slides>18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Robert.Rogers</dc:creator>
  <cp:lastModifiedBy>Robert.Rogers</cp:lastModifiedBy>
  <cp:revision>1964</cp:revision>
  <dcterms:created xsi:type="dcterms:W3CDTF">2014-03-12T19:55:59Z</dcterms:created>
  <dcterms:modified xsi:type="dcterms:W3CDTF">2014-04-23T13:20:05Z</dcterms:modified>
</cp:coreProperties>
</file>