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09" r:id="rId2"/>
  </p:sldMasterIdLst>
  <p:notesMasterIdLst>
    <p:notesMasterId r:id="rId42"/>
  </p:notesMasterIdLst>
  <p:sldIdLst>
    <p:sldId id="352" r:id="rId3"/>
    <p:sldId id="334" r:id="rId4"/>
    <p:sldId id="425" r:id="rId5"/>
    <p:sldId id="364" r:id="rId6"/>
    <p:sldId id="409" r:id="rId7"/>
    <p:sldId id="410" r:id="rId8"/>
    <p:sldId id="412" r:id="rId9"/>
    <p:sldId id="413" r:id="rId10"/>
    <p:sldId id="414" r:id="rId11"/>
    <p:sldId id="377" r:id="rId12"/>
    <p:sldId id="387" r:id="rId13"/>
    <p:sldId id="379" r:id="rId14"/>
    <p:sldId id="419" r:id="rId15"/>
    <p:sldId id="314" r:id="rId16"/>
    <p:sldId id="418" r:id="rId17"/>
    <p:sldId id="420" r:id="rId18"/>
    <p:sldId id="423" r:id="rId19"/>
    <p:sldId id="424" r:id="rId20"/>
    <p:sldId id="421" r:id="rId21"/>
    <p:sldId id="422" r:id="rId22"/>
    <p:sldId id="335" r:id="rId23"/>
    <p:sldId id="361" r:id="rId24"/>
    <p:sldId id="404" r:id="rId25"/>
    <p:sldId id="416" r:id="rId26"/>
    <p:sldId id="417" r:id="rId27"/>
    <p:sldId id="279" r:id="rId28"/>
    <p:sldId id="405" r:id="rId29"/>
    <p:sldId id="415" r:id="rId30"/>
    <p:sldId id="277" r:id="rId31"/>
    <p:sldId id="333" r:id="rId32"/>
    <p:sldId id="329" r:id="rId33"/>
    <p:sldId id="384" r:id="rId34"/>
    <p:sldId id="330" r:id="rId35"/>
    <p:sldId id="331" r:id="rId36"/>
    <p:sldId id="332" r:id="rId37"/>
    <p:sldId id="274" r:id="rId38"/>
    <p:sldId id="395" r:id="rId39"/>
    <p:sldId id="397" r:id="rId40"/>
    <p:sldId id="408" r:id="rId41"/>
  </p:sldIdLst>
  <p:sldSz cx="9144000" cy="6858000" type="screen4x3"/>
  <p:notesSz cx="6934200" cy="92329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86" autoAdjust="0"/>
  </p:normalViewPr>
  <p:slideViewPr>
    <p:cSldViewPr>
      <p:cViewPr varScale="1">
        <p:scale>
          <a:sx n="66" d="100"/>
          <a:sy n="66" d="100"/>
        </p:scale>
        <p:origin x="-1040" y="-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2382" tIns="46191" rIns="92382" bIns="46191"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2382" tIns="46191" rIns="92382" bIns="46191" rtlCol="0"/>
          <a:lstStyle>
            <a:lvl1pPr algn="r" fontAlgn="auto">
              <a:spcBef>
                <a:spcPts val="0"/>
              </a:spcBef>
              <a:spcAft>
                <a:spcPts val="0"/>
              </a:spcAft>
              <a:defRPr sz="1200">
                <a:latin typeface="+mn-lt"/>
              </a:defRPr>
            </a:lvl1pPr>
          </a:lstStyle>
          <a:p>
            <a:pPr>
              <a:defRPr/>
            </a:pPr>
            <a:fld id="{C24B90E7-AD28-4427-83B8-5C1B1411E084}" type="datetimeFigureOut">
              <a:rPr lang="en-US"/>
              <a:pPr>
                <a:defRPr/>
              </a:pPr>
              <a:t>10/19/2010</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pPr lvl="0"/>
            <a:endParaRPr lang="en-US" noProof="0" smtClean="0"/>
          </a:p>
        </p:txBody>
      </p:sp>
      <p:sp>
        <p:nvSpPr>
          <p:cNvPr id="5" name="Notes Placeholder 4"/>
          <p:cNvSpPr>
            <a:spLocks noGrp="1"/>
          </p:cNvSpPr>
          <p:nvPr>
            <p:ph type="body" sz="quarter" idx="3"/>
          </p:nvPr>
        </p:nvSpPr>
        <p:spPr>
          <a:xfrm>
            <a:off x="693738" y="4386263"/>
            <a:ext cx="5546725" cy="4154487"/>
          </a:xfrm>
          <a:prstGeom prst="rect">
            <a:avLst/>
          </a:prstGeom>
        </p:spPr>
        <p:txBody>
          <a:bodyPr vert="horz" lIns="92382" tIns="46191" rIns="92382" bIns="4619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69350"/>
            <a:ext cx="3005138" cy="461963"/>
          </a:xfrm>
          <a:prstGeom prst="rect">
            <a:avLst/>
          </a:prstGeom>
        </p:spPr>
        <p:txBody>
          <a:bodyPr vert="horz" lIns="92382" tIns="46191" rIns="92382" bIns="46191"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27475" y="8769350"/>
            <a:ext cx="3005138" cy="461963"/>
          </a:xfrm>
          <a:prstGeom prst="rect">
            <a:avLst/>
          </a:prstGeom>
        </p:spPr>
        <p:txBody>
          <a:bodyPr vert="horz" lIns="92382" tIns="46191" rIns="92382" bIns="46191" rtlCol="0" anchor="b"/>
          <a:lstStyle>
            <a:lvl1pPr algn="r" fontAlgn="auto">
              <a:spcBef>
                <a:spcPts val="0"/>
              </a:spcBef>
              <a:spcAft>
                <a:spcPts val="0"/>
              </a:spcAft>
              <a:defRPr sz="1200">
                <a:latin typeface="+mn-lt"/>
              </a:defRPr>
            </a:lvl1pPr>
          </a:lstStyle>
          <a:p>
            <a:pPr>
              <a:defRPr/>
            </a:pPr>
            <a:fld id="{9EAF74FC-A7BA-4501-82DC-5A9765DE0AD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B82F34-75AF-4E89-BBA4-468CA5449E56}" type="slidenum">
              <a:rPr lang="en-US"/>
              <a:pPr>
                <a:defRPr/>
              </a:pPr>
              <a:t>1</a:t>
            </a:fld>
            <a:endParaRPr lang="en-US"/>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C083C6-1ADB-4D06-9261-AE3E3027BF75}" type="slidenum">
              <a:rPr lang="en-US" smtClean="0">
                <a:latin typeface="Times" charset="0"/>
              </a:rPr>
              <a:pPr fontAlgn="base">
                <a:spcBef>
                  <a:spcPct val="0"/>
                </a:spcBef>
                <a:spcAft>
                  <a:spcPct val="0"/>
                </a:spcAft>
              </a:pPr>
              <a:t>21</a:t>
            </a:fld>
            <a:endParaRPr lang="en-US" smtClean="0">
              <a:latin typeface="Times" charset="0"/>
            </a:endParaRPr>
          </a:p>
        </p:txBody>
      </p:sp>
      <p:sp>
        <p:nvSpPr>
          <p:cNvPr id="9011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0116" name="Rectangle 3"/>
          <p:cNvSpPr>
            <a:spLocks noGrp="1" noChangeArrowheads="1"/>
          </p:cNvSpPr>
          <p:nvPr>
            <p:ph type="body" idx="1"/>
          </p:nvPr>
        </p:nvSpPr>
        <p:spPr bwMode="auto">
          <a:xfrm>
            <a:off x="923925" y="4386263"/>
            <a:ext cx="5086350" cy="4154487"/>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4970F5-23BB-4C2D-8A1A-E2A02086F50B}" type="slidenum">
              <a:rPr lang="en-US"/>
              <a:pPr>
                <a:defRPr/>
              </a:pPr>
              <a:t>23</a:t>
            </a:fld>
            <a:endParaRPr lang="en-US"/>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9A4A45-71A9-47C3-A014-C627D278C28A}" type="slidenum">
              <a:rPr lang="en-US"/>
              <a:pPr>
                <a:defRPr/>
              </a:pPr>
              <a:t>24</a:t>
            </a:fld>
            <a:endParaRPr lang="en-US"/>
          </a:p>
        </p:txBody>
      </p:sp>
      <p:sp>
        <p:nvSpPr>
          <p:cNvPr id="86019" name="Rectangle 2"/>
          <p:cNvSpPr>
            <a:spLocks noGrp="1" noRot="1" noChangeAspect="1" noChangeArrowheads="1" noTextEdit="1"/>
          </p:cNvSpPr>
          <p:nvPr>
            <p:ph type="sldImg"/>
          </p:nvPr>
        </p:nvSpPr>
        <p:spPr bwMode="auto">
          <a:xfrm>
            <a:off x="1152525" y="692150"/>
            <a:ext cx="4630738" cy="3473450"/>
          </a:xfrm>
          <a:noFill/>
          <a:ln>
            <a:solidFill>
              <a:srgbClr val="000000"/>
            </a:solidFill>
            <a:miter lim="800000"/>
            <a:headEnd/>
            <a:tailEnd/>
          </a:ln>
        </p:spPr>
      </p:sp>
      <p:sp>
        <p:nvSpPr>
          <p:cNvPr id="86020" name="Rectangle 3"/>
          <p:cNvSpPr>
            <a:spLocks noGrp="1" noChangeArrowheads="1"/>
          </p:cNvSpPr>
          <p:nvPr>
            <p:ph type="body" idx="1"/>
          </p:nvPr>
        </p:nvSpPr>
        <p:spPr bwMode="auto">
          <a:xfrm>
            <a:off x="925513" y="4398963"/>
            <a:ext cx="5083175" cy="4165600"/>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985076-4DFF-4485-A544-C0ACCCA6D266}" type="slidenum">
              <a:rPr lang="en-US"/>
              <a:pPr>
                <a:defRPr/>
              </a:pPr>
              <a:t>25</a:t>
            </a:fld>
            <a:endParaRPr lang="en-US"/>
          </a:p>
        </p:txBody>
      </p:sp>
      <p:sp>
        <p:nvSpPr>
          <p:cNvPr id="87043" name="Rectangle 2"/>
          <p:cNvSpPr>
            <a:spLocks noGrp="1" noRot="1" noChangeAspect="1" noChangeArrowheads="1" noTextEdit="1"/>
          </p:cNvSpPr>
          <p:nvPr>
            <p:ph type="sldImg"/>
          </p:nvPr>
        </p:nvSpPr>
        <p:spPr bwMode="auto">
          <a:xfrm>
            <a:off x="1152525" y="692150"/>
            <a:ext cx="4630738" cy="3473450"/>
          </a:xfrm>
          <a:noFill/>
          <a:ln>
            <a:solidFill>
              <a:srgbClr val="000000"/>
            </a:solidFill>
            <a:miter lim="800000"/>
            <a:headEnd/>
            <a:tailEnd/>
          </a:ln>
        </p:spPr>
      </p:sp>
      <p:sp>
        <p:nvSpPr>
          <p:cNvPr id="87044" name="Rectangle 3"/>
          <p:cNvSpPr>
            <a:spLocks noGrp="1" noChangeArrowheads="1"/>
          </p:cNvSpPr>
          <p:nvPr>
            <p:ph type="body" idx="1"/>
          </p:nvPr>
        </p:nvSpPr>
        <p:spPr bwMode="auto">
          <a:xfrm>
            <a:off x="925513" y="4398963"/>
            <a:ext cx="5083175" cy="4165600"/>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80AF26-23C0-4F1E-851A-E61886400D6C}" type="slidenum">
              <a:rPr lang="en-US" smtClean="0">
                <a:solidFill>
                  <a:srgbClr val="000000"/>
                </a:solidFill>
              </a:rPr>
              <a:pPr fontAlgn="base">
                <a:spcBef>
                  <a:spcPct val="0"/>
                </a:spcBef>
                <a:spcAft>
                  <a:spcPct val="0"/>
                </a:spcAft>
                <a:defRPr/>
              </a:pPr>
              <a:t>36</a:t>
            </a:fld>
            <a:endParaRPr lang="en-US" smtClean="0">
              <a:solidFill>
                <a:srgbClr val="000000"/>
              </a:solidFill>
            </a:endParaRPr>
          </a:p>
        </p:txBody>
      </p:sp>
      <p:sp>
        <p:nvSpPr>
          <p:cNvPr id="92163" name="Rectangle 2"/>
          <p:cNvSpPr>
            <a:spLocks noGrp="1" noRot="1" noChangeAspect="1" noChangeArrowheads="1" noTextEdit="1"/>
          </p:cNvSpPr>
          <p:nvPr>
            <p:ph type="sldImg"/>
          </p:nvPr>
        </p:nvSpPr>
        <p:spPr bwMode="auto">
          <a:xfrm>
            <a:off x="1158875" y="690563"/>
            <a:ext cx="4618038" cy="3462337"/>
          </a:xfrm>
          <a:noFill/>
          <a:ln>
            <a:solidFill>
              <a:srgbClr val="000000"/>
            </a:solidFill>
            <a:miter lim="800000"/>
            <a:headEnd/>
            <a:tailEnd/>
          </a:ln>
        </p:spPr>
      </p:sp>
      <p:sp>
        <p:nvSpPr>
          <p:cNvPr id="92164" name="Rectangle 3"/>
          <p:cNvSpPr>
            <a:spLocks noGrp="1" noChangeArrowheads="1"/>
          </p:cNvSpPr>
          <p:nvPr>
            <p:ph type="body" idx="1"/>
          </p:nvPr>
        </p:nvSpPr>
        <p:spPr bwMode="auto">
          <a:xfrm>
            <a:off x="693738" y="4386263"/>
            <a:ext cx="5546725" cy="415607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80D5AA-5A56-4F01-AAC4-62DA7F3813C0}" type="slidenum">
              <a:rPr lang="en-US"/>
              <a:pPr>
                <a:defRPr/>
              </a:pPr>
              <a:t>37</a:t>
            </a:fld>
            <a:endParaRPr lang="en-US"/>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8F7AFB-8D09-4642-9B12-A297D6E43A85}" type="slidenum">
              <a:rPr lang="en-US" smtClean="0">
                <a:solidFill>
                  <a:srgbClr val="000000"/>
                </a:solidFill>
              </a:rPr>
              <a:pPr fontAlgn="base">
                <a:spcBef>
                  <a:spcPct val="0"/>
                </a:spcBef>
                <a:spcAft>
                  <a:spcPct val="0"/>
                </a:spcAft>
                <a:defRPr/>
              </a:pPr>
              <a:t>38</a:t>
            </a:fld>
            <a:endParaRPr lang="en-US" smtClean="0">
              <a:solidFill>
                <a:srgbClr val="000000"/>
              </a:solidFill>
            </a:endParaRPr>
          </a:p>
        </p:txBody>
      </p:sp>
      <p:sp>
        <p:nvSpPr>
          <p:cNvPr id="84995" name="Rectangle 2"/>
          <p:cNvSpPr>
            <a:spLocks noGrp="1" noRot="1" noChangeAspect="1" noChangeArrowheads="1" noTextEdit="1"/>
          </p:cNvSpPr>
          <p:nvPr>
            <p:ph type="sldImg"/>
          </p:nvPr>
        </p:nvSpPr>
        <p:spPr bwMode="auto">
          <a:xfrm>
            <a:off x="1158875" y="690563"/>
            <a:ext cx="4618038" cy="3462337"/>
          </a:xfrm>
          <a:noFill/>
          <a:ln>
            <a:solidFill>
              <a:srgbClr val="000000"/>
            </a:solidFill>
            <a:miter lim="800000"/>
            <a:headEnd/>
            <a:tailEnd/>
          </a:ln>
        </p:spPr>
      </p:sp>
      <p:sp>
        <p:nvSpPr>
          <p:cNvPr id="84996" name="Rectangle 3"/>
          <p:cNvSpPr>
            <a:spLocks noGrp="1" noChangeArrowheads="1"/>
          </p:cNvSpPr>
          <p:nvPr>
            <p:ph type="body" idx="1"/>
          </p:nvPr>
        </p:nvSpPr>
        <p:spPr bwMode="auto">
          <a:xfrm>
            <a:off x="693738" y="4386263"/>
            <a:ext cx="5546725" cy="415607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13CA89AC-8B94-4C6F-8EFE-318FBBDF6AAD}" type="slidenum">
              <a:rPr lang="en-US" smtClean="0"/>
              <a:pPr>
                <a:defRPr/>
              </a:pPr>
              <a:t>2</a:t>
            </a:fld>
            <a:endParaRPr lang="en-US" smtClean="0"/>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xfrm>
            <a:off x="927100" y="4386263"/>
            <a:ext cx="5080000" cy="4154487"/>
          </a:xfrm>
          <a:noFill/>
        </p:spPr>
        <p:txBody>
          <a:bodyPr wrap="square" lIns="92327" tIns="46161" rIns="92327" bIns="46161" numCol="1" anchor="t" anchorCtr="0" compatLnSpc="1">
            <a:prstTxWarp prst="textNoShape">
              <a:avLst/>
            </a:prstTxWarp>
          </a:bodyPr>
          <a:lstStyle/>
          <a:p>
            <a:pPr eaLnBrk="1" hangingPunct="1">
              <a:buFontTx/>
              <a:buChar char="•"/>
            </a:pPr>
            <a:r>
              <a:rPr lang="en-US" smtClean="0"/>
              <a:t> TWiLiTE is a 3 year technology development program funded by ESTO under the IIP.</a:t>
            </a:r>
          </a:p>
          <a:p>
            <a:pPr eaLnBrk="1" hangingPunct="1">
              <a:buFontTx/>
              <a:buChar char="•"/>
            </a:pPr>
            <a:r>
              <a:rPr lang="en-US" smtClean="0"/>
              <a:t> TWiLiTE Supports the 3DWinds NRC Decadal Survey Mission.   It represents the direct detection molecular or ‘clear air’ portion of the recommended ‘Hybrid Doppler lidar concept’.  The coherent Doppler utilizes aerosol backscatter ahs complementery measurement capabilities and is the other half of the Hybrid concept. </a:t>
            </a:r>
          </a:p>
          <a:p>
            <a:pPr eaLnBrk="1" hangingPunct="1">
              <a:buFontTx/>
              <a:buChar char="•"/>
            </a:pPr>
            <a:r>
              <a:rPr lang="en-US" smtClean="0"/>
              <a:t> The TWiLiTE Doppler lidar measures wind profiles by measuring the Doppler shift of the laser backscattered return from molecules in the atmosphere.</a:t>
            </a:r>
          </a:p>
          <a:p>
            <a:pPr eaLnBrk="1" hangingPunct="1">
              <a:buFontTx/>
              <a:buChar char="•"/>
            </a:pPr>
            <a:r>
              <a:rPr lang="en-US" smtClean="0"/>
              <a:t> Designed to measure full profiles of horizontal winds from the flight altitude of the NASA ER2 (20 km) to the surface with 250 m vertical resolution and &lt;2 m/s accuracy</a:t>
            </a:r>
          </a:p>
          <a:p>
            <a:pPr eaLnBrk="1" hangingPunct="1">
              <a:buFontTx/>
              <a:buChar char="•"/>
            </a:pPr>
            <a:r>
              <a:rPr lang="en-US" smtClean="0"/>
              <a:t> Advances TRL of key technologies identified for future space missions e.g the single frequency uv NdYAG laser; the molecular Doppler receiver; Tunable fabry Perot etalon filter and the rotating conically scanned telescope. </a:t>
            </a:r>
          </a:p>
          <a:p>
            <a:pPr eaLnBrk="1" hangingPunct="1">
              <a:buFontTx/>
              <a:buChar char="•"/>
            </a:pPr>
            <a:r>
              <a:rPr lang="en-US" smtClean="0"/>
              <a:t> These technologies were demonstrated at the system level in initial engineering flights of TWiLiTE on the NASA ER-2 high altitude aircraft in September, 2009.  Exit TRL from the IIP is 5.</a:t>
            </a:r>
          </a:p>
          <a:p>
            <a:pPr eaLnBrk="1" hangingPunct="1">
              <a:buFontTx/>
              <a:buChar char="•"/>
            </a:pPr>
            <a:r>
              <a:rPr lang="en-US" smtClean="0"/>
              <a:t> Additional flight tests of TWiLiTE on the ER-2 are planned for Fall, 2010.</a:t>
            </a:r>
          </a:p>
          <a:p>
            <a:pPr eaLnBrk="1" hangingPunct="1">
              <a:buFontTx/>
              <a:buChar char="•"/>
            </a:pPr>
            <a:r>
              <a:rPr lang="en-US" smtClean="0"/>
              <a:t> </a:t>
            </a:r>
            <a:r>
              <a:rPr lang="en-US" smtClean="0">
                <a:solidFill>
                  <a:srgbClr val="0033CC"/>
                </a:solidFill>
                <a:ea typeface="ＭＳ Ｐゴシック" charset="-128"/>
              </a:rPr>
              <a:t>TWiLiTE will be reconfigured to fly in the NASA Global Hawk as part of the Hurricane and Severe Storm Sentinel (HS3) Venture Class Mission.  </a:t>
            </a:r>
            <a:endParaRPr lang="en-US" smtClean="0"/>
          </a:p>
          <a:p>
            <a:pPr eaLnBrk="1" hangingPunct="1">
              <a:buFontTx/>
              <a:buChar char="•"/>
            </a:pPr>
            <a:r>
              <a:rPr lang="en-US" smtClean="0"/>
              <a:t> </a:t>
            </a:r>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BB2872-2333-4D7B-B779-EDA9E4CF93BB}" type="slidenum">
              <a:rPr lang="en-US" smtClean="0">
                <a:solidFill>
                  <a:srgbClr val="000000"/>
                </a:solidFill>
              </a:rPr>
              <a:pPr fontAlgn="base">
                <a:spcBef>
                  <a:spcPct val="0"/>
                </a:spcBef>
                <a:spcAft>
                  <a:spcPct val="0"/>
                </a:spcAft>
                <a:defRPr/>
              </a:pPr>
              <a:t>3</a:t>
            </a:fld>
            <a:endParaRPr lang="en-US" smtClean="0">
              <a:solidFill>
                <a:srgbClr val="000000"/>
              </a:solidFill>
            </a:endParaRPr>
          </a:p>
        </p:txBody>
      </p:sp>
      <p:sp>
        <p:nvSpPr>
          <p:cNvPr id="82947" name="Rectangle 2"/>
          <p:cNvSpPr>
            <a:spLocks noGrp="1" noRot="1" noChangeAspect="1" noChangeArrowheads="1" noTextEdit="1"/>
          </p:cNvSpPr>
          <p:nvPr>
            <p:ph type="sldImg"/>
          </p:nvPr>
        </p:nvSpPr>
        <p:spPr bwMode="auto">
          <a:xfrm>
            <a:off x="1158875" y="690563"/>
            <a:ext cx="4618038" cy="3462337"/>
          </a:xfrm>
          <a:noFill/>
          <a:ln>
            <a:solidFill>
              <a:srgbClr val="000000"/>
            </a:solidFill>
            <a:miter lim="800000"/>
            <a:headEnd/>
            <a:tailEnd/>
          </a:ln>
        </p:spPr>
      </p:sp>
      <p:sp>
        <p:nvSpPr>
          <p:cNvPr id="82948" name="Rectangle 3"/>
          <p:cNvSpPr>
            <a:spLocks noGrp="1" noChangeArrowheads="1"/>
          </p:cNvSpPr>
          <p:nvPr>
            <p:ph type="body" idx="1"/>
          </p:nvPr>
        </p:nvSpPr>
        <p:spPr bwMode="auto">
          <a:xfrm>
            <a:off x="693738" y="4386263"/>
            <a:ext cx="5546725" cy="415607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endParaRPr lang="en-US" smtClean="0">
              <a:latin typeface="Times New Roman" charset="0"/>
              <a:ea typeface="ヒラギノ角ゴ Pro W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C7DCFB-4B03-4B90-A82E-44D815B0FFEE}" type="slidenum">
              <a:rPr lang="en-US" smtClean="0">
                <a:solidFill>
                  <a:srgbClr val="000000"/>
                </a:solidFill>
              </a:rPr>
              <a:pPr fontAlgn="base">
                <a:spcBef>
                  <a:spcPct val="0"/>
                </a:spcBef>
                <a:spcAft>
                  <a:spcPct val="0"/>
                </a:spcAft>
                <a:defRPr/>
              </a:pPr>
              <a:t>16</a:t>
            </a:fld>
            <a:endParaRPr lang="en-US" smtClean="0">
              <a:solidFill>
                <a:srgbClr val="000000"/>
              </a:solidFill>
            </a:endParaRPr>
          </a:p>
        </p:txBody>
      </p:sp>
      <p:sp>
        <p:nvSpPr>
          <p:cNvPr id="81923" name="Rectangle 2"/>
          <p:cNvSpPr>
            <a:spLocks noGrp="1" noRot="1" noChangeAspect="1" noChangeArrowheads="1" noTextEdit="1"/>
          </p:cNvSpPr>
          <p:nvPr>
            <p:ph type="sldImg"/>
          </p:nvPr>
        </p:nvSpPr>
        <p:spPr bwMode="auto">
          <a:xfrm>
            <a:off x="1149350" y="692150"/>
            <a:ext cx="4633913" cy="3475038"/>
          </a:xfrm>
          <a:noFill/>
          <a:ln>
            <a:solidFill>
              <a:srgbClr val="000000"/>
            </a:solidFill>
            <a:miter lim="800000"/>
            <a:headEnd/>
            <a:tailEnd/>
          </a:ln>
        </p:spPr>
      </p:sp>
      <p:sp>
        <p:nvSpPr>
          <p:cNvPr id="81924" name="Rectangle 3"/>
          <p:cNvSpPr>
            <a:spLocks noGrp="1" noChangeArrowheads="1"/>
          </p:cNvSpPr>
          <p:nvPr>
            <p:ph type="body" idx="1"/>
          </p:nvPr>
        </p:nvSpPr>
        <p:spPr bwMode="auto">
          <a:xfrm>
            <a:off x="923925" y="4400550"/>
            <a:ext cx="5086350" cy="4165600"/>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5CE21C-7AA2-44EC-BC89-C7095AFA440D}" type="slidenum">
              <a:rPr lang="en-US"/>
              <a:pPr>
                <a:defRPr/>
              </a:pPr>
              <a:t>17</a:t>
            </a:fld>
            <a:endParaRPr lang="en-US"/>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BB2872-2333-4D7B-B779-EDA9E4CF93BB}" type="slidenum">
              <a:rPr lang="en-US" smtClean="0">
                <a:solidFill>
                  <a:srgbClr val="000000"/>
                </a:solidFill>
              </a:rPr>
              <a:pPr fontAlgn="base">
                <a:spcBef>
                  <a:spcPct val="0"/>
                </a:spcBef>
                <a:spcAft>
                  <a:spcPct val="0"/>
                </a:spcAft>
                <a:defRPr/>
              </a:pPr>
              <a:t>18</a:t>
            </a:fld>
            <a:endParaRPr lang="en-US" smtClean="0">
              <a:solidFill>
                <a:srgbClr val="000000"/>
              </a:solidFill>
            </a:endParaRPr>
          </a:p>
        </p:txBody>
      </p:sp>
      <p:sp>
        <p:nvSpPr>
          <p:cNvPr id="82947" name="Rectangle 2"/>
          <p:cNvSpPr>
            <a:spLocks noGrp="1" noRot="1" noChangeAspect="1" noChangeArrowheads="1" noTextEdit="1"/>
          </p:cNvSpPr>
          <p:nvPr>
            <p:ph type="sldImg"/>
          </p:nvPr>
        </p:nvSpPr>
        <p:spPr bwMode="auto">
          <a:xfrm>
            <a:off x="1158875" y="690563"/>
            <a:ext cx="4618038" cy="3462337"/>
          </a:xfrm>
          <a:noFill/>
          <a:ln>
            <a:solidFill>
              <a:srgbClr val="000000"/>
            </a:solidFill>
            <a:miter lim="800000"/>
            <a:headEnd/>
            <a:tailEnd/>
          </a:ln>
        </p:spPr>
      </p:sp>
      <p:sp>
        <p:nvSpPr>
          <p:cNvPr id="82948" name="Rectangle 3"/>
          <p:cNvSpPr>
            <a:spLocks noGrp="1" noChangeArrowheads="1"/>
          </p:cNvSpPr>
          <p:nvPr>
            <p:ph type="body" idx="1"/>
          </p:nvPr>
        </p:nvSpPr>
        <p:spPr bwMode="auto">
          <a:xfrm>
            <a:off x="693738" y="4386263"/>
            <a:ext cx="5546725" cy="415607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5CE21C-7AA2-44EC-BC89-C7095AFA440D}" type="slidenum">
              <a:rPr lang="en-US"/>
              <a:pPr>
                <a:defRPr/>
              </a:pPr>
              <a:t>19</a:t>
            </a:fld>
            <a:endParaRPr lang="en-US"/>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BB2872-2333-4D7B-B779-EDA9E4CF93BB}" type="slidenum">
              <a:rPr lang="en-US" smtClean="0">
                <a:solidFill>
                  <a:srgbClr val="000000"/>
                </a:solidFill>
              </a:rPr>
              <a:pPr fontAlgn="base">
                <a:spcBef>
                  <a:spcPct val="0"/>
                </a:spcBef>
                <a:spcAft>
                  <a:spcPct val="0"/>
                </a:spcAft>
                <a:defRPr/>
              </a:pPr>
              <a:t>20</a:t>
            </a:fld>
            <a:endParaRPr lang="en-US" smtClean="0">
              <a:solidFill>
                <a:srgbClr val="000000"/>
              </a:solidFill>
            </a:endParaRPr>
          </a:p>
        </p:txBody>
      </p:sp>
      <p:sp>
        <p:nvSpPr>
          <p:cNvPr id="82947" name="Rectangle 2"/>
          <p:cNvSpPr>
            <a:spLocks noGrp="1" noRot="1" noChangeAspect="1" noChangeArrowheads="1" noTextEdit="1"/>
          </p:cNvSpPr>
          <p:nvPr>
            <p:ph type="sldImg"/>
          </p:nvPr>
        </p:nvSpPr>
        <p:spPr bwMode="auto">
          <a:xfrm>
            <a:off x="1158875" y="690563"/>
            <a:ext cx="4618038" cy="3462337"/>
          </a:xfrm>
          <a:noFill/>
          <a:ln>
            <a:solidFill>
              <a:srgbClr val="000000"/>
            </a:solidFill>
            <a:miter lim="800000"/>
            <a:headEnd/>
            <a:tailEnd/>
          </a:ln>
        </p:spPr>
      </p:sp>
      <p:sp>
        <p:nvSpPr>
          <p:cNvPr id="82948" name="Rectangle 3"/>
          <p:cNvSpPr>
            <a:spLocks noGrp="1" noChangeArrowheads="1"/>
          </p:cNvSpPr>
          <p:nvPr>
            <p:ph type="body" idx="1"/>
          </p:nvPr>
        </p:nvSpPr>
        <p:spPr bwMode="auto">
          <a:xfrm>
            <a:off x="693738" y="4386263"/>
            <a:ext cx="5546725" cy="415607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fontAlgn="auto">
              <a:spcAft>
                <a:spcPts val="0"/>
              </a:spcAft>
              <a:defRPr/>
            </a:lvl1pPr>
          </a:lstStyle>
          <a:p>
            <a:pPr>
              <a:defRPr/>
            </a:pPr>
            <a:fld id="{3B879684-D8A6-4C06-9058-31397BD667C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fontAlgn="auto">
              <a:spcAft>
                <a:spcPts val="0"/>
              </a:spcAft>
              <a:defRPr/>
            </a:lvl1pPr>
          </a:lstStyle>
          <a:p>
            <a:pPr>
              <a:defRPr/>
            </a:pPr>
            <a:fld id="{A4D3C061-8480-43B1-AEFE-F3B54C4DFF1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5300" y="304800"/>
            <a:ext cx="2052638" cy="6080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6007100" cy="6080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fontAlgn="auto">
              <a:spcAft>
                <a:spcPts val="0"/>
              </a:spcAft>
              <a:defRPr/>
            </a:lvl1pPr>
          </a:lstStyle>
          <a:p>
            <a:pPr>
              <a:defRPr/>
            </a:pPr>
            <a:fld id="{0D71F1F5-8084-4641-AB07-78D02C61832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655BDB2F-573A-4762-905B-FAE0AEC9D8B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36371BAF-0802-43AF-9824-96AC1E8E5B2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D181F77B-DE8D-46A3-A94E-2609E815948E}"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68463"/>
            <a:ext cx="3810000" cy="4716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68463"/>
            <a:ext cx="3810000" cy="4716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8CD4E3F3-A791-4615-949D-7BB9D04C434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AA11BD4F-9BF1-4345-B918-E2A97C417863}"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86E1B4CE-39CA-4364-AC93-A2FA8B87531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F3707CF2-CA96-4FC5-A9AC-447E21A4CF0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fontAlgn="auto">
              <a:spcAft>
                <a:spcPts val="0"/>
              </a:spcAft>
              <a:defRPr/>
            </a:lvl1pPr>
          </a:lstStyle>
          <a:p>
            <a:pPr>
              <a:defRPr/>
            </a:pPr>
            <a:fld id="{27EBA566-6DDD-410B-BA40-F5FA20D1BF5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21C54684-1313-44EF-95EC-7465445214F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910A39CB-2918-4404-877E-B0009B9E863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D9EE588D-7D7C-46B6-A96E-BA30D2D368FA}"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5300" y="304800"/>
            <a:ext cx="2052638" cy="6080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6007100" cy="6080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5F61F1D8-7492-4AC5-8955-F661FFE4765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fontAlgn="auto">
              <a:spcAft>
                <a:spcPts val="0"/>
              </a:spcAft>
              <a:defRPr/>
            </a:lvl1pPr>
          </a:lstStyle>
          <a:p>
            <a:pPr>
              <a:defRPr/>
            </a:pPr>
            <a:fld id="{D5F7CDA1-A2A3-476C-8ABA-8E6A42953B5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68463"/>
            <a:ext cx="3810000" cy="4716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68463"/>
            <a:ext cx="3810000" cy="4716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fontAlgn="auto">
              <a:spcAft>
                <a:spcPts val="0"/>
              </a:spcAft>
              <a:defRPr/>
            </a:lvl1pPr>
          </a:lstStyle>
          <a:p>
            <a:pPr>
              <a:defRPr/>
            </a:pPr>
            <a:fld id="{BB1DF437-3497-4ACE-B823-791447C77F7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fontAlgn="auto">
              <a:spcAft>
                <a:spcPts val="0"/>
              </a:spcAft>
              <a:defRPr/>
            </a:lvl1pPr>
          </a:lstStyle>
          <a:p>
            <a:pPr>
              <a:defRPr/>
            </a:pPr>
            <a:fld id="{8164241E-1602-4298-91BF-696422B4838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fontAlgn="auto">
              <a:spcAft>
                <a:spcPts val="0"/>
              </a:spcAft>
              <a:defRPr/>
            </a:lvl1pPr>
          </a:lstStyle>
          <a:p>
            <a:pPr>
              <a:defRPr/>
            </a:pPr>
            <a:fld id="{8230DFA6-F0F0-4FA4-8635-B8AB7BC3F3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fontAlgn="auto">
              <a:spcAft>
                <a:spcPts val="0"/>
              </a:spcAft>
              <a:defRPr/>
            </a:lvl1pPr>
          </a:lstStyle>
          <a:p>
            <a:pPr>
              <a:defRPr/>
            </a:pPr>
            <a:fld id="{DA7861E6-C450-4DDE-BB34-D8D7E0F9247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fontAlgn="auto">
              <a:spcAft>
                <a:spcPts val="0"/>
              </a:spcAft>
              <a:defRPr/>
            </a:lvl1pPr>
          </a:lstStyle>
          <a:p>
            <a:pPr>
              <a:defRPr/>
            </a:pPr>
            <a:fld id="{041D3F17-32E7-44F7-AF67-9D362E5E976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fontAlgn="auto">
              <a:spcAft>
                <a:spcPts val="0"/>
              </a:spcAft>
              <a:defRPr/>
            </a:lvl1pPr>
          </a:lstStyle>
          <a:p>
            <a:pPr>
              <a:defRPr/>
            </a:pPr>
            <a:fld id="{D4731814-3B2B-4B17-99B7-498BD8194AC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BE8FF"/>
            </a:gs>
            <a:gs pos="100000">
              <a:srgbClr val="FFFFFF"/>
            </a:gs>
          </a:gsLst>
          <a:lin ang="2700000" scaled="1"/>
        </a:gradFill>
        <a:effectLst/>
      </p:bgPr>
    </p:bg>
    <p:spTree>
      <p:nvGrpSpPr>
        <p:cNvPr id="1" name=""/>
        <p:cNvGrpSpPr/>
        <p:nvPr/>
      </p:nvGrpSpPr>
      <p:grpSpPr>
        <a:xfrm>
          <a:off x="0" y="0"/>
          <a:ext cx="0" cy="0"/>
          <a:chOff x="0" y="0"/>
          <a:chExt cx="0" cy="0"/>
        </a:xfrm>
      </p:grpSpPr>
      <p:sp>
        <p:nvSpPr>
          <p:cNvPr id="1039" name="Rectangle 15"/>
          <p:cNvSpPr>
            <a:spLocks noChangeArrowheads="1"/>
          </p:cNvSpPr>
          <p:nvPr userDrawn="1"/>
        </p:nvSpPr>
        <p:spPr bwMode="auto">
          <a:xfrm>
            <a:off x="373063" y="1520825"/>
            <a:ext cx="8770937" cy="4867275"/>
          </a:xfrm>
          <a:prstGeom prst="rect">
            <a:avLst/>
          </a:prstGeom>
          <a:gradFill rotWithShape="0">
            <a:gsLst>
              <a:gs pos="0">
                <a:srgbClr val="CBE8FF">
                  <a:gamma/>
                  <a:tint val="0"/>
                  <a:invGamma/>
                </a:srgbClr>
              </a:gs>
              <a:gs pos="100000">
                <a:srgbClr val="CBE8FF"/>
              </a:gs>
            </a:gsLst>
            <a:lin ang="0" scaled="1"/>
          </a:gradFill>
          <a:ln w="9525">
            <a:noFill/>
            <a:miter lim="800000"/>
            <a:headEnd/>
            <a:tailEnd/>
          </a:ln>
          <a:effectLst/>
        </p:spPr>
        <p:txBody>
          <a:bodyPr wrap="none" anchor="ctr"/>
          <a:lstStyle/>
          <a:p>
            <a:pPr eaLnBrk="0" hangingPunct="0">
              <a:defRPr/>
            </a:pPr>
            <a:endParaRPr lang="en-US" sz="1600">
              <a:solidFill>
                <a:srgbClr val="000000"/>
              </a:solidFill>
              <a:latin typeface="+mn-lt"/>
            </a:endParaRPr>
          </a:p>
        </p:txBody>
      </p:sp>
      <p:sp>
        <p:nvSpPr>
          <p:cNvPr id="1036" name="Rectangle 12"/>
          <p:cNvSpPr>
            <a:spLocks noChangeArrowheads="1"/>
          </p:cNvSpPr>
          <p:nvPr userDrawn="1"/>
        </p:nvSpPr>
        <p:spPr bwMode="auto">
          <a:xfrm>
            <a:off x="728663" y="395288"/>
            <a:ext cx="8415337" cy="879475"/>
          </a:xfrm>
          <a:prstGeom prst="rect">
            <a:avLst/>
          </a:prstGeom>
          <a:gradFill rotWithShape="0">
            <a:gsLst>
              <a:gs pos="0">
                <a:srgbClr val="CBE8FF">
                  <a:gamma/>
                  <a:tint val="0"/>
                  <a:invGamma/>
                </a:srgbClr>
              </a:gs>
              <a:gs pos="100000">
                <a:srgbClr val="CBE8FF"/>
              </a:gs>
            </a:gsLst>
            <a:lin ang="0" scaled="1"/>
          </a:gradFill>
          <a:ln w="9525">
            <a:noFill/>
            <a:miter lim="800000"/>
            <a:headEnd/>
            <a:tailEnd/>
          </a:ln>
          <a:effectLst/>
        </p:spPr>
        <p:txBody>
          <a:bodyPr wrap="none" anchor="ctr"/>
          <a:lstStyle/>
          <a:p>
            <a:pPr eaLnBrk="0" hangingPunct="0">
              <a:defRPr/>
            </a:pPr>
            <a:endParaRPr lang="en-US" sz="1600">
              <a:solidFill>
                <a:srgbClr val="000000"/>
              </a:solidFill>
              <a:latin typeface="+mn-lt"/>
            </a:endParaRPr>
          </a:p>
        </p:txBody>
      </p:sp>
      <p:sp>
        <p:nvSpPr>
          <p:cNvPr id="1033" name="Oval 9"/>
          <p:cNvSpPr>
            <a:spLocks noChangeArrowheads="1"/>
          </p:cNvSpPr>
          <p:nvPr userDrawn="1"/>
        </p:nvSpPr>
        <p:spPr bwMode="auto">
          <a:xfrm>
            <a:off x="312738" y="390525"/>
            <a:ext cx="889000" cy="889000"/>
          </a:xfrm>
          <a:prstGeom prst="ellipse">
            <a:avLst/>
          </a:prstGeom>
          <a:gradFill rotWithShape="0">
            <a:gsLst>
              <a:gs pos="0">
                <a:srgbClr val="67A3FF">
                  <a:gamma/>
                  <a:tint val="0"/>
                  <a:invGamma/>
                </a:srgbClr>
              </a:gs>
              <a:gs pos="100000">
                <a:srgbClr val="67A3FF"/>
              </a:gs>
            </a:gsLst>
            <a:lin ang="2700000" scaled="1"/>
          </a:gradFill>
          <a:ln w="22225">
            <a:noFill/>
            <a:round/>
            <a:headEnd/>
            <a:tailEnd/>
          </a:ln>
          <a:effectLst/>
        </p:spPr>
        <p:txBody>
          <a:bodyPr wrap="none" anchor="ctr"/>
          <a:lstStyle/>
          <a:p>
            <a:pPr eaLnBrk="0" hangingPunct="0">
              <a:defRPr/>
            </a:pPr>
            <a:endParaRPr lang="en-US" sz="1600">
              <a:solidFill>
                <a:srgbClr val="000000"/>
              </a:solidFill>
              <a:latin typeface="+mn-lt"/>
            </a:endParaRPr>
          </a:p>
        </p:txBody>
      </p:sp>
      <p:sp>
        <p:nvSpPr>
          <p:cNvPr id="1026" name="Rectangle 2"/>
          <p:cNvSpPr>
            <a:spLocks noGrp="1" noChangeArrowheads="1"/>
          </p:cNvSpPr>
          <p:nvPr>
            <p:ph type="title"/>
          </p:nvPr>
        </p:nvSpPr>
        <p:spPr bwMode="auto">
          <a:xfrm>
            <a:off x="1362075" y="304800"/>
            <a:ext cx="7535863" cy="1143000"/>
          </a:xfrm>
          <a:prstGeom prst="rect">
            <a:avLst/>
          </a:prstGeom>
          <a:noFill/>
          <a:ln w="9525">
            <a:noFill/>
            <a:miter lim="800000"/>
            <a:headEnd/>
            <a:tailEnd/>
          </a:ln>
          <a:effectLst>
            <a:outerShdw dist="35921"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8" name="Rectangle 3"/>
          <p:cNvSpPr>
            <a:spLocks noGrp="1" noChangeArrowheads="1"/>
          </p:cNvSpPr>
          <p:nvPr>
            <p:ph type="body" idx="1"/>
          </p:nvPr>
        </p:nvSpPr>
        <p:spPr bwMode="auto">
          <a:xfrm>
            <a:off x="685800" y="1668463"/>
            <a:ext cx="7772400" cy="47164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6"/>
          <p:cNvSpPr>
            <a:spLocks noGrp="1" noChangeArrowheads="1"/>
          </p:cNvSpPr>
          <p:nvPr>
            <p:ph type="sldNum" sz="quarter" idx="4"/>
          </p:nvPr>
        </p:nvSpPr>
        <p:spPr bwMode="auto">
          <a:xfrm>
            <a:off x="6645275" y="6494463"/>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000" b="0">
                <a:solidFill>
                  <a:srgbClr val="000000"/>
                </a:solidFill>
                <a:latin typeface="+mn-lt"/>
              </a:defRPr>
            </a:lvl1pPr>
          </a:lstStyle>
          <a:p>
            <a:pPr>
              <a:defRPr/>
            </a:pPr>
            <a:fld id="{4C9B9409-1022-4D59-A781-86E414328909}" type="slidenum">
              <a:rPr lang="en-US"/>
              <a:pPr>
                <a:defRPr/>
              </a:pPr>
              <a:t>‹#›</a:t>
            </a:fld>
            <a:endParaRPr lang="en-US"/>
          </a:p>
        </p:txBody>
      </p:sp>
      <p:pic>
        <p:nvPicPr>
          <p:cNvPr id="3080" name="Picture 14"/>
          <p:cNvPicPr>
            <a:picLocks noChangeAspect="1" noChangeArrowheads="1"/>
          </p:cNvPicPr>
          <p:nvPr userDrawn="1"/>
        </p:nvPicPr>
        <p:blipFill>
          <a:blip r:embed="rId14" cstate="print"/>
          <a:srcRect/>
          <a:stretch>
            <a:fillRect/>
          </a:stretch>
        </p:blipFill>
        <p:spPr bwMode="auto">
          <a:xfrm>
            <a:off x="425450" y="160338"/>
            <a:ext cx="709613" cy="1068387"/>
          </a:xfrm>
          <a:prstGeom prst="rect">
            <a:avLst/>
          </a:prstGeom>
          <a:noFill/>
          <a:ln w="9525">
            <a:noFill/>
            <a:miter lim="800000"/>
            <a:headEnd/>
            <a:tailEnd/>
          </a:ln>
        </p:spPr>
      </p:pic>
      <p:pic>
        <p:nvPicPr>
          <p:cNvPr id="3081" name="Picture 16"/>
          <p:cNvPicPr>
            <a:picLocks noChangeAspect="1" noChangeArrowheads="1"/>
          </p:cNvPicPr>
          <p:nvPr userDrawn="1"/>
        </p:nvPicPr>
        <p:blipFill>
          <a:blip r:embed="rId15" cstate="print"/>
          <a:srcRect/>
          <a:stretch>
            <a:fillRect/>
          </a:stretch>
        </p:blipFill>
        <p:spPr bwMode="auto">
          <a:xfrm>
            <a:off x="400050" y="6253163"/>
            <a:ext cx="581025" cy="487362"/>
          </a:xfrm>
          <a:prstGeom prst="rect">
            <a:avLst/>
          </a:prstGeom>
          <a:noFill/>
          <a:ln w="9525">
            <a:noFill/>
            <a:miter lim="800000"/>
            <a:headEnd/>
            <a:tailEnd/>
          </a:ln>
        </p:spPr>
      </p:pic>
      <p:sp>
        <p:nvSpPr>
          <p:cNvPr id="1041" name="Text Box 17"/>
          <p:cNvSpPr txBox="1">
            <a:spLocks noChangeArrowheads="1"/>
          </p:cNvSpPr>
          <p:nvPr userDrawn="1"/>
        </p:nvSpPr>
        <p:spPr bwMode="auto">
          <a:xfrm>
            <a:off x="865188" y="6394450"/>
            <a:ext cx="2876550" cy="228600"/>
          </a:xfrm>
          <a:prstGeom prst="rect">
            <a:avLst/>
          </a:prstGeom>
          <a:noFill/>
          <a:ln w="9525">
            <a:noFill/>
            <a:miter lim="800000"/>
            <a:headEnd/>
            <a:tailEnd/>
          </a:ln>
          <a:effectLst/>
        </p:spPr>
        <p:txBody>
          <a:bodyPr wrap="none">
            <a:spAutoFit/>
          </a:bodyPr>
          <a:lstStyle/>
          <a:p>
            <a:pPr eaLnBrk="0" hangingPunct="0">
              <a:defRPr/>
            </a:pPr>
            <a:r>
              <a:rPr lang="en-US" sz="900">
                <a:solidFill>
                  <a:srgbClr val="000000"/>
                </a:solidFill>
                <a:latin typeface="+mn-lt"/>
              </a:rPr>
              <a:t>G O D D A R D   S P A C E   F L I G H T   C E N T E R</a:t>
            </a:r>
          </a:p>
        </p:txBody>
      </p:sp>
    </p:spTree>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 id="2147485058" r:id="rId12"/>
  </p:sldLayoutIdLst>
  <p:hf hdr="0" ftr="0" dt="0"/>
  <p:txStyles>
    <p:titleStyle>
      <a:lvl1pPr algn="l" rtl="0" eaLnBrk="0" fontAlgn="base" hangingPunct="0">
        <a:lnSpc>
          <a:spcPct val="75000"/>
        </a:lnSpc>
        <a:spcBef>
          <a:spcPct val="0"/>
        </a:spcBef>
        <a:spcAft>
          <a:spcPct val="0"/>
        </a:spcAft>
        <a:defRPr sz="3400" b="1">
          <a:solidFill>
            <a:srgbClr val="3F73DA"/>
          </a:solidFill>
          <a:latin typeface="+mj-lt"/>
          <a:ea typeface="+mj-ea"/>
          <a:cs typeface="+mj-cs"/>
        </a:defRPr>
      </a:lvl1pPr>
      <a:lvl2pPr algn="l" rtl="0" eaLnBrk="0" fontAlgn="base" hangingPunct="0">
        <a:lnSpc>
          <a:spcPct val="75000"/>
        </a:lnSpc>
        <a:spcBef>
          <a:spcPct val="0"/>
        </a:spcBef>
        <a:spcAft>
          <a:spcPct val="0"/>
        </a:spcAft>
        <a:defRPr sz="3400" b="1">
          <a:solidFill>
            <a:srgbClr val="3F73DA"/>
          </a:solidFill>
          <a:latin typeface="Book Antiqua" pitchFamily="18" charset="0"/>
          <a:cs typeface="Arial" charset="0"/>
        </a:defRPr>
      </a:lvl2pPr>
      <a:lvl3pPr algn="l" rtl="0" eaLnBrk="0" fontAlgn="base" hangingPunct="0">
        <a:lnSpc>
          <a:spcPct val="75000"/>
        </a:lnSpc>
        <a:spcBef>
          <a:spcPct val="0"/>
        </a:spcBef>
        <a:spcAft>
          <a:spcPct val="0"/>
        </a:spcAft>
        <a:defRPr sz="3400" b="1">
          <a:solidFill>
            <a:srgbClr val="3F73DA"/>
          </a:solidFill>
          <a:latin typeface="Book Antiqua" pitchFamily="18" charset="0"/>
          <a:cs typeface="Arial" charset="0"/>
        </a:defRPr>
      </a:lvl3pPr>
      <a:lvl4pPr algn="l" rtl="0" eaLnBrk="0" fontAlgn="base" hangingPunct="0">
        <a:lnSpc>
          <a:spcPct val="75000"/>
        </a:lnSpc>
        <a:spcBef>
          <a:spcPct val="0"/>
        </a:spcBef>
        <a:spcAft>
          <a:spcPct val="0"/>
        </a:spcAft>
        <a:defRPr sz="3400" b="1">
          <a:solidFill>
            <a:srgbClr val="3F73DA"/>
          </a:solidFill>
          <a:latin typeface="Book Antiqua" pitchFamily="18" charset="0"/>
          <a:cs typeface="Arial" charset="0"/>
        </a:defRPr>
      </a:lvl4pPr>
      <a:lvl5pPr algn="l" rtl="0" eaLnBrk="0" fontAlgn="base" hangingPunct="0">
        <a:lnSpc>
          <a:spcPct val="75000"/>
        </a:lnSpc>
        <a:spcBef>
          <a:spcPct val="0"/>
        </a:spcBef>
        <a:spcAft>
          <a:spcPct val="0"/>
        </a:spcAft>
        <a:defRPr sz="3400" b="1">
          <a:solidFill>
            <a:srgbClr val="3F73DA"/>
          </a:solidFill>
          <a:latin typeface="Book Antiqua" pitchFamily="18" charset="0"/>
          <a:cs typeface="Arial" charset="0"/>
        </a:defRPr>
      </a:lvl5pPr>
      <a:lvl6pPr marL="457200" algn="l" rtl="0" fontAlgn="base">
        <a:lnSpc>
          <a:spcPct val="75000"/>
        </a:lnSpc>
        <a:spcBef>
          <a:spcPct val="0"/>
        </a:spcBef>
        <a:spcAft>
          <a:spcPct val="0"/>
        </a:spcAft>
        <a:defRPr sz="3400" b="1">
          <a:solidFill>
            <a:srgbClr val="3F73DA"/>
          </a:solidFill>
          <a:latin typeface="Book Antiqua" pitchFamily="18" charset="0"/>
          <a:cs typeface="Arial" charset="0"/>
        </a:defRPr>
      </a:lvl6pPr>
      <a:lvl7pPr marL="914400" algn="l" rtl="0" fontAlgn="base">
        <a:lnSpc>
          <a:spcPct val="75000"/>
        </a:lnSpc>
        <a:spcBef>
          <a:spcPct val="0"/>
        </a:spcBef>
        <a:spcAft>
          <a:spcPct val="0"/>
        </a:spcAft>
        <a:defRPr sz="3400" b="1">
          <a:solidFill>
            <a:srgbClr val="3F73DA"/>
          </a:solidFill>
          <a:latin typeface="Book Antiqua" pitchFamily="18" charset="0"/>
          <a:cs typeface="Arial" charset="0"/>
        </a:defRPr>
      </a:lvl7pPr>
      <a:lvl8pPr marL="1371600" algn="l" rtl="0" fontAlgn="base">
        <a:lnSpc>
          <a:spcPct val="75000"/>
        </a:lnSpc>
        <a:spcBef>
          <a:spcPct val="0"/>
        </a:spcBef>
        <a:spcAft>
          <a:spcPct val="0"/>
        </a:spcAft>
        <a:defRPr sz="3400" b="1">
          <a:solidFill>
            <a:srgbClr val="3F73DA"/>
          </a:solidFill>
          <a:latin typeface="Book Antiqua" pitchFamily="18" charset="0"/>
          <a:cs typeface="Arial" charset="0"/>
        </a:defRPr>
      </a:lvl8pPr>
      <a:lvl9pPr marL="1828800" algn="l" rtl="0" fontAlgn="base">
        <a:lnSpc>
          <a:spcPct val="75000"/>
        </a:lnSpc>
        <a:spcBef>
          <a:spcPct val="0"/>
        </a:spcBef>
        <a:spcAft>
          <a:spcPct val="0"/>
        </a:spcAft>
        <a:defRPr sz="3400" b="1">
          <a:solidFill>
            <a:srgbClr val="3F73DA"/>
          </a:solidFill>
          <a:latin typeface="Book Antiqua" pitchFamily="18" charset="0"/>
          <a:cs typeface="Arial" charset="0"/>
        </a:defRPr>
      </a:lvl9pPr>
    </p:titleStyle>
    <p:bodyStyle>
      <a:lvl1pPr marL="228600" indent="-228600"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mn-ea"/>
          <a:cs typeface="+mn-cs"/>
        </a:defRPr>
      </a:lvl1pPr>
      <a:lvl2pPr marL="576263" indent="-233363"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cs typeface="+mn-cs"/>
        </a:defRPr>
      </a:lvl2pPr>
      <a:lvl3pPr marL="9144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cs typeface="+mn-cs"/>
        </a:defRPr>
      </a:lvl3pPr>
      <a:lvl4pPr marL="1262063" indent="-233363"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cs typeface="+mn-cs"/>
        </a:defRPr>
      </a:lvl4pPr>
      <a:lvl5pPr marL="16002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cs typeface="+mn-cs"/>
        </a:defRPr>
      </a:lvl5pPr>
      <a:lvl6pPr marL="2057400" indent="-223838" algn="l" rtl="0" fontAlgn="base">
        <a:lnSpc>
          <a:spcPct val="85000"/>
        </a:lnSpc>
        <a:spcBef>
          <a:spcPct val="20000"/>
        </a:spcBef>
        <a:spcAft>
          <a:spcPct val="0"/>
        </a:spcAft>
        <a:buClr>
          <a:srgbClr val="DA0202"/>
        </a:buClr>
        <a:buChar char="»"/>
        <a:tabLst>
          <a:tab pos="914400" algn="l"/>
        </a:tabLst>
        <a:defRPr sz="2200" b="1">
          <a:solidFill>
            <a:schemeClr val="tx1"/>
          </a:solidFill>
          <a:latin typeface="+mn-lt"/>
          <a:cs typeface="+mn-cs"/>
        </a:defRPr>
      </a:lvl6pPr>
      <a:lvl7pPr marL="2514600" indent="-223838" algn="l" rtl="0" fontAlgn="base">
        <a:lnSpc>
          <a:spcPct val="85000"/>
        </a:lnSpc>
        <a:spcBef>
          <a:spcPct val="20000"/>
        </a:spcBef>
        <a:spcAft>
          <a:spcPct val="0"/>
        </a:spcAft>
        <a:buClr>
          <a:srgbClr val="DA0202"/>
        </a:buClr>
        <a:buChar char="»"/>
        <a:tabLst>
          <a:tab pos="914400" algn="l"/>
        </a:tabLst>
        <a:defRPr sz="2200" b="1">
          <a:solidFill>
            <a:schemeClr val="tx1"/>
          </a:solidFill>
          <a:latin typeface="+mn-lt"/>
          <a:cs typeface="+mn-cs"/>
        </a:defRPr>
      </a:lvl7pPr>
      <a:lvl8pPr marL="2971800" indent="-223838" algn="l" rtl="0" fontAlgn="base">
        <a:lnSpc>
          <a:spcPct val="85000"/>
        </a:lnSpc>
        <a:spcBef>
          <a:spcPct val="20000"/>
        </a:spcBef>
        <a:spcAft>
          <a:spcPct val="0"/>
        </a:spcAft>
        <a:buClr>
          <a:srgbClr val="DA0202"/>
        </a:buClr>
        <a:buChar char="»"/>
        <a:tabLst>
          <a:tab pos="914400" algn="l"/>
        </a:tabLst>
        <a:defRPr sz="2200" b="1">
          <a:solidFill>
            <a:schemeClr val="tx1"/>
          </a:solidFill>
          <a:latin typeface="+mn-lt"/>
          <a:cs typeface="+mn-cs"/>
        </a:defRPr>
      </a:lvl8pPr>
      <a:lvl9pPr marL="3429000" indent="-223838" algn="l" rtl="0" fontAlgn="base">
        <a:lnSpc>
          <a:spcPct val="85000"/>
        </a:lnSpc>
        <a:spcBef>
          <a:spcPct val="20000"/>
        </a:spcBef>
        <a:spcAft>
          <a:spcPct val="0"/>
        </a:spcAft>
        <a:buClr>
          <a:srgbClr val="DA0202"/>
        </a:buClr>
        <a:buChar char="»"/>
        <a:tabLst>
          <a:tab pos="914400" algn="l"/>
        </a:tabLst>
        <a:defRPr sz="22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BE8FF"/>
            </a:gs>
            <a:gs pos="100000">
              <a:srgbClr val="FFFFFF"/>
            </a:gs>
          </a:gsLst>
          <a:lin ang="2700000" scaled="1"/>
        </a:gradFill>
        <a:effectLst/>
      </p:bgPr>
    </p:bg>
    <p:spTree>
      <p:nvGrpSpPr>
        <p:cNvPr id="1" name=""/>
        <p:cNvGrpSpPr/>
        <p:nvPr/>
      </p:nvGrpSpPr>
      <p:grpSpPr>
        <a:xfrm>
          <a:off x="0" y="0"/>
          <a:ext cx="0" cy="0"/>
          <a:chOff x="0" y="0"/>
          <a:chExt cx="0" cy="0"/>
        </a:xfrm>
      </p:grpSpPr>
      <p:sp>
        <p:nvSpPr>
          <p:cNvPr id="1039" name="Rectangle 15"/>
          <p:cNvSpPr>
            <a:spLocks noChangeArrowheads="1"/>
          </p:cNvSpPr>
          <p:nvPr userDrawn="1"/>
        </p:nvSpPr>
        <p:spPr bwMode="auto">
          <a:xfrm>
            <a:off x="373063" y="1520825"/>
            <a:ext cx="8770937" cy="4867275"/>
          </a:xfrm>
          <a:prstGeom prst="rect">
            <a:avLst/>
          </a:prstGeom>
          <a:gradFill rotWithShape="0">
            <a:gsLst>
              <a:gs pos="0">
                <a:srgbClr val="CBE8FF">
                  <a:gamma/>
                  <a:tint val="0"/>
                  <a:invGamma/>
                </a:srgbClr>
              </a:gs>
              <a:gs pos="100000">
                <a:srgbClr val="CBE8FF"/>
              </a:gs>
            </a:gsLst>
            <a:lin ang="0" scaled="1"/>
          </a:gradFill>
          <a:ln w="9525">
            <a:noFill/>
            <a:miter lim="800000"/>
            <a:headEnd/>
            <a:tailEnd/>
          </a:ln>
          <a:effectLst/>
        </p:spPr>
        <p:txBody>
          <a:bodyPr wrap="none" anchor="ctr"/>
          <a:lstStyle/>
          <a:p>
            <a:pPr eaLnBrk="0" hangingPunct="0">
              <a:defRPr/>
            </a:pPr>
            <a:endParaRPr lang="en-US" sz="1600">
              <a:solidFill>
                <a:srgbClr val="000000"/>
              </a:solidFill>
              <a:latin typeface="+mn-lt"/>
            </a:endParaRPr>
          </a:p>
        </p:txBody>
      </p:sp>
      <p:sp>
        <p:nvSpPr>
          <p:cNvPr id="1036" name="Rectangle 12"/>
          <p:cNvSpPr>
            <a:spLocks noChangeArrowheads="1"/>
          </p:cNvSpPr>
          <p:nvPr userDrawn="1"/>
        </p:nvSpPr>
        <p:spPr bwMode="auto">
          <a:xfrm>
            <a:off x="728663" y="395288"/>
            <a:ext cx="8415337" cy="879475"/>
          </a:xfrm>
          <a:prstGeom prst="rect">
            <a:avLst/>
          </a:prstGeom>
          <a:gradFill rotWithShape="0">
            <a:gsLst>
              <a:gs pos="0">
                <a:srgbClr val="CBE8FF">
                  <a:gamma/>
                  <a:tint val="0"/>
                  <a:invGamma/>
                </a:srgbClr>
              </a:gs>
              <a:gs pos="100000">
                <a:srgbClr val="CBE8FF"/>
              </a:gs>
            </a:gsLst>
            <a:lin ang="0" scaled="1"/>
          </a:gradFill>
          <a:ln w="9525">
            <a:noFill/>
            <a:miter lim="800000"/>
            <a:headEnd/>
            <a:tailEnd/>
          </a:ln>
          <a:effectLst/>
        </p:spPr>
        <p:txBody>
          <a:bodyPr wrap="none" anchor="ctr"/>
          <a:lstStyle/>
          <a:p>
            <a:pPr eaLnBrk="0" hangingPunct="0">
              <a:defRPr/>
            </a:pPr>
            <a:endParaRPr lang="en-US" sz="1600">
              <a:solidFill>
                <a:srgbClr val="000000"/>
              </a:solidFill>
              <a:latin typeface="+mn-lt"/>
            </a:endParaRPr>
          </a:p>
        </p:txBody>
      </p:sp>
      <p:sp>
        <p:nvSpPr>
          <p:cNvPr id="1033" name="Oval 9"/>
          <p:cNvSpPr>
            <a:spLocks noChangeArrowheads="1"/>
          </p:cNvSpPr>
          <p:nvPr userDrawn="1"/>
        </p:nvSpPr>
        <p:spPr bwMode="auto">
          <a:xfrm>
            <a:off x="312738" y="390525"/>
            <a:ext cx="889000" cy="889000"/>
          </a:xfrm>
          <a:prstGeom prst="ellipse">
            <a:avLst/>
          </a:prstGeom>
          <a:gradFill rotWithShape="0">
            <a:gsLst>
              <a:gs pos="0">
                <a:srgbClr val="67A3FF">
                  <a:gamma/>
                  <a:tint val="0"/>
                  <a:invGamma/>
                </a:srgbClr>
              </a:gs>
              <a:gs pos="100000">
                <a:srgbClr val="67A3FF"/>
              </a:gs>
            </a:gsLst>
            <a:lin ang="2700000" scaled="1"/>
          </a:gradFill>
          <a:ln w="22225">
            <a:noFill/>
            <a:round/>
            <a:headEnd/>
            <a:tailEnd/>
          </a:ln>
          <a:effectLst/>
        </p:spPr>
        <p:txBody>
          <a:bodyPr wrap="none" anchor="ctr"/>
          <a:lstStyle/>
          <a:p>
            <a:pPr eaLnBrk="0" hangingPunct="0">
              <a:defRPr/>
            </a:pPr>
            <a:endParaRPr lang="en-US" sz="1600">
              <a:solidFill>
                <a:srgbClr val="000000"/>
              </a:solidFill>
              <a:latin typeface="+mn-lt"/>
            </a:endParaRPr>
          </a:p>
        </p:txBody>
      </p:sp>
      <p:sp>
        <p:nvSpPr>
          <p:cNvPr id="1026" name="Rectangle 2"/>
          <p:cNvSpPr>
            <a:spLocks noGrp="1" noChangeArrowheads="1"/>
          </p:cNvSpPr>
          <p:nvPr>
            <p:ph type="title"/>
          </p:nvPr>
        </p:nvSpPr>
        <p:spPr bwMode="auto">
          <a:xfrm>
            <a:off x="1362075" y="304800"/>
            <a:ext cx="7535863" cy="1143000"/>
          </a:xfrm>
          <a:prstGeom prst="rect">
            <a:avLst/>
          </a:prstGeom>
          <a:noFill/>
          <a:ln w="9525">
            <a:noFill/>
            <a:miter lim="800000"/>
            <a:headEnd/>
            <a:tailEnd/>
          </a:ln>
          <a:effectLst>
            <a:outerShdw dist="35921"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2" name="Rectangle 3"/>
          <p:cNvSpPr>
            <a:spLocks noGrp="1" noChangeArrowheads="1"/>
          </p:cNvSpPr>
          <p:nvPr>
            <p:ph type="body" idx="1"/>
          </p:nvPr>
        </p:nvSpPr>
        <p:spPr bwMode="auto">
          <a:xfrm>
            <a:off x="685800" y="1668463"/>
            <a:ext cx="7772400" cy="47164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6"/>
          <p:cNvSpPr>
            <a:spLocks noGrp="1" noChangeArrowheads="1"/>
          </p:cNvSpPr>
          <p:nvPr>
            <p:ph type="sldNum" sz="quarter" idx="4"/>
          </p:nvPr>
        </p:nvSpPr>
        <p:spPr bwMode="auto">
          <a:xfrm>
            <a:off x="6645275" y="6494463"/>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rgbClr val="000000"/>
                </a:solidFill>
                <a:latin typeface="+mn-lt"/>
              </a:defRPr>
            </a:lvl1pPr>
          </a:lstStyle>
          <a:p>
            <a:pPr>
              <a:defRPr/>
            </a:pPr>
            <a:fld id="{024A3B5A-7EF3-427A-A738-C6ED0D70EC47}" type="slidenum">
              <a:rPr lang="en-US"/>
              <a:pPr>
                <a:defRPr/>
              </a:pPr>
              <a:t>‹#›</a:t>
            </a:fld>
            <a:endParaRPr lang="en-US"/>
          </a:p>
        </p:txBody>
      </p:sp>
      <p:pic>
        <p:nvPicPr>
          <p:cNvPr id="4104" name="Picture 14"/>
          <p:cNvPicPr>
            <a:picLocks noChangeAspect="1" noChangeArrowheads="1"/>
          </p:cNvPicPr>
          <p:nvPr userDrawn="1"/>
        </p:nvPicPr>
        <p:blipFill>
          <a:blip r:embed="rId13" cstate="print"/>
          <a:srcRect/>
          <a:stretch>
            <a:fillRect/>
          </a:stretch>
        </p:blipFill>
        <p:spPr bwMode="auto">
          <a:xfrm>
            <a:off x="425450" y="160338"/>
            <a:ext cx="709613" cy="1068387"/>
          </a:xfrm>
          <a:prstGeom prst="rect">
            <a:avLst/>
          </a:prstGeom>
          <a:noFill/>
          <a:ln w="9525">
            <a:noFill/>
            <a:miter lim="800000"/>
            <a:headEnd/>
            <a:tailEnd/>
          </a:ln>
        </p:spPr>
      </p:pic>
      <p:pic>
        <p:nvPicPr>
          <p:cNvPr id="4105" name="Picture 16"/>
          <p:cNvPicPr>
            <a:picLocks noChangeAspect="1" noChangeArrowheads="1"/>
          </p:cNvPicPr>
          <p:nvPr userDrawn="1"/>
        </p:nvPicPr>
        <p:blipFill>
          <a:blip r:embed="rId14" cstate="print"/>
          <a:srcRect/>
          <a:stretch>
            <a:fillRect/>
          </a:stretch>
        </p:blipFill>
        <p:spPr bwMode="auto">
          <a:xfrm>
            <a:off x="400050" y="6306494"/>
            <a:ext cx="581025" cy="487362"/>
          </a:xfrm>
          <a:prstGeom prst="rect">
            <a:avLst/>
          </a:prstGeom>
          <a:noFill/>
          <a:ln w="9525">
            <a:noFill/>
            <a:miter lim="800000"/>
            <a:headEnd/>
            <a:tailEnd/>
          </a:ln>
        </p:spPr>
      </p:pic>
      <p:sp>
        <p:nvSpPr>
          <p:cNvPr id="1041" name="Text Box 17"/>
          <p:cNvSpPr txBox="1">
            <a:spLocks noChangeArrowheads="1"/>
          </p:cNvSpPr>
          <p:nvPr userDrawn="1"/>
        </p:nvSpPr>
        <p:spPr bwMode="auto">
          <a:xfrm>
            <a:off x="865188" y="6447781"/>
            <a:ext cx="2876550" cy="228600"/>
          </a:xfrm>
          <a:prstGeom prst="rect">
            <a:avLst/>
          </a:prstGeom>
          <a:noFill/>
          <a:ln w="9525">
            <a:noFill/>
            <a:miter lim="800000"/>
            <a:headEnd/>
            <a:tailEnd/>
          </a:ln>
          <a:effectLst/>
        </p:spPr>
        <p:txBody>
          <a:bodyPr wrap="none">
            <a:spAutoFit/>
          </a:bodyPr>
          <a:lstStyle/>
          <a:p>
            <a:pPr eaLnBrk="0" hangingPunct="0">
              <a:defRPr/>
            </a:pPr>
            <a:r>
              <a:rPr lang="en-US" sz="900">
                <a:solidFill>
                  <a:srgbClr val="000000"/>
                </a:solidFill>
                <a:latin typeface="+mn-lt"/>
              </a:rPr>
              <a:t>G O D D A R D   S P A C E   F L I G H T   C E N T E R</a:t>
            </a:r>
          </a:p>
        </p:txBody>
      </p:sp>
    </p:spTree>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Lst>
  <p:hf hdr="0" ftr="0" dt="0"/>
  <p:txStyles>
    <p:titleStyle>
      <a:lvl1pPr algn="l" rtl="0" eaLnBrk="0" fontAlgn="base" hangingPunct="0">
        <a:lnSpc>
          <a:spcPct val="75000"/>
        </a:lnSpc>
        <a:spcBef>
          <a:spcPct val="0"/>
        </a:spcBef>
        <a:spcAft>
          <a:spcPct val="0"/>
        </a:spcAft>
        <a:defRPr sz="3400" b="1">
          <a:solidFill>
            <a:srgbClr val="3F73DA"/>
          </a:solidFill>
          <a:latin typeface="+mj-lt"/>
          <a:ea typeface="+mj-ea"/>
          <a:cs typeface="+mj-cs"/>
        </a:defRPr>
      </a:lvl1pPr>
      <a:lvl2pPr algn="l" rtl="0" eaLnBrk="0" fontAlgn="base" hangingPunct="0">
        <a:lnSpc>
          <a:spcPct val="75000"/>
        </a:lnSpc>
        <a:spcBef>
          <a:spcPct val="0"/>
        </a:spcBef>
        <a:spcAft>
          <a:spcPct val="0"/>
        </a:spcAft>
        <a:defRPr sz="3400" b="1">
          <a:solidFill>
            <a:srgbClr val="3F73DA"/>
          </a:solidFill>
          <a:latin typeface="Book Antiqua" pitchFamily="18" charset="0"/>
        </a:defRPr>
      </a:lvl2pPr>
      <a:lvl3pPr algn="l" rtl="0" eaLnBrk="0" fontAlgn="base" hangingPunct="0">
        <a:lnSpc>
          <a:spcPct val="75000"/>
        </a:lnSpc>
        <a:spcBef>
          <a:spcPct val="0"/>
        </a:spcBef>
        <a:spcAft>
          <a:spcPct val="0"/>
        </a:spcAft>
        <a:defRPr sz="3400" b="1">
          <a:solidFill>
            <a:srgbClr val="3F73DA"/>
          </a:solidFill>
          <a:latin typeface="Book Antiqua" pitchFamily="18" charset="0"/>
        </a:defRPr>
      </a:lvl3pPr>
      <a:lvl4pPr algn="l" rtl="0" eaLnBrk="0" fontAlgn="base" hangingPunct="0">
        <a:lnSpc>
          <a:spcPct val="75000"/>
        </a:lnSpc>
        <a:spcBef>
          <a:spcPct val="0"/>
        </a:spcBef>
        <a:spcAft>
          <a:spcPct val="0"/>
        </a:spcAft>
        <a:defRPr sz="3400" b="1">
          <a:solidFill>
            <a:srgbClr val="3F73DA"/>
          </a:solidFill>
          <a:latin typeface="Book Antiqua" pitchFamily="18" charset="0"/>
        </a:defRPr>
      </a:lvl4pPr>
      <a:lvl5pPr algn="l" rtl="0" eaLnBrk="0" fontAlgn="base" hangingPunct="0">
        <a:lnSpc>
          <a:spcPct val="75000"/>
        </a:lnSpc>
        <a:spcBef>
          <a:spcPct val="0"/>
        </a:spcBef>
        <a:spcAft>
          <a:spcPct val="0"/>
        </a:spcAft>
        <a:defRPr sz="3400" b="1">
          <a:solidFill>
            <a:srgbClr val="3F73DA"/>
          </a:solidFill>
          <a:latin typeface="Book Antiqua" pitchFamily="18" charset="0"/>
        </a:defRPr>
      </a:lvl5pPr>
      <a:lvl6pPr marL="457200" algn="l" rtl="0" eaLnBrk="0" fontAlgn="base" hangingPunct="0">
        <a:lnSpc>
          <a:spcPct val="75000"/>
        </a:lnSpc>
        <a:spcBef>
          <a:spcPct val="0"/>
        </a:spcBef>
        <a:spcAft>
          <a:spcPct val="0"/>
        </a:spcAft>
        <a:defRPr sz="3400" b="1">
          <a:solidFill>
            <a:srgbClr val="3F73DA"/>
          </a:solidFill>
          <a:latin typeface="Book Antiqua" pitchFamily="18" charset="0"/>
        </a:defRPr>
      </a:lvl6pPr>
      <a:lvl7pPr marL="914400" algn="l" rtl="0" eaLnBrk="0" fontAlgn="base" hangingPunct="0">
        <a:lnSpc>
          <a:spcPct val="75000"/>
        </a:lnSpc>
        <a:spcBef>
          <a:spcPct val="0"/>
        </a:spcBef>
        <a:spcAft>
          <a:spcPct val="0"/>
        </a:spcAft>
        <a:defRPr sz="3400" b="1">
          <a:solidFill>
            <a:srgbClr val="3F73DA"/>
          </a:solidFill>
          <a:latin typeface="Book Antiqua" pitchFamily="18" charset="0"/>
        </a:defRPr>
      </a:lvl7pPr>
      <a:lvl8pPr marL="1371600" algn="l" rtl="0" eaLnBrk="0" fontAlgn="base" hangingPunct="0">
        <a:lnSpc>
          <a:spcPct val="75000"/>
        </a:lnSpc>
        <a:spcBef>
          <a:spcPct val="0"/>
        </a:spcBef>
        <a:spcAft>
          <a:spcPct val="0"/>
        </a:spcAft>
        <a:defRPr sz="3400" b="1">
          <a:solidFill>
            <a:srgbClr val="3F73DA"/>
          </a:solidFill>
          <a:latin typeface="Book Antiqua" pitchFamily="18" charset="0"/>
        </a:defRPr>
      </a:lvl8pPr>
      <a:lvl9pPr marL="1828800" algn="l" rtl="0" eaLnBrk="0" fontAlgn="base" hangingPunct="0">
        <a:lnSpc>
          <a:spcPct val="75000"/>
        </a:lnSpc>
        <a:spcBef>
          <a:spcPct val="0"/>
        </a:spcBef>
        <a:spcAft>
          <a:spcPct val="0"/>
        </a:spcAft>
        <a:defRPr sz="3400" b="1">
          <a:solidFill>
            <a:srgbClr val="3F73DA"/>
          </a:solidFill>
          <a:latin typeface="Book Antiqua" pitchFamily="18" charset="0"/>
        </a:defRPr>
      </a:lvl9pPr>
    </p:titleStyle>
    <p:bodyStyle>
      <a:lvl1pPr marL="228600" indent="-228600"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mn-ea"/>
          <a:cs typeface="+mn-cs"/>
        </a:defRPr>
      </a:lvl1pPr>
      <a:lvl2pPr marL="576263" indent="-233363"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2pPr>
      <a:lvl3pPr marL="9144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3pPr>
      <a:lvl4pPr marL="1262063" indent="-233363"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4pPr>
      <a:lvl5pPr marL="16002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5pPr>
      <a:lvl6pPr marL="20574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6pPr>
      <a:lvl7pPr marL="25146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7pPr>
      <a:lvl8pPr marL="29718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8pPr>
      <a:lvl9pPr marL="34290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hyperlink" Target="pro-e%20model/APRIL-6-SINGLEB.easm"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2.jpe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21.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jpeg"/><Relationship Id="rId9"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7.xml"/><Relationship Id="rId5" Type="http://schemas.openxmlformats.org/officeDocument/2006/relationships/image" Target="../media/image61.emf"/><Relationship Id="rId4" Type="http://schemas.openxmlformats.org/officeDocument/2006/relationships/image" Target="../media/image60.emf"/></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533400" y="1524000"/>
            <a:ext cx="8458200" cy="3276600"/>
          </a:xfrm>
        </p:spPr>
        <p:txBody>
          <a:bodyPr anchor="t"/>
          <a:lstStyle/>
          <a:p>
            <a:pPr algn="ctr">
              <a:defRPr/>
            </a:pPr>
            <a:r>
              <a:rPr lang="en-US" b="0" dirty="0" smtClean="0">
                <a:solidFill>
                  <a:schemeClr val="accent6"/>
                </a:solidFill>
              </a:rPr>
              <a:t>The </a:t>
            </a:r>
            <a:r>
              <a:rPr lang="en-US" b="0" dirty="0" err="1" smtClean="0">
                <a:solidFill>
                  <a:schemeClr val="accent6"/>
                </a:solidFill>
              </a:rPr>
              <a:t>Tropospheric</a:t>
            </a:r>
            <a:r>
              <a:rPr lang="en-US" b="0" dirty="0" smtClean="0">
                <a:solidFill>
                  <a:schemeClr val="accent6"/>
                </a:solidFill>
              </a:rPr>
              <a:t> Wind </a:t>
            </a:r>
            <a:r>
              <a:rPr lang="en-US" b="0" dirty="0" err="1" smtClean="0">
                <a:solidFill>
                  <a:schemeClr val="accent6"/>
                </a:solidFill>
              </a:rPr>
              <a:t>Lidar</a:t>
            </a:r>
            <a:r>
              <a:rPr lang="en-US" b="0" dirty="0" smtClean="0">
                <a:solidFill>
                  <a:schemeClr val="accent6"/>
                </a:solidFill>
              </a:rPr>
              <a:t> Technology Experiment (TWiLiTE): </a:t>
            </a:r>
            <a:br>
              <a:rPr lang="en-US" b="0" dirty="0" smtClean="0">
                <a:solidFill>
                  <a:schemeClr val="accent6"/>
                </a:solidFill>
              </a:rPr>
            </a:br>
            <a:r>
              <a:rPr lang="en-US" b="0" dirty="0" smtClean="0">
                <a:solidFill>
                  <a:schemeClr val="accent6"/>
                </a:solidFill>
              </a:rPr>
              <a:t>Status and plans for HS3 </a:t>
            </a:r>
            <a:r>
              <a:rPr lang="en-US" b="0" dirty="0">
                <a:solidFill>
                  <a:schemeClr val="accent2"/>
                </a:solidFill>
              </a:rPr>
              <a:t/>
            </a:r>
            <a:br>
              <a:rPr lang="en-US" b="0" dirty="0">
                <a:solidFill>
                  <a:schemeClr val="accent2"/>
                </a:solidFill>
              </a:rPr>
            </a:br>
            <a:r>
              <a:rPr lang="en-US" b="0" dirty="0"/>
              <a:t/>
            </a:r>
            <a:br>
              <a:rPr lang="en-US" b="0" dirty="0"/>
            </a:br>
            <a:r>
              <a:rPr lang="en-US" sz="2400" b="0" dirty="0" smtClean="0">
                <a:solidFill>
                  <a:schemeClr val="accent6"/>
                </a:solidFill>
              </a:rPr>
              <a:t>Bruce Gentry, Matt McGill, Ryan Cargo, Bill Hart, Roman </a:t>
            </a:r>
            <a:r>
              <a:rPr lang="en-US" sz="2400" b="0" dirty="0" err="1" smtClean="0">
                <a:solidFill>
                  <a:schemeClr val="accent6"/>
                </a:solidFill>
              </a:rPr>
              <a:t>Machan</a:t>
            </a:r>
            <a:r>
              <a:rPr lang="en-US" sz="2400" b="0" dirty="0" smtClean="0">
                <a:solidFill>
                  <a:schemeClr val="accent6"/>
                </a:solidFill>
              </a:rPr>
              <a:t>, Dan Reed, Stan Scott, Shane Wake, David </a:t>
            </a:r>
            <a:r>
              <a:rPr lang="en-US" sz="2400" b="0" dirty="0" err="1" smtClean="0">
                <a:solidFill>
                  <a:schemeClr val="accent6"/>
                </a:solidFill>
              </a:rPr>
              <a:t>Wilkens</a:t>
            </a:r>
            <a:r>
              <a:rPr lang="en-US" sz="2400" b="0" dirty="0" smtClean="0">
                <a:solidFill>
                  <a:schemeClr val="accent6"/>
                </a:solidFill>
              </a:rPr>
              <a:t>, John </a:t>
            </a:r>
            <a:r>
              <a:rPr lang="en-US" sz="2400" b="0" dirty="0" err="1" smtClean="0">
                <a:solidFill>
                  <a:schemeClr val="accent6"/>
                </a:solidFill>
              </a:rPr>
              <a:t>Yorks</a:t>
            </a:r>
            <a:r>
              <a:rPr lang="en-US" sz="2400" b="0" dirty="0" smtClean="0">
                <a:solidFill>
                  <a:schemeClr val="accent6"/>
                </a:solidFill>
              </a:rPr>
              <a:t/>
            </a:r>
            <a:br>
              <a:rPr lang="en-US" sz="2400" b="0" dirty="0" smtClean="0">
                <a:solidFill>
                  <a:schemeClr val="accent6"/>
                </a:solidFill>
              </a:rPr>
            </a:br>
            <a:endParaRPr lang="en-US" sz="2400" b="0" dirty="0">
              <a:solidFill>
                <a:schemeClr val="accent6"/>
              </a:solidFill>
            </a:endParaRPr>
          </a:p>
        </p:txBody>
      </p:sp>
      <p:sp>
        <p:nvSpPr>
          <p:cNvPr id="276484" name="Text Box 4"/>
          <p:cNvSpPr txBox="1">
            <a:spLocks noChangeArrowheads="1"/>
          </p:cNvSpPr>
          <p:nvPr/>
        </p:nvSpPr>
        <p:spPr bwMode="auto">
          <a:xfrm>
            <a:off x="838200" y="4502150"/>
            <a:ext cx="7793038" cy="2001838"/>
          </a:xfrm>
          <a:prstGeom prst="rect">
            <a:avLst/>
          </a:prstGeom>
          <a:noFill/>
          <a:ln w="3175">
            <a:noFill/>
            <a:miter lim="800000"/>
            <a:headEnd/>
            <a:tailEnd/>
          </a:ln>
        </p:spPr>
        <p:txBody>
          <a:bodyPr anchor="ctr">
            <a:spAutoFit/>
          </a:bodyPr>
          <a:lstStyle/>
          <a:p>
            <a:pPr algn="ctr"/>
            <a:endParaRPr lang="en-US" sz="2400" dirty="0">
              <a:solidFill>
                <a:schemeClr val="accent2"/>
              </a:solidFill>
              <a:latin typeface="+mn-lt"/>
            </a:endParaRPr>
          </a:p>
          <a:p>
            <a:pPr algn="ctr"/>
            <a:r>
              <a:rPr lang="en-US" sz="2400" dirty="0" smtClean="0">
                <a:solidFill>
                  <a:schemeClr val="accent2"/>
                </a:solidFill>
                <a:latin typeface="+mn-lt"/>
              </a:rPr>
              <a:t>HS3 Science Team Meeting</a:t>
            </a:r>
            <a:endParaRPr lang="en-US" sz="2400" dirty="0">
              <a:solidFill>
                <a:schemeClr val="accent2"/>
              </a:solidFill>
              <a:latin typeface="+mn-lt"/>
            </a:endParaRPr>
          </a:p>
          <a:p>
            <a:pPr algn="ctr"/>
            <a:r>
              <a:rPr lang="en-US" sz="2400" dirty="0" smtClean="0">
                <a:solidFill>
                  <a:schemeClr val="accent2"/>
                </a:solidFill>
                <a:latin typeface="+mn-lt"/>
              </a:rPr>
              <a:t>October 19-20, </a:t>
            </a:r>
            <a:r>
              <a:rPr lang="en-US" sz="2400" dirty="0">
                <a:solidFill>
                  <a:schemeClr val="accent2"/>
                </a:solidFill>
                <a:latin typeface="+mn-lt"/>
              </a:rPr>
              <a:t>2010</a:t>
            </a:r>
          </a:p>
          <a:p>
            <a:pPr algn="ctr"/>
            <a:r>
              <a:rPr lang="en-US" sz="2400" dirty="0" smtClean="0">
                <a:solidFill>
                  <a:schemeClr val="accent2"/>
                </a:solidFill>
                <a:latin typeface="+mn-lt"/>
              </a:rPr>
              <a:t>Greenbelt, MD</a:t>
            </a:r>
            <a:endParaRPr lang="en-US" sz="2400" dirty="0">
              <a:solidFill>
                <a:schemeClr val="accent2"/>
              </a:solidFill>
              <a:latin typeface="+mn-lt"/>
            </a:endParaRPr>
          </a:p>
          <a:p>
            <a:pPr algn="ctr"/>
            <a:endParaRPr lang="en-US" sz="2800" dirty="0">
              <a:solidFill>
                <a:schemeClr val="accent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1524000"/>
            <a:chOff x="0" y="0"/>
            <a:chExt cx="9144000" cy="1524000"/>
          </a:xfrm>
        </p:grpSpPr>
        <p:sp>
          <p:nvSpPr>
            <p:cNvPr id="11" name="Rectangle 17"/>
            <p:cNvSpPr>
              <a:spLocks noChangeArrowheads="1"/>
            </p:cNvSpPr>
            <p:nvPr/>
          </p:nvSpPr>
          <p:spPr bwMode="auto">
            <a:xfrm>
              <a:off x="0" y="0"/>
              <a:ext cx="9144000" cy="1316038"/>
            </a:xfrm>
            <a:prstGeom prst="rect">
              <a:avLst/>
            </a:prstGeom>
            <a:solidFill>
              <a:srgbClr val="000000"/>
            </a:solidFill>
            <a:ln w="9525">
              <a:noFill/>
              <a:miter lim="800000"/>
              <a:headEnd/>
              <a:tailEnd/>
            </a:ln>
          </p:spPr>
          <p:txBody>
            <a:bodyPr wrap="none" anchor="ctr"/>
            <a:lstStyle/>
            <a:p>
              <a:endParaRPr lang="en-US">
                <a:latin typeface="Calibri" pitchFamily="34" charset="0"/>
              </a:endParaRPr>
            </a:p>
          </p:txBody>
        </p:sp>
        <p:pic>
          <p:nvPicPr>
            <p:cNvPr id="12" name="Picture 18" descr="seawifs_alberto_lrg"/>
            <p:cNvPicPr>
              <a:picLocks noChangeAspect="1" noChangeArrowheads="1"/>
            </p:cNvPicPr>
            <p:nvPr/>
          </p:nvPicPr>
          <p:blipFill>
            <a:blip r:embed="rId2" cstate="print"/>
            <a:srcRect b="27272"/>
            <a:stretch>
              <a:fillRect/>
            </a:stretch>
          </p:blipFill>
          <p:spPr bwMode="auto">
            <a:xfrm>
              <a:off x="3175" y="415925"/>
              <a:ext cx="9140825" cy="1108075"/>
            </a:xfrm>
            <a:prstGeom prst="rect">
              <a:avLst/>
            </a:prstGeom>
            <a:noFill/>
            <a:ln w="9525">
              <a:noFill/>
              <a:miter lim="800000"/>
              <a:headEnd/>
              <a:tailEnd/>
            </a:ln>
          </p:spPr>
        </p:pic>
        <p:pic>
          <p:nvPicPr>
            <p:cNvPr id="13" name="Picture 19"/>
            <p:cNvPicPr>
              <a:picLocks noChangeAspect="1" noChangeArrowheads="1"/>
            </p:cNvPicPr>
            <p:nvPr/>
          </p:nvPicPr>
          <p:blipFill>
            <a:blip r:embed="rId3" cstate="print"/>
            <a:srcRect/>
            <a:stretch>
              <a:fillRect/>
            </a:stretch>
          </p:blipFill>
          <p:spPr bwMode="auto">
            <a:xfrm>
              <a:off x="50800" y="52388"/>
              <a:ext cx="549275" cy="495300"/>
            </a:xfrm>
            <a:prstGeom prst="rect">
              <a:avLst/>
            </a:prstGeom>
            <a:noFill/>
            <a:ln w="9525">
              <a:noFill/>
              <a:miter lim="800000"/>
              <a:headEnd/>
              <a:tailEnd/>
            </a:ln>
          </p:spPr>
        </p:pic>
        <p:sp>
          <p:nvSpPr>
            <p:cNvPr id="14" name="Rectangle 24"/>
            <p:cNvSpPr txBox="1">
              <a:spLocks noChangeArrowheads="1"/>
            </p:cNvSpPr>
            <p:nvPr/>
          </p:nvSpPr>
          <p:spPr bwMode="auto">
            <a:xfrm>
              <a:off x="790575" y="88900"/>
              <a:ext cx="7566025" cy="458788"/>
            </a:xfrm>
            <a:prstGeom prst="rect">
              <a:avLst/>
            </a:prstGeom>
            <a:noFill/>
            <a:ln w="9525">
              <a:noFill/>
              <a:miter lim="800000"/>
              <a:headEnd/>
              <a:tailEnd/>
            </a:ln>
            <a:effectLst>
              <a:outerShdw dist="35921" dir="2700000" algn="ctr" rotWithShape="0">
                <a:srgbClr val="B3DCFF">
                  <a:alpha val="50000"/>
                </a:srgbClr>
              </a:outerShdw>
            </a:effectLst>
          </p:spPr>
          <p:txBody>
            <a:bodyPr anchor="ctr">
              <a:normAutofit/>
            </a:bodyPr>
            <a:lstStyle/>
            <a:p>
              <a:pPr eaLnBrk="0" fontAlgn="auto" hangingPunct="0">
                <a:lnSpc>
                  <a:spcPct val="75000"/>
                </a:lnSpc>
                <a:spcAft>
                  <a:spcPts val="0"/>
                </a:spcAft>
                <a:defRPr/>
              </a:pPr>
              <a:r>
                <a:rPr lang="en-US" sz="2800" b="1" kern="0" dirty="0">
                  <a:solidFill>
                    <a:schemeClr val="tx2">
                      <a:lumMod val="20000"/>
                      <a:lumOff val="80000"/>
                    </a:schemeClr>
                  </a:solidFill>
                  <a:latin typeface="Helvetica" charset="0"/>
                  <a:ea typeface="+mj-ea"/>
                  <a:cs typeface="+mj-cs"/>
                </a:rPr>
                <a:t>Hurricane and Severe Storm Sentinel (</a:t>
              </a:r>
              <a:r>
                <a:rPr lang="en-US" sz="2700" b="1" kern="0" dirty="0">
                  <a:solidFill>
                    <a:schemeClr val="tx2">
                      <a:lumMod val="20000"/>
                      <a:lumOff val="80000"/>
                    </a:schemeClr>
                  </a:solidFill>
                  <a:latin typeface="Helvetica" charset="0"/>
                  <a:ea typeface="+mj-ea"/>
                  <a:cs typeface="+mj-cs"/>
                </a:rPr>
                <a:t>HS3)</a:t>
              </a:r>
              <a:endParaRPr lang="en-US" sz="3400" b="1" kern="0" dirty="0">
                <a:solidFill>
                  <a:schemeClr val="tx2">
                    <a:lumMod val="20000"/>
                    <a:lumOff val="80000"/>
                  </a:schemeClr>
                </a:solidFill>
                <a:latin typeface="+mj-lt"/>
                <a:ea typeface="+mj-ea"/>
                <a:cs typeface="+mj-cs"/>
              </a:endParaRPr>
            </a:p>
          </p:txBody>
        </p:sp>
      </p:grpSp>
      <p:sp>
        <p:nvSpPr>
          <p:cNvPr id="50179" name="Content Placeholder 2"/>
          <p:cNvSpPr>
            <a:spLocks noGrp="1"/>
          </p:cNvSpPr>
          <p:nvPr>
            <p:ph idx="1"/>
          </p:nvPr>
        </p:nvSpPr>
        <p:spPr bwMode="auto">
          <a:xfrm>
            <a:off x="457200" y="1600200"/>
            <a:ext cx="8229600" cy="990600"/>
          </a:xfrm>
          <a:noFill/>
          <a:ln>
            <a:miter lim="800000"/>
            <a:headEnd/>
            <a:tailEnd/>
          </a:ln>
        </p:spPr>
        <p:txBody>
          <a:bodyPr vert="horz" wrap="square" lIns="91440" tIns="45720" rIns="91440" bIns="45720" numCol="1" anchor="t" anchorCtr="0" compatLnSpc="1">
            <a:prstTxWarp prst="textNoShape">
              <a:avLst/>
            </a:prstTxWarp>
          </a:bodyPr>
          <a:lstStyle/>
          <a:p>
            <a:r>
              <a:rPr lang="en-US" sz="1800" dirty="0" smtClean="0"/>
              <a:t>Use </a:t>
            </a:r>
            <a:r>
              <a:rPr lang="en-US" sz="1800" dirty="0" err="1" smtClean="0"/>
              <a:t>TWiLiTE</a:t>
            </a:r>
            <a:r>
              <a:rPr lang="en-US" sz="1800" dirty="0" smtClean="0"/>
              <a:t> instrument modules </a:t>
            </a:r>
            <a:r>
              <a:rPr lang="en-US" sz="1800" u="sng" dirty="0" smtClean="0"/>
              <a:t>including</a:t>
            </a:r>
            <a:r>
              <a:rPr lang="en-US" sz="1800" dirty="0" smtClean="0"/>
              <a:t> HOE telescope</a:t>
            </a:r>
          </a:p>
          <a:p>
            <a:r>
              <a:rPr lang="en-US" sz="1800" dirty="0" smtClean="0"/>
              <a:t>Modified AESA deep fairing in Zone 25</a:t>
            </a:r>
          </a:p>
          <a:p>
            <a:r>
              <a:rPr lang="en-US" sz="1800" dirty="0" smtClean="0"/>
              <a:t>Use </a:t>
            </a:r>
            <a:r>
              <a:rPr lang="en-US" sz="1800" dirty="0" err="1" smtClean="0"/>
              <a:t>Northrup</a:t>
            </a:r>
            <a:r>
              <a:rPr lang="en-US" sz="1800" dirty="0" smtClean="0"/>
              <a:t> LCS (Liquid Cooling System) for thermal control</a:t>
            </a:r>
          </a:p>
          <a:p>
            <a:r>
              <a:rPr lang="en-US" sz="1800" dirty="0" smtClean="0"/>
              <a:t> ~540 lbs </a:t>
            </a:r>
          </a:p>
        </p:txBody>
      </p:sp>
      <p:pic>
        <p:nvPicPr>
          <p:cNvPr id="50180" name="Picture 3" descr="line_front.jpg"/>
          <p:cNvPicPr>
            <a:picLocks noChangeAspect="1"/>
          </p:cNvPicPr>
          <p:nvPr/>
        </p:nvPicPr>
        <p:blipFill>
          <a:blip r:embed="rId4" cstate="print"/>
          <a:srcRect/>
          <a:stretch>
            <a:fillRect/>
          </a:stretch>
        </p:blipFill>
        <p:spPr bwMode="auto">
          <a:xfrm>
            <a:off x="381000" y="4876800"/>
            <a:ext cx="2290763" cy="1770063"/>
          </a:xfrm>
          <a:prstGeom prst="rect">
            <a:avLst/>
          </a:prstGeom>
          <a:noFill/>
          <a:ln w="9525">
            <a:noFill/>
            <a:miter lim="800000"/>
            <a:headEnd/>
            <a:tailEnd/>
          </a:ln>
        </p:spPr>
      </p:pic>
      <p:pic>
        <p:nvPicPr>
          <p:cNvPr id="50181" name="Picture 4" descr="line_side.jpg"/>
          <p:cNvPicPr>
            <a:picLocks noChangeAspect="1"/>
          </p:cNvPicPr>
          <p:nvPr/>
        </p:nvPicPr>
        <p:blipFill>
          <a:blip r:embed="rId5" cstate="print"/>
          <a:srcRect/>
          <a:stretch>
            <a:fillRect/>
          </a:stretch>
        </p:blipFill>
        <p:spPr bwMode="auto">
          <a:xfrm>
            <a:off x="6477000" y="4876800"/>
            <a:ext cx="2290763" cy="1770063"/>
          </a:xfrm>
          <a:prstGeom prst="rect">
            <a:avLst/>
          </a:prstGeom>
          <a:noFill/>
          <a:ln w="9525">
            <a:noFill/>
            <a:miter lim="800000"/>
            <a:headEnd/>
            <a:tailEnd/>
          </a:ln>
        </p:spPr>
      </p:pic>
      <p:pic>
        <p:nvPicPr>
          <p:cNvPr id="50182" name="Picture 5" descr="line_top.jpg"/>
          <p:cNvPicPr>
            <a:picLocks noChangeAspect="1"/>
          </p:cNvPicPr>
          <p:nvPr/>
        </p:nvPicPr>
        <p:blipFill>
          <a:blip r:embed="rId6" cstate="print"/>
          <a:srcRect/>
          <a:stretch>
            <a:fillRect/>
          </a:stretch>
        </p:blipFill>
        <p:spPr bwMode="auto">
          <a:xfrm>
            <a:off x="3429000" y="4876800"/>
            <a:ext cx="2290763" cy="1770063"/>
          </a:xfrm>
          <a:prstGeom prst="rect">
            <a:avLst/>
          </a:prstGeom>
          <a:noFill/>
          <a:ln w="9525">
            <a:noFill/>
            <a:miter lim="800000"/>
            <a:headEnd/>
            <a:tailEnd/>
          </a:ln>
        </p:spPr>
      </p:pic>
      <p:pic>
        <p:nvPicPr>
          <p:cNvPr id="50183" name="Picture 7" descr="xsec_centerline_side_view.jpg"/>
          <p:cNvPicPr>
            <a:picLocks noChangeAspect="1"/>
          </p:cNvPicPr>
          <p:nvPr/>
        </p:nvPicPr>
        <p:blipFill>
          <a:blip r:embed="rId7" cstate="print"/>
          <a:srcRect/>
          <a:stretch>
            <a:fillRect/>
          </a:stretch>
        </p:blipFill>
        <p:spPr bwMode="auto">
          <a:xfrm>
            <a:off x="6019800" y="2743200"/>
            <a:ext cx="2600325" cy="2008188"/>
          </a:xfrm>
          <a:prstGeom prst="rect">
            <a:avLst/>
          </a:prstGeom>
          <a:noFill/>
          <a:ln w="9525">
            <a:noFill/>
            <a:miter lim="800000"/>
            <a:headEnd/>
            <a:tailEnd/>
          </a:ln>
        </p:spPr>
      </p:pic>
      <p:pic>
        <p:nvPicPr>
          <p:cNvPr id="50184" name="Picture 8" descr="xsec_side.jpg"/>
          <p:cNvPicPr>
            <a:picLocks noChangeAspect="1"/>
          </p:cNvPicPr>
          <p:nvPr/>
        </p:nvPicPr>
        <p:blipFill>
          <a:blip r:embed="rId8" cstate="print"/>
          <a:srcRect/>
          <a:stretch>
            <a:fillRect/>
          </a:stretch>
        </p:blipFill>
        <p:spPr bwMode="auto">
          <a:xfrm>
            <a:off x="3048000" y="2743200"/>
            <a:ext cx="2600325" cy="2008188"/>
          </a:xfrm>
          <a:prstGeom prst="rect">
            <a:avLst/>
          </a:prstGeom>
          <a:noFill/>
          <a:ln w="9525">
            <a:noFill/>
            <a:miter lim="800000"/>
            <a:headEnd/>
            <a:tailEnd/>
          </a:ln>
        </p:spPr>
      </p:pic>
      <p:pic>
        <p:nvPicPr>
          <p:cNvPr id="50185" name="Picture 9" descr="Range_Flight_Takeoff2_15Aug10.jpg"/>
          <p:cNvPicPr>
            <a:picLocks noChangeAspect="1"/>
          </p:cNvPicPr>
          <p:nvPr/>
        </p:nvPicPr>
        <p:blipFill>
          <a:blip r:embed="rId9" cstate="print"/>
          <a:srcRect l="8824" t="22060" r="5376"/>
          <a:stretch>
            <a:fillRect/>
          </a:stretch>
        </p:blipFill>
        <p:spPr bwMode="auto">
          <a:xfrm>
            <a:off x="234950" y="2790825"/>
            <a:ext cx="2660650" cy="1933575"/>
          </a:xfrm>
          <a:prstGeom prst="rect">
            <a:avLst/>
          </a:prstGeom>
          <a:noFill/>
          <a:ln w="9525">
            <a:noFill/>
            <a:miter lim="800000"/>
            <a:headEnd/>
            <a:tailEnd/>
          </a:ln>
        </p:spPr>
      </p:pic>
      <p:sp>
        <p:nvSpPr>
          <p:cNvPr id="15" name="Text Box 23"/>
          <p:cNvSpPr txBox="1">
            <a:spLocks noChangeArrowheads="1"/>
          </p:cNvSpPr>
          <p:nvPr/>
        </p:nvSpPr>
        <p:spPr bwMode="auto">
          <a:xfrm>
            <a:off x="914400" y="863025"/>
            <a:ext cx="7772400" cy="5847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fontAlgn="auto">
              <a:spcBef>
                <a:spcPts val="600"/>
              </a:spcBef>
              <a:spcAft>
                <a:spcPts val="0"/>
              </a:spcAft>
              <a:defRPr/>
            </a:pPr>
            <a:r>
              <a:rPr lang="en-US" sz="3200" dirty="0" err="1" smtClean="0">
                <a:solidFill>
                  <a:schemeClr val="bg1"/>
                </a:solidFill>
                <a:latin typeface="Arial" pitchFamily="-106" charset="0"/>
                <a:ea typeface="ＭＳ Ｐゴシック" pitchFamily="-106" charset="-128"/>
                <a:cs typeface="ＭＳ Ｐゴシック" pitchFamily="-106" charset="-128"/>
              </a:rPr>
              <a:t>TWiLiTE</a:t>
            </a:r>
            <a:r>
              <a:rPr lang="en-US" sz="3200" dirty="0" smtClean="0">
                <a:solidFill>
                  <a:schemeClr val="bg1"/>
                </a:solidFill>
                <a:latin typeface="Arial" pitchFamily="-106" charset="0"/>
                <a:ea typeface="ＭＳ Ｐゴシック" pitchFamily="-106" charset="-128"/>
                <a:cs typeface="ＭＳ Ｐゴシック" pitchFamily="-106" charset="-128"/>
              </a:rPr>
              <a:t> on the Global Hawk: Option 1</a:t>
            </a:r>
            <a:endParaRPr lang="en-US" sz="3200" dirty="0">
              <a:solidFill>
                <a:schemeClr val="bg1"/>
              </a:solidFill>
              <a:latin typeface="Arial" pitchFamily="-106" charset="0"/>
              <a:ea typeface="ＭＳ Ｐゴシック" pitchFamily="-106" charset="-128"/>
              <a:cs typeface="ＭＳ Ｐゴシック" pitchFamily="-106"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bwMode="auto">
          <a:xfrm>
            <a:off x="1066800" y="381000"/>
            <a:ext cx="6857999" cy="762000"/>
          </a:xfrm>
          <a:noFill/>
          <a:ln>
            <a:miter lim="800000"/>
            <a:headEnd/>
            <a:tailEnd/>
          </a:ln>
        </p:spPr>
        <p:txBody>
          <a:bodyPr wrap="square" lIns="91440" tIns="45720" rIns="91440" bIns="45720" numCol="1" anchor="t" anchorCtr="0" compatLnSpc="1">
            <a:prstTxWarp prst="textNoShape">
              <a:avLst/>
            </a:prstTxWarp>
          </a:bodyPr>
          <a:lstStyle/>
          <a:p>
            <a:pPr algn="ctr"/>
            <a:r>
              <a:rPr lang="en-US" sz="3200" b="0" dirty="0" smtClean="0">
                <a:solidFill>
                  <a:schemeClr val="accent6"/>
                </a:solidFill>
                <a:ea typeface="ヒラギノ角ゴ Pro W3" charset="-128"/>
              </a:rPr>
              <a:t>Hybrid Doppler </a:t>
            </a:r>
            <a:r>
              <a:rPr lang="en-US" sz="3200" b="0" dirty="0" err="1" smtClean="0">
                <a:solidFill>
                  <a:schemeClr val="accent6"/>
                </a:solidFill>
                <a:ea typeface="ヒラギノ角ゴ Pro W3" charset="-128"/>
              </a:rPr>
              <a:t>Lidar</a:t>
            </a:r>
            <a:r>
              <a:rPr lang="en-US" sz="3200" b="0" dirty="0" smtClean="0">
                <a:solidFill>
                  <a:schemeClr val="accent6"/>
                </a:solidFill>
                <a:ea typeface="ヒラギノ角ゴ Pro W3" charset="-128"/>
              </a:rPr>
              <a:t> Transceiver </a:t>
            </a:r>
            <a:br>
              <a:rPr lang="en-US" sz="3200" b="0" dirty="0" smtClean="0">
                <a:solidFill>
                  <a:schemeClr val="accent6"/>
                </a:solidFill>
                <a:ea typeface="ヒラギノ角ゴ Pro W3" charset="-128"/>
              </a:rPr>
            </a:br>
            <a:endParaRPr lang="en-US" sz="3200" b="0" dirty="0" smtClean="0">
              <a:solidFill>
                <a:schemeClr val="accent6"/>
              </a:solidFill>
              <a:ea typeface="ヒラギノ角ゴ Pro W3" charset="-128"/>
            </a:endParaRPr>
          </a:p>
        </p:txBody>
      </p:sp>
      <p:sp>
        <p:nvSpPr>
          <p:cNvPr id="24579" name="Rectangle 5"/>
          <p:cNvSpPr>
            <a:spLocks noChangeArrowheads="1"/>
          </p:cNvSpPr>
          <p:nvPr/>
        </p:nvSpPr>
        <p:spPr bwMode="auto">
          <a:xfrm>
            <a:off x="401638" y="1466850"/>
            <a:ext cx="7315200" cy="3970318"/>
          </a:xfrm>
          <a:prstGeom prst="rect">
            <a:avLst/>
          </a:prstGeom>
          <a:noFill/>
          <a:ln w="9525">
            <a:noFill/>
            <a:miter lim="800000"/>
            <a:headEnd/>
            <a:tailEnd/>
          </a:ln>
        </p:spPr>
        <p:txBody>
          <a:bodyPr>
            <a:spAutoFit/>
          </a:bodyPr>
          <a:lstStyle/>
          <a:p>
            <a:pPr>
              <a:buFont typeface="Arial" pitchFamily="34" charset="0"/>
              <a:buChar char="•"/>
            </a:pPr>
            <a:r>
              <a:rPr lang="en-US" dirty="0" smtClean="0"/>
              <a:t> Funded by ESTO 2008 ACT</a:t>
            </a:r>
          </a:p>
          <a:p>
            <a:pPr>
              <a:buFont typeface="Arial" pitchFamily="34" charset="0"/>
              <a:buChar char="•"/>
            </a:pPr>
            <a:r>
              <a:rPr lang="en-US" dirty="0"/>
              <a:t> </a:t>
            </a:r>
            <a:r>
              <a:rPr lang="en-US" dirty="0" smtClean="0"/>
              <a:t>GSFC IRAD support for modifications</a:t>
            </a:r>
          </a:p>
          <a:p>
            <a:r>
              <a:rPr lang="en-US" dirty="0"/>
              <a:t> </a:t>
            </a:r>
            <a:r>
              <a:rPr lang="en-US" dirty="0" smtClean="0"/>
              <a:t> to integrate with </a:t>
            </a:r>
            <a:r>
              <a:rPr lang="en-US" dirty="0" err="1" smtClean="0"/>
              <a:t>TWiLiTE</a:t>
            </a:r>
            <a:r>
              <a:rPr lang="en-US" dirty="0" smtClean="0"/>
              <a:t> </a:t>
            </a:r>
          </a:p>
          <a:p>
            <a:pPr>
              <a:buFont typeface="Arial" pitchFamily="34" charset="0"/>
              <a:buChar char="•"/>
            </a:pPr>
            <a:r>
              <a:rPr lang="en-US" dirty="0"/>
              <a:t> </a:t>
            </a:r>
            <a:r>
              <a:rPr lang="en-US" dirty="0" smtClean="0"/>
              <a:t>4 identical fixed pointing telescopes</a:t>
            </a:r>
          </a:p>
          <a:p>
            <a:pPr>
              <a:buFont typeface="Arial" pitchFamily="34" charset="0"/>
              <a:buChar char="•"/>
            </a:pPr>
            <a:r>
              <a:rPr lang="en-US" dirty="0" smtClean="0"/>
              <a:t> Small rotating mirror </a:t>
            </a:r>
            <a:r>
              <a:rPr lang="en-US" dirty="0" err="1" smtClean="0"/>
              <a:t>assemby</a:t>
            </a:r>
            <a:r>
              <a:rPr lang="en-US" dirty="0" smtClean="0"/>
              <a:t> selects</a:t>
            </a:r>
          </a:p>
          <a:p>
            <a:r>
              <a:rPr lang="en-US" dirty="0" smtClean="0"/>
              <a:t>  which FOV is active </a:t>
            </a:r>
          </a:p>
          <a:p>
            <a:pPr>
              <a:buFont typeface="Arial" pitchFamily="34" charset="0"/>
              <a:buChar char="•"/>
            </a:pPr>
            <a:r>
              <a:rPr lang="en-US" dirty="0"/>
              <a:t> </a:t>
            </a:r>
            <a:r>
              <a:rPr lang="en-US" dirty="0" smtClean="0"/>
              <a:t>20 cm Diameter primary mirrors</a:t>
            </a:r>
          </a:p>
          <a:p>
            <a:pPr>
              <a:buFont typeface="Arial" pitchFamily="34" charset="0"/>
              <a:buChar char="•"/>
            </a:pPr>
            <a:r>
              <a:rPr lang="en-US" dirty="0"/>
              <a:t> </a:t>
            </a:r>
            <a:r>
              <a:rPr lang="en-US" dirty="0" smtClean="0"/>
              <a:t>Carbon composite structure : </a:t>
            </a:r>
          </a:p>
          <a:p>
            <a:pPr lvl="1">
              <a:buFont typeface="Arial" pitchFamily="34" charset="0"/>
              <a:buChar char="•"/>
            </a:pPr>
            <a:r>
              <a:rPr lang="en-US" dirty="0"/>
              <a:t> </a:t>
            </a:r>
            <a:r>
              <a:rPr lang="en-US" dirty="0" smtClean="0"/>
              <a:t>Lightweight, stiff, low CTE</a:t>
            </a:r>
          </a:p>
          <a:p>
            <a:pPr>
              <a:buFont typeface="Arial" pitchFamily="34" charset="0"/>
              <a:buChar char="•"/>
            </a:pPr>
            <a:r>
              <a:rPr lang="en-US" dirty="0"/>
              <a:t> </a:t>
            </a:r>
            <a:r>
              <a:rPr lang="en-US" dirty="0" smtClean="0"/>
              <a:t>High reflectivity coatings </a:t>
            </a:r>
            <a:r>
              <a:rPr lang="en-US" dirty="0" smtClean="0">
                <a:sym typeface="Wingdings" pitchFamily="2" charset="2"/>
              </a:rPr>
              <a:t> same </a:t>
            </a:r>
          </a:p>
          <a:p>
            <a:r>
              <a:rPr lang="en-US" dirty="0" smtClean="0">
                <a:sym typeface="Wingdings" pitchFamily="2" charset="2"/>
              </a:rPr>
              <a:t>  effective collecting area as larger HOE</a:t>
            </a:r>
          </a:p>
          <a:p>
            <a:pPr>
              <a:buFont typeface="Arial" pitchFamily="34" charset="0"/>
              <a:buChar char="•"/>
            </a:pPr>
            <a:r>
              <a:rPr lang="en-US" dirty="0" smtClean="0">
                <a:sym typeface="Wingdings" pitchFamily="2" charset="2"/>
              </a:rPr>
              <a:t> Designed to operate at 355 nm and</a:t>
            </a:r>
          </a:p>
          <a:p>
            <a:r>
              <a:rPr lang="en-US" dirty="0" smtClean="0">
                <a:sym typeface="Wingdings" pitchFamily="2" charset="2"/>
              </a:rPr>
              <a:t>  2054 nm </a:t>
            </a:r>
          </a:p>
          <a:p>
            <a:r>
              <a:rPr lang="en-US" dirty="0"/>
              <a:t>	</a:t>
            </a:r>
          </a:p>
        </p:txBody>
      </p:sp>
      <p:pic>
        <p:nvPicPr>
          <p:cNvPr id="24580" name="Picture 6">
            <a:hlinkClick r:id="rId3" action="ppaction://hlinkfile"/>
          </p:cNvPr>
          <p:cNvPicPr>
            <a:picLocks noChangeAspect="1" noChangeArrowheads="1"/>
          </p:cNvPicPr>
          <p:nvPr/>
        </p:nvPicPr>
        <p:blipFill>
          <a:blip r:embed="rId4" cstate="print"/>
          <a:srcRect l="26448" t="25032" r="29770" b="14471"/>
          <a:stretch>
            <a:fillRect/>
          </a:stretch>
        </p:blipFill>
        <p:spPr bwMode="auto">
          <a:xfrm>
            <a:off x="4648200" y="1676400"/>
            <a:ext cx="4269828" cy="3854475"/>
          </a:xfrm>
          <a:prstGeom prst="rect">
            <a:avLst/>
          </a:prstGeom>
          <a:noFill/>
          <a:ln w="9525">
            <a:noFill/>
            <a:miter lim="800000"/>
            <a:headEnd/>
            <a:tailEnd/>
          </a:ln>
        </p:spPr>
      </p:pic>
      <p:sp>
        <p:nvSpPr>
          <p:cNvPr id="24581" name="Rectangle 7"/>
          <p:cNvSpPr>
            <a:spLocks noChangeArrowheads="1"/>
          </p:cNvSpPr>
          <p:nvPr/>
        </p:nvSpPr>
        <p:spPr bwMode="auto">
          <a:xfrm>
            <a:off x="4724400" y="5791200"/>
            <a:ext cx="3583032" cy="369332"/>
          </a:xfrm>
          <a:prstGeom prst="rect">
            <a:avLst/>
          </a:prstGeom>
          <a:noFill/>
          <a:ln w="9525">
            <a:noFill/>
            <a:miter lim="800000"/>
            <a:headEnd/>
            <a:tailEnd/>
          </a:ln>
        </p:spPr>
        <p:txBody>
          <a:bodyPr wrap="none">
            <a:spAutoFit/>
          </a:bodyPr>
          <a:lstStyle/>
          <a:p>
            <a:r>
              <a:rPr lang="en-US" dirty="0"/>
              <a:t>Latest layout of </a:t>
            </a:r>
            <a:r>
              <a:rPr lang="en-US" dirty="0" smtClean="0"/>
              <a:t>Structural </a:t>
            </a:r>
            <a:r>
              <a:rPr lang="en-US" dirty="0"/>
              <a:t>Design</a:t>
            </a:r>
          </a:p>
        </p:txBody>
      </p:sp>
      <p:pic>
        <p:nvPicPr>
          <p:cNvPr id="6" name="Picture 13"/>
          <p:cNvPicPr>
            <a:picLocks noChangeAspect="1" noChangeArrowheads="1"/>
          </p:cNvPicPr>
          <p:nvPr/>
        </p:nvPicPr>
        <p:blipFill>
          <a:blip r:embed="rId5" cstate="print"/>
          <a:srcRect/>
          <a:stretch>
            <a:fillRect/>
          </a:stretch>
        </p:blipFill>
        <p:spPr bwMode="auto">
          <a:xfrm>
            <a:off x="7848600" y="425450"/>
            <a:ext cx="1219200" cy="6413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6" name="Group 17"/>
          <p:cNvGrpSpPr>
            <a:grpSpLocks/>
          </p:cNvGrpSpPr>
          <p:nvPr/>
        </p:nvGrpSpPr>
        <p:grpSpPr bwMode="auto">
          <a:xfrm>
            <a:off x="5638800" y="3200400"/>
            <a:ext cx="3581400" cy="2514600"/>
            <a:chOff x="6096000" y="3810000"/>
            <a:chExt cx="2438400" cy="1676400"/>
          </a:xfrm>
        </p:grpSpPr>
        <p:sp>
          <p:nvSpPr>
            <p:cNvPr id="51207" name="Rectangle 14"/>
            <p:cNvSpPr>
              <a:spLocks noChangeArrowheads="1"/>
            </p:cNvSpPr>
            <p:nvPr/>
          </p:nvSpPr>
          <p:spPr bwMode="auto">
            <a:xfrm>
              <a:off x="6096000" y="3810000"/>
              <a:ext cx="2438400" cy="1676400"/>
            </a:xfrm>
            <a:prstGeom prst="rect">
              <a:avLst/>
            </a:prstGeom>
            <a:solidFill>
              <a:schemeClr val="bg1"/>
            </a:solidFill>
            <a:ln w="9525" algn="ctr">
              <a:noFill/>
              <a:round/>
              <a:headEnd/>
              <a:tailEnd/>
            </a:ln>
          </p:spPr>
          <p:txBody>
            <a:bodyPr>
              <a:spAutoFit/>
            </a:bodyPr>
            <a:lstStyle/>
            <a:p>
              <a:pPr>
                <a:spcBef>
                  <a:spcPct val="20000"/>
                </a:spcBef>
                <a:buFontTx/>
                <a:buChar char="•"/>
              </a:pPr>
              <a:endParaRPr lang="en-US" b="1"/>
            </a:p>
          </p:txBody>
        </p:sp>
        <p:pic>
          <p:nvPicPr>
            <p:cNvPr id="51208" name="Picture 11" descr="acts.jpg"/>
            <p:cNvPicPr>
              <a:picLocks noChangeAspect="1"/>
            </p:cNvPicPr>
            <p:nvPr/>
          </p:nvPicPr>
          <p:blipFill>
            <a:blip r:embed="rId2" cstate="print"/>
            <a:srcRect l="11113" t="17772" r="3021" b="11578"/>
            <a:stretch>
              <a:fillRect/>
            </a:stretch>
          </p:blipFill>
          <p:spPr bwMode="auto">
            <a:xfrm rot="-660000">
              <a:off x="6347969" y="3995145"/>
              <a:ext cx="1934463" cy="1229910"/>
            </a:xfrm>
            <a:prstGeom prst="rect">
              <a:avLst/>
            </a:prstGeom>
            <a:noFill/>
            <a:ln w="9525">
              <a:noFill/>
              <a:miter lim="800000"/>
              <a:headEnd/>
              <a:tailEnd/>
            </a:ln>
          </p:spPr>
        </p:pic>
      </p:grpSp>
      <p:sp>
        <p:nvSpPr>
          <p:cNvPr id="51202"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t>HS3 TWiLiTE on Global Hawk -</a:t>
            </a:r>
            <a:br>
              <a:rPr lang="en-US" smtClean="0"/>
            </a:br>
            <a:r>
              <a:rPr lang="en-US" smtClean="0"/>
              <a:t>Option 2</a:t>
            </a:r>
          </a:p>
        </p:txBody>
      </p:sp>
      <p:sp>
        <p:nvSpPr>
          <p:cNvPr id="51203" name="Content Placeholder 2"/>
          <p:cNvSpPr>
            <a:spLocks noGrp="1"/>
          </p:cNvSpPr>
          <p:nvPr>
            <p:ph idx="1"/>
          </p:nvPr>
        </p:nvSpPr>
        <p:spPr bwMode="auto">
          <a:xfrm>
            <a:off x="381000" y="1752600"/>
            <a:ext cx="8229600" cy="1295400"/>
          </a:xfrm>
          <a:noFill/>
          <a:ln>
            <a:miter lim="800000"/>
            <a:headEnd/>
            <a:tailEnd/>
          </a:ln>
        </p:spPr>
        <p:txBody>
          <a:bodyPr vert="horz" wrap="square" lIns="91440" tIns="45720" rIns="91440" bIns="45720" numCol="1" anchor="t" anchorCtr="0" compatLnSpc="1">
            <a:prstTxWarp prst="textNoShape">
              <a:avLst/>
            </a:prstTxWarp>
          </a:bodyPr>
          <a:lstStyle/>
          <a:p>
            <a:r>
              <a:rPr lang="en-US" sz="1800" dirty="0" smtClean="0"/>
              <a:t>Use </a:t>
            </a:r>
            <a:r>
              <a:rPr lang="en-US" sz="1800" dirty="0" err="1" smtClean="0"/>
              <a:t>TWiLiTE</a:t>
            </a:r>
            <a:r>
              <a:rPr lang="en-US" sz="1800" dirty="0" smtClean="0"/>
              <a:t> instrument modules </a:t>
            </a:r>
            <a:r>
              <a:rPr lang="en-US" sz="1800" u="sng" dirty="0" smtClean="0"/>
              <a:t>except</a:t>
            </a:r>
            <a:r>
              <a:rPr lang="en-US" sz="1800" dirty="0" smtClean="0"/>
              <a:t> HOE telescope/optical bench </a:t>
            </a:r>
          </a:p>
          <a:p>
            <a:r>
              <a:rPr lang="en-US" sz="1800" dirty="0" smtClean="0"/>
              <a:t>Replace HOE telescope with new design based on ESTO ACT funded project – smaller, lighter, more robust design using conventional optics</a:t>
            </a:r>
          </a:p>
          <a:p>
            <a:r>
              <a:rPr lang="en-US" sz="1800" dirty="0" smtClean="0"/>
              <a:t>Use modified AESA deep fairing in Zone 25</a:t>
            </a:r>
          </a:p>
          <a:p>
            <a:r>
              <a:rPr lang="en-US" sz="1800" dirty="0" smtClean="0"/>
              <a:t>Use </a:t>
            </a:r>
            <a:r>
              <a:rPr lang="en-US" sz="1800" dirty="0" err="1" smtClean="0"/>
              <a:t>Northrup</a:t>
            </a:r>
            <a:r>
              <a:rPr lang="en-US" sz="1800" dirty="0" smtClean="0"/>
              <a:t> LCS (Liquid Cooling System) for thermal control  </a:t>
            </a:r>
          </a:p>
        </p:txBody>
      </p:sp>
      <p:grpSp>
        <p:nvGrpSpPr>
          <p:cNvPr id="51205" name="Group 16"/>
          <p:cNvGrpSpPr>
            <a:grpSpLocks/>
          </p:cNvGrpSpPr>
          <p:nvPr/>
        </p:nvGrpSpPr>
        <p:grpSpPr bwMode="auto">
          <a:xfrm>
            <a:off x="2590800" y="3200400"/>
            <a:ext cx="3581400" cy="2514600"/>
            <a:chOff x="3429000" y="3810000"/>
            <a:chExt cx="2438400" cy="1676400"/>
          </a:xfrm>
        </p:grpSpPr>
        <p:sp>
          <p:nvSpPr>
            <p:cNvPr id="51209" name="Rectangle 13"/>
            <p:cNvSpPr>
              <a:spLocks noChangeArrowheads="1"/>
            </p:cNvSpPr>
            <p:nvPr/>
          </p:nvSpPr>
          <p:spPr bwMode="auto">
            <a:xfrm>
              <a:off x="3429000" y="3810000"/>
              <a:ext cx="2438400" cy="1676400"/>
            </a:xfrm>
            <a:prstGeom prst="rect">
              <a:avLst/>
            </a:prstGeom>
            <a:solidFill>
              <a:schemeClr val="bg1"/>
            </a:solidFill>
            <a:ln w="9525" algn="ctr">
              <a:noFill/>
              <a:round/>
              <a:headEnd/>
              <a:tailEnd/>
            </a:ln>
          </p:spPr>
          <p:txBody>
            <a:bodyPr>
              <a:spAutoFit/>
            </a:bodyPr>
            <a:lstStyle/>
            <a:p>
              <a:pPr>
                <a:spcBef>
                  <a:spcPct val="20000"/>
                </a:spcBef>
                <a:buFontTx/>
                <a:buChar char="•"/>
              </a:pPr>
              <a:endParaRPr lang="en-US" b="1"/>
            </a:p>
          </p:txBody>
        </p:sp>
        <p:pic>
          <p:nvPicPr>
            <p:cNvPr id="51210" name="Picture 10" descr="act.jpg"/>
            <p:cNvPicPr>
              <a:picLocks noChangeAspect="1"/>
            </p:cNvPicPr>
            <p:nvPr/>
          </p:nvPicPr>
          <p:blipFill>
            <a:blip r:embed="rId3" cstate="print"/>
            <a:srcRect l="5511" t="15266" r="3107" b="13266"/>
            <a:stretch>
              <a:fillRect/>
            </a:stretch>
          </p:blipFill>
          <p:spPr bwMode="auto">
            <a:xfrm rot="360000">
              <a:off x="3649998" y="3983839"/>
              <a:ext cx="2072604" cy="1252523"/>
            </a:xfrm>
            <a:prstGeom prst="rect">
              <a:avLst/>
            </a:prstGeom>
            <a:noFill/>
            <a:ln w="9525">
              <a:noFill/>
              <a:miter lim="800000"/>
              <a:headEnd/>
              <a:tailEnd/>
            </a:ln>
          </p:spPr>
        </p:pic>
      </p:grpSp>
      <p:sp>
        <p:nvSpPr>
          <p:cNvPr id="13" name="TextBox 12"/>
          <p:cNvSpPr txBox="1"/>
          <p:nvPr/>
        </p:nvSpPr>
        <p:spPr>
          <a:xfrm>
            <a:off x="838200" y="5791200"/>
            <a:ext cx="1441420" cy="369332"/>
          </a:xfrm>
          <a:prstGeom prst="rect">
            <a:avLst/>
          </a:prstGeom>
          <a:noFill/>
        </p:spPr>
        <p:txBody>
          <a:bodyPr wrap="none" rtlCol="0">
            <a:spAutoFit/>
          </a:bodyPr>
          <a:lstStyle/>
          <a:p>
            <a:r>
              <a:rPr lang="en-US" dirty="0" smtClean="0"/>
              <a:t>Bottom view</a:t>
            </a:r>
            <a:endParaRPr lang="en-US" dirty="0"/>
          </a:p>
        </p:txBody>
      </p:sp>
      <p:sp>
        <p:nvSpPr>
          <p:cNvPr id="14" name="TextBox 13"/>
          <p:cNvSpPr txBox="1"/>
          <p:nvPr/>
        </p:nvSpPr>
        <p:spPr>
          <a:xfrm>
            <a:off x="3962400" y="5791200"/>
            <a:ext cx="1172116" cy="369332"/>
          </a:xfrm>
          <a:prstGeom prst="rect">
            <a:avLst/>
          </a:prstGeom>
          <a:noFill/>
        </p:spPr>
        <p:txBody>
          <a:bodyPr wrap="none" rtlCol="0">
            <a:spAutoFit/>
          </a:bodyPr>
          <a:lstStyle/>
          <a:p>
            <a:r>
              <a:rPr lang="en-US" dirty="0" smtClean="0"/>
              <a:t>Side view</a:t>
            </a:r>
            <a:endParaRPr lang="en-US" dirty="0"/>
          </a:p>
        </p:txBody>
      </p:sp>
      <p:sp>
        <p:nvSpPr>
          <p:cNvPr id="15" name="TextBox 14"/>
          <p:cNvSpPr txBox="1"/>
          <p:nvPr/>
        </p:nvSpPr>
        <p:spPr>
          <a:xfrm>
            <a:off x="7010400" y="5715000"/>
            <a:ext cx="1210588" cy="369332"/>
          </a:xfrm>
          <a:prstGeom prst="rect">
            <a:avLst/>
          </a:prstGeom>
          <a:noFill/>
        </p:spPr>
        <p:txBody>
          <a:bodyPr wrap="none" rtlCol="0">
            <a:spAutoFit/>
          </a:bodyPr>
          <a:lstStyle/>
          <a:p>
            <a:r>
              <a:rPr lang="en-US" dirty="0" smtClean="0"/>
              <a:t>Rear view</a:t>
            </a:r>
            <a:endParaRPr lang="en-US" dirty="0"/>
          </a:p>
        </p:txBody>
      </p:sp>
      <p:grpSp>
        <p:nvGrpSpPr>
          <p:cNvPr id="16" name="Group 15"/>
          <p:cNvGrpSpPr/>
          <p:nvPr/>
        </p:nvGrpSpPr>
        <p:grpSpPr>
          <a:xfrm>
            <a:off x="0" y="0"/>
            <a:ext cx="9144000" cy="1524000"/>
            <a:chOff x="0" y="0"/>
            <a:chExt cx="9144000" cy="1524000"/>
          </a:xfrm>
        </p:grpSpPr>
        <p:sp>
          <p:nvSpPr>
            <p:cNvPr id="17" name="Rectangle 17"/>
            <p:cNvSpPr>
              <a:spLocks noChangeArrowheads="1"/>
            </p:cNvSpPr>
            <p:nvPr/>
          </p:nvSpPr>
          <p:spPr bwMode="auto">
            <a:xfrm>
              <a:off x="0" y="0"/>
              <a:ext cx="9144000" cy="1316038"/>
            </a:xfrm>
            <a:prstGeom prst="rect">
              <a:avLst/>
            </a:prstGeom>
            <a:solidFill>
              <a:srgbClr val="000000"/>
            </a:solidFill>
            <a:ln w="9525">
              <a:noFill/>
              <a:miter lim="800000"/>
              <a:headEnd/>
              <a:tailEnd/>
            </a:ln>
          </p:spPr>
          <p:txBody>
            <a:bodyPr wrap="none" anchor="ctr"/>
            <a:lstStyle/>
            <a:p>
              <a:endParaRPr lang="en-US">
                <a:latin typeface="Calibri" pitchFamily="34" charset="0"/>
              </a:endParaRPr>
            </a:p>
          </p:txBody>
        </p:sp>
        <p:pic>
          <p:nvPicPr>
            <p:cNvPr id="18" name="Picture 18" descr="seawifs_alberto_lrg"/>
            <p:cNvPicPr>
              <a:picLocks noChangeAspect="1" noChangeArrowheads="1"/>
            </p:cNvPicPr>
            <p:nvPr/>
          </p:nvPicPr>
          <p:blipFill>
            <a:blip r:embed="rId4" cstate="print"/>
            <a:srcRect b="27272"/>
            <a:stretch>
              <a:fillRect/>
            </a:stretch>
          </p:blipFill>
          <p:spPr bwMode="auto">
            <a:xfrm>
              <a:off x="3175" y="415925"/>
              <a:ext cx="9140825" cy="1108075"/>
            </a:xfrm>
            <a:prstGeom prst="rect">
              <a:avLst/>
            </a:prstGeom>
            <a:noFill/>
            <a:ln w="9525">
              <a:noFill/>
              <a:miter lim="800000"/>
              <a:headEnd/>
              <a:tailEnd/>
            </a:ln>
          </p:spPr>
        </p:pic>
        <p:pic>
          <p:nvPicPr>
            <p:cNvPr id="19" name="Picture 19"/>
            <p:cNvPicPr>
              <a:picLocks noChangeAspect="1" noChangeArrowheads="1"/>
            </p:cNvPicPr>
            <p:nvPr/>
          </p:nvPicPr>
          <p:blipFill>
            <a:blip r:embed="rId5" cstate="print"/>
            <a:srcRect/>
            <a:stretch>
              <a:fillRect/>
            </a:stretch>
          </p:blipFill>
          <p:spPr bwMode="auto">
            <a:xfrm>
              <a:off x="50800" y="52388"/>
              <a:ext cx="549275" cy="495300"/>
            </a:xfrm>
            <a:prstGeom prst="rect">
              <a:avLst/>
            </a:prstGeom>
            <a:noFill/>
            <a:ln w="9525">
              <a:noFill/>
              <a:miter lim="800000"/>
              <a:headEnd/>
              <a:tailEnd/>
            </a:ln>
          </p:spPr>
        </p:pic>
        <p:sp>
          <p:nvSpPr>
            <p:cNvPr id="20" name="Rectangle 24"/>
            <p:cNvSpPr txBox="1">
              <a:spLocks noChangeArrowheads="1"/>
            </p:cNvSpPr>
            <p:nvPr/>
          </p:nvSpPr>
          <p:spPr bwMode="auto">
            <a:xfrm>
              <a:off x="790575" y="88900"/>
              <a:ext cx="7566025" cy="458788"/>
            </a:xfrm>
            <a:prstGeom prst="rect">
              <a:avLst/>
            </a:prstGeom>
            <a:noFill/>
            <a:ln w="9525">
              <a:noFill/>
              <a:miter lim="800000"/>
              <a:headEnd/>
              <a:tailEnd/>
            </a:ln>
            <a:effectLst>
              <a:outerShdw dist="35921" dir="2700000" algn="ctr" rotWithShape="0">
                <a:srgbClr val="B3DCFF">
                  <a:alpha val="50000"/>
                </a:srgbClr>
              </a:outerShdw>
            </a:effectLst>
          </p:spPr>
          <p:txBody>
            <a:bodyPr anchor="ctr">
              <a:normAutofit/>
            </a:bodyPr>
            <a:lstStyle/>
            <a:p>
              <a:pPr eaLnBrk="0" fontAlgn="auto" hangingPunct="0">
                <a:lnSpc>
                  <a:spcPct val="75000"/>
                </a:lnSpc>
                <a:spcAft>
                  <a:spcPts val="0"/>
                </a:spcAft>
                <a:defRPr/>
              </a:pPr>
              <a:r>
                <a:rPr lang="en-US" sz="2800" b="1" kern="0" dirty="0">
                  <a:solidFill>
                    <a:schemeClr val="tx2">
                      <a:lumMod val="20000"/>
                      <a:lumOff val="80000"/>
                    </a:schemeClr>
                  </a:solidFill>
                  <a:latin typeface="Helvetica" charset="0"/>
                  <a:ea typeface="+mj-ea"/>
                  <a:cs typeface="+mj-cs"/>
                </a:rPr>
                <a:t>Hurricane and Severe Storm Sentinel (</a:t>
              </a:r>
              <a:r>
                <a:rPr lang="en-US" sz="2700" b="1" kern="0" dirty="0">
                  <a:solidFill>
                    <a:schemeClr val="tx2">
                      <a:lumMod val="20000"/>
                      <a:lumOff val="80000"/>
                    </a:schemeClr>
                  </a:solidFill>
                  <a:latin typeface="Helvetica" charset="0"/>
                  <a:ea typeface="+mj-ea"/>
                  <a:cs typeface="+mj-cs"/>
                </a:rPr>
                <a:t>HS3)</a:t>
              </a:r>
              <a:endParaRPr lang="en-US" sz="3400" b="1" kern="0" dirty="0">
                <a:solidFill>
                  <a:schemeClr val="tx2">
                    <a:lumMod val="20000"/>
                    <a:lumOff val="80000"/>
                  </a:schemeClr>
                </a:solidFill>
                <a:latin typeface="+mj-lt"/>
                <a:ea typeface="+mj-ea"/>
                <a:cs typeface="+mj-cs"/>
              </a:endParaRPr>
            </a:p>
          </p:txBody>
        </p:sp>
      </p:grpSp>
      <p:sp>
        <p:nvSpPr>
          <p:cNvPr id="21" name="Text Box 23"/>
          <p:cNvSpPr txBox="1">
            <a:spLocks noChangeArrowheads="1"/>
          </p:cNvSpPr>
          <p:nvPr/>
        </p:nvSpPr>
        <p:spPr bwMode="auto">
          <a:xfrm>
            <a:off x="685800" y="939225"/>
            <a:ext cx="7772400" cy="5847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fontAlgn="auto">
              <a:spcBef>
                <a:spcPts val="600"/>
              </a:spcBef>
              <a:spcAft>
                <a:spcPts val="0"/>
              </a:spcAft>
              <a:defRPr/>
            </a:pPr>
            <a:r>
              <a:rPr lang="en-US" sz="3200" dirty="0" err="1" smtClean="0">
                <a:solidFill>
                  <a:schemeClr val="bg1"/>
                </a:solidFill>
                <a:latin typeface="Arial" pitchFamily="-106" charset="0"/>
                <a:ea typeface="ＭＳ Ｐゴシック" pitchFamily="-106" charset="-128"/>
                <a:cs typeface="ＭＳ Ｐゴシック" pitchFamily="-106" charset="-128"/>
              </a:rPr>
              <a:t>TWiLiTE</a:t>
            </a:r>
            <a:r>
              <a:rPr lang="en-US" sz="3200" dirty="0" smtClean="0">
                <a:solidFill>
                  <a:schemeClr val="bg1"/>
                </a:solidFill>
                <a:latin typeface="Arial" pitchFamily="-106" charset="0"/>
                <a:ea typeface="ＭＳ Ｐゴシック" pitchFamily="-106" charset="-128"/>
                <a:cs typeface="ＭＳ Ｐゴシック" pitchFamily="-106" charset="-128"/>
              </a:rPr>
              <a:t> on the Global Hawk: Option 2</a:t>
            </a:r>
            <a:endParaRPr lang="en-US" sz="3200" dirty="0">
              <a:solidFill>
                <a:schemeClr val="bg1"/>
              </a:solidFill>
              <a:latin typeface="Arial" pitchFamily="-106" charset="0"/>
              <a:ea typeface="ＭＳ Ｐゴシック" pitchFamily="-106" charset="-128"/>
              <a:cs typeface="ＭＳ Ｐゴシック" pitchFamily="-106" charset="-128"/>
            </a:endParaRPr>
          </a:p>
        </p:txBody>
      </p:sp>
      <p:grpSp>
        <p:nvGrpSpPr>
          <p:cNvPr id="51204" name="Group 15"/>
          <p:cNvGrpSpPr>
            <a:grpSpLocks/>
          </p:cNvGrpSpPr>
          <p:nvPr/>
        </p:nvGrpSpPr>
        <p:grpSpPr bwMode="auto">
          <a:xfrm>
            <a:off x="0" y="3200400"/>
            <a:ext cx="3581400" cy="2514600"/>
            <a:chOff x="609600" y="3657600"/>
            <a:chExt cx="2438400" cy="1676400"/>
          </a:xfrm>
        </p:grpSpPr>
        <p:sp>
          <p:nvSpPr>
            <p:cNvPr id="51211" name="Rectangle 12"/>
            <p:cNvSpPr>
              <a:spLocks noChangeArrowheads="1"/>
            </p:cNvSpPr>
            <p:nvPr/>
          </p:nvSpPr>
          <p:spPr bwMode="auto">
            <a:xfrm>
              <a:off x="609600" y="3657600"/>
              <a:ext cx="2438400" cy="1676400"/>
            </a:xfrm>
            <a:prstGeom prst="rect">
              <a:avLst/>
            </a:prstGeom>
            <a:solidFill>
              <a:schemeClr val="bg1"/>
            </a:solidFill>
            <a:ln w="9525" algn="ctr">
              <a:noFill/>
              <a:round/>
              <a:headEnd/>
              <a:tailEnd/>
            </a:ln>
          </p:spPr>
          <p:txBody>
            <a:bodyPr>
              <a:spAutoFit/>
            </a:bodyPr>
            <a:lstStyle/>
            <a:p>
              <a:pPr>
                <a:spcBef>
                  <a:spcPct val="20000"/>
                </a:spcBef>
                <a:buFontTx/>
                <a:buChar char="•"/>
              </a:pPr>
              <a:endParaRPr lang="en-US" b="1"/>
            </a:p>
          </p:txBody>
        </p:sp>
        <p:pic>
          <p:nvPicPr>
            <p:cNvPr id="51212" name="Picture 9" descr="actt.jpg"/>
            <p:cNvPicPr>
              <a:picLocks noChangeAspect="1"/>
            </p:cNvPicPr>
            <p:nvPr/>
          </p:nvPicPr>
          <p:blipFill>
            <a:blip r:embed="rId6" cstate="print"/>
            <a:srcRect t="3641" r="10023" b="18594"/>
            <a:stretch>
              <a:fillRect/>
            </a:stretch>
          </p:blipFill>
          <p:spPr bwMode="auto">
            <a:xfrm rot="-180000">
              <a:off x="799901" y="3786683"/>
              <a:ext cx="2056855" cy="137370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TWiLiTE</a:t>
            </a:r>
            <a:r>
              <a:rPr lang="en-US" dirty="0" smtClean="0"/>
              <a:t> I&amp;T Schedule</a:t>
            </a:r>
            <a:endParaRPr lang="en-US" dirty="0"/>
          </a:p>
        </p:txBody>
      </p:sp>
      <p:sp>
        <p:nvSpPr>
          <p:cNvPr id="4" name="Slide Number Placeholder 3"/>
          <p:cNvSpPr>
            <a:spLocks noGrp="1"/>
          </p:cNvSpPr>
          <p:nvPr>
            <p:ph type="sldNum" sz="quarter" idx="10"/>
          </p:nvPr>
        </p:nvSpPr>
        <p:spPr/>
        <p:txBody>
          <a:bodyPr/>
          <a:lstStyle/>
          <a:p>
            <a:pPr>
              <a:defRPr/>
            </a:pPr>
            <a:fld id="{27EBA566-6DDD-410B-BA40-F5FA20D1BF56}" type="slidenum">
              <a:rPr lang="en-US" smtClean="0"/>
              <a:pPr>
                <a:defRPr/>
              </a:pPr>
              <a:t>13</a:t>
            </a:fld>
            <a:endParaRPr lang="en-US"/>
          </a:p>
        </p:txBody>
      </p:sp>
      <p:pic>
        <p:nvPicPr>
          <p:cNvPr id="5" name="Picture 4" descr="TWiLiTE GH Integration.gif"/>
          <p:cNvPicPr>
            <a:picLocks noChangeAspect="1"/>
          </p:cNvPicPr>
          <p:nvPr/>
        </p:nvPicPr>
        <p:blipFill>
          <a:blip r:embed="rId2" cstate="print"/>
          <a:srcRect b="20859"/>
          <a:stretch>
            <a:fillRect/>
          </a:stretch>
        </p:blipFill>
        <p:spPr>
          <a:xfrm>
            <a:off x="645459" y="1676400"/>
            <a:ext cx="7888941" cy="4191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Summary</a:t>
            </a:r>
            <a:endParaRPr lang="en-US" dirty="0"/>
          </a:p>
        </p:txBody>
      </p:sp>
      <p:sp>
        <p:nvSpPr>
          <p:cNvPr id="65539" name="Content Placeholder 2"/>
          <p:cNvSpPr>
            <a:spLocks noGrp="1"/>
          </p:cNvSpPr>
          <p:nvPr>
            <p:ph idx="1"/>
          </p:nvPr>
        </p:nvSpPr>
        <p:spPr>
          <a:xfrm>
            <a:off x="990600" y="1447800"/>
            <a:ext cx="8001000" cy="4716463"/>
          </a:xfrm>
        </p:spPr>
        <p:txBody>
          <a:bodyPr/>
          <a:lstStyle/>
          <a:p>
            <a:r>
              <a:rPr lang="en-US" sz="2000" b="0" dirty="0" smtClean="0">
                <a:latin typeface="Arial" charset="0"/>
              </a:rPr>
              <a:t>The </a:t>
            </a:r>
            <a:r>
              <a:rPr lang="en-US" sz="2000" b="0" dirty="0" err="1" smtClean="0">
                <a:latin typeface="Arial" charset="0"/>
              </a:rPr>
              <a:t>TWiLiTE</a:t>
            </a:r>
            <a:r>
              <a:rPr lang="en-US" sz="2000" b="0" dirty="0" smtClean="0">
                <a:latin typeface="Arial" charset="0"/>
              </a:rPr>
              <a:t> IIP program concluded in 2009 with two deployments to integrate the instrument in the ER-2 aircraft and fly 26 hours of engineering test flights</a:t>
            </a:r>
          </a:p>
          <a:p>
            <a:endParaRPr lang="en-US" sz="2000" b="0" dirty="0" smtClean="0">
              <a:latin typeface="Arial" charset="0"/>
            </a:endParaRPr>
          </a:p>
          <a:p>
            <a:r>
              <a:rPr lang="en-US" sz="2000" b="0" dirty="0" smtClean="0">
                <a:latin typeface="Arial" charset="0"/>
              </a:rPr>
              <a:t>During these flights </a:t>
            </a:r>
            <a:r>
              <a:rPr lang="en-US" sz="2000" b="0" dirty="0" err="1" smtClean="0">
                <a:latin typeface="Arial" charset="0"/>
              </a:rPr>
              <a:t>TWiLiTE</a:t>
            </a:r>
            <a:r>
              <a:rPr lang="en-US" sz="2000" b="0" dirty="0" smtClean="0">
                <a:latin typeface="Arial" charset="0"/>
              </a:rPr>
              <a:t> demonstrated fully autonomous operation of the major </a:t>
            </a:r>
            <a:r>
              <a:rPr lang="en-US" sz="2000" b="0" dirty="0" err="1" smtClean="0">
                <a:latin typeface="Arial" charset="0"/>
              </a:rPr>
              <a:t>lidar</a:t>
            </a:r>
            <a:r>
              <a:rPr lang="en-US" sz="2000" b="0" dirty="0" smtClean="0">
                <a:latin typeface="Arial" charset="0"/>
              </a:rPr>
              <a:t> functions including etalon calibration, telescope/laser bore sight alignment and science data acquisition.  </a:t>
            </a:r>
          </a:p>
          <a:p>
            <a:endParaRPr lang="en-US" sz="2000" b="0" dirty="0" smtClean="0">
              <a:latin typeface="Arial" charset="0"/>
            </a:endParaRPr>
          </a:p>
          <a:p>
            <a:r>
              <a:rPr lang="en-US" sz="2000" b="0" dirty="0" smtClean="0">
                <a:latin typeface="Arial" charset="0"/>
              </a:rPr>
              <a:t>We will continue flight testing </a:t>
            </a:r>
            <a:r>
              <a:rPr lang="en-US" sz="2000" b="0" dirty="0" err="1" smtClean="0">
                <a:latin typeface="Arial" charset="0"/>
              </a:rPr>
              <a:t>TWiLiTE</a:t>
            </a:r>
            <a:r>
              <a:rPr lang="en-US" sz="2000" b="0" dirty="0" smtClean="0">
                <a:latin typeface="Arial" charset="0"/>
              </a:rPr>
              <a:t> on the ER-2 in the fall of 2010 and will then begin reconfiguring the instrument to fly on the NASA Global Hawk in preparation for HS3.</a:t>
            </a:r>
          </a:p>
          <a:p>
            <a:pPr>
              <a:buNone/>
            </a:pPr>
            <a:r>
              <a:rPr lang="en-US" sz="2000" b="0" dirty="0" smtClean="0">
                <a:latin typeface="Arial" charset="0"/>
              </a:rPr>
              <a:t>  </a:t>
            </a:r>
          </a:p>
          <a:p>
            <a:r>
              <a:rPr lang="en-US" sz="2000" b="0" dirty="0" smtClean="0">
                <a:latin typeface="Arial" charset="0"/>
              </a:rPr>
              <a:t>Two options are being considered.  Both options will be </a:t>
            </a:r>
            <a:r>
              <a:rPr lang="en-US" sz="2000" b="0" dirty="0" err="1" smtClean="0">
                <a:latin typeface="Arial" charset="0"/>
              </a:rPr>
              <a:t>persued</a:t>
            </a:r>
            <a:r>
              <a:rPr lang="en-US" sz="2000" b="0" dirty="0" smtClean="0">
                <a:latin typeface="Arial" charset="0"/>
              </a:rPr>
              <a:t> in parallel during the accommodation study.  Selection will be made based on performance and schedule. </a:t>
            </a:r>
          </a:p>
        </p:txBody>
      </p:sp>
      <p:sp>
        <p:nvSpPr>
          <p:cNvPr id="4" name="Slide Number Placeholder 3"/>
          <p:cNvSpPr>
            <a:spLocks noGrp="1"/>
          </p:cNvSpPr>
          <p:nvPr>
            <p:ph type="sldNum" sz="quarter" idx="10"/>
          </p:nvPr>
        </p:nvSpPr>
        <p:spPr/>
        <p:txBody>
          <a:bodyPr/>
          <a:lstStyle/>
          <a:p>
            <a:pPr>
              <a:defRPr/>
            </a:pPr>
            <a:fld id="{7C79F341-D410-4085-B4DD-71BD8110884E}"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Backups</a:t>
            </a:r>
            <a:endParaRPr lang="en-US" dirty="0"/>
          </a:p>
        </p:txBody>
      </p:sp>
      <p:sp>
        <p:nvSpPr>
          <p:cNvPr id="66563" name="Content Placeholder 2"/>
          <p:cNvSpPr>
            <a:spLocks noGrp="1"/>
          </p:cNvSpPr>
          <p:nvPr>
            <p:ph idx="1"/>
          </p:nvPr>
        </p:nvSpPr>
        <p:spPr/>
        <p:txBody>
          <a:bodyPr/>
          <a:lstStyle/>
          <a:p>
            <a:endParaRPr lang="en-US" smtClean="0"/>
          </a:p>
        </p:txBody>
      </p:sp>
      <p:sp>
        <p:nvSpPr>
          <p:cNvPr id="4" name="Slide Number Placeholder 3"/>
          <p:cNvSpPr>
            <a:spLocks noGrp="1"/>
          </p:cNvSpPr>
          <p:nvPr>
            <p:ph type="sldNum" sz="quarter" idx="10"/>
          </p:nvPr>
        </p:nvSpPr>
        <p:spPr/>
        <p:txBody>
          <a:bodyPr/>
          <a:lstStyle/>
          <a:p>
            <a:pPr>
              <a:defRPr/>
            </a:pPr>
            <a:fld id="{454D0B05-8E11-40DB-B489-9DCBB34A131B}" type="slidenum">
              <a:rPr lang="en-US" smtClean="0"/>
              <a:pPr>
                <a:defRPr/>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rrowheads="1"/>
          </p:cNvPicPr>
          <p:nvPr/>
        </p:nvPicPr>
        <p:blipFill>
          <a:blip r:embed="rId3" cstate="print"/>
          <a:srcRect/>
          <a:stretch>
            <a:fillRect/>
          </a:stretch>
        </p:blipFill>
        <p:spPr bwMode="auto">
          <a:xfrm>
            <a:off x="0" y="1295400"/>
            <a:ext cx="7315200" cy="5173663"/>
          </a:xfrm>
          <a:prstGeom prst="rect">
            <a:avLst/>
          </a:prstGeom>
          <a:noFill/>
          <a:ln w="9525">
            <a:noFill/>
            <a:miter lim="800000"/>
            <a:headEnd/>
            <a:tailEnd/>
          </a:ln>
        </p:spPr>
      </p:pic>
      <p:sp>
        <p:nvSpPr>
          <p:cNvPr id="41987" name="Rectangle 3"/>
          <p:cNvSpPr>
            <a:spLocks noChangeArrowheads="1"/>
          </p:cNvSpPr>
          <p:nvPr/>
        </p:nvSpPr>
        <p:spPr bwMode="auto">
          <a:xfrm>
            <a:off x="1349375" y="228600"/>
            <a:ext cx="7108825" cy="585418"/>
          </a:xfrm>
          <a:prstGeom prst="rect">
            <a:avLst/>
          </a:prstGeom>
          <a:noFill/>
          <a:ln w="9525">
            <a:noFill/>
            <a:miter lim="800000"/>
            <a:headEnd/>
            <a:tailEnd/>
          </a:ln>
        </p:spPr>
        <p:txBody>
          <a:bodyPr lIns="92075" tIns="46038" rIns="92075" bIns="46038">
            <a:spAutoFit/>
          </a:bodyPr>
          <a:lstStyle/>
          <a:p>
            <a:pPr algn="ctr" eaLnBrk="0" hangingPunct="0"/>
            <a:r>
              <a:rPr lang="en-US" sz="3200" dirty="0">
                <a:solidFill>
                  <a:srgbClr val="3333CC"/>
                </a:solidFill>
                <a:latin typeface="+mn-lt"/>
              </a:rPr>
              <a:t>Doppler </a:t>
            </a:r>
            <a:r>
              <a:rPr lang="en-US" sz="3200" dirty="0" err="1">
                <a:solidFill>
                  <a:srgbClr val="3333CC"/>
                </a:solidFill>
                <a:latin typeface="+mn-lt"/>
              </a:rPr>
              <a:t>Lidar</a:t>
            </a:r>
            <a:r>
              <a:rPr lang="en-US" sz="3200" dirty="0">
                <a:solidFill>
                  <a:srgbClr val="3333CC"/>
                </a:solidFill>
                <a:latin typeface="+mn-lt"/>
              </a:rPr>
              <a:t> Measurement Concept</a:t>
            </a:r>
          </a:p>
        </p:txBody>
      </p:sp>
      <p:sp>
        <p:nvSpPr>
          <p:cNvPr id="41988" name="Text Box 4"/>
          <p:cNvSpPr txBox="1">
            <a:spLocks noChangeArrowheads="1"/>
          </p:cNvSpPr>
          <p:nvPr/>
        </p:nvSpPr>
        <p:spPr bwMode="auto">
          <a:xfrm>
            <a:off x="5715000" y="1054100"/>
            <a:ext cx="3257550" cy="2298700"/>
          </a:xfrm>
          <a:prstGeom prst="rect">
            <a:avLst/>
          </a:prstGeom>
          <a:gradFill rotWithShape="0">
            <a:gsLst>
              <a:gs pos="0">
                <a:srgbClr val="EBF7FD"/>
              </a:gs>
              <a:gs pos="100000">
                <a:srgbClr val="BBDEF5"/>
              </a:gs>
            </a:gsLst>
            <a:lin ang="5400000" scaled="1"/>
          </a:gradFill>
          <a:ln w="9525">
            <a:solidFill>
              <a:srgbClr val="3366FF"/>
            </a:solidFill>
            <a:miter lim="800000"/>
            <a:headEnd/>
            <a:tailEnd/>
          </a:ln>
        </p:spPr>
        <p:txBody>
          <a:bodyPr>
            <a:spAutoFit/>
          </a:bodyPr>
          <a:lstStyle/>
          <a:p>
            <a:pPr eaLnBrk="0" hangingPunct="0">
              <a:spcBef>
                <a:spcPct val="20000"/>
              </a:spcBef>
            </a:pPr>
            <a:r>
              <a:rPr lang="en-US" sz="1600" b="1">
                <a:solidFill>
                  <a:srgbClr val="000000"/>
                </a:solidFill>
              </a:rPr>
              <a:t>DOPPLER RECEIVER -    </a:t>
            </a:r>
            <a:r>
              <a:rPr lang="en-US" sz="1600">
                <a:solidFill>
                  <a:srgbClr val="000000"/>
                </a:solidFill>
              </a:rPr>
              <a:t>Multiple flavors dependent on scattering target -</a:t>
            </a:r>
            <a:endParaRPr lang="en-US" sz="1600" b="1">
              <a:solidFill>
                <a:srgbClr val="000000"/>
              </a:solidFill>
            </a:endParaRPr>
          </a:p>
          <a:p>
            <a:pPr eaLnBrk="0" hangingPunct="0">
              <a:spcBef>
                <a:spcPct val="20000"/>
              </a:spcBef>
              <a:buFontTx/>
              <a:buChar char="•"/>
            </a:pPr>
            <a:r>
              <a:rPr lang="en-US" sz="1500">
                <a:solidFill>
                  <a:srgbClr val="000000"/>
                </a:solidFill>
              </a:rPr>
              <a:t> Aerosol return gives high accuracy and high spatial and temporal resolution</a:t>
            </a:r>
            <a:r>
              <a:rPr lang="en-US" sz="1500" b="1" i="1">
                <a:solidFill>
                  <a:srgbClr val="000000"/>
                </a:solidFill>
              </a:rPr>
              <a:t> when aerosols present</a:t>
            </a:r>
            <a:r>
              <a:rPr lang="en-US" sz="1500">
                <a:solidFill>
                  <a:srgbClr val="000000"/>
                </a:solidFill>
              </a:rPr>
              <a:t>  </a:t>
            </a:r>
          </a:p>
          <a:p>
            <a:pPr eaLnBrk="0" hangingPunct="0">
              <a:spcBef>
                <a:spcPct val="20000"/>
              </a:spcBef>
              <a:buFontTx/>
              <a:buChar char="•"/>
            </a:pPr>
            <a:r>
              <a:rPr lang="en-US" sz="1500">
                <a:solidFill>
                  <a:srgbClr val="000000"/>
                </a:solidFill>
              </a:rPr>
              <a:t> Molecular return gives lower accuracy and resolution but </a:t>
            </a:r>
            <a:r>
              <a:rPr lang="en-US" sz="1500" b="1" i="1">
                <a:solidFill>
                  <a:srgbClr val="000000"/>
                </a:solidFill>
              </a:rPr>
              <a:t>signal is always there</a:t>
            </a:r>
            <a:endParaRPr lang="en-US" sz="1600" b="1" i="1">
              <a:solidFill>
                <a:srgbClr val="000000"/>
              </a:solidFill>
            </a:endParaRPr>
          </a:p>
        </p:txBody>
      </p:sp>
      <p:sp>
        <p:nvSpPr>
          <p:cNvPr id="41989" name="Freeform 5"/>
          <p:cNvSpPr>
            <a:spLocks/>
          </p:cNvSpPr>
          <p:nvPr/>
        </p:nvSpPr>
        <p:spPr bwMode="auto">
          <a:xfrm rot="-2936044">
            <a:off x="3669507" y="3585369"/>
            <a:ext cx="36512" cy="273050"/>
          </a:xfrm>
          <a:custGeom>
            <a:avLst/>
            <a:gdLst>
              <a:gd name="T0" fmla="*/ 2147483647 w 925"/>
              <a:gd name="T1" fmla="*/ 2147483647 h 852"/>
              <a:gd name="T2" fmla="*/ 2147483647 w 925"/>
              <a:gd name="T3" fmla="*/ 2147483647 h 852"/>
              <a:gd name="T4" fmla="*/ 2147483647 w 925"/>
              <a:gd name="T5" fmla="*/ 2147483647 h 852"/>
              <a:gd name="T6" fmla="*/ 2147483647 w 925"/>
              <a:gd name="T7" fmla="*/ 2147483647 h 852"/>
              <a:gd name="T8" fmla="*/ 2147483647 w 925"/>
              <a:gd name="T9" fmla="*/ 2147483647 h 852"/>
              <a:gd name="T10" fmla="*/ 2147483647 w 925"/>
              <a:gd name="T11" fmla="*/ 2147483647 h 852"/>
              <a:gd name="T12" fmla="*/ 2147483647 w 925"/>
              <a:gd name="T13" fmla="*/ 2147483647 h 852"/>
              <a:gd name="T14" fmla="*/ 2147483647 w 925"/>
              <a:gd name="T15" fmla="*/ 2147483647 h 852"/>
              <a:gd name="T16" fmla="*/ 2147483647 w 925"/>
              <a:gd name="T17" fmla="*/ 2147483647 h 852"/>
              <a:gd name="T18" fmla="*/ 2147483647 w 925"/>
              <a:gd name="T19" fmla="*/ 2147483647 h 852"/>
              <a:gd name="T20" fmla="*/ 2147483647 w 925"/>
              <a:gd name="T21" fmla="*/ 2147483647 h 852"/>
              <a:gd name="T22" fmla="*/ 2147483647 w 925"/>
              <a:gd name="T23" fmla="*/ 2147483647 h 852"/>
              <a:gd name="T24" fmla="*/ 2147483647 w 925"/>
              <a:gd name="T25" fmla="*/ 2147483647 h 852"/>
              <a:gd name="T26" fmla="*/ 2147483647 w 925"/>
              <a:gd name="T27" fmla="*/ 2147483647 h 852"/>
              <a:gd name="T28" fmla="*/ 2147483647 w 925"/>
              <a:gd name="T29" fmla="*/ 2147483647 h 852"/>
              <a:gd name="T30" fmla="*/ 2147483647 w 925"/>
              <a:gd name="T31" fmla="*/ 2147483647 h 852"/>
              <a:gd name="T32" fmla="*/ 2147483647 w 925"/>
              <a:gd name="T33" fmla="*/ 2147483647 h 852"/>
              <a:gd name="T34" fmla="*/ 2147483647 w 925"/>
              <a:gd name="T35" fmla="*/ 2147483647 h 852"/>
              <a:gd name="T36" fmla="*/ 2147483647 w 925"/>
              <a:gd name="T37" fmla="*/ 2147483647 h 852"/>
              <a:gd name="T38" fmla="*/ 2147483647 w 925"/>
              <a:gd name="T39" fmla="*/ 2147483647 h 852"/>
              <a:gd name="T40" fmla="*/ 2147483647 w 925"/>
              <a:gd name="T41" fmla="*/ 2147483647 h 852"/>
              <a:gd name="T42" fmla="*/ 2147483647 w 925"/>
              <a:gd name="T43" fmla="*/ 2147483647 h 852"/>
              <a:gd name="T44" fmla="*/ 2147483647 w 925"/>
              <a:gd name="T45" fmla="*/ 2147483647 h 852"/>
              <a:gd name="T46" fmla="*/ 2147483647 w 925"/>
              <a:gd name="T47" fmla="*/ 2147483647 h 852"/>
              <a:gd name="T48" fmla="*/ 2147483647 w 925"/>
              <a:gd name="T49" fmla="*/ 2147483647 h 852"/>
              <a:gd name="T50" fmla="*/ 2147483647 w 925"/>
              <a:gd name="T51" fmla="*/ 2147483647 h 852"/>
              <a:gd name="T52" fmla="*/ 2147483647 w 925"/>
              <a:gd name="T53" fmla="*/ 2147483647 h 852"/>
              <a:gd name="T54" fmla="*/ 2147483647 w 925"/>
              <a:gd name="T55" fmla="*/ 2147483647 h 852"/>
              <a:gd name="T56" fmla="*/ 2147483647 w 925"/>
              <a:gd name="T57" fmla="*/ 2147483647 h 852"/>
              <a:gd name="T58" fmla="*/ 2147483647 w 925"/>
              <a:gd name="T59" fmla="*/ 0 h 852"/>
              <a:gd name="T60" fmla="*/ 2147483647 w 925"/>
              <a:gd name="T61" fmla="*/ 2147483647 h 852"/>
              <a:gd name="T62" fmla="*/ 2147483647 w 925"/>
              <a:gd name="T63" fmla="*/ 2147483647 h 852"/>
              <a:gd name="T64" fmla="*/ 2147483647 w 925"/>
              <a:gd name="T65" fmla="*/ 2147483647 h 852"/>
              <a:gd name="T66" fmla="*/ 2147483647 w 925"/>
              <a:gd name="T67" fmla="*/ 2147483647 h 852"/>
              <a:gd name="T68" fmla="*/ 2147483647 w 925"/>
              <a:gd name="T69" fmla="*/ 2147483647 h 852"/>
              <a:gd name="T70" fmla="*/ 2147483647 w 925"/>
              <a:gd name="T71" fmla="*/ 2147483647 h 852"/>
              <a:gd name="T72" fmla="*/ 2147483647 w 925"/>
              <a:gd name="T73" fmla="*/ 2147483647 h 852"/>
              <a:gd name="T74" fmla="*/ 2147483647 w 925"/>
              <a:gd name="T75" fmla="*/ 2147483647 h 852"/>
              <a:gd name="T76" fmla="*/ 2147483647 w 925"/>
              <a:gd name="T77" fmla="*/ 2147483647 h 852"/>
              <a:gd name="T78" fmla="*/ 2147483647 w 925"/>
              <a:gd name="T79" fmla="*/ 2147483647 h 852"/>
              <a:gd name="T80" fmla="*/ 2147483647 w 925"/>
              <a:gd name="T81" fmla="*/ 2147483647 h 852"/>
              <a:gd name="T82" fmla="*/ 2147483647 w 925"/>
              <a:gd name="T83" fmla="*/ 2147483647 h 852"/>
              <a:gd name="T84" fmla="*/ 2147483647 w 925"/>
              <a:gd name="T85" fmla="*/ 2147483647 h 852"/>
              <a:gd name="T86" fmla="*/ 2147483647 w 925"/>
              <a:gd name="T87" fmla="*/ 2147483647 h 852"/>
              <a:gd name="T88" fmla="*/ 2147483647 w 925"/>
              <a:gd name="T89" fmla="*/ 2147483647 h 852"/>
              <a:gd name="T90" fmla="*/ 2147483647 w 925"/>
              <a:gd name="T91" fmla="*/ 2147483647 h 852"/>
              <a:gd name="T92" fmla="*/ 2147483647 w 925"/>
              <a:gd name="T93" fmla="*/ 2147483647 h 852"/>
              <a:gd name="T94" fmla="*/ 2147483647 w 925"/>
              <a:gd name="T95" fmla="*/ 2147483647 h 852"/>
              <a:gd name="T96" fmla="*/ 2147483647 w 925"/>
              <a:gd name="T97" fmla="*/ 2147483647 h 852"/>
              <a:gd name="T98" fmla="*/ 2147483647 w 925"/>
              <a:gd name="T99" fmla="*/ 2147483647 h 852"/>
              <a:gd name="T100" fmla="*/ 2147483647 w 925"/>
              <a:gd name="T101" fmla="*/ 2147483647 h 852"/>
              <a:gd name="T102" fmla="*/ 2147483647 w 925"/>
              <a:gd name="T103" fmla="*/ 2147483647 h 852"/>
              <a:gd name="T104" fmla="*/ 2147483647 w 925"/>
              <a:gd name="T105" fmla="*/ 2147483647 h 852"/>
              <a:gd name="T106" fmla="*/ 2147483647 w 925"/>
              <a:gd name="T107" fmla="*/ 2147483647 h 852"/>
              <a:gd name="T108" fmla="*/ 2147483647 w 925"/>
              <a:gd name="T109" fmla="*/ 2147483647 h 852"/>
              <a:gd name="T110" fmla="*/ 2147483647 w 925"/>
              <a:gd name="T111" fmla="*/ 2147483647 h 852"/>
              <a:gd name="T112" fmla="*/ 2147483647 w 925"/>
              <a:gd name="T113" fmla="*/ 2147483647 h 852"/>
              <a:gd name="T114" fmla="*/ 2147483647 w 925"/>
              <a:gd name="T115" fmla="*/ 2147483647 h 852"/>
              <a:gd name="T116" fmla="*/ 2147483647 w 925"/>
              <a:gd name="T117" fmla="*/ 2147483647 h 852"/>
              <a:gd name="T118" fmla="*/ 2147483647 w 925"/>
              <a:gd name="T119" fmla="*/ 2147483647 h 8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5"/>
              <a:gd name="T181" fmla="*/ 0 h 852"/>
              <a:gd name="T182" fmla="*/ 925 w 925"/>
              <a:gd name="T183" fmla="*/ 852 h 8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5" h="852">
                <a:moveTo>
                  <a:pt x="0" y="851"/>
                </a:moveTo>
                <a:lnTo>
                  <a:pt x="2" y="850"/>
                </a:lnTo>
                <a:lnTo>
                  <a:pt x="3" y="849"/>
                </a:lnTo>
                <a:lnTo>
                  <a:pt x="5" y="849"/>
                </a:lnTo>
                <a:lnTo>
                  <a:pt x="6" y="848"/>
                </a:lnTo>
                <a:lnTo>
                  <a:pt x="8" y="848"/>
                </a:lnTo>
                <a:lnTo>
                  <a:pt x="9" y="847"/>
                </a:lnTo>
                <a:lnTo>
                  <a:pt x="11" y="847"/>
                </a:lnTo>
                <a:lnTo>
                  <a:pt x="12" y="846"/>
                </a:lnTo>
                <a:lnTo>
                  <a:pt x="14" y="845"/>
                </a:lnTo>
                <a:lnTo>
                  <a:pt x="16" y="845"/>
                </a:lnTo>
                <a:lnTo>
                  <a:pt x="17" y="844"/>
                </a:lnTo>
                <a:lnTo>
                  <a:pt x="19" y="843"/>
                </a:lnTo>
                <a:lnTo>
                  <a:pt x="20" y="843"/>
                </a:lnTo>
                <a:lnTo>
                  <a:pt x="22" y="842"/>
                </a:lnTo>
                <a:lnTo>
                  <a:pt x="24" y="842"/>
                </a:lnTo>
                <a:lnTo>
                  <a:pt x="25" y="841"/>
                </a:lnTo>
                <a:lnTo>
                  <a:pt x="27" y="840"/>
                </a:lnTo>
                <a:lnTo>
                  <a:pt x="28" y="840"/>
                </a:lnTo>
                <a:lnTo>
                  <a:pt x="30" y="839"/>
                </a:lnTo>
                <a:lnTo>
                  <a:pt x="31" y="838"/>
                </a:lnTo>
                <a:lnTo>
                  <a:pt x="33" y="838"/>
                </a:lnTo>
                <a:lnTo>
                  <a:pt x="34" y="837"/>
                </a:lnTo>
                <a:lnTo>
                  <a:pt x="36" y="836"/>
                </a:lnTo>
                <a:lnTo>
                  <a:pt x="37" y="836"/>
                </a:lnTo>
                <a:lnTo>
                  <a:pt x="39" y="835"/>
                </a:lnTo>
                <a:lnTo>
                  <a:pt x="40" y="834"/>
                </a:lnTo>
                <a:lnTo>
                  <a:pt x="42" y="834"/>
                </a:lnTo>
                <a:lnTo>
                  <a:pt x="43" y="833"/>
                </a:lnTo>
                <a:lnTo>
                  <a:pt x="45" y="832"/>
                </a:lnTo>
                <a:lnTo>
                  <a:pt x="46" y="831"/>
                </a:lnTo>
                <a:lnTo>
                  <a:pt x="48" y="830"/>
                </a:lnTo>
                <a:lnTo>
                  <a:pt x="50" y="829"/>
                </a:lnTo>
                <a:lnTo>
                  <a:pt x="51" y="829"/>
                </a:lnTo>
                <a:lnTo>
                  <a:pt x="53" y="828"/>
                </a:lnTo>
                <a:lnTo>
                  <a:pt x="54" y="827"/>
                </a:lnTo>
                <a:lnTo>
                  <a:pt x="56" y="827"/>
                </a:lnTo>
                <a:lnTo>
                  <a:pt x="57" y="826"/>
                </a:lnTo>
                <a:lnTo>
                  <a:pt x="59" y="825"/>
                </a:lnTo>
                <a:lnTo>
                  <a:pt x="60" y="824"/>
                </a:lnTo>
                <a:lnTo>
                  <a:pt x="62" y="823"/>
                </a:lnTo>
                <a:lnTo>
                  <a:pt x="63" y="823"/>
                </a:lnTo>
                <a:lnTo>
                  <a:pt x="65" y="822"/>
                </a:lnTo>
                <a:lnTo>
                  <a:pt x="66" y="821"/>
                </a:lnTo>
                <a:lnTo>
                  <a:pt x="68" y="820"/>
                </a:lnTo>
                <a:lnTo>
                  <a:pt x="69" y="819"/>
                </a:lnTo>
                <a:lnTo>
                  <a:pt x="71" y="818"/>
                </a:lnTo>
                <a:lnTo>
                  <a:pt x="72" y="818"/>
                </a:lnTo>
                <a:lnTo>
                  <a:pt x="74" y="816"/>
                </a:lnTo>
                <a:lnTo>
                  <a:pt x="76" y="816"/>
                </a:lnTo>
                <a:lnTo>
                  <a:pt x="77" y="815"/>
                </a:lnTo>
                <a:lnTo>
                  <a:pt x="79" y="814"/>
                </a:lnTo>
                <a:lnTo>
                  <a:pt x="80" y="813"/>
                </a:lnTo>
                <a:lnTo>
                  <a:pt x="82" y="812"/>
                </a:lnTo>
                <a:lnTo>
                  <a:pt x="84" y="811"/>
                </a:lnTo>
                <a:lnTo>
                  <a:pt x="85" y="810"/>
                </a:lnTo>
                <a:lnTo>
                  <a:pt x="87" y="809"/>
                </a:lnTo>
                <a:lnTo>
                  <a:pt x="88" y="808"/>
                </a:lnTo>
                <a:lnTo>
                  <a:pt x="90" y="807"/>
                </a:lnTo>
                <a:lnTo>
                  <a:pt x="91" y="806"/>
                </a:lnTo>
                <a:lnTo>
                  <a:pt x="93" y="805"/>
                </a:lnTo>
                <a:lnTo>
                  <a:pt x="94" y="804"/>
                </a:lnTo>
                <a:lnTo>
                  <a:pt x="96" y="803"/>
                </a:lnTo>
                <a:lnTo>
                  <a:pt x="97" y="802"/>
                </a:lnTo>
                <a:lnTo>
                  <a:pt x="99" y="801"/>
                </a:lnTo>
                <a:lnTo>
                  <a:pt x="100" y="800"/>
                </a:lnTo>
                <a:lnTo>
                  <a:pt x="102" y="799"/>
                </a:lnTo>
                <a:lnTo>
                  <a:pt x="103" y="798"/>
                </a:lnTo>
                <a:lnTo>
                  <a:pt x="105" y="797"/>
                </a:lnTo>
                <a:lnTo>
                  <a:pt x="106" y="796"/>
                </a:lnTo>
                <a:lnTo>
                  <a:pt x="108" y="795"/>
                </a:lnTo>
                <a:lnTo>
                  <a:pt x="110" y="794"/>
                </a:lnTo>
                <a:lnTo>
                  <a:pt x="111" y="793"/>
                </a:lnTo>
                <a:lnTo>
                  <a:pt x="113" y="792"/>
                </a:lnTo>
                <a:lnTo>
                  <a:pt x="114" y="790"/>
                </a:lnTo>
                <a:lnTo>
                  <a:pt x="116" y="789"/>
                </a:lnTo>
                <a:lnTo>
                  <a:pt x="117" y="788"/>
                </a:lnTo>
                <a:lnTo>
                  <a:pt x="119" y="787"/>
                </a:lnTo>
                <a:lnTo>
                  <a:pt x="121" y="786"/>
                </a:lnTo>
                <a:lnTo>
                  <a:pt x="122" y="785"/>
                </a:lnTo>
                <a:lnTo>
                  <a:pt x="124" y="783"/>
                </a:lnTo>
                <a:lnTo>
                  <a:pt x="125" y="782"/>
                </a:lnTo>
                <a:lnTo>
                  <a:pt x="126" y="781"/>
                </a:lnTo>
                <a:lnTo>
                  <a:pt x="128" y="780"/>
                </a:lnTo>
                <a:lnTo>
                  <a:pt x="129" y="778"/>
                </a:lnTo>
                <a:lnTo>
                  <a:pt x="131" y="777"/>
                </a:lnTo>
                <a:lnTo>
                  <a:pt x="132" y="776"/>
                </a:lnTo>
                <a:lnTo>
                  <a:pt x="134" y="774"/>
                </a:lnTo>
                <a:lnTo>
                  <a:pt x="136" y="773"/>
                </a:lnTo>
                <a:lnTo>
                  <a:pt x="137" y="772"/>
                </a:lnTo>
                <a:lnTo>
                  <a:pt x="139" y="770"/>
                </a:lnTo>
                <a:lnTo>
                  <a:pt x="140" y="769"/>
                </a:lnTo>
                <a:lnTo>
                  <a:pt x="142" y="768"/>
                </a:lnTo>
                <a:lnTo>
                  <a:pt x="144" y="766"/>
                </a:lnTo>
                <a:lnTo>
                  <a:pt x="145" y="765"/>
                </a:lnTo>
                <a:lnTo>
                  <a:pt x="147" y="763"/>
                </a:lnTo>
                <a:lnTo>
                  <a:pt x="148" y="762"/>
                </a:lnTo>
                <a:lnTo>
                  <a:pt x="150" y="761"/>
                </a:lnTo>
                <a:lnTo>
                  <a:pt x="151" y="759"/>
                </a:lnTo>
                <a:lnTo>
                  <a:pt x="153" y="758"/>
                </a:lnTo>
                <a:lnTo>
                  <a:pt x="154" y="756"/>
                </a:lnTo>
                <a:lnTo>
                  <a:pt x="156" y="755"/>
                </a:lnTo>
                <a:lnTo>
                  <a:pt x="157" y="753"/>
                </a:lnTo>
                <a:lnTo>
                  <a:pt x="159" y="752"/>
                </a:lnTo>
                <a:lnTo>
                  <a:pt x="160" y="750"/>
                </a:lnTo>
                <a:lnTo>
                  <a:pt x="162" y="748"/>
                </a:lnTo>
                <a:lnTo>
                  <a:pt x="163" y="747"/>
                </a:lnTo>
                <a:lnTo>
                  <a:pt x="165" y="745"/>
                </a:lnTo>
                <a:lnTo>
                  <a:pt x="166" y="743"/>
                </a:lnTo>
                <a:lnTo>
                  <a:pt x="168" y="742"/>
                </a:lnTo>
                <a:lnTo>
                  <a:pt x="170" y="740"/>
                </a:lnTo>
                <a:lnTo>
                  <a:pt x="171" y="738"/>
                </a:lnTo>
                <a:lnTo>
                  <a:pt x="173" y="737"/>
                </a:lnTo>
                <a:lnTo>
                  <a:pt x="174" y="735"/>
                </a:lnTo>
                <a:lnTo>
                  <a:pt x="176" y="733"/>
                </a:lnTo>
                <a:lnTo>
                  <a:pt x="177" y="732"/>
                </a:lnTo>
                <a:lnTo>
                  <a:pt x="179" y="730"/>
                </a:lnTo>
                <a:lnTo>
                  <a:pt x="181" y="728"/>
                </a:lnTo>
                <a:lnTo>
                  <a:pt x="182" y="726"/>
                </a:lnTo>
                <a:lnTo>
                  <a:pt x="184" y="724"/>
                </a:lnTo>
                <a:lnTo>
                  <a:pt x="185" y="722"/>
                </a:lnTo>
                <a:lnTo>
                  <a:pt x="187" y="721"/>
                </a:lnTo>
                <a:lnTo>
                  <a:pt x="188" y="719"/>
                </a:lnTo>
                <a:lnTo>
                  <a:pt x="190" y="716"/>
                </a:lnTo>
                <a:lnTo>
                  <a:pt x="191" y="714"/>
                </a:lnTo>
                <a:lnTo>
                  <a:pt x="193" y="712"/>
                </a:lnTo>
                <a:lnTo>
                  <a:pt x="194" y="710"/>
                </a:lnTo>
                <a:lnTo>
                  <a:pt x="196" y="708"/>
                </a:lnTo>
                <a:lnTo>
                  <a:pt x="197" y="706"/>
                </a:lnTo>
                <a:lnTo>
                  <a:pt x="199" y="704"/>
                </a:lnTo>
                <a:lnTo>
                  <a:pt x="200" y="702"/>
                </a:lnTo>
                <a:lnTo>
                  <a:pt x="202" y="700"/>
                </a:lnTo>
                <a:lnTo>
                  <a:pt x="204" y="698"/>
                </a:lnTo>
                <a:lnTo>
                  <a:pt x="205" y="696"/>
                </a:lnTo>
                <a:lnTo>
                  <a:pt x="207" y="694"/>
                </a:lnTo>
                <a:lnTo>
                  <a:pt x="208" y="691"/>
                </a:lnTo>
                <a:lnTo>
                  <a:pt x="210" y="689"/>
                </a:lnTo>
                <a:lnTo>
                  <a:pt x="211" y="687"/>
                </a:lnTo>
                <a:lnTo>
                  <a:pt x="213" y="684"/>
                </a:lnTo>
                <a:lnTo>
                  <a:pt x="214" y="682"/>
                </a:lnTo>
                <a:lnTo>
                  <a:pt x="216" y="680"/>
                </a:lnTo>
                <a:lnTo>
                  <a:pt x="217" y="677"/>
                </a:lnTo>
                <a:lnTo>
                  <a:pt x="219" y="675"/>
                </a:lnTo>
                <a:lnTo>
                  <a:pt x="220" y="672"/>
                </a:lnTo>
                <a:lnTo>
                  <a:pt x="222" y="670"/>
                </a:lnTo>
                <a:lnTo>
                  <a:pt x="223" y="668"/>
                </a:lnTo>
                <a:lnTo>
                  <a:pt x="225" y="665"/>
                </a:lnTo>
                <a:lnTo>
                  <a:pt x="226" y="662"/>
                </a:lnTo>
                <a:lnTo>
                  <a:pt x="228" y="660"/>
                </a:lnTo>
                <a:lnTo>
                  <a:pt x="230" y="657"/>
                </a:lnTo>
                <a:lnTo>
                  <a:pt x="231" y="654"/>
                </a:lnTo>
                <a:lnTo>
                  <a:pt x="233" y="652"/>
                </a:lnTo>
                <a:lnTo>
                  <a:pt x="234" y="649"/>
                </a:lnTo>
                <a:lnTo>
                  <a:pt x="236" y="646"/>
                </a:lnTo>
                <a:lnTo>
                  <a:pt x="237" y="643"/>
                </a:lnTo>
                <a:lnTo>
                  <a:pt x="239" y="641"/>
                </a:lnTo>
                <a:lnTo>
                  <a:pt x="241" y="638"/>
                </a:lnTo>
                <a:lnTo>
                  <a:pt x="242" y="635"/>
                </a:lnTo>
                <a:lnTo>
                  <a:pt x="244" y="632"/>
                </a:lnTo>
                <a:lnTo>
                  <a:pt x="245" y="629"/>
                </a:lnTo>
                <a:lnTo>
                  <a:pt x="247" y="626"/>
                </a:lnTo>
                <a:lnTo>
                  <a:pt x="248" y="623"/>
                </a:lnTo>
                <a:lnTo>
                  <a:pt x="250" y="620"/>
                </a:lnTo>
                <a:lnTo>
                  <a:pt x="251" y="617"/>
                </a:lnTo>
                <a:lnTo>
                  <a:pt x="253" y="614"/>
                </a:lnTo>
                <a:lnTo>
                  <a:pt x="254" y="610"/>
                </a:lnTo>
                <a:lnTo>
                  <a:pt x="256" y="607"/>
                </a:lnTo>
                <a:lnTo>
                  <a:pt x="257" y="604"/>
                </a:lnTo>
                <a:lnTo>
                  <a:pt x="259" y="601"/>
                </a:lnTo>
                <a:lnTo>
                  <a:pt x="260" y="597"/>
                </a:lnTo>
                <a:lnTo>
                  <a:pt x="262" y="594"/>
                </a:lnTo>
                <a:lnTo>
                  <a:pt x="264" y="590"/>
                </a:lnTo>
                <a:lnTo>
                  <a:pt x="265" y="587"/>
                </a:lnTo>
                <a:lnTo>
                  <a:pt x="267" y="584"/>
                </a:lnTo>
                <a:lnTo>
                  <a:pt x="268" y="580"/>
                </a:lnTo>
                <a:lnTo>
                  <a:pt x="270" y="576"/>
                </a:lnTo>
                <a:lnTo>
                  <a:pt x="271" y="573"/>
                </a:lnTo>
                <a:lnTo>
                  <a:pt x="273" y="569"/>
                </a:lnTo>
                <a:lnTo>
                  <a:pt x="274" y="565"/>
                </a:lnTo>
                <a:lnTo>
                  <a:pt x="276" y="562"/>
                </a:lnTo>
                <a:lnTo>
                  <a:pt x="277" y="558"/>
                </a:lnTo>
                <a:lnTo>
                  <a:pt x="279" y="554"/>
                </a:lnTo>
                <a:lnTo>
                  <a:pt x="280" y="550"/>
                </a:lnTo>
                <a:lnTo>
                  <a:pt x="282" y="546"/>
                </a:lnTo>
                <a:lnTo>
                  <a:pt x="283" y="542"/>
                </a:lnTo>
                <a:lnTo>
                  <a:pt x="285" y="538"/>
                </a:lnTo>
                <a:lnTo>
                  <a:pt x="286" y="534"/>
                </a:lnTo>
                <a:lnTo>
                  <a:pt x="288" y="530"/>
                </a:lnTo>
                <a:lnTo>
                  <a:pt x="290" y="526"/>
                </a:lnTo>
                <a:lnTo>
                  <a:pt x="291" y="522"/>
                </a:lnTo>
                <a:lnTo>
                  <a:pt x="293" y="517"/>
                </a:lnTo>
                <a:lnTo>
                  <a:pt x="294" y="513"/>
                </a:lnTo>
                <a:lnTo>
                  <a:pt x="296" y="509"/>
                </a:lnTo>
                <a:lnTo>
                  <a:pt x="297" y="504"/>
                </a:lnTo>
                <a:lnTo>
                  <a:pt x="299" y="500"/>
                </a:lnTo>
                <a:lnTo>
                  <a:pt x="301" y="496"/>
                </a:lnTo>
                <a:lnTo>
                  <a:pt x="302" y="491"/>
                </a:lnTo>
                <a:lnTo>
                  <a:pt x="304" y="486"/>
                </a:lnTo>
                <a:lnTo>
                  <a:pt x="305" y="482"/>
                </a:lnTo>
                <a:lnTo>
                  <a:pt x="307" y="477"/>
                </a:lnTo>
                <a:lnTo>
                  <a:pt x="308" y="473"/>
                </a:lnTo>
                <a:lnTo>
                  <a:pt x="310" y="468"/>
                </a:lnTo>
                <a:lnTo>
                  <a:pt x="311" y="463"/>
                </a:lnTo>
                <a:lnTo>
                  <a:pt x="313" y="458"/>
                </a:lnTo>
                <a:lnTo>
                  <a:pt x="314" y="453"/>
                </a:lnTo>
                <a:lnTo>
                  <a:pt x="316" y="449"/>
                </a:lnTo>
                <a:lnTo>
                  <a:pt x="317" y="444"/>
                </a:lnTo>
                <a:lnTo>
                  <a:pt x="319" y="438"/>
                </a:lnTo>
                <a:lnTo>
                  <a:pt x="320" y="433"/>
                </a:lnTo>
                <a:lnTo>
                  <a:pt x="322" y="428"/>
                </a:lnTo>
                <a:lnTo>
                  <a:pt x="324" y="423"/>
                </a:lnTo>
                <a:lnTo>
                  <a:pt x="325" y="418"/>
                </a:lnTo>
                <a:lnTo>
                  <a:pt x="327" y="413"/>
                </a:lnTo>
                <a:lnTo>
                  <a:pt x="328" y="407"/>
                </a:lnTo>
                <a:lnTo>
                  <a:pt x="330" y="402"/>
                </a:lnTo>
                <a:lnTo>
                  <a:pt x="331" y="396"/>
                </a:lnTo>
                <a:lnTo>
                  <a:pt x="333" y="391"/>
                </a:lnTo>
                <a:lnTo>
                  <a:pt x="335" y="386"/>
                </a:lnTo>
                <a:lnTo>
                  <a:pt x="336" y="380"/>
                </a:lnTo>
                <a:lnTo>
                  <a:pt x="338" y="375"/>
                </a:lnTo>
                <a:lnTo>
                  <a:pt x="339" y="369"/>
                </a:lnTo>
                <a:lnTo>
                  <a:pt x="341" y="363"/>
                </a:lnTo>
                <a:lnTo>
                  <a:pt x="342" y="358"/>
                </a:lnTo>
                <a:lnTo>
                  <a:pt x="344" y="352"/>
                </a:lnTo>
                <a:lnTo>
                  <a:pt x="345" y="346"/>
                </a:lnTo>
                <a:lnTo>
                  <a:pt x="346" y="340"/>
                </a:lnTo>
                <a:lnTo>
                  <a:pt x="348" y="334"/>
                </a:lnTo>
                <a:lnTo>
                  <a:pt x="350" y="329"/>
                </a:lnTo>
                <a:lnTo>
                  <a:pt x="351" y="323"/>
                </a:lnTo>
                <a:lnTo>
                  <a:pt x="353" y="317"/>
                </a:lnTo>
                <a:lnTo>
                  <a:pt x="354" y="311"/>
                </a:lnTo>
                <a:lnTo>
                  <a:pt x="356" y="305"/>
                </a:lnTo>
                <a:lnTo>
                  <a:pt x="357" y="299"/>
                </a:lnTo>
                <a:lnTo>
                  <a:pt x="359" y="293"/>
                </a:lnTo>
                <a:lnTo>
                  <a:pt x="361" y="287"/>
                </a:lnTo>
                <a:lnTo>
                  <a:pt x="362" y="281"/>
                </a:lnTo>
                <a:lnTo>
                  <a:pt x="364" y="275"/>
                </a:lnTo>
                <a:lnTo>
                  <a:pt x="365" y="269"/>
                </a:lnTo>
                <a:lnTo>
                  <a:pt x="367" y="263"/>
                </a:lnTo>
                <a:lnTo>
                  <a:pt x="368" y="256"/>
                </a:lnTo>
                <a:lnTo>
                  <a:pt x="370" y="250"/>
                </a:lnTo>
                <a:lnTo>
                  <a:pt x="371" y="244"/>
                </a:lnTo>
                <a:lnTo>
                  <a:pt x="373" y="238"/>
                </a:lnTo>
                <a:lnTo>
                  <a:pt x="374" y="232"/>
                </a:lnTo>
                <a:lnTo>
                  <a:pt x="376" y="226"/>
                </a:lnTo>
                <a:lnTo>
                  <a:pt x="377" y="220"/>
                </a:lnTo>
                <a:lnTo>
                  <a:pt x="379" y="214"/>
                </a:lnTo>
                <a:lnTo>
                  <a:pt x="380" y="208"/>
                </a:lnTo>
                <a:lnTo>
                  <a:pt x="382" y="201"/>
                </a:lnTo>
                <a:lnTo>
                  <a:pt x="384" y="195"/>
                </a:lnTo>
                <a:lnTo>
                  <a:pt x="385" y="189"/>
                </a:lnTo>
                <a:lnTo>
                  <a:pt x="387" y="183"/>
                </a:lnTo>
                <a:lnTo>
                  <a:pt x="388" y="177"/>
                </a:lnTo>
                <a:lnTo>
                  <a:pt x="390" y="171"/>
                </a:lnTo>
                <a:lnTo>
                  <a:pt x="391" y="165"/>
                </a:lnTo>
                <a:lnTo>
                  <a:pt x="393" y="159"/>
                </a:lnTo>
                <a:lnTo>
                  <a:pt x="395" y="153"/>
                </a:lnTo>
                <a:lnTo>
                  <a:pt x="396" y="148"/>
                </a:lnTo>
                <a:lnTo>
                  <a:pt x="398" y="142"/>
                </a:lnTo>
                <a:lnTo>
                  <a:pt x="399" y="136"/>
                </a:lnTo>
                <a:lnTo>
                  <a:pt x="401" y="130"/>
                </a:lnTo>
                <a:lnTo>
                  <a:pt x="402" y="125"/>
                </a:lnTo>
                <a:lnTo>
                  <a:pt x="404" y="119"/>
                </a:lnTo>
                <a:lnTo>
                  <a:pt x="405" y="114"/>
                </a:lnTo>
                <a:lnTo>
                  <a:pt x="407" y="108"/>
                </a:lnTo>
                <a:lnTo>
                  <a:pt x="408" y="103"/>
                </a:lnTo>
                <a:lnTo>
                  <a:pt x="410" y="98"/>
                </a:lnTo>
                <a:lnTo>
                  <a:pt x="411" y="93"/>
                </a:lnTo>
                <a:lnTo>
                  <a:pt x="413" y="88"/>
                </a:lnTo>
                <a:lnTo>
                  <a:pt x="414" y="83"/>
                </a:lnTo>
                <a:lnTo>
                  <a:pt x="416" y="78"/>
                </a:lnTo>
                <a:lnTo>
                  <a:pt x="417" y="73"/>
                </a:lnTo>
                <a:lnTo>
                  <a:pt x="419" y="69"/>
                </a:lnTo>
                <a:lnTo>
                  <a:pt x="421" y="64"/>
                </a:lnTo>
                <a:lnTo>
                  <a:pt x="422" y="60"/>
                </a:lnTo>
                <a:lnTo>
                  <a:pt x="424" y="56"/>
                </a:lnTo>
                <a:lnTo>
                  <a:pt x="425" y="52"/>
                </a:lnTo>
                <a:lnTo>
                  <a:pt x="427" y="48"/>
                </a:lnTo>
                <a:lnTo>
                  <a:pt x="428" y="44"/>
                </a:lnTo>
                <a:lnTo>
                  <a:pt x="430" y="40"/>
                </a:lnTo>
                <a:lnTo>
                  <a:pt x="431" y="37"/>
                </a:lnTo>
                <a:lnTo>
                  <a:pt x="433" y="33"/>
                </a:lnTo>
                <a:lnTo>
                  <a:pt x="434" y="30"/>
                </a:lnTo>
                <a:lnTo>
                  <a:pt x="436" y="27"/>
                </a:lnTo>
                <a:lnTo>
                  <a:pt x="437" y="24"/>
                </a:lnTo>
                <a:lnTo>
                  <a:pt x="439" y="21"/>
                </a:lnTo>
                <a:lnTo>
                  <a:pt x="440" y="18"/>
                </a:lnTo>
                <a:lnTo>
                  <a:pt x="442" y="16"/>
                </a:lnTo>
                <a:lnTo>
                  <a:pt x="444" y="13"/>
                </a:lnTo>
                <a:lnTo>
                  <a:pt x="445" y="11"/>
                </a:lnTo>
                <a:lnTo>
                  <a:pt x="447" y="9"/>
                </a:lnTo>
                <a:lnTo>
                  <a:pt x="448" y="8"/>
                </a:lnTo>
                <a:lnTo>
                  <a:pt x="450" y="6"/>
                </a:lnTo>
                <a:lnTo>
                  <a:pt x="451" y="5"/>
                </a:lnTo>
                <a:lnTo>
                  <a:pt x="453" y="4"/>
                </a:lnTo>
                <a:lnTo>
                  <a:pt x="455" y="2"/>
                </a:lnTo>
                <a:lnTo>
                  <a:pt x="456" y="2"/>
                </a:lnTo>
                <a:lnTo>
                  <a:pt x="458" y="1"/>
                </a:lnTo>
                <a:lnTo>
                  <a:pt x="459" y="0"/>
                </a:lnTo>
                <a:lnTo>
                  <a:pt x="461" y="0"/>
                </a:lnTo>
                <a:lnTo>
                  <a:pt x="462" y="0"/>
                </a:lnTo>
                <a:lnTo>
                  <a:pt x="464" y="0"/>
                </a:lnTo>
                <a:lnTo>
                  <a:pt x="465" y="0"/>
                </a:lnTo>
                <a:lnTo>
                  <a:pt x="467" y="1"/>
                </a:lnTo>
                <a:lnTo>
                  <a:pt x="468" y="2"/>
                </a:lnTo>
                <a:lnTo>
                  <a:pt x="470" y="2"/>
                </a:lnTo>
                <a:lnTo>
                  <a:pt x="471" y="4"/>
                </a:lnTo>
                <a:lnTo>
                  <a:pt x="473" y="5"/>
                </a:lnTo>
                <a:lnTo>
                  <a:pt x="474" y="6"/>
                </a:lnTo>
                <a:lnTo>
                  <a:pt x="476" y="8"/>
                </a:lnTo>
                <a:lnTo>
                  <a:pt x="477" y="9"/>
                </a:lnTo>
                <a:lnTo>
                  <a:pt x="479" y="11"/>
                </a:lnTo>
                <a:lnTo>
                  <a:pt x="481" y="13"/>
                </a:lnTo>
                <a:lnTo>
                  <a:pt x="482" y="16"/>
                </a:lnTo>
                <a:lnTo>
                  <a:pt x="484" y="18"/>
                </a:lnTo>
                <a:lnTo>
                  <a:pt x="485" y="21"/>
                </a:lnTo>
                <a:lnTo>
                  <a:pt x="487" y="24"/>
                </a:lnTo>
                <a:lnTo>
                  <a:pt x="488" y="27"/>
                </a:lnTo>
                <a:lnTo>
                  <a:pt x="490" y="30"/>
                </a:lnTo>
                <a:lnTo>
                  <a:pt x="491" y="33"/>
                </a:lnTo>
                <a:lnTo>
                  <a:pt x="493" y="37"/>
                </a:lnTo>
                <a:lnTo>
                  <a:pt x="494" y="40"/>
                </a:lnTo>
                <a:lnTo>
                  <a:pt x="496" y="44"/>
                </a:lnTo>
                <a:lnTo>
                  <a:pt x="497" y="48"/>
                </a:lnTo>
                <a:lnTo>
                  <a:pt x="499" y="52"/>
                </a:lnTo>
                <a:lnTo>
                  <a:pt x="500" y="56"/>
                </a:lnTo>
                <a:lnTo>
                  <a:pt x="502" y="60"/>
                </a:lnTo>
                <a:lnTo>
                  <a:pt x="503" y="64"/>
                </a:lnTo>
                <a:lnTo>
                  <a:pt x="505" y="69"/>
                </a:lnTo>
                <a:lnTo>
                  <a:pt x="507" y="73"/>
                </a:lnTo>
                <a:lnTo>
                  <a:pt x="508" y="78"/>
                </a:lnTo>
                <a:lnTo>
                  <a:pt x="510" y="83"/>
                </a:lnTo>
                <a:lnTo>
                  <a:pt x="511" y="88"/>
                </a:lnTo>
                <a:lnTo>
                  <a:pt x="513" y="93"/>
                </a:lnTo>
                <a:lnTo>
                  <a:pt x="515" y="98"/>
                </a:lnTo>
                <a:lnTo>
                  <a:pt x="516" y="103"/>
                </a:lnTo>
                <a:lnTo>
                  <a:pt x="518" y="108"/>
                </a:lnTo>
                <a:lnTo>
                  <a:pt x="519" y="114"/>
                </a:lnTo>
                <a:lnTo>
                  <a:pt x="521" y="119"/>
                </a:lnTo>
                <a:lnTo>
                  <a:pt x="522" y="125"/>
                </a:lnTo>
                <a:lnTo>
                  <a:pt x="524" y="130"/>
                </a:lnTo>
                <a:lnTo>
                  <a:pt x="525" y="136"/>
                </a:lnTo>
                <a:lnTo>
                  <a:pt x="527" y="142"/>
                </a:lnTo>
                <a:lnTo>
                  <a:pt x="528" y="148"/>
                </a:lnTo>
                <a:lnTo>
                  <a:pt x="530" y="153"/>
                </a:lnTo>
                <a:lnTo>
                  <a:pt x="531" y="159"/>
                </a:lnTo>
                <a:lnTo>
                  <a:pt x="533" y="165"/>
                </a:lnTo>
                <a:lnTo>
                  <a:pt x="534" y="171"/>
                </a:lnTo>
                <a:lnTo>
                  <a:pt x="536" y="177"/>
                </a:lnTo>
                <a:lnTo>
                  <a:pt x="537" y="183"/>
                </a:lnTo>
                <a:lnTo>
                  <a:pt x="539" y="189"/>
                </a:lnTo>
                <a:lnTo>
                  <a:pt x="541" y="195"/>
                </a:lnTo>
                <a:lnTo>
                  <a:pt x="542" y="201"/>
                </a:lnTo>
                <a:lnTo>
                  <a:pt x="544" y="208"/>
                </a:lnTo>
                <a:lnTo>
                  <a:pt x="545" y="214"/>
                </a:lnTo>
                <a:lnTo>
                  <a:pt x="547" y="220"/>
                </a:lnTo>
                <a:lnTo>
                  <a:pt x="548" y="226"/>
                </a:lnTo>
                <a:lnTo>
                  <a:pt x="550" y="232"/>
                </a:lnTo>
                <a:lnTo>
                  <a:pt x="552" y="238"/>
                </a:lnTo>
                <a:lnTo>
                  <a:pt x="553" y="244"/>
                </a:lnTo>
                <a:lnTo>
                  <a:pt x="555" y="250"/>
                </a:lnTo>
                <a:lnTo>
                  <a:pt x="556" y="256"/>
                </a:lnTo>
                <a:lnTo>
                  <a:pt x="558" y="263"/>
                </a:lnTo>
                <a:lnTo>
                  <a:pt x="559" y="269"/>
                </a:lnTo>
                <a:lnTo>
                  <a:pt x="561" y="275"/>
                </a:lnTo>
                <a:lnTo>
                  <a:pt x="562" y="281"/>
                </a:lnTo>
                <a:lnTo>
                  <a:pt x="563" y="287"/>
                </a:lnTo>
                <a:lnTo>
                  <a:pt x="565" y="293"/>
                </a:lnTo>
                <a:lnTo>
                  <a:pt x="567" y="299"/>
                </a:lnTo>
                <a:lnTo>
                  <a:pt x="568" y="305"/>
                </a:lnTo>
                <a:lnTo>
                  <a:pt x="570" y="311"/>
                </a:lnTo>
                <a:lnTo>
                  <a:pt x="571" y="317"/>
                </a:lnTo>
                <a:lnTo>
                  <a:pt x="573" y="323"/>
                </a:lnTo>
                <a:lnTo>
                  <a:pt x="575" y="329"/>
                </a:lnTo>
                <a:lnTo>
                  <a:pt x="576" y="334"/>
                </a:lnTo>
                <a:lnTo>
                  <a:pt x="578" y="340"/>
                </a:lnTo>
                <a:lnTo>
                  <a:pt x="579" y="346"/>
                </a:lnTo>
                <a:lnTo>
                  <a:pt x="581" y="352"/>
                </a:lnTo>
                <a:lnTo>
                  <a:pt x="582" y="358"/>
                </a:lnTo>
                <a:lnTo>
                  <a:pt x="584" y="363"/>
                </a:lnTo>
                <a:lnTo>
                  <a:pt x="585" y="369"/>
                </a:lnTo>
                <a:lnTo>
                  <a:pt x="587" y="375"/>
                </a:lnTo>
                <a:lnTo>
                  <a:pt x="588" y="380"/>
                </a:lnTo>
                <a:lnTo>
                  <a:pt x="590" y="386"/>
                </a:lnTo>
                <a:lnTo>
                  <a:pt x="591" y="391"/>
                </a:lnTo>
                <a:lnTo>
                  <a:pt x="593" y="396"/>
                </a:lnTo>
                <a:lnTo>
                  <a:pt x="594" y="402"/>
                </a:lnTo>
                <a:lnTo>
                  <a:pt x="596" y="407"/>
                </a:lnTo>
                <a:lnTo>
                  <a:pt x="597" y="413"/>
                </a:lnTo>
                <a:lnTo>
                  <a:pt x="599" y="418"/>
                </a:lnTo>
                <a:lnTo>
                  <a:pt x="601" y="423"/>
                </a:lnTo>
                <a:lnTo>
                  <a:pt x="602" y="428"/>
                </a:lnTo>
                <a:lnTo>
                  <a:pt x="604" y="433"/>
                </a:lnTo>
                <a:lnTo>
                  <a:pt x="605" y="438"/>
                </a:lnTo>
                <a:lnTo>
                  <a:pt x="607" y="444"/>
                </a:lnTo>
                <a:lnTo>
                  <a:pt x="608" y="449"/>
                </a:lnTo>
                <a:lnTo>
                  <a:pt x="610" y="453"/>
                </a:lnTo>
                <a:lnTo>
                  <a:pt x="612" y="458"/>
                </a:lnTo>
                <a:lnTo>
                  <a:pt x="613" y="463"/>
                </a:lnTo>
                <a:lnTo>
                  <a:pt x="615" y="468"/>
                </a:lnTo>
                <a:lnTo>
                  <a:pt x="616" y="473"/>
                </a:lnTo>
                <a:lnTo>
                  <a:pt x="618" y="477"/>
                </a:lnTo>
                <a:lnTo>
                  <a:pt x="619" y="482"/>
                </a:lnTo>
                <a:lnTo>
                  <a:pt x="621" y="486"/>
                </a:lnTo>
                <a:lnTo>
                  <a:pt x="622" y="491"/>
                </a:lnTo>
                <a:lnTo>
                  <a:pt x="624" y="496"/>
                </a:lnTo>
                <a:lnTo>
                  <a:pt x="625" y="500"/>
                </a:lnTo>
                <a:lnTo>
                  <a:pt x="627" y="504"/>
                </a:lnTo>
                <a:lnTo>
                  <a:pt x="628" y="509"/>
                </a:lnTo>
                <a:lnTo>
                  <a:pt x="630" y="513"/>
                </a:lnTo>
                <a:lnTo>
                  <a:pt x="631" y="517"/>
                </a:lnTo>
                <a:lnTo>
                  <a:pt x="633" y="522"/>
                </a:lnTo>
                <a:lnTo>
                  <a:pt x="635" y="526"/>
                </a:lnTo>
                <a:lnTo>
                  <a:pt x="636" y="530"/>
                </a:lnTo>
                <a:lnTo>
                  <a:pt x="638" y="534"/>
                </a:lnTo>
                <a:lnTo>
                  <a:pt x="639" y="538"/>
                </a:lnTo>
                <a:lnTo>
                  <a:pt x="641" y="542"/>
                </a:lnTo>
                <a:lnTo>
                  <a:pt x="642" y="546"/>
                </a:lnTo>
                <a:lnTo>
                  <a:pt x="644" y="550"/>
                </a:lnTo>
                <a:lnTo>
                  <a:pt x="645" y="554"/>
                </a:lnTo>
                <a:lnTo>
                  <a:pt x="647" y="558"/>
                </a:lnTo>
                <a:lnTo>
                  <a:pt x="648" y="562"/>
                </a:lnTo>
                <a:lnTo>
                  <a:pt x="650" y="565"/>
                </a:lnTo>
                <a:lnTo>
                  <a:pt x="651" y="569"/>
                </a:lnTo>
                <a:lnTo>
                  <a:pt x="653" y="573"/>
                </a:lnTo>
                <a:lnTo>
                  <a:pt x="654" y="576"/>
                </a:lnTo>
                <a:lnTo>
                  <a:pt x="656" y="580"/>
                </a:lnTo>
                <a:lnTo>
                  <a:pt x="657" y="584"/>
                </a:lnTo>
                <a:lnTo>
                  <a:pt x="659" y="587"/>
                </a:lnTo>
                <a:lnTo>
                  <a:pt x="661" y="590"/>
                </a:lnTo>
                <a:lnTo>
                  <a:pt x="662" y="594"/>
                </a:lnTo>
                <a:lnTo>
                  <a:pt x="664" y="597"/>
                </a:lnTo>
                <a:lnTo>
                  <a:pt x="665" y="601"/>
                </a:lnTo>
                <a:lnTo>
                  <a:pt x="667" y="604"/>
                </a:lnTo>
                <a:lnTo>
                  <a:pt x="668" y="607"/>
                </a:lnTo>
                <a:lnTo>
                  <a:pt x="670" y="610"/>
                </a:lnTo>
                <a:lnTo>
                  <a:pt x="672" y="614"/>
                </a:lnTo>
                <a:lnTo>
                  <a:pt x="673" y="617"/>
                </a:lnTo>
                <a:lnTo>
                  <a:pt x="675" y="620"/>
                </a:lnTo>
                <a:lnTo>
                  <a:pt x="676" y="623"/>
                </a:lnTo>
                <a:lnTo>
                  <a:pt x="678" y="626"/>
                </a:lnTo>
                <a:lnTo>
                  <a:pt x="679" y="629"/>
                </a:lnTo>
                <a:lnTo>
                  <a:pt x="681" y="632"/>
                </a:lnTo>
                <a:lnTo>
                  <a:pt x="682" y="635"/>
                </a:lnTo>
                <a:lnTo>
                  <a:pt x="684" y="638"/>
                </a:lnTo>
                <a:lnTo>
                  <a:pt x="685" y="641"/>
                </a:lnTo>
                <a:lnTo>
                  <a:pt x="687" y="643"/>
                </a:lnTo>
                <a:lnTo>
                  <a:pt x="688" y="646"/>
                </a:lnTo>
                <a:lnTo>
                  <a:pt x="690" y="649"/>
                </a:lnTo>
                <a:lnTo>
                  <a:pt x="691" y="652"/>
                </a:lnTo>
                <a:lnTo>
                  <a:pt x="693" y="654"/>
                </a:lnTo>
                <a:lnTo>
                  <a:pt x="695" y="657"/>
                </a:lnTo>
                <a:lnTo>
                  <a:pt x="696" y="660"/>
                </a:lnTo>
                <a:lnTo>
                  <a:pt x="698" y="662"/>
                </a:lnTo>
                <a:lnTo>
                  <a:pt x="699" y="665"/>
                </a:lnTo>
                <a:lnTo>
                  <a:pt x="701" y="668"/>
                </a:lnTo>
                <a:lnTo>
                  <a:pt x="702" y="670"/>
                </a:lnTo>
                <a:lnTo>
                  <a:pt x="704" y="672"/>
                </a:lnTo>
                <a:lnTo>
                  <a:pt x="706" y="675"/>
                </a:lnTo>
                <a:lnTo>
                  <a:pt x="707" y="677"/>
                </a:lnTo>
                <a:lnTo>
                  <a:pt x="708" y="680"/>
                </a:lnTo>
                <a:lnTo>
                  <a:pt x="710" y="682"/>
                </a:lnTo>
                <a:lnTo>
                  <a:pt x="711" y="684"/>
                </a:lnTo>
                <a:lnTo>
                  <a:pt x="713" y="687"/>
                </a:lnTo>
                <a:lnTo>
                  <a:pt x="714" y="689"/>
                </a:lnTo>
                <a:lnTo>
                  <a:pt x="716" y="691"/>
                </a:lnTo>
                <a:lnTo>
                  <a:pt x="717" y="694"/>
                </a:lnTo>
                <a:lnTo>
                  <a:pt x="719" y="696"/>
                </a:lnTo>
                <a:lnTo>
                  <a:pt x="721" y="698"/>
                </a:lnTo>
                <a:lnTo>
                  <a:pt x="722" y="700"/>
                </a:lnTo>
                <a:lnTo>
                  <a:pt x="724" y="702"/>
                </a:lnTo>
                <a:lnTo>
                  <a:pt x="725" y="704"/>
                </a:lnTo>
                <a:lnTo>
                  <a:pt x="727" y="706"/>
                </a:lnTo>
                <a:lnTo>
                  <a:pt x="728" y="708"/>
                </a:lnTo>
                <a:lnTo>
                  <a:pt x="730" y="710"/>
                </a:lnTo>
                <a:lnTo>
                  <a:pt x="732" y="712"/>
                </a:lnTo>
                <a:lnTo>
                  <a:pt x="733" y="714"/>
                </a:lnTo>
                <a:lnTo>
                  <a:pt x="735" y="716"/>
                </a:lnTo>
                <a:lnTo>
                  <a:pt x="736" y="719"/>
                </a:lnTo>
                <a:lnTo>
                  <a:pt x="738" y="721"/>
                </a:lnTo>
                <a:lnTo>
                  <a:pt x="739" y="722"/>
                </a:lnTo>
                <a:lnTo>
                  <a:pt x="741" y="724"/>
                </a:lnTo>
                <a:lnTo>
                  <a:pt x="742" y="726"/>
                </a:lnTo>
                <a:lnTo>
                  <a:pt x="744" y="728"/>
                </a:lnTo>
                <a:lnTo>
                  <a:pt x="745" y="730"/>
                </a:lnTo>
                <a:lnTo>
                  <a:pt x="747" y="732"/>
                </a:lnTo>
                <a:lnTo>
                  <a:pt x="748" y="733"/>
                </a:lnTo>
                <a:lnTo>
                  <a:pt x="750" y="735"/>
                </a:lnTo>
                <a:lnTo>
                  <a:pt x="751" y="737"/>
                </a:lnTo>
                <a:lnTo>
                  <a:pt x="753" y="738"/>
                </a:lnTo>
                <a:lnTo>
                  <a:pt x="755" y="740"/>
                </a:lnTo>
                <a:lnTo>
                  <a:pt x="756" y="742"/>
                </a:lnTo>
                <a:lnTo>
                  <a:pt x="758" y="743"/>
                </a:lnTo>
                <a:lnTo>
                  <a:pt x="759" y="745"/>
                </a:lnTo>
                <a:lnTo>
                  <a:pt x="761" y="747"/>
                </a:lnTo>
                <a:lnTo>
                  <a:pt x="762" y="748"/>
                </a:lnTo>
                <a:lnTo>
                  <a:pt x="764" y="750"/>
                </a:lnTo>
                <a:lnTo>
                  <a:pt x="766" y="752"/>
                </a:lnTo>
                <a:lnTo>
                  <a:pt x="767" y="753"/>
                </a:lnTo>
                <a:lnTo>
                  <a:pt x="769" y="755"/>
                </a:lnTo>
                <a:lnTo>
                  <a:pt x="770" y="756"/>
                </a:lnTo>
                <a:lnTo>
                  <a:pt x="772" y="758"/>
                </a:lnTo>
                <a:lnTo>
                  <a:pt x="773" y="759"/>
                </a:lnTo>
                <a:lnTo>
                  <a:pt x="775" y="761"/>
                </a:lnTo>
                <a:lnTo>
                  <a:pt x="776" y="762"/>
                </a:lnTo>
                <a:lnTo>
                  <a:pt x="778" y="763"/>
                </a:lnTo>
                <a:lnTo>
                  <a:pt x="779" y="765"/>
                </a:lnTo>
                <a:lnTo>
                  <a:pt x="781" y="766"/>
                </a:lnTo>
                <a:lnTo>
                  <a:pt x="782" y="768"/>
                </a:lnTo>
                <a:lnTo>
                  <a:pt x="784" y="769"/>
                </a:lnTo>
                <a:lnTo>
                  <a:pt x="785" y="770"/>
                </a:lnTo>
                <a:lnTo>
                  <a:pt x="787" y="772"/>
                </a:lnTo>
                <a:lnTo>
                  <a:pt x="788" y="773"/>
                </a:lnTo>
                <a:lnTo>
                  <a:pt x="790" y="774"/>
                </a:lnTo>
                <a:lnTo>
                  <a:pt x="792" y="776"/>
                </a:lnTo>
                <a:lnTo>
                  <a:pt x="793" y="777"/>
                </a:lnTo>
                <a:lnTo>
                  <a:pt x="795" y="778"/>
                </a:lnTo>
                <a:lnTo>
                  <a:pt x="796" y="780"/>
                </a:lnTo>
                <a:lnTo>
                  <a:pt x="798" y="781"/>
                </a:lnTo>
                <a:lnTo>
                  <a:pt x="799" y="782"/>
                </a:lnTo>
                <a:lnTo>
                  <a:pt x="801" y="783"/>
                </a:lnTo>
                <a:lnTo>
                  <a:pt x="802" y="785"/>
                </a:lnTo>
                <a:lnTo>
                  <a:pt x="804" y="786"/>
                </a:lnTo>
                <a:lnTo>
                  <a:pt x="805" y="787"/>
                </a:lnTo>
                <a:lnTo>
                  <a:pt x="807" y="788"/>
                </a:lnTo>
                <a:lnTo>
                  <a:pt x="808" y="789"/>
                </a:lnTo>
                <a:lnTo>
                  <a:pt x="810" y="790"/>
                </a:lnTo>
                <a:lnTo>
                  <a:pt x="811" y="792"/>
                </a:lnTo>
                <a:lnTo>
                  <a:pt x="813" y="793"/>
                </a:lnTo>
                <a:lnTo>
                  <a:pt x="815" y="794"/>
                </a:lnTo>
                <a:lnTo>
                  <a:pt x="816" y="795"/>
                </a:lnTo>
                <a:lnTo>
                  <a:pt x="818" y="796"/>
                </a:lnTo>
                <a:lnTo>
                  <a:pt x="819" y="797"/>
                </a:lnTo>
                <a:lnTo>
                  <a:pt x="821" y="798"/>
                </a:lnTo>
                <a:lnTo>
                  <a:pt x="822" y="799"/>
                </a:lnTo>
                <a:lnTo>
                  <a:pt x="824" y="800"/>
                </a:lnTo>
                <a:lnTo>
                  <a:pt x="826" y="801"/>
                </a:lnTo>
                <a:lnTo>
                  <a:pt x="827" y="802"/>
                </a:lnTo>
                <a:lnTo>
                  <a:pt x="829" y="803"/>
                </a:lnTo>
                <a:lnTo>
                  <a:pt x="830" y="804"/>
                </a:lnTo>
                <a:lnTo>
                  <a:pt x="832" y="805"/>
                </a:lnTo>
                <a:lnTo>
                  <a:pt x="833" y="806"/>
                </a:lnTo>
                <a:lnTo>
                  <a:pt x="835" y="807"/>
                </a:lnTo>
                <a:lnTo>
                  <a:pt x="836" y="808"/>
                </a:lnTo>
                <a:lnTo>
                  <a:pt x="838" y="809"/>
                </a:lnTo>
                <a:lnTo>
                  <a:pt x="839" y="810"/>
                </a:lnTo>
                <a:lnTo>
                  <a:pt x="841" y="811"/>
                </a:lnTo>
                <a:lnTo>
                  <a:pt x="842" y="812"/>
                </a:lnTo>
                <a:lnTo>
                  <a:pt x="844" y="813"/>
                </a:lnTo>
                <a:lnTo>
                  <a:pt x="845" y="814"/>
                </a:lnTo>
                <a:lnTo>
                  <a:pt x="847" y="815"/>
                </a:lnTo>
                <a:lnTo>
                  <a:pt x="848" y="816"/>
                </a:lnTo>
                <a:lnTo>
                  <a:pt x="850" y="816"/>
                </a:lnTo>
                <a:lnTo>
                  <a:pt x="852" y="818"/>
                </a:lnTo>
                <a:lnTo>
                  <a:pt x="853" y="818"/>
                </a:lnTo>
                <a:lnTo>
                  <a:pt x="855" y="819"/>
                </a:lnTo>
                <a:lnTo>
                  <a:pt x="856" y="820"/>
                </a:lnTo>
                <a:lnTo>
                  <a:pt x="858" y="821"/>
                </a:lnTo>
                <a:lnTo>
                  <a:pt x="859" y="822"/>
                </a:lnTo>
                <a:lnTo>
                  <a:pt x="861" y="823"/>
                </a:lnTo>
                <a:lnTo>
                  <a:pt x="862" y="823"/>
                </a:lnTo>
                <a:lnTo>
                  <a:pt x="864" y="824"/>
                </a:lnTo>
                <a:lnTo>
                  <a:pt x="865" y="825"/>
                </a:lnTo>
                <a:lnTo>
                  <a:pt x="867" y="826"/>
                </a:lnTo>
                <a:lnTo>
                  <a:pt x="868" y="827"/>
                </a:lnTo>
                <a:lnTo>
                  <a:pt x="870" y="827"/>
                </a:lnTo>
                <a:lnTo>
                  <a:pt x="871" y="828"/>
                </a:lnTo>
                <a:lnTo>
                  <a:pt x="873" y="829"/>
                </a:lnTo>
                <a:lnTo>
                  <a:pt x="875" y="829"/>
                </a:lnTo>
                <a:lnTo>
                  <a:pt x="876" y="830"/>
                </a:lnTo>
                <a:lnTo>
                  <a:pt x="878" y="831"/>
                </a:lnTo>
                <a:lnTo>
                  <a:pt x="879" y="832"/>
                </a:lnTo>
                <a:lnTo>
                  <a:pt x="881" y="833"/>
                </a:lnTo>
                <a:lnTo>
                  <a:pt x="882" y="834"/>
                </a:lnTo>
                <a:lnTo>
                  <a:pt x="884" y="834"/>
                </a:lnTo>
                <a:lnTo>
                  <a:pt x="886" y="835"/>
                </a:lnTo>
                <a:lnTo>
                  <a:pt x="887" y="836"/>
                </a:lnTo>
                <a:lnTo>
                  <a:pt x="889" y="836"/>
                </a:lnTo>
                <a:lnTo>
                  <a:pt x="890" y="837"/>
                </a:lnTo>
                <a:lnTo>
                  <a:pt x="892" y="838"/>
                </a:lnTo>
                <a:lnTo>
                  <a:pt x="893" y="838"/>
                </a:lnTo>
                <a:lnTo>
                  <a:pt x="895" y="839"/>
                </a:lnTo>
                <a:lnTo>
                  <a:pt x="896" y="840"/>
                </a:lnTo>
                <a:lnTo>
                  <a:pt x="898" y="840"/>
                </a:lnTo>
                <a:lnTo>
                  <a:pt x="899" y="841"/>
                </a:lnTo>
                <a:lnTo>
                  <a:pt x="901" y="842"/>
                </a:lnTo>
                <a:lnTo>
                  <a:pt x="902" y="842"/>
                </a:lnTo>
                <a:lnTo>
                  <a:pt x="904" y="843"/>
                </a:lnTo>
                <a:lnTo>
                  <a:pt x="905" y="843"/>
                </a:lnTo>
                <a:lnTo>
                  <a:pt x="907" y="844"/>
                </a:lnTo>
                <a:lnTo>
                  <a:pt x="908" y="845"/>
                </a:lnTo>
                <a:lnTo>
                  <a:pt x="910" y="845"/>
                </a:lnTo>
                <a:lnTo>
                  <a:pt x="912" y="846"/>
                </a:lnTo>
                <a:lnTo>
                  <a:pt x="913" y="847"/>
                </a:lnTo>
                <a:lnTo>
                  <a:pt x="915" y="847"/>
                </a:lnTo>
                <a:lnTo>
                  <a:pt x="916" y="848"/>
                </a:lnTo>
                <a:lnTo>
                  <a:pt x="918" y="848"/>
                </a:lnTo>
                <a:lnTo>
                  <a:pt x="920" y="849"/>
                </a:lnTo>
                <a:lnTo>
                  <a:pt x="921" y="849"/>
                </a:lnTo>
                <a:lnTo>
                  <a:pt x="923" y="850"/>
                </a:lnTo>
                <a:lnTo>
                  <a:pt x="924" y="851"/>
                </a:lnTo>
              </a:path>
            </a:pathLst>
          </a:custGeom>
          <a:noFill/>
          <a:ln w="12700" cap="rnd" cmpd="sng">
            <a:solidFill>
              <a:srgbClr val="000080"/>
            </a:solidFill>
            <a:prstDash val="solid"/>
            <a:round/>
            <a:headEnd type="none" w="sm" len="sm"/>
            <a:tailEnd type="none" w="sm" len="sm"/>
          </a:ln>
        </p:spPr>
        <p:txBody>
          <a:bodyPr/>
          <a:lstStyle/>
          <a:p>
            <a:endParaRPr lang="en-US"/>
          </a:p>
        </p:txBody>
      </p:sp>
      <p:sp>
        <p:nvSpPr>
          <p:cNvPr id="41990" name="Freeform 6"/>
          <p:cNvSpPr>
            <a:spLocks/>
          </p:cNvSpPr>
          <p:nvPr/>
        </p:nvSpPr>
        <p:spPr bwMode="auto">
          <a:xfrm rot="-2879041">
            <a:off x="2178051" y="3213100"/>
            <a:ext cx="881062" cy="566737"/>
          </a:xfrm>
          <a:custGeom>
            <a:avLst/>
            <a:gdLst>
              <a:gd name="T0" fmla="*/ 2147483647 w 1777"/>
              <a:gd name="T1" fmla="*/ 2147483647 h 808"/>
              <a:gd name="T2" fmla="*/ 2147483647 w 1777"/>
              <a:gd name="T3" fmla="*/ 2147483647 h 808"/>
              <a:gd name="T4" fmla="*/ 2147483647 w 1777"/>
              <a:gd name="T5" fmla="*/ 2147483647 h 808"/>
              <a:gd name="T6" fmla="*/ 2147483647 w 1777"/>
              <a:gd name="T7" fmla="*/ 2147483647 h 808"/>
              <a:gd name="T8" fmla="*/ 2147483647 w 1777"/>
              <a:gd name="T9" fmla="*/ 2147483647 h 808"/>
              <a:gd name="T10" fmla="*/ 2147483647 w 1777"/>
              <a:gd name="T11" fmla="*/ 2147483647 h 808"/>
              <a:gd name="T12" fmla="*/ 2147483647 w 1777"/>
              <a:gd name="T13" fmla="*/ 2147483647 h 808"/>
              <a:gd name="T14" fmla="*/ 2147483647 w 1777"/>
              <a:gd name="T15" fmla="*/ 2147483647 h 808"/>
              <a:gd name="T16" fmla="*/ 2147483647 w 1777"/>
              <a:gd name="T17" fmla="*/ 2147483647 h 808"/>
              <a:gd name="T18" fmla="*/ 2147483647 w 1777"/>
              <a:gd name="T19" fmla="*/ 2147483647 h 808"/>
              <a:gd name="T20" fmla="*/ 2147483647 w 1777"/>
              <a:gd name="T21" fmla="*/ 2147483647 h 808"/>
              <a:gd name="T22" fmla="*/ 2147483647 w 1777"/>
              <a:gd name="T23" fmla="*/ 2147483647 h 808"/>
              <a:gd name="T24" fmla="*/ 2147483647 w 1777"/>
              <a:gd name="T25" fmla="*/ 2147483647 h 808"/>
              <a:gd name="T26" fmla="*/ 2147483647 w 1777"/>
              <a:gd name="T27" fmla="*/ 2147483647 h 808"/>
              <a:gd name="T28" fmla="*/ 2147483647 w 1777"/>
              <a:gd name="T29" fmla="*/ 2147483647 h 808"/>
              <a:gd name="T30" fmla="*/ 2147483647 w 1777"/>
              <a:gd name="T31" fmla="*/ 2147483647 h 808"/>
              <a:gd name="T32" fmla="*/ 2147483647 w 1777"/>
              <a:gd name="T33" fmla="*/ 2147483647 h 808"/>
              <a:gd name="T34" fmla="*/ 2147483647 w 1777"/>
              <a:gd name="T35" fmla="*/ 2147483647 h 808"/>
              <a:gd name="T36" fmla="*/ 2147483647 w 1777"/>
              <a:gd name="T37" fmla="*/ 2147483647 h 808"/>
              <a:gd name="T38" fmla="*/ 2147483647 w 1777"/>
              <a:gd name="T39" fmla="*/ 2147483647 h 808"/>
              <a:gd name="T40" fmla="*/ 2147483647 w 1777"/>
              <a:gd name="T41" fmla="*/ 2147483647 h 808"/>
              <a:gd name="T42" fmla="*/ 2147483647 w 1777"/>
              <a:gd name="T43" fmla="*/ 2147483647 h 808"/>
              <a:gd name="T44" fmla="*/ 2147483647 w 1777"/>
              <a:gd name="T45" fmla="*/ 2147483647 h 808"/>
              <a:gd name="T46" fmla="*/ 2147483647 w 1777"/>
              <a:gd name="T47" fmla="*/ 2147483647 h 808"/>
              <a:gd name="T48" fmla="*/ 2147483647 w 1777"/>
              <a:gd name="T49" fmla="*/ 2147483647 h 808"/>
              <a:gd name="T50" fmla="*/ 2147483647 w 1777"/>
              <a:gd name="T51" fmla="*/ 2147483647 h 808"/>
              <a:gd name="T52" fmla="*/ 2147483647 w 1777"/>
              <a:gd name="T53" fmla="*/ 2147483647 h 808"/>
              <a:gd name="T54" fmla="*/ 2147483647 w 1777"/>
              <a:gd name="T55" fmla="*/ 2147483647 h 808"/>
              <a:gd name="T56" fmla="*/ 2147483647 w 1777"/>
              <a:gd name="T57" fmla="*/ 2147483647 h 808"/>
              <a:gd name="T58" fmla="*/ 2147483647 w 1777"/>
              <a:gd name="T59" fmla="*/ 2147483647 h 808"/>
              <a:gd name="T60" fmla="*/ 2147483647 w 1777"/>
              <a:gd name="T61" fmla="*/ 2147483647 h 808"/>
              <a:gd name="T62" fmla="*/ 2147483647 w 1777"/>
              <a:gd name="T63" fmla="*/ 2147483647 h 808"/>
              <a:gd name="T64" fmla="*/ 2147483647 w 1777"/>
              <a:gd name="T65" fmla="*/ 2147483647 h 808"/>
              <a:gd name="T66" fmla="*/ 2147483647 w 1777"/>
              <a:gd name="T67" fmla="*/ 2147483647 h 808"/>
              <a:gd name="T68" fmla="*/ 2147483647 w 1777"/>
              <a:gd name="T69" fmla="*/ 2147483647 h 808"/>
              <a:gd name="T70" fmla="*/ 2147483647 w 1777"/>
              <a:gd name="T71" fmla="*/ 2147483647 h 808"/>
              <a:gd name="T72" fmla="*/ 2147483647 w 1777"/>
              <a:gd name="T73" fmla="*/ 2147483647 h 808"/>
              <a:gd name="T74" fmla="*/ 2147483647 w 1777"/>
              <a:gd name="T75" fmla="*/ 2147483647 h 808"/>
              <a:gd name="T76" fmla="*/ 2147483647 w 1777"/>
              <a:gd name="T77" fmla="*/ 2147483647 h 808"/>
              <a:gd name="T78" fmla="*/ 2147483647 w 1777"/>
              <a:gd name="T79" fmla="*/ 2147483647 h 808"/>
              <a:gd name="T80" fmla="*/ 2147483647 w 1777"/>
              <a:gd name="T81" fmla="*/ 2147483647 h 808"/>
              <a:gd name="T82" fmla="*/ 2147483647 w 1777"/>
              <a:gd name="T83" fmla="*/ 2147483647 h 808"/>
              <a:gd name="T84" fmla="*/ 2147483647 w 1777"/>
              <a:gd name="T85" fmla="*/ 2147483647 h 808"/>
              <a:gd name="T86" fmla="*/ 2147483647 w 1777"/>
              <a:gd name="T87" fmla="*/ 2147483647 h 808"/>
              <a:gd name="T88" fmla="*/ 2147483647 w 1777"/>
              <a:gd name="T89" fmla="*/ 2147483647 h 808"/>
              <a:gd name="T90" fmla="*/ 2147483647 w 1777"/>
              <a:gd name="T91" fmla="*/ 2147483647 h 808"/>
              <a:gd name="T92" fmla="*/ 2147483647 w 1777"/>
              <a:gd name="T93" fmla="*/ 2147483647 h 808"/>
              <a:gd name="T94" fmla="*/ 2147483647 w 1777"/>
              <a:gd name="T95" fmla="*/ 2147483647 h 808"/>
              <a:gd name="T96" fmla="*/ 2147483647 w 1777"/>
              <a:gd name="T97" fmla="*/ 2147483647 h 808"/>
              <a:gd name="T98" fmla="*/ 2147483647 w 1777"/>
              <a:gd name="T99" fmla="*/ 2147483647 h 808"/>
              <a:gd name="T100" fmla="*/ 2147483647 w 1777"/>
              <a:gd name="T101" fmla="*/ 2147483647 h 808"/>
              <a:gd name="T102" fmla="*/ 2147483647 w 1777"/>
              <a:gd name="T103" fmla="*/ 2147483647 h 808"/>
              <a:gd name="T104" fmla="*/ 2147483647 w 1777"/>
              <a:gd name="T105" fmla="*/ 2147483647 h 808"/>
              <a:gd name="T106" fmla="*/ 2147483647 w 1777"/>
              <a:gd name="T107" fmla="*/ 2147483647 h 808"/>
              <a:gd name="T108" fmla="*/ 2147483647 w 1777"/>
              <a:gd name="T109" fmla="*/ 2147483647 h 808"/>
              <a:gd name="T110" fmla="*/ 2147483647 w 1777"/>
              <a:gd name="T111" fmla="*/ 2147483647 h 808"/>
              <a:gd name="T112" fmla="*/ 2147483647 w 1777"/>
              <a:gd name="T113" fmla="*/ 2147483647 h 808"/>
              <a:gd name="T114" fmla="*/ 2147483647 w 1777"/>
              <a:gd name="T115" fmla="*/ 2147483647 h 808"/>
              <a:gd name="T116" fmla="*/ 2147483647 w 1777"/>
              <a:gd name="T117" fmla="*/ 2147483647 h 808"/>
              <a:gd name="T118" fmla="*/ 2147483647 w 1777"/>
              <a:gd name="T119" fmla="*/ 2147483647 h 8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77"/>
              <a:gd name="T181" fmla="*/ 0 h 808"/>
              <a:gd name="T182" fmla="*/ 1777 w 1777"/>
              <a:gd name="T183" fmla="*/ 808 h 8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77" h="808">
                <a:moveTo>
                  <a:pt x="0" y="787"/>
                </a:moveTo>
                <a:lnTo>
                  <a:pt x="5" y="786"/>
                </a:lnTo>
                <a:lnTo>
                  <a:pt x="11" y="784"/>
                </a:lnTo>
                <a:lnTo>
                  <a:pt x="17" y="782"/>
                </a:lnTo>
                <a:lnTo>
                  <a:pt x="23" y="781"/>
                </a:lnTo>
                <a:lnTo>
                  <a:pt x="30" y="779"/>
                </a:lnTo>
                <a:lnTo>
                  <a:pt x="35" y="777"/>
                </a:lnTo>
                <a:lnTo>
                  <a:pt x="41" y="776"/>
                </a:lnTo>
                <a:lnTo>
                  <a:pt x="47" y="773"/>
                </a:lnTo>
                <a:lnTo>
                  <a:pt x="52" y="772"/>
                </a:lnTo>
                <a:lnTo>
                  <a:pt x="58" y="770"/>
                </a:lnTo>
                <a:lnTo>
                  <a:pt x="64" y="768"/>
                </a:lnTo>
                <a:lnTo>
                  <a:pt x="71" y="766"/>
                </a:lnTo>
                <a:lnTo>
                  <a:pt x="77" y="764"/>
                </a:lnTo>
                <a:lnTo>
                  <a:pt x="82" y="762"/>
                </a:lnTo>
                <a:lnTo>
                  <a:pt x="88" y="760"/>
                </a:lnTo>
                <a:lnTo>
                  <a:pt x="94" y="758"/>
                </a:lnTo>
                <a:lnTo>
                  <a:pt x="100" y="756"/>
                </a:lnTo>
                <a:lnTo>
                  <a:pt x="106" y="753"/>
                </a:lnTo>
                <a:lnTo>
                  <a:pt x="112" y="752"/>
                </a:lnTo>
                <a:lnTo>
                  <a:pt x="118" y="749"/>
                </a:lnTo>
                <a:lnTo>
                  <a:pt x="124" y="746"/>
                </a:lnTo>
                <a:lnTo>
                  <a:pt x="130" y="744"/>
                </a:lnTo>
                <a:lnTo>
                  <a:pt x="135" y="742"/>
                </a:lnTo>
                <a:lnTo>
                  <a:pt x="141" y="739"/>
                </a:lnTo>
                <a:lnTo>
                  <a:pt x="147" y="737"/>
                </a:lnTo>
                <a:lnTo>
                  <a:pt x="153" y="735"/>
                </a:lnTo>
                <a:lnTo>
                  <a:pt x="160" y="732"/>
                </a:lnTo>
                <a:lnTo>
                  <a:pt x="165" y="729"/>
                </a:lnTo>
                <a:lnTo>
                  <a:pt x="171" y="727"/>
                </a:lnTo>
                <a:lnTo>
                  <a:pt x="177" y="724"/>
                </a:lnTo>
                <a:lnTo>
                  <a:pt x="183" y="721"/>
                </a:lnTo>
                <a:lnTo>
                  <a:pt x="189" y="719"/>
                </a:lnTo>
                <a:lnTo>
                  <a:pt x="194" y="716"/>
                </a:lnTo>
                <a:lnTo>
                  <a:pt x="201" y="713"/>
                </a:lnTo>
                <a:lnTo>
                  <a:pt x="207" y="710"/>
                </a:lnTo>
                <a:lnTo>
                  <a:pt x="213" y="707"/>
                </a:lnTo>
                <a:lnTo>
                  <a:pt x="218" y="704"/>
                </a:lnTo>
                <a:lnTo>
                  <a:pt x="224" y="701"/>
                </a:lnTo>
                <a:lnTo>
                  <a:pt x="230" y="699"/>
                </a:lnTo>
                <a:lnTo>
                  <a:pt x="236" y="696"/>
                </a:lnTo>
                <a:lnTo>
                  <a:pt x="242" y="693"/>
                </a:lnTo>
                <a:lnTo>
                  <a:pt x="248" y="690"/>
                </a:lnTo>
                <a:lnTo>
                  <a:pt x="254" y="686"/>
                </a:lnTo>
                <a:lnTo>
                  <a:pt x="260" y="683"/>
                </a:lnTo>
                <a:lnTo>
                  <a:pt x="266" y="680"/>
                </a:lnTo>
                <a:lnTo>
                  <a:pt x="272" y="677"/>
                </a:lnTo>
                <a:lnTo>
                  <a:pt x="277" y="674"/>
                </a:lnTo>
                <a:lnTo>
                  <a:pt x="283" y="671"/>
                </a:lnTo>
                <a:lnTo>
                  <a:pt x="290" y="667"/>
                </a:lnTo>
                <a:lnTo>
                  <a:pt x="296" y="664"/>
                </a:lnTo>
                <a:lnTo>
                  <a:pt x="301" y="661"/>
                </a:lnTo>
                <a:lnTo>
                  <a:pt x="307" y="658"/>
                </a:lnTo>
                <a:lnTo>
                  <a:pt x="313" y="654"/>
                </a:lnTo>
                <a:lnTo>
                  <a:pt x="319" y="650"/>
                </a:lnTo>
                <a:lnTo>
                  <a:pt x="325" y="647"/>
                </a:lnTo>
                <a:lnTo>
                  <a:pt x="331" y="644"/>
                </a:lnTo>
                <a:lnTo>
                  <a:pt x="337" y="641"/>
                </a:lnTo>
                <a:lnTo>
                  <a:pt x="343" y="637"/>
                </a:lnTo>
                <a:lnTo>
                  <a:pt x="349" y="633"/>
                </a:lnTo>
                <a:lnTo>
                  <a:pt x="354" y="630"/>
                </a:lnTo>
                <a:lnTo>
                  <a:pt x="360" y="626"/>
                </a:lnTo>
                <a:lnTo>
                  <a:pt x="366" y="623"/>
                </a:lnTo>
                <a:lnTo>
                  <a:pt x="372" y="619"/>
                </a:lnTo>
                <a:lnTo>
                  <a:pt x="378" y="616"/>
                </a:lnTo>
                <a:lnTo>
                  <a:pt x="384" y="612"/>
                </a:lnTo>
                <a:lnTo>
                  <a:pt x="390" y="608"/>
                </a:lnTo>
                <a:lnTo>
                  <a:pt x="396" y="605"/>
                </a:lnTo>
                <a:lnTo>
                  <a:pt x="402" y="601"/>
                </a:lnTo>
                <a:lnTo>
                  <a:pt x="408" y="597"/>
                </a:lnTo>
                <a:lnTo>
                  <a:pt x="414" y="594"/>
                </a:lnTo>
                <a:lnTo>
                  <a:pt x="420" y="590"/>
                </a:lnTo>
                <a:lnTo>
                  <a:pt x="426" y="587"/>
                </a:lnTo>
                <a:lnTo>
                  <a:pt x="432" y="583"/>
                </a:lnTo>
                <a:lnTo>
                  <a:pt x="437" y="579"/>
                </a:lnTo>
                <a:lnTo>
                  <a:pt x="443" y="576"/>
                </a:lnTo>
                <a:lnTo>
                  <a:pt x="449" y="572"/>
                </a:lnTo>
                <a:lnTo>
                  <a:pt x="455" y="568"/>
                </a:lnTo>
                <a:lnTo>
                  <a:pt x="461" y="565"/>
                </a:lnTo>
                <a:lnTo>
                  <a:pt x="467" y="561"/>
                </a:lnTo>
                <a:lnTo>
                  <a:pt x="473" y="558"/>
                </a:lnTo>
                <a:lnTo>
                  <a:pt x="479" y="554"/>
                </a:lnTo>
                <a:lnTo>
                  <a:pt x="485" y="551"/>
                </a:lnTo>
                <a:lnTo>
                  <a:pt x="491" y="547"/>
                </a:lnTo>
                <a:lnTo>
                  <a:pt x="497" y="544"/>
                </a:lnTo>
                <a:lnTo>
                  <a:pt x="502" y="540"/>
                </a:lnTo>
                <a:lnTo>
                  <a:pt x="508" y="537"/>
                </a:lnTo>
                <a:lnTo>
                  <a:pt x="515" y="533"/>
                </a:lnTo>
                <a:lnTo>
                  <a:pt x="520" y="530"/>
                </a:lnTo>
                <a:lnTo>
                  <a:pt x="526" y="526"/>
                </a:lnTo>
                <a:lnTo>
                  <a:pt x="532" y="523"/>
                </a:lnTo>
                <a:lnTo>
                  <a:pt x="538" y="519"/>
                </a:lnTo>
                <a:lnTo>
                  <a:pt x="544" y="516"/>
                </a:lnTo>
                <a:lnTo>
                  <a:pt x="550" y="512"/>
                </a:lnTo>
                <a:lnTo>
                  <a:pt x="556" y="509"/>
                </a:lnTo>
                <a:lnTo>
                  <a:pt x="562" y="506"/>
                </a:lnTo>
                <a:lnTo>
                  <a:pt x="568" y="503"/>
                </a:lnTo>
                <a:lnTo>
                  <a:pt x="574" y="499"/>
                </a:lnTo>
                <a:lnTo>
                  <a:pt x="580" y="497"/>
                </a:lnTo>
                <a:lnTo>
                  <a:pt x="585" y="494"/>
                </a:lnTo>
                <a:lnTo>
                  <a:pt x="591" y="490"/>
                </a:lnTo>
                <a:lnTo>
                  <a:pt x="597" y="487"/>
                </a:lnTo>
                <a:lnTo>
                  <a:pt x="603" y="484"/>
                </a:lnTo>
                <a:lnTo>
                  <a:pt x="609" y="481"/>
                </a:lnTo>
                <a:lnTo>
                  <a:pt x="615" y="478"/>
                </a:lnTo>
                <a:lnTo>
                  <a:pt x="621" y="476"/>
                </a:lnTo>
                <a:lnTo>
                  <a:pt x="627" y="473"/>
                </a:lnTo>
                <a:lnTo>
                  <a:pt x="633" y="470"/>
                </a:lnTo>
                <a:lnTo>
                  <a:pt x="639" y="467"/>
                </a:lnTo>
                <a:lnTo>
                  <a:pt x="645" y="464"/>
                </a:lnTo>
                <a:lnTo>
                  <a:pt x="651" y="462"/>
                </a:lnTo>
                <a:lnTo>
                  <a:pt x="657" y="459"/>
                </a:lnTo>
                <a:lnTo>
                  <a:pt x="662" y="457"/>
                </a:lnTo>
                <a:lnTo>
                  <a:pt x="668" y="455"/>
                </a:lnTo>
                <a:lnTo>
                  <a:pt x="674" y="452"/>
                </a:lnTo>
                <a:lnTo>
                  <a:pt x="680" y="450"/>
                </a:lnTo>
                <a:lnTo>
                  <a:pt x="686" y="447"/>
                </a:lnTo>
                <a:lnTo>
                  <a:pt x="692" y="445"/>
                </a:lnTo>
                <a:lnTo>
                  <a:pt x="698" y="443"/>
                </a:lnTo>
                <a:lnTo>
                  <a:pt x="704" y="441"/>
                </a:lnTo>
                <a:lnTo>
                  <a:pt x="710" y="439"/>
                </a:lnTo>
                <a:lnTo>
                  <a:pt x="716" y="436"/>
                </a:lnTo>
                <a:lnTo>
                  <a:pt x="722" y="434"/>
                </a:lnTo>
                <a:lnTo>
                  <a:pt x="727" y="432"/>
                </a:lnTo>
                <a:lnTo>
                  <a:pt x="734" y="430"/>
                </a:lnTo>
                <a:lnTo>
                  <a:pt x="740" y="428"/>
                </a:lnTo>
                <a:lnTo>
                  <a:pt x="745" y="426"/>
                </a:lnTo>
                <a:lnTo>
                  <a:pt x="751" y="424"/>
                </a:lnTo>
                <a:lnTo>
                  <a:pt x="757" y="422"/>
                </a:lnTo>
                <a:lnTo>
                  <a:pt x="763" y="419"/>
                </a:lnTo>
                <a:lnTo>
                  <a:pt x="769" y="417"/>
                </a:lnTo>
                <a:lnTo>
                  <a:pt x="775" y="415"/>
                </a:lnTo>
                <a:lnTo>
                  <a:pt x="781" y="412"/>
                </a:lnTo>
                <a:lnTo>
                  <a:pt x="787" y="408"/>
                </a:lnTo>
                <a:lnTo>
                  <a:pt x="793" y="403"/>
                </a:lnTo>
                <a:lnTo>
                  <a:pt x="799" y="398"/>
                </a:lnTo>
                <a:lnTo>
                  <a:pt x="805" y="390"/>
                </a:lnTo>
                <a:lnTo>
                  <a:pt x="810" y="378"/>
                </a:lnTo>
                <a:lnTo>
                  <a:pt x="816" y="361"/>
                </a:lnTo>
                <a:lnTo>
                  <a:pt x="822" y="333"/>
                </a:lnTo>
                <a:lnTo>
                  <a:pt x="828" y="284"/>
                </a:lnTo>
                <a:lnTo>
                  <a:pt x="834" y="199"/>
                </a:lnTo>
                <a:lnTo>
                  <a:pt x="840" y="69"/>
                </a:lnTo>
                <a:lnTo>
                  <a:pt x="846" y="0"/>
                </a:lnTo>
                <a:lnTo>
                  <a:pt x="852" y="96"/>
                </a:lnTo>
                <a:lnTo>
                  <a:pt x="857" y="220"/>
                </a:lnTo>
                <a:lnTo>
                  <a:pt x="863" y="296"/>
                </a:lnTo>
                <a:lnTo>
                  <a:pt x="870" y="340"/>
                </a:lnTo>
                <a:lnTo>
                  <a:pt x="876" y="365"/>
                </a:lnTo>
                <a:lnTo>
                  <a:pt x="882" y="381"/>
                </a:lnTo>
                <a:lnTo>
                  <a:pt x="888" y="391"/>
                </a:lnTo>
                <a:lnTo>
                  <a:pt x="893" y="399"/>
                </a:lnTo>
                <a:lnTo>
                  <a:pt x="899" y="404"/>
                </a:lnTo>
                <a:lnTo>
                  <a:pt x="905" y="409"/>
                </a:lnTo>
                <a:lnTo>
                  <a:pt x="911" y="412"/>
                </a:lnTo>
                <a:lnTo>
                  <a:pt x="917" y="415"/>
                </a:lnTo>
                <a:lnTo>
                  <a:pt x="923" y="418"/>
                </a:lnTo>
                <a:lnTo>
                  <a:pt x="929" y="420"/>
                </a:lnTo>
                <a:lnTo>
                  <a:pt x="935" y="423"/>
                </a:lnTo>
                <a:lnTo>
                  <a:pt x="940" y="425"/>
                </a:lnTo>
                <a:lnTo>
                  <a:pt x="946" y="427"/>
                </a:lnTo>
                <a:lnTo>
                  <a:pt x="952" y="429"/>
                </a:lnTo>
                <a:lnTo>
                  <a:pt x="959" y="431"/>
                </a:lnTo>
                <a:lnTo>
                  <a:pt x="965" y="433"/>
                </a:lnTo>
                <a:lnTo>
                  <a:pt x="970" y="435"/>
                </a:lnTo>
                <a:lnTo>
                  <a:pt x="976" y="437"/>
                </a:lnTo>
                <a:lnTo>
                  <a:pt x="982" y="439"/>
                </a:lnTo>
                <a:lnTo>
                  <a:pt x="988" y="441"/>
                </a:lnTo>
                <a:lnTo>
                  <a:pt x="994" y="443"/>
                </a:lnTo>
                <a:lnTo>
                  <a:pt x="1000" y="446"/>
                </a:lnTo>
                <a:lnTo>
                  <a:pt x="1006" y="448"/>
                </a:lnTo>
                <a:lnTo>
                  <a:pt x="1012" y="450"/>
                </a:lnTo>
                <a:lnTo>
                  <a:pt x="1018" y="453"/>
                </a:lnTo>
                <a:lnTo>
                  <a:pt x="1023" y="455"/>
                </a:lnTo>
                <a:lnTo>
                  <a:pt x="1029" y="457"/>
                </a:lnTo>
                <a:lnTo>
                  <a:pt x="1035" y="460"/>
                </a:lnTo>
                <a:lnTo>
                  <a:pt x="1041" y="462"/>
                </a:lnTo>
                <a:lnTo>
                  <a:pt x="1048" y="465"/>
                </a:lnTo>
                <a:lnTo>
                  <a:pt x="1053" y="468"/>
                </a:lnTo>
                <a:lnTo>
                  <a:pt x="1059" y="470"/>
                </a:lnTo>
                <a:lnTo>
                  <a:pt x="1065" y="473"/>
                </a:lnTo>
                <a:lnTo>
                  <a:pt x="1071" y="476"/>
                </a:lnTo>
                <a:lnTo>
                  <a:pt x="1077" y="479"/>
                </a:lnTo>
                <a:lnTo>
                  <a:pt x="1082" y="482"/>
                </a:lnTo>
                <a:lnTo>
                  <a:pt x="1089" y="485"/>
                </a:lnTo>
                <a:lnTo>
                  <a:pt x="1095" y="488"/>
                </a:lnTo>
                <a:lnTo>
                  <a:pt x="1101" y="491"/>
                </a:lnTo>
                <a:lnTo>
                  <a:pt x="1106" y="494"/>
                </a:lnTo>
                <a:lnTo>
                  <a:pt x="1112" y="497"/>
                </a:lnTo>
                <a:lnTo>
                  <a:pt x="1118" y="500"/>
                </a:lnTo>
                <a:lnTo>
                  <a:pt x="1124" y="503"/>
                </a:lnTo>
                <a:lnTo>
                  <a:pt x="1130" y="506"/>
                </a:lnTo>
                <a:lnTo>
                  <a:pt x="1136" y="510"/>
                </a:lnTo>
                <a:lnTo>
                  <a:pt x="1142" y="513"/>
                </a:lnTo>
                <a:lnTo>
                  <a:pt x="1148" y="516"/>
                </a:lnTo>
                <a:lnTo>
                  <a:pt x="1154" y="520"/>
                </a:lnTo>
                <a:lnTo>
                  <a:pt x="1160" y="523"/>
                </a:lnTo>
                <a:lnTo>
                  <a:pt x="1165" y="527"/>
                </a:lnTo>
                <a:lnTo>
                  <a:pt x="1171" y="530"/>
                </a:lnTo>
                <a:lnTo>
                  <a:pt x="1178" y="534"/>
                </a:lnTo>
                <a:lnTo>
                  <a:pt x="1184" y="537"/>
                </a:lnTo>
                <a:lnTo>
                  <a:pt x="1189" y="541"/>
                </a:lnTo>
                <a:lnTo>
                  <a:pt x="1195" y="544"/>
                </a:lnTo>
                <a:lnTo>
                  <a:pt x="1201" y="548"/>
                </a:lnTo>
                <a:lnTo>
                  <a:pt x="1207" y="551"/>
                </a:lnTo>
                <a:lnTo>
                  <a:pt x="1213" y="555"/>
                </a:lnTo>
                <a:lnTo>
                  <a:pt x="1219" y="558"/>
                </a:lnTo>
                <a:lnTo>
                  <a:pt x="1225" y="562"/>
                </a:lnTo>
                <a:lnTo>
                  <a:pt x="1231" y="565"/>
                </a:lnTo>
                <a:lnTo>
                  <a:pt x="1237" y="569"/>
                </a:lnTo>
                <a:lnTo>
                  <a:pt x="1242" y="573"/>
                </a:lnTo>
                <a:lnTo>
                  <a:pt x="1248" y="577"/>
                </a:lnTo>
                <a:lnTo>
                  <a:pt x="1254" y="580"/>
                </a:lnTo>
                <a:lnTo>
                  <a:pt x="1260" y="584"/>
                </a:lnTo>
                <a:lnTo>
                  <a:pt x="1266" y="587"/>
                </a:lnTo>
                <a:lnTo>
                  <a:pt x="1272" y="591"/>
                </a:lnTo>
                <a:lnTo>
                  <a:pt x="1278" y="595"/>
                </a:lnTo>
                <a:lnTo>
                  <a:pt x="1284" y="598"/>
                </a:lnTo>
                <a:lnTo>
                  <a:pt x="1290" y="602"/>
                </a:lnTo>
                <a:lnTo>
                  <a:pt x="1296" y="605"/>
                </a:lnTo>
                <a:lnTo>
                  <a:pt x="1302" y="609"/>
                </a:lnTo>
                <a:lnTo>
                  <a:pt x="1308" y="613"/>
                </a:lnTo>
                <a:lnTo>
                  <a:pt x="1314" y="616"/>
                </a:lnTo>
                <a:lnTo>
                  <a:pt x="1320" y="620"/>
                </a:lnTo>
                <a:lnTo>
                  <a:pt x="1325" y="623"/>
                </a:lnTo>
                <a:lnTo>
                  <a:pt x="1331" y="627"/>
                </a:lnTo>
                <a:lnTo>
                  <a:pt x="1337" y="630"/>
                </a:lnTo>
                <a:lnTo>
                  <a:pt x="1343" y="634"/>
                </a:lnTo>
                <a:lnTo>
                  <a:pt x="1349" y="637"/>
                </a:lnTo>
                <a:lnTo>
                  <a:pt x="1355" y="641"/>
                </a:lnTo>
                <a:lnTo>
                  <a:pt x="1361" y="644"/>
                </a:lnTo>
                <a:lnTo>
                  <a:pt x="1367" y="648"/>
                </a:lnTo>
                <a:lnTo>
                  <a:pt x="1373" y="651"/>
                </a:lnTo>
                <a:lnTo>
                  <a:pt x="1379" y="655"/>
                </a:lnTo>
                <a:lnTo>
                  <a:pt x="1385" y="658"/>
                </a:lnTo>
                <a:lnTo>
                  <a:pt x="1390" y="661"/>
                </a:lnTo>
                <a:lnTo>
                  <a:pt x="1396" y="665"/>
                </a:lnTo>
                <a:lnTo>
                  <a:pt x="1403" y="668"/>
                </a:lnTo>
                <a:lnTo>
                  <a:pt x="1408" y="671"/>
                </a:lnTo>
                <a:lnTo>
                  <a:pt x="1414" y="674"/>
                </a:lnTo>
                <a:lnTo>
                  <a:pt x="1420" y="677"/>
                </a:lnTo>
                <a:lnTo>
                  <a:pt x="1426" y="681"/>
                </a:lnTo>
                <a:lnTo>
                  <a:pt x="1432" y="684"/>
                </a:lnTo>
                <a:lnTo>
                  <a:pt x="1438" y="687"/>
                </a:lnTo>
                <a:lnTo>
                  <a:pt x="1444" y="690"/>
                </a:lnTo>
                <a:lnTo>
                  <a:pt x="1450" y="693"/>
                </a:lnTo>
                <a:lnTo>
                  <a:pt x="1456" y="696"/>
                </a:lnTo>
                <a:lnTo>
                  <a:pt x="1462" y="699"/>
                </a:lnTo>
                <a:lnTo>
                  <a:pt x="1468" y="702"/>
                </a:lnTo>
                <a:lnTo>
                  <a:pt x="1473" y="705"/>
                </a:lnTo>
                <a:lnTo>
                  <a:pt x="1479" y="708"/>
                </a:lnTo>
                <a:lnTo>
                  <a:pt x="1485" y="711"/>
                </a:lnTo>
                <a:lnTo>
                  <a:pt x="1491" y="714"/>
                </a:lnTo>
                <a:lnTo>
                  <a:pt x="1497" y="716"/>
                </a:lnTo>
                <a:lnTo>
                  <a:pt x="1503" y="719"/>
                </a:lnTo>
                <a:lnTo>
                  <a:pt x="1509" y="722"/>
                </a:lnTo>
                <a:lnTo>
                  <a:pt x="1515" y="725"/>
                </a:lnTo>
                <a:lnTo>
                  <a:pt x="1521" y="727"/>
                </a:lnTo>
                <a:lnTo>
                  <a:pt x="1527" y="730"/>
                </a:lnTo>
                <a:lnTo>
                  <a:pt x="1533" y="732"/>
                </a:lnTo>
                <a:lnTo>
                  <a:pt x="1539" y="735"/>
                </a:lnTo>
                <a:lnTo>
                  <a:pt x="1545" y="738"/>
                </a:lnTo>
                <a:lnTo>
                  <a:pt x="1550" y="740"/>
                </a:lnTo>
                <a:lnTo>
                  <a:pt x="1556" y="742"/>
                </a:lnTo>
                <a:lnTo>
                  <a:pt x="1562" y="745"/>
                </a:lnTo>
                <a:lnTo>
                  <a:pt x="1568" y="747"/>
                </a:lnTo>
                <a:lnTo>
                  <a:pt x="1574" y="749"/>
                </a:lnTo>
                <a:lnTo>
                  <a:pt x="1580" y="752"/>
                </a:lnTo>
                <a:lnTo>
                  <a:pt x="1586" y="754"/>
                </a:lnTo>
                <a:lnTo>
                  <a:pt x="1592" y="756"/>
                </a:lnTo>
                <a:lnTo>
                  <a:pt x="1598" y="758"/>
                </a:lnTo>
                <a:lnTo>
                  <a:pt x="1604" y="760"/>
                </a:lnTo>
                <a:lnTo>
                  <a:pt x="1610" y="762"/>
                </a:lnTo>
                <a:lnTo>
                  <a:pt x="1615" y="764"/>
                </a:lnTo>
                <a:lnTo>
                  <a:pt x="1622" y="766"/>
                </a:lnTo>
                <a:lnTo>
                  <a:pt x="1628" y="768"/>
                </a:lnTo>
                <a:lnTo>
                  <a:pt x="1633" y="770"/>
                </a:lnTo>
                <a:lnTo>
                  <a:pt x="1639" y="772"/>
                </a:lnTo>
                <a:lnTo>
                  <a:pt x="1645" y="774"/>
                </a:lnTo>
                <a:lnTo>
                  <a:pt x="1651" y="776"/>
                </a:lnTo>
                <a:lnTo>
                  <a:pt x="1657" y="778"/>
                </a:lnTo>
                <a:lnTo>
                  <a:pt x="1663" y="780"/>
                </a:lnTo>
                <a:lnTo>
                  <a:pt x="1669" y="781"/>
                </a:lnTo>
                <a:lnTo>
                  <a:pt x="1675" y="783"/>
                </a:lnTo>
                <a:lnTo>
                  <a:pt x="1681" y="784"/>
                </a:lnTo>
                <a:lnTo>
                  <a:pt x="1687" y="786"/>
                </a:lnTo>
                <a:lnTo>
                  <a:pt x="1693" y="788"/>
                </a:lnTo>
                <a:lnTo>
                  <a:pt x="1698" y="789"/>
                </a:lnTo>
                <a:lnTo>
                  <a:pt x="1704" y="791"/>
                </a:lnTo>
                <a:lnTo>
                  <a:pt x="1710" y="792"/>
                </a:lnTo>
                <a:lnTo>
                  <a:pt x="1716" y="794"/>
                </a:lnTo>
                <a:lnTo>
                  <a:pt x="1722" y="795"/>
                </a:lnTo>
                <a:lnTo>
                  <a:pt x="1728" y="797"/>
                </a:lnTo>
                <a:lnTo>
                  <a:pt x="1734" y="798"/>
                </a:lnTo>
                <a:lnTo>
                  <a:pt x="1740" y="799"/>
                </a:lnTo>
                <a:lnTo>
                  <a:pt x="1745" y="800"/>
                </a:lnTo>
                <a:lnTo>
                  <a:pt x="1751" y="802"/>
                </a:lnTo>
                <a:lnTo>
                  <a:pt x="1758" y="803"/>
                </a:lnTo>
                <a:lnTo>
                  <a:pt x="1764" y="804"/>
                </a:lnTo>
                <a:lnTo>
                  <a:pt x="1770" y="805"/>
                </a:lnTo>
                <a:lnTo>
                  <a:pt x="1776" y="807"/>
                </a:lnTo>
              </a:path>
            </a:pathLst>
          </a:custGeom>
          <a:noFill/>
          <a:ln w="12700" cap="rnd" cmpd="sng">
            <a:solidFill>
              <a:srgbClr val="000080"/>
            </a:solidFill>
            <a:prstDash val="solid"/>
            <a:round/>
            <a:headEnd type="none" w="sm" len="sm"/>
            <a:tailEnd type="none" w="sm" len="sm"/>
          </a:ln>
        </p:spPr>
        <p:txBody>
          <a:bodyPr/>
          <a:lstStyle/>
          <a:p>
            <a:endParaRPr lang="en-US"/>
          </a:p>
        </p:txBody>
      </p:sp>
      <p:grpSp>
        <p:nvGrpSpPr>
          <p:cNvPr id="2" name="Group 7"/>
          <p:cNvGrpSpPr>
            <a:grpSpLocks/>
          </p:cNvGrpSpPr>
          <p:nvPr/>
        </p:nvGrpSpPr>
        <p:grpSpPr bwMode="auto">
          <a:xfrm>
            <a:off x="4657725" y="3813175"/>
            <a:ext cx="4127500" cy="2603500"/>
            <a:chOff x="2934" y="2402"/>
            <a:chExt cx="2600" cy="1640"/>
          </a:xfrm>
        </p:grpSpPr>
        <p:sp>
          <p:nvSpPr>
            <p:cNvPr id="41992" name="Rectangle 8"/>
            <p:cNvSpPr>
              <a:spLocks noChangeArrowheads="1"/>
            </p:cNvSpPr>
            <p:nvPr/>
          </p:nvSpPr>
          <p:spPr bwMode="auto">
            <a:xfrm>
              <a:off x="2971" y="3238"/>
              <a:ext cx="873" cy="192"/>
            </a:xfrm>
            <a:prstGeom prst="rect">
              <a:avLst/>
            </a:prstGeom>
            <a:noFill/>
            <a:ln w="9525">
              <a:noFill/>
              <a:miter lim="800000"/>
              <a:headEnd/>
              <a:tailEnd/>
            </a:ln>
          </p:spPr>
          <p:txBody>
            <a:bodyPr wrap="none" lIns="92075" tIns="46038" rIns="92075" bIns="46038">
              <a:spAutoFit/>
            </a:bodyPr>
            <a:lstStyle/>
            <a:p>
              <a:pPr eaLnBrk="0" hangingPunct="0"/>
              <a:r>
                <a:rPr lang="en-US" sz="1400">
                  <a:solidFill>
                    <a:srgbClr val="000000"/>
                  </a:solidFill>
                </a:rPr>
                <a:t>Molecular (</a:t>
              </a:r>
              <a:r>
                <a:rPr lang="en-US" sz="1400">
                  <a:solidFill>
                    <a:srgbClr val="000000"/>
                  </a:solidFill>
                  <a:latin typeface="Symbol" charset="2"/>
                </a:rPr>
                <a:t>l</a:t>
              </a:r>
              <a:r>
                <a:rPr lang="en-US" sz="1400" baseline="30000">
                  <a:solidFill>
                    <a:srgbClr val="000000"/>
                  </a:solidFill>
                  <a:latin typeface="Symbol" charset="2"/>
                </a:rPr>
                <a:t>-4</a:t>
              </a:r>
              <a:r>
                <a:rPr lang="en-US" sz="1400">
                  <a:solidFill>
                    <a:srgbClr val="000000"/>
                  </a:solidFill>
                </a:rPr>
                <a:t>) </a:t>
              </a:r>
            </a:p>
          </p:txBody>
        </p:sp>
        <p:sp>
          <p:nvSpPr>
            <p:cNvPr id="41993" name="Rectangle 9"/>
            <p:cNvSpPr>
              <a:spLocks noChangeArrowheads="1"/>
            </p:cNvSpPr>
            <p:nvPr/>
          </p:nvSpPr>
          <p:spPr bwMode="auto">
            <a:xfrm>
              <a:off x="4327" y="2782"/>
              <a:ext cx="737" cy="191"/>
            </a:xfrm>
            <a:prstGeom prst="rect">
              <a:avLst/>
            </a:prstGeom>
            <a:noFill/>
            <a:ln w="9525">
              <a:noFill/>
              <a:miter lim="800000"/>
              <a:headEnd/>
              <a:tailEnd/>
            </a:ln>
          </p:spPr>
          <p:txBody>
            <a:bodyPr wrap="none" lIns="92075" tIns="46038" rIns="92075" bIns="46038">
              <a:spAutoFit/>
            </a:bodyPr>
            <a:lstStyle/>
            <a:p>
              <a:pPr eaLnBrk="0" hangingPunct="0"/>
              <a:r>
                <a:rPr lang="en-US" sz="1400">
                  <a:solidFill>
                    <a:srgbClr val="000000"/>
                  </a:solidFill>
                </a:rPr>
                <a:t>Aerosol (</a:t>
              </a:r>
              <a:r>
                <a:rPr lang="en-US" sz="1400">
                  <a:solidFill>
                    <a:srgbClr val="000000"/>
                  </a:solidFill>
                  <a:latin typeface="Symbol" charset="2"/>
                </a:rPr>
                <a:t>l</a:t>
              </a:r>
              <a:r>
                <a:rPr lang="en-US" sz="1400" baseline="30000">
                  <a:solidFill>
                    <a:srgbClr val="000000"/>
                  </a:solidFill>
                  <a:latin typeface="Symbol" charset="2"/>
                </a:rPr>
                <a:t>-2</a:t>
              </a:r>
              <a:r>
                <a:rPr lang="en-US" sz="1400">
                  <a:solidFill>
                    <a:srgbClr val="000000"/>
                  </a:solidFill>
                </a:rPr>
                <a:t>)</a:t>
              </a:r>
            </a:p>
          </p:txBody>
        </p:sp>
        <p:sp>
          <p:nvSpPr>
            <p:cNvPr id="41994" name="Rectangle 10"/>
            <p:cNvSpPr>
              <a:spLocks noChangeArrowheads="1"/>
            </p:cNvSpPr>
            <p:nvPr/>
          </p:nvSpPr>
          <p:spPr bwMode="auto">
            <a:xfrm>
              <a:off x="2934" y="2402"/>
              <a:ext cx="2600" cy="1640"/>
            </a:xfrm>
            <a:prstGeom prst="rect">
              <a:avLst/>
            </a:prstGeom>
            <a:noFill/>
            <a:ln w="12700">
              <a:solidFill>
                <a:schemeClr val="tx1"/>
              </a:solidFill>
              <a:miter lim="800000"/>
              <a:headEnd/>
              <a:tailEnd/>
            </a:ln>
          </p:spPr>
          <p:txBody>
            <a:bodyPr wrap="none" anchor="ctr"/>
            <a:lstStyle/>
            <a:p>
              <a:pPr>
                <a:spcBef>
                  <a:spcPct val="20000"/>
                </a:spcBef>
                <a:buFontTx/>
                <a:buChar char="•"/>
              </a:pPr>
              <a:endParaRPr lang="en-US" b="1">
                <a:solidFill>
                  <a:srgbClr val="000000"/>
                </a:solidFill>
              </a:endParaRPr>
            </a:p>
          </p:txBody>
        </p:sp>
        <p:sp>
          <p:nvSpPr>
            <p:cNvPr id="41995" name="Rectangle 11"/>
            <p:cNvSpPr>
              <a:spLocks noChangeArrowheads="1"/>
            </p:cNvSpPr>
            <p:nvPr/>
          </p:nvSpPr>
          <p:spPr bwMode="auto">
            <a:xfrm>
              <a:off x="3377" y="2405"/>
              <a:ext cx="1684" cy="232"/>
            </a:xfrm>
            <a:prstGeom prst="rect">
              <a:avLst/>
            </a:prstGeom>
            <a:noFill/>
            <a:ln w="9525">
              <a:noFill/>
              <a:miter lim="800000"/>
              <a:headEnd/>
              <a:tailEnd/>
            </a:ln>
          </p:spPr>
          <p:txBody>
            <a:bodyPr wrap="none" lIns="92075" tIns="46038" rIns="92075" bIns="46038">
              <a:spAutoFit/>
            </a:bodyPr>
            <a:lstStyle/>
            <a:p>
              <a:pPr eaLnBrk="0" hangingPunct="0"/>
              <a:r>
                <a:rPr lang="en-US">
                  <a:solidFill>
                    <a:srgbClr val="000000"/>
                  </a:solidFill>
                </a:rPr>
                <a:t>Backscattered Spectrum</a:t>
              </a:r>
            </a:p>
          </p:txBody>
        </p:sp>
        <p:sp>
          <p:nvSpPr>
            <p:cNvPr id="41996" name="Line 12"/>
            <p:cNvSpPr>
              <a:spLocks noChangeShapeType="1"/>
            </p:cNvSpPr>
            <p:nvPr/>
          </p:nvSpPr>
          <p:spPr bwMode="auto">
            <a:xfrm>
              <a:off x="4077" y="3772"/>
              <a:ext cx="366" cy="0"/>
            </a:xfrm>
            <a:prstGeom prst="line">
              <a:avLst/>
            </a:prstGeom>
            <a:noFill/>
            <a:ln w="12700">
              <a:solidFill>
                <a:schemeClr val="tx1"/>
              </a:solidFill>
              <a:round/>
              <a:headEnd type="stealth" w="med" len="med"/>
              <a:tailEnd type="stealth" w="med" len="med"/>
            </a:ln>
          </p:spPr>
          <p:txBody>
            <a:bodyPr wrap="none" anchor="ctr"/>
            <a:lstStyle/>
            <a:p>
              <a:endParaRPr lang="en-US"/>
            </a:p>
          </p:txBody>
        </p:sp>
        <p:sp>
          <p:nvSpPr>
            <p:cNvPr id="41997" name="Rectangle 13"/>
            <p:cNvSpPr>
              <a:spLocks noChangeArrowheads="1"/>
            </p:cNvSpPr>
            <p:nvPr/>
          </p:nvSpPr>
          <p:spPr bwMode="auto">
            <a:xfrm>
              <a:off x="3910" y="3788"/>
              <a:ext cx="642" cy="192"/>
            </a:xfrm>
            <a:prstGeom prst="rect">
              <a:avLst/>
            </a:prstGeom>
            <a:noFill/>
            <a:ln w="9525">
              <a:noFill/>
              <a:miter lim="800000"/>
              <a:headEnd/>
              <a:tailEnd/>
            </a:ln>
          </p:spPr>
          <p:txBody>
            <a:bodyPr wrap="none" lIns="92075" tIns="46038" rIns="92075" bIns="46038">
              <a:spAutoFit/>
            </a:bodyPr>
            <a:lstStyle/>
            <a:p>
              <a:pPr eaLnBrk="0" hangingPunct="0"/>
              <a:r>
                <a:rPr lang="en-US" sz="1400">
                  <a:solidFill>
                    <a:srgbClr val="000000"/>
                  </a:solidFill>
                </a:rPr>
                <a:t>Frequency</a:t>
              </a:r>
            </a:p>
          </p:txBody>
        </p:sp>
        <p:sp>
          <p:nvSpPr>
            <p:cNvPr id="41998" name="Freeform 14"/>
            <p:cNvSpPr>
              <a:spLocks/>
            </p:cNvSpPr>
            <p:nvPr/>
          </p:nvSpPr>
          <p:spPr bwMode="auto">
            <a:xfrm>
              <a:off x="3347" y="2782"/>
              <a:ext cx="1932" cy="926"/>
            </a:xfrm>
            <a:custGeom>
              <a:avLst/>
              <a:gdLst>
                <a:gd name="T0" fmla="*/ 87 w 1777"/>
                <a:gd name="T1" fmla="*/ 6920 h 808"/>
                <a:gd name="T2" fmla="*/ 202 w 1777"/>
                <a:gd name="T3" fmla="*/ 6842 h 808"/>
                <a:gd name="T4" fmla="*/ 311 w 1777"/>
                <a:gd name="T5" fmla="*/ 6743 h 808"/>
                <a:gd name="T6" fmla="*/ 432 w 1777"/>
                <a:gd name="T7" fmla="*/ 6657 h 808"/>
                <a:gd name="T8" fmla="*/ 534 w 1777"/>
                <a:gd name="T9" fmla="*/ 6554 h 808"/>
                <a:gd name="T10" fmla="*/ 655 w 1777"/>
                <a:gd name="T11" fmla="*/ 6440 h 808"/>
                <a:gd name="T12" fmla="*/ 770 w 1777"/>
                <a:gd name="T13" fmla="*/ 6315 h 808"/>
                <a:gd name="T14" fmla="*/ 878 w 1777"/>
                <a:gd name="T15" fmla="*/ 6190 h 808"/>
                <a:gd name="T16" fmla="*/ 995 w 1777"/>
                <a:gd name="T17" fmla="*/ 6049 h 808"/>
                <a:gd name="T18" fmla="*/ 1100 w 1777"/>
                <a:gd name="T19" fmla="*/ 5909 h 808"/>
                <a:gd name="T20" fmla="*/ 1217 w 1777"/>
                <a:gd name="T21" fmla="*/ 5762 h 808"/>
                <a:gd name="T22" fmla="*/ 1326 w 1777"/>
                <a:gd name="T23" fmla="*/ 5601 h 808"/>
                <a:gd name="T24" fmla="*/ 1439 w 1777"/>
                <a:gd name="T25" fmla="*/ 5456 h 808"/>
                <a:gd name="T26" fmla="*/ 1558 w 1777"/>
                <a:gd name="T27" fmla="*/ 5279 h 808"/>
                <a:gd name="T28" fmla="*/ 1665 w 1777"/>
                <a:gd name="T29" fmla="*/ 5132 h 808"/>
                <a:gd name="T30" fmla="*/ 1778 w 1777"/>
                <a:gd name="T31" fmla="*/ 4970 h 808"/>
                <a:gd name="T32" fmla="*/ 1896 w 1777"/>
                <a:gd name="T33" fmla="*/ 4811 h 808"/>
                <a:gd name="T34" fmla="*/ 2005 w 1777"/>
                <a:gd name="T35" fmla="*/ 4666 h 808"/>
                <a:gd name="T36" fmla="*/ 2119 w 1777"/>
                <a:gd name="T37" fmla="*/ 4504 h 808"/>
                <a:gd name="T38" fmla="*/ 2224 w 1777"/>
                <a:gd name="T39" fmla="*/ 4384 h 808"/>
                <a:gd name="T40" fmla="*/ 2344 w 1777"/>
                <a:gd name="T41" fmla="*/ 4233 h 808"/>
                <a:gd name="T42" fmla="*/ 2456 w 1777"/>
                <a:gd name="T43" fmla="*/ 4112 h 808"/>
                <a:gd name="T44" fmla="*/ 2573 w 1777"/>
                <a:gd name="T45" fmla="*/ 4008 h 808"/>
                <a:gd name="T46" fmla="*/ 2682 w 1777"/>
                <a:gd name="T47" fmla="*/ 3907 h 808"/>
                <a:gd name="T48" fmla="*/ 2800 w 1777"/>
                <a:gd name="T49" fmla="*/ 3815 h 808"/>
                <a:gd name="T50" fmla="*/ 2912 w 1777"/>
                <a:gd name="T51" fmla="*/ 3706 h 808"/>
                <a:gd name="T52" fmla="*/ 3024 w 1777"/>
                <a:gd name="T53" fmla="*/ 3565 h 808"/>
                <a:gd name="T54" fmla="*/ 3133 w 1777"/>
                <a:gd name="T55" fmla="*/ 2950 h 808"/>
                <a:gd name="T56" fmla="*/ 3252 w 1777"/>
                <a:gd name="T57" fmla="*/ 852 h 808"/>
                <a:gd name="T58" fmla="*/ 3363 w 1777"/>
                <a:gd name="T59" fmla="*/ 3380 h 808"/>
                <a:gd name="T60" fmla="*/ 3472 w 1777"/>
                <a:gd name="T61" fmla="*/ 3648 h 808"/>
                <a:gd name="T62" fmla="*/ 3582 w 1777"/>
                <a:gd name="T63" fmla="*/ 3756 h 808"/>
                <a:gd name="T64" fmla="*/ 3699 w 1777"/>
                <a:gd name="T65" fmla="*/ 3859 h 808"/>
                <a:gd name="T66" fmla="*/ 3811 w 1777"/>
                <a:gd name="T67" fmla="*/ 3954 h 808"/>
                <a:gd name="T68" fmla="*/ 3919 w 1777"/>
                <a:gd name="T69" fmla="*/ 4050 h 808"/>
                <a:gd name="T70" fmla="*/ 4035 w 1777"/>
                <a:gd name="T71" fmla="*/ 4161 h 808"/>
                <a:gd name="T72" fmla="*/ 4150 w 1777"/>
                <a:gd name="T73" fmla="*/ 4297 h 808"/>
                <a:gd name="T74" fmla="*/ 4260 w 1777"/>
                <a:gd name="T75" fmla="*/ 4427 h 808"/>
                <a:gd name="T76" fmla="*/ 4374 w 1777"/>
                <a:gd name="T77" fmla="*/ 4567 h 808"/>
                <a:gd name="T78" fmla="*/ 4495 w 1777"/>
                <a:gd name="T79" fmla="*/ 4721 h 808"/>
                <a:gd name="T80" fmla="*/ 4597 w 1777"/>
                <a:gd name="T81" fmla="*/ 4875 h 808"/>
                <a:gd name="T82" fmla="*/ 4716 w 1777"/>
                <a:gd name="T83" fmla="*/ 5036 h 808"/>
                <a:gd name="T84" fmla="*/ 4822 w 1777"/>
                <a:gd name="T85" fmla="*/ 5201 h 808"/>
                <a:gd name="T86" fmla="*/ 4943 w 1777"/>
                <a:gd name="T87" fmla="*/ 5352 h 808"/>
                <a:gd name="T88" fmla="*/ 5057 w 1777"/>
                <a:gd name="T89" fmla="*/ 5514 h 808"/>
                <a:gd name="T90" fmla="*/ 5165 w 1777"/>
                <a:gd name="T91" fmla="*/ 5677 h 808"/>
                <a:gd name="T92" fmla="*/ 5282 w 1777"/>
                <a:gd name="T93" fmla="*/ 5831 h 808"/>
                <a:gd name="T94" fmla="*/ 5388 w 1777"/>
                <a:gd name="T95" fmla="*/ 5970 h 808"/>
                <a:gd name="T96" fmla="*/ 5505 w 1777"/>
                <a:gd name="T97" fmla="*/ 6114 h 808"/>
                <a:gd name="T98" fmla="*/ 5616 w 1777"/>
                <a:gd name="T99" fmla="*/ 6240 h 808"/>
                <a:gd name="T100" fmla="*/ 5732 w 1777"/>
                <a:gd name="T101" fmla="*/ 6370 h 808"/>
                <a:gd name="T102" fmla="*/ 5845 w 1777"/>
                <a:gd name="T103" fmla="*/ 6481 h 808"/>
                <a:gd name="T104" fmla="*/ 5953 w 1777"/>
                <a:gd name="T105" fmla="*/ 6603 h 808"/>
                <a:gd name="T106" fmla="*/ 6067 w 1777"/>
                <a:gd name="T107" fmla="*/ 6686 h 808"/>
                <a:gd name="T108" fmla="*/ 6182 w 1777"/>
                <a:gd name="T109" fmla="*/ 6780 h 808"/>
                <a:gd name="T110" fmla="*/ 6293 w 1777"/>
                <a:gd name="T111" fmla="*/ 6874 h 808"/>
                <a:gd name="T112" fmla="*/ 6406 w 1777"/>
                <a:gd name="T113" fmla="*/ 6934 h 808"/>
                <a:gd name="T114" fmla="*/ 6517 w 1777"/>
                <a:gd name="T115" fmla="*/ 7023 h 808"/>
                <a:gd name="T116" fmla="*/ 6632 w 1777"/>
                <a:gd name="T117" fmla="*/ 7077 h 808"/>
                <a:gd name="T118" fmla="*/ 6744 w 1777"/>
                <a:gd name="T119" fmla="*/ 7135 h 8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77"/>
                <a:gd name="T181" fmla="*/ 0 h 808"/>
                <a:gd name="T182" fmla="*/ 1777 w 1777"/>
                <a:gd name="T183" fmla="*/ 808 h 8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77" h="808">
                  <a:moveTo>
                    <a:pt x="0" y="787"/>
                  </a:moveTo>
                  <a:lnTo>
                    <a:pt x="5" y="786"/>
                  </a:lnTo>
                  <a:lnTo>
                    <a:pt x="11" y="784"/>
                  </a:lnTo>
                  <a:lnTo>
                    <a:pt x="17" y="782"/>
                  </a:lnTo>
                  <a:lnTo>
                    <a:pt x="23" y="781"/>
                  </a:lnTo>
                  <a:lnTo>
                    <a:pt x="30" y="779"/>
                  </a:lnTo>
                  <a:lnTo>
                    <a:pt x="35" y="777"/>
                  </a:lnTo>
                  <a:lnTo>
                    <a:pt x="41" y="776"/>
                  </a:lnTo>
                  <a:lnTo>
                    <a:pt x="47" y="773"/>
                  </a:lnTo>
                  <a:lnTo>
                    <a:pt x="52" y="772"/>
                  </a:lnTo>
                  <a:lnTo>
                    <a:pt x="58" y="770"/>
                  </a:lnTo>
                  <a:lnTo>
                    <a:pt x="64" y="768"/>
                  </a:lnTo>
                  <a:lnTo>
                    <a:pt x="71" y="766"/>
                  </a:lnTo>
                  <a:lnTo>
                    <a:pt x="77" y="764"/>
                  </a:lnTo>
                  <a:lnTo>
                    <a:pt x="82" y="762"/>
                  </a:lnTo>
                  <a:lnTo>
                    <a:pt x="88" y="760"/>
                  </a:lnTo>
                  <a:lnTo>
                    <a:pt x="94" y="758"/>
                  </a:lnTo>
                  <a:lnTo>
                    <a:pt x="100" y="756"/>
                  </a:lnTo>
                  <a:lnTo>
                    <a:pt x="106" y="753"/>
                  </a:lnTo>
                  <a:lnTo>
                    <a:pt x="112" y="752"/>
                  </a:lnTo>
                  <a:lnTo>
                    <a:pt x="118" y="749"/>
                  </a:lnTo>
                  <a:lnTo>
                    <a:pt x="124" y="746"/>
                  </a:lnTo>
                  <a:lnTo>
                    <a:pt x="130" y="744"/>
                  </a:lnTo>
                  <a:lnTo>
                    <a:pt x="135" y="742"/>
                  </a:lnTo>
                  <a:lnTo>
                    <a:pt x="141" y="739"/>
                  </a:lnTo>
                  <a:lnTo>
                    <a:pt x="147" y="737"/>
                  </a:lnTo>
                  <a:lnTo>
                    <a:pt x="153" y="735"/>
                  </a:lnTo>
                  <a:lnTo>
                    <a:pt x="160" y="732"/>
                  </a:lnTo>
                  <a:lnTo>
                    <a:pt x="165" y="729"/>
                  </a:lnTo>
                  <a:lnTo>
                    <a:pt x="171" y="727"/>
                  </a:lnTo>
                  <a:lnTo>
                    <a:pt x="177" y="724"/>
                  </a:lnTo>
                  <a:lnTo>
                    <a:pt x="183" y="721"/>
                  </a:lnTo>
                  <a:lnTo>
                    <a:pt x="189" y="719"/>
                  </a:lnTo>
                  <a:lnTo>
                    <a:pt x="194" y="716"/>
                  </a:lnTo>
                  <a:lnTo>
                    <a:pt x="201" y="713"/>
                  </a:lnTo>
                  <a:lnTo>
                    <a:pt x="207" y="710"/>
                  </a:lnTo>
                  <a:lnTo>
                    <a:pt x="213" y="707"/>
                  </a:lnTo>
                  <a:lnTo>
                    <a:pt x="218" y="704"/>
                  </a:lnTo>
                  <a:lnTo>
                    <a:pt x="224" y="701"/>
                  </a:lnTo>
                  <a:lnTo>
                    <a:pt x="230" y="699"/>
                  </a:lnTo>
                  <a:lnTo>
                    <a:pt x="236" y="696"/>
                  </a:lnTo>
                  <a:lnTo>
                    <a:pt x="242" y="693"/>
                  </a:lnTo>
                  <a:lnTo>
                    <a:pt x="248" y="690"/>
                  </a:lnTo>
                  <a:lnTo>
                    <a:pt x="254" y="686"/>
                  </a:lnTo>
                  <a:lnTo>
                    <a:pt x="260" y="683"/>
                  </a:lnTo>
                  <a:lnTo>
                    <a:pt x="266" y="680"/>
                  </a:lnTo>
                  <a:lnTo>
                    <a:pt x="272" y="677"/>
                  </a:lnTo>
                  <a:lnTo>
                    <a:pt x="277" y="674"/>
                  </a:lnTo>
                  <a:lnTo>
                    <a:pt x="283" y="671"/>
                  </a:lnTo>
                  <a:lnTo>
                    <a:pt x="290" y="667"/>
                  </a:lnTo>
                  <a:lnTo>
                    <a:pt x="296" y="664"/>
                  </a:lnTo>
                  <a:lnTo>
                    <a:pt x="301" y="661"/>
                  </a:lnTo>
                  <a:lnTo>
                    <a:pt x="307" y="658"/>
                  </a:lnTo>
                  <a:lnTo>
                    <a:pt x="313" y="654"/>
                  </a:lnTo>
                  <a:lnTo>
                    <a:pt x="319" y="650"/>
                  </a:lnTo>
                  <a:lnTo>
                    <a:pt x="325" y="647"/>
                  </a:lnTo>
                  <a:lnTo>
                    <a:pt x="331" y="644"/>
                  </a:lnTo>
                  <a:lnTo>
                    <a:pt x="337" y="641"/>
                  </a:lnTo>
                  <a:lnTo>
                    <a:pt x="343" y="637"/>
                  </a:lnTo>
                  <a:lnTo>
                    <a:pt x="349" y="633"/>
                  </a:lnTo>
                  <a:lnTo>
                    <a:pt x="354" y="630"/>
                  </a:lnTo>
                  <a:lnTo>
                    <a:pt x="360" y="626"/>
                  </a:lnTo>
                  <a:lnTo>
                    <a:pt x="366" y="623"/>
                  </a:lnTo>
                  <a:lnTo>
                    <a:pt x="372" y="619"/>
                  </a:lnTo>
                  <a:lnTo>
                    <a:pt x="378" y="616"/>
                  </a:lnTo>
                  <a:lnTo>
                    <a:pt x="384" y="612"/>
                  </a:lnTo>
                  <a:lnTo>
                    <a:pt x="390" y="608"/>
                  </a:lnTo>
                  <a:lnTo>
                    <a:pt x="396" y="605"/>
                  </a:lnTo>
                  <a:lnTo>
                    <a:pt x="402" y="601"/>
                  </a:lnTo>
                  <a:lnTo>
                    <a:pt x="408" y="597"/>
                  </a:lnTo>
                  <a:lnTo>
                    <a:pt x="414" y="594"/>
                  </a:lnTo>
                  <a:lnTo>
                    <a:pt x="420" y="590"/>
                  </a:lnTo>
                  <a:lnTo>
                    <a:pt x="426" y="587"/>
                  </a:lnTo>
                  <a:lnTo>
                    <a:pt x="432" y="583"/>
                  </a:lnTo>
                  <a:lnTo>
                    <a:pt x="437" y="579"/>
                  </a:lnTo>
                  <a:lnTo>
                    <a:pt x="443" y="576"/>
                  </a:lnTo>
                  <a:lnTo>
                    <a:pt x="449" y="572"/>
                  </a:lnTo>
                  <a:lnTo>
                    <a:pt x="455" y="568"/>
                  </a:lnTo>
                  <a:lnTo>
                    <a:pt x="461" y="565"/>
                  </a:lnTo>
                  <a:lnTo>
                    <a:pt x="467" y="561"/>
                  </a:lnTo>
                  <a:lnTo>
                    <a:pt x="473" y="558"/>
                  </a:lnTo>
                  <a:lnTo>
                    <a:pt x="479" y="554"/>
                  </a:lnTo>
                  <a:lnTo>
                    <a:pt x="485" y="551"/>
                  </a:lnTo>
                  <a:lnTo>
                    <a:pt x="491" y="547"/>
                  </a:lnTo>
                  <a:lnTo>
                    <a:pt x="497" y="544"/>
                  </a:lnTo>
                  <a:lnTo>
                    <a:pt x="502" y="540"/>
                  </a:lnTo>
                  <a:lnTo>
                    <a:pt x="508" y="537"/>
                  </a:lnTo>
                  <a:lnTo>
                    <a:pt x="515" y="533"/>
                  </a:lnTo>
                  <a:lnTo>
                    <a:pt x="520" y="530"/>
                  </a:lnTo>
                  <a:lnTo>
                    <a:pt x="526" y="526"/>
                  </a:lnTo>
                  <a:lnTo>
                    <a:pt x="532" y="523"/>
                  </a:lnTo>
                  <a:lnTo>
                    <a:pt x="538" y="519"/>
                  </a:lnTo>
                  <a:lnTo>
                    <a:pt x="544" y="516"/>
                  </a:lnTo>
                  <a:lnTo>
                    <a:pt x="550" y="512"/>
                  </a:lnTo>
                  <a:lnTo>
                    <a:pt x="556" y="509"/>
                  </a:lnTo>
                  <a:lnTo>
                    <a:pt x="562" y="506"/>
                  </a:lnTo>
                  <a:lnTo>
                    <a:pt x="568" y="503"/>
                  </a:lnTo>
                  <a:lnTo>
                    <a:pt x="574" y="499"/>
                  </a:lnTo>
                  <a:lnTo>
                    <a:pt x="580" y="497"/>
                  </a:lnTo>
                  <a:lnTo>
                    <a:pt x="585" y="494"/>
                  </a:lnTo>
                  <a:lnTo>
                    <a:pt x="591" y="490"/>
                  </a:lnTo>
                  <a:lnTo>
                    <a:pt x="597" y="487"/>
                  </a:lnTo>
                  <a:lnTo>
                    <a:pt x="603" y="484"/>
                  </a:lnTo>
                  <a:lnTo>
                    <a:pt x="609" y="481"/>
                  </a:lnTo>
                  <a:lnTo>
                    <a:pt x="615" y="478"/>
                  </a:lnTo>
                  <a:lnTo>
                    <a:pt x="621" y="476"/>
                  </a:lnTo>
                  <a:lnTo>
                    <a:pt x="627" y="473"/>
                  </a:lnTo>
                  <a:lnTo>
                    <a:pt x="633" y="470"/>
                  </a:lnTo>
                  <a:lnTo>
                    <a:pt x="639" y="467"/>
                  </a:lnTo>
                  <a:lnTo>
                    <a:pt x="645" y="464"/>
                  </a:lnTo>
                  <a:lnTo>
                    <a:pt x="651" y="462"/>
                  </a:lnTo>
                  <a:lnTo>
                    <a:pt x="657" y="459"/>
                  </a:lnTo>
                  <a:lnTo>
                    <a:pt x="662" y="457"/>
                  </a:lnTo>
                  <a:lnTo>
                    <a:pt x="668" y="455"/>
                  </a:lnTo>
                  <a:lnTo>
                    <a:pt x="674" y="452"/>
                  </a:lnTo>
                  <a:lnTo>
                    <a:pt x="680" y="450"/>
                  </a:lnTo>
                  <a:lnTo>
                    <a:pt x="686" y="447"/>
                  </a:lnTo>
                  <a:lnTo>
                    <a:pt x="692" y="445"/>
                  </a:lnTo>
                  <a:lnTo>
                    <a:pt x="698" y="443"/>
                  </a:lnTo>
                  <a:lnTo>
                    <a:pt x="704" y="441"/>
                  </a:lnTo>
                  <a:lnTo>
                    <a:pt x="710" y="439"/>
                  </a:lnTo>
                  <a:lnTo>
                    <a:pt x="716" y="436"/>
                  </a:lnTo>
                  <a:lnTo>
                    <a:pt x="722" y="434"/>
                  </a:lnTo>
                  <a:lnTo>
                    <a:pt x="727" y="432"/>
                  </a:lnTo>
                  <a:lnTo>
                    <a:pt x="734" y="430"/>
                  </a:lnTo>
                  <a:lnTo>
                    <a:pt x="740" y="428"/>
                  </a:lnTo>
                  <a:lnTo>
                    <a:pt x="745" y="426"/>
                  </a:lnTo>
                  <a:lnTo>
                    <a:pt x="751" y="424"/>
                  </a:lnTo>
                  <a:lnTo>
                    <a:pt x="757" y="422"/>
                  </a:lnTo>
                  <a:lnTo>
                    <a:pt x="763" y="419"/>
                  </a:lnTo>
                  <a:lnTo>
                    <a:pt x="769" y="417"/>
                  </a:lnTo>
                  <a:lnTo>
                    <a:pt x="775" y="415"/>
                  </a:lnTo>
                  <a:lnTo>
                    <a:pt x="781" y="412"/>
                  </a:lnTo>
                  <a:lnTo>
                    <a:pt x="787" y="408"/>
                  </a:lnTo>
                  <a:lnTo>
                    <a:pt x="793" y="403"/>
                  </a:lnTo>
                  <a:lnTo>
                    <a:pt x="799" y="398"/>
                  </a:lnTo>
                  <a:lnTo>
                    <a:pt x="805" y="390"/>
                  </a:lnTo>
                  <a:lnTo>
                    <a:pt x="810" y="378"/>
                  </a:lnTo>
                  <a:lnTo>
                    <a:pt x="816" y="361"/>
                  </a:lnTo>
                  <a:lnTo>
                    <a:pt x="822" y="333"/>
                  </a:lnTo>
                  <a:lnTo>
                    <a:pt x="828" y="284"/>
                  </a:lnTo>
                  <a:lnTo>
                    <a:pt x="834" y="199"/>
                  </a:lnTo>
                  <a:lnTo>
                    <a:pt x="840" y="69"/>
                  </a:lnTo>
                  <a:lnTo>
                    <a:pt x="846" y="0"/>
                  </a:lnTo>
                  <a:lnTo>
                    <a:pt x="852" y="96"/>
                  </a:lnTo>
                  <a:lnTo>
                    <a:pt x="857" y="220"/>
                  </a:lnTo>
                  <a:lnTo>
                    <a:pt x="863" y="296"/>
                  </a:lnTo>
                  <a:lnTo>
                    <a:pt x="870" y="340"/>
                  </a:lnTo>
                  <a:lnTo>
                    <a:pt x="876" y="365"/>
                  </a:lnTo>
                  <a:lnTo>
                    <a:pt x="882" y="381"/>
                  </a:lnTo>
                  <a:lnTo>
                    <a:pt x="888" y="391"/>
                  </a:lnTo>
                  <a:lnTo>
                    <a:pt x="893" y="399"/>
                  </a:lnTo>
                  <a:lnTo>
                    <a:pt x="899" y="404"/>
                  </a:lnTo>
                  <a:lnTo>
                    <a:pt x="905" y="409"/>
                  </a:lnTo>
                  <a:lnTo>
                    <a:pt x="911" y="412"/>
                  </a:lnTo>
                  <a:lnTo>
                    <a:pt x="917" y="415"/>
                  </a:lnTo>
                  <a:lnTo>
                    <a:pt x="923" y="418"/>
                  </a:lnTo>
                  <a:lnTo>
                    <a:pt x="929" y="420"/>
                  </a:lnTo>
                  <a:lnTo>
                    <a:pt x="935" y="423"/>
                  </a:lnTo>
                  <a:lnTo>
                    <a:pt x="940" y="425"/>
                  </a:lnTo>
                  <a:lnTo>
                    <a:pt x="946" y="427"/>
                  </a:lnTo>
                  <a:lnTo>
                    <a:pt x="952" y="429"/>
                  </a:lnTo>
                  <a:lnTo>
                    <a:pt x="959" y="431"/>
                  </a:lnTo>
                  <a:lnTo>
                    <a:pt x="965" y="433"/>
                  </a:lnTo>
                  <a:lnTo>
                    <a:pt x="970" y="435"/>
                  </a:lnTo>
                  <a:lnTo>
                    <a:pt x="976" y="437"/>
                  </a:lnTo>
                  <a:lnTo>
                    <a:pt x="982" y="439"/>
                  </a:lnTo>
                  <a:lnTo>
                    <a:pt x="988" y="441"/>
                  </a:lnTo>
                  <a:lnTo>
                    <a:pt x="994" y="443"/>
                  </a:lnTo>
                  <a:lnTo>
                    <a:pt x="1000" y="446"/>
                  </a:lnTo>
                  <a:lnTo>
                    <a:pt x="1006" y="448"/>
                  </a:lnTo>
                  <a:lnTo>
                    <a:pt x="1012" y="450"/>
                  </a:lnTo>
                  <a:lnTo>
                    <a:pt x="1018" y="453"/>
                  </a:lnTo>
                  <a:lnTo>
                    <a:pt x="1023" y="455"/>
                  </a:lnTo>
                  <a:lnTo>
                    <a:pt x="1029" y="457"/>
                  </a:lnTo>
                  <a:lnTo>
                    <a:pt x="1035" y="460"/>
                  </a:lnTo>
                  <a:lnTo>
                    <a:pt x="1041" y="462"/>
                  </a:lnTo>
                  <a:lnTo>
                    <a:pt x="1048" y="465"/>
                  </a:lnTo>
                  <a:lnTo>
                    <a:pt x="1053" y="468"/>
                  </a:lnTo>
                  <a:lnTo>
                    <a:pt x="1059" y="470"/>
                  </a:lnTo>
                  <a:lnTo>
                    <a:pt x="1065" y="473"/>
                  </a:lnTo>
                  <a:lnTo>
                    <a:pt x="1071" y="476"/>
                  </a:lnTo>
                  <a:lnTo>
                    <a:pt x="1077" y="479"/>
                  </a:lnTo>
                  <a:lnTo>
                    <a:pt x="1082" y="482"/>
                  </a:lnTo>
                  <a:lnTo>
                    <a:pt x="1089" y="485"/>
                  </a:lnTo>
                  <a:lnTo>
                    <a:pt x="1095" y="488"/>
                  </a:lnTo>
                  <a:lnTo>
                    <a:pt x="1101" y="491"/>
                  </a:lnTo>
                  <a:lnTo>
                    <a:pt x="1106" y="494"/>
                  </a:lnTo>
                  <a:lnTo>
                    <a:pt x="1112" y="497"/>
                  </a:lnTo>
                  <a:lnTo>
                    <a:pt x="1118" y="500"/>
                  </a:lnTo>
                  <a:lnTo>
                    <a:pt x="1124" y="503"/>
                  </a:lnTo>
                  <a:lnTo>
                    <a:pt x="1130" y="506"/>
                  </a:lnTo>
                  <a:lnTo>
                    <a:pt x="1136" y="510"/>
                  </a:lnTo>
                  <a:lnTo>
                    <a:pt x="1142" y="513"/>
                  </a:lnTo>
                  <a:lnTo>
                    <a:pt x="1148" y="516"/>
                  </a:lnTo>
                  <a:lnTo>
                    <a:pt x="1154" y="520"/>
                  </a:lnTo>
                  <a:lnTo>
                    <a:pt x="1160" y="523"/>
                  </a:lnTo>
                  <a:lnTo>
                    <a:pt x="1165" y="527"/>
                  </a:lnTo>
                  <a:lnTo>
                    <a:pt x="1171" y="530"/>
                  </a:lnTo>
                  <a:lnTo>
                    <a:pt x="1178" y="534"/>
                  </a:lnTo>
                  <a:lnTo>
                    <a:pt x="1184" y="537"/>
                  </a:lnTo>
                  <a:lnTo>
                    <a:pt x="1189" y="541"/>
                  </a:lnTo>
                  <a:lnTo>
                    <a:pt x="1195" y="544"/>
                  </a:lnTo>
                  <a:lnTo>
                    <a:pt x="1201" y="548"/>
                  </a:lnTo>
                  <a:lnTo>
                    <a:pt x="1207" y="551"/>
                  </a:lnTo>
                  <a:lnTo>
                    <a:pt x="1213" y="555"/>
                  </a:lnTo>
                  <a:lnTo>
                    <a:pt x="1219" y="558"/>
                  </a:lnTo>
                  <a:lnTo>
                    <a:pt x="1225" y="562"/>
                  </a:lnTo>
                  <a:lnTo>
                    <a:pt x="1231" y="565"/>
                  </a:lnTo>
                  <a:lnTo>
                    <a:pt x="1237" y="569"/>
                  </a:lnTo>
                  <a:lnTo>
                    <a:pt x="1242" y="573"/>
                  </a:lnTo>
                  <a:lnTo>
                    <a:pt x="1248" y="577"/>
                  </a:lnTo>
                  <a:lnTo>
                    <a:pt x="1254" y="580"/>
                  </a:lnTo>
                  <a:lnTo>
                    <a:pt x="1260" y="584"/>
                  </a:lnTo>
                  <a:lnTo>
                    <a:pt x="1266" y="587"/>
                  </a:lnTo>
                  <a:lnTo>
                    <a:pt x="1272" y="591"/>
                  </a:lnTo>
                  <a:lnTo>
                    <a:pt x="1278" y="595"/>
                  </a:lnTo>
                  <a:lnTo>
                    <a:pt x="1284" y="598"/>
                  </a:lnTo>
                  <a:lnTo>
                    <a:pt x="1290" y="602"/>
                  </a:lnTo>
                  <a:lnTo>
                    <a:pt x="1296" y="605"/>
                  </a:lnTo>
                  <a:lnTo>
                    <a:pt x="1302" y="609"/>
                  </a:lnTo>
                  <a:lnTo>
                    <a:pt x="1308" y="613"/>
                  </a:lnTo>
                  <a:lnTo>
                    <a:pt x="1314" y="616"/>
                  </a:lnTo>
                  <a:lnTo>
                    <a:pt x="1320" y="620"/>
                  </a:lnTo>
                  <a:lnTo>
                    <a:pt x="1325" y="623"/>
                  </a:lnTo>
                  <a:lnTo>
                    <a:pt x="1331" y="627"/>
                  </a:lnTo>
                  <a:lnTo>
                    <a:pt x="1337" y="630"/>
                  </a:lnTo>
                  <a:lnTo>
                    <a:pt x="1343" y="634"/>
                  </a:lnTo>
                  <a:lnTo>
                    <a:pt x="1349" y="637"/>
                  </a:lnTo>
                  <a:lnTo>
                    <a:pt x="1355" y="641"/>
                  </a:lnTo>
                  <a:lnTo>
                    <a:pt x="1361" y="644"/>
                  </a:lnTo>
                  <a:lnTo>
                    <a:pt x="1367" y="648"/>
                  </a:lnTo>
                  <a:lnTo>
                    <a:pt x="1373" y="651"/>
                  </a:lnTo>
                  <a:lnTo>
                    <a:pt x="1379" y="655"/>
                  </a:lnTo>
                  <a:lnTo>
                    <a:pt x="1385" y="658"/>
                  </a:lnTo>
                  <a:lnTo>
                    <a:pt x="1390" y="661"/>
                  </a:lnTo>
                  <a:lnTo>
                    <a:pt x="1396" y="665"/>
                  </a:lnTo>
                  <a:lnTo>
                    <a:pt x="1403" y="668"/>
                  </a:lnTo>
                  <a:lnTo>
                    <a:pt x="1408" y="671"/>
                  </a:lnTo>
                  <a:lnTo>
                    <a:pt x="1414" y="674"/>
                  </a:lnTo>
                  <a:lnTo>
                    <a:pt x="1420" y="677"/>
                  </a:lnTo>
                  <a:lnTo>
                    <a:pt x="1426" y="681"/>
                  </a:lnTo>
                  <a:lnTo>
                    <a:pt x="1432" y="684"/>
                  </a:lnTo>
                  <a:lnTo>
                    <a:pt x="1438" y="687"/>
                  </a:lnTo>
                  <a:lnTo>
                    <a:pt x="1444" y="690"/>
                  </a:lnTo>
                  <a:lnTo>
                    <a:pt x="1450" y="693"/>
                  </a:lnTo>
                  <a:lnTo>
                    <a:pt x="1456" y="696"/>
                  </a:lnTo>
                  <a:lnTo>
                    <a:pt x="1462" y="699"/>
                  </a:lnTo>
                  <a:lnTo>
                    <a:pt x="1468" y="702"/>
                  </a:lnTo>
                  <a:lnTo>
                    <a:pt x="1473" y="705"/>
                  </a:lnTo>
                  <a:lnTo>
                    <a:pt x="1479" y="708"/>
                  </a:lnTo>
                  <a:lnTo>
                    <a:pt x="1485" y="711"/>
                  </a:lnTo>
                  <a:lnTo>
                    <a:pt x="1491" y="714"/>
                  </a:lnTo>
                  <a:lnTo>
                    <a:pt x="1497" y="716"/>
                  </a:lnTo>
                  <a:lnTo>
                    <a:pt x="1503" y="719"/>
                  </a:lnTo>
                  <a:lnTo>
                    <a:pt x="1509" y="722"/>
                  </a:lnTo>
                  <a:lnTo>
                    <a:pt x="1515" y="725"/>
                  </a:lnTo>
                  <a:lnTo>
                    <a:pt x="1521" y="727"/>
                  </a:lnTo>
                  <a:lnTo>
                    <a:pt x="1527" y="730"/>
                  </a:lnTo>
                  <a:lnTo>
                    <a:pt x="1533" y="732"/>
                  </a:lnTo>
                  <a:lnTo>
                    <a:pt x="1539" y="735"/>
                  </a:lnTo>
                  <a:lnTo>
                    <a:pt x="1545" y="738"/>
                  </a:lnTo>
                  <a:lnTo>
                    <a:pt x="1550" y="740"/>
                  </a:lnTo>
                  <a:lnTo>
                    <a:pt x="1556" y="742"/>
                  </a:lnTo>
                  <a:lnTo>
                    <a:pt x="1562" y="745"/>
                  </a:lnTo>
                  <a:lnTo>
                    <a:pt x="1568" y="747"/>
                  </a:lnTo>
                  <a:lnTo>
                    <a:pt x="1574" y="749"/>
                  </a:lnTo>
                  <a:lnTo>
                    <a:pt x="1580" y="752"/>
                  </a:lnTo>
                  <a:lnTo>
                    <a:pt x="1586" y="754"/>
                  </a:lnTo>
                  <a:lnTo>
                    <a:pt x="1592" y="756"/>
                  </a:lnTo>
                  <a:lnTo>
                    <a:pt x="1598" y="758"/>
                  </a:lnTo>
                  <a:lnTo>
                    <a:pt x="1604" y="760"/>
                  </a:lnTo>
                  <a:lnTo>
                    <a:pt x="1610" y="762"/>
                  </a:lnTo>
                  <a:lnTo>
                    <a:pt x="1615" y="764"/>
                  </a:lnTo>
                  <a:lnTo>
                    <a:pt x="1622" y="766"/>
                  </a:lnTo>
                  <a:lnTo>
                    <a:pt x="1628" y="768"/>
                  </a:lnTo>
                  <a:lnTo>
                    <a:pt x="1633" y="770"/>
                  </a:lnTo>
                  <a:lnTo>
                    <a:pt x="1639" y="772"/>
                  </a:lnTo>
                  <a:lnTo>
                    <a:pt x="1645" y="774"/>
                  </a:lnTo>
                  <a:lnTo>
                    <a:pt x="1651" y="776"/>
                  </a:lnTo>
                  <a:lnTo>
                    <a:pt x="1657" y="778"/>
                  </a:lnTo>
                  <a:lnTo>
                    <a:pt x="1663" y="780"/>
                  </a:lnTo>
                  <a:lnTo>
                    <a:pt x="1669" y="781"/>
                  </a:lnTo>
                  <a:lnTo>
                    <a:pt x="1675" y="783"/>
                  </a:lnTo>
                  <a:lnTo>
                    <a:pt x="1681" y="784"/>
                  </a:lnTo>
                  <a:lnTo>
                    <a:pt x="1687" y="786"/>
                  </a:lnTo>
                  <a:lnTo>
                    <a:pt x="1693" y="788"/>
                  </a:lnTo>
                  <a:lnTo>
                    <a:pt x="1698" y="789"/>
                  </a:lnTo>
                  <a:lnTo>
                    <a:pt x="1704" y="791"/>
                  </a:lnTo>
                  <a:lnTo>
                    <a:pt x="1710" y="792"/>
                  </a:lnTo>
                  <a:lnTo>
                    <a:pt x="1716" y="794"/>
                  </a:lnTo>
                  <a:lnTo>
                    <a:pt x="1722" y="795"/>
                  </a:lnTo>
                  <a:lnTo>
                    <a:pt x="1728" y="797"/>
                  </a:lnTo>
                  <a:lnTo>
                    <a:pt x="1734" y="798"/>
                  </a:lnTo>
                  <a:lnTo>
                    <a:pt x="1740" y="799"/>
                  </a:lnTo>
                  <a:lnTo>
                    <a:pt x="1745" y="800"/>
                  </a:lnTo>
                  <a:lnTo>
                    <a:pt x="1751" y="802"/>
                  </a:lnTo>
                  <a:lnTo>
                    <a:pt x="1758" y="803"/>
                  </a:lnTo>
                  <a:lnTo>
                    <a:pt x="1764" y="804"/>
                  </a:lnTo>
                  <a:lnTo>
                    <a:pt x="1770" y="805"/>
                  </a:lnTo>
                  <a:lnTo>
                    <a:pt x="1776" y="807"/>
                  </a:lnTo>
                </a:path>
              </a:pathLst>
            </a:custGeom>
            <a:noFill/>
            <a:ln w="12700" cap="rnd" cmpd="sng">
              <a:solidFill>
                <a:srgbClr val="000080"/>
              </a:solidFill>
              <a:prstDash val="solid"/>
              <a:round/>
              <a:headEnd type="none" w="sm" len="sm"/>
              <a:tailEnd type="none" w="sm" len="sm"/>
            </a:ln>
          </p:spPr>
          <p:txBody>
            <a:bodyPr/>
            <a:lstStyle/>
            <a:p>
              <a:endParaRPr lang="en-US"/>
            </a:p>
          </p:txBody>
        </p:sp>
        <p:sp>
          <p:nvSpPr>
            <p:cNvPr id="41999" name="Freeform 15"/>
            <p:cNvSpPr>
              <a:spLocks/>
            </p:cNvSpPr>
            <p:nvPr/>
          </p:nvSpPr>
          <p:spPr bwMode="auto">
            <a:xfrm>
              <a:off x="3284" y="2783"/>
              <a:ext cx="1932" cy="926"/>
            </a:xfrm>
            <a:custGeom>
              <a:avLst/>
              <a:gdLst>
                <a:gd name="T0" fmla="*/ 87 w 1777"/>
                <a:gd name="T1" fmla="*/ 6920 h 808"/>
                <a:gd name="T2" fmla="*/ 202 w 1777"/>
                <a:gd name="T3" fmla="*/ 6842 h 808"/>
                <a:gd name="T4" fmla="*/ 311 w 1777"/>
                <a:gd name="T5" fmla="*/ 6743 h 808"/>
                <a:gd name="T6" fmla="*/ 432 w 1777"/>
                <a:gd name="T7" fmla="*/ 6657 h 808"/>
                <a:gd name="T8" fmla="*/ 534 w 1777"/>
                <a:gd name="T9" fmla="*/ 6554 h 808"/>
                <a:gd name="T10" fmla="*/ 655 w 1777"/>
                <a:gd name="T11" fmla="*/ 6440 h 808"/>
                <a:gd name="T12" fmla="*/ 770 w 1777"/>
                <a:gd name="T13" fmla="*/ 6315 h 808"/>
                <a:gd name="T14" fmla="*/ 878 w 1777"/>
                <a:gd name="T15" fmla="*/ 6190 h 808"/>
                <a:gd name="T16" fmla="*/ 995 w 1777"/>
                <a:gd name="T17" fmla="*/ 6049 h 808"/>
                <a:gd name="T18" fmla="*/ 1100 w 1777"/>
                <a:gd name="T19" fmla="*/ 5909 h 808"/>
                <a:gd name="T20" fmla="*/ 1217 w 1777"/>
                <a:gd name="T21" fmla="*/ 5762 h 808"/>
                <a:gd name="T22" fmla="*/ 1326 w 1777"/>
                <a:gd name="T23" fmla="*/ 5601 h 808"/>
                <a:gd name="T24" fmla="*/ 1439 w 1777"/>
                <a:gd name="T25" fmla="*/ 5456 h 808"/>
                <a:gd name="T26" fmla="*/ 1558 w 1777"/>
                <a:gd name="T27" fmla="*/ 5279 h 808"/>
                <a:gd name="T28" fmla="*/ 1665 w 1777"/>
                <a:gd name="T29" fmla="*/ 5132 h 808"/>
                <a:gd name="T30" fmla="*/ 1778 w 1777"/>
                <a:gd name="T31" fmla="*/ 4970 h 808"/>
                <a:gd name="T32" fmla="*/ 1896 w 1777"/>
                <a:gd name="T33" fmla="*/ 4811 h 808"/>
                <a:gd name="T34" fmla="*/ 2005 w 1777"/>
                <a:gd name="T35" fmla="*/ 4666 h 808"/>
                <a:gd name="T36" fmla="*/ 2119 w 1777"/>
                <a:gd name="T37" fmla="*/ 4504 h 808"/>
                <a:gd name="T38" fmla="*/ 2224 w 1777"/>
                <a:gd name="T39" fmla="*/ 4384 h 808"/>
                <a:gd name="T40" fmla="*/ 2344 w 1777"/>
                <a:gd name="T41" fmla="*/ 4233 h 808"/>
                <a:gd name="T42" fmla="*/ 2456 w 1777"/>
                <a:gd name="T43" fmla="*/ 4112 h 808"/>
                <a:gd name="T44" fmla="*/ 2573 w 1777"/>
                <a:gd name="T45" fmla="*/ 4008 h 808"/>
                <a:gd name="T46" fmla="*/ 2682 w 1777"/>
                <a:gd name="T47" fmla="*/ 3907 h 808"/>
                <a:gd name="T48" fmla="*/ 2800 w 1777"/>
                <a:gd name="T49" fmla="*/ 3815 h 808"/>
                <a:gd name="T50" fmla="*/ 2912 w 1777"/>
                <a:gd name="T51" fmla="*/ 3706 h 808"/>
                <a:gd name="T52" fmla="*/ 3024 w 1777"/>
                <a:gd name="T53" fmla="*/ 3565 h 808"/>
                <a:gd name="T54" fmla="*/ 3133 w 1777"/>
                <a:gd name="T55" fmla="*/ 2950 h 808"/>
                <a:gd name="T56" fmla="*/ 3252 w 1777"/>
                <a:gd name="T57" fmla="*/ 852 h 808"/>
                <a:gd name="T58" fmla="*/ 3363 w 1777"/>
                <a:gd name="T59" fmla="*/ 3380 h 808"/>
                <a:gd name="T60" fmla="*/ 3472 w 1777"/>
                <a:gd name="T61" fmla="*/ 3648 h 808"/>
                <a:gd name="T62" fmla="*/ 3582 w 1777"/>
                <a:gd name="T63" fmla="*/ 3756 h 808"/>
                <a:gd name="T64" fmla="*/ 3699 w 1777"/>
                <a:gd name="T65" fmla="*/ 3859 h 808"/>
                <a:gd name="T66" fmla="*/ 3811 w 1777"/>
                <a:gd name="T67" fmla="*/ 3954 h 808"/>
                <a:gd name="T68" fmla="*/ 3919 w 1777"/>
                <a:gd name="T69" fmla="*/ 4050 h 808"/>
                <a:gd name="T70" fmla="*/ 4035 w 1777"/>
                <a:gd name="T71" fmla="*/ 4161 h 808"/>
                <a:gd name="T72" fmla="*/ 4150 w 1777"/>
                <a:gd name="T73" fmla="*/ 4297 h 808"/>
                <a:gd name="T74" fmla="*/ 4260 w 1777"/>
                <a:gd name="T75" fmla="*/ 4427 h 808"/>
                <a:gd name="T76" fmla="*/ 4374 w 1777"/>
                <a:gd name="T77" fmla="*/ 4567 h 808"/>
                <a:gd name="T78" fmla="*/ 4495 w 1777"/>
                <a:gd name="T79" fmla="*/ 4721 h 808"/>
                <a:gd name="T80" fmla="*/ 4597 w 1777"/>
                <a:gd name="T81" fmla="*/ 4875 h 808"/>
                <a:gd name="T82" fmla="*/ 4716 w 1777"/>
                <a:gd name="T83" fmla="*/ 5036 h 808"/>
                <a:gd name="T84" fmla="*/ 4822 w 1777"/>
                <a:gd name="T85" fmla="*/ 5201 h 808"/>
                <a:gd name="T86" fmla="*/ 4943 w 1777"/>
                <a:gd name="T87" fmla="*/ 5352 h 808"/>
                <a:gd name="T88" fmla="*/ 5057 w 1777"/>
                <a:gd name="T89" fmla="*/ 5514 h 808"/>
                <a:gd name="T90" fmla="*/ 5165 w 1777"/>
                <a:gd name="T91" fmla="*/ 5677 h 808"/>
                <a:gd name="T92" fmla="*/ 5282 w 1777"/>
                <a:gd name="T93" fmla="*/ 5831 h 808"/>
                <a:gd name="T94" fmla="*/ 5388 w 1777"/>
                <a:gd name="T95" fmla="*/ 5970 h 808"/>
                <a:gd name="T96" fmla="*/ 5505 w 1777"/>
                <a:gd name="T97" fmla="*/ 6114 h 808"/>
                <a:gd name="T98" fmla="*/ 5616 w 1777"/>
                <a:gd name="T99" fmla="*/ 6240 h 808"/>
                <a:gd name="T100" fmla="*/ 5732 w 1777"/>
                <a:gd name="T101" fmla="*/ 6370 h 808"/>
                <a:gd name="T102" fmla="*/ 5845 w 1777"/>
                <a:gd name="T103" fmla="*/ 6481 h 808"/>
                <a:gd name="T104" fmla="*/ 5953 w 1777"/>
                <a:gd name="T105" fmla="*/ 6603 h 808"/>
                <a:gd name="T106" fmla="*/ 6067 w 1777"/>
                <a:gd name="T107" fmla="*/ 6686 h 808"/>
                <a:gd name="T108" fmla="*/ 6182 w 1777"/>
                <a:gd name="T109" fmla="*/ 6780 h 808"/>
                <a:gd name="T110" fmla="*/ 6293 w 1777"/>
                <a:gd name="T111" fmla="*/ 6874 h 808"/>
                <a:gd name="T112" fmla="*/ 6406 w 1777"/>
                <a:gd name="T113" fmla="*/ 6934 h 808"/>
                <a:gd name="T114" fmla="*/ 6517 w 1777"/>
                <a:gd name="T115" fmla="*/ 7023 h 808"/>
                <a:gd name="T116" fmla="*/ 6632 w 1777"/>
                <a:gd name="T117" fmla="*/ 7077 h 808"/>
                <a:gd name="T118" fmla="*/ 6744 w 1777"/>
                <a:gd name="T119" fmla="*/ 7135 h 8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77"/>
                <a:gd name="T181" fmla="*/ 0 h 808"/>
                <a:gd name="T182" fmla="*/ 1777 w 1777"/>
                <a:gd name="T183" fmla="*/ 808 h 8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77" h="808">
                  <a:moveTo>
                    <a:pt x="0" y="787"/>
                  </a:moveTo>
                  <a:lnTo>
                    <a:pt x="5" y="786"/>
                  </a:lnTo>
                  <a:lnTo>
                    <a:pt x="11" y="784"/>
                  </a:lnTo>
                  <a:lnTo>
                    <a:pt x="17" y="782"/>
                  </a:lnTo>
                  <a:lnTo>
                    <a:pt x="23" y="781"/>
                  </a:lnTo>
                  <a:lnTo>
                    <a:pt x="30" y="779"/>
                  </a:lnTo>
                  <a:lnTo>
                    <a:pt x="35" y="777"/>
                  </a:lnTo>
                  <a:lnTo>
                    <a:pt x="41" y="776"/>
                  </a:lnTo>
                  <a:lnTo>
                    <a:pt x="47" y="773"/>
                  </a:lnTo>
                  <a:lnTo>
                    <a:pt x="52" y="772"/>
                  </a:lnTo>
                  <a:lnTo>
                    <a:pt x="58" y="770"/>
                  </a:lnTo>
                  <a:lnTo>
                    <a:pt x="64" y="768"/>
                  </a:lnTo>
                  <a:lnTo>
                    <a:pt x="71" y="766"/>
                  </a:lnTo>
                  <a:lnTo>
                    <a:pt x="77" y="764"/>
                  </a:lnTo>
                  <a:lnTo>
                    <a:pt x="82" y="762"/>
                  </a:lnTo>
                  <a:lnTo>
                    <a:pt x="88" y="760"/>
                  </a:lnTo>
                  <a:lnTo>
                    <a:pt x="94" y="758"/>
                  </a:lnTo>
                  <a:lnTo>
                    <a:pt x="100" y="756"/>
                  </a:lnTo>
                  <a:lnTo>
                    <a:pt x="106" y="753"/>
                  </a:lnTo>
                  <a:lnTo>
                    <a:pt x="112" y="752"/>
                  </a:lnTo>
                  <a:lnTo>
                    <a:pt x="118" y="749"/>
                  </a:lnTo>
                  <a:lnTo>
                    <a:pt x="124" y="746"/>
                  </a:lnTo>
                  <a:lnTo>
                    <a:pt x="130" y="744"/>
                  </a:lnTo>
                  <a:lnTo>
                    <a:pt x="135" y="742"/>
                  </a:lnTo>
                  <a:lnTo>
                    <a:pt x="141" y="739"/>
                  </a:lnTo>
                  <a:lnTo>
                    <a:pt x="147" y="737"/>
                  </a:lnTo>
                  <a:lnTo>
                    <a:pt x="153" y="735"/>
                  </a:lnTo>
                  <a:lnTo>
                    <a:pt x="160" y="732"/>
                  </a:lnTo>
                  <a:lnTo>
                    <a:pt x="165" y="729"/>
                  </a:lnTo>
                  <a:lnTo>
                    <a:pt x="171" y="727"/>
                  </a:lnTo>
                  <a:lnTo>
                    <a:pt x="177" y="724"/>
                  </a:lnTo>
                  <a:lnTo>
                    <a:pt x="183" y="721"/>
                  </a:lnTo>
                  <a:lnTo>
                    <a:pt x="189" y="719"/>
                  </a:lnTo>
                  <a:lnTo>
                    <a:pt x="194" y="716"/>
                  </a:lnTo>
                  <a:lnTo>
                    <a:pt x="201" y="713"/>
                  </a:lnTo>
                  <a:lnTo>
                    <a:pt x="207" y="710"/>
                  </a:lnTo>
                  <a:lnTo>
                    <a:pt x="213" y="707"/>
                  </a:lnTo>
                  <a:lnTo>
                    <a:pt x="218" y="704"/>
                  </a:lnTo>
                  <a:lnTo>
                    <a:pt x="224" y="701"/>
                  </a:lnTo>
                  <a:lnTo>
                    <a:pt x="230" y="699"/>
                  </a:lnTo>
                  <a:lnTo>
                    <a:pt x="236" y="696"/>
                  </a:lnTo>
                  <a:lnTo>
                    <a:pt x="242" y="693"/>
                  </a:lnTo>
                  <a:lnTo>
                    <a:pt x="248" y="690"/>
                  </a:lnTo>
                  <a:lnTo>
                    <a:pt x="254" y="686"/>
                  </a:lnTo>
                  <a:lnTo>
                    <a:pt x="260" y="683"/>
                  </a:lnTo>
                  <a:lnTo>
                    <a:pt x="266" y="680"/>
                  </a:lnTo>
                  <a:lnTo>
                    <a:pt x="272" y="677"/>
                  </a:lnTo>
                  <a:lnTo>
                    <a:pt x="277" y="674"/>
                  </a:lnTo>
                  <a:lnTo>
                    <a:pt x="283" y="671"/>
                  </a:lnTo>
                  <a:lnTo>
                    <a:pt x="290" y="667"/>
                  </a:lnTo>
                  <a:lnTo>
                    <a:pt x="296" y="664"/>
                  </a:lnTo>
                  <a:lnTo>
                    <a:pt x="301" y="661"/>
                  </a:lnTo>
                  <a:lnTo>
                    <a:pt x="307" y="658"/>
                  </a:lnTo>
                  <a:lnTo>
                    <a:pt x="313" y="654"/>
                  </a:lnTo>
                  <a:lnTo>
                    <a:pt x="319" y="650"/>
                  </a:lnTo>
                  <a:lnTo>
                    <a:pt x="325" y="647"/>
                  </a:lnTo>
                  <a:lnTo>
                    <a:pt x="331" y="644"/>
                  </a:lnTo>
                  <a:lnTo>
                    <a:pt x="337" y="641"/>
                  </a:lnTo>
                  <a:lnTo>
                    <a:pt x="343" y="637"/>
                  </a:lnTo>
                  <a:lnTo>
                    <a:pt x="349" y="633"/>
                  </a:lnTo>
                  <a:lnTo>
                    <a:pt x="354" y="630"/>
                  </a:lnTo>
                  <a:lnTo>
                    <a:pt x="360" y="626"/>
                  </a:lnTo>
                  <a:lnTo>
                    <a:pt x="366" y="623"/>
                  </a:lnTo>
                  <a:lnTo>
                    <a:pt x="372" y="619"/>
                  </a:lnTo>
                  <a:lnTo>
                    <a:pt x="378" y="616"/>
                  </a:lnTo>
                  <a:lnTo>
                    <a:pt x="384" y="612"/>
                  </a:lnTo>
                  <a:lnTo>
                    <a:pt x="390" y="608"/>
                  </a:lnTo>
                  <a:lnTo>
                    <a:pt x="396" y="605"/>
                  </a:lnTo>
                  <a:lnTo>
                    <a:pt x="402" y="601"/>
                  </a:lnTo>
                  <a:lnTo>
                    <a:pt x="408" y="597"/>
                  </a:lnTo>
                  <a:lnTo>
                    <a:pt x="414" y="594"/>
                  </a:lnTo>
                  <a:lnTo>
                    <a:pt x="420" y="590"/>
                  </a:lnTo>
                  <a:lnTo>
                    <a:pt x="426" y="587"/>
                  </a:lnTo>
                  <a:lnTo>
                    <a:pt x="432" y="583"/>
                  </a:lnTo>
                  <a:lnTo>
                    <a:pt x="437" y="579"/>
                  </a:lnTo>
                  <a:lnTo>
                    <a:pt x="443" y="576"/>
                  </a:lnTo>
                  <a:lnTo>
                    <a:pt x="449" y="572"/>
                  </a:lnTo>
                  <a:lnTo>
                    <a:pt x="455" y="568"/>
                  </a:lnTo>
                  <a:lnTo>
                    <a:pt x="461" y="565"/>
                  </a:lnTo>
                  <a:lnTo>
                    <a:pt x="467" y="561"/>
                  </a:lnTo>
                  <a:lnTo>
                    <a:pt x="473" y="558"/>
                  </a:lnTo>
                  <a:lnTo>
                    <a:pt x="479" y="554"/>
                  </a:lnTo>
                  <a:lnTo>
                    <a:pt x="485" y="551"/>
                  </a:lnTo>
                  <a:lnTo>
                    <a:pt x="491" y="547"/>
                  </a:lnTo>
                  <a:lnTo>
                    <a:pt x="497" y="544"/>
                  </a:lnTo>
                  <a:lnTo>
                    <a:pt x="502" y="540"/>
                  </a:lnTo>
                  <a:lnTo>
                    <a:pt x="508" y="537"/>
                  </a:lnTo>
                  <a:lnTo>
                    <a:pt x="515" y="533"/>
                  </a:lnTo>
                  <a:lnTo>
                    <a:pt x="520" y="530"/>
                  </a:lnTo>
                  <a:lnTo>
                    <a:pt x="526" y="526"/>
                  </a:lnTo>
                  <a:lnTo>
                    <a:pt x="532" y="523"/>
                  </a:lnTo>
                  <a:lnTo>
                    <a:pt x="538" y="519"/>
                  </a:lnTo>
                  <a:lnTo>
                    <a:pt x="544" y="516"/>
                  </a:lnTo>
                  <a:lnTo>
                    <a:pt x="550" y="512"/>
                  </a:lnTo>
                  <a:lnTo>
                    <a:pt x="556" y="509"/>
                  </a:lnTo>
                  <a:lnTo>
                    <a:pt x="562" y="506"/>
                  </a:lnTo>
                  <a:lnTo>
                    <a:pt x="568" y="503"/>
                  </a:lnTo>
                  <a:lnTo>
                    <a:pt x="574" y="499"/>
                  </a:lnTo>
                  <a:lnTo>
                    <a:pt x="580" y="497"/>
                  </a:lnTo>
                  <a:lnTo>
                    <a:pt x="585" y="494"/>
                  </a:lnTo>
                  <a:lnTo>
                    <a:pt x="591" y="490"/>
                  </a:lnTo>
                  <a:lnTo>
                    <a:pt x="597" y="487"/>
                  </a:lnTo>
                  <a:lnTo>
                    <a:pt x="603" y="484"/>
                  </a:lnTo>
                  <a:lnTo>
                    <a:pt x="609" y="481"/>
                  </a:lnTo>
                  <a:lnTo>
                    <a:pt x="615" y="478"/>
                  </a:lnTo>
                  <a:lnTo>
                    <a:pt x="621" y="476"/>
                  </a:lnTo>
                  <a:lnTo>
                    <a:pt x="627" y="473"/>
                  </a:lnTo>
                  <a:lnTo>
                    <a:pt x="633" y="470"/>
                  </a:lnTo>
                  <a:lnTo>
                    <a:pt x="639" y="467"/>
                  </a:lnTo>
                  <a:lnTo>
                    <a:pt x="645" y="464"/>
                  </a:lnTo>
                  <a:lnTo>
                    <a:pt x="651" y="462"/>
                  </a:lnTo>
                  <a:lnTo>
                    <a:pt x="657" y="459"/>
                  </a:lnTo>
                  <a:lnTo>
                    <a:pt x="662" y="457"/>
                  </a:lnTo>
                  <a:lnTo>
                    <a:pt x="668" y="455"/>
                  </a:lnTo>
                  <a:lnTo>
                    <a:pt x="674" y="452"/>
                  </a:lnTo>
                  <a:lnTo>
                    <a:pt x="680" y="450"/>
                  </a:lnTo>
                  <a:lnTo>
                    <a:pt x="686" y="447"/>
                  </a:lnTo>
                  <a:lnTo>
                    <a:pt x="692" y="445"/>
                  </a:lnTo>
                  <a:lnTo>
                    <a:pt x="698" y="443"/>
                  </a:lnTo>
                  <a:lnTo>
                    <a:pt x="704" y="441"/>
                  </a:lnTo>
                  <a:lnTo>
                    <a:pt x="710" y="439"/>
                  </a:lnTo>
                  <a:lnTo>
                    <a:pt x="716" y="436"/>
                  </a:lnTo>
                  <a:lnTo>
                    <a:pt x="722" y="434"/>
                  </a:lnTo>
                  <a:lnTo>
                    <a:pt x="727" y="432"/>
                  </a:lnTo>
                  <a:lnTo>
                    <a:pt x="734" y="430"/>
                  </a:lnTo>
                  <a:lnTo>
                    <a:pt x="740" y="428"/>
                  </a:lnTo>
                  <a:lnTo>
                    <a:pt x="745" y="426"/>
                  </a:lnTo>
                  <a:lnTo>
                    <a:pt x="751" y="424"/>
                  </a:lnTo>
                  <a:lnTo>
                    <a:pt x="757" y="422"/>
                  </a:lnTo>
                  <a:lnTo>
                    <a:pt x="763" y="419"/>
                  </a:lnTo>
                  <a:lnTo>
                    <a:pt x="769" y="417"/>
                  </a:lnTo>
                  <a:lnTo>
                    <a:pt x="775" y="415"/>
                  </a:lnTo>
                  <a:lnTo>
                    <a:pt x="781" y="412"/>
                  </a:lnTo>
                  <a:lnTo>
                    <a:pt x="787" y="408"/>
                  </a:lnTo>
                  <a:lnTo>
                    <a:pt x="793" y="403"/>
                  </a:lnTo>
                  <a:lnTo>
                    <a:pt x="799" y="398"/>
                  </a:lnTo>
                  <a:lnTo>
                    <a:pt x="805" y="390"/>
                  </a:lnTo>
                  <a:lnTo>
                    <a:pt x="810" y="378"/>
                  </a:lnTo>
                  <a:lnTo>
                    <a:pt x="816" y="361"/>
                  </a:lnTo>
                  <a:lnTo>
                    <a:pt x="822" y="333"/>
                  </a:lnTo>
                  <a:lnTo>
                    <a:pt x="828" y="284"/>
                  </a:lnTo>
                  <a:lnTo>
                    <a:pt x="834" y="199"/>
                  </a:lnTo>
                  <a:lnTo>
                    <a:pt x="840" y="69"/>
                  </a:lnTo>
                  <a:lnTo>
                    <a:pt x="846" y="0"/>
                  </a:lnTo>
                  <a:lnTo>
                    <a:pt x="852" y="96"/>
                  </a:lnTo>
                  <a:lnTo>
                    <a:pt x="857" y="220"/>
                  </a:lnTo>
                  <a:lnTo>
                    <a:pt x="863" y="296"/>
                  </a:lnTo>
                  <a:lnTo>
                    <a:pt x="870" y="340"/>
                  </a:lnTo>
                  <a:lnTo>
                    <a:pt x="876" y="365"/>
                  </a:lnTo>
                  <a:lnTo>
                    <a:pt x="882" y="381"/>
                  </a:lnTo>
                  <a:lnTo>
                    <a:pt x="888" y="391"/>
                  </a:lnTo>
                  <a:lnTo>
                    <a:pt x="893" y="399"/>
                  </a:lnTo>
                  <a:lnTo>
                    <a:pt x="899" y="404"/>
                  </a:lnTo>
                  <a:lnTo>
                    <a:pt x="905" y="409"/>
                  </a:lnTo>
                  <a:lnTo>
                    <a:pt x="911" y="412"/>
                  </a:lnTo>
                  <a:lnTo>
                    <a:pt x="917" y="415"/>
                  </a:lnTo>
                  <a:lnTo>
                    <a:pt x="923" y="418"/>
                  </a:lnTo>
                  <a:lnTo>
                    <a:pt x="929" y="420"/>
                  </a:lnTo>
                  <a:lnTo>
                    <a:pt x="935" y="423"/>
                  </a:lnTo>
                  <a:lnTo>
                    <a:pt x="940" y="425"/>
                  </a:lnTo>
                  <a:lnTo>
                    <a:pt x="946" y="427"/>
                  </a:lnTo>
                  <a:lnTo>
                    <a:pt x="952" y="429"/>
                  </a:lnTo>
                  <a:lnTo>
                    <a:pt x="959" y="431"/>
                  </a:lnTo>
                  <a:lnTo>
                    <a:pt x="965" y="433"/>
                  </a:lnTo>
                  <a:lnTo>
                    <a:pt x="970" y="435"/>
                  </a:lnTo>
                  <a:lnTo>
                    <a:pt x="976" y="437"/>
                  </a:lnTo>
                  <a:lnTo>
                    <a:pt x="982" y="439"/>
                  </a:lnTo>
                  <a:lnTo>
                    <a:pt x="988" y="441"/>
                  </a:lnTo>
                  <a:lnTo>
                    <a:pt x="994" y="443"/>
                  </a:lnTo>
                  <a:lnTo>
                    <a:pt x="1000" y="446"/>
                  </a:lnTo>
                  <a:lnTo>
                    <a:pt x="1006" y="448"/>
                  </a:lnTo>
                  <a:lnTo>
                    <a:pt x="1012" y="450"/>
                  </a:lnTo>
                  <a:lnTo>
                    <a:pt x="1018" y="453"/>
                  </a:lnTo>
                  <a:lnTo>
                    <a:pt x="1023" y="455"/>
                  </a:lnTo>
                  <a:lnTo>
                    <a:pt x="1029" y="457"/>
                  </a:lnTo>
                  <a:lnTo>
                    <a:pt x="1035" y="460"/>
                  </a:lnTo>
                  <a:lnTo>
                    <a:pt x="1041" y="462"/>
                  </a:lnTo>
                  <a:lnTo>
                    <a:pt x="1048" y="465"/>
                  </a:lnTo>
                  <a:lnTo>
                    <a:pt x="1053" y="468"/>
                  </a:lnTo>
                  <a:lnTo>
                    <a:pt x="1059" y="470"/>
                  </a:lnTo>
                  <a:lnTo>
                    <a:pt x="1065" y="473"/>
                  </a:lnTo>
                  <a:lnTo>
                    <a:pt x="1071" y="476"/>
                  </a:lnTo>
                  <a:lnTo>
                    <a:pt x="1077" y="479"/>
                  </a:lnTo>
                  <a:lnTo>
                    <a:pt x="1082" y="482"/>
                  </a:lnTo>
                  <a:lnTo>
                    <a:pt x="1089" y="485"/>
                  </a:lnTo>
                  <a:lnTo>
                    <a:pt x="1095" y="488"/>
                  </a:lnTo>
                  <a:lnTo>
                    <a:pt x="1101" y="491"/>
                  </a:lnTo>
                  <a:lnTo>
                    <a:pt x="1106" y="494"/>
                  </a:lnTo>
                  <a:lnTo>
                    <a:pt x="1112" y="497"/>
                  </a:lnTo>
                  <a:lnTo>
                    <a:pt x="1118" y="500"/>
                  </a:lnTo>
                  <a:lnTo>
                    <a:pt x="1124" y="503"/>
                  </a:lnTo>
                  <a:lnTo>
                    <a:pt x="1130" y="506"/>
                  </a:lnTo>
                  <a:lnTo>
                    <a:pt x="1136" y="510"/>
                  </a:lnTo>
                  <a:lnTo>
                    <a:pt x="1142" y="513"/>
                  </a:lnTo>
                  <a:lnTo>
                    <a:pt x="1148" y="516"/>
                  </a:lnTo>
                  <a:lnTo>
                    <a:pt x="1154" y="520"/>
                  </a:lnTo>
                  <a:lnTo>
                    <a:pt x="1160" y="523"/>
                  </a:lnTo>
                  <a:lnTo>
                    <a:pt x="1165" y="527"/>
                  </a:lnTo>
                  <a:lnTo>
                    <a:pt x="1171" y="530"/>
                  </a:lnTo>
                  <a:lnTo>
                    <a:pt x="1178" y="534"/>
                  </a:lnTo>
                  <a:lnTo>
                    <a:pt x="1184" y="537"/>
                  </a:lnTo>
                  <a:lnTo>
                    <a:pt x="1189" y="541"/>
                  </a:lnTo>
                  <a:lnTo>
                    <a:pt x="1195" y="544"/>
                  </a:lnTo>
                  <a:lnTo>
                    <a:pt x="1201" y="548"/>
                  </a:lnTo>
                  <a:lnTo>
                    <a:pt x="1207" y="551"/>
                  </a:lnTo>
                  <a:lnTo>
                    <a:pt x="1213" y="555"/>
                  </a:lnTo>
                  <a:lnTo>
                    <a:pt x="1219" y="558"/>
                  </a:lnTo>
                  <a:lnTo>
                    <a:pt x="1225" y="562"/>
                  </a:lnTo>
                  <a:lnTo>
                    <a:pt x="1231" y="565"/>
                  </a:lnTo>
                  <a:lnTo>
                    <a:pt x="1237" y="569"/>
                  </a:lnTo>
                  <a:lnTo>
                    <a:pt x="1242" y="573"/>
                  </a:lnTo>
                  <a:lnTo>
                    <a:pt x="1248" y="577"/>
                  </a:lnTo>
                  <a:lnTo>
                    <a:pt x="1254" y="580"/>
                  </a:lnTo>
                  <a:lnTo>
                    <a:pt x="1260" y="584"/>
                  </a:lnTo>
                  <a:lnTo>
                    <a:pt x="1266" y="587"/>
                  </a:lnTo>
                  <a:lnTo>
                    <a:pt x="1272" y="591"/>
                  </a:lnTo>
                  <a:lnTo>
                    <a:pt x="1278" y="595"/>
                  </a:lnTo>
                  <a:lnTo>
                    <a:pt x="1284" y="598"/>
                  </a:lnTo>
                  <a:lnTo>
                    <a:pt x="1290" y="602"/>
                  </a:lnTo>
                  <a:lnTo>
                    <a:pt x="1296" y="605"/>
                  </a:lnTo>
                  <a:lnTo>
                    <a:pt x="1302" y="609"/>
                  </a:lnTo>
                  <a:lnTo>
                    <a:pt x="1308" y="613"/>
                  </a:lnTo>
                  <a:lnTo>
                    <a:pt x="1314" y="616"/>
                  </a:lnTo>
                  <a:lnTo>
                    <a:pt x="1320" y="620"/>
                  </a:lnTo>
                  <a:lnTo>
                    <a:pt x="1325" y="623"/>
                  </a:lnTo>
                  <a:lnTo>
                    <a:pt x="1331" y="627"/>
                  </a:lnTo>
                  <a:lnTo>
                    <a:pt x="1337" y="630"/>
                  </a:lnTo>
                  <a:lnTo>
                    <a:pt x="1343" y="634"/>
                  </a:lnTo>
                  <a:lnTo>
                    <a:pt x="1349" y="637"/>
                  </a:lnTo>
                  <a:lnTo>
                    <a:pt x="1355" y="641"/>
                  </a:lnTo>
                  <a:lnTo>
                    <a:pt x="1361" y="644"/>
                  </a:lnTo>
                  <a:lnTo>
                    <a:pt x="1367" y="648"/>
                  </a:lnTo>
                  <a:lnTo>
                    <a:pt x="1373" y="651"/>
                  </a:lnTo>
                  <a:lnTo>
                    <a:pt x="1379" y="655"/>
                  </a:lnTo>
                  <a:lnTo>
                    <a:pt x="1385" y="658"/>
                  </a:lnTo>
                  <a:lnTo>
                    <a:pt x="1390" y="661"/>
                  </a:lnTo>
                  <a:lnTo>
                    <a:pt x="1396" y="665"/>
                  </a:lnTo>
                  <a:lnTo>
                    <a:pt x="1403" y="668"/>
                  </a:lnTo>
                  <a:lnTo>
                    <a:pt x="1408" y="671"/>
                  </a:lnTo>
                  <a:lnTo>
                    <a:pt x="1414" y="674"/>
                  </a:lnTo>
                  <a:lnTo>
                    <a:pt x="1420" y="677"/>
                  </a:lnTo>
                  <a:lnTo>
                    <a:pt x="1426" y="681"/>
                  </a:lnTo>
                  <a:lnTo>
                    <a:pt x="1432" y="684"/>
                  </a:lnTo>
                  <a:lnTo>
                    <a:pt x="1438" y="687"/>
                  </a:lnTo>
                  <a:lnTo>
                    <a:pt x="1444" y="690"/>
                  </a:lnTo>
                  <a:lnTo>
                    <a:pt x="1450" y="693"/>
                  </a:lnTo>
                  <a:lnTo>
                    <a:pt x="1456" y="696"/>
                  </a:lnTo>
                  <a:lnTo>
                    <a:pt x="1462" y="699"/>
                  </a:lnTo>
                  <a:lnTo>
                    <a:pt x="1468" y="702"/>
                  </a:lnTo>
                  <a:lnTo>
                    <a:pt x="1473" y="705"/>
                  </a:lnTo>
                  <a:lnTo>
                    <a:pt x="1479" y="708"/>
                  </a:lnTo>
                  <a:lnTo>
                    <a:pt x="1485" y="711"/>
                  </a:lnTo>
                  <a:lnTo>
                    <a:pt x="1491" y="714"/>
                  </a:lnTo>
                  <a:lnTo>
                    <a:pt x="1497" y="716"/>
                  </a:lnTo>
                  <a:lnTo>
                    <a:pt x="1503" y="719"/>
                  </a:lnTo>
                  <a:lnTo>
                    <a:pt x="1509" y="722"/>
                  </a:lnTo>
                  <a:lnTo>
                    <a:pt x="1515" y="725"/>
                  </a:lnTo>
                  <a:lnTo>
                    <a:pt x="1521" y="727"/>
                  </a:lnTo>
                  <a:lnTo>
                    <a:pt x="1527" y="730"/>
                  </a:lnTo>
                  <a:lnTo>
                    <a:pt x="1533" y="732"/>
                  </a:lnTo>
                  <a:lnTo>
                    <a:pt x="1539" y="735"/>
                  </a:lnTo>
                  <a:lnTo>
                    <a:pt x="1545" y="738"/>
                  </a:lnTo>
                  <a:lnTo>
                    <a:pt x="1550" y="740"/>
                  </a:lnTo>
                  <a:lnTo>
                    <a:pt x="1556" y="742"/>
                  </a:lnTo>
                  <a:lnTo>
                    <a:pt x="1562" y="745"/>
                  </a:lnTo>
                  <a:lnTo>
                    <a:pt x="1568" y="747"/>
                  </a:lnTo>
                  <a:lnTo>
                    <a:pt x="1574" y="749"/>
                  </a:lnTo>
                  <a:lnTo>
                    <a:pt x="1580" y="752"/>
                  </a:lnTo>
                  <a:lnTo>
                    <a:pt x="1586" y="754"/>
                  </a:lnTo>
                  <a:lnTo>
                    <a:pt x="1592" y="756"/>
                  </a:lnTo>
                  <a:lnTo>
                    <a:pt x="1598" y="758"/>
                  </a:lnTo>
                  <a:lnTo>
                    <a:pt x="1604" y="760"/>
                  </a:lnTo>
                  <a:lnTo>
                    <a:pt x="1610" y="762"/>
                  </a:lnTo>
                  <a:lnTo>
                    <a:pt x="1615" y="764"/>
                  </a:lnTo>
                  <a:lnTo>
                    <a:pt x="1622" y="766"/>
                  </a:lnTo>
                  <a:lnTo>
                    <a:pt x="1628" y="768"/>
                  </a:lnTo>
                  <a:lnTo>
                    <a:pt x="1633" y="770"/>
                  </a:lnTo>
                  <a:lnTo>
                    <a:pt x="1639" y="772"/>
                  </a:lnTo>
                  <a:lnTo>
                    <a:pt x="1645" y="774"/>
                  </a:lnTo>
                  <a:lnTo>
                    <a:pt x="1651" y="776"/>
                  </a:lnTo>
                  <a:lnTo>
                    <a:pt x="1657" y="778"/>
                  </a:lnTo>
                  <a:lnTo>
                    <a:pt x="1663" y="780"/>
                  </a:lnTo>
                  <a:lnTo>
                    <a:pt x="1669" y="781"/>
                  </a:lnTo>
                  <a:lnTo>
                    <a:pt x="1675" y="783"/>
                  </a:lnTo>
                  <a:lnTo>
                    <a:pt x="1681" y="784"/>
                  </a:lnTo>
                  <a:lnTo>
                    <a:pt x="1687" y="786"/>
                  </a:lnTo>
                  <a:lnTo>
                    <a:pt x="1693" y="788"/>
                  </a:lnTo>
                  <a:lnTo>
                    <a:pt x="1698" y="789"/>
                  </a:lnTo>
                  <a:lnTo>
                    <a:pt x="1704" y="791"/>
                  </a:lnTo>
                  <a:lnTo>
                    <a:pt x="1710" y="792"/>
                  </a:lnTo>
                  <a:lnTo>
                    <a:pt x="1716" y="794"/>
                  </a:lnTo>
                  <a:lnTo>
                    <a:pt x="1722" y="795"/>
                  </a:lnTo>
                  <a:lnTo>
                    <a:pt x="1728" y="797"/>
                  </a:lnTo>
                  <a:lnTo>
                    <a:pt x="1734" y="798"/>
                  </a:lnTo>
                  <a:lnTo>
                    <a:pt x="1740" y="799"/>
                  </a:lnTo>
                  <a:lnTo>
                    <a:pt x="1745" y="800"/>
                  </a:lnTo>
                  <a:lnTo>
                    <a:pt x="1751" y="802"/>
                  </a:lnTo>
                  <a:lnTo>
                    <a:pt x="1758" y="803"/>
                  </a:lnTo>
                  <a:lnTo>
                    <a:pt x="1764" y="804"/>
                  </a:lnTo>
                  <a:lnTo>
                    <a:pt x="1770" y="805"/>
                  </a:lnTo>
                  <a:lnTo>
                    <a:pt x="1776" y="807"/>
                  </a:lnTo>
                </a:path>
              </a:pathLst>
            </a:custGeom>
            <a:noFill/>
            <a:ln w="12700" cap="rnd" cmpd="sng">
              <a:solidFill>
                <a:srgbClr val="FF0000"/>
              </a:solidFill>
              <a:prstDash val="solid"/>
              <a:round/>
              <a:headEnd type="none" w="sm" len="sm"/>
              <a:tailEnd type="none" w="sm" len="sm"/>
            </a:ln>
          </p:spPr>
          <p:txBody>
            <a:bodyPr/>
            <a:lstStyle/>
            <a:p>
              <a:endParaRPr lang="en-US"/>
            </a:p>
          </p:txBody>
        </p:sp>
        <p:sp>
          <p:nvSpPr>
            <p:cNvPr id="42000" name="Line 16"/>
            <p:cNvSpPr>
              <a:spLocks noChangeShapeType="1"/>
            </p:cNvSpPr>
            <p:nvPr/>
          </p:nvSpPr>
          <p:spPr bwMode="auto">
            <a:xfrm>
              <a:off x="4203" y="2703"/>
              <a:ext cx="0" cy="60"/>
            </a:xfrm>
            <a:prstGeom prst="line">
              <a:avLst/>
            </a:prstGeom>
            <a:noFill/>
            <a:ln w="9525">
              <a:solidFill>
                <a:schemeClr val="tx1"/>
              </a:solidFill>
              <a:round/>
              <a:headEnd/>
              <a:tailEnd/>
            </a:ln>
          </p:spPr>
          <p:txBody>
            <a:bodyPr wrap="none" anchor="ctr"/>
            <a:lstStyle/>
            <a:p>
              <a:endParaRPr lang="en-US"/>
            </a:p>
          </p:txBody>
        </p:sp>
        <p:sp>
          <p:nvSpPr>
            <p:cNvPr id="42001" name="Line 17"/>
            <p:cNvSpPr>
              <a:spLocks noChangeShapeType="1"/>
            </p:cNvSpPr>
            <p:nvPr/>
          </p:nvSpPr>
          <p:spPr bwMode="auto">
            <a:xfrm>
              <a:off x="4266" y="2703"/>
              <a:ext cx="0" cy="60"/>
            </a:xfrm>
            <a:prstGeom prst="line">
              <a:avLst/>
            </a:prstGeom>
            <a:noFill/>
            <a:ln w="9525">
              <a:solidFill>
                <a:schemeClr val="tx1"/>
              </a:solidFill>
              <a:round/>
              <a:headEnd/>
              <a:tailEnd/>
            </a:ln>
          </p:spPr>
          <p:txBody>
            <a:bodyPr wrap="none" anchor="ctr"/>
            <a:lstStyle/>
            <a:p>
              <a:endParaRPr lang="en-US"/>
            </a:p>
          </p:txBody>
        </p:sp>
        <p:sp>
          <p:nvSpPr>
            <p:cNvPr id="42002" name="Line 18"/>
            <p:cNvSpPr>
              <a:spLocks noChangeShapeType="1"/>
            </p:cNvSpPr>
            <p:nvPr/>
          </p:nvSpPr>
          <p:spPr bwMode="auto">
            <a:xfrm>
              <a:off x="4128" y="2730"/>
              <a:ext cx="72" cy="0"/>
            </a:xfrm>
            <a:prstGeom prst="line">
              <a:avLst/>
            </a:prstGeom>
            <a:noFill/>
            <a:ln w="3175">
              <a:solidFill>
                <a:schemeClr val="tx1"/>
              </a:solidFill>
              <a:round/>
              <a:headEnd/>
              <a:tailEnd type="triangle" w="sm" len="sm"/>
            </a:ln>
          </p:spPr>
          <p:txBody>
            <a:bodyPr wrap="none" anchor="ctr"/>
            <a:lstStyle/>
            <a:p>
              <a:endParaRPr lang="en-US"/>
            </a:p>
          </p:txBody>
        </p:sp>
        <p:sp>
          <p:nvSpPr>
            <p:cNvPr id="42003" name="Line 19"/>
            <p:cNvSpPr>
              <a:spLocks noChangeShapeType="1"/>
            </p:cNvSpPr>
            <p:nvPr/>
          </p:nvSpPr>
          <p:spPr bwMode="auto">
            <a:xfrm flipH="1">
              <a:off x="4269" y="2733"/>
              <a:ext cx="69" cy="0"/>
            </a:xfrm>
            <a:prstGeom prst="line">
              <a:avLst/>
            </a:prstGeom>
            <a:noFill/>
            <a:ln w="3175">
              <a:solidFill>
                <a:schemeClr val="tx1"/>
              </a:solidFill>
              <a:round/>
              <a:headEnd/>
              <a:tailEnd type="triangle" w="sm" len="sm"/>
            </a:ln>
          </p:spPr>
          <p:txBody>
            <a:bodyPr wrap="none" anchor="ctr"/>
            <a:lstStyle/>
            <a:p>
              <a:endParaRPr lang="en-US"/>
            </a:p>
          </p:txBody>
        </p:sp>
        <p:sp>
          <p:nvSpPr>
            <p:cNvPr id="42004" name="Text Box 20"/>
            <p:cNvSpPr txBox="1">
              <a:spLocks noChangeArrowheads="1"/>
            </p:cNvSpPr>
            <p:nvPr/>
          </p:nvSpPr>
          <p:spPr bwMode="auto">
            <a:xfrm>
              <a:off x="3761" y="2618"/>
              <a:ext cx="399" cy="192"/>
            </a:xfrm>
            <a:prstGeom prst="rect">
              <a:avLst/>
            </a:prstGeom>
            <a:noFill/>
            <a:ln w="3175">
              <a:noFill/>
              <a:miter lim="800000"/>
              <a:headEnd/>
              <a:tailEnd/>
            </a:ln>
          </p:spPr>
          <p:txBody>
            <a:bodyPr>
              <a:spAutoFit/>
            </a:bodyPr>
            <a:lstStyle/>
            <a:p>
              <a:pPr algn="ctr" eaLnBrk="0" hangingPunct="0"/>
              <a:r>
                <a:rPr lang="en-US" sz="1400" b="1">
                  <a:solidFill>
                    <a:srgbClr val="000000"/>
                  </a:solidFill>
                  <a:sym typeface="Symbol" charset="2"/>
                </a:rPr>
                <a:t></a:t>
              </a:r>
              <a:r>
                <a:rPr lang="en-US" sz="1400" b="1" baseline="-25000">
                  <a:solidFill>
                    <a:srgbClr val="000000"/>
                  </a:solidFill>
                  <a:sym typeface="Symbol" charset="2"/>
                </a:rPr>
                <a:t>DOP</a:t>
              </a:r>
              <a:endParaRPr lang="en-US" sz="1400" b="1" baseline="-25000">
                <a:solidFill>
                  <a:srgbClr val="000000"/>
                </a:solidFill>
              </a:endParaRPr>
            </a:p>
          </p:txBody>
        </p:sp>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381000"/>
            <a:ext cx="8229600" cy="792163"/>
          </a:xfrm>
        </p:spPr>
        <p:txBody>
          <a:bodyPr anchor="t"/>
          <a:lstStyle/>
          <a:p>
            <a:pPr algn="ctr">
              <a:defRPr/>
            </a:pPr>
            <a:r>
              <a:rPr lang="en-US" sz="3600" b="0" dirty="0">
                <a:solidFill>
                  <a:schemeClr val="accent2"/>
                </a:solidFill>
              </a:rPr>
              <a:t>Outline</a:t>
            </a:r>
          </a:p>
        </p:txBody>
      </p:sp>
      <p:sp>
        <p:nvSpPr>
          <p:cNvPr id="39939" name="Rectangle 3"/>
          <p:cNvSpPr>
            <a:spLocks noGrp="1" noChangeArrowheads="1"/>
          </p:cNvSpPr>
          <p:nvPr>
            <p:ph type="body" idx="1"/>
          </p:nvPr>
        </p:nvSpPr>
        <p:spPr>
          <a:noFill/>
        </p:spPr>
        <p:txBody>
          <a:bodyPr/>
          <a:lstStyle/>
          <a:p>
            <a:r>
              <a:rPr lang="en-US" sz="2800" b="0" dirty="0" err="1" smtClean="0">
                <a:solidFill>
                  <a:schemeClr val="accent2"/>
                </a:solidFill>
                <a:latin typeface="Arial" charset="0"/>
                <a:cs typeface="Arial" charset="0"/>
              </a:rPr>
              <a:t>TWiLiTE</a:t>
            </a:r>
            <a:r>
              <a:rPr lang="en-US" sz="2800" b="0" dirty="0" smtClean="0">
                <a:solidFill>
                  <a:schemeClr val="accent2"/>
                </a:solidFill>
                <a:latin typeface="Arial" charset="0"/>
                <a:cs typeface="Arial" charset="0"/>
              </a:rPr>
              <a:t> IIP Recap and Instrument Status</a:t>
            </a:r>
          </a:p>
          <a:p>
            <a:r>
              <a:rPr lang="en-US" sz="2800" b="0" dirty="0" smtClean="0">
                <a:solidFill>
                  <a:schemeClr val="accent2"/>
                </a:solidFill>
                <a:latin typeface="Arial" charset="0"/>
                <a:cs typeface="Arial" charset="0"/>
              </a:rPr>
              <a:t>2009 ER-2 Engineering Flights</a:t>
            </a:r>
          </a:p>
          <a:p>
            <a:r>
              <a:rPr lang="en-US" sz="2800" b="0" dirty="0" smtClean="0">
                <a:solidFill>
                  <a:schemeClr val="accent2"/>
                </a:solidFill>
                <a:latin typeface="Arial" charset="0"/>
                <a:cs typeface="Arial" charset="0"/>
              </a:rPr>
              <a:t>HS3 Integration Plans </a:t>
            </a:r>
          </a:p>
          <a:p>
            <a:r>
              <a:rPr lang="en-US" sz="2800" b="0" dirty="0" smtClean="0">
                <a:solidFill>
                  <a:schemeClr val="accent2"/>
                </a:solidFill>
                <a:latin typeface="Arial" charset="0"/>
                <a:cs typeface="Arial" charset="0"/>
              </a:rPr>
              <a:t>Summary</a:t>
            </a:r>
          </a:p>
          <a:p>
            <a:endParaRPr lang="en-US" sz="2800" b="0" dirty="0" smtClean="0">
              <a:solidFill>
                <a:schemeClr val="accent2"/>
              </a:solidFill>
              <a:latin typeface="Arial" charset="0"/>
              <a:cs typeface="Arial" charset="0"/>
            </a:endParaRPr>
          </a:p>
          <a:p>
            <a:pPr>
              <a:buFontTx/>
              <a:buNone/>
            </a:pPr>
            <a:r>
              <a:rPr lang="en-US" sz="2800" b="0" dirty="0" smtClean="0">
                <a:solidFill>
                  <a:schemeClr val="accent2"/>
                </a:solidFill>
                <a:latin typeface="Arial" charset="0"/>
                <a:cs typeface="Arial" charset="0"/>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641487" y="228600"/>
            <a:ext cx="6892913" cy="585418"/>
          </a:xfrm>
          <a:prstGeom prst="rect">
            <a:avLst/>
          </a:prstGeom>
          <a:noFill/>
          <a:ln w="9525">
            <a:noFill/>
            <a:miter lim="800000"/>
            <a:headEnd/>
            <a:tailEnd/>
          </a:ln>
        </p:spPr>
        <p:txBody>
          <a:bodyPr wrap="none" lIns="92075" tIns="46038" rIns="92075" bIns="46038">
            <a:spAutoFit/>
          </a:bodyPr>
          <a:lstStyle/>
          <a:p>
            <a:pPr eaLnBrk="0" hangingPunct="0"/>
            <a:r>
              <a:rPr lang="en-US" sz="3200" dirty="0">
                <a:solidFill>
                  <a:srgbClr val="3333CC"/>
                </a:solidFill>
                <a:latin typeface="+mn-lt"/>
              </a:rPr>
              <a:t>Double Edge Measurement Principle</a:t>
            </a:r>
            <a:endParaRPr lang="en-US" sz="4000" dirty="0">
              <a:solidFill>
                <a:srgbClr val="3333CC"/>
              </a:solidFill>
              <a:latin typeface="+mn-lt"/>
            </a:endParaRPr>
          </a:p>
        </p:txBody>
      </p:sp>
      <p:sp>
        <p:nvSpPr>
          <p:cNvPr id="43011" name="Rectangle 3"/>
          <p:cNvSpPr>
            <a:spLocks noChangeArrowheads="1"/>
          </p:cNvSpPr>
          <p:nvPr/>
        </p:nvSpPr>
        <p:spPr bwMode="auto">
          <a:xfrm>
            <a:off x="2590800" y="2362200"/>
            <a:ext cx="1270000" cy="457200"/>
          </a:xfrm>
          <a:prstGeom prst="rect">
            <a:avLst/>
          </a:prstGeom>
          <a:noFill/>
          <a:ln w="9525">
            <a:noFill/>
            <a:miter lim="800000"/>
            <a:headEnd/>
            <a:tailEnd/>
          </a:ln>
        </p:spPr>
        <p:txBody>
          <a:bodyPr lIns="92075" tIns="46038" rIns="92075" bIns="46038">
            <a:spAutoFit/>
          </a:bodyPr>
          <a:lstStyle/>
          <a:p>
            <a:pPr eaLnBrk="0" hangingPunct="0"/>
            <a:r>
              <a:rPr lang="en-US" sz="2400">
                <a:solidFill>
                  <a:srgbClr val="000000"/>
                </a:solidFill>
              </a:rPr>
              <a:t>Aerosol</a:t>
            </a:r>
          </a:p>
        </p:txBody>
      </p:sp>
      <p:sp>
        <p:nvSpPr>
          <p:cNvPr id="43012" name="Rectangle 4"/>
          <p:cNvSpPr>
            <a:spLocks noChangeArrowheads="1"/>
          </p:cNvSpPr>
          <p:nvPr/>
        </p:nvSpPr>
        <p:spPr bwMode="auto">
          <a:xfrm>
            <a:off x="4038600" y="4876800"/>
            <a:ext cx="1557338" cy="457200"/>
          </a:xfrm>
          <a:prstGeom prst="rect">
            <a:avLst/>
          </a:prstGeom>
          <a:noFill/>
          <a:ln w="9525">
            <a:noFill/>
            <a:miter lim="800000"/>
            <a:headEnd/>
            <a:tailEnd/>
          </a:ln>
        </p:spPr>
        <p:txBody>
          <a:bodyPr lIns="92075" tIns="46038" rIns="92075" bIns="46038">
            <a:spAutoFit/>
          </a:bodyPr>
          <a:lstStyle/>
          <a:p>
            <a:pPr eaLnBrk="0" hangingPunct="0"/>
            <a:r>
              <a:rPr lang="en-US" sz="2400">
                <a:solidFill>
                  <a:srgbClr val="000000"/>
                </a:solidFill>
              </a:rPr>
              <a:t>Molecular</a:t>
            </a:r>
          </a:p>
        </p:txBody>
      </p:sp>
      <p:sp>
        <p:nvSpPr>
          <p:cNvPr id="43013" name="Rectangle 5"/>
          <p:cNvSpPr>
            <a:spLocks noChangeArrowheads="1"/>
          </p:cNvSpPr>
          <p:nvPr/>
        </p:nvSpPr>
        <p:spPr bwMode="auto">
          <a:xfrm>
            <a:off x="3879850" y="5516563"/>
            <a:ext cx="1384300" cy="396875"/>
          </a:xfrm>
          <a:prstGeom prst="rect">
            <a:avLst/>
          </a:prstGeom>
          <a:noFill/>
          <a:ln w="9525">
            <a:noFill/>
            <a:miter lim="800000"/>
            <a:headEnd/>
            <a:tailEnd/>
          </a:ln>
        </p:spPr>
        <p:txBody>
          <a:bodyPr wrap="none" lIns="92075" tIns="46038" rIns="92075" bIns="46038">
            <a:spAutoFit/>
          </a:bodyPr>
          <a:lstStyle/>
          <a:p>
            <a:pPr eaLnBrk="0" hangingPunct="0"/>
            <a:r>
              <a:rPr lang="en-US" sz="2000">
                <a:solidFill>
                  <a:srgbClr val="000000"/>
                </a:solidFill>
              </a:rPr>
              <a:t>Frequency</a:t>
            </a:r>
          </a:p>
        </p:txBody>
      </p:sp>
      <p:sp>
        <p:nvSpPr>
          <p:cNvPr id="43014" name="Rectangle 6"/>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a:spcBef>
                <a:spcPct val="20000"/>
              </a:spcBef>
              <a:buFontTx/>
              <a:buChar char="•"/>
            </a:pPr>
            <a:endParaRPr lang="en-US" b="1">
              <a:solidFill>
                <a:srgbClr val="000000"/>
              </a:solidFill>
            </a:endParaRPr>
          </a:p>
        </p:txBody>
      </p:sp>
      <p:sp>
        <p:nvSpPr>
          <p:cNvPr id="43015" name="Line 7"/>
          <p:cNvSpPr>
            <a:spLocks noChangeShapeType="1"/>
          </p:cNvSpPr>
          <p:nvPr/>
        </p:nvSpPr>
        <p:spPr bwMode="auto">
          <a:xfrm flipH="1">
            <a:off x="3124200" y="5715000"/>
            <a:ext cx="7620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43016" name="Line 8"/>
          <p:cNvSpPr>
            <a:spLocks noChangeShapeType="1"/>
          </p:cNvSpPr>
          <p:nvPr/>
        </p:nvSpPr>
        <p:spPr bwMode="auto">
          <a:xfrm flipH="1">
            <a:off x="5257800" y="5715000"/>
            <a:ext cx="762000" cy="0"/>
          </a:xfrm>
          <a:prstGeom prst="line">
            <a:avLst/>
          </a:prstGeom>
          <a:noFill/>
          <a:ln w="12700">
            <a:solidFill>
              <a:schemeClr val="tx1"/>
            </a:solidFill>
            <a:round/>
            <a:headEnd type="stealth" w="med" len="lg"/>
            <a:tailEnd type="none" w="sm" len="sm"/>
          </a:ln>
        </p:spPr>
        <p:txBody>
          <a:bodyPr wrap="none" anchor="ctr"/>
          <a:lstStyle/>
          <a:p>
            <a:endParaRPr lang="en-US"/>
          </a:p>
        </p:txBody>
      </p:sp>
      <p:sp>
        <p:nvSpPr>
          <p:cNvPr id="43017" name="Freeform 9"/>
          <p:cNvSpPr>
            <a:spLocks/>
          </p:cNvSpPr>
          <p:nvPr/>
        </p:nvSpPr>
        <p:spPr bwMode="auto">
          <a:xfrm>
            <a:off x="1504950" y="3657600"/>
            <a:ext cx="1695450" cy="1600200"/>
          </a:xfrm>
          <a:custGeom>
            <a:avLst/>
            <a:gdLst>
              <a:gd name="T0" fmla="*/ 2147483647 w 925"/>
              <a:gd name="T1" fmla="*/ 2147483647 h 852"/>
              <a:gd name="T2" fmla="*/ 2147483647 w 925"/>
              <a:gd name="T3" fmla="*/ 2147483647 h 852"/>
              <a:gd name="T4" fmla="*/ 2147483647 w 925"/>
              <a:gd name="T5" fmla="*/ 2147483647 h 852"/>
              <a:gd name="T6" fmla="*/ 2147483647 w 925"/>
              <a:gd name="T7" fmla="*/ 2147483647 h 852"/>
              <a:gd name="T8" fmla="*/ 2147483647 w 925"/>
              <a:gd name="T9" fmla="*/ 2147483647 h 852"/>
              <a:gd name="T10" fmla="*/ 2147483647 w 925"/>
              <a:gd name="T11" fmla="*/ 2147483647 h 852"/>
              <a:gd name="T12" fmla="*/ 2147483647 w 925"/>
              <a:gd name="T13" fmla="*/ 2147483647 h 852"/>
              <a:gd name="T14" fmla="*/ 2147483647 w 925"/>
              <a:gd name="T15" fmla="*/ 2147483647 h 852"/>
              <a:gd name="T16" fmla="*/ 2147483647 w 925"/>
              <a:gd name="T17" fmla="*/ 2147483647 h 852"/>
              <a:gd name="T18" fmla="*/ 2147483647 w 925"/>
              <a:gd name="T19" fmla="*/ 2147483647 h 852"/>
              <a:gd name="T20" fmla="*/ 2147483647 w 925"/>
              <a:gd name="T21" fmla="*/ 2147483647 h 852"/>
              <a:gd name="T22" fmla="*/ 2147483647 w 925"/>
              <a:gd name="T23" fmla="*/ 2147483647 h 852"/>
              <a:gd name="T24" fmla="*/ 2147483647 w 925"/>
              <a:gd name="T25" fmla="*/ 2147483647 h 852"/>
              <a:gd name="T26" fmla="*/ 2147483647 w 925"/>
              <a:gd name="T27" fmla="*/ 2147483647 h 852"/>
              <a:gd name="T28" fmla="*/ 2147483647 w 925"/>
              <a:gd name="T29" fmla="*/ 2147483647 h 852"/>
              <a:gd name="T30" fmla="*/ 2147483647 w 925"/>
              <a:gd name="T31" fmla="*/ 2147483647 h 852"/>
              <a:gd name="T32" fmla="*/ 2147483647 w 925"/>
              <a:gd name="T33" fmla="*/ 2147483647 h 852"/>
              <a:gd name="T34" fmla="*/ 2147483647 w 925"/>
              <a:gd name="T35" fmla="*/ 2147483647 h 852"/>
              <a:gd name="T36" fmla="*/ 2147483647 w 925"/>
              <a:gd name="T37" fmla="*/ 2147483647 h 852"/>
              <a:gd name="T38" fmla="*/ 2147483647 w 925"/>
              <a:gd name="T39" fmla="*/ 2147483647 h 852"/>
              <a:gd name="T40" fmla="*/ 2147483647 w 925"/>
              <a:gd name="T41" fmla="*/ 2147483647 h 852"/>
              <a:gd name="T42" fmla="*/ 2147483647 w 925"/>
              <a:gd name="T43" fmla="*/ 2147483647 h 852"/>
              <a:gd name="T44" fmla="*/ 2147483647 w 925"/>
              <a:gd name="T45" fmla="*/ 2147483647 h 852"/>
              <a:gd name="T46" fmla="*/ 2147483647 w 925"/>
              <a:gd name="T47" fmla="*/ 2147483647 h 852"/>
              <a:gd name="T48" fmla="*/ 2147483647 w 925"/>
              <a:gd name="T49" fmla="*/ 2147483647 h 852"/>
              <a:gd name="T50" fmla="*/ 2147483647 w 925"/>
              <a:gd name="T51" fmla="*/ 2147483647 h 852"/>
              <a:gd name="T52" fmla="*/ 2147483647 w 925"/>
              <a:gd name="T53" fmla="*/ 2147483647 h 852"/>
              <a:gd name="T54" fmla="*/ 2147483647 w 925"/>
              <a:gd name="T55" fmla="*/ 2147483647 h 852"/>
              <a:gd name="T56" fmla="*/ 2147483647 w 925"/>
              <a:gd name="T57" fmla="*/ 2147483647 h 852"/>
              <a:gd name="T58" fmla="*/ 2147483647 w 925"/>
              <a:gd name="T59" fmla="*/ 0 h 852"/>
              <a:gd name="T60" fmla="*/ 2147483647 w 925"/>
              <a:gd name="T61" fmla="*/ 2147483647 h 852"/>
              <a:gd name="T62" fmla="*/ 2147483647 w 925"/>
              <a:gd name="T63" fmla="*/ 2147483647 h 852"/>
              <a:gd name="T64" fmla="*/ 2147483647 w 925"/>
              <a:gd name="T65" fmla="*/ 2147483647 h 852"/>
              <a:gd name="T66" fmla="*/ 2147483647 w 925"/>
              <a:gd name="T67" fmla="*/ 2147483647 h 852"/>
              <a:gd name="T68" fmla="*/ 2147483647 w 925"/>
              <a:gd name="T69" fmla="*/ 2147483647 h 852"/>
              <a:gd name="T70" fmla="*/ 2147483647 w 925"/>
              <a:gd name="T71" fmla="*/ 2147483647 h 852"/>
              <a:gd name="T72" fmla="*/ 2147483647 w 925"/>
              <a:gd name="T73" fmla="*/ 2147483647 h 852"/>
              <a:gd name="T74" fmla="*/ 2147483647 w 925"/>
              <a:gd name="T75" fmla="*/ 2147483647 h 852"/>
              <a:gd name="T76" fmla="*/ 2147483647 w 925"/>
              <a:gd name="T77" fmla="*/ 2147483647 h 852"/>
              <a:gd name="T78" fmla="*/ 2147483647 w 925"/>
              <a:gd name="T79" fmla="*/ 2147483647 h 852"/>
              <a:gd name="T80" fmla="*/ 2147483647 w 925"/>
              <a:gd name="T81" fmla="*/ 2147483647 h 852"/>
              <a:gd name="T82" fmla="*/ 2147483647 w 925"/>
              <a:gd name="T83" fmla="*/ 2147483647 h 852"/>
              <a:gd name="T84" fmla="*/ 2147483647 w 925"/>
              <a:gd name="T85" fmla="*/ 2147483647 h 852"/>
              <a:gd name="T86" fmla="*/ 2147483647 w 925"/>
              <a:gd name="T87" fmla="*/ 2147483647 h 852"/>
              <a:gd name="T88" fmla="*/ 2147483647 w 925"/>
              <a:gd name="T89" fmla="*/ 2147483647 h 852"/>
              <a:gd name="T90" fmla="*/ 2147483647 w 925"/>
              <a:gd name="T91" fmla="*/ 2147483647 h 852"/>
              <a:gd name="T92" fmla="*/ 2147483647 w 925"/>
              <a:gd name="T93" fmla="*/ 2147483647 h 852"/>
              <a:gd name="T94" fmla="*/ 2147483647 w 925"/>
              <a:gd name="T95" fmla="*/ 2147483647 h 852"/>
              <a:gd name="T96" fmla="*/ 2147483647 w 925"/>
              <a:gd name="T97" fmla="*/ 2147483647 h 852"/>
              <a:gd name="T98" fmla="*/ 2147483647 w 925"/>
              <a:gd name="T99" fmla="*/ 2147483647 h 852"/>
              <a:gd name="T100" fmla="*/ 2147483647 w 925"/>
              <a:gd name="T101" fmla="*/ 2147483647 h 852"/>
              <a:gd name="T102" fmla="*/ 2147483647 w 925"/>
              <a:gd name="T103" fmla="*/ 2147483647 h 852"/>
              <a:gd name="T104" fmla="*/ 2147483647 w 925"/>
              <a:gd name="T105" fmla="*/ 2147483647 h 852"/>
              <a:gd name="T106" fmla="*/ 2147483647 w 925"/>
              <a:gd name="T107" fmla="*/ 2147483647 h 852"/>
              <a:gd name="T108" fmla="*/ 2147483647 w 925"/>
              <a:gd name="T109" fmla="*/ 2147483647 h 852"/>
              <a:gd name="T110" fmla="*/ 2147483647 w 925"/>
              <a:gd name="T111" fmla="*/ 2147483647 h 852"/>
              <a:gd name="T112" fmla="*/ 2147483647 w 925"/>
              <a:gd name="T113" fmla="*/ 2147483647 h 852"/>
              <a:gd name="T114" fmla="*/ 2147483647 w 925"/>
              <a:gd name="T115" fmla="*/ 2147483647 h 852"/>
              <a:gd name="T116" fmla="*/ 2147483647 w 925"/>
              <a:gd name="T117" fmla="*/ 2147483647 h 852"/>
              <a:gd name="T118" fmla="*/ 2147483647 w 925"/>
              <a:gd name="T119" fmla="*/ 2147483647 h 8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5"/>
              <a:gd name="T181" fmla="*/ 0 h 852"/>
              <a:gd name="T182" fmla="*/ 925 w 925"/>
              <a:gd name="T183" fmla="*/ 852 h 8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5" h="852">
                <a:moveTo>
                  <a:pt x="0" y="851"/>
                </a:moveTo>
                <a:lnTo>
                  <a:pt x="2" y="850"/>
                </a:lnTo>
                <a:lnTo>
                  <a:pt x="3" y="849"/>
                </a:lnTo>
                <a:lnTo>
                  <a:pt x="5" y="849"/>
                </a:lnTo>
                <a:lnTo>
                  <a:pt x="6" y="848"/>
                </a:lnTo>
                <a:lnTo>
                  <a:pt x="8" y="848"/>
                </a:lnTo>
                <a:lnTo>
                  <a:pt x="9" y="847"/>
                </a:lnTo>
                <a:lnTo>
                  <a:pt x="11" y="847"/>
                </a:lnTo>
                <a:lnTo>
                  <a:pt x="12" y="846"/>
                </a:lnTo>
                <a:lnTo>
                  <a:pt x="14" y="845"/>
                </a:lnTo>
                <a:lnTo>
                  <a:pt x="16" y="845"/>
                </a:lnTo>
                <a:lnTo>
                  <a:pt x="17" y="844"/>
                </a:lnTo>
                <a:lnTo>
                  <a:pt x="19" y="843"/>
                </a:lnTo>
                <a:lnTo>
                  <a:pt x="20" y="843"/>
                </a:lnTo>
                <a:lnTo>
                  <a:pt x="22" y="842"/>
                </a:lnTo>
                <a:lnTo>
                  <a:pt x="24" y="842"/>
                </a:lnTo>
                <a:lnTo>
                  <a:pt x="25" y="841"/>
                </a:lnTo>
                <a:lnTo>
                  <a:pt x="27" y="840"/>
                </a:lnTo>
                <a:lnTo>
                  <a:pt x="28" y="840"/>
                </a:lnTo>
                <a:lnTo>
                  <a:pt x="30" y="839"/>
                </a:lnTo>
                <a:lnTo>
                  <a:pt x="31" y="838"/>
                </a:lnTo>
                <a:lnTo>
                  <a:pt x="33" y="838"/>
                </a:lnTo>
                <a:lnTo>
                  <a:pt x="34" y="837"/>
                </a:lnTo>
                <a:lnTo>
                  <a:pt x="36" y="836"/>
                </a:lnTo>
                <a:lnTo>
                  <a:pt x="37" y="836"/>
                </a:lnTo>
                <a:lnTo>
                  <a:pt x="39" y="835"/>
                </a:lnTo>
                <a:lnTo>
                  <a:pt x="40" y="834"/>
                </a:lnTo>
                <a:lnTo>
                  <a:pt x="42" y="834"/>
                </a:lnTo>
                <a:lnTo>
                  <a:pt x="43" y="833"/>
                </a:lnTo>
                <a:lnTo>
                  <a:pt x="45" y="832"/>
                </a:lnTo>
                <a:lnTo>
                  <a:pt x="46" y="831"/>
                </a:lnTo>
                <a:lnTo>
                  <a:pt x="48" y="830"/>
                </a:lnTo>
                <a:lnTo>
                  <a:pt x="50" y="829"/>
                </a:lnTo>
                <a:lnTo>
                  <a:pt x="51" y="829"/>
                </a:lnTo>
                <a:lnTo>
                  <a:pt x="53" y="828"/>
                </a:lnTo>
                <a:lnTo>
                  <a:pt x="54" y="827"/>
                </a:lnTo>
                <a:lnTo>
                  <a:pt x="56" y="827"/>
                </a:lnTo>
                <a:lnTo>
                  <a:pt x="57" y="826"/>
                </a:lnTo>
                <a:lnTo>
                  <a:pt x="59" y="825"/>
                </a:lnTo>
                <a:lnTo>
                  <a:pt x="60" y="824"/>
                </a:lnTo>
                <a:lnTo>
                  <a:pt x="62" y="823"/>
                </a:lnTo>
                <a:lnTo>
                  <a:pt x="63" y="823"/>
                </a:lnTo>
                <a:lnTo>
                  <a:pt x="65" y="822"/>
                </a:lnTo>
                <a:lnTo>
                  <a:pt x="66" y="821"/>
                </a:lnTo>
                <a:lnTo>
                  <a:pt x="68" y="820"/>
                </a:lnTo>
                <a:lnTo>
                  <a:pt x="69" y="819"/>
                </a:lnTo>
                <a:lnTo>
                  <a:pt x="71" y="818"/>
                </a:lnTo>
                <a:lnTo>
                  <a:pt x="72" y="818"/>
                </a:lnTo>
                <a:lnTo>
                  <a:pt x="74" y="816"/>
                </a:lnTo>
                <a:lnTo>
                  <a:pt x="76" y="816"/>
                </a:lnTo>
                <a:lnTo>
                  <a:pt x="77" y="815"/>
                </a:lnTo>
                <a:lnTo>
                  <a:pt x="79" y="814"/>
                </a:lnTo>
                <a:lnTo>
                  <a:pt x="80" y="813"/>
                </a:lnTo>
                <a:lnTo>
                  <a:pt x="82" y="812"/>
                </a:lnTo>
                <a:lnTo>
                  <a:pt x="84" y="811"/>
                </a:lnTo>
                <a:lnTo>
                  <a:pt x="85" y="810"/>
                </a:lnTo>
                <a:lnTo>
                  <a:pt x="87" y="809"/>
                </a:lnTo>
                <a:lnTo>
                  <a:pt x="88" y="808"/>
                </a:lnTo>
                <a:lnTo>
                  <a:pt x="90" y="807"/>
                </a:lnTo>
                <a:lnTo>
                  <a:pt x="91" y="806"/>
                </a:lnTo>
                <a:lnTo>
                  <a:pt x="93" y="805"/>
                </a:lnTo>
                <a:lnTo>
                  <a:pt x="94" y="804"/>
                </a:lnTo>
                <a:lnTo>
                  <a:pt x="96" y="803"/>
                </a:lnTo>
                <a:lnTo>
                  <a:pt x="97" y="802"/>
                </a:lnTo>
                <a:lnTo>
                  <a:pt x="99" y="801"/>
                </a:lnTo>
                <a:lnTo>
                  <a:pt x="100" y="800"/>
                </a:lnTo>
                <a:lnTo>
                  <a:pt x="102" y="799"/>
                </a:lnTo>
                <a:lnTo>
                  <a:pt x="103" y="798"/>
                </a:lnTo>
                <a:lnTo>
                  <a:pt x="105" y="797"/>
                </a:lnTo>
                <a:lnTo>
                  <a:pt x="106" y="796"/>
                </a:lnTo>
                <a:lnTo>
                  <a:pt x="108" y="795"/>
                </a:lnTo>
                <a:lnTo>
                  <a:pt x="110" y="794"/>
                </a:lnTo>
                <a:lnTo>
                  <a:pt x="111" y="793"/>
                </a:lnTo>
                <a:lnTo>
                  <a:pt x="113" y="792"/>
                </a:lnTo>
                <a:lnTo>
                  <a:pt x="114" y="790"/>
                </a:lnTo>
                <a:lnTo>
                  <a:pt x="116" y="789"/>
                </a:lnTo>
                <a:lnTo>
                  <a:pt x="117" y="788"/>
                </a:lnTo>
                <a:lnTo>
                  <a:pt x="119" y="787"/>
                </a:lnTo>
                <a:lnTo>
                  <a:pt x="121" y="786"/>
                </a:lnTo>
                <a:lnTo>
                  <a:pt x="122" y="785"/>
                </a:lnTo>
                <a:lnTo>
                  <a:pt x="124" y="783"/>
                </a:lnTo>
                <a:lnTo>
                  <a:pt x="125" y="782"/>
                </a:lnTo>
                <a:lnTo>
                  <a:pt x="126" y="781"/>
                </a:lnTo>
                <a:lnTo>
                  <a:pt x="128" y="780"/>
                </a:lnTo>
                <a:lnTo>
                  <a:pt x="129" y="778"/>
                </a:lnTo>
                <a:lnTo>
                  <a:pt x="131" y="777"/>
                </a:lnTo>
                <a:lnTo>
                  <a:pt x="132" y="776"/>
                </a:lnTo>
                <a:lnTo>
                  <a:pt x="134" y="774"/>
                </a:lnTo>
                <a:lnTo>
                  <a:pt x="136" y="773"/>
                </a:lnTo>
                <a:lnTo>
                  <a:pt x="137" y="772"/>
                </a:lnTo>
                <a:lnTo>
                  <a:pt x="139" y="770"/>
                </a:lnTo>
                <a:lnTo>
                  <a:pt x="140" y="769"/>
                </a:lnTo>
                <a:lnTo>
                  <a:pt x="142" y="768"/>
                </a:lnTo>
                <a:lnTo>
                  <a:pt x="144" y="766"/>
                </a:lnTo>
                <a:lnTo>
                  <a:pt x="145" y="765"/>
                </a:lnTo>
                <a:lnTo>
                  <a:pt x="147" y="763"/>
                </a:lnTo>
                <a:lnTo>
                  <a:pt x="148" y="762"/>
                </a:lnTo>
                <a:lnTo>
                  <a:pt x="150" y="761"/>
                </a:lnTo>
                <a:lnTo>
                  <a:pt x="151" y="759"/>
                </a:lnTo>
                <a:lnTo>
                  <a:pt x="153" y="758"/>
                </a:lnTo>
                <a:lnTo>
                  <a:pt x="154" y="756"/>
                </a:lnTo>
                <a:lnTo>
                  <a:pt x="156" y="755"/>
                </a:lnTo>
                <a:lnTo>
                  <a:pt x="157" y="753"/>
                </a:lnTo>
                <a:lnTo>
                  <a:pt x="159" y="752"/>
                </a:lnTo>
                <a:lnTo>
                  <a:pt x="160" y="750"/>
                </a:lnTo>
                <a:lnTo>
                  <a:pt x="162" y="748"/>
                </a:lnTo>
                <a:lnTo>
                  <a:pt x="163" y="747"/>
                </a:lnTo>
                <a:lnTo>
                  <a:pt x="165" y="745"/>
                </a:lnTo>
                <a:lnTo>
                  <a:pt x="166" y="743"/>
                </a:lnTo>
                <a:lnTo>
                  <a:pt x="168" y="742"/>
                </a:lnTo>
                <a:lnTo>
                  <a:pt x="170" y="740"/>
                </a:lnTo>
                <a:lnTo>
                  <a:pt x="171" y="738"/>
                </a:lnTo>
                <a:lnTo>
                  <a:pt x="173" y="737"/>
                </a:lnTo>
                <a:lnTo>
                  <a:pt x="174" y="735"/>
                </a:lnTo>
                <a:lnTo>
                  <a:pt x="176" y="733"/>
                </a:lnTo>
                <a:lnTo>
                  <a:pt x="177" y="732"/>
                </a:lnTo>
                <a:lnTo>
                  <a:pt x="179" y="730"/>
                </a:lnTo>
                <a:lnTo>
                  <a:pt x="181" y="728"/>
                </a:lnTo>
                <a:lnTo>
                  <a:pt x="182" y="726"/>
                </a:lnTo>
                <a:lnTo>
                  <a:pt x="184" y="724"/>
                </a:lnTo>
                <a:lnTo>
                  <a:pt x="185" y="722"/>
                </a:lnTo>
                <a:lnTo>
                  <a:pt x="187" y="721"/>
                </a:lnTo>
                <a:lnTo>
                  <a:pt x="188" y="719"/>
                </a:lnTo>
                <a:lnTo>
                  <a:pt x="190" y="716"/>
                </a:lnTo>
                <a:lnTo>
                  <a:pt x="191" y="714"/>
                </a:lnTo>
                <a:lnTo>
                  <a:pt x="193" y="712"/>
                </a:lnTo>
                <a:lnTo>
                  <a:pt x="194" y="710"/>
                </a:lnTo>
                <a:lnTo>
                  <a:pt x="196" y="708"/>
                </a:lnTo>
                <a:lnTo>
                  <a:pt x="197" y="706"/>
                </a:lnTo>
                <a:lnTo>
                  <a:pt x="199" y="704"/>
                </a:lnTo>
                <a:lnTo>
                  <a:pt x="200" y="702"/>
                </a:lnTo>
                <a:lnTo>
                  <a:pt x="202" y="700"/>
                </a:lnTo>
                <a:lnTo>
                  <a:pt x="204" y="698"/>
                </a:lnTo>
                <a:lnTo>
                  <a:pt x="205" y="696"/>
                </a:lnTo>
                <a:lnTo>
                  <a:pt x="207" y="694"/>
                </a:lnTo>
                <a:lnTo>
                  <a:pt x="208" y="691"/>
                </a:lnTo>
                <a:lnTo>
                  <a:pt x="210" y="689"/>
                </a:lnTo>
                <a:lnTo>
                  <a:pt x="211" y="687"/>
                </a:lnTo>
                <a:lnTo>
                  <a:pt x="213" y="684"/>
                </a:lnTo>
                <a:lnTo>
                  <a:pt x="214" y="682"/>
                </a:lnTo>
                <a:lnTo>
                  <a:pt x="216" y="680"/>
                </a:lnTo>
                <a:lnTo>
                  <a:pt x="217" y="677"/>
                </a:lnTo>
                <a:lnTo>
                  <a:pt x="219" y="675"/>
                </a:lnTo>
                <a:lnTo>
                  <a:pt x="220" y="672"/>
                </a:lnTo>
                <a:lnTo>
                  <a:pt x="222" y="670"/>
                </a:lnTo>
                <a:lnTo>
                  <a:pt x="223" y="668"/>
                </a:lnTo>
                <a:lnTo>
                  <a:pt x="225" y="665"/>
                </a:lnTo>
                <a:lnTo>
                  <a:pt x="226" y="662"/>
                </a:lnTo>
                <a:lnTo>
                  <a:pt x="228" y="660"/>
                </a:lnTo>
                <a:lnTo>
                  <a:pt x="230" y="657"/>
                </a:lnTo>
                <a:lnTo>
                  <a:pt x="231" y="654"/>
                </a:lnTo>
                <a:lnTo>
                  <a:pt x="233" y="652"/>
                </a:lnTo>
                <a:lnTo>
                  <a:pt x="234" y="649"/>
                </a:lnTo>
                <a:lnTo>
                  <a:pt x="236" y="646"/>
                </a:lnTo>
                <a:lnTo>
                  <a:pt x="237" y="643"/>
                </a:lnTo>
                <a:lnTo>
                  <a:pt x="239" y="641"/>
                </a:lnTo>
                <a:lnTo>
                  <a:pt x="241" y="638"/>
                </a:lnTo>
                <a:lnTo>
                  <a:pt x="242" y="635"/>
                </a:lnTo>
                <a:lnTo>
                  <a:pt x="244" y="632"/>
                </a:lnTo>
                <a:lnTo>
                  <a:pt x="245" y="629"/>
                </a:lnTo>
                <a:lnTo>
                  <a:pt x="247" y="626"/>
                </a:lnTo>
                <a:lnTo>
                  <a:pt x="248" y="623"/>
                </a:lnTo>
                <a:lnTo>
                  <a:pt x="250" y="620"/>
                </a:lnTo>
                <a:lnTo>
                  <a:pt x="251" y="617"/>
                </a:lnTo>
                <a:lnTo>
                  <a:pt x="253" y="614"/>
                </a:lnTo>
                <a:lnTo>
                  <a:pt x="254" y="610"/>
                </a:lnTo>
                <a:lnTo>
                  <a:pt x="256" y="607"/>
                </a:lnTo>
                <a:lnTo>
                  <a:pt x="257" y="604"/>
                </a:lnTo>
                <a:lnTo>
                  <a:pt x="259" y="601"/>
                </a:lnTo>
                <a:lnTo>
                  <a:pt x="260" y="597"/>
                </a:lnTo>
                <a:lnTo>
                  <a:pt x="262" y="594"/>
                </a:lnTo>
                <a:lnTo>
                  <a:pt x="264" y="590"/>
                </a:lnTo>
                <a:lnTo>
                  <a:pt x="265" y="587"/>
                </a:lnTo>
                <a:lnTo>
                  <a:pt x="267" y="584"/>
                </a:lnTo>
                <a:lnTo>
                  <a:pt x="268" y="580"/>
                </a:lnTo>
                <a:lnTo>
                  <a:pt x="270" y="576"/>
                </a:lnTo>
                <a:lnTo>
                  <a:pt x="271" y="573"/>
                </a:lnTo>
                <a:lnTo>
                  <a:pt x="273" y="569"/>
                </a:lnTo>
                <a:lnTo>
                  <a:pt x="274" y="565"/>
                </a:lnTo>
                <a:lnTo>
                  <a:pt x="276" y="562"/>
                </a:lnTo>
                <a:lnTo>
                  <a:pt x="277" y="558"/>
                </a:lnTo>
                <a:lnTo>
                  <a:pt x="279" y="554"/>
                </a:lnTo>
                <a:lnTo>
                  <a:pt x="280" y="550"/>
                </a:lnTo>
                <a:lnTo>
                  <a:pt x="282" y="546"/>
                </a:lnTo>
                <a:lnTo>
                  <a:pt x="283" y="542"/>
                </a:lnTo>
                <a:lnTo>
                  <a:pt x="285" y="538"/>
                </a:lnTo>
                <a:lnTo>
                  <a:pt x="286" y="534"/>
                </a:lnTo>
                <a:lnTo>
                  <a:pt x="288" y="530"/>
                </a:lnTo>
                <a:lnTo>
                  <a:pt x="290" y="526"/>
                </a:lnTo>
                <a:lnTo>
                  <a:pt x="291" y="522"/>
                </a:lnTo>
                <a:lnTo>
                  <a:pt x="293" y="517"/>
                </a:lnTo>
                <a:lnTo>
                  <a:pt x="294" y="513"/>
                </a:lnTo>
                <a:lnTo>
                  <a:pt x="296" y="509"/>
                </a:lnTo>
                <a:lnTo>
                  <a:pt x="297" y="504"/>
                </a:lnTo>
                <a:lnTo>
                  <a:pt x="299" y="500"/>
                </a:lnTo>
                <a:lnTo>
                  <a:pt x="301" y="496"/>
                </a:lnTo>
                <a:lnTo>
                  <a:pt x="302" y="491"/>
                </a:lnTo>
                <a:lnTo>
                  <a:pt x="304" y="486"/>
                </a:lnTo>
                <a:lnTo>
                  <a:pt x="305" y="482"/>
                </a:lnTo>
                <a:lnTo>
                  <a:pt x="307" y="477"/>
                </a:lnTo>
                <a:lnTo>
                  <a:pt x="308" y="473"/>
                </a:lnTo>
                <a:lnTo>
                  <a:pt x="310" y="468"/>
                </a:lnTo>
                <a:lnTo>
                  <a:pt x="311" y="463"/>
                </a:lnTo>
                <a:lnTo>
                  <a:pt x="313" y="458"/>
                </a:lnTo>
                <a:lnTo>
                  <a:pt x="314" y="453"/>
                </a:lnTo>
                <a:lnTo>
                  <a:pt x="316" y="449"/>
                </a:lnTo>
                <a:lnTo>
                  <a:pt x="317" y="444"/>
                </a:lnTo>
                <a:lnTo>
                  <a:pt x="319" y="438"/>
                </a:lnTo>
                <a:lnTo>
                  <a:pt x="320" y="433"/>
                </a:lnTo>
                <a:lnTo>
                  <a:pt x="322" y="428"/>
                </a:lnTo>
                <a:lnTo>
                  <a:pt x="324" y="423"/>
                </a:lnTo>
                <a:lnTo>
                  <a:pt x="325" y="418"/>
                </a:lnTo>
                <a:lnTo>
                  <a:pt x="327" y="413"/>
                </a:lnTo>
                <a:lnTo>
                  <a:pt x="328" y="407"/>
                </a:lnTo>
                <a:lnTo>
                  <a:pt x="330" y="402"/>
                </a:lnTo>
                <a:lnTo>
                  <a:pt x="331" y="396"/>
                </a:lnTo>
                <a:lnTo>
                  <a:pt x="333" y="391"/>
                </a:lnTo>
                <a:lnTo>
                  <a:pt x="335" y="386"/>
                </a:lnTo>
                <a:lnTo>
                  <a:pt x="336" y="380"/>
                </a:lnTo>
                <a:lnTo>
                  <a:pt x="338" y="375"/>
                </a:lnTo>
                <a:lnTo>
                  <a:pt x="339" y="369"/>
                </a:lnTo>
                <a:lnTo>
                  <a:pt x="341" y="363"/>
                </a:lnTo>
                <a:lnTo>
                  <a:pt x="342" y="358"/>
                </a:lnTo>
                <a:lnTo>
                  <a:pt x="344" y="352"/>
                </a:lnTo>
                <a:lnTo>
                  <a:pt x="345" y="346"/>
                </a:lnTo>
                <a:lnTo>
                  <a:pt x="346" y="340"/>
                </a:lnTo>
                <a:lnTo>
                  <a:pt x="348" y="334"/>
                </a:lnTo>
                <a:lnTo>
                  <a:pt x="350" y="329"/>
                </a:lnTo>
                <a:lnTo>
                  <a:pt x="351" y="323"/>
                </a:lnTo>
                <a:lnTo>
                  <a:pt x="353" y="317"/>
                </a:lnTo>
                <a:lnTo>
                  <a:pt x="354" y="311"/>
                </a:lnTo>
                <a:lnTo>
                  <a:pt x="356" y="305"/>
                </a:lnTo>
                <a:lnTo>
                  <a:pt x="357" y="299"/>
                </a:lnTo>
                <a:lnTo>
                  <a:pt x="359" y="293"/>
                </a:lnTo>
                <a:lnTo>
                  <a:pt x="361" y="287"/>
                </a:lnTo>
                <a:lnTo>
                  <a:pt x="362" y="281"/>
                </a:lnTo>
                <a:lnTo>
                  <a:pt x="364" y="275"/>
                </a:lnTo>
                <a:lnTo>
                  <a:pt x="365" y="269"/>
                </a:lnTo>
                <a:lnTo>
                  <a:pt x="367" y="263"/>
                </a:lnTo>
                <a:lnTo>
                  <a:pt x="368" y="256"/>
                </a:lnTo>
                <a:lnTo>
                  <a:pt x="370" y="250"/>
                </a:lnTo>
                <a:lnTo>
                  <a:pt x="371" y="244"/>
                </a:lnTo>
                <a:lnTo>
                  <a:pt x="373" y="238"/>
                </a:lnTo>
                <a:lnTo>
                  <a:pt x="374" y="232"/>
                </a:lnTo>
                <a:lnTo>
                  <a:pt x="376" y="226"/>
                </a:lnTo>
                <a:lnTo>
                  <a:pt x="377" y="220"/>
                </a:lnTo>
                <a:lnTo>
                  <a:pt x="379" y="214"/>
                </a:lnTo>
                <a:lnTo>
                  <a:pt x="380" y="208"/>
                </a:lnTo>
                <a:lnTo>
                  <a:pt x="382" y="201"/>
                </a:lnTo>
                <a:lnTo>
                  <a:pt x="384" y="195"/>
                </a:lnTo>
                <a:lnTo>
                  <a:pt x="385" y="189"/>
                </a:lnTo>
                <a:lnTo>
                  <a:pt x="387" y="183"/>
                </a:lnTo>
                <a:lnTo>
                  <a:pt x="388" y="177"/>
                </a:lnTo>
                <a:lnTo>
                  <a:pt x="390" y="171"/>
                </a:lnTo>
                <a:lnTo>
                  <a:pt x="391" y="165"/>
                </a:lnTo>
                <a:lnTo>
                  <a:pt x="393" y="159"/>
                </a:lnTo>
                <a:lnTo>
                  <a:pt x="395" y="153"/>
                </a:lnTo>
                <a:lnTo>
                  <a:pt x="396" y="148"/>
                </a:lnTo>
                <a:lnTo>
                  <a:pt x="398" y="142"/>
                </a:lnTo>
                <a:lnTo>
                  <a:pt x="399" y="136"/>
                </a:lnTo>
                <a:lnTo>
                  <a:pt x="401" y="130"/>
                </a:lnTo>
                <a:lnTo>
                  <a:pt x="402" y="125"/>
                </a:lnTo>
                <a:lnTo>
                  <a:pt x="404" y="119"/>
                </a:lnTo>
                <a:lnTo>
                  <a:pt x="405" y="114"/>
                </a:lnTo>
                <a:lnTo>
                  <a:pt x="407" y="108"/>
                </a:lnTo>
                <a:lnTo>
                  <a:pt x="408" y="103"/>
                </a:lnTo>
                <a:lnTo>
                  <a:pt x="410" y="98"/>
                </a:lnTo>
                <a:lnTo>
                  <a:pt x="411" y="93"/>
                </a:lnTo>
                <a:lnTo>
                  <a:pt x="413" y="88"/>
                </a:lnTo>
                <a:lnTo>
                  <a:pt x="414" y="83"/>
                </a:lnTo>
                <a:lnTo>
                  <a:pt x="416" y="78"/>
                </a:lnTo>
                <a:lnTo>
                  <a:pt x="417" y="73"/>
                </a:lnTo>
                <a:lnTo>
                  <a:pt x="419" y="69"/>
                </a:lnTo>
                <a:lnTo>
                  <a:pt x="421" y="64"/>
                </a:lnTo>
                <a:lnTo>
                  <a:pt x="422" y="60"/>
                </a:lnTo>
                <a:lnTo>
                  <a:pt x="424" y="56"/>
                </a:lnTo>
                <a:lnTo>
                  <a:pt x="425" y="52"/>
                </a:lnTo>
                <a:lnTo>
                  <a:pt x="427" y="48"/>
                </a:lnTo>
                <a:lnTo>
                  <a:pt x="428" y="44"/>
                </a:lnTo>
                <a:lnTo>
                  <a:pt x="430" y="40"/>
                </a:lnTo>
                <a:lnTo>
                  <a:pt x="431" y="37"/>
                </a:lnTo>
                <a:lnTo>
                  <a:pt x="433" y="33"/>
                </a:lnTo>
                <a:lnTo>
                  <a:pt x="434" y="30"/>
                </a:lnTo>
                <a:lnTo>
                  <a:pt x="436" y="27"/>
                </a:lnTo>
                <a:lnTo>
                  <a:pt x="437" y="24"/>
                </a:lnTo>
                <a:lnTo>
                  <a:pt x="439" y="21"/>
                </a:lnTo>
                <a:lnTo>
                  <a:pt x="440" y="18"/>
                </a:lnTo>
                <a:lnTo>
                  <a:pt x="442" y="16"/>
                </a:lnTo>
                <a:lnTo>
                  <a:pt x="444" y="13"/>
                </a:lnTo>
                <a:lnTo>
                  <a:pt x="445" y="11"/>
                </a:lnTo>
                <a:lnTo>
                  <a:pt x="447" y="9"/>
                </a:lnTo>
                <a:lnTo>
                  <a:pt x="448" y="8"/>
                </a:lnTo>
                <a:lnTo>
                  <a:pt x="450" y="6"/>
                </a:lnTo>
                <a:lnTo>
                  <a:pt x="451" y="5"/>
                </a:lnTo>
                <a:lnTo>
                  <a:pt x="453" y="4"/>
                </a:lnTo>
                <a:lnTo>
                  <a:pt x="455" y="2"/>
                </a:lnTo>
                <a:lnTo>
                  <a:pt x="456" y="2"/>
                </a:lnTo>
                <a:lnTo>
                  <a:pt x="458" y="1"/>
                </a:lnTo>
                <a:lnTo>
                  <a:pt x="459" y="0"/>
                </a:lnTo>
                <a:lnTo>
                  <a:pt x="461" y="0"/>
                </a:lnTo>
                <a:lnTo>
                  <a:pt x="462" y="0"/>
                </a:lnTo>
                <a:lnTo>
                  <a:pt x="464" y="0"/>
                </a:lnTo>
                <a:lnTo>
                  <a:pt x="465" y="0"/>
                </a:lnTo>
                <a:lnTo>
                  <a:pt x="467" y="1"/>
                </a:lnTo>
                <a:lnTo>
                  <a:pt x="468" y="2"/>
                </a:lnTo>
                <a:lnTo>
                  <a:pt x="470" y="2"/>
                </a:lnTo>
                <a:lnTo>
                  <a:pt x="471" y="4"/>
                </a:lnTo>
                <a:lnTo>
                  <a:pt x="473" y="5"/>
                </a:lnTo>
                <a:lnTo>
                  <a:pt x="474" y="6"/>
                </a:lnTo>
                <a:lnTo>
                  <a:pt x="476" y="8"/>
                </a:lnTo>
                <a:lnTo>
                  <a:pt x="477" y="9"/>
                </a:lnTo>
                <a:lnTo>
                  <a:pt x="479" y="11"/>
                </a:lnTo>
                <a:lnTo>
                  <a:pt x="481" y="13"/>
                </a:lnTo>
                <a:lnTo>
                  <a:pt x="482" y="16"/>
                </a:lnTo>
                <a:lnTo>
                  <a:pt x="484" y="18"/>
                </a:lnTo>
                <a:lnTo>
                  <a:pt x="485" y="21"/>
                </a:lnTo>
                <a:lnTo>
                  <a:pt x="487" y="24"/>
                </a:lnTo>
                <a:lnTo>
                  <a:pt x="488" y="27"/>
                </a:lnTo>
                <a:lnTo>
                  <a:pt x="490" y="30"/>
                </a:lnTo>
                <a:lnTo>
                  <a:pt x="491" y="33"/>
                </a:lnTo>
                <a:lnTo>
                  <a:pt x="493" y="37"/>
                </a:lnTo>
                <a:lnTo>
                  <a:pt x="494" y="40"/>
                </a:lnTo>
                <a:lnTo>
                  <a:pt x="496" y="44"/>
                </a:lnTo>
                <a:lnTo>
                  <a:pt x="497" y="48"/>
                </a:lnTo>
                <a:lnTo>
                  <a:pt x="499" y="52"/>
                </a:lnTo>
                <a:lnTo>
                  <a:pt x="500" y="56"/>
                </a:lnTo>
                <a:lnTo>
                  <a:pt x="502" y="60"/>
                </a:lnTo>
                <a:lnTo>
                  <a:pt x="503" y="64"/>
                </a:lnTo>
                <a:lnTo>
                  <a:pt x="505" y="69"/>
                </a:lnTo>
                <a:lnTo>
                  <a:pt x="507" y="73"/>
                </a:lnTo>
                <a:lnTo>
                  <a:pt x="508" y="78"/>
                </a:lnTo>
                <a:lnTo>
                  <a:pt x="510" y="83"/>
                </a:lnTo>
                <a:lnTo>
                  <a:pt x="511" y="88"/>
                </a:lnTo>
                <a:lnTo>
                  <a:pt x="513" y="93"/>
                </a:lnTo>
                <a:lnTo>
                  <a:pt x="515" y="98"/>
                </a:lnTo>
                <a:lnTo>
                  <a:pt x="516" y="103"/>
                </a:lnTo>
                <a:lnTo>
                  <a:pt x="518" y="108"/>
                </a:lnTo>
                <a:lnTo>
                  <a:pt x="519" y="114"/>
                </a:lnTo>
                <a:lnTo>
                  <a:pt x="521" y="119"/>
                </a:lnTo>
                <a:lnTo>
                  <a:pt x="522" y="125"/>
                </a:lnTo>
                <a:lnTo>
                  <a:pt x="524" y="130"/>
                </a:lnTo>
                <a:lnTo>
                  <a:pt x="525" y="136"/>
                </a:lnTo>
                <a:lnTo>
                  <a:pt x="527" y="142"/>
                </a:lnTo>
                <a:lnTo>
                  <a:pt x="528" y="148"/>
                </a:lnTo>
                <a:lnTo>
                  <a:pt x="530" y="153"/>
                </a:lnTo>
                <a:lnTo>
                  <a:pt x="531" y="159"/>
                </a:lnTo>
                <a:lnTo>
                  <a:pt x="533" y="165"/>
                </a:lnTo>
                <a:lnTo>
                  <a:pt x="534" y="171"/>
                </a:lnTo>
                <a:lnTo>
                  <a:pt x="536" y="177"/>
                </a:lnTo>
                <a:lnTo>
                  <a:pt x="537" y="183"/>
                </a:lnTo>
                <a:lnTo>
                  <a:pt x="539" y="189"/>
                </a:lnTo>
                <a:lnTo>
                  <a:pt x="541" y="195"/>
                </a:lnTo>
                <a:lnTo>
                  <a:pt x="542" y="201"/>
                </a:lnTo>
                <a:lnTo>
                  <a:pt x="544" y="208"/>
                </a:lnTo>
                <a:lnTo>
                  <a:pt x="545" y="214"/>
                </a:lnTo>
                <a:lnTo>
                  <a:pt x="547" y="220"/>
                </a:lnTo>
                <a:lnTo>
                  <a:pt x="548" y="226"/>
                </a:lnTo>
                <a:lnTo>
                  <a:pt x="550" y="232"/>
                </a:lnTo>
                <a:lnTo>
                  <a:pt x="552" y="238"/>
                </a:lnTo>
                <a:lnTo>
                  <a:pt x="553" y="244"/>
                </a:lnTo>
                <a:lnTo>
                  <a:pt x="555" y="250"/>
                </a:lnTo>
                <a:lnTo>
                  <a:pt x="556" y="256"/>
                </a:lnTo>
                <a:lnTo>
                  <a:pt x="558" y="263"/>
                </a:lnTo>
                <a:lnTo>
                  <a:pt x="559" y="269"/>
                </a:lnTo>
                <a:lnTo>
                  <a:pt x="561" y="275"/>
                </a:lnTo>
                <a:lnTo>
                  <a:pt x="562" y="281"/>
                </a:lnTo>
                <a:lnTo>
                  <a:pt x="563" y="287"/>
                </a:lnTo>
                <a:lnTo>
                  <a:pt x="565" y="293"/>
                </a:lnTo>
                <a:lnTo>
                  <a:pt x="567" y="299"/>
                </a:lnTo>
                <a:lnTo>
                  <a:pt x="568" y="305"/>
                </a:lnTo>
                <a:lnTo>
                  <a:pt x="570" y="311"/>
                </a:lnTo>
                <a:lnTo>
                  <a:pt x="571" y="317"/>
                </a:lnTo>
                <a:lnTo>
                  <a:pt x="573" y="323"/>
                </a:lnTo>
                <a:lnTo>
                  <a:pt x="575" y="329"/>
                </a:lnTo>
                <a:lnTo>
                  <a:pt x="576" y="334"/>
                </a:lnTo>
                <a:lnTo>
                  <a:pt x="578" y="340"/>
                </a:lnTo>
                <a:lnTo>
                  <a:pt x="579" y="346"/>
                </a:lnTo>
                <a:lnTo>
                  <a:pt x="581" y="352"/>
                </a:lnTo>
                <a:lnTo>
                  <a:pt x="582" y="358"/>
                </a:lnTo>
                <a:lnTo>
                  <a:pt x="584" y="363"/>
                </a:lnTo>
                <a:lnTo>
                  <a:pt x="585" y="369"/>
                </a:lnTo>
                <a:lnTo>
                  <a:pt x="587" y="375"/>
                </a:lnTo>
                <a:lnTo>
                  <a:pt x="588" y="380"/>
                </a:lnTo>
                <a:lnTo>
                  <a:pt x="590" y="386"/>
                </a:lnTo>
                <a:lnTo>
                  <a:pt x="591" y="391"/>
                </a:lnTo>
                <a:lnTo>
                  <a:pt x="593" y="396"/>
                </a:lnTo>
                <a:lnTo>
                  <a:pt x="594" y="402"/>
                </a:lnTo>
                <a:lnTo>
                  <a:pt x="596" y="407"/>
                </a:lnTo>
                <a:lnTo>
                  <a:pt x="597" y="413"/>
                </a:lnTo>
                <a:lnTo>
                  <a:pt x="599" y="418"/>
                </a:lnTo>
                <a:lnTo>
                  <a:pt x="601" y="423"/>
                </a:lnTo>
                <a:lnTo>
                  <a:pt x="602" y="428"/>
                </a:lnTo>
                <a:lnTo>
                  <a:pt x="604" y="433"/>
                </a:lnTo>
                <a:lnTo>
                  <a:pt x="605" y="438"/>
                </a:lnTo>
                <a:lnTo>
                  <a:pt x="607" y="444"/>
                </a:lnTo>
                <a:lnTo>
                  <a:pt x="608" y="449"/>
                </a:lnTo>
                <a:lnTo>
                  <a:pt x="610" y="453"/>
                </a:lnTo>
                <a:lnTo>
                  <a:pt x="612" y="458"/>
                </a:lnTo>
                <a:lnTo>
                  <a:pt x="613" y="463"/>
                </a:lnTo>
                <a:lnTo>
                  <a:pt x="615" y="468"/>
                </a:lnTo>
                <a:lnTo>
                  <a:pt x="616" y="473"/>
                </a:lnTo>
                <a:lnTo>
                  <a:pt x="618" y="477"/>
                </a:lnTo>
                <a:lnTo>
                  <a:pt x="619" y="482"/>
                </a:lnTo>
                <a:lnTo>
                  <a:pt x="621" y="486"/>
                </a:lnTo>
                <a:lnTo>
                  <a:pt x="622" y="491"/>
                </a:lnTo>
                <a:lnTo>
                  <a:pt x="624" y="496"/>
                </a:lnTo>
                <a:lnTo>
                  <a:pt x="625" y="500"/>
                </a:lnTo>
                <a:lnTo>
                  <a:pt x="627" y="504"/>
                </a:lnTo>
                <a:lnTo>
                  <a:pt x="628" y="509"/>
                </a:lnTo>
                <a:lnTo>
                  <a:pt x="630" y="513"/>
                </a:lnTo>
                <a:lnTo>
                  <a:pt x="631" y="517"/>
                </a:lnTo>
                <a:lnTo>
                  <a:pt x="633" y="522"/>
                </a:lnTo>
                <a:lnTo>
                  <a:pt x="635" y="526"/>
                </a:lnTo>
                <a:lnTo>
                  <a:pt x="636" y="530"/>
                </a:lnTo>
                <a:lnTo>
                  <a:pt x="638" y="534"/>
                </a:lnTo>
                <a:lnTo>
                  <a:pt x="639" y="538"/>
                </a:lnTo>
                <a:lnTo>
                  <a:pt x="641" y="542"/>
                </a:lnTo>
                <a:lnTo>
                  <a:pt x="642" y="546"/>
                </a:lnTo>
                <a:lnTo>
                  <a:pt x="644" y="550"/>
                </a:lnTo>
                <a:lnTo>
                  <a:pt x="645" y="554"/>
                </a:lnTo>
                <a:lnTo>
                  <a:pt x="647" y="558"/>
                </a:lnTo>
                <a:lnTo>
                  <a:pt x="648" y="562"/>
                </a:lnTo>
                <a:lnTo>
                  <a:pt x="650" y="565"/>
                </a:lnTo>
                <a:lnTo>
                  <a:pt x="651" y="569"/>
                </a:lnTo>
                <a:lnTo>
                  <a:pt x="653" y="573"/>
                </a:lnTo>
                <a:lnTo>
                  <a:pt x="654" y="576"/>
                </a:lnTo>
                <a:lnTo>
                  <a:pt x="656" y="580"/>
                </a:lnTo>
                <a:lnTo>
                  <a:pt x="657" y="584"/>
                </a:lnTo>
                <a:lnTo>
                  <a:pt x="659" y="587"/>
                </a:lnTo>
                <a:lnTo>
                  <a:pt x="661" y="590"/>
                </a:lnTo>
                <a:lnTo>
                  <a:pt x="662" y="594"/>
                </a:lnTo>
                <a:lnTo>
                  <a:pt x="664" y="597"/>
                </a:lnTo>
                <a:lnTo>
                  <a:pt x="665" y="601"/>
                </a:lnTo>
                <a:lnTo>
                  <a:pt x="667" y="604"/>
                </a:lnTo>
                <a:lnTo>
                  <a:pt x="668" y="607"/>
                </a:lnTo>
                <a:lnTo>
                  <a:pt x="670" y="610"/>
                </a:lnTo>
                <a:lnTo>
                  <a:pt x="672" y="614"/>
                </a:lnTo>
                <a:lnTo>
                  <a:pt x="673" y="617"/>
                </a:lnTo>
                <a:lnTo>
                  <a:pt x="675" y="620"/>
                </a:lnTo>
                <a:lnTo>
                  <a:pt x="676" y="623"/>
                </a:lnTo>
                <a:lnTo>
                  <a:pt x="678" y="626"/>
                </a:lnTo>
                <a:lnTo>
                  <a:pt x="679" y="629"/>
                </a:lnTo>
                <a:lnTo>
                  <a:pt x="681" y="632"/>
                </a:lnTo>
                <a:lnTo>
                  <a:pt x="682" y="635"/>
                </a:lnTo>
                <a:lnTo>
                  <a:pt x="684" y="638"/>
                </a:lnTo>
                <a:lnTo>
                  <a:pt x="685" y="641"/>
                </a:lnTo>
                <a:lnTo>
                  <a:pt x="687" y="643"/>
                </a:lnTo>
                <a:lnTo>
                  <a:pt x="688" y="646"/>
                </a:lnTo>
                <a:lnTo>
                  <a:pt x="690" y="649"/>
                </a:lnTo>
                <a:lnTo>
                  <a:pt x="691" y="652"/>
                </a:lnTo>
                <a:lnTo>
                  <a:pt x="693" y="654"/>
                </a:lnTo>
                <a:lnTo>
                  <a:pt x="695" y="657"/>
                </a:lnTo>
                <a:lnTo>
                  <a:pt x="696" y="660"/>
                </a:lnTo>
                <a:lnTo>
                  <a:pt x="698" y="662"/>
                </a:lnTo>
                <a:lnTo>
                  <a:pt x="699" y="665"/>
                </a:lnTo>
                <a:lnTo>
                  <a:pt x="701" y="668"/>
                </a:lnTo>
                <a:lnTo>
                  <a:pt x="702" y="670"/>
                </a:lnTo>
                <a:lnTo>
                  <a:pt x="704" y="672"/>
                </a:lnTo>
                <a:lnTo>
                  <a:pt x="706" y="675"/>
                </a:lnTo>
                <a:lnTo>
                  <a:pt x="707" y="677"/>
                </a:lnTo>
                <a:lnTo>
                  <a:pt x="708" y="680"/>
                </a:lnTo>
                <a:lnTo>
                  <a:pt x="710" y="682"/>
                </a:lnTo>
                <a:lnTo>
                  <a:pt x="711" y="684"/>
                </a:lnTo>
                <a:lnTo>
                  <a:pt x="713" y="687"/>
                </a:lnTo>
                <a:lnTo>
                  <a:pt x="714" y="689"/>
                </a:lnTo>
                <a:lnTo>
                  <a:pt x="716" y="691"/>
                </a:lnTo>
                <a:lnTo>
                  <a:pt x="717" y="694"/>
                </a:lnTo>
                <a:lnTo>
                  <a:pt x="719" y="696"/>
                </a:lnTo>
                <a:lnTo>
                  <a:pt x="721" y="698"/>
                </a:lnTo>
                <a:lnTo>
                  <a:pt x="722" y="700"/>
                </a:lnTo>
                <a:lnTo>
                  <a:pt x="724" y="702"/>
                </a:lnTo>
                <a:lnTo>
                  <a:pt x="725" y="704"/>
                </a:lnTo>
                <a:lnTo>
                  <a:pt x="727" y="706"/>
                </a:lnTo>
                <a:lnTo>
                  <a:pt x="728" y="708"/>
                </a:lnTo>
                <a:lnTo>
                  <a:pt x="730" y="710"/>
                </a:lnTo>
                <a:lnTo>
                  <a:pt x="732" y="712"/>
                </a:lnTo>
                <a:lnTo>
                  <a:pt x="733" y="714"/>
                </a:lnTo>
                <a:lnTo>
                  <a:pt x="735" y="716"/>
                </a:lnTo>
                <a:lnTo>
                  <a:pt x="736" y="719"/>
                </a:lnTo>
                <a:lnTo>
                  <a:pt x="738" y="721"/>
                </a:lnTo>
                <a:lnTo>
                  <a:pt x="739" y="722"/>
                </a:lnTo>
                <a:lnTo>
                  <a:pt x="741" y="724"/>
                </a:lnTo>
                <a:lnTo>
                  <a:pt x="742" y="726"/>
                </a:lnTo>
                <a:lnTo>
                  <a:pt x="744" y="728"/>
                </a:lnTo>
                <a:lnTo>
                  <a:pt x="745" y="730"/>
                </a:lnTo>
                <a:lnTo>
                  <a:pt x="747" y="732"/>
                </a:lnTo>
                <a:lnTo>
                  <a:pt x="748" y="733"/>
                </a:lnTo>
                <a:lnTo>
                  <a:pt x="750" y="735"/>
                </a:lnTo>
                <a:lnTo>
                  <a:pt x="751" y="737"/>
                </a:lnTo>
                <a:lnTo>
                  <a:pt x="753" y="738"/>
                </a:lnTo>
                <a:lnTo>
                  <a:pt x="755" y="740"/>
                </a:lnTo>
                <a:lnTo>
                  <a:pt x="756" y="742"/>
                </a:lnTo>
                <a:lnTo>
                  <a:pt x="758" y="743"/>
                </a:lnTo>
                <a:lnTo>
                  <a:pt x="759" y="745"/>
                </a:lnTo>
                <a:lnTo>
                  <a:pt x="761" y="747"/>
                </a:lnTo>
                <a:lnTo>
                  <a:pt x="762" y="748"/>
                </a:lnTo>
                <a:lnTo>
                  <a:pt x="764" y="750"/>
                </a:lnTo>
                <a:lnTo>
                  <a:pt x="766" y="752"/>
                </a:lnTo>
                <a:lnTo>
                  <a:pt x="767" y="753"/>
                </a:lnTo>
                <a:lnTo>
                  <a:pt x="769" y="755"/>
                </a:lnTo>
                <a:lnTo>
                  <a:pt x="770" y="756"/>
                </a:lnTo>
                <a:lnTo>
                  <a:pt x="772" y="758"/>
                </a:lnTo>
                <a:lnTo>
                  <a:pt x="773" y="759"/>
                </a:lnTo>
                <a:lnTo>
                  <a:pt x="775" y="761"/>
                </a:lnTo>
                <a:lnTo>
                  <a:pt x="776" y="762"/>
                </a:lnTo>
                <a:lnTo>
                  <a:pt x="778" y="763"/>
                </a:lnTo>
                <a:lnTo>
                  <a:pt x="779" y="765"/>
                </a:lnTo>
                <a:lnTo>
                  <a:pt x="781" y="766"/>
                </a:lnTo>
                <a:lnTo>
                  <a:pt x="782" y="768"/>
                </a:lnTo>
                <a:lnTo>
                  <a:pt x="784" y="769"/>
                </a:lnTo>
                <a:lnTo>
                  <a:pt x="785" y="770"/>
                </a:lnTo>
                <a:lnTo>
                  <a:pt x="787" y="772"/>
                </a:lnTo>
                <a:lnTo>
                  <a:pt x="788" y="773"/>
                </a:lnTo>
                <a:lnTo>
                  <a:pt x="790" y="774"/>
                </a:lnTo>
                <a:lnTo>
                  <a:pt x="792" y="776"/>
                </a:lnTo>
                <a:lnTo>
                  <a:pt x="793" y="777"/>
                </a:lnTo>
                <a:lnTo>
                  <a:pt x="795" y="778"/>
                </a:lnTo>
                <a:lnTo>
                  <a:pt x="796" y="780"/>
                </a:lnTo>
                <a:lnTo>
                  <a:pt x="798" y="781"/>
                </a:lnTo>
                <a:lnTo>
                  <a:pt x="799" y="782"/>
                </a:lnTo>
                <a:lnTo>
                  <a:pt x="801" y="783"/>
                </a:lnTo>
                <a:lnTo>
                  <a:pt x="802" y="785"/>
                </a:lnTo>
                <a:lnTo>
                  <a:pt x="804" y="786"/>
                </a:lnTo>
                <a:lnTo>
                  <a:pt x="805" y="787"/>
                </a:lnTo>
                <a:lnTo>
                  <a:pt x="807" y="788"/>
                </a:lnTo>
                <a:lnTo>
                  <a:pt x="808" y="789"/>
                </a:lnTo>
                <a:lnTo>
                  <a:pt x="810" y="790"/>
                </a:lnTo>
                <a:lnTo>
                  <a:pt x="811" y="792"/>
                </a:lnTo>
                <a:lnTo>
                  <a:pt x="813" y="793"/>
                </a:lnTo>
                <a:lnTo>
                  <a:pt x="815" y="794"/>
                </a:lnTo>
                <a:lnTo>
                  <a:pt x="816" y="795"/>
                </a:lnTo>
                <a:lnTo>
                  <a:pt x="818" y="796"/>
                </a:lnTo>
                <a:lnTo>
                  <a:pt x="819" y="797"/>
                </a:lnTo>
                <a:lnTo>
                  <a:pt x="821" y="798"/>
                </a:lnTo>
                <a:lnTo>
                  <a:pt x="822" y="799"/>
                </a:lnTo>
                <a:lnTo>
                  <a:pt x="824" y="800"/>
                </a:lnTo>
                <a:lnTo>
                  <a:pt x="826" y="801"/>
                </a:lnTo>
                <a:lnTo>
                  <a:pt x="827" y="802"/>
                </a:lnTo>
                <a:lnTo>
                  <a:pt x="829" y="803"/>
                </a:lnTo>
                <a:lnTo>
                  <a:pt x="830" y="804"/>
                </a:lnTo>
                <a:lnTo>
                  <a:pt x="832" y="805"/>
                </a:lnTo>
                <a:lnTo>
                  <a:pt x="833" y="806"/>
                </a:lnTo>
                <a:lnTo>
                  <a:pt x="835" y="807"/>
                </a:lnTo>
                <a:lnTo>
                  <a:pt x="836" y="808"/>
                </a:lnTo>
                <a:lnTo>
                  <a:pt x="838" y="809"/>
                </a:lnTo>
                <a:lnTo>
                  <a:pt x="839" y="810"/>
                </a:lnTo>
                <a:lnTo>
                  <a:pt x="841" y="811"/>
                </a:lnTo>
                <a:lnTo>
                  <a:pt x="842" y="812"/>
                </a:lnTo>
                <a:lnTo>
                  <a:pt x="844" y="813"/>
                </a:lnTo>
                <a:lnTo>
                  <a:pt x="845" y="814"/>
                </a:lnTo>
                <a:lnTo>
                  <a:pt x="847" y="815"/>
                </a:lnTo>
                <a:lnTo>
                  <a:pt x="848" y="816"/>
                </a:lnTo>
                <a:lnTo>
                  <a:pt x="850" y="816"/>
                </a:lnTo>
                <a:lnTo>
                  <a:pt x="852" y="818"/>
                </a:lnTo>
                <a:lnTo>
                  <a:pt x="853" y="818"/>
                </a:lnTo>
                <a:lnTo>
                  <a:pt x="855" y="819"/>
                </a:lnTo>
                <a:lnTo>
                  <a:pt x="856" y="820"/>
                </a:lnTo>
                <a:lnTo>
                  <a:pt x="858" y="821"/>
                </a:lnTo>
                <a:lnTo>
                  <a:pt x="859" y="822"/>
                </a:lnTo>
                <a:lnTo>
                  <a:pt x="861" y="823"/>
                </a:lnTo>
                <a:lnTo>
                  <a:pt x="862" y="823"/>
                </a:lnTo>
                <a:lnTo>
                  <a:pt x="864" y="824"/>
                </a:lnTo>
                <a:lnTo>
                  <a:pt x="865" y="825"/>
                </a:lnTo>
                <a:lnTo>
                  <a:pt x="867" y="826"/>
                </a:lnTo>
                <a:lnTo>
                  <a:pt x="868" y="827"/>
                </a:lnTo>
                <a:lnTo>
                  <a:pt x="870" y="827"/>
                </a:lnTo>
                <a:lnTo>
                  <a:pt x="871" y="828"/>
                </a:lnTo>
                <a:lnTo>
                  <a:pt x="873" y="829"/>
                </a:lnTo>
                <a:lnTo>
                  <a:pt x="875" y="829"/>
                </a:lnTo>
                <a:lnTo>
                  <a:pt x="876" y="830"/>
                </a:lnTo>
                <a:lnTo>
                  <a:pt x="878" y="831"/>
                </a:lnTo>
                <a:lnTo>
                  <a:pt x="879" y="832"/>
                </a:lnTo>
                <a:lnTo>
                  <a:pt x="881" y="833"/>
                </a:lnTo>
                <a:lnTo>
                  <a:pt x="882" y="834"/>
                </a:lnTo>
                <a:lnTo>
                  <a:pt x="884" y="834"/>
                </a:lnTo>
                <a:lnTo>
                  <a:pt x="886" y="835"/>
                </a:lnTo>
                <a:lnTo>
                  <a:pt x="887" y="836"/>
                </a:lnTo>
                <a:lnTo>
                  <a:pt x="889" y="836"/>
                </a:lnTo>
                <a:lnTo>
                  <a:pt x="890" y="837"/>
                </a:lnTo>
                <a:lnTo>
                  <a:pt x="892" y="838"/>
                </a:lnTo>
                <a:lnTo>
                  <a:pt x="893" y="838"/>
                </a:lnTo>
                <a:lnTo>
                  <a:pt x="895" y="839"/>
                </a:lnTo>
                <a:lnTo>
                  <a:pt x="896" y="840"/>
                </a:lnTo>
                <a:lnTo>
                  <a:pt x="898" y="840"/>
                </a:lnTo>
                <a:lnTo>
                  <a:pt x="899" y="841"/>
                </a:lnTo>
                <a:lnTo>
                  <a:pt x="901" y="842"/>
                </a:lnTo>
                <a:lnTo>
                  <a:pt x="902" y="842"/>
                </a:lnTo>
                <a:lnTo>
                  <a:pt x="904" y="843"/>
                </a:lnTo>
                <a:lnTo>
                  <a:pt x="905" y="843"/>
                </a:lnTo>
                <a:lnTo>
                  <a:pt x="907" y="844"/>
                </a:lnTo>
                <a:lnTo>
                  <a:pt x="908" y="845"/>
                </a:lnTo>
                <a:lnTo>
                  <a:pt x="910" y="845"/>
                </a:lnTo>
                <a:lnTo>
                  <a:pt x="912" y="846"/>
                </a:lnTo>
                <a:lnTo>
                  <a:pt x="913" y="847"/>
                </a:lnTo>
                <a:lnTo>
                  <a:pt x="915" y="847"/>
                </a:lnTo>
                <a:lnTo>
                  <a:pt x="916" y="848"/>
                </a:lnTo>
                <a:lnTo>
                  <a:pt x="918" y="848"/>
                </a:lnTo>
                <a:lnTo>
                  <a:pt x="920" y="849"/>
                </a:lnTo>
                <a:lnTo>
                  <a:pt x="921" y="849"/>
                </a:lnTo>
                <a:lnTo>
                  <a:pt x="923" y="850"/>
                </a:lnTo>
                <a:lnTo>
                  <a:pt x="924" y="851"/>
                </a:lnTo>
              </a:path>
            </a:pathLst>
          </a:custGeom>
          <a:noFill/>
          <a:ln w="12700" cap="rnd" cmpd="sng">
            <a:solidFill>
              <a:srgbClr val="9933FF"/>
            </a:solidFill>
            <a:prstDash val="solid"/>
            <a:round/>
            <a:headEnd type="none" w="sm" len="sm"/>
            <a:tailEnd type="none" w="sm" len="sm"/>
          </a:ln>
        </p:spPr>
        <p:txBody>
          <a:bodyPr/>
          <a:lstStyle/>
          <a:p>
            <a:endParaRPr lang="en-US"/>
          </a:p>
        </p:txBody>
      </p:sp>
      <p:sp>
        <p:nvSpPr>
          <p:cNvPr id="43018" name="Rectangle 10"/>
          <p:cNvSpPr>
            <a:spLocks noChangeArrowheads="1"/>
          </p:cNvSpPr>
          <p:nvPr/>
        </p:nvSpPr>
        <p:spPr bwMode="auto">
          <a:xfrm>
            <a:off x="2438400" y="838200"/>
            <a:ext cx="4170363" cy="457200"/>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9933FF"/>
                </a:solidFill>
              </a:rPr>
              <a:t>Molecular Channel at 355 nm</a:t>
            </a:r>
            <a:endParaRPr lang="en-US" sz="2400">
              <a:solidFill>
                <a:srgbClr val="800000"/>
              </a:solidFill>
            </a:endParaRPr>
          </a:p>
        </p:txBody>
      </p:sp>
      <p:sp>
        <p:nvSpPr>
          <p:cNvPr id="43019" name="Line 11"/>
          <p:cNvSpPr>
            <a:spLocks noChangeShapeType="1"/>
          </p:cNvSpPr>
          <p:nvPr/>
        </p:nvSpPr>
        <p:spPr bwMode="auto">
          <a:xfrm>
            <a:off x="3733800" y="2590800"/>
            <a:ext cx="838200" cy="152400"/>
          </a:xfrm>
          <a:prstGeom prst="line">
            <a:avLst/>
          </a:prstGeom>
          <a:noFill/>
          <a:ln w="9525">
            <a:solidFill>
              <a:schemeClr val="tx1"/>
            </a:solidFill>
            <a:round/>
            <a:headEnd/>
            <a:tailEnd type="triangle" w="med" len="med"/>
          </a:ln>
        </p:spPr>
        <p:txBody>
          <a:bodyPr/>
          <a:lstStyle/>
          <a:p>
            <a:endParaRPr lang="en-US"/>
          </a:p>
        </p:txBody>
      </p:sp>
      <p:sp>
        <p:nvSpPr>
          <p:cNvPr id="43020" name="Line 12"/>
          <p:cNvSpPr>
            <a:spLocks noChangeShapeType="1"/>
          </p:cNvSpPr>
          <p:nvPr/>
        </p:nvSpPr>
        <p:spPr bwMode="auto">
          <a:xfrm flipV="1">
            <a:off x="5486400" y="4495800"/>
            <a:ext cx="609600" cy="533400"/>
          </a:xfrm>
          <a:prstGeom prst="line">
            <a:avLst/>
          </a:prstGeom>
          <a:noFill/>
          <a:ln w="9525">
            <a:solidFill>
              <a:schemeClr val="tx1"/>
            </a:solidFill>
            <a:round/>
            <a:headEnd/>
            <a:tailEnd type="triangle" w="med" len="med"/>
          </a:ln>
        </p:spPr>
        <p:txBody>
          <a:bodyPr/>
          <a:lstStyle/>
          <a:p>
            <a:endParaRPr lang="en-US"/>
          </a:p>
        </p:txBody>
      </p:sp>
      <p:sp>
        <p:nvSpPr>
          <p:cNvPr id="43021" name="Rectangle 13"/>
          <p:cNvSpPr>
            <a:spLocks noChangeArrowheads="1"/>
          </p:cNvSpPr>
          <p:nvPr/>
        </p:nvSpPr>
        <p:spPr bwMode="auto">
          <a:xfrm>
            <a:off x="1066800" y="3124200"/>
            <a:ext cx="1676400" cy="366713"/>
          </a:xfrm>
          <a:prstGeom prst="rect">
            <a:avLst/>
          </a:prstGeom>
          <a:noFill/>
          <a:ln w="9525">
            <a:noFill/>
            <a:miter lim="800000"/>
            <a:headEnd/>
            <a:tailEnd/>
          </a:ln>
        </p:spPr>
        <p:txBody>
          <a:bodyPr lIns="92075" tIns="46038" rIns="92075" bIns="46038">
            <a:spAutoFit/>
          </a:bodyPr>
          <a:lstStyle/>
          <a:p>
            <a:pPr eaLnBrk="0" hangingPunct="0"/>
            <a:r>
              <a:rPr lang="en-US">
                <a:solidFill>
                  <a:srgbClr val="000000"/>
                </a:solidFill>
              </a:rPr>
              <a:t>Edge Filter 1</a:t>
            </a:r>
          </a:p>
        </p:txBody>
      </p:sp>
      <p:sp>
        <p:nvSpPr>
          <p:cNvPr id="43022" name="Rectangle 14"/>
          <p:cNvSpPr>
            <a:spLocks noChangeArrowheads="1"/>
          </p:cNvSpPr>
          <p:nvPr/>
        </p:nvSpPr>
        <p:spPr bwMode="auto">
          <a:xfrm>
            <a:off x="6248400" y="3138488"/>
            <a:ext cx="1676400" cy="366712"/>
          </a:xfrm>
          <a:prstGeom prst="rect">
            <a:avLst/>
          </a:prstGeom>
          <a:noFill/>
          <a:ln w="9525">
            <a:noFill/>
            <a:miter lim="800000"/>
            <a:headEnd/>
            <a:tailEnd/>
          </a:ln>
        </p:spPr>
        <p:txBody>
          <a:bodyPr lIns="92075" tIns="46038" rIns="92075" bIns="46038">
            <a:spAutoFit/>
          </a:bodyPr>
          <a:lstStyle/>
          <a:p>
            <a:pPr eaLnBrk="0" hangingPunct="0"/>
            <a:r>
              <a:rPr lang="en-US">
                <a:solidFill>
                  <a:srgbClr val="000000"/>
                </a:solidFill>
              </a:rPr>
              <a:t>Edge Filter 2</a:t>
            </a:r>
          </a:p>
        </p:txBody>
      </p:sp>
      <p:sp>
        <p:nvSpPr>
          <p:cNvPr id="43023" name="Freeform 15"/>
          <p:cNvSpPr>
            <a:spLocks/>
          </p:cNvSpPr>
          <p:nvPr/>
        </p:nvSpPr>
        <p:spPr bwMode="auto">
          <a:xfrm>
            <a:off x="6248400" y="3673475"/>
            <a:ext cx="1695450" cy="1600200"/>
          </a:xfrm>
          <a:custGeom>
            <a:avLst/>
            <a:gdLst>
              <a:gd name="T0" fmla="*/ 2147483647 w 925"/>
              <a:gd name="T1" fmla="*/ 2147483647 h 852"/>
              <a:gd name="T2" fmla="*/ 2147483647 w 925"/>
              <a:gd name="T3" fmla="*/ 2147483647 h 852"/>
              <a:gd name="T4" fmla="*/ 2147483647 w 925"/>
              <a:gd name="T5" fmla="*/ 2147483647 h 852"/>
              <a:gd name="T6" fmla="*/ 2147483647 w 925"/>
              <a:gd name="T7" fmla="*/ 2147483647 h 852"/>
              <a:gd name="T8" fmla="*/ 2147483647 w 925"/>
              <a:gd name="T9" fmla="*/ 2147483647 h 852"/>
              <a:gd name="T10" fmla="*/ 2147483647 w 925"/>
              <a:gd name="T11" fmla="*/ 2147483647 h 852"/>
              <a:gd name="T12" fmla="*/ 2147483647 w 925"/>
              <a:gd name="T13" fmla="*/ 2147483647 h 852"/>
              <a:gd name="T14" fmla="*/ 2147483647 w 925"/>
              <a:gd name="T15" fmla="*/ 2147483647 h 852"/>
              <a:gd name="T16" fmla="*/ 2147483647 w 925"/>
              <a:gd name="T17" fmla="*/ 2147483647 h 852"/>
              <a:gd name="T18" fmla="*/ 2147483647 w 925"/>
              <a:gd name="T19" fmla="*/ 2147483647 h 852"/>
              <a:gd name="T20" fmla="*/ 2147483647 w 925"/>
              <a:gd name="T21" fmla="*/ 2147483647 h 852"/>
              <a:gd name="T22" fmla="*/ 2147483647 w 925"/>
              <a:gd name="T23" fmla="*/ 2147483647 h 852"/>
              <a:gd name="T24" fmla="*/ 2147483647 w 925"/>
              <a:gd name="T25" fmla="*/ 2147483647 h 852"/>
              <a:gd name="T26" fmla="*/ 2147483647 w 925"/>
              <a:gd name="T27" fmla="*/ 2147483647 h 852"/>
              <a:gd name="T28" fmla="*/ 2147483647 w 925"/>
              <a:gd name="T29" fmla="*/ 2147483647 h 852"/>
              <a:gd name="T30" fmla="*/ 2147483647 w 925"/>
              <a:gd name="T31" fmla="*/ 2147483647 h 852"/>
              <a:gd name="T32" fmla="*/ 2147483647 w 925"/>
              <a:gd name="T33" fmla="*/ 2147483647 h 852"/>
              <a:gd name="T34" fmla="*/ 2147483647 w 925"/>
              <a:gd name="T35" fmla="*/ 2147483647 h 852"/>
              <a:gd name="T36" fmla="*/ 2147483647 w 925"/>
              <a:gd name="T37" fmla="*/ 2147483647 h 852"/>
              <a:gd name="T38" fmla="*/ 2147483647 w 925"/>
              <a:gd name="T39" fmla="*/ 2147483647 h 852"/>
              <a:gd name="T40" fmla="*/ 2147483647 w 925"/>
              <a:gd name="T41" fmla="*/ 2147483647 h 852"/>
              <a:gd name="T42" fmla="*/ 2147483647 w 925"/>
              <a:gd name="T43" fmla="*/ 2147483647 h 852"/>
              <a:gd name="T44" fmla="*/ 2147483647 w 925"/>
              <a:gd name="T45" fmla="*/ 2147483647 h 852"/>
              <a:gd name="T46" fmla="*/ 2147483647 w 925"/>
              <a:gd name="T47" fmla="*/ 2147483647 h 852"/>
              <a:gd name="T48" fmla="*/ 2147483647 w 925"/>
              <a:gd name="T49" fmla="*/ 2147483647 h 852"/>
              <a:gd name="T50" fmla="*/ 2147483647 w 925"/>
              <a:gd name="T51" fmla="*/ 2147483647 h 852"/>
              <a:gd name="T52" fmla="*/ 2147483647 w 925"/>
              <a:gd name="T53" fmla="*/ 2147483647 h 852"/>
              <a:gd name="T54" fmla="*/ 2147483647 w 925"/>
              <a:gd name="T55" fmla="*/ 2147483647 h 852"/>
              <a:gd name="T56" fmla="*/ 2147483647 w 925"/>
              <a:gd name="T57" fmla="*/ 2147483647 h 852"/>
              <a:gd name="T58" fmla="*/ 2147483647 w 925"/>
              <a:gd name="T59" fmla="*/ 0 h 852"/>
              <a:gd name="T60" fmla="*/ 2147483647 w 925"/>
              <a:gd name="T61" fmla="*/ 2147483647 h 852"/>
              <a:gd name="T62" fmla="*/ 2147483647 w 925"/>
              <a:gd name="T63" fmla="*/ 2147483647 h 852"/>
              <a:gd name="T64" fmla="*/ 2147483647 w 925"/>
              <a:gd name="T65" fmla="*/ 2147483647 h 852"/>
              <a:gd name="T66" fmla="*/ 2147483647 w 925"/>
              <a:gd name="T67" fmla="*/ 2147483647 h 852"/>
              <a:gd name="T68" fmla="*/ 2147483647 w 925"/>
              <a:gd name="T69" fmla="*/ 2147483647 h 852"/>
              <a:gd name="T70" fmla="*/ 2147483647 w 925"/>
              <a:gd name="T71" fmla="*/ 2147483647 h 852"/>
              <a:gd name="T72" fmla="*/ 2147483647 w 925"/>
              <a:gd name="T73" fmla="*/ 2147483647 h 852"/>
              <a:gd name="T74" fmla="*/ 2147483647 w 925"/>
              <a:gd name="T75" fmla="*/ 2147483647 h 852"/>
              <a:gd name="T76" fmla="*/ 2147483647 w 925"/>
              <a:gd name="T77" fmla="*/ 2147483647 h 852"/>
              <a:gd name="T78" fmla="*/ 2147483647 w 925"/>
              <a:gd name="T79" fmla="*/ 2147483647 h 852"/>
              <a:gd name="T80" fmla="*/ 2147483647 w 925"/>
              <a:gd name="T81" fmla="*/ 2147483647 h 852"/>
              <a:gd name="T82" fmla="*/ 2147483647 w 925"/>
              <a:gd name="T83" fmla="*/ 2147483647 h 852"/>
              <a:gd name="T84" fmla="*/ 2147483647 w 925"/>
              <a:gd name="T85" fmla="*/ 2147483647 h 852"/>
              <a:gd name="T86" fmla="*/ 2147483647 w 925"/>
              <a:gd name="T87" fmla="*/ 2147483647 h 852"/>
              <a:gd name="T88" fmla="*/ 2147483647 w 925"/>
              <a:gd name="T89" fmla="*/ 2147483647 h 852"/>
              <a:gd name="T90" fmla="*/ 2147483647 w 925"/>
              <a:gd name="T91" fmla="*/ 2147483647 h 852"/>
              <a:gd name="T92" fmla="*/ 2147483647 w 925"/>
              <a:gd name="T93" fmla="*/ 2147483647 h 852"/>
              <a:gd name="T94" fmla="*/ 2147483647 w 925"/>
              <a:gd name="T95" fmla="*/ 2147483647 h 852"/>
              <a:gd name="T96" fmla="*/ 2147483647 w 925"/>
              <a:gd name="T97" fmla="*/ 2147483647 h 852"/>
              <a:gd name="T98" fmla="*/ 2147483647 w 925"/>
              <a:gd name="T99" fmla="*/ 2147483647 h 852"/>
              <a:gd name="T100" fmla="*/ 2147483647 w 925"/>
              <a:gd name="T101" fmla="*/ 2147483647 h 852"/>
              <a:gd name="T102" fmla="*/ 2147483647 w 925"/>
              <a:gd name="T103" fmla="*/ 2147483647 h 852"/>
              <a:gd name="T104" fmla="*/ 2147483647 w 925"/>
              <a:gd name="T105" fmla="*/ 2147483647 h 852"/>
              <a:gd name="T106" fmla="*/ 2147483647 w 925"/>
              <a:gd name="T107" fmla="*/ 2147483647 h 852"/>
              <a:gd name="T108" fmla="*/ 2147483647 w 925"/>
              <a:gd name="T109" fmla="*/ 2147483647 h 852"/>
              <a:gd name="T110" fmla="*/ 2147483647 w 925"/>
              <a:gd name="T111" fmla="*/ 2147483647 h 852"/>
              <a:gd name="T112" fmla="*/ 2147483647 w 925"/>
              <a:gd name="T113" fmla="*/ 2147483647 h 852"/>
              <a:gd name="T114" fmla="*/ 2147483647 w 925"/>
              <a:gd name="T115" fmla="*/ 2147483647 h 852"/>
              <a:gd name="T116" fmla="*/ 2147483647 w 925"/>
              <a:gd name="T117" fmla="*/ 2147483647 h 852"/>
              <a:gd name="T118" fmla="*/ 2147483647 w 925"/>
              <a:gd name="T119" fmla="*/ 2147483647 h 8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5"/>
              <a:gd name="T181" fmla="*/ 0 h 852"/>
              <a:gd name="T182" fmla="*/ 925 w 925"/>
              <a:gd name="T183" fmla="*/ 852 h 8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5" h="852">
                <a:moveTo>
                  <a:pt x="0" y="851"/>
                </a:moveTo>
                <a:lnTo>
                  <a:pt x="2" y="850"/>
                </a:lnTo>
                <a:lnTo>
                  <a:pt x="3" y="849"/>
                </a:lnTo>
                <a:lnTo>
                  <a:pt x="5" y="849"/>
                </a:lnTo>
                <a:lnTo>
                  <a:pt x="6" y="848"/>
                </a:lnTo>
                <a:lnTo>
                  <a:pt x="8" y="848"/>
                </a:lnTo>
                <a:lnTo>
                  <a:pt x="9" y="847"/>
                </a:lnTo>
                <a:lnTo>
                  <a:pt x="11" y="847"/>
                </a:lnTo>
                <a:lnTo>
                  <a:pt x="12" y="846"/>
                </a:lnTo>
                <a:lnTo>
                  <a:pt x="14" y="845"/>
                </a:lnTo>
                <a:lnTo>
                  <a:pt x="16" y="845"/>
                </a:lnTo>
                <a:lnTo>
                  <a:pt x="17" y="844"/>
                </a:lnTo>
                <a:lnTo>
                  <a:pt x="19" y="843"/>
                </a:lnTo>
                <a:lnTo>
                  <a:pt x="20" y="843"/>
                </a:lnTo>
                <a:lnTo>
                  <a:pt x="22" y="842"/>
                </a:lnTo>
                <a:lnTo>
                  <a:pt x="24" y="842"/>
                </a:lnTo>
                <a:lnTo>
                  <a:pt x="25" y="841"/>
                </a:lnTo>
                <a:lnTo>
                  <a:pt x="27" y="840"/>
                </a:lnTo>
                <a:lnTo>
                  <a:pt x="28" y="840"/>
                </a:lnTo>
                <a:lnTo>
                  <a:pt x="30" y="839"/>
                </a:lnTo>
                <a:lnTo>
                  <a:pt x="31" y="838"/>
                </a:lnTo>
                <a:lnTo>
                  <a:pt x="33" y="838"/>
                </a:lnTo>
                <a:lnTo>
                  <a:pt x="34" y="837"/>
                </a:lnTo>
                <a:lnTo>
                  <a:pt x="36" y="836"/>
                </a:lnTo>
                <a:lnTo>
                  <a:pt x="37" y="836"/>
                </a:lnTo>
                <a:lnTo>
                  <a:pt x="39" y="835"/>
                </a:lnTo>
                <a:lnTo>
                  <a:pt x="40" y="834"/>
                </a:lnTo>
                <a:lnTo>
                  <a:pt x="42" y="834"/>
                </a:lnTo>
                <a:lnTo>
                  <a:pt x="43" y="833"/>
                </a:lnTo>
                <a:lnTo>
                  <a:pt x="45" y="832"/>
                </a:lnTo>
                <a:lnTo>
                  <a:pt x="46" y="831"/>
                </a:lnTo>
                <a:lnTo>
                  <a:pt x="48" y="830"/>
                </a:lnTo>
                <a:lnTo>
                  <a:pt x="50" y="829"/>
                </a:lnTo>
                <a:lnTo>
                  <a:pt x="51" y="829"/>
                </a:lnTo>
                <a:lnTo>
                  <a:pt x="53" y="828"/>
                </a:lnTo>
                <a:lnTo>
                  <a:pt x="54" y="827"/>
                </a:lnTo>
                <a:lnTo>
                  <a:pt x="56" y="827"/>
                </a:lnTo>
                <a:lnTo>
                  <a:pt x="57" y="826"/>
                </a:lnTo>
                <a:lnTo>
                  <a:pt x="59" y="825"/>
                </a:lnTo>
                <a:lnTo>
                  <a:pt x="60" y="824"/>
                </a:lnTo>
                <a:lnTo>
                  <a:pt x="62" y="823"/>
                </a:lnTo>
                <a:lnTo>
                  <a:pt x="63" y="823"/>
                </a:lnTo>
                <a:lnTo>
                  <a:pt x="65" y="822"/>
                </a:lnTo>
                <a:lnTo>
                  <a:pt x="66" y="821"/>
                </a:lnTo>
                <a:lnTo>
                  <a:pt x="68" y="820"/>
                </a:lnTo>
                <a:lnTo>
                  <a:pt x="69" y="819"/>
                </a:lnTo>
                <a:lnTo>
                  <a:pt x="71" y="818"/>
                </a:lnTo>
                <a:lnTo>
                  <a:pt x="72" y="818"/>
                </a:lnTo>
                <a:lnTo>
                  <a:pt x="74" y="816"/>
                </a:lnTo>
                <a:lnTo>
                  <a:pt x="76" y="816"/>
                </a:lnTo>
                <a:lnTo>
                  <a:pt x="77" y="815"/>
                </a:lnTo>
                <a:lnTo>
                  <a:pt x="79" y="814"/>
                </a:lnTo>
                <a:lnTo>
                  <a:pt x="80" y="813"/>
                </a:lnTo>
                <a:lnTo>
                  <a:pt x="82" y="812"/>
                </a:lnTo>
                <a:lnTo>
                  <a:pt x="84" y="811"/>
                </a:lnTo>
                <a:lnTo>
                  <a:pt x="85" y="810"/>
                </a:lnTo>
                <a:lnTo>
                  <a:pt x="87" y="809"/>
                </a:lnTo>
                <a:lnTo>
                  <a:pt x="88" y="808"/>
                </a:lnTo>
                <a:lnTo>
                  <a:pt x="90" y="807"/>
                </a:lnTo>
                <a:lnTo>
                  <a:pt x="91" y="806"/>
                </a:lnTo>
                <a:lnTo>
                  <a:pt x="93" y="805"/>
                </a:lnTo>
                <a:lnTo>
                  <a:pt x="94" y="804"/>
                </a:lnTo>
                <a:lnTo>
                  <a:pt x="96" y="803"/>
                </a:lnTo>
                <a:lnTo>
                  <a:pt x="97" y="802"/>
                </a:lnTo>
                <a:lnTo>
                  <a:pt x="99" y="801"/>
                </a:lnTo>
                <a:lnTo>
                  <a:pt x="100" y="800"/>
                </a:lnTo>
                <a:lnTo>
                  <a:pt x="102" y="799"/>
                </a:lnTo>
                <a:lnTo>
                  <a:pt x="103" y="798"/>
                </a:lnTo>
                <a:lnTo>
                  <a:pt x="105" y="797"/>
                </a:lnTo>
                <a:lnTo>
                  <a:pt x="106" y="796"/>
                </a:lnTo>
                <a:lnTo>
                  <a:pt x="108" y="795"/>
                </a:lnTo>
                <a:lnTo>
                  <a:pt x="110" y="794"/>
                </a:lnTo>
                <a:lnTo>
                  <a:pt x="111" y="793"/>
                </a:lnTo>
                <a:lnTo>
                  <a:pt x="113" y="792"/>
                </a:lnTo>
                <a:lnTo>
                  <a:pt x="114" y="790"/>
                </a:lnTo>
                <a:lnTo>
                  <a:pt x="116" y="789"/>
                </a:lnTo>
                <a:lnTo>
                  <a:pt x="117" y="788"/>
                </a:lnTo>
                <a:lnTo>
                  <a:pt x="119" y="787"/>
                </a:lnTo>
                <a:lnTo>
                  <a:pt x="121" y="786"/>
                </a:lnTo>
                <a:lnTo>
                  <a:pt x="122" y="785"/>
                </a:lnTo>
                <a:lnTo>
                  <a:pt x="124" y="783"/>
                </a:lnTo>
                <a:lnTo>
                  <a:pt x="125" y="782"/>
                </a:lnTo>
                <a:lnTo>
                  <a:pt x="126" y="781"/>
                </a:lnTo>
                <a:lnTo>
                  <a:pt x="128" y="780"/>
                </a:lnTo>
                <a:lnTo>
                  <a:pt x="129" y="778"/>
                </a:lnTo>
                <a:lnTo>
                  <a:pt x="131" y="777"/>
                </a:lnTo>
                <a:lnTo>
                  <a:pt x="132" y="776"/>
                </a:lnTo>
                <a:lnTo>
                  <a:pt x="134" y="774"/>
                </a:lnTo>
                <a:lnTo>
                  <a:pt x="136" y="773"/>
                </a:lnTo>
                <a:lnTo>
                  <a:pt x="137" y="772"/>
                </a:lnTo>
                <a:lnTo>
                  <a:pt x="139" y="770"/>
                </a:lnTo>
                <a:lnTo>
                  <a:pt x="140" y="769"/>
                </a:lnTo>
                <a:lnTo>
                  <a:pt x="142" y="768"/>
                </a:lnTo>
                <a:lnTo>
                  <a:pt x="144" y="766"/>
                </a:lnTo>
                <a:lnTo>
                  <a:pt x="145" y="765"/>
                </a:lnTo>
                <a:lnTo>
                  <a:pt x="147" y="763"/>
                </a:lnTo>
                <a:lnTo>
                  <a:pt x="148" y="762"/>
                </a:lnTo>
                <a:lnTo>
                  <a:pt x="150" y="761"/>
                </a:lnTo>
                <a:lnTo>
                  <a:pt x="151" y="759"/>
                </a:lnTo>
                <a:lnTo>
                  <a:pt x="153" y="758"/>
                </a:lnTo>
                <a:lnTo>
                  <a:pt x="154" y="756"/>
                </a:lnTo>
                <a:lnTo>
                  <a:pt x="156" y="755"/>
                </a:lnTo>
                <a:lnTo>
                  <a:pt x="157" y="753"/>
                </a:lnTo>
                <a:lnTo>
                  <a:pt x="159" y="752"/>
                </a:lnTo>
                <a:lnTo>
                  <a:pt x="160" y="750"/>
                </a:lnTo>
                <a:lnTo>
                  <a:pt x="162" y="748"/>
                </a:lnTo>
                <a:lnTo>
                  <a:pt x="163" y="747"/>
                </a:lnTo>
                <a:lnTo>
                  <a:pt x="165" y="745"/>
                </a:lnTo>
                <a:lnTo>
                  <a:pt x="166" y="743"/>
                </a:lnTo>
                <a:lnTo>
                  <a:pt x="168" y="742"/>
                </a:lnTo>
                <a:lnTo>
                  <a:pt x="170" y="740"/>
                </a:lnTo>
                <a:lnTo>
                  <a:pt x="171" y="738"/>
                </a:lnTo>
                <a:lnTo>
                  <a:pt x="173" y="737"/>
                </a:lnTo>
                <a:lnTo>
                  <a:pt x="174" y="735"/>
                </a:lnTo>
                <a:lnTo>
                  <a:pt x="176" y="733"/>
                </a:lnTo>
                <a:lnTo>
                  <a:pt x="177" y="732"/>
                </a:lnTo>
                <a:lnTo>
                  <a:pt x="179" y="730"/>
                </a:lnTo>
                <a:lnTo>
                  <a:pt x="181" y="728"/>
                </a:lnTo>
                <a:lnTo>
                  <a:pt x="182" y="726"/>
                </a:lnTo>
                <a:lnTo>
                  <a:pt x="184" y="724"/>
                </a:lnTo>
                <a:lnTo>
                  <a:pt x="185" y="722"/>
                </a:lnTo>
                <a:lnTo>
                  <a:pt x="187" y="721"/>
                </a:lnTo>
                <a:lnTo>
                  <a:pt x="188" y="719"/>
                </a:lnTo>
                <a:lnTo>
                  <a:pt x="190" y="716"/>
                </a:lnTo>
                <a:lnTo>
                  <a:pt x="191" y="714"/>
                </a:lnTo>
                <a:lnTo>
                  <a:pt x="193" y="712"/>
                </a:lnTo>
                <a:lnTo>
                  <a:pt x="194" y="710"/>
                </a:lnTo>
                <a:lnTo>
                  <a:pt x="196" y="708"/>
                </a:lnTo>
                <a:lnTo>
                  <a:pt x="197" y="706"/>
                </a:lnTo>
                <a:lnTo>
                  <a:pt x="199" y="704"/>
                </a:lnTo>
                <a:lnTo>
                  <a:pt x="200" y="702"/>
                </a:lnTo>
                <a:lnTo>
                  <a:pt x="202" y="700"/>
                </a:lnTo>
                <a:lnTo>
                  <a:pt x="204" y="698"/>
                </a:lnTo>
                <a:lnTo>
                  <a:pt x="205" y="696"/>
                </a:lnTo>
                <a:lnTo>
                  <a:pt x="207" y="694"/>
                </a:lnTo>
                <a:lnTo>
                  <a:pt x="208" y="691"/>
                </a:lnTo>
                <a:lnTo>
                  <a:pt x="210" y="689"/>
                </a:lnTo>
                <a:lnTo>
                  <a:pt x="211" y="687"/>
                </a:lnTo>
                <a:lnTo>
                  <a:pt x="213" y="684"/>
                </a:lnTo>
                <a:lnTo>
                  <a:pt x="214" y="682"/>
                </a:lnTo>
                <a:lnTo>
                  <a:pt x="216" y="680"/>
                </a:lnTo>
                <a:lnTo>
                  <a:pt x="217" y="677"/>
                </a:lnTo>
                <a:lnTo>
                  <a:pt x="219" y="675"/>
                </a:lnTo>
                <a:lnTo>
                  <a:pt x="220" y="672"/>
                </a:lnTo>
                <a:lnTo>
                  <a:pt x="222" y="670"/>
                </a:lnTo>
                <a:lnTo>
                  <a:pt x="223" y="668"/>
                </a:lnTo>
                <a:lnTo>
                  <a:pt x="225" y="665"/>
                </a:lnTo>
                <a:lnTo>
                  <a:pt x="226" y="662"/>
                </a:lnTo>
                <a:lnTo>
                  <a:pt x="228" y="660"/>
                </a:lnTo>
                <a:lnTo>
                  <a:pt x="230" y="657"/>
                </a:lnTo>
                <a:lnTo>
                  <a:pt x="231" y="654"/>
                </a:lnTo>
                <a:lnTo>
                  <a:pt x="233" y="652"/>
                </a:lnTo>
                <a:lnTo>
                  <a:pt x="234" y="649"/>
                </a:lnTo>
                <a:lnTo>
                  <a:pt x="236" y="646"/>
                </a:lnTo>
                <a:lnTo>
                  <a:pt x="237" y="643"/>
                </a:lnTo>
                <a:lnTo>
                  <a:pt x="239" y="641"/>
                </a:lnTo>
                <a:lnTo>
                  <a:pt x="241" y="638"/>
                </a:lnTo>
                <a:lnTo>
                  <a:pt x="242" y="635"/>
                </a:lnTo>
                <a:lnTo>
                  <a:pt x="244" y="632"/>
                </a:lnTo>
                <a:lnTo>
                  <a:pt x="245" y="629"/>
                </a:lnTo>
                <a:lnTo>
                  <a:pt x="247" y="626"/>
                </a:lnTo>
                <a:lnTo>
                  <a:pt x="248" y="623"/>
                </a:lnTo>
                <a:lnTo>
                  <a:pt x="250" y="620"/>
                </a:lnTo>
                <a:lnTo>
                  <a:pt x="251" y="617"/>
                </a:lnTo>
                <a:lnTo>
                  <a:pt x="253" y="614"/>
                </a:lnTo>
                <a:lnTo>
                  <a:pt x="254" y="610"/>
                </a:lnTo>
                <a:lnTo>
                  <a:pt x="256" y="607"/>
                </a:lnTo>
                <a:lnTo>
                  <a:pt x="257" y="604"/>
                </a:lnTo>
                <a:lnTo>
                  <a:pt x="259" y="601"/>
                </a:lnTo>
                <a:lnTo>
                  <a:pt x="260" y="597"/>
                </a:lnTo>
                <a:lnTo>
                  <a:pt x="262" y="594"/>
                </a:lnTo>
                <a:lnTo>
                  <a:pt x="264" y="590"/>
                </a:lnTo>
                <a:lnTo>
                  <a:pt x="265" y="587"/>
                </a:lnTo>
                <a:lnTo>
                  <a:pt x="267" y="584"/>
                </a:lnTo>
                <a:lnTo>
                  <a:pt x="268" y="580"/>
                </a:lnTo>
                <a:lnTo>
                  <a:pt x="270" y="576"/>
                </a:lnTo>
                <a:lnTo>
                  <a:pt x="271" y="573"/>
                </a:lnTo>
                <a:lnTo>
                  <a:pt x="273" y="569"/>
                </a:lnTo>
                <a:lnTo>
                  <a:pt x="274" y="565"/>
                </a:lnTo>
                <a:lnTo>
                  <a:pt x="276" y="562"/>
                </a:lnTo>
                <a:lnTo>
                  <a:pt x="277" y="558"/>
                </a:lnTo>
                <a:lnTo>
                  <a:pt x="279" y="554"/>
                </a:lnTo>
                <a:lnTo>
                  <a:pt x="280" y="550"/>
                </a:lnTo>
                <a:lnTo>
                  <a:pt x="282" y="546"/>
                </a:lnTo>
                <a:lnTo>
                  <a:pt x="283" y="542"/>
                </a:lnTo>
                <a:lnTo>
                  <a:pt x="285" y="538"/>
                </a:lnTo>
                <a:lnTo>
                  <a:pt x="286" y="534"/>
                </a:lnTo>
                <a:lnTo>
                  <a:pt x="288" y="530"/>
                </a:lnTo>
                <a:lnTo>
                  <a:pt x="290" y="526"/>
                </a:lnTo>
                <a:lnTo>
                  <a:pt x="291" y="522"/>
                </a:lnTo>
                <a:lnTo>
                  <a:pt x="293" y="517"/>
                </a:lnTo>
                <a:lnTo>
                  <a:pt x="294" y="513"/>
                </a:lnTo>
                <a:lnTo>
                  <a:pt x="296" y="509"/>
                </a:lnTo>
                <a:lnTo>
                  <a:pt x="297" y="504"/>
                </a:lnTo>
                <a:lnTo>
                  <a:pt x="299" y="500"/>
                </a:lnTo>
                <a:lnTo>
                  <a:pt x="301" y="496"/>
                </a:lnTo>
                <a:lnTo>
                  <a:pt x="302" y="491"/>
                </a:lnTo>
                <a:lnTo>
                  <a:pt x="304" y="486"/>
                </a:lnTo>
                <a:lnTo>
                  <a:pt x="305" y="482"/>
                </a:lnTo>
                <a:lnTo>
                  <a:pt x="307" y="477"/>
                </a:lnTo>
                <a:lnTo>
                  <a:pt x="308" y="473"/>
                </a:lnTo>
                <a:lnTo>
                  <a:pt x="310" y="468"/>
                </a:lnTo>
                <a:lnTo>
                  <a:pt x="311" y="463"/>
                </a:lnTo>
                <a:lnTo>
                  <a:pt x="313" y="458"/>
                </a:lnTo>
                <a:lnTo>
                  <a:pt x="314" y="453"/>
                </a:lnTo>
                <a:lnTo>
                  <a:pt x="316" y="449"/>
                </a:lnTo>
                <a:lnTo>
                  <a:pt x="317" y="444"/>
                </a:lnTo>
                <a:lnTo>
                  <a:pt x="319" y="438"/>
                </a:lnTo>
                <a:lnTo>
                  <a:pt x="320" y="433"/>
                </a:lnTo>
                <a:lnTo>
                  <a:pt x="322" y="428"/>
                </a:lnTo>
                <a:lnTo>
                  <a:pt x="324" y="423"/>
                </a:lnTo>
                <a:lnTo>
                  <a:pt x="325" y="418"/>
                </a:lnTo>
                <a:lnTo>
                  <a:pt x="327" y="413"/>
                </a:lnTo>
                <a:lnTo>
                  <a:pt x="328" y="407"/>
                </a:lnTo>
                <a:lnTo>
                  <a:pt x="330" y="402"/>
                </a:lnTo>
                <a:lnTo>
                  <a:pt x="331" y="396"/>
                </a:lnTo>
                <a:lnTo>
                  <a:pt x="333" y="391"/>
                </a:lnTo>
                <a:lnTo>
                  <a:pt x="335" y="386"/>
                </a:lnTo>
                <a:lnTo>
                  <a:pt x="336" y="380"/>
                </a:lnTo>
                <a:lnTo>
                  <a:pt x="338" y="375"/>
                </a:lnTo>
                <a:lnTo>
                  <a:pt x="339" y="369"/>
                </a:lnTo>
                <a:lnTo>
                  <a:pt x="341" y="363"/>
                </a:lnTo>
                <a:lnTo>
                  <a:pt x="342" y="358"/>
                </a:lnTo>
                <a:lnTo>
                  <a:pt x="344" y="352"/>
                </a:lnTo>
                <a:lnTo>
                  <a:pt x="345" y="346"/>
                </a:lnTo>
                <a:lnTo>
                  <a:pt x="346" y="340"/>
                </a:lnTo>
                <a:lnTo>
                  <a:pt x="348" y="334"/>
                </a:lnTo>
                <a:lnTo>
                  <a:pt x="350" y="329"/>
                </a:lnTo>
                <a:lnTo>
                  <a:pt x="351" y="323"/>
                </a:lnTo>
                <a:lnTo>
                  <a:pt x="353" y="317"/>
                </a:lnTo>
                <a:lnTo>
                  <a:pt x="354" y="311"/>
                </a:lnTo>
                <a:lnTo>
                  <a:pt x="356" y="305"/>
                </a:lnTo>
                <a:lnTo>
                  <a:pt x="357" y="299"/>
                </a:lnTo>
                <a:lnTo>
                  <a:pt x="359" y="293"/>
                </a:lnTo>
                <a:lnTo>
                  <a:pt x="361" y="287"/>
                </a:lnTo>
                <a:lnTo>
                  <a:pt x="362" y="281"/>
                </a:lnTo>
                <a:lnTo>
                  <a:pt x="364" y="275"/>
                </a:lnTo>
                <a:lnTo>
                  <a:pt x="365" y="269"/>
                </a:lnTo>
                <a:lnTo>
                  <a:pt x="367" y="263"/>
                </a:lnTo>
                <a:lnTo>
                  <a:pt x="368" y="256"/>
                </a:lnTo>
                <a:lnTo>
                  <a:pt x="370" y="250"/>
                </a:lnTo>
                <a:lnTo>
                  <a:pt x="371" y="244"/>
                </a:lnTo>
                <a:lnTo>
                  <a:pt x="373" y="238"/>
                </a:lnTo>
                <a:lnTo>
                  <a:pt x="374" y="232"/>
                </a:lnTo>
                <a:lnTo>
                  <a:pt x="376" y="226"/>
                </a:lnTo>
                <a:lnTo>
                  <a:pt x="377" y="220"/>
                </a:lnTo>
                <a:lnTo>
                  <a:pt x="379" y="214"/>
                </a:lnTo>
                <a:lnTo>
                  <a:pt x="380" y="208"/>
                </a:lnTo>
                <a:lnTo>
                  <a:pt x="382" y="201"/>
                </a:lnTo>
                <a:lnTo>
                  <a:pt x="384" y="195"/>
                </a:lnTo>
                <a:lnTo>
                  <a:pt x="385" y="189"/>
                </a:lnTo>
                <a:lnTo>
                  <a:pt x="387" y="183"/>
                </a:lnTo>
                <a:lnTo>
                  <a:pt x="388" y="177"/>
                </a:lnTo>
                <a:lnTo>
                  <a:pt x="390" y="171"/>
                </a:lnTo>
                <a:lnTo>
                  <a:pt x="391" y="165"/>
                </a:lnTo>
                <a:lnTo>
                  <a:pt x="393" y="159"/>
                </a:lnTo>
                <a:lnTo>
                  <a:pt x="395" y="153"/>
                </a:lnTo>
                <a:lnTo>
                  <a:pt x="396" y="148"/>
                </a:lnTo>
                <a:lnTo>
                  <a:pt x="398" y="142"/>
                </a:lnTo>
                <a:lnTo>
                  <a:pt x="399" y="136"/>
                </a:lnTo>
                <a:lnTo>
                  <a:pt x="401" y="130"/>
                </a:lnTo>
                <a:lnTo>
                  <a:pt x="402" y="125"/>
                </a:lnTo>
                <a:lnTo>
                  <a:pt x="404" y="119"/>
                </a:lnTo>
                <a:lnTo>
                  <a:pt x="405" y="114"/>
                </a:lnTo>
                <a:lnTo>
                  <a:pt x="407" y="108"/>
                </a:lnTo>
                <a:lnTo>
                  <a:pt x="408" y="103"/>
                </a:lnTo>
                <a:lnTo>
                  <a:pt x="410" y="98"/>
                </a:lnTo>
                <a:lnTo>
                  <a:pt x="411" y="93"/>
                </a:lnTo>
                <a:lnTo>
                  <a:pt x="413" y="88"/>
                </a:lnTo>
                <a:lnTo>
                  <a:pt x="414" y="83"/>
                </a:lnTo>
                <a:lnTo>
                  <a:pt x="416" y="78"/>
                </a:lnTo>
                <a:lnTo>
                  <a:pt x="417" y="73"/>
                </a:lnTo>
                <a:lnTo>
                  <a:pt x="419" y="69"/>
                </a:lnTo>
                <a:lnTo>
                  <a:pt x="421" y="64"/>
                </a:lnTo>
                <a:lnTo>
                  <a:pt x="422" y="60"/>
                </a:lnTo>
                <a:lnTo>
                  <a:pt x="424" y="56"/>
                </a:lnTo>
                <a:lnTo>
                  <a:pt x="425" y="52"/>
                </a:lnTo>
                <a:lnTo>
                  <a:pt x="427" y="48"/>
                </a:lnTo>
                <a:lnTo>
                  <a:pt x="428" y="44"/>
                </a:lnTo>
                <a:lnTo>
                  <a:pt x="430" y="40"/>
                </a:lnTo>
                <a:lnTo>
                  <a:pt x="431" y="37"/>
                </a:lnTo>
                <a:lnTo>
                  <a:pt x="433" y="33"/>
                </a:lnTo>
                <a:lnTo>
                  <a:pt x="434" y="30"/>
                </a:lnTo>
                <a:lnTo>
                  <a:pt x="436" y="27"/>
                </a:lnTo>
                <a:lnTo>
                  <a:pt x="437" y="24"/>
                </a:lnTo>
                <a:lnTo>
                  <a:pt x="439" y="21"/>
                </a:lnTo>
                <a:lnTo>
                  <a:pt x="440" y="18"/>
                </a:lnTo>
                <a:lnTo>
                  <a:pt x="442" y="16"/>
                </a:lnTo>
                <a:lnTo>
                  <a:pt x="444" y="13"/>
                </a:lnTo>
                <a:lnTo>
                  <a:pt x="445" y="11"/>
                </a:lnTo>
                <a:lnTo>
                  <a:pt x="447" y="9"/>
                </a:lnTo>
                <a:lnTo>
                  <a:pt x="448" y="8"/>
                </a:lnTo>
                <a:lnTo>
                  <a:pt x="450" y="6"/>
                </a:lnTo>
                <a:lnTo>
                  <a:pt x="451" y="5"/>
                </a:lnTo>
                <a:lnTo>
                  <a:pt x="453" y="4"/>
                </a:lnTo>
                <a:lnTo>
                  <a:pt x="455" y="2"/>
                </a:lnTo>
                <a:lnTo>
                  <a:pt x="456" y="2"/>
                </a:lnTo>
                <a:lnTo>
                  <a:pt x="458" y="1"/>
                </a:lnTo>
                <a:lnTo>
                  <a:pt x="459" y="0"/>
                </a:lnTo>
                <a:lnTo>
                  <a:pt x="461" y="0"/>
                </a:lnTo>
                <a:lnTo>
                  <a:pt x="462" y="0"/>
                </a:lnTo>
                <a:lnTo>
                  <a:pt x="464" y="0"/>
                </a:lnTo>
                <a:lnTo>
                  <a:pt x="465" y="0"/>
                </a:lnTo>
                <a:lnTo>
                  <a:pt x="467" y="1"/>
                </a:lnTo>
                <a:lnTo>
                  <a:pt x="468" y="2"/>
                </a:lnTo>
                <a:lnTo>
                  <a:pt x="470" y="2"/>
                </a:lnTo>
                <a:lnTo>
                  <a:pt x="471" y="4"/>
                </a:lnTo>
                <a:lnTo>
                  <a:pt x="473" y="5"/>
                </a:lnTo>
                <a:lnTo>
                  <a:pt x="474" y="6"/>
                </a:lnTo>
                <a:lnTo>
                  <a:pt x="476" y="8"/>
                </a:lnTo>
                <a:lnTo>
                  <a:pt x="477" y="9"/>
                </a:lnTo>
                <a:lnTo>
                  <a:pt x="479" y="11"/>
                </a:lnTo>
                <a:lnTo>
                  <a:pt x="481" y="13"/>
                </a:lnTo>
                <a:lnTo>
                  <a:pt x="482" y="16"/>
                </a:lnTo>
                <a:lnTo>
                  <a:pt x="484" y="18"/>
                </a:lnTo>
                <a:lnTo>
                  <a:pt x="485" y="21"/>
                </a:lnTo>
                <a:lnTo>
                  <a:pt x="487" y="24"/>
                </a:lnTo>
                <a:lnTo>
                  <a:pt x="488" y="27"/>
                </a:lnTo>
                <a:lnTo>
                  <a:pt x="490" y="30"/>
                </a:lnTo>
                <a:lnTo>
                  <a:pt x="491" y="33"/>
                </a:lnTo>
                <a:lnTo>
                  <a:pt x="493" y="37"/>
                </a:lnTo>
                <a:lnTo>
                  <a:pt x="494" y="40"/>
                </a:lnTo>
                <a:lnTo>
                  <a:pt x="496" y="44"/>
                </a:lnTo>
                <a:lnTo>
                  <a:pt x="497" y="48"/>
                </a:lnTo>
                <a:lnTo>
                  <a:pt x="499" y="52"/>
                </a:lnTo>
                <a:lnTo>
                  <a:pt x="500" y="56"/>
                </a:lnTo>
                <a:lnTo>
                  <a:pt x="502" y="60"/>
                </a:lnTo>
                <a:lnTo>
                  <a:pt x="503" y="64"/>
                </a:lnTo>
                <a:lnTo>
                  <a:pt x="505" y="69"/>
                </a:lnTo>
                <a:lnTo>
                  <a:pt x="507" y="73"/>
                </a:lnTo>
                <a:lnTo>
                  <a:pt x="508" y="78"/>
                </a:lnTo>
                <a:lnTo>
                  <a:pt x="510" y="83"/>
                </a:lnTo>
                <a:lnTo>
                  <a:pt x="511" y="88"/>
                </a:lnTo>
                <a:lnTo>
                  <a:pt x="513" y="93"/>
                </a:lnTo>
                <a:lnTo>
                  <a:pt x="515" y="98"/>
                </a:lnTo>
                <a:lnTo>
                  <a:pt x="516" y="103"/>
                </a:lnTo>
                <a:lnTo>
                  <a:pt x="518" y="108"/>
                </a:lnTo>
                <a:lnTo>
                  <a:pt x="519" y="114"/>
                </a:lnTo>
                <a:lnTo>
                  <a:pt x="521" y="119"/>
                </a:lnTo>
                <a:lnTo>
                  <a:pt x="522" y="125"/>
                </a:lnTo>
                <a:lnTo>
                  <a:pt x="524" y="130"/>
                </a:lnTo>
                <a:lnTo>
                  <a:pt x="525" y="136"/>
                </a:lnTo>
                <a:lnTo>
                  <a:pt x="527" y="142"/>
                </a:lnTo>
                <a:lnTo>
                  <a:pt x="528" y="148"/>
                </a:lnTo>
                <a:lnTo>
                  <a:pt x="530" y="153"/>
                </a:lnTo>
                <a:lnTo>
                  <a:pt x="531" y="159"/>
                </a:lnTo>
                <a:lnTo>
                  <a:pt x="533" y="165"/>
                </a:lnTo>
                <a:lnTo>
                  <a:pt x="534" y="171"/>
                </a:lnTo>
                <a:lnTo>
                  <a:pt x="536" y="177"/>
                </a:lnTo>
                <a:lnTo>
                  <a:pt x="537" y="183"/>
                </a:lnTo>
                <a:lnTo>
                  <a:pt x="539" y="189"/>
                </a:lnTo>
                <a:lnTo>
                  <a:pt x="541" y="195"/>
                </a:lnTo>
                <a:lnTo>
                  <a:pt x="542" y="201"/>
                </a:lnTo>
                <a:lnTo>
                  <a:pt x="544" y="208"/>
                </a:lnTo>
                <a:lnTo>
                  <a:pt x="545" y="214"/>
                </a:lnTo>
                <a:lnTo>
                  <a:pt x="547" y="220"/>
                </a:lnTo>
                <a:lnTo>
                  <a:pt x="548" y="226"/>
                </a:lnTo>
                <a:lnTo>
                  <a:pt x="550" y="232"/>
                </a:lnTo>
                <a:lnTo>
                  <a:pt x="552" y="238"/>
                </a:lnTo>
                <a:lnTo>
                  <a:pt x="553" y="244"/>
                </a:lnTo>
                <a:lnTo>
                  <a:pt x="555" y="250"/>
                </a:lnTo>
                <a:lnTo>
                  <a:pt x="556" y="256"/>
                </a:lnTo>
                <a:lnTo>
                  <a:pt x="558" y="263"/>
                </a:lnTo>
                <a:lnTo>
                  <a:pt x="559" y="269"/>
                </a:lnTo>
                <a:lnTo>
                  <a:pt x="561" y="275"/>
                </a:lnTo>
                <a:lnTo>
                  <a:pt x="562" y="281"/>
                </a:lnTo>
                <a:lnTo>
                  <a:pt x="563" y="287"/>
                </a:lnTo>
                <a:lnTo>
                  <a:pt x="565" y="293"/>
                </a:lnTo>
                <a:lnTo>
                  <a:pt x="567" y="299"/>
                </a:lnTo>
                <a:lnTo>
                  <a:pt x="568" y="305"/>
                </a:lnTo>
                <a:lnTo>
                  <a:pt x="570" y="311"/>
                </a:lnTo>
                <a:lnTo>
                  <a:pt x="571" y="317"/>
                </a:lnTo>
                <a:lnTo>
                  <a:pt x="573" y="323"/>
                </a:lnTo>
                <a:lnTo>
                  <a:pt x="575" y="329"/>
                </a:lnTo>
                <a:lnTo>
                  <a:pt x="576" y="334"/>
                </a:lnTo>
                <a:lnTo>
                  <a:pt x="578" y="340"/>
                </a:lnTo>
                <a:lnTo>
                  <a:pt x="579" y="346"/>
                </a:lnTo>
                <a:lnTo>
                  <a:pt x="581" y="352"/>
                </a:lnTo>
                <a:lnTo>
                  <a:pt x="582" y="358"/>
                </a:lnTo>
                <a:lnTo>
                  <a:pt x="584" y="363"/>
                </a:lnTo>
                <a:lnTo>
                  <a:pt x="585" y="369"/>
                </a:lnTo>
                <a:lnTo>
                  <a:pt x="587" y="375"/>
                </a:lnTo>
                <a:lnTo>
                  <a:pt x="588" y="380"/>
                </a:lnTo>
                <a:lnTo>
                  <a:pt x="590" y="386"/>
                </a:lnTo>
                <a:lnTo>
                  <a:pt x="591" y="391"/>
                </a:lnTo>
                <a:lnTo>
                  <a:pt x="593" y="396"/>
                </a:lnTo>
                <a:lnTo>
                  <a:pt x="594" y="402"/>
                </a:lnTo>
                <a:lnTo>
                  <a:pt x="596" y="407"/>
                </a:lnTo>
                <a:lnTo>
                  <a:pt x="597" y="413"/>
                </a:lnTo>
                <a:lnTo>
                  <a:pt x="599" y="418"/>
                </a:lnTo>
                <a:lnTo>
                  <a:pt x="601" y="423"/>
                </a:lnTo>
                <a:lnTo>
                  <a:pt x="602" y="428"/>
                </a:lnTo>
                <a:lnTo>
                  <a:pt x="604" y="433"/>
                </a:lnTo>
                <a:lnTo>
                  <a:pt x="605" y="438"/>
                </a:lnTo>
                <a:lnTo>
                  <a:pt x="607" y="444"/>
                </a:lnTo>
                <a:lnTo>
                  <a:pt x="608" y="449"/>
                </a:lnTo>
                <a:lnTo>
                  <a:pt x="610" y="453"/>
                </a:lnTo>
                <a:lnTo>
                  <a:pt x="612" y="458"/>
                </a:lnTo>
                <a:lnTo>
                  <a:pt x="613" y="463"/>
                </a:lnTo>
                <a:lnTo>
                  <a:pt x="615" y="468"/>
                </a:lnTo>
                <a:lnTo>
                  <a:pt x="616" y="473"/>
                </a:lnTo>
                <a:lnTo>
                  <a:pt x="618" y="477"/>
                </a:lnTo>
                <a:lnTo>
                  <a:pt x="619" y="482"/>
                </a:lnTo>
                <a:lnTo>
                  <a:pt x="621" y="486"/>
                </a:lnTo>
                <a:lnTo>
                  <a:pt x="622" y="491"/>
                </a:lnTo>
                <a:lnTo>
                  <a:pt x="624" y="496"/>
                </a:lnTo>
                <a:lnTo>
                  <a:pt x="625" y="500"/>
                </a:lnTo>
                <a:lnTo>
                  <a:pt x="627" y="504"/>
                </a:lnTo>
                <a:lnTo>
                  <a:pt x="628" y="509"/>
                </a:lnTo>
                <a:lnTo>
                  <a:pt x="630" y="513"/>
                </a:lnTo>
                <a:lnTo>
                  <a:pt x="631" y="517"/>
                </a:lnTo>
                <a:lnTo>
                  <a:pt x="633" y="522"/>
                </a:lnTo>
                <a:lnTo>
                  <a:pt x="635" y="526"/>
                </a:lnTo>
                <a:lnTo>
                  <a:pt x="636" y="530"/>
                </a:lnTo>
                <a:lnTo>
                  <a:pt x="638" y="534"/>
                </a:lnTo>
                <a:lnTo>
                  <a:pt x="639" y="538"/>
                </a:lnTo>
                <a:lnTo>
                  <a:pt x="641" y="542"/>
                </a:lnTo>
                <a:lnTo>
                  <a:pt x="642" y="546"/>
                </a:lnTo>
                <a:lnTo>
                  <a:pt x="644" y="550"/>
                </a:lnTo>
                <a:lnTo>
                  <a:pt x="645" y="554"/>
                </a:lnTo>
                <a:lnTo>
                  <a:pt x="647" y="558"/>
                </a:lnTo>
                <a:lnTo>
                  <a:pt x="648" y="562"/>
                </a:lnTo>
                <a:lnTo>
                  <a:pt x="650" y="565"/>
                </a:lnTo>
                <a:lnTo>
                  <a:pt x="651" y="569"/>
                </a:lnTo>
                <a:lnTo>
                  <a:pt x="653" y="573"/>
                </a:lnTo>
                <a:lnTo>
                  <a:pt x="654" y="576"/>
                </a:lnTo>
                <a:lnTo>
                  <a:pt x="656" y="580"/>
                </a:lnTo>
                <a:lnTo>
                  <a:pt x="657" y="584"/>
                </a:lnTo>
                <a:lnTo>
                  <a:pt x="659" y="587"/>
                </a:lnTo>
                <a:lnTo>
                  <a:pt x="661" y="590"/>
                </a:lnTo>
                <a:lnTo>
                  <a:pt x="662" y="594"/>
                </a:lnTo>
                <a:lnTo>
                  <a:pt x="664" y="597"/>
                </a:lnTo>
                <a:lnTo>
                  <a:pt x="665" y="601"/>
                </a:lnTo>
                <a:lnTo>
                  <a:pt x="667" y="604"/>
                </a:lnTo>
                <a:lnTo>
                  <a:pt x="668" y="607"/>
                </a:lnTo>
                <a:lnTo>
                  <a:pt x="670" y="610"/>
                </a:lnTo>
                <a:lnTo>
                  <a:pt x="672" y="614"/>
                </a:lnTo>
                <a:lnTo>
                  <a:pt x="673" y="617"/>
                </a:lnTo>
                <a:lnTo>
                  <a:pt x="675" y="620"/>
                </a:lnTo>
                <a:lnTo>
                  <a:pt x="676" y="623"/>
                </a:lnTo>
                <a:lnTo>
                  <a:pt x="678" y="626"/>
                </a:lnTo>
                <a:lnTo>
                  <a:pt x="679" y="629"/>
                </a:lnTo>
                <a:lnTo>
                  <a:pt x="681" y="632"/>
                </a:lnTo>
                <a:lnTo>
                  <a:pt x="682" y="635"/>
                </a:lnTo>
                <a:lnTo>
                  <a:pt x="684" y="638"/>
                </a:lnTo>
                <a:lnTo>
                  <a:pt x="685" y="641"/>
                </a:lnTo>
                <a:lnTo>
                  <a:pt x="687" y="643"/>
                </a:lnTo>
                <a:lnTo>
                  <a:pt x="688" y="646"/>
                </a:lnTo>
                <a:lnTo>
                  <a:pt x="690" y="649"/>
                </a:lnTo>
                <a:lnTo>
                  <a:pt x="691" y="652"/>
                </a:lnTo>
                <a:lnTo>
                  <a:pt x="693" y="654"/>
                </a:lnTo>
                <a:lnTo>
                  <a:pt x="695" y="657"/>
                </a:lnTo>
                <a:lnTo>
                  <a:pt x="696" y="660"/>
                </a:lnTo>
                <a:lnTo>
                  <a:pt x="698" y="662"/>
                </a:lnTo>
                <a:lnTo>
                  <a:pt x="699" y="665"/>
                </a:lnTo>
                <a:lnTo>
                  <a:pt x="701" y="668"/>
                </a:lnTo>
                <a:lnTo>
                  <a:pt x="702" y="670"/>
                </a:lnTo>
                <a:lnTo>
                  <a:pt x="704" y="672"/>
                </a:lnTo>
                <a:lnTo>
                  <a:pt x="706" y="675"/>
                </a:lnTo>
                <a:lnTo>
                  <a:pt x="707" y="677"/>
                </a:lnTo>
                <a:lnTo>
                  <a:pt x="708" y="680"/>
                </a:lnTo>
                <a:lnTo>
                  <a:pt x="710" y="682"/>
                </a:lnTo>
                <a:lnTo>
                  <a:pt x="711" y="684"/>
                </a:lnTo>
                <a:lnTo>
                  <a:pt x="713" y="687"/>
                </a:lnTo>
                <a:lnTo>
                  <a:pt x="714" y="689"/>
                </a:lnTo>
                <a:lnTo>
                  <a:pt x="716" y="691"/>
                </a:lnTo>
                <a:lnTo>
                  <a:pt x="717" y="694"/>
                </a:lnTo>
                <a:lnTo>
                  <a:pt x="719" y="696"/>
                </a:lnTo>
                <a:lnTo>
                  <a:pt x="721" y="698"/>
                </a:lnTo>
                <a:lnTo>
                  <a:pt x="722" y="700"/>
                </a:lnTo>
                <a:lnTo>
                  <a:pt x="724" y="702"/>
                </a:lnTo>
                <a:lnTo>
                  <a:pt x="725" y="704"/>
                </a:lnTo>
                <a:lnTo>
                  <a:pt x="727" y="706"/>
                </a:lnTo>
                <a:lnTo>
                  <a:pt x="728" y="708"/>
                </a:lnTo>
                <a:lnTo>
                  <a:pt x="730" y="710"/>
                </a:lnTo>
                <a:lnTo>
                  <a:pt x="732" y="712"/>
                </a:lnTo>
                <a:lnTo>
                  <a:pt x="733" y="714"/>
                </a:lnTo>
                <a:lnTo>
                  <a:pt x="735" y="716"/>
                </a:lnTo>
                <a:lnTo>
                  <a:pt x="736" y="719"/>
                </a:lnTo>
                <a:lnTo>
                  <a:pt x="738" y="721"/>
                </a:lnTo>
                <a:lnTo>
                  <a:pt x="739" y="722"/>
                </a:lnTo>
                <a:lnTo>
                  <a:pt x="741" y="724"/>
                </a:lnTo>
                <a:lnTo>
                  <a:pt x="742" y="726"/>
                </a:lnTo>
                <a:lnTo>
                  <a:pt x="744" y="728"/>
                </a:lnTo>
                <a:lnTo>
                  <a:pt x="745" y="730"/>
                </a:lnTo>
                <a:lnTo>
                  <a:pt x="747" y="732"/>
                </a:lnTo>
                <a:lnTo>
                  <a:pt x="748" y="733"/>
                </a:lnTo>
                <a:lnTo>
                  <a:pt x="750" y="735"/>
                </a:lnTo>
                <a:lnTo>
                  <a:pt x="751" y="737"/>
                </a:lnTo>
                <a:lnTo>
                  <a:pt x="753" y="738"/>
                </a:lnTo>
                <a:lnTo>
                  <a:pt x="755" y="740"/>
                </a:lnTo>
                <a:lnTo>
                  <a:pt x="756" y="742"/>
                </a:lnTo>
                <a:lnTo>
                  <a:pt x="758" y="743"/>
                </a:lnTo>
                <a:lnTo>
                  <a:pt x="759" y="745"/>
                </a:lnTo>
                <a:lnTo>
                  <a:pt x="761" y="747"/>
                </a:lnTo>
                <a:lnTo>
                  <a:pt x="762" y="748"/>
                </a:lnTo>
                <a:lnTo>
                  <a:pt x="764" y="750"/>
                </a:lnTo>
                <a:lnTo>
                  <a:pt x="766" y="752"/>
                </a:lnTo>
                <a:lnTo>
                  <a:pt x="767" y="753"/>
                </a:lnTo>
                <a:lnTo>
                  <a:pt x="769" y="755"/>
                </a:lnTo>
                <a:lnTo>
                  <a:pt x="770" y="756"/>
                </a:lnTo>
                <a:lnTo>
                  <a:pt x="772" y="758"/>
                </a:lnTo>
                <a:lnTo>
                  <a:pt x="773" y="759"/>
                </a:lnTo>
                <a:lnTo>
                  <a:pt x="775" y="761"/>
                </a:lnTo>
                <a:lnTo>
                  <a:pt x="776" y="762"/>
                </a:lnTo>
                <a:lnTo>
                  <a:pt x="778" y="763"/>
                </a:lnTo>
                <a:lnTo>
                  <a:pt x="779" y="765"/>
                </a:lnTo>
                <a:lnTo>
                  <a:pt x="781" y="766"/>
                </a:lnTo>
                <a:lnTo>
                  <a:pt x="782" y="768"/>
                </a:lnTo>
                <a:lnTo>
                  <a:pt x="784" y="769"/>
                </a:lnTo>
                <a:lnTo>
                  <a:pt x="785" y="770"/>
                </a:lnTo>
                <a:lnTo>
                  <a:pt x="787" y="772"/>
                </a:lnTo>
                <a:lnTo>
                  <a:pt x="788" y="773"/>
                </a:lnTo>
                <a:lnTo>
                  <a:pt x="790" y="774"/>
                </a:lnTo>
                <a:lnTo>
                  <a:pt x="792" y="776"/>
                </a:lnTo>
                <a:lnTo>
                  <a:pt x="793" y="777"/>
                </a:lnTo>
                <a:lnTo>
                  <a:pt x="795" y="778"/>
                </a:lnTo>
                <a:lnTo>
                  <a:pt x="796" y="780"/>
                </a:lnTo>
                <a:lnTo>
                  <a:pt x="798" y="781"/>
                </a:lnTo>
                <a:lnTo>
                  <a:pt x="799" y="782"/>
                </a:lnTo>
                <a:lnTo>
                  <a:pt x="801" y="783"/>
                </a:lnTo>
                <a:lnTo>
                  <a:pt x="802" y="785"/>
                </a:lnTo>
                <a:lnTo>
                  <a:pt x="804" y="786"/>
                </a:lnTo>
                <a:lnTo>
                  <a:pt x="805" y="787"/>
                </a:lnTo>
                <a:lnTo>
                  <a:pt x="807" y="788"/>
                </a:lnTo>
                <a:lnTo>
                  <a:pt x="808" y="789"/>
                </a:lnTo>
                <a:lnTo>
                  <a:pt x="810" y="790"/>
                </a:lnTo>
                <a:lnTo>
                  <a:pt x="811" y="792"/>
                </a:lnTo>
                <a:lnTo>
                  <a:pt x="813" y="793"/>
                </a:lnTo>
                <a:lnTo>
                  <a:pt x="815" y="794"/>
                </a:lnTo>
                <a:lnTo>
                  <a:pt x="816" y="795"/>
                </a:lnTo>
                <a:lnTo>
                  <a:pt x="818" y="796"/>
                </a:lnTo>
                <a:lnTo>
                  <a:pt x="819" y="797"/>
                </a:lnTo>
                <a:lnTo>
                  <a:pt x="821" y="798"/>
                </a:lnTo>
                <a:lnTo>
                  <a:pt x="822" y="799"/>
                </a:lnTo>
                <a:lnTo>
                  <a:pt x="824" y="800"/>
                </a:lnTo>
                <a:lnTo>
                  <a:pt x="826" y="801"/>
                </a:lnTo>
                <a:lnTo>
                  <a:pt x="827" y="802"/>
                </a:lnTo>
                <a:lnTo>
                  <a:pt x="829" y="803"/>
                </a:lnTo>
                <a:lnTo>
                  <a:pt x="830" y="804"/>
                </a:lnTo>
                <a:lnTo>
                  <a:pt x="832" y="805"/>
                </a:lnTo>
                <a:lnTo>
                  <a:pt x="833" y="806"/>
                </a:lnTo>
                <a:lnTo>
                  <a:pt x="835" y="807"/>
                </a:lnTo>
                <a:lnTo>
                  <a:pt x="836" y="808"/>
                </a:lnTo>
                <a:lnTo>
                  <a:pt x="838" y="809"/>
                </a:lnTo>
                <a:lnTo>
                  <a:pt x="839" y="810"/>
                </a:lnTo>
                <a:lnTo>
                  <a:pt x="841" y="811"/>
                </a:lnTo>
                <a:lnTo>
                  <a:pt x="842" y="812"/>
                </a:lnTo>
                <a:lnTo>
                  <a:pt x="844" y="813"/>
                </a:lnTo>
                <a:lnTo>
                  <a:pt x="845" y="814"/>
                </a:lnTo>
                <a:lnTo>
                  <a:pt x="847" y="815"/>
                </a:lnTo>
                <a:lnTo>
                  <a:pt x="848" y="816"/>
                </a:lnTo>
                <a:lnTo>
                  <a:pt x="850" y="816"/>
                </a:lnTo>
                <a:lnTo>
                  <a:pt x="852" y="818"/>
                </a:lnTo>
                <a:lnTo>
                  <a:pt x="853" y="818"/>
                </a:lnTo>
                <a:lnTo>
                  <a:pt x="855" y="819"/>
                </a:lnTo>
                <a:lnTo>
                  <a:pt x="856" y="820"/>
                </a:lnTo>
                <a:lnTo>
                  <a:pt x="858" y="821"/>
                </a:lnTo>
                <a:lnTo>
                  <a:pt x="859" y="822"/>
                </a:lnTo>
                <a:lnTo>
                  <a:pt x="861" y="823"/>
                </a:lnTo>
                <a:lnTo>
                  <a:pt x="862" y="823"/>
                </a:lnTo>
                <a:lnTo>
                  <a:pt x="864" y="824"/>
                </a:lnTo>
                <a:lnTo>
                  <a:pt x="865" y="825"/>
                </a:lnTo>
                <a:lnTo>
                  <a:pt x="867" y="826"/>
                </a:lnTo>
                <a:lnTo>
                  <a:pt x="868" y="827"/>
                </a:lnTo>
                <a:lnTo>
                  <a:pt x="870" y="827"/>
                </a:lnTo>
                <a:lnTo>
                  <a:pt x="871" y="828"/>
                </a:lnTo>
                <a:lnTo>
                  <a:pt x="873" y="829"/>
                </a:lnTo>
                <a:lnTo>
                  <a:pt x="875" y="829"/>
                </a:lnTo>
                <a:lnTo>
                  <a:pt x="876" y="830"/>
                </a:lnTo>
                <a:lnTo>
                  <a:pt x="878" y="831"/>
                </a:lnTo>
                <a:lnTo>
                  <a:pt x="879" y="832"/>
                </a:lnTo>
                <a:lnTo>
                  <a:pt x="881" y="833"/>
                </a:lnTo>
                <a:lnTo>
                  <a:pt x="882" y="834"/>
                </a:lnTo>
                <a:lnTo>
                  <a:pt x="884" y="834"/>
                </a:lnTo>
                <a:lnTo>
                  <a:pt x="886" y="835"/>
                </a:lnTo>
                <a:lnTo>
                  <a:pt x="887" y="836"/>
                </a:lnTo>
                <a:lnTo>
                  <a:pt x="889" y="836"/>
                </a:lnTo>
                <a:lnTo>
                  <a:pt x="890" y="837"/>
                </a:lnTo>
                <a:lnTo>
                  <a:pt x="892" y="838"/>
                </a:lnTo>
                <a:lnTo>
                  <a:pt x="893" y="838"/>
                </a:lnTo>
                <a:lnTo>
                  <a:pt x="895" y="839"/>
                </a:lnTo>
                <a:lnTo>
                  <a:pt x="896" y="840"/>
                </a:lnTo>
                <a:lnTo>
                  <a:pt x="898" y="840"/>
                </a:lnTo>
                <a:lnTo>
                  <a:pt x="899" y="841"/>
                </a:lnTo>
                <a:lnTo>
                  <a:pt x="901" y="842"/>
                </a:lnTo>
                <a:lnTo>
                  <a:pt x="902" y="842"/>
                </a:lnTo>
                <a:lnTo>
                  <a:pt x="904" y="843"/>
                </a:lnTo>
                <a:lnTo>
                  <a:pt x="905" y="843"/>
                </a:lnTo>
                <a:lnTo>
                  <a:pt x="907" y="844"/>
                </a:lnTo>
                <a:lnTo>
                  <a:pt x="908" y="845"/>
                </a:lnTo>
                <a:lnTo>
                  <a:pt x="910" y="845"/>
                </a:lnTo>
                <a:lnTo>
                  <a:pt x="912" y="846"/>
                </a:lnTo>
                <a:lnTo>
                  <a:pt x="913" y="847"/>
                </a:lnTo>
                <a:lnTo>
                  <a:pt x="915" y="847"/>
                </a:lnTo>
                <a:lnTo>
                  <a:pt x="916" y="848"/>
                </a:lnTo>
                <a:lnTo>
                  <a:pt x="918" y="848"/>
                </a:lnTo>
                <a:lnTo>
                  <a:pt x="920" y="849"/>
                </a:lnTo>
                <a:lnTo>
                  <a:pt x="921" y="849"/>
                </a:lnTo>
                <a:lnTo>
                  <a:pt x="923" y="850"/>
                </a:lnTo>
                <a:lnTo>
                  <a:pt x="924" y="851"/>
                </a:lnTo>
              </a:path>
            </a:pathLst>
          </a:custGeom>
          <a:noFill/>
          <a:ln w="12700" cap="rnd" cmpd="sng">
            <a:solidFill>
              <a:srgbClr val="9933FF"/>
            </a:solidFill>
            <a:prstDash val="solid"/>
            <a:round/>
            <a:headEnd type="none" w="sm" len="sm"/>
            <a:tailEnd type="none" w="sm" len="sm"/>
          </a:ln>
        </p:spPr>
        <p:txBody>
          <a:bodyPr/>
          <a:lstStyle/>
          <a:p>
            <a:endParaRPr lang="en-US"/>
          </a:p>
        </p:txBody>
      </p:sp>
      <p:sp>
        <p:nvSpPr>
          <p:cNvPr id="43024" name="Line 16"/>
          <p:cNvSpPr>
            <a:spLocks noChangeShapeType="1"/>
          </p:cNvSpPr>
          <p:nvPr/>
        </p:nvSpPr>
        <p:spPr bwMode="auto">
          <a:xfrm>
            <a:off x="609600" y="5310188"/>
            <a:ext cx="7924800" cy="0"/>
          </a:xfrm>
          <a:prstGeom prst="line">
            <a:avLst/>
          </a:prstGeom>
          <a:noFill/>
          <a:ln w="12700">
            <a:solidFill>
              <a:schemeClr val="tx1"/>
            </a:solidFill>
            <a:round/>
            <a:headEnd/>
            <a:tailEnd/>
          </a:ln>
        </p:spPr>
        <p:txBody>
          <a:bodyPr/>
          <a:lstStyle/>
          <a:p>
            <a:endParaRPr lang="en-US"/>
          </a:p>
        </p:txBody>
      </p:sp>
      <p:sp>
        <p:nvSpPr>
          <p:cNvPr id="43025" name="Freeform 17"/>
          <p:cNvSpPr>
            <a:spLocks/>
          </p:cNvSpPr>
          <p:nvPr/>
        </p:nvSpPr>
        <p:spPr bwMode="auto">
          <a:xfrm>
            <a:off x="1447800" y="2362200"/>
            <a:ext cx="6659563" cy="2882900"/>
          </a:xfrm>
          <a:custGeom>
            <a:avLst/>
            <a:gdLst>
              <a:gd name="T0" fmla="*/ 2147483647 w 4195"/>
              <a:gd name="T1" fmla="*/ 2147483647 h 1816"/>
              <a:gd name="T2" fmla="*/ 2147483647 w 4195"/>
              <a:gd name="T3" fmla="*/ 2147483647 h 1816"/>
              <a:gd name="T4" fmla="*/ 2147483647 w 4195"/>
              <a:gd name="T5" fmla="*/ 2147483647 h 1816"/>
              <a:gd name="T6" fmla="*/ 2147483647 w 4195"/>
              <a:gd name="T7" fmla="*/ 2147483647 h 1816"/>
              <a:gd name="T8" fmla="*/ 2147483647 w 4195"/>
              <a:gd name="T9" fmla="*/ 2147483647 h 1816"/>
              <a:gd name="T10" fmla="*/ 2147483647 w 4195"/>
              <a:gd name="T11" fmla="*/ 2147483647 h 1816"/>
              <a:gd name="T12" fmla="*/ 2147483647 w 4195"/>
              <a:gd name="T13" fmla="*/ 2147483647 h 1816"/>
              <a:gd name="T14" fmla="*/ 2147483647 w 4195"/>
              <a:gd name="T15" fmla="*/ 2147483647 h 1816"/>
              <a:gd name="T16" fmla="*/ 2147483647 w 4195"/>
              <a:gd name="T17" fmla="*/ 2147483647 h 1816"/>
              <a:gd name="T18" fmla="*/ 2147483647 w 4195"/>
              <a:gd name="T19" fmla="*/ 2147483647 h 1816"/>
              <a:gd name="T20" fmla="*/ 2147483647 w 4195"/>
              <a:gd name="T21" fmla="*/ 2147483647 h 1816"/>
              <a:gd name="T22" fmla="*/ 2147483647 w 4195"/>
              <a:gd name="T23" fmla="*/ 2147483647 h 1816"/>
              <a:gd name="T24" fmla="*/ 2147483647 w 4195"/>
              <a:gd name="T25" fmla="*/ 2147483647 h 1816"/>
              <a:gd name="T26" fmla="*/ 2147483647 w 4195"/>
              <a:gd name="T27" fmla="*/ 2147483647 h 1816"/>
              <a:gd name="T28" fmla="*/ 2147483647 w 4195"/>
              <a:gd name="T29" fmla="*/ 2147483647 h 1816"/>
              <a:gd name="T30" fmla="*/ 2147483647 w 4195"/>
              <a:gd name="T31" fmla="*/ 2147483647 h 1816"/>
              <a:gd name="T32" fmla="*/ 2147483647 w 4195"/>
              <a:gd name="T33" fmla="*/ 2147483647 h 1816"/>
              <a:gd name="T34" fmla="*/ 2147483647 w 4195"/>
              <a:gd name="T35" fmla="*/ 2147483647 h 1816"/>
              <a:gd name="T36" fmla="*/ 2147483647 w 4195"/>
              <a:gd name="T37" fmla="*/ 2147483647 h 1816"/>
              <a:gd name="T38" fmla="*/ 2147483647 w 4195"/>
              <a:gd name="T39" fmla="*/ 2147483647 h 1816"/>
              <a:gd name="T40" fmla="*/ 2147483647 w 4195"/>
              <a:gd name="T41" fmla="*/ 2147483647 h 1816"/>
              <a:gd name="T42" fmla="*/ 2147483647 w 4195"/>
              <a:gd name="T43" fmla="*/ 2147483647 h 1816"/>
              <a:gd name="T44" fmla="*/ 2147483647 w 4195"/>
              <a:gd name="T45" fmla="*/ 2147483647 h 1816"/>
              <a:gd name="T46" fmla="*/ 2147483647 w 4195"/>
              <a:gd name="T47" fmla="*/ 2147483647 h 1816"/>
              <a:gd name="T48" fmla="*/ 2147483647 w 4195"/>
              <a:gd name="T49" fmla="*/ 2147483647 h 1816"/>
              <a:gd name="T50" fmla="*/ 2147483647 w 4195"/>
              <a:gd name="T51" fmla="*/ 2147483647 h 1816"/>
              <a:gd name="T52" fmla="*/ 2147483647 w 4195"/>
              <a:gd name="T53" fmla="*/ 2147483647 h 1816"/>
              <a:gd name="T54" fmla="*/ 2147483647 w 4195"/>
              <a:gd name="T55" fmla="*/ 2147483647 h 1816"/>
              <a:gd name="T56" fmla="*/ 2147483647 w 4195"/>
              <a:gd name="T57" fmla="*/ 2147483647 h 1816"/>
              <a:gd name="T58" fmla="*/ 2147483647 w 4195"/>
              <a:gd name="T59" fmla="*/ 2147483647 h 1816"/>
              <a:gd name="T60" fmla="*/ 2147483647 w 4195"/>
              <a:gd name="T61" fmla="*/ 2147483647 h 1816"/>
              <a:gd name="T62" fmla="*/ 2147483647 w 4195"/>
              <a:gd name="T63" fmla="*/ 2147483647 h 1816"/>
              <a:gd name="T64" fmla="*/ 2147483647 w 4195"/>
              <a:gd name="T65" fmla="*/ 2147483647 h 1816"/>
              <a:gd name="T66" fmla="*/ 2147483647 w 4195"/>
              <a:gd name="T67" fmla="*/ 2147483647 h 1816"/>
              <a:gd name="T68" fmla="*/ 2147483647 w 4195"/>
              <a:gd name="T69" fmla="*/ 2147483647 h 1816"/>
              <a:gd name="T70" fmla="*/ 2147483647 w 4195"/>
              <a:gd name="T71" fmla="*/ 2147483647 h 1816"/>
              <a:gd name="T72" fmla="*/ 2147483647 w 4195"/>
              <a:gd name="T73" fmla="*/ 2147483647 h 1816"/>
              <a:gd name="T74" fmla="*/ 2147483647 w 4195"/>
              <a:gd name="T75" fmla="*/ 2147483647 h 1816"/>
              <a:gd name="T76" fmla="*/ 2147483647 w 4195"/>
              <a:gd name="T77" fmla="*/ 2147483647 h 1816"/>
              <a:gd name="T78" fmla="*/ 2147483647 w 4195"/>
              <a:gd name="T79" fmla="*/ 2147483647 h 1816"/>
              <a:gd name="T80" fmla="*/ 2147483647 w 4195"/>
              <a:gd name="T81" fmla="*/ 2147483647 h 1816"/>
              <a:gd name="T82" fmla="*/ 2147483647 w 4195"/>
              <a:gd name="T83" fmla="*/ 2147483647 h 1816"/>
              <a:gd name="T84" fmla="*/ 2147483647 w 4195"/>
              <a:gd name="T85" fmla="*/ 2147483647 h 1816"/>
              <a:gd name="T86" fmla="*/ 2147483647 w 4195"/>
              <a:gd name="T87" fmla="*/ 2147483647 h 1816"/>
              <a:gd name="T88" fmla="*/ 2147483647 w 4195"/>
              <a:gd name="T89" fmla="*/ 2147483647 h 1816"/>
              <a:gd name="T90" fmla="*/ 2147483647 w 4195"/>
              <a:gd name="T91" fmla="*/ 2147483647 h 1816"/>
              <a:gd name="T92" fmla="*/ 2147483647 w 4195"/>
              <a:gd name="T93" fmla="*/ 2147483647 h 1816"/>
              <a:gd name="T94" fmla="*/ 2147483647 w 4195"/>
              <a:gd name="T95" fmla="*/ 2147483647 h 1816"/>
              <a:gd name="T96" fmla="*/ 2147483647 w 4195"/>
              <a:gd name="T97" fmla="*/ 2147483647 h 1816"/>
              <a:gd name="T98" fmla="*/ 2147483647 w 4195"/>
              <a:gd name="T99" fmla="*/ 2147483647 h 1816"/>
              <a:gd name="T100" fmla="*/ 2147483647 w 4195"/>
              <a:gd name="T101" fmla="*/ 2147483647 h 1816"/>
              <a:gd name="T102" fmla="*/ 2147483647 w 4195"/>
              <a:gd name="T103" fmla="*/ 2147483647 h 1816"/>
              <a:gd name="T104" fmla="*/ 2147483647 w 4195"/>
              <a:gd name="T105" fmla="*/ 2147483647 h 1816"/>
              <a:gd name="T106" fmla="*/ 2147483647 w 4195"/>
              <a:gd name="T107" fmla="*/ 2147483647 h 1816"/>
              <a:gd name="T108" fmla="*/ 2147483647 w 4195"/>
              <a:gd name="T109" fmla="*/ 2147483647 h 1816"/>
              <a:gd name="T110" fmla="*/ 2147483647 w 4195"/>
              <a:gd name="T111" fmla="*/ 2147483647 h 1816"/>
              <a:gd name="T112" fmla="*/ 2147483647 w 4195"/>
              <a:gd name="T113" fmla="*/ 2147483647 h 1816"/>
              <a:gd name="T114" fmla="*/ 2147483647 w 4195"/>
              <a:gd name="T115" fmla="*/ 2147483647 h 1816"/>
              <a:gd name="T116" fmla="*/ 2147483647 w 4195"/>
              <a:gd name="T117" fmla="*/ 2147483647 h 1816"/>
              <a:gd name="T118" fmla="*/ 2147483647 w 4195"/>
              <a:gd name="T119" fmla="*/ 2147483647 h 18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95"/>
              <a:gd name="T181" fmla="*/ 0 h 1816"/>
              <a:gd name="T182" fmla="*/ 4195 w 4195"/>
              <a:gd name="T183" fmla="*/ 1816 h 18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95" h="1816">
                <a:moveTo>
                  <a:pt x="0" y="1771"/>
                </a:moveTo>
                <a:lnTo>
                  <a:pt x="14" y="1768"/>
                </a:lnTo>
                <a:lnTo>
                  <a:pt x="28" y="1765"/>
                </a:lnTo>
                <a:lnTo>
                  <a:pt x="41" y="1760"/>
                </a:lnTo>
                <a:lnTo>
                  <a:pt x="56" y="1757"/>
                </a:lnTo>
                <a:lnTo>
                  <a:pt x="71" y="1753"/>
                </a:lnTo>
                <a:lnTo>
                  <a:pt x="84" y="1749"/>
                </a:lnTo>
                <a:lnTo>
                  <a:pt x="98" y="1745"/>
                </a:lnTo>
                <a:lnTo>
                  <a:pt x="112" y="1740"/>
                </a:lnTo>
                <a:lnTo>
                  <a:pt x="125" y="1736"/>
                </a:lnTo>
                <a:lnTo>
                  <a:pt x="139" y="1733"/>
                </a:lnTo>
                <a:lnTo>
                  <a:pt x="153" y="1727"/>
                </a:lnTo>
                <a:lnTo>
                  <a:pt x="168" y="1724"/>
                </a:lnTo>
                <a:lnTo>
                  <a:pt x="182" y="1719"/>
                </a:lnTo>
                <a:lnTo>
                  <a:pt x="195" y="1714"/>
                </a:lnTo>
                <a:lnTo>
                  <a:pt x="210" y="1710"/>
                </a:lnTo>
                <a:lnTo>
                  <a:pt x="224" y="1705"/>
                </a:lnTo>
                <a:lnTo>
                  <a:pt x="237" y="1700"/>
                </a:lnTo>
                <a:lnTo>
                  <a:pt x="251" y="1695"/>
                </a:lnTo>
                <a:lnTo>
                  <a:pt x="266" y="1691"/>
                </a:lnTo>
                <a:lnTo>
                  <a:pt x="280" y="1686"/>
                </a:lnTo>
                <a:lnTo>
                  <a:pt x="294" y="1679"/>
                </a:lnTo>
                <a:lnTo>
                  <a:pt x="307" y="1675"/>
                </a:lnTo>
                <a:lnTo>
                  <a:pt x="321" y="1670"/>
                </a:lnTo>
                <a:lnTo>
                  <a:pt x="335" y="1664"/>
                </a:lnTo>
                <a:lnTo>
                  <a:pt x="349" y="1658"/>
                </a:lnTo>
                <a:lnTo>
                  <a:pt x="363" y="1653"/>
                </a:lnTo>
                <a:lnTo>
                  <a:pt x="378" y="1647"/>
                </a:lnTo>
                <a:lnTo>
                  <a:pt x="391" y="1641"/>
                </a:lnTo>
                <a:lnTo>
                  <a:pt x="406" y="1635"/>
                </a:lnTo>
                <a:lnTo>
                  <a:pt x="419" y="1629"/>
                </a:lnTo>
                <a:lnTo>
                  <a:pt x="433" y="1623"/>
                </a:lnTo>
                <a:lnTo>
                  <a:pt x="447" y="1617"/>
                </a:lnTo>
                <a:lnTo>
                  <a:pt x="460" y="1611"/>
                </a:lnTo>
                <a:lnTo>
                  <a:pt x="476" y="1605"/>
                </a:lnTo>
                <a:lnTo>
                  <a:pt x="490" y="1598"/>
                </a:lnTo>
                <a:lnTo>
                  <a:pt x="503" y="1591"/>
                </a:lnTo>
                <a:lnTo>
                  <a:pt x="517" y="1585"/>
                </a:lnTo>
                <a:lnTo>
                  <a:pt x="531" y="1578"/>
                </a:lnTo>
                <a:lnTo>
                  <a:pt x="545" y="1572"/>
                </a:lnTo>
                <a:lnTo>
                  <a:pt x="559" y="1565"/>
                </a:lnTo>
                <a:lnTo>
                  <a:pt x="572" y="1558"/>
                </a:lnTo>
                <a:lnTo>
                  <a:pt x="587" y="1552"/>
                </a:lnTo>
                <a:lnTo>
                  <a:pt x="602" y="1545"/>
                </a:lnTo>
                <a:lnTo>
                  <a:pt x="615" y="1537"/>
                </a:lnTo>
                <a:lnTo>
                  <a:pt x="629" y="1531"/>
                </a:lnTo>
                <a:lnTo>
                  <a:pt x="643" y="1524"/>
                </a:lnTo>
                <a:lnTo>
                  <a:pt x="656" y="1516"/>
                </a:lnTo>
                <a:lnTo>
                  <a:pt x="670" y="1509"/>
                </a:lnTo>
                <a:lnTo>
                  <a:pt x="685" y="1501"/>
                </a:lnTo>
                <a:lnTo>
                  <a:pt x="699" y="1494"/>
                </a:lnTo>
                <a:lnTo>
                  <a:pt x="713" y="1487"/>
                </a:lnTo>
                <a:lnTo>
                  <a:pt x="726" y="1479"/>
                </a:lnTo>
                <a:lnTo>
                  <a:pt x="741" y="1471"/>
                </a:lnTo>
                <a:lnTo>
                  <a:pt x="755" y="1463"/>
                </a:lnTo>
                <a:lnTo>
                  <a:pt x="768" y="1456"/>
                </a:lnTo>
                <a:lnTo>
                  <a:pt x="782" y="1449"/>
                </a:lnTo>
                <a:lnTo>
                  <a:pt x="797" y="1441"/>
                </a:lnTo>
                <a:lnTo>
                  <a:pt x="811" y="1433"/>
                </a:lnTo>
                <a:lnTo>
                  <a:pt x="825" y="1425"/>
                </a:lnTo>
                <a:lnTo>
                  <a:pt x="838" y="1417"/>
                </a:lnTo>
                <a:lnTo>
                  <a:pt x="852" y="1409"/>
                </a:lnTo>
                <a:lnTo>
                  <a:pt x="866" y="1401"/>
                </a:lnTo>
                <a:lnTo>
                  <a:pt x="880" y="1394"/>
                </a:lnTo>
                <a:lnTo>
                  <a:pt x="895" y="1385"/>
                </a:lnTo>
                <a:lnTo>
                  <a:pt x="909" y="1376"/>
                </a:lnTo>
                <a:lnTo>
                  <a:pt x="922" y="1369"/>
                </a:lnTo>
                <a:lnTo>
                  <a:pt x="937" y="1361"/>
                </a:lnTo>
                <a:lnTo>
                  <a:pt x="951" y="1353"/>
                </a:lnTo>
                <a:lnTo>
                  <a:pt x="964" y="1344"/>
                </a:lnTo>
                <a:lnTo>
                  <a:pt x="978" y="1337"/>
                </a:lnTo>
                <a:lnTo>
                  <a:pt x="992" y="1328"/>
                </a:lnTo>
                <a:lnTo>
                  <a:pt x="1007" y="1320"/>
                </a:lnTo>
                <a:lnTo>
                  <a:pt x="1021" y="1312"/>
                </a:lnTo>
                <a:lnTo>
                  <a:pt x="1034" y="1303"/>
                </a:lnTo>
                <a:lnTo>
                  <a:pt x="1048" y="1296"/>
                </a:lnTo>
                <a:lnTo>
                  <a:pt x="1062" y="1288"/>
                </a:lnTo>
                <a:lnTo>
                  <a:pt x="1076" y="1279"/>
                </a:lnTo>
                <a:lnTo>
                  <a:pt x="1090" y="1271"/>
                </a:lnTo>
                <a:lnTo>
                  <a:pt x="1104" y="1263"/>
                </a:lnTo>
                <a:lnTo>
                  <a:pt x="1118" y="1255"/>
                </a:lnTo>
                <a:lnTo>
                  <a:pt x="1133" y="1247"/>
                </a:lnTo>
                <a:lnTo>
                  <a:pt x="1146" y="1239"/>
                </a:lnTo>
                <a:lnTo>
                  <a:pt x="1160" y="1231"/>
                </a:lnTo>
                <a:lnTo>
                  <a:pt x="1174" y="1223"/>
                </a:lnTo>
                <a:lnTo>
                  <a:pt x="1187" y="1215"/>
                </a:lnTo>
                <a:lnTo>
                  <a:pt x="1201" y="1207"/>
                </a:lnTo>
                <a:lnTo>
                  <a:pt x="1217" y="1199"/>
                </a:lnTo>
                <a:lnTo>
                  <a:pt x="1230" y="1192"/>
                </a:lnTo>
                <a:lnTo>
                  <a:pt x="1244" y="1184"/>
                </a:lnTo>
                <a:lnTo>
                  <a:pt x="1258" y="1177"/>
                </a:lnTo>
                <a:lnTo>
                  <a:pt x="1272" y="1168"/>
                </a:lnTo>
                <a:lnTo>
                  <a:pt x="1286" y="1160"/>
                </a:lnTo>
                <a:lnTo>
                  <a:pt x="1299" y="1153"/>
                </a:lnTo>
                <a:lnTo>
                  <a:pt x="1314" y="1146"/>
                </a:lnTo>
                <a:lnTo>
                  <a:pt x="1329" y="1139"/>
                </a:lnTo>
                <a:lnTo>
                  <a:pt x="1342" y="1132"/>
                </a:lnTo>
                <a:lnTo>
                  <a:pt x="1356" y="1124"/>
                </a:lnTo>
                <a:lnTo>
                  <a:pt x="1370" y="1117"/>
                </a:lnTo>
                <a:lnTo>
                  <a:pt x="1383" y="1111"/>
                </a:lnTo>
                <a:lnTo>
                  <a:pt x="1397" y="1103"/>
                </a:lnTo>
                <a:lnTo>
                  <a:pt x="1411" y="1097"/>
                </a:lnTo>
                <a:lnTo>
                  <a:pt x="1426" y="1090"/>
                </a:lnTo>
                <a:lnTo>
                  <a:pt x="1440" y="1083"/>
                </a:lnTo>
                <a:lnTo>
                  <a:pt x="1453" y="1076"/>
                </a:lnTo>
                <a:lnTo>
                  <a:pt x="1468" y="1071"/>
                </a:lnTo>
                <a:lnTo>
                  <a:pt x="1482" y="1064"/>
                </a:lnTo>
                <a:lnTo>
                  <a:pt x="1495" y="1058"/>
                </a:lnTo>
                <a:lnTo>
                  <a:pt x="1509" y="1051"/>
                </a:lnTo>
                <a:lnTo>
                  <a:pt x="1524" y="1045"/>
                </a:lnTo>
                <a:lnTo>
                  <a:pt x="1538" y="1040"/>
                </a:lnTo>
                <a:lnTo>
                  <a:pt x="1552" y="1034"/>
                </a:lnTo>
                <a:lnTo>
                  <a:pt x="1565" y="1028"/>
                </a:lnTo>
                <a:lnTo>
                  <a:pt x="1579" y="1023"/>
                </a:lnTo>
                <a:lnTo>
                  <a:pt x="1593" y="1017"/>
                </a:lnTo>
                <a:lnTo>
                  <a:pt x="1607" y="1012"/>
                </a:lnTo>
                <a:lnTo>
                  <a:pt x="1621" y="1007"/>
                </a:lnTo>
                <a:lnTo>
                  <a:pt x="1636" y="1002"/>
                </a:lnTo>
                <a:lnTo>
                  <a:pt x="1649" y="997"/>
                </a:lnTo>
                <a:lnTo>
                  <a:pt x="1664" y="991"/>
                </a:lnTo>
                <a:lnTo>
                  <a:pt x="1677" y="987"/>
                </a:lnTo>
                <a:lnTo>
                  <a:pt x="1691" y="982"/>
                </a:lnTo>
                <a:lnTo>
                  <a:pt x="1705" y="978"/>
                </a:lnTo>
                <a:lnTo>
                  <a:pt x="1718" y="972"/>
                </a:lnTo>
                <a:lnTo>
                  <a:pt x="1734" y="969"/>
                </a:lnTo>
                <a:lnTo>
                  <a:pt x="1748" y="964"/>
                </a:lnTo>
                <a:lnTo>
                  <a:pt x="1761" y="959"/>
                </a:lnTo>
                <a:lnTo>
                  <a:pt x="1775" y="955"/>
                </a:lnTo>
                <a:lnTo>
                  <a:pt x="1789" y="950"/>
                </a:lnTo>
                <a:lnTo>
                  <a:pt x="1803" y="944"/>
                </a:lnTo>
                <a:lnTo>
                  <a:pt x="1817" y="940"/>
                </a:lnTo>
                <a:lnTo>
                  <a:pt x="1831" y="933"/>
                </a:lnTo>
                <a:lnTo>
                  <a:pt x="1845" y="926"/>
                </a:lnTo>
                <a:lnTo>
                  <a:pt x="1860" y="918"/>
                </a:lnTo>
                <a:lnTo>
                  <a:pt x="1873" y="908"/>
                </a:lnTo>
                <a:lnTo>
                  <a:pt x="1887" y="895"/>
                </a:lnTo>
                <a:lnTo>
                  <a:pt x="1901" y="877"/>
                </a:lnTo>
                <a:lnTo>
                  <a:pt x="1914" y="851"/>
                </a:lnTo>
                <a:lnTo>
                  <a:pt x="1929" y="813"/>
                </a:lnTo>
                <a:lnTo>
                  <a:pt x="1943" y="749"/>
                </a:lnTo>
                <a:lnTo>
                  <a:pt x="1957" y="640"/>
                </a:lnTo>
                <a:lnTo>
                  <a:pt x="1971" y="447"/>
                </a:lnTo>
                <a:lnTo>
                  <a:pt x="1984" y="157"/>
                </a:lnTo>
                <a:lnTo>
                  <a:pt x="1999" y="0"/>
                </a:lnTo>
                <a:lnTo>
                  <a:pt x="2013" y="217"/>
                </a:lnTo>
                <a:lnTo>
                  <a:pt x="2026" y="495"/>
                </a:lnTo>
                <a:lnTo>
                  <a:pt x="2040" y="667"/>
                </a:lnTo>
                <a:lnTo>
                  <a:pt x="2056" y="765"/>
                </a:lnTo>
                <a:lnTo>
                  <a:pt x="2069" y="823"/>
                </a:lnTo>
                <a:lnTo>
                  <a:pt x="2083" y="857"/>
                </a:lnTo>
                <a:lnTo>
                  <a:pt x="2097" y="881"/>
                </a:lnTo>
                <a:lnTo>
                  <a:pt x="2110" y="898"/>
                </a:lnTo>
                <a:lnTo>
                  <a:pt x="2125" y="910"/>
                </a:lnTo>
                <a:lnTo>
                  <a:pt x="2138" y="920"/>
                </a:lnTo>
                <a:lnTo>
                  <a:pt x="2153" y="928"/>
                </a:lnTo>
                <a:lnTo>
                  <a:pt x="2167" y="934"/>
                </a:lnTo>
                <a:lnTo>
                  <a:pt x="2180" y="940"/>
                </a:lnTo>
                <a:lnTo>
                  <a:pt x="2195" y="945"/>
                </a:lnTo>
                <a:lnTo>
                  <a:pt x="2209" y="951"/>
                </a:lnTo>
                <a:lnTo>
                  <a:pt x="2222" y="956"/>
                </a:lnTo>
                <a:lnTo>
                  <a:pt x="2236" y="960"/>
                </a:lnTo>
                <a:lnTo>
                  <a:pt x="2250" y="964"/>
                </a:lnTo>
                <a:lnTo>
                  <a:pt x="2265" y="970"/>
                </a:lnTo>
                <a:lnTo>
                  <a:pt x="2279" y="974"/>
                </a:lnTo>
                <a:lnTo>
                  <a:pt x="2292" y="978"/>
                </a:lnTo>
                <a:lnTo>
                  <a:pt x="2306" y="983"/>
                </a:lnTo>
                <a:lnTo>
                  <a:pt x="2321" y="988"/>
                </a:lnTo>
                <a:lnTo>
                  <a:pt x="2334" y="993"/>
                </a:lnTo>
                <a:lnTo>
                  <a:pt x="2348" y="998"/>
                </a:lnTo>
                <a:lnTo>
                  <a:pt x="2362" y="1003"/>
                </a:lnTo>
                <a:lnTo>
                  <a:pt x="2376" y="1008"/>
                </a:lnTo>
                <a:lnTo>
                  <a:pt x="2391" y="1013"/>
                </a:lnTo>
                <a:lnTo>
                  <a:pt x="2404" y="1019"/>
                </a:lnTo>
                <a:lnTo>
                  <a:pt x="2418" y="1024"/>
                </a:lnTo>
                <a:lnTo>
                  <a:pt x="2432" y="1030"/>
                </a:lnTo>
                <a:lnTo>
                  <a:pt x="2445" y="1035"/>
                </a:lnTo>
                <a:lnTo>
                  <a:pt x="2460" y="1041"/>
                </a:lnTo>
                <a:lnTo>
                  <a:pt x="2475" y="1046"/>
                </a:lnTo>
                <a:lnTo>
                  <a:pt x="2488" y="1053"/>
                </a:lnTo>
                <a:lnTo>
                  <a:pt x="2502" y="1059"/>
                </a:lnTo>
                <a:lnTo>
                  <a:pt x="2516" y="1065"/>
                </a:lnTo>
                <a:lnTo>
                  <a:pt x="2530" y="1072"/>
                </a:lnTo>
                <a:lnTo>
                  <a:pt x="2544" y="1079"/>
                </a:lnTo>
                <a:lnTo>
                  <a:pt x="2557" y="1085"/>
                </a:lnTo>
                <a:lnTo>
                  <a:pt x="2572" y="1092"/>
                </a:lnTo>
                <a:lnTo>
                  <a:pt x="2587" y="1098"/>
                </a:lnTo>
                <a:lnTo>
                  <a:pt x="2600" y="1105"/>
                </a:lnTo>
                <a:lnTo>
                  <a:pt x="2614" y="1111"/>
                </a:lnTo>
                <a:lnTo>
                  <a:pt x="2628" y="1120"/>
                </a:lnTo>
                <a:lnTo>
                  <a:pt x="2641" y="1126"/>
                </a:lnTo>
                <a:lnTo>
                  <a:pt x="2656" y="1133"/>
                </a:lnTo>
                <a:lnTo>
                  <a:pt x="2669" y="1139"/>
                </a:lnTo>
                <a:lnTo>
                  <a:pt x="2684" y="1147"/>
                </a:lnTo>
                <a:lnTo>
                  <a:pt x="2698" y="1155"/>
                </a:lnTo>
                <a:lnTo>
                  <a:pt x="2712" y="1162"/>
                </a:lnTo>
                <a:lnTo>
                  <a:pt x="2726" y="1170"/>
                </a:lnTo>
                <a:lnTo>
                  <a:pt x="2740" y="1177"/>
                </a:lnTo>
                <a:lnTo>
                  <a:pt x="2753" y="1186"/>
                </a:lnTo>
                <a:lnTo>
                  <a:pt x="2767" y="1193"/>
                </a:lnTo>
                <a:lnTo>
                  <a:pt x="2782" y="1201"/>
                </a:lnTo>
                <a:lnTo>
                  <a:pt x="2796" y="1209"/>
                </a:lnTo>
                <a:lnTo>
                  <a:pt x="2810" y="1217"/>
                </a:lnTo>
                <a:lnTo>
                  <a:pt x="2823" y="1225"/>
                </a:lnTo>
                <a:lnTo>
                  <a:pt x="2837" y="1233"/>
                </a:lnTo>
                <a:lnTo>
                  <a:pt x="2852" y="1241"/>
                </a:lnTo>
                <a:lnTo>
                  <a:pt x="2865" y="1248"/>
                </a:lnTo>
                <a:lnTo>
                  <a:pt x="2879" y="1256"/>
                </a:lnTo>
                <a:lnTo>
                  <a:pt x="2894" y="1265"/>
                </a:lnTo>
                <a:lnTo>
                  <a:pt x="2908" y="1272"/>
                </a:lnTo>
                <a:lnTo>
                  <a:pt x="2922" y="1281"/>
                </a:lnTo>
                <a:lnTo>
                  <a:pt x="2935" y="1289"/>
                </a:lnTo>
                <a:lnTo>
                  <a:pt x="2949" y="1297"/>
                </a:lnTo>
                <a:lnTo>
                  <a:pt x="2963" y="1305"/>
                </a:lnTo>
                <a:lnTo>
                  <a:pt x="2976" y="1313"/>
                </a:lnTo>
                <a:lnTo>
                  <a:pt x="2992" y="1321"/>
                </a:lnTo>
                <a:lnTo>
                  <a:pt x="3006" y="1329"/>
                </a:lnTo>
                <a:lnTo>
                  <a:pt x="3019" y="1338"/>
                </a:lnTo>
                <a:lnTo>
                  <a:pt x="3033" y="1346"/>
                </a:lnTo>
                <a:lnTo>
                  <a:pt x="3048" y="1354"/>
                </a:lnTo>
                <a:lnTo>
                  <a:pt x="3061" y="1362"/>
                </a:lnTo>
                <a:lnTo>
                  <a:pt x="3075" y="1370"/>
                </a:lnTo>
                <a:lnTo>
                  <a:pt x="3089" y="1378"/>
                </a:lnTo>
                <a:lnTo>
                  <a:pt x="3104" y="1387"/>
                </a:lnTo>
                <a:lnTo>
                  <a:pt x="3118" y="1395"/>
                </a:lnTo>
                <a:lnTo>
                  <a:pt x="3131" y="1403"/>
                </a:lnTo>
                <a:lnTo>
                  <a:pt x="3145" y="1411"/>
                </a:lnTo>
                <a:lnTo>
                  <a:pt x="3159" y="1418"/>
                </a:lnTo>
                <a:lnTo>
                  <a:pt x="3172" y="1427"/>
                </a:lnTo>
                <a:lnTo>
                  <a:pt x="3187" y="1434"/>
                </a:lnTo>
                <a:lnTo>
                  <a:pt x="3201" y="1442"/>
                </a:lnTo>
                <a:lnTo>
                  <a:pt x="3215" y="1449"/>
                </a:lnTo>
                <a:lnTo>
                  <a:pt x="3229" y="1457"/>
                </a:lnTo>
                <a:lnTo>
                  <a:pt x="3243" y="1465"/>
                </a:lnTo>
                <a:lnTo>
                  <a:pt x="3257" y="1473"/>
                </a:lnTo>
                <a:lnTo>
                  <a:pt x="3271" y="1480"/>
                </a:lnTo>
                <a:lnTo>
                  <a:pt x="3284" y="1487"/>
                </a:lnTo>
                <a:lnTo>
                  <a:pt x="3298" y="1496"/>
                </a:lnTo>
                <a:lnTo>
                  <a:pt x="3314" y="1503"/>
                </a:lnTo>
                <a:lnTo>
                  <a:pt x="3327" y="1510"/>
                </a:lnTo>
                <a:lnTo>
                  <a:pt x="3341" y="1517"/>
                </a:lnTo>
                <a:lnTo>
                  <a:pt x="3355" y="1524"/>
                </a:lnTo>
                <a:lnTo>
                  <a:pt x="3368" y="1531"/>
                </a:lnTo>
                <a:lnTo>
                  <a:pt x="3383" y="1539"/>
                </a:lnTo>
                <a:lnTo>
                  <a:pt x="3396" y="1546"/>
                </a:lnTo>
                <a:lnTo>
                  <a:pt x="3411" y="1553"/>
                </a:lnTo>
                <a:lnTo>
                  <a:pt x="3425" y="1559"/>
                </a:lnTo>
                <a:lnTo>
                  <a:pt x="3439" y="1567"/>
                </a:lnTo>
                <a:lnTo>
                  <a:pt x="3453" y="1574"/>
                </a:lnTo>
                <a:lnTo>
                  <a:pt x="3467" y="1580"/>
                </a:lnTo>
                <a:lnTo>
                  <a:pt x="3480" y="1587"/>
                </a:lnTo>
                <a:lnTo>
                  <a:pt x="3494" y="1593"/>
                </a:lnTo>
                <a:lnTo>
                  <a:pt x="3508" y="1599"/>
                </a:lnTo>
                <a:lnTo>
                  <a:pt x="3523" y="1606"/>
                </a:lnTo>
                <a:lnTo>
                  <a:pt x="3537" y="1612"/>
                </a:lnTo>
                <a:lnTo>
                  <a:pt x="3550" y="1618"/>
                </a:lnTo>
                <a:lnTo>
                  <a:pt x="3564" y="1625"/>
                </a:lnTo>
                <a:lnTo>
                  <a:pt x="3579" y="1631"/>
                </a:lnTo>
                <a:lnTo>
                  <a:pt x="3592" y="1636"/>
                </a:lnTo>
                <a:lnTo>
                  <a:pt x="3606" y="1642"/>
                </a:lnTo>
                <a:lnTo>
                  <a:pt x="3621" y="1648"/>
                </a:lnTo>
                <a:lnTo>
                  <a:pt x="3635" y="1654"/>
                </a:lnTo>
                <a:lnTo>
                  <a:pt x="3649" y="1659"/>
                </a:lnTo>
                <a:lnTo>
                  <a:pt x="3662" y="1665"/>
                </a:lnTo>
                <a:lnTo>
                  <a:pt x="3676" y="1670"/>
                </a:lnTo>
                <a:lnTo>
                  <a:pt x="3690" y="1676"/>
                </a:lnTo>
                <a:lnTo>
                  <a:pt x="3703" y="1681"/>
                </a:lnTo>
                <a:lnTo>
                  <a:pt x="3718" y="1686"/>
                </a:lnTo>
                <a:lnTo>
                  <a:pt x="3733" y="1692"/>
                </a:lnTo>
                <a:lnTo>
                  <a:pt x="3746" y="1696"/>
                </a:lnTo>
                <a:lnTo>
                  <a:pt x="3760" y="1701"/>
                </a:lnTo>
                <a:lnTo>
                  <a:pt x="3774" y="1706"/>
                </a:lnTo>
                <a:lnTo>
                  <a:pt x="3788" y="1711"/>
                </a:lnTo>
                <a:lnTo>
                  <a:pt x="3802" y="1715"/>
                </a:lnTo>
                <a:lnTo>
                  <a:pt x="3815" y="1719"/>
                </a:lnTo>
                <a:lnTo>
                  <a:pt x="3831" y="1725"/>
                </a:lnTo>
                <a:lnTo>
                  <a:pt x="3845" y="1729"/>
                </a:lnTo>
                <a:lnTo>
                  <a:pt x="3858" y="1733"/>
                </a:lnTo>
                <a:lnTo>
                  <a:pt x="3872" y="1737"/>
                </a:lnTo>
                <a:lnTo>
                  <a:pt x="3886" y="1741"/>
                </a:lnTo>
                <a:lnTo>
                  <a:pt x="3899" y="1746"/>
                </a:lnTo>
                <a:lnTo>
                  <a:pt x="3914" y="1749"/>
                </a:lnTo>
                <a:lnTo>
                  <a:pt x="3928" y="1754"/>
                </a:lnTo>
                <a:lnTo>
                  <a:pt x="3942" y="1757"/>
                </a:lnTo>
                <a:lnTo>
                  <a:pt x="3956" y="1761"/>
                </a:lnTo>
                <a:lnTo>
                  <a:pt x="3970" y="1765"/>
                </a:lnTo>
                <a:lnTo>
                  <a:pt x="3984" y="1768"/>
                </a:lnTo>
                <a:lnTo>
                  <a:pt x="3998" y="1772"/>
                </a:lnTo>
                <a:lnTo>
                  <a:pt x="4011" y="1775"/>
                </a:lnTo>
                <a:lnTo>
                  <a:pt x="4025" y="1779"/>
                </a:lnTo>
                <a:lnTo>
                  <a:pt x="4040" y="1782"/>
                </a:lnTo>
                <a:lnTo>
                  <a:pt x="4054" y="1786"/>
                </a:lnTo>
                <a:lnTo>
                  <a:pt x="4068" y="1789"/>
                </a:lnTo>
                <a:lnTo>
                  <a:pt x="4081" y="1793"/>
                </a:lnTo>
                <a:lnTo>
                  <a:pt x="4095" y="1795"/>
                </a:lnTo>
                <a:lnTo>
                  <a:pt x="4110" y="1798"/>
                </a:lnTo>
                <a:lnTo>
                  <a:pt x="4123" y="1801"/>
                </a:lnTo>
                <a:lnTo>
                  <a:pt x="4137" y="1804"/>
                </a:lnTo>
                <a:lnTo>
                  <a:pt x="4152" y="1806"/>
                </a:lnTo>
                <a:lnTo>
                  <a:pt x="4166" y="1809"/>
                </a:lnTo>
                <a:lnTo>
                  <a:pt x="4180" y="1812"/>
                </a:lnTo>
                <a:lnTo>
                  <a:pt x="4194" y="1815"/>
                </a:lnTo>
              </a:path>
            </a:pathLst>
          </a:custGeom>
          <a:noFill/>
          <a:ln w="12700" cap="rnd" cmpd="sng">
            <a:solidFill>
              <a:srgbClr val="000080"/>
            </a:solidFill>
            <a:prstDash val="solid"/>
            <a:round/>
            <a:headEnd type="none" w="sm" len="sm"/>
            <a:tailEnd type="none" w="sm" len="sm"/>
          </a:ln>
        </p:spPr>
        <p:txBody>
          <a:bodyPr/>
          <a:lstStyle/>
          <a:p>
            <a:endParaRPr lang="en-US"/>
          </a:p>
        </p:txBody>
      </p:sp>
      <p:grpSp>
        <p:nvGrpSpPr>
          <p:cNvPr id="2" name="Group 18"/>
          <p:cNvGrpSpPr>
            <a:grpSpLocks/>
          </p:cNvGrpSpPr>
          <p:nvPr/>
        </p:nvGrpSpPr>
        <p:grpSpPr bwMode="auto">
          <a:xfrm>
            <a:off x="838200" y="4800600"/>
            <a:ext cx="7543800" cy="533400"/>
            <a:chOff x="528" y="3024"/>
            <a:chExt cx="4752" cy="336"/>
          </a:xfrm>
        </p:grpSpPr>
        <p:pic>
          <p:nvPicPr>
            <p:cNvPr id="43038" name="Picture 19" descr="LShape"/>
            <p:cNvPicPr>
              <a:picLocks noChangeAspect="1" noChangeArrowheads="1"/>
            </p:cNvPicPr>
            <p:nvPr/>
          </p:nvPicPr>
          <p:blipFill>
            <a:blip r:embed="rId3" cstate="print"/>
            <a:srcRect l="50011"/>
            <a:stretch>
              <a:fillRect/>
            </a:stretch>
          </p:blipFill>
          <p:spPr bwMode="auto">
            <a:xfrm>
              <a:off x="3024" y="3024"/>
              <a:ext cx="2256" cy="336"/>
            </a:xfrm>
            <a:prstGeom prst="rect">
              <a:avLst/>
            </a:prstGeom>
            <a:noFill/>
            <a:ln w="9525">
              <a:noFill/>
              <a:miter lim="800000"/>
              <a:headEnd/>
              <a:tailEnd/>
            </a:ln>
          </p:spPr>
        </p:pic>
        <p:pic>
          <p:nvPicPr>
            <p:cNvPr id="43039" name="Picture 20" descr="LShape"/>
            <p:cNvPicPr>
              <a:picLocks noChangeAspect="1" noChangeArrowheads="1"/>
            </p:cNvPicPr>
            <p:nvPr/>
          </p:nvPicPr>
          <p:blipFill>
            <a:blip r:embed="rId3" cstate="print"/>
            <a:srcRect l="50011"/>
            <a:stretch>
              <a:fillRect/>
            </a:stretch>
          </p:blipFill>
          <p:spPr bwMode="auto">
            <a:xfrm flipH="1">
              <a:off x="528" y="3024"/>
              <a:ext cx="2256" cy="336"/>
            </a:xfrm>
            <a:prstGeom prst="rect">
              <a:avLst/>
            </a:prstGeom>
            <a:noFill/>
            <a:ln w="9525">
              <a:noFill/>
              <a:miter lim="800000"/>
              <a:headEnd/>
              <a:tailEnd/>
            </a:ln>
          </p:spPr>
        </p:pic>
      </p:grpSp>
      <p:sp>
        <p:nvSpPr>
          <p:cNvPr id="43027" name="Line 21"/>
          <p:cNvSpPr>
            <a:spLocks noChangeShapeType="1"/>
          </p:cNvSpPr>
          <p:nvPr/>
        </p:nvSpPr>
        <p:spPr bwMode="auto">
          <a:xfrm>
            <a:off x="4616450" y="1905000"/>
            <a:ext cx="0" cy="376238"/>
          </a:xfrm>
          <a:prstGeom prst="line">
            <a:avLst/>
          </a:prstGeom>
          <a:noFill/>
          <a:ln w="9525">
            <a:solidFill>
              <a:schemeClr val="tx1"/>
            </a:solidFill>
            <a:round/>
            <a:headEnd/>
            <a:tailEnd/>
          </a:ln>
        </p:spPr>
        <p:txBody>
          <a:bodyPr/>
          <a:lstStyle/>
          <a:p>
            <a:endParaRPr lang="en-US"/>
          </a:p>
        </p:txBody>
      </p:sp>
      <p:grpSp>
        <p:nvGrpSpPr>
          <p:cNvPr id="3" name="Group 22"/>
          <p:cNvGrpSpPr>
            <a:grpSpLocks/>
          </p:cNvGrpSpPr>
          <p:nvPr/>
        </p:nvGrpSpPr>
        <p:grpSpPr bwMode="auto">
          <a:xfrm>
            <a:off x="838200" y="1404938"/>
            <a:ext cx="7543800" cy="3921125"/>
            <a:chOff x="528" y="885"/>
            <a:chExt cx="4752" cy="2470"/>
          </a:xfrm>
        </p:grpSpPr>
        <p:sp>
          <p:nvSpPr>
            <p:cNvPr id="43029" name="Freeform 23"/>
            <p:cNvSpPr>
              <a:spLocks/>
            </p:cNvSpPr>
            <p:nvPr/>
          </p:nvSpPr>
          <p:spPr bwMode="auto">
            <a:xfrm>
              <a:off x="1056" y="1488"/>
              <a:ext cx="4195" cy="1816"/>
            </a:xfrm>
            <a:custGeom>
              <a:avLst/>
              <a:gdLst>
                <a:gd name="T0" fmla="*/ 56 w 4195"/>
                <a:gd name="T1" fmla="*/ 1757 h 1816"/>
                <a:gd name="T2" fmla="*/ 125 w 4195"/>
                <a:gd name="T3" fmla="*/ 1736 h 1816"/>
                <a:gd name="T4" fmla="*/ 195 w 4195"/>
                <a:gd name="T5" fmla="*/ 1714 h 1816"/>
                <a:gd name="T6" fmla="*/ 266 w 4195"/>
                <a:gd name="T7" fmla="*/ 1691 h 1816"/>
                <a:gd name="T8" fmla="*/ 335 w 4195"/>
                <a:gd name="T9" fmla="*/ 1664 h 1816"/>
                <a:gd name="T10" fmla="*/ 406 w 4195"/>
                <a:gd name="T11" fmla="*/ 1635 h 1816"/>
                <a:gd name="T12" fmla="*/ 476 w 4195"/>
                <a:gd name="T13" fmla="*/ 1605 h 1816"/>
                <a:gd name="T14" fmla="*/ 545 w 4195"/>
                <a:gd name="T15" fmla="*/ 1572 h 1816"/>
                <a:gd name="T16" fmla="*/ 615 w 4195"/>
                <a:gd name="T17" fmla="*/ 1537 h 1816"/>
                <a:gd name="T18" fmla="*/ 685 w 4195"/>
                <a:gd name="T19" fmla="*/ 1501 h 1816"/>
                <a:gd name="T20" fmla="*/ 755 w 4195"/>
                <a:gd name="T21" fmla="*/ 1463 h 1816"/>
                <a:gd name="T22" fmla="*/ 825 w 4195"/>
                <a:gd name="T23" fmla="*/ 1425 h 1816"/>
                <a:gd name="T24" fmla="*/ 895 w 4195"/>
                <a:gd name="T25" fmla="*/ 1385 h 1816"/>
                <a:gd name="T26" fmla="*/ 964 w 4195"/>
                <a:gd name="T27" fmla="*/ 1344 h 1816"/>
                <a:gd name="T28" fmla="*/ 1034 w 4195"/>
                <a:gd name="T29" fmla="*/ 1303 h 1816"/>
                <a:gd name="T30" fmla="*/ 1104 w 4195"/>
                <a:gd name="T31" fmla="*/ 1263 h 1816"/>
                <a:gd name="T32" fmla="*/ 1174 w 4195"/>
                <a:gd name="T33" fmla="*/ 1223 h 1816"/>
                <a:gd name="T34" fmla="*/ 1244 w 4195"/>
                <a:gd name="T35" fmla="*/ 1184 h 1816"/>
                <a:gd name="T36" fmla="*/ 1314 w 4195"/>
                <a:gd name="T37" fmla="*/ 1146 h 1816"/>
                <a:gd name="T38" fmla="*/ 1383 w 4195"/>
                <a:gd name="T39" fmla="*/ 1111 h 1816"/>
                <a:gd name="T40" fmla="*/ 1453 w 4195"/>
                <a:gd name="T41" fmla="*/ 1076 h 1816"/>
                <a:gd name="T42" fmla="*/ 1524 w 4195"/>
                <a:gd name="T43" fmla="*/ 1045 h 1816"/>
                <a:gd name="T44" fmla="*/ 1593 w 4195"/>
                <a:gd name="T45" fmla="*/ 1017 h 1816"/>
                <a:gd name="T46" fmla="*/ 1664 w 4195"/>
                <a:gd name="T47" fmla="*/ 991 h 1816"/>
                <a:gd name="T48" fmla="*/ 1734 w 4195"/>
                <a:gd name="T49" fmla="*/ 969 h 1816"/>
                <a:gd name="T50" fmla="*/ 1803 w 4195"/>
                <a:gd name="T51" fmla="*/ 944 h 1816"/>
                <a:gd name="T52" fmla="*/ 1873 w 4195"/>
                <a:gd name="T53" fmla="*/ 908 h 1816"/>
                <a:gd name="T54" fmla="*/ 1943 w 4195"/>
                <a:gd name="T55" fmla="*/ 749 h 1816"/>
                <a:gd name="T56" fmla="*/ 2013 w 4195"/>
                <a:gd name="T57" fmla="*/ 217 h 1816"/>
                <a:gd name="T58" fmla="*/ 2083 w 4195"/>
                <a:gd name="T59" fmla="*/ 857 h 1816"/>
                <a:gd name="T60" fmla="*/ 2153 w 4195"/>
                <a:gd name="T61" fmla="*/ 928 h 1816"/>
                <a:gd name="T62" fmla="*/ 2222 w 4195"/>
                <a:gd name="T63" fmla="*/ 956 h 1816"/>
                <a:gd name="T64" fmla="*/ 2292 w 4195"/>
                <a:gd name="T65" fmla="*/ 978 h 1816"/>
                <a:gd name="T66" fmla="*/ 2362 w 4195"/>
                <a:gd name="T67" fmla="*/ 1003 h 1816"/>
                <a:gd name="T68" fmla="*/ 2432 w 4195"/>
                <a:gd name="T69" fmla="*/ 1030 h 1816"/>
                <a:gd name="T70" fmla="*/ 2502 w 4195"/>
                <a:gd name="T71" fmla="*/ 1059 h 1816"/>
                <a:gd name="T72" fmla="*/ 2572 w 4195"/>
                <a:gd name="T73" fmla="*/ 1092 h 1816"/>
                <a:gd name="T74" fmla="*/ 2641 w 4195"/>
                <a:gd name="T75" fmla="*/ 1126 h 1816"/>
                <a:gd name="T76" fmla="*/ 2712 w 4195"/>
                <a:gd name="T77" fmla="*/ 1162 h 1816"/>
                <a:gd name="T78" fmla="*/ 2782 w 4195"/>
                <a:gd name="T79" fmla="*/ 1201 h 1816"/>
                <a:gd name="T80" fmla="*/ 2852 w 4195"/>
                <a:gd name="T81" fmla="*/ 1241 h 1816"/>
                <a:gd name="T82" fmla="*/ 2922 w 4195"/>
                <a:gd name="T83" fmla="*/ 1281 h 1816"/>
                <a:gd name="T84" fmla="*/ 2992 w 4195"/>
                <a:gd name="T85" fmla="*/ 1321 h 1816"/>
                <a:gd name="T86" fmla="*/ 3061 w 4195"/>
                <a:gd name="T87" fmla="*/ 1362 h 1816"/>
                <a:gd name="T88" fmla="*/ 3131 w 4195"/>
                <a:gd name="T89" fmla="*/ 1403 h 1816"/>
                <a:gd name="T90" fmla="*/ 3201 w 4195"/>
                <a:gd name="T91" fmla="*/ 1442 h 1816"/>
                <a:gd name="T92" fmla="*/ 3271 w 4195"/>
                <a:gd name="T93" fmla="*/ 1480 h 1816"/>
                <a:gd name="T94" fmla="*/ 3341 w 4195"/>
                <a:gd name="T95" fmla="*/ 1517 h 1816"/>
                <a:gd name="T96" fmla="*/ 3411 w 4195"/>
                <a:gd name="T97" fmla="*/ 1553 h 1816"/>
                <a:gd name="T98" fmla="*/ 3480 w 4195"/>
                <a:gd name="T99" fmla="*/ 1587 h 1816"/>
                <a:gd name="T100" fmla="*/ 3550 w 4195"/>
                <a:gd name="T101" fmla="*/ 1618 h 1816"/>
                <a:gd name="T102" fmla="*/ 3621 w 4195"/>
                <a:gd name="T103" fmla="*/ 1648 h 1816"/>
                <a:gd name="T104" fmla="*/ 3690 w 4195"/>
                <a:gd name="T105" fmla="*/ 1676 h 1816"/>
                <a:gd name="T106" fmla="*/ 3760 w 4195"/>
                <a:gd name="T107" fmla="*/ 1701 h 1816"/>
                <a:gd name="T108" fmla="*/ 3831 w 4195"/>
                <a:gd name="T109" fmla="*/ 1725 h 1816"/>
                <a:gd name="T110" fmla="*/ 3899 w 4195"/>
                <a:gd name="T111" fmla="*/ 1746 h 1816"/>
                <a:gd name="T112" fmla="*/ 3970 w 4195"/>
                <a:gd name="T113" fmla="*/ 1765 h 1816"/>
                <a:gd name="T114" fmla="*/ 4040 w 4195"/>
                <a:gd name="T115" fmla="*/ 1782 h 1816"/>
                <a:gd name="T116" fmla="*/ 4110 w 4195"/>
                <a:gd name="T117" fmla="*/ 1798 h 1816"/>
                <a:gd name="T118" fmla="*/ 4180 w 4195"/>
                <a:gd name="T119" fmla="*/ 1812 h 18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95"/>
                <a:gd name="T181" fmla="*/ 0 h 1816"/>
                <a:gd name="T182" fmla="*/ 4195 w 4195"/>
                <a:gd name="T183" fmla="*/ 1816 h 18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95" h="1816">
                  <a:moveTo>
                    <a:pt x="0" y="1771"/>
                  </a:moveTo>
                  <a:lnTo>
                    <a:pt x="14" y="1768"/>
                  </a:lnTo>
                  <a:lnTo>
                    <a:pt x="28" y="1765"/>
                  </a:lnTo>
                  <a:lnTo>
                    <a:pt x="41" y="1760"/>
                  </a:lnTo>
                  <a:lnTo>
                    <a:pt x="56" y="1757"/>
                  </a:lnTo>
                  <a:lnTo>
                    <a:pt x="71" y="1753"/>
                  </a:lnTo>
                  <a:lnTo>
                    <a:pt x="84" y="1749"/>
                  </a:lnTo>
                  <a:lnTo>
                    <a:pt x="98" y="1745"/>
                  </a:lnTo>
                  <a:lnTo>
                    <a:pt x="112" y="1740"/>
                  </a:lnTo>
                  <a:lnTo>
                    <a:pt x="125" y="1736"/>
                  </a:lnTo>
                  <a:lnTo>
                    <a:pt x="139" y="1733"/>
                  </a:lnTo>
                  <a:lnTo>
                    <a:pt x="153" y="1727"/>
                  </a:lnTo>
                  <a:lnTo>
                    <a:pt x="168" y="1724"/>
                  </a:lnTo>
                  <a:lnTo>
                    <a:pt x="182" y="1719"/>
                  </a:lnTo>
                  <a:lnTo>
                    <a:pt x="195" y="1714"/>
                  </a:lnTo>
                  <a:lnTo>
                    <a:pt x="210" y="1710"/>
                  </a:lnTo>
                  <a:lnTo>
                    <a:pt x="224" y="1705"/>
                  </a:lnTo>
                  <a:lnTo>
                    <a:pt x="237" y="1700"/>
                  </a:lnTo>
                  <a:lnTo>
                    <a:pt x="251" y="1695"/>
                  </a:lnTo>
                  <a:lnTo>
                    <a:pt x="266" y="1691"/>
                  </a:lnTo>
                  <a:lnTo>
                    <a:pt x="280" y="1686"/>
                  </a:lnTo>
                  <a:lnTo>
                    <a:pt x="294" y="1679"/>
                  </a:lnTo>
                  <a:lnTo>
                    <a:pt x="307" y="1675"/>
                  </a:lnTo>
                  <a:lnTo>
                    <a:pt x="321" y="1670"/>
                  </a:lnTo>
                  <a:lnTo>
                    <a:pt x="335" y="1664"/>
                  </a:lnTo>
                  <a:lnTo>
                    <a:pt x="349" y="1658"/>
                  </a:lnTo>
                  <a:lnTo>
                    <a:pt x="363" y="1653"/>
                  </a:lnTo>
                  <a:lnTo>
                    <a:pt x="378" y="1647"/>
                  </a:lnTo>
                  <a:lnTo>
                    <a:pt x="391" y="1641"/>
                  </a:lnTo>
                  <a:lnTo>
                    <a:pt x="406" y="1635"/>
                  </a:lnTo>
                  <a:lnTo>
                    <a:pt x="419" y="1629"/>
                  </a:lnTo>
                  <a:lnTo>
                    <a:pt x="433" y="1623"/>
                  </a:lnTo>
                  <a:lnTo>
                    <a:pt x="447" y="1617"/>
                  </a:lnTo>
                  <a:lnTo>
                    <a:pt x="460" y="1611"/>
                  </a:lnTo>
                  <a:lnTo>
                    <a:pt x="476" y="1605"/>
                  </a:lnTo>
                  <a:lnTo>
                    <a:pt x="490" y="1598"/>
                  </a:lnTo>
                  <a:lnTo>
                    <a:pt x="503" y="1591"/>
                  </a:lnTo>
                  <a:lnTo>
                    <a:pt x="517" y="1585"/>
                  </a:lnTo>
                  <a:lnTo>
                    <a:pt x="531" y="1578"/>
                  </a:lnTo>
                  <a:lnTo>
                    <a:pt x="545" y="1572"/>
                  </a:lnTo>
                  <a:lnTo>
                    <a:pt x="559" y="1565"/>
                  </a:lnTo>
                  <a:lnTo>
                    <a:pt x="572" y="1558"/>
                  </a:lnTo>
                  <a:lnTo>
                    <a:pt x="587" y="1552"/>
                  </a:lnTo>
                  <a:lnTo>
                    <a:pt x="602" y="1545"/>
                  </a:lnTo>
                  <a:lnTo>
                    <a:pt x="615" y="1537"/>
                  </a:lnTo>
                  <a:lnTo>
                    <a:pt x="629" y="1531"/>
                  </a:lnTo>
                  <a:lnTo>
                    <a:pt x="643" y="1524"/>
                  </a:lnTo>
                  <a:lnTo>
                    <a:pt x="656" y="1516"/>
                  </a:lnTo>
                  <a:lnTo>
                    <a:pt x="670" y="1509"/>
                  </a:lnTo>
                  <a:lnTo>
                    <a:pt x="685" y="1501"/>
                  </a:lnTo>
                  <a:lnTo>
                    <a:pt x="699" y="1494"/>
                  </a:lnTo>
                  <a:lnTo>
                    <a:pt x="713" y="1487"/>
                  </a:lnTo>
                  <a:lnTo>
                    <a:pt x="726" y="1479"/>
                  </a:lnTo>
                  <a:lnTo>
                    <a:pt x="741" y="1471"/>
                  </a:lnTo>
                  <a:lnTo>
                    <a:pt x="755" y="1463"/>
                  </a:lnTo>
                  <a:lnTo>
                    <a:pt x="768" y="1456"/>
                  </a:lnTo>
                  <a:lnTo>
                    <a:pt x="782" y="1449"/>
                  </a:lnTo>
                  <a:lnTo>
                    <a:pt x="797" y="1441"/>
                  </a:lnTo>
                  <a:lnTo>
                    <a:pt x="811" y="1433"/>
                  </a:lnTo>
                  <a:lnTo>
                    <a:pt x="825" y="1425"/>
                  </a:lnTo>
                  <a:lnTo>
                    <a:pt x="838" y="1417"/>
                  </a:lnTo>
                  <a:lnTo>
                    <a:pt x="852" y="1409"/>
                  </a:lnTo>
                  <a:lnTo>
                    <a:pt x="866" y="1401"/>
                  </a:lnTo>
                  <a:lnTo>
                    <a:pt x="880" y="1394"/>
                  </a:lnTo>
                  <a:lnTo>
                    <a:pt x="895" y="1385"/>
                  </a:lnTo>
                  <a:lnTo>
                    <a:pt x="909" y="1376"/>
                  </a:lnTo>
                  <a:lnTo>
                    <a:pt x="922" y="1369"/>
                  </a:lnTo>
                  <a:lnTo>
                    <a:pt x="937" y="1361"/>
                  </a:lnTo>
                  <a:lnTo>
                    <a:pt x="951" y="1353"/>
                  </a:lnTo>
                  <a:lnTo>
                    <a:pt x="964" y="1344"/>
                  </a:lnTo>
                  <a:lnTo>
                    <a:pt x="978" y="1337"/>
                  </a:lnTo>
                  <a:lnTo>
                    <a:pt x="992" y="1328"/>
                  </a:lnTo>
                  <a:lnTo>
                    <a:pt x="1007" y="1320"/>
                  </a:lnTo>
                  <a:lnTo>
                    <a:pt x="1021" y="1312"/>
                  </a:lnTo>
                  <a:lnTo>
                    <a:pt x="1034" y="1303"/>
                  </a:lnTo>
                  <a:lnTo>
                    <a:pt x="1048" y="1296"/>
                  </a:lnTo>
                  <a:lnTo>
                    <a:pt x="1062" y="1288"/>
                  </a:lnTo>
                  <a:lnTo>
                    <a:pt x="1076" y="1279"/>
                  </a:lnTo>
                  <a:lnTo>
                    <a:pt x="1090" y="1271"/>
                  </a:lnTo>
                  <a:lnTo>
                    <a:pt x="1104" y="1263"/>
                  </a:lnTo>
                  <a:lnTo>
                    <a:pt x="1118" y="1255"/>
                  </a:lnTo>
                  <a:lnTo>
                    <a:pt x="1133" y="1247"/>
                  </a:lnTo>
                  <a:lnTo>
                    <a:pt x="1146" y="1239"/>
                  </a:lnTo>
                  <a:lnTo>
                    <a:pt x="1160" y="1231"/>
                  </a:lnTo>
                  <a:lnTo>
                    <a:pt x="1174" y="1223"/>
                  </a:lnTo>
                  <a:lnTo>
                    <a:pt x="1187" y="1215"/>
                  </a:lnTo>
                  <a:lnTo>
                    <a:pt x="1201" y="1207"/>
                  </a:lnTo>
                  <a:lnTo>
                    <a:pt x="1217" y="1199"/>
                  </a:lnTo>
                  <a:lnTo>
                    <a:pt x="1230" y="1192"/>
                  </a:lnTo>
                  <a:lnTo>
                    <a:pt x="1244" y="1184"/>
                  </a:lnTo>
                  <a:lnTo>
                    <a:pt x="1258" y="1177"/>
                  </a:lnTo>
                  <a:lnTo>
                    <a:pt x="1272" y="1168"/>
                  </a:lnTo>
                  <a:lnTo>
                    <a:pt x="1286" y="1160"/>
                  </a:lnTo>
                  <a:lnTo>
                    <a:pt x="1299" y="1153"/>
                  </a:lnTo>
                  <a:lnTo>
                    <a:pt x="1314" y="1146"/>
                  </a:lnTo>
                  <a:lnTo>
                    <a:pt x="1329" y="1139"/>
                  </a:lnTo>
                  <a:lnTo>
                    <a:pt x="1342" y="1132"/>
                  </a:lnTo>
                  <a:lnTo>
                    <a:pt x="1356" y="1124"/>
                  </a:lnTo>
                  <a:lnTo>
                    <a:pt x="1370" y="1117"/>
                  </a:lnTo>
                  <a:lnTo>
                    <a:pt x="1383" y="1111"/>
                  </a:lnTo>
                  <a:lnTo>
                    <a:pt x="1397" y="1103"/>
                  </a:lnTo>
                  <a:lnTo>
                    <a:pt x="1411" y="1097"/>
                  </a:lnTo>
                  <a:lnTo>
                    <a:pt x="1426" y="1090"/>
                  </a:lnTo>
                  <a:lnTo>
                    <a:pt x="1440" y="1083"/>
                  </a:lnTo>
                  <a:lnTo>
                    <a:pt x="1453" y="1076"/>
                  </a:lnTo>
                  <a:lnTo>
                    <a:pt x="1468" y="1071"/>
                  </a:lnTo>
                  <a:lnTo>
                    <a:pt x="1482" y="1064"/>
                  </a:lnTo>
                  <a:lnTo>
                    <a:pt x="1495" y="1058"/>
                  </a:lnTo>
                  <a:lnTo>
                    <a:pt x="1509" y="1051"/>
                  </a:lnTo>
                  <a:lnTo>
                    <a:pt x="1524" y="1045"/>
                  </a:lnTo>
                  <a:lnTo>
                    <a:pt x="1538" y="1040"/>
                  </a:lnTo>
                  <a:lnTo>
                    <a:pt x="1552" y="1034"/>
                  </a:lnTo>
                  <a:lnTo>
                    <a:pt x="1565" y="1028"/>
                  </a:lnTo>
                  <a:lnTo>
                    <a:pt x="1579" y="1023"/>
                  </a:lnTo>
                  <a:lnTo>
                    <a:pt x="1593" y="1017"/>
                  </a:lnTo>
                  <a:lnTo>
                    <a:pt x="1607" y="1012"/>
                  </a:lnTo>
                  <a:lnTo>
                    <a:pt x="1621" y="1007"/>
                  </a:lnTo>
                  <a:lnTo>
                    <a:pt x="1636" y="1002"/>
                  </a:lnTo>
                  <a:lnTo>
                    <a:pt x="1649" y="997"/>
                  </a:lnTo>
                  <a:lnTo>
                    <a:pt x="1664" y="991"/>
                  </a:lnTo>
                  <a:lnTo>
                    <a:pt x="1677" y="987"/>
                  </a:lnTo>
                  <a:lnTo>
                    <a:pt x="1691" y="982"/>
                  </a:lnTo>
                  <a:lnTo>
                    <a:pt x="1705" y="978"/>
                  </a:lnTo>
                  <a:lnTo>
                    <a:pt x="1718" y="972"/>
                  </a:lnTo>
                  <a:lnTo>
                    <a:pt x="1734" y="969"/>
                  </a:lnTo>
                  <a:lnTo>
                    <a:pt x="1748" y="964"/>
                  </a:lnTo>
                  <a:lnTo>
                    <a:pt x="1761" y="959"/>
                  </a:lnTo>
                  <a:lnTo>
                    <a:pt x="1775" y="955"/>
                  </a:lnTo>
                  <a:lnTo>
                    <a:pt x="1789" y="950"/>
                  </a:lnTo>
                  <a:lnTo>
                    <a:pt x="1803" y="944"/>
                  </a:lnTo>
                  <a:lnTo>
                    <a:pt x="1817" y="940"/>
                  </a:lnTo>
                  <a:lnTo>
                    <a:pt x="1831" y="933"/>
                  </a:lnTo>
                  <a:lnTo>
                    <a:pt x="1845" y="926"/>
                  </a:lnTo>
                  <a:lnTo>
                    <a:pt x="1860" y="918"/>
                  </a:lnTo>
                  <a:lnTo>
                    <a:pt x="1873" y="908"/>
                  </a:lnTo>
                  <a:lnTo>
                    <a:pt x="1887" y="895"/>
                  </a:lnTo>
                  <a:lnTo>
                    <a:pt x="1901" y="877"/>
                  </a:lnTo>
                  <a:lnTo>
                    <a:pt x="1914" y="851"/>
                  </a:lnTo>
                  <a:lnTo>
                    <a:pt x="1929" y="813"/>
                  </a:lnTo>
                  <a:lnTo>
                    <a:pt x="1943" y="749"/>
                  </a:lnTo>
                  <a:lnTo>
                    <a:pt x="1957" y="640"/>
                  </a:lnTo>
                  <a:lnTo>
                    <a:pt x="1971" y="447"/>
                  </a:lnTo>
                  <a:lnTo>
                    <a:pt x="1984" y="157"/>
                  </a:lnTo>
                  <a:lnTo>
                    <a:pt x="1999" y="0"/>
                  </a:lnTo>
                  <a:lnTo>
                    <a:pt x="2013" y="217"/>
                  </a:lnTo>
                  <a:lnTo>
                    <a:pt x="2026" y="495"/>
                  </a:lnTo>
                  <a:lnTo>
                    <a:pt x="2040" y="667"/>
                  </a:lnTo>
                  <a:lnTo>
                    <a:pt x="2056" y="765"/>
                  </a:lnTo>
                  <a:lnTo>
                    <a:pt x="2069" y="823"/>
                  </a:lnTo>
                  <a:lnTo>
                    <a:pt x="2083" y="857"/>
                  </a:lnTo>
                  <a:lnTo>
                    <a:pt x="2097" y="881"/>
                  </a:lnTo>
                  <a:lnTo>
                    <a:pt x="2110" y="898"/>
                  </a:lnTo>
                  <a:lnTo>
                    <a:pt x="2125" y="910"/>
                  </a:lnTo>
                  <a:lnTo>
                    <a:pt x="2138" y="920"/>
                  </a:lnTo>
                  <a:lnTo>
                    <a:pt x="2153" y="928"/>
                  </a:lnTo>
                  <a:lnTo>
                    <a:pt x="2167" y="934"/>
                  </a:lnTo>
                  <a:lnTo>
                    <a:pt x="2180" y="940"/>
                  </a:lnTo>
                  <a:lnTo>
                    <a:pt x="2195" y="945"/>
                  </a:lnTo>
                  <a:lnTo>
                    <a:pt x="2209" y="951"/>
                  </a:lnTo>
                  <a:lnTo>
                    <a:pt x="2222" y="956"/>
                  </a:lnTo>
                  <a:lnTo>
                    <a:pt x="2236" y="960"/>
                  </a:lnTo>
                  <a:lnTo>
                    <a:pt x="2250" y="964"/>
                  </a:lnTo>
                  <a:lnTo>
                    <a:pt x="2265" y="970"/>
                  </a:lnTo>
                  <a:lnTo>
                    <a:pt x="2279" y="974"/>
                  </a:lnTo>
                  <a:lnTo>
                    <a:pt x="2292" y="978"/>
                  </a:lnTo>
                  <a:lnTo>
                    <a:pt x="2306" y="983"/>
                  </a:lnTo>
                  <a:lnTo>
                    <a:pt x="2321" y="988"/>
                  </a:lnTo>
                  <a:lnTo>
                    <a:pt x="2334" y="993"/>
                  </a:lnTo>
                  <a:lnTo>
                    <a:pt x="2348" y="998"/>
                  </a:lnTo>
                  <a:lnTo>
                    <a:pt x="2362" y="1003"/>
                  </a:lnTo>
                  <a:lnTo>
                    <a:pt x="2376" y="1008"/>
                  </a:lnTo>
                  <a:lnTo>
                    <a:pt x="2391" y="1013"/>
                  </a:lnTo>
                  <a:lnTo>
                    <a:pt x="2404" y="1019"/>
                  </a:lnTo>
                  <a:lnTo>
                    <a:pt x="2418" y="1024"/>
                  </a:lnTo>
                  <a:lnTo>
                    <a:pt x="2432" y="1030"/>
                  </a:lnTo>
                  <a:lnTo>
                    <a:pt x="2445" y="1035"/>
                  </a:lnTo>
                  <a:lnTo>
                    <a:pt x="2460" y="1041"/>
                  </a:lnTo>
                  <a:lnTo>
                    <a:pt x="2475" y="1046"/>
                  </a:lnTo>
                  <a:lnTo>
                    <a:pt x="2488" y="1053"/>
                  </a:lnTo>
                  <a:lnTo>
                    <a:pt x="2502" y="1059"/>
                  </a:lnTo>
                  <a:lnTo>
                    <a:pt x="2516" y="1065"/>
                  </a:lnTo>
                  <a:lnTo>
                    <a:pt x="2530" y="1072"/>
                  </a:lnTo>
                  <a:lnTo>
                    <a:pt x="2544" y="1079"/>
                  </a:lnTo>
                  <a:lnTo>
                    <a:pt x="2557" y="1085"/>
                  </a:lnTo>
                  <a:lnTo>
                    <a:pt x="2572" y="1092"/>
                  </a:lnTo>
                  <a:lnTo>
                    <a:pt x="2587" y="1098"/>
                  </a:lnTo>
                  <a:lnTo>
                    <a:pt x="2600" y="1105"/>
                  </a:lnTo>
                  <a:lnTo>
                    <a:pt x="2614" y="1111"/>
                  </a:lnTo>
                  <a:lnTo>
                    <a:pt x="2628" y="1120"/>
                  </a:lnTo>
                  <a:lnTo>
                    <a:pt x="2641" y="1126"/>
                  </a:lnTo>
                  <a:lnTo>
                    <a:pt x="2656" y="1133"/>
                  </a:lnTo>
                  <a:lnTo>
                    <a:pt x="2669" y="1139"/>
                  </a:lnTo>
                  <a:lnTo>
                    <a:pt x="2684" y="1147"/>
                  </a:lnTo>
                  <a:lnTo>
                    <a:pt x="2698" y="1155"/>
                  </a:lnTo>
                  <a:lnTo>
                    <a:pt x="2712" y="1162"/>
                  </a:lnTo>
                  <a:lnTo>
                    <a:pt x="2726" y="1170"/>
                  </a:lnTo>
                  <a:lnTo>
                    <a:pt x="2740" y="1177"/>
                  </a:lnTo>
                  <a:lnTo>
                    <a:pt x="2753" y="1186"/>
                  </a:lnTo>
                  <a:lnTo>
                    <a:pt x="2767" y="1193"/>
                  </a:lnTo>
                  <a:lnTo>
                    <a:pt x="2782" y="1201"/>
                  </a:lnTo>
                  <a:lnTo>
                    <a:pt x="2796" y="1209"/>
                  </a:lnTo>
                  <a:lnTo>
                    <a:pt x="2810" y="1217"/>
                  </a:lnTo>
                  <a:lnTo>
                    <a:pt x="2823" y="1225"/>
                  </a:lnTo>
                  <a:lnTo>
                    <a:pt x="2837" y="1233"/>
                  </a:lnTo>
                  <a:lnTo>
                    <a:pt x="2852" y="1241"/>
                  </a:lnTo>
                  <a:lnTo>
                    <a:pt x="2865" y="1248"/>
                  </a:lnTo>
                  <a:lnTo>
                    <a:pt x="2879" y="1256"/>
                  </a:lnTo>
                  <a:lnTo>
                    <a:pt x="2894" y="1265"/>
                  </a:lnTo>
                  <a:lnTo>
                    <a:pt x="2908" y="1272"/>
                  </a:lnTo>
                  <a:lnTo>
                    <a:pt x="2922" y="1281"/>
                  </a:lnTo>
                  <a:lnTo>
                    <a:pt x="2935" y="1289"/>
                  </a:lnTo>
                  <a:lnTo>
                    <a:pt x="2949" y="1297"/>
                  </a:lnTo>
                  <a:lnTo>
                    <a:pt x="2963" y="1305"/>
                  </a:lnTo>
                  <a:lnTo>
                    <a:pt x="2976" y="1313"/>
                  </a:lnTo>
                  <a:lnTo>
                    <a:pt x="2992" y="1321"/>
                  </a:lnTo>
                  <a:lnTo>
                    <a:pt x="3006" y="1329"/>
                  </a:lnTo>
                  <a:lnTo>
                    <a:pt x="3019" y="1338"/>
                  </a:lnTo>
                  <a:lnTo>
                    <a:pt x="3033" y="1346"/>
                  </a:lnTo>
                  <a:lnTo>
                    <a:pt x="3048" y="1354"/>
                  </a:lnTo>
                  <a:lnTo>
                    <a:pt x="3061" y="1362"/>
                  </a:lnTo>
                  <a:lnTo>
                    <a:pt x="3075" y="1370"/>
                  </a:lnTo>
                  <a:lnTo>
                    <a:pt x="3089" y="1378"/>
                  </a:lnTo>
                  <a:lnTo>
                    <a:pt x="3104" y="1387"/>
                  </a:lnTo>
                  <a:lnTo>
                    <a:pt x="3118" y="1395"/>
                  </a:lnTo>
                  <a:lnTo>
                    <a:pt x="3131" y="1403"/>
                  </a:lnTo>
                  <a:lnTo>
                    <a:pt x="3145" y="1411"/>
                  </a:lnTo>
                  <a:lnTo>
                    <a:pt x="3159" y="1418"/>
                  </a:lnTo>
                  <a:lnTo>
                    <a:pt x="3172" y="1427"/>
                  </a:lnTo>
                  <a:lnTo>
                    <a:pt x="3187" y="1434"/>
                  </a:lnTo>
                  <a:lnTo>
                    <a:pt x="3201" y="1442"/>
                  </a:lnTo>
                  <a:lnTo>
                    <a:pt x="3215" y="1449"/>
                  </a:lnTo>
                  <a:lnTo>
                    <a:pt x="3229" y="1457"/>
                  </a:lnTo>
                  <a:lnTo>
                    <a:pt x="3243" y="1465"/>
                  </a:lnTo>
                  <a:lnTo>
                    <a:pt x="3257" y="1473"/>
                  </a:lnTo>
                  <a:lnTo>
                    <a:pt x="3271" y="1480"/>
                  </a:lnTo>
                  <a:lnTo>
                    <a:pt x="3284" y="1487"/>
                  </a:lnTo>
                  <a:lnTo>
                    <a:pt x="3298" y="1496"/>
                  </a:lnTo>
                  <a:lnTo>
                    <a:pt x="3314" y="1503"/>
                  </a:lnTo>
                  <a:lnTo>
                    <a:pt x="3327" y="1510"/>
                  </a:lnTo>
                  <a:lnTo>
                    <a:pt x="3341" y="1517"/>
                  </a:lnTo>
                  <a:lnTo>
                    <a:pt x="3355" y="1524"/>
                  </a:lnTo>
                  <a:lnTo>
                    <a:pt x="3368" y="1531"/>
                  </a:lnTo>
                  <a:lnTo>
                    <a:pt x="3383" y="1539"/>
                  </a:lnTo>
                  <a:lnTo>
                    <a:pt x="3396" y="1546"/>
                  </a:lnTo>
                  <a:lnTo>
                    <a:pt x="3411" y="1553"/>
                  </a:lnTo>
                  <a:lnTo>
                    <a:pt x="3425" y="1559"/>
                  </a:lnTo>
                  <a:lnTo>
                    <a:pt x="3439" y="1567"/>
                  </a:lnTo>
                  <a:lnTo>
                    <a:pt x="3453" y="1574"/>
                  </a:lnTo>
                  <a:lnTo>
                    <a:pt x="3467" y="1580"/>
                  </a:lnTo>
                  <a:lnTo>
                    <a:pt x="3480" y="1587"/>
                  </a:lnTo>
                  <a:lnTo>
                    <a:pt x="3494" y="1593"/>
                  </a:lnTo>
                  <a:lnTo>
                    <a:pt x="3508" y="1599"/>
                  </a:lnTo>
                  <a:lnTo>
                    <a:pt x="3523" y="1606"/>
                  </a:lnTo>
                  <a:lnTo>
                    <a:pt x="3537" y="1612"/>
                  </a:lnTo>
                  <a:lnTo>
                    <a:pt x="3550" y="1618"/>
                  </a:lnTo>
                  <a:lnTo>
                    <a:pt x="3564" y="1625"/>
                  </a:lnTo>
                  <a:lnTo>
                    <a:pt x="3579" y="1631"/>
                  </a:lnTo>
                  <a:lnTo>
                    <a:pt x="3592" y="1636"/>
                  </a:lnTo>
                  <a:lnTo>
                    <a:pt x="3606" y="1642"/>
                  </a:lnTo>
                  <a:lnTo>
                    <a:pt x="3621" y="1648"/>
                  </a:lnTo>
                  <a:lnTo>
                    <a:pt x="3635" y="1654"/>
                  </a:lnTo>
                  <a:lnTo>
                    <a:pt x="3649" y="1659"/>
                  </a:lnTo>
                  <a:lnTo>
                    <a:pt x="3662" y="1665"/>
                  </a:lnTo>
                  <a:lnTo>
                    <a:pt x="3676" y="1670"/>
                  </a:lnTo>
                  <a:lnTo>
                    <a:pt x="3690" y="1676"/>
                  </a:lnTo>
                  <a:lnTo>
                    <a:pt x="3703" y="1681"/>
                  </a:lnTo>
                  <a:lnTo>
                    <a:pt x="3718" y="1686"/>
                  </a:lnTo>
                  <a:lnTo>
                    <a:pt x="3733" y="1692"/>
                  </a:lnTo>
                  <a:lnTo>
                    <a:pt x="3746" y="1696"/>
                  </a:lnTo>
                  <a:lnTo>
                    <a:pt x="3760" y="1701"/>
                  </a:lnTo>
                  <a:lnTo>
                    <a:pt x="3774" y="1706"/>
                  </a:lnTo>
                  <a:lnTo>
                    <a:pt x="3788" y="1711"/>
                  </a:lnTo>
                  <a:lnTo>
                    <a:pt x="3802" y="1715"/>
                  </a:lnTo>
                  <a:lnTo>
                    <a:pt x="3815" y="1719"/>
                  </a:lnTo>
                  <a:lnTo>
                    <a:pt x="3831" y="1725"/>
                  </a:lnTo>
                  <a:lnTo>
                    <a:pt x="3845" y="1729"/>
                  </a:lnTo>
                  <a:lnTo>
                    <a:pt x="3858" y="1733"/>
                  </a:lnTo>
                  <a:lnTo>
                    <a:pt x="3872" y="1737"/>
                  </a:lnTo>
                  <a:lnTo>
                    <a:pt x="3886" y="1741"/>
                  </a:lnTo>
                  <a:lnTo>
                    <a:pt x="3899" y="1746"/>
                  </a:lnTo>
                  <a:lnTo>
                    <a:pt x="3914" y="1749"/>
                  </a:lnTo>
                  <a:lnTo>
                    <a:pt x="3928" y="1754"/>
                  </a:lnTo>
                  <a:lnTo>
                    <a:pt x="3942" y="1757"/>
                  </a:lnTo>
                  <a:lnTo>
                    <a:pt x="3956" y="1761"/>
                  </a:lnTo>
                  <a:lnTo>
                    <a:pt x="3970" y="1765"/>
                  </a:lnTo>
                  <a:lnTo>
                    <a:pt x="3984" y="1768"/>
                  </a:lnTo>
                  <a:lnTo>
                    <a:pt x="3998" y="1772"/>
                  </a:lnTo>
                  <a:lnTo>
                    <a:pt x="4011" y="1775"/>
                  </a:lnTo>
                  <a:lnTo>
                    <a:pt x="4025" y="1779"/>
                  </a:lnTo>
                  <a:lnTo>
                    <a:pt x="4040" y="1782"/>
                  </a:lnTo>
                  <a:lnTo>
                    <a:pt x="4054" y="1786"/>
                  </a:lnTo>
                  <a:lnTo>
                    <a:pt x="4068" y="1789"/>
                  </a:lnTo>
                  <a:lnTo>
                    <a:pt x="4081" y="1793"/>
                  </a:lnTo>
                  <a:lnTo>
                    <a:pt x="4095" y="1795"/>
                  </a:lnTo>
                  <a:lnTo>
                    <a:pt x="4110" y="1798"/>
                  </a:lnTo>
                  <a:lnTo>
                    <a:pt x="4123" y="1801"/>
                  </a:lnTo>
                  <a:lnTo>
                    <a:pt x="4137" y="1804"/>
                  </a:lnTo>
                  <a:lnTo>
                    <a:pt x="4152" y="1806"/>
                  </a:lnTo>
                  <a:lnTo>
                    <a:pt x="4166" y="1809"/>
                  </a:lnTo>
                  <a:lnTo>
                    <a:pt x="4180" y="1812"/>
                  </a:lnTo>
                  <a:lnTo>
                    <a:pt x="4194" y="1815"/>
                  </a:lnTo>
                </a:path>
              </a:pathLst>
            </a:custGeom>
            <a:noFill/>
            <a:ln w="12700" cap="rnd" cmpd="sng">
              <a:solidFill>
                <a:srgbClr val="FF0000"/>
              </a:solidFill>
              <a:prstDash val="solid"/>
              <a:round/>
              <a:headEnd type="none" w="sm" len="sm"/>
              <a:tailEnd type="none" w="sm" len="sm"/>
            </a:ln>
          </p:spPr>
          <p:txBody>
            <a:bodyPr/>
            <a:lstStyle/>
            <a:p>
              <a:endParaRPr lang="en-US"/>
            </a:p>
          </p:txBody>
        </p:sp>
        <p:grpSp>
          <p:nvGrpSpPr>
            <p:cNvPr id="4" name="Group 24"/>
            <p:cNvGrpSpPr>
              <a:grpSpLocks/>
            </p:cNvGrpSpPr>
            <p:nvPr/>
          </p:nvGrpSpPr>
          <p:grpSpPr bwMode="auto">
            <a:xfrm>
              <a:off x="528" y="885"/>
              <a:ext cx="4752" cy="2470"/>
              <a:chOff x="528" y="885"/>
              <a:chExt cx="4752" cy="2470"/>
            </a:xfrm>
          </p:grpSpPr>
          <p:grpSp>
            <p:nvGrpSpPr>
              <p:cNvPr id="5" name="Group 25"/>
              <p:cNvGrpSpPr>
                <a:grpSpLocks/>
              </p:cNvGrpSpPr>
              <p:nvPr/>
            </p:nvGrpSpPr>
            <p:grpSpPr bwMode="auto">
              <a:xfrm>
                <a:off x="528" y="2875"/>
                <a:ext cx="4752" cy="480"/>
                <a:chOff x="528" y="2875"/>
                <a:chExt cx="4752" cy="480"/>
              </a:xfrm>
            </p:grpSpPr>
            <p:pic>
              <p:nvPicPr>
                <p:cNvPr id="43036" name="Picture 26" descr="LShape"/>
                <p:cNvPicPr>
                  <a:picLocks noChangeAspect="1" noChangeArrowheads="1"/>
                </p:cNvPicPr>
                <p:nvPr/>
              </p:nvPicPr>
              <p:blipFill>
                <a:blip r:embed="rId3" cstate="print"/>
                <a:srcRect l="50011"/>
                <a:stretch>
                  <a:fillRect/>
                </a:stretch>
              </p:blipFill>
              <p:spPr bwMode="auto">
                <a:xfrm>
                  <a:off x="3024" y="2875"/>
                  <a:ext cx="2256" cy="480"/>
                </a:xfrm>
                <a:prstGeom prst="rect">
                  <a:avLst/>
                </a:prstGeom>
                <a:noFill/>
                <a:ln w="9525">
                  <a:noFill/>
                  <a:miter lim="800000"/>
                  <a:headEnd/>
                  <a:tailEnd/>
                </a:ln>
              </p:spPr>
            </p:pic>
            <p:pic>
              <p:nvPicPr>
                <p:cNvPr id="43037" name="Picture 27" descr="LShape"/>
                <p:cNvPicPr>
                  <a:picLocks noChangeAspect="1" noChangeArrowheads="1"/>
                </p:cNvPicPr>
                <p:nvPr/>
              </p:nvPicPr>
              <p:blipFill>
                <a:blip r:embed="rId3" cstate="print"/>
                <a:srcRect l="50011"/>
                <a:stretch>
                  <a:fillRect/>
                </a:stretch>
              </p:blipFill>
              <p:spPr bwMode="auto">
                <a:xfrm flipH="1">
                  <a:off x="528" y="3163"/>
                  <a:ext cx="2256" cy="192"/>
                </a:xfrm>
                <a:prstGeom prst="rect">
                  <a:avLst/>
                </a:prstGeom>
                <a:noFill/>
                <a:ln w="9525">
                  <a:noFill/>
                  <a:miter lim="800000"/>
                  <a:headEnd/>
                  <a:tailEnd/>
                </a:ln>
              </p:spPr>
            </p:pic>
          </p:grpSp>
          <p:sp>
            <p:nvSpPr>
              <p:cNvPr id="43032" name="Line 28"/>
              <p:cNvSpPr>
                <a:spLocks noChangeShapeType="1"/>
              </p:cNvSpPr>
              <p:nvPr/>
            </p:nvSpPr>
            <p:spPr bwMode="auto">
              <a:xfrm>
                <a:off x="3057" y="1200"/>
                <a:ext cx="0" cy="237"/>
              </a:xfrm>
              <a:prstGeom prst="line">
                <a:avLst/>
              </a:prstGeom>
              <a:noFill/>
              <a:ln w="9525">
                <a:solidFill>
                  <a:schemeClr val="tx1"/>
                </a:solidFill>
                <a:round/>
                <a:headEnd/>
                <a:tailEnd/>
              </a:ln>
            </p:spPr>
            <p:txBody>
              <a:bodyPr/>
              <a:lstStyle/>
              <a:p>
                <a:endParaRPr lang="en-US"/>
              </a:p>
            </p:txBody>
          </p:sp>
          <p:sp>
            <p:nvSpPr>
              <p:cNvPr id="43033" name="Line 29"/>
              <p:cNvSpPr>
                <a:spLocks noChangeShapeType="1"/>
              </p:cNvSpPr>
              <p:nvPr/>
            </p:nvSpPr>
            <p:spPr bwMode="auto">
              <a:xfrm>
                <a:off x="2774" y="1296"/>
                <a:ext cx="144" cy="0"/>
              </a:xfrm>
              <a:prstGeom prst="line">
                <a:avLst/>
              </a:prstGeom>
              <a:noFill/>
              <a:ln w="9525">
                <a:solidFill>
                  <a:schemeClr val="tx1"/>
                </a:solidFill>
                <a:round/>
                <a:headEnd/>
                <a:tailEnd type="triangle" w="med" len="med"/>
              </a:ln>
            </p:spPr>
            <p:txBody>
              <a:bodyPr/>
              <a:lstStyle/>
              <a:p>
                <a:endParaRPr lang="en-US"/>
              </a:p>
            </p:txBody>
          </p:sp>
          <p:sp>
            <p:nvSpPr>
              <p:cNvPr id="43034" name="Line 30"/>
              <p:cNvSpPr>
                <a:spLocks noChangeShapeType="1"/>
              </p:cNvSpPr>
              <p:nvPr/>
            </p:nvSpPr>
            <p:spPr bwMode="auto">
              <a:xfrm flipH="1">
                <a:off x="3062" y="1296"/>
                <a:ext cx="144" cy="0"/>
              </a:xfrm>
              <a:prstGeom prst="line">
                <a:avLst/>
              </a:prstGeom>
              <a:noFill/>
              <a:ln w="9525">
                <a:solidFill>
                  <a:schemeClr val="tx1"/>
                </a:solidFill>
                <a:round/>
                <a:headEnd/>
                <a:tailEnd type="triangle" w="med" len="med"/>
              </a:ln>
            </p:spPr>
            <p:txBody>
              <a:bodyPr/>
              <a:lstStyle/>
              <a:p>
                <a:endParaRPr lang="en-US"/>
              </a:p>
            </p:txBody>
          </p:sp>
          <p:sp>
            <p:nvSpPr>
              <p:cNvPr id="43035" name="Text Box 31"/>
              <p:cNvSpPr txBox="1">
                <a:spLocks noChangeArrowheads="1"/>
              </p:cNvSpPr>
              <p:nvPr/>
            </p:nvSpPr>
            <p:spPr bwMode="auto">
              <a:xfrm>
                <a:off x="2822" y="885"/>
                <a:ext cx="487" cy="231"/>
              </a:xfrm>
              <a:prstGeom prst="rect">
                <a:avLst/>
              </a:prstGeom>
              <a:noFill/>
              <a:ln w="9525">
                <a:noFill/>
                <a:miter lim="800000"/>
                <a:headEnd/>
                <a:tailEnd/>
              </a:ln>
            </p:spPr>
            <p:txBody>
              <a:bodyPr wrap="none">
                <a:spAutoFit/>
              </a:bodyPr>
              <a:lstStyle/>
              <a:p>
                <a:r>
                  <a:rPr lang="en-US">
                    <a:solidFill>
                      <a:srgbClr val="000000"/>
                    </a:solidFill>
                    <a:sym typeface="Symbol" charset="2"/>
                  </a:rPr>
                  <a:t></a:t>
                </a:r>
                <a:r>
                  <a:rPr lang="en-US" baseline="-25000">
                    <a:solidFill>
                      <a:srgbClr val="000000"/>
                    </a:solidFill>
                    <a:sym typeface="Symbol" charset="2"/>
                  </a:rPr>
                  <a:t>DOP</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381000"/>
            <a:ext cx="8229600" cy="792163"/>
          </a:xfrm>
        </p:spPr>
        <p:txBody>
          <a:bodyPr anchor="t"/>
          <a:lstStyle/>
          <a:p>
            <a:pPr algn="ctr">
              <a:defRPr/>
            </a:pPr>
            <a:r>
              <a:rPr lang="en-US" sz="3600" b="0" dirty="0">
                <a:solidFill>
                  <a:schemeClr val="accent2"/>
                </a:solidFill>
              </a:rPr>
              <a:t>Outline</a:t>
            </a:r>
          </a:p>
        </p:txBody>
      </p:sp>
      <p:sp>
        <p:nvSpPr>
          <p:cNvPr id="39939" name="Rectangle 3"/>
          <p:cNvSpPr>
            <a:spLocks noGrp="1" noChangeArrowheads="1"/>
          </p:cNvSpPr>
          <p:nvPr>
            <p:ph type="body" idx="1"/>
          </p:nvPr>
        </p:nvSpPr>
        <p:spPr>
          <a:noFill/>
        </p:spPr>
        <p:txBody>
          <a:bodyPr/>
          <a:lstStyle/>
          <a:p>
            <a:r>
              <a:rPr lang="en-US" sz="2800" b="0" dirty="0" err="1" smtClean="0">
                <a:solidFill>
                  <a:schemeClr val="accent2"/>
                </a:solidFill>
                <a:latin typeface="Arial" charset="0"/>
                <a:cs typeface="Arial" charset="0"/>
              </a:rPr>
              <a:t>TWiLiTE</a:t>
            </a:r>
            <a:r>
              <a:rPr lang="en-US" sz="2800" b="0" dirty="0" smtClean="0">
                <a:solidFill>
                  <a:schemeClr val="accent2"/>
                </a:solidFill>
                <a:latin typeface="Arial" charset="0"/>
                <a:cs typeface="Arial" charset="0"/>
              </a:rPr>
              <a:t> IIP Recap and Instrument Status</a:t>
            </a:r>
          </a:p>
          <a:p>
            <a:r>
              <a:rPr lang="en-US" sz="2800" b="0" dirty="0" smtClean="0">
                <a:solidFill>
                  <a:schemeClr val="accent2"/>
                </a:solidFill>
                <a:latin typeface="Arial" charset="0"/>
                <a:cs typeface="Arial" charset="0"/>
              </a:rPr>
              <a:t>2009 ER-2 Engineering Flights</a:t>
            </a:r>
          </a:p>
          <a:p>
            <a:r>
              <a:rPr lang="en-US" sz="2800" b="0" dirty="0" smtClean="0">
                <a:solidFill>
                  <a:schemeClr val="accent2"/>
                </a:solidFill>
                <a:latin typeface="Arial" charset="0"/>
                <a:cs typeface="Arial" charset="0"/>
              </a:rPr>
              <a:t>HS3 Integration Plans </a:t>
            </a:r>
          </a:p>
          <a:p>
            <a:r>
              <a:rPr lang="en-US" sz="2800" b="0" dirty="0" smtClean="0">
                <a:solidFill>
                  <a:schemeClr val="accent2"/>
                </a:solidFill>
                <a:latin typeface="Arial" charset="0"/>
                <a:cs typeface="Arial" charset="0"/>
              </a:rPr>
              <a:t>Summary</a:t>
            </a:r>
          </a:p>
          <a:p>
            <a:endParaRPr lang="en-US" sz="2800" b="0" dirty="0" smtClean="0">
              <a:solidFill>
                <a:schemeClr val="accent2"/>
              </a:solidFill>
              <a:latin typeface="Arial" charset="0"/>
              <a:cs typeface="Arial" charset="0"/>
            </a:endParaRPr>
          </a:p>
          <a:p>
            <a:pPr>
              <a:buFontTx/>
              <a:buNone/>
            </a:pPr>
            <a:r>
              <a:rPr lang="en-US" sz="2800" b="0" dirty="0" smtClean="0">
                <a:solidFill>
                  <a:schemeClr val="accent2"/>
                </a:solidFill>
                <a:latin typeface="Arial" charset="0"/>
                <a:cs typeface="Arial" charset="0"/>
              </a:rPr>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143000" y="0"/>
            <a:ext cx="7467600" cy="9144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44035" name="Text Box 3"/>
          <p:cNvSpPr txBox="1">
            <a:spLocks noChangeArrowheads="1"/>
          </p:cNvSpPr>
          <p:nvPr/>
        </p:nvSpPr>
        <p:spPr bwMode="auto">
          <a:xfrm>
            <a:off x="304800" y="1295400"/>
            <a:ext cx="4419600" cy="2785378"/>
          </a:xfrm>
          <a:prstGeom prst="rect">
            <a:avLst/>
          </a:prstGeom>
          <a:noFill/>
          <a:ln w="12700">
            <a:solidFill>
              <a:schemeClr val="accent2"/>
            </a:solidFill>
            <a:miter lim="800000"/>
            <a:headEnd/>
            <a:tailEnd/>
          </a:ln>
        </p:spPr>
        <p:txBody>
          <a:bodyPr wrap="square">
            <a:spAutoFit/>
          </a:bodyPr>
          <a:lstStyle/>
          <a:p>
            <a:pPr>
              <a:spcBef>
                <a:spcPct val="50000"/>
              </a:spcBef>
              <a:buFontTx/>
              <a:buChar char="•"/>
            </a:pPr>
            <a:r>
              <a:rPr lang="en-US" sz="1400" dirty="0">
                <a:solidFill>
                  <a:srgbClr val="0033CC"/>
                </a:solidFill>
                <a:ea typeface="ＭＳ Ｐゴシック" charset="-128"/>
              </a:rPr>
              <a:t>The </a:t>
            </a:r>
            <a:r>
              <a:rPr lang="en-US" sz="1400" dirty="0" err="1">
                <a:solidFill>
                  <a:srgbClr val="0033CC"/>
                </a:solidFill>
                <a:ea typeface="ＭＳ Ｐゴシック" charset="-128"/>
              </a:rPr>
              <a:t>TWiLiTE</a:t>
            </a:r>
            <a:r>
              <a:rPr lang="en-US" sz="1400" dirty="0">
                <a:solidFill>
                  <a:srgbClr val="0033CC"/>
                </a:solidFill>
                <a:ea typeface="ＭＳ Ｐゴシック" charset="-128"/>
              </a:rPr>
              <a:t> instrument is a compact, rugged direct detection scanning Doppler </a:t>
            </a:r>
            <a:r>
              <a:rPr lang="en-US" sz="1400" dirty="0" err="1">
                <a:solidFill>
                  <a:srgbClr val="0033CC"/>
                </a:solidFill>
                <a:ea typeface="ＭＳ Ｐゴシック" charset="-128"/>
              </a:rPr>
              <a:t>lidar</a:t>
            </a:r>
            <a:r>
              <a:rPr lang="en-US" sz="1400" dirty="0">
                <a:solidFill>
                  <a:srgbClr val="0033CC"/>
                </a:solidFill>
                <a:ea typeface="ＭＳ Ｐゴシック" charset="-128"/>
              </a:rPr>
              <a:t> designed to measure wind profiles in clear air from </a:t>
            </a:r>
            <a:r>
              <a:rPr lang="en-US" sz="1400" dirty="0" smtClean="0">
                <a:solidFill>
                  <a:srgbClr val="0033CC"/>
                </a:solidFill>
                <a:ea typeface="ＭＳ Ｐゴシック" charset="-128"/>
              </a:rPr>
              <a:t>20 </a:t>
            </a:r>
            <a:r>
              <a:rPr lang="en-US" sz="1400" dirty="0">
                <a:solidFill>
                  <a:srgbClr val="0033CC"/>
                </a:solidFill>
                <a:ea typeface="ＭＳ Ｐゴシック" charset="-128"/>
              </a:rPr>
              <a:t>km to the surface. </a:t>
            </a:r>
          </a:p>
          <a:p>
            <a:pPr>
              <a:spcBef>
                <a:spcPct val="50000"/>
              </a:spcBef>
              <a:buFontTx/>
              <a:buChar char="•"/>
            </a:pPr>
            <a:r>
              <a:rPr lang="en-US" sz="1400" dirty="0">
                <a:solidFill>
                  <a:srgbClr val="0033CC"/>
                </a:solidFill>
                <a:ea typeface="ＭＳ Ｐゴシック" charset="-128"/>
              </a:rPr>
              <a:t> </a:t>
            </a:r>
            <a:r>
              <a:rPr lang="en-US" sz="1400" dirty="0" err="1">
                <a:solidFill>
                  <a:srgbClr val="0033CC"/>
                </a:solidFill>
                <a:ea typeface="ＭＳ Ｐゴシック" charset="-128"/>
              </a:rPr>
              <a:t>TWiLiTE</a:t>
            </a:r>
            <a:r>
              <a:rPr lang="en-US" sz="1400" dirty="0">
                <a:solidFill>
                  <a:srgbClr val="0033CC"/>
                </a:solidFill>
                <a:ea typeface="ＭＳ Ｐゴシック" charset="-128"/>
              </a:rPr>
              <a:t>  operates autonomously on NASA research aircraft (ER-2, DC-8, WB-57, Global Hawk).  </a:t>
            </a:r>
          </a:p>
          <a:p>
            <a:pPr>
              <a:spcBef>
                <a:spcPct val="50000"/>
              </a:spcBef>
              <a:buFontTx/>
              <a:buChar char="•"/>
            </a:pPr>
            <a:r>
              <a:rPr lang="en-US" sz="1400" dirty="0">
                <a:solidFill>
                  <a:srgbClr val="0033CC"/>
                </a:solidFill>
                <a:ea typeface="ＭＳ Ｐゴシック" charset="-128"/>
              </a:rPr>
              <a:t> Initial engineering flight tests on the NASA ER-2 in 2009 demonstrated autonomous operation of all major systems.</a:t>
            </a:r>
          </a:p>
          <a:p>
            <a:pPr>
              <a:spcBef>
                <a:spcPct val="50000"/>
              </a:spcBef>
              <a:buFontTx/>
              <a:buChar char="•"/>
            </a:pPr>
            <a:r>
              <a:rPr lang="en-US" sz="1400" dirty="0">
                <a:solidFill>
                  <a:srgbClr val="0033CC"/>
                </a:solidFill>
                <a:ea typeface="ＭＳ Ｐゴシック" charset="-128"/>
              </a:rPr>
              <a:t> </a:t>
            </a:r>
            <a:r>
              <a:rPr lang="en-US" sz="1400" dirty="0" err="1">
                <a:solidFill>
                  <a:srgbClr val="0033CC"/>
                </a:solidFill>
                <a:ea typeface="ＭＳ Ｐゴシック" charset="-128"/>
              </a:rPr>
              <a:t>TWiLiTE</a:t>
            </a:r>
            <a:r>
              <a:rPr lang="en-US" sz="1400" dirty="0">
                <a:solidFill>
                  <a:srgbClr val="0033CC"/>
                </a:solidFill>
                <a:ea typeface="ＭＳ Ｐゴシック" charset="-128"/>
              </a:rPr>
              <a:t> will be reconfigured to fly on the NASA Global Hawk as part of the Hurricane and Severe Storm Sentinel Venture Class Mission.  </a:t>
            </a:r>
          </a:p>
        </p:txBody>
      </p:sp>
      <p:sp>
        <p:nvSpPr>
          <p:cNvPr id="44036" name="Text Box 4"/>
          <p:cNvSpPr txBox="1">
            <a:spLocks noChangeArrowheads="1"/>
          </p:cNvSpPr>
          <p:nvPr/>
        </p:nvSpPr>
        <p:spPr bwMode="auto">
          <a:xfrm>
            <a:off x="990600" y="144463"/>
            <a:ext cx="8153400" cy="954107"/>
          </a:xfrm>
          <a:prstGeom prst="rect">
            <a:avLst/>
          </a:prstGeom>
          <a:noFill/>
          <a:ln w="9525">
            <a:noFill/>
            <a:miter lim="800000"/>
            <a:headEnd/>
            <a:tailEnd/>
          </a:ln>
        </p:spPr>
        <p:txBody>
          <a:bodyPr wrap="square">
            <a:spAutoFit/>
          </a:bodyPr>
          <a:lstStyle/>
          <a:p>
            <a:pPr algn="ctr"/>
            <a:r>
              <a:rPr lang="en-US" sz="2800" dirty="0" err="1">
                <a:solidFill>
                  <a:srgbClr val="0033CC"/>
                </a:solidFill>
                <a:latin typeface="+mn-lt"/>
                <a:ea typeface="ＭＳ Ｐゴシック" charset="-128"/>
              </a:rPr>
              <a:t>Tropospheric</a:t>
            </a:r>
            <a:r>
              <a:rPr lang="en-US" sz="2800" dirty="0">
                <a:solidFill>
                  <a:srgbClr val="0033CC"/>
                </a:solidFill>
                <a:latin typeface="+mn-lt"/>
                <a:ea typeface="ＭＳ Ｐゴシック" charset="-128"/>
              </a:rPr>
              <a:t> Wind </a:t>
            </a:r>
            <a:r>
              <a:rPr lang="en-US" sz="2800" dirty="0" err="1">
                <a:solidFill>
                  <a:srgbClr val="0033CC"/>
                </a:solidFill>
                <a:latin typeface="+mn-lt"/>
                <a:ea typeface="ＭＳ Ｐゴシック" charset="-128"/>
              </a:rPr>
              <a:t>Lidar</a:t>
            </a:r>
            <a:r>
              <a:rPr lang="en-US" sz="2800" dirty="0">
                <a:solidFill>
                  <a:srgbClr val="0033CC"/>
                </a:solidFill>
                <a:latin typeface="+mn-lt"/>
                <a:ea typeface="ＭＳ Ｐゴシック" charset="-128"/>
              </a:rPr>
              <a:t> Technology Experiment</a:t>
            </a:r>
          </a:p>
          <a:p>
            <a:pPr algn="ctr"/>
            <a:r>
              <a:rPr lang="en-US" sz="2800" dirty="0">
                <a:solidFill>
                  <a:srgbClr val="0033CC"/>
                </a:solidFill>
                <a:latin typeface="+mn-lt"/>
                <a:ea typeface="ＭＳ Ｐゴシック" charset="-128"/>
              </a:rPr>
              <a:t>  (</a:t>
            </a:r>
            <a:r>
              <a:rPr lang="en-US" sz="2800" dirty="0" err="1">
                <a:solidFill>
                  <a:srgbClr val="0033CC"/>
                </a:solidFill>
                <a:latin typeface="+mn-lt"/>
                <a:ea typeface="ＭＳ Ｐゴシック" charset="-128"/>
              </a:rPr>
              <a:t>TWiLiTE</a:t>
            </a:r>
            <a:r>
              <a:rPr lang="en-US" sz="2800" dirty="0">
                <a:solidFill>
                  <a:srgbClr val="0033CC"/>
                </a:solidFill>
                <a:latin typeface="+mn-lt"/>
                <a:ea typeface="ＭＳ Ｐゴシック" charset="-128"/>
              </a:rPr>
              <a:t>) Instrument Incubator Program</a:t>
            </a:r>
          </a:p>
        </p:txBody>
      </p:sp>
      <p:sp>
        <p:nvSpPr>
          <p:cNvPr id="44037" name="Text Box 5"/>
          <p:cNvSpPr txBox="1">
            <a:spLocks noChangeArrowheads="1"/>
          </p:cNvSpPr>
          <p:nvPr/>
        </p:nvSpPr>
        <p:spPr bwMode="auto">
          <a:xfrm>
            <a:off x="4792663" y="3930650"/>
            <a:ext cx="4046537" cy="336550"/>
          </a:xfrm>
          <a:prstGeom prst="rect">
            <a:avLst/>
          </a:prstGeom>
          <a:noFill/>
          <a:ln w="9525">
            <a:noFill/>
            <a:miter lim="800000"/>
            <a:headEnd/>
            <a:tailEnd/>
          </a:ln>
        </p:spPr>
        <p:txBody>
          <a:bodyPr wrap="none">
            <a:spAutoFit/>
          </a:bodyPr>
          <a:lstStyle/>
          <a:p>
            <a:r>
              <a:rPr lang="en-US" sz="1600">
                <a:solidFill>
                  <a:schemeClr val="accent6"/>
                </a:solidFill>
                <a:ea typeface="ＭＳ Ｐゴシック" charset="-128"/>
              </a:rPr>
              <a:t>TWiLiTE system configured for ER-2 QBay</a:t>
            </a:r>
          </a:p>
        </p:txBody>
      </p:sp>
      <p:pic>
        <p:nvPicPr>
          <p:cNvPr id="44038" name="Picture 26" descr="TWiLiTE summary"/>
          <p:cNvPicPr>
            <a:picLocks noChangeAspect="1" noChangeArrowheads="1"/>
          </p:cNvPicPr>
          <p:nvPr/>
        </p:nvPicPr>
        <p:blipFill>
          <a:blip r:embed="rId3" cstate="print"/>
          <a:srcRect/>
          <a:stretch>
            <a:fillRect/>
          </a:stretch>
        </p:blipFill>
        <p:spPr bwMode="auto">
          <a:xfrm>
            <a:off x="5181600" y="1109663"/>
            <a:ext cx="3352800" cy="2862262"/>
          </a:xfrm>
          <a:prstGeom prst="rect">
            <a:avLst/>
          </a:prstGeom>
          <a:noFill/>
          <a:ln w="9525">
            <a:noFill/>
            <a:miter lim="800000"/>
            <a:headEnd/>
            <a:tailEnd/>
          </a:ln>
        </p:spPr>
      </p:pic>
      <p:pic>
        <p:nvPicPr>
          <p:cNvPr id="44039" name="Picture 27" descr="IMG_0121"/>
          <p:cNvPicPr>
            <a:picLocks noChangeAspect="1" noChangeArrowheads="1"/>
          </p:cNvPicPr>
          <p:nvPr/>
        </p:nvPicPr>
        <p:blipFill>
          <a:blip r:embed="rId4" cstate="print"/>
          <a:srcRect/>
          <a:stretch>
            <a:fillRect/>
          </a:stretch>
        </p:blipFill>
        <p:spPr bwMode="auto">
          <a:xfrm>
            <a:off x="6858000" y="4495800"/>
            <a:ext cx="2057400" cy="1543050"/>
          </a:xfrm>
          <a:prstGeom prst="rect">
            <a:avLst/>
          </a:prstGeom>
          <a:noFill/>
          <a:ln w="9525">
            <a:noFill/>
            <a:miter lim="800000"/>
            <a:headEnd/>
            <a:tailEnd/>
          </a:ln>
        </p:spPr>
      </p:pic>
      <p:pic>
        <p:nvPicPr>
          <p:cNvPr id="44040" name="Picture 28" descr="IMG_0110"/>
          <p:cNvPicPr>
            <a:picLocks noChangeAspect="1" noChangeArrowheads="1"/>
          </p:cNvPicPr>
          <p:nvPr/>
        </p:nvPicPr>
        <p:blipFill>
          <a:blip r:embed="rId5" cstate="print"/>
          <a:srcRect/>
          <a:stretch>
            <a:fillRect/>
          </a:stretch>
        </p:blipFill>
        <p:spPr bwMode="auto">
          <a:xfrm>
            <a:off x="4648200" y="4495800"/>
            <a:ext cx="2057400" cy="1543050"/>
          </a:xfrm>
          <a:prstGeom prst="rect">
            <a:avLst/>
          </a:prstGeom>
          <a:noFill/>
          <a:ln w="9525">
            <a:noFill/>
            <a:miter lim="800000"/>
            <a:headEnd/>
            <a:tailEnd/>
          </a:ln>
        </p:spPr>
      </p:pic>
      <p:sp>
        <p:nvSpPr>
          <p:cNvPr id="44041" name="Rectangle 29"/>
          <p:cNvSpPr>
            <a:spLocks noChangeArrowheads="1"/>
          </p:cNvSpPr>
          <p:nvPr/>
        </p:nvSpPr>
        <p:spPr bwMode="auto">
          <a:xfrm>
            <a:off x="5486400" y="6096000"/>
            <a:ext cx="2819400" cy="639763"/>
          </a:xfrm>
          <a:prstGeom prst="rect">
            <a:avLst/>
          </a:prstGeom>
          <a:noFill/>
          <a:ln w="9525">
            <a:noFill/>
            <a:miter lim="800000"/>
            <a:headEnd/>
            <a:tailEnd/>
          </a:ln>
        </p:spPr>
        <p:txBody>
          <a:bodyPr anchor="ctr"/>
          <a:lstStyle/>
          <a:p>
            <a:pPr algn="ctr"/>
            <a:r>
              <a:rPr lang="en-US" sz="1400" dirty="0" err="1">
                <a:solidFill>
                  <a:schemeClr val="accent6"/>
                </a:solidFill>
              </a:rPr>
              <a:t>TWiLiTE</a:t>
            </a:r>
            <a:r>
              <a:rPr lang="en-US" sz="1400" dirty="0">
                <a:solidFill>
                  <a:schemeClr val="accent6"/>
                </a:solidFill>
              </a:rPr>
              <a:t> ER-2 Integration</a:t>
            </a:r>
            <a:br>
              <a:rPr lang="en-US" sz="1400" dirty="0">
                <a:solidFill>
                  <a:schemeClr val="accent6"/>
                </a:solidFill>
              </a:rPr>
            </a:br>
            <a:r>
              <a:rPr lang="en-US" sz="1400" dirty="0">
                <a:solidFill>
                  <a:schemeClr val="accent6"/>
                </a:solidFill>
              </a:rPr>
              <a:t>September, 2009 </a:t>
            </a:r>
          </a:p>
        </p:txBody>
      </p:sp>
      <p:pic>
        <p:nvPicPr>
          <p:cNvPr id="44042" name="Picture 30" descr="Measurement"/>
          <p:cNvPicPr>
            <a:picLocks noChangeAspect="1" noChangeArrowheads="1"/>
          </p:cNvPicPr>
          <p:nvPr/>
        </p:nvPicPr>
        <p:blipFill>
          <a:blip r:embed="rId6" cstate="print"/>
          <a:srcRect/>
          <a:stretch>
            <a:fillRect/>
          </a:stretch>
        </p:blipFill>
        <p:spPr bwMode="auto">
          <a:xfrm>
            <a:off x="228600" y="4191000"/>
            <a:ext cx="4343400" cy="208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641487" y="228600"/>
            <a:ext cx="6892913" cy="585418"/>
          </a:xfrm>
          <a:prstGeom prst="rect">
            <a:avLst/>
          </a:prstGeom>
          <a:noFill/>
          <a:ln w="9525">
            <a:noFill/>
            <a:miter lim="800000"/>
            <a:headEnd/>
            <a:tailEnd/>
          </a:ln>
        </p:spPr>
        <p:txBody>
          <a:bodyPr wrap="none" lIns="92075" tIns="46038" rIns="92075" bIns="46038">
            <a:spAutoFit/>
          </a:bodyPr>
          <a:lstStyle/>
          <a:p>
            <a:pPr eaLnBrk="0" hangingPunct="0"/>
            <a:r>
              <a:rPr lang="en-US" sz="3200" dirty="0">
                <a:solidFill>
                  <a:srgbClr val="3333CC"/>
                </a:solidFill>
                <a:latin typeface="+mn-lt"/>
              </a:rPr>
              <a:t>Double Edge Measurement Principle</a:t>
            </a:r>
            <a:endParaRPr lang="en-US" sz="4000" dirty="0">
              <a:solidFill>
                <a:srgbClr val="3333CC"/>
              </a:solidFill>
              <a:latin typeface="+mn-lt"/>
            </a:endParaRPr>
          </a:p>
        </p:txBody>
      </p:sp>
      <p:sp>
        <p:nvSpPr>
          <p:cNvPr id="43011" name="Rectangle 3"/>
          <p:cNvSpPr>
            <a:spLocks noChangeArrowheads="1"/>
          </p:cNvSpPr>
          <p:nvPr/>
        </p:nvSpPr>
        <p:spPr bwMode="auto">
          <a:xfrm>
            <a:off x="2590800" y="2362200"/>
            <a:ext cx="1270000" cy="457200"/>
          </a:xfrm>
          <a:prstGeom prst="rect">
            <a:avLst/>
          </a:prstGeom>
          <a:noFill/>
          <a:ln w="9525">
            <a:noFill/>
            <a:miter lim="800000"/>
            <a:headEnd/>
            <a:tailEnd/>
          </a:ln>
        </p:spPr>
        <p:txBody>
          <a:bodyPr lIns="92075" tIns="46038" rIns="92075" bIns="46038">
            <a:spAutoFit/>
          </a:bodyPr>
          <a:lstStyle/>
          <a:p>
            <a:pPr eaLnBrk="0" hangingPunct="0"/>
            <a:r>
              <a:rPr lang="en-US" sz="2400">
                <a:solidFill>
                  <a:srgbClr val="000000"/>
                </a:solidFill>
              </a:rPr>
              <a:t>Aerosol</a:t>
            </a:r>
          </a:p>
        </p:txBody>
      </p:sp>
      <p:sp>
        <p:nvSpPr>
          <p:cNvPr id="43012" name="Rectangle 4"/>
          <p:cNvSpPr>
            <a:spLocks noChangeArrowheads="1"/>
          </p:cNvSpPr>
          <p:nvPr/>
        </p:nvSpPr>
        <p:spPr bwMode="auto">
          <a:xfrm>
            <a:off x="4038600" y="4876800"/>
            <a:ext cx="1557338" cy="457200"/>
          </a:xfrm>
          <a:prstGeom prst="rect">
            <a:avLst/>
          </a:prstGeom>
          <a:noFill/>
          <a:ln w="9525">
            <a:noFill/>
            <a:miter lim="800000"/>
            <a:headEnd/>
            <a:tailEnd/>
          </a:ln>
        </p:spPr>
        <p:txBody>
          <a:bodyPr lIns="92075" tIns="46038" rIns="92075" bIns="46038">
            <a:spAutoFit/>
          </a:bodyPr>
          <a:lstStyle/>
          <a:p>
            <a:pPr eaLnBrk="0" hangingPunct="0"/>
            <a:r>
              <a:rPr lang="en-US" sz="2400">
                <a:solidFill>
                  <a:srgbClr val="000000"/>
                </a:solidFill>
              </a:rPr>
              <a:t>Molecular</a:t>
            </a:r>
          </a:p>
        </p:txBody>
      </p:sp>
      <p:sp>
        <p:nvSpPr>
          <p:cNvPr id="43013" name="Rectangle 5"/>
          <p:cNvSpPr>
            <a:spLocks noChangeArrowheads="1"/>
          </p:cNvSpPr>
          <p:nvPr/>
        </p:nvSpPr>
        <p:spPr bwMode="auto">
          <a:xfrm>
            <a:off x="3879850" y="5516563"/>
            <a:ext cx="1384300" cy="396875"/>
          </a:xfrm>
          <a:prstGeom prst="rect">
            <a:avLst/>
          </a:prstGeom>
          <a:noFill/>
          <a:ln w="9525">
            <a:noFill/>
            <a:miter lim="800000"/>
            <a:headEnd/>
            <a:tailEnd/>
          </a:ln>
        </p:spPr>
        <p:txBody>
          <a:bodyPr wrap="none" lIns="92075" tIns="46038" rIns="92075" bIns="46038">
            <a:spAutoFit/>
          </a:bodyPr>
          <a:lstStyle/>
          <a:p>
            <a:pPr eaLnBrk="0" hangingPunct="0"/>
            <a:r>
              <a:rPr lang="en-US" sz="2000">
                <a:solidFill>
                  <a:srgbClr val="000000"/>
                </a:solidFill>
              </a:rPr>
              <a:t>Frequency</a:t>
            </a:r>
          </a:p>
        </p:txBody>
      </p:sp>
      <p:sp>
        <p:nvSpPr>
          <p:cNvPr id="43014" name="Rectangle 6"/>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a:spcBef>
                <a:spcPct val="20000"/>
              </a:spcBef>
              <a:buFontTx/>
              <a:buChar char="•"/>
            </a:pPr>
            <a:endParaRPr lang="en-US" b="1">
              <a:solidFill>
                <a:srgbClr val="000000"/>
              </a:solidFill>
            </a:endParaRPr>
          </a:p>
        </p:txBody>
      </p:sp>
      <p:sp>
        <p:nvSpPr>
          <p:cNvPr id="43015" name="Line 7"/>
          <p:cNvSpPr>
            <a:spLocks noChangeShapeType="1"/>
          </p:cNvSpPr>
          <p:nvPr/>
        </p:nvSpPr>
        <p:spPr bwMode="auto">
          <a:xfrm flipH="1">
            <a:off x="3124200" y="5715000"/>
            <a:ext cx="7620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43016" name="Line 8"/>
          <p:cNvSpPr>
            <a:spLocks noChangeShapeType="1"/>
          </p:cNvSpPr>
          <p:nvPr/>
        </p:nvSpPr>
        <p:spPr bwMode="auto">
          <a:xfrm flipH="1">
            <a:off x="5257800" y="5715000"/>
            <a:ext cx="762000" cy="0"/>
          </a:xfrm>
          <a:prstGeom prst="line">
            <a:avLst/>
          </a:prstGeom>
          <a:noFill/>
          <a:ln w="12700">
            <a:solidFill>
              <a:schemeClr val="tx1"/>
            </a:solidFill>
            <a:round/>
            <a:headEnd type="stealth" w="med" len="lg"/>
            <a:tailEnd type="none" w="sm" len="sm"/>
          </a:ln>
        </p:spPr>
        <p:txBody>
          <a:bodyPr wrap="none" anchor="ctr"/>
          <a:lstStyle/>
          <a:p>
            <a:endParaRPr lang="en-US"/>
          </a:p>
        </p:txBody>
      </p:sp>
      <p:sp>
        <p:nvSpPr>
          <p:cNvPr id="43017" name="Freeform 9"/>
          <p:cNvSpPr>
            <a:spLocks/>
          </p:cNvSpPr>
          <p:nvPr/>
        </p:nvSpPr>
        <p:spPr bwMode="auto">
          <a:xfrm>
            <a:off x="1504950" y="3657600"/>
            <a:ext cx="1695450" cy="1600200"/>
          </a:xfrm>
          <a:custGeom>
            <a:avLst/>
            <a:gdLst>
              <a:gd name="T0" fmla="*/ 2147483647 w 925"/>
              <a:gd name="T1" fmla="*/ 2147483647 h 852"/>
              <a:gd name="T2" fmla="*/ 2147483647 w 925"/>
              <a:gd name="T3" fmla="*/ 2147483647 h 852"/>
              <a:gd name="T4" fmla="*/ 2147483647 w 925"/>
              <a:gd name="T5" fmla="*/ 2147483647 h 852"/>
              <a:gd name="T6" fmla="*/ 2147483647 w 925"/>
              <a:gd name="T7" fmla="*/ 2147483647 h 852"/>
              <a:gd name="T8" fmla="*/ 2147483647 w 925"/>
              <a:gd name="T9" fmla="*/ 2147483647 h 852"/>
              <a:gd name="T10" fmla="*/ 2147483647 w 925"/>
              <a:gd name="T11" fmla="*/ 2147483647 h 852"/>
              <a:gd name="T12" fmla="*/ 2147483647 w 925"/>
              <a:gd name="T13" fmla="*/ 2147483647 h 852"/>
              <a:gd name="T14" fmla="*/ 2147483647 w 925"/>
              <a:gd name="T15" fmla="*/ 2147483647 h 852"/>
              <a:gd name="T16" fmla="*/ 2147483647 w 925"/>
              <a:gd name="T17" fmla="*/ 2147483647 h 852"/>
              <a:gd name="T18" fmla="*/ 2147483647 w 925"/>
              <a:gd name="T19" fmla="*/ 2147483647 h 852"/>
              <a:gd name="T20" fmla="*/ 2147483647 w 925"/>
              <a:gd name="T21" fmla="*/ 2147483647 h 852"/>
              <a:gd name="T22" fmla="*/ 2147483647 w 925"/>
              <a:gd name="T23" fmla="*/ 2147483647 h 852"/>
              <a:gd name="T24" fmla="*/ 2147483647 w 925"/>
              <a:gd name="T25" fmla="*/ 2147483647 h 852"/>
              <a:gd name="T26" fmla="*/ 2147483647 w 925"/>
              <a:gd name="T27" fmla="*/ 2147483647 h 852"/>
              <a:gd name="T28" fmla="*/ 2147483647 w 925"/>
              <a:gd name="T29" fmla="*/ 2147483647 h 852"/>
              <a:gd name="T30" fmla="*/ 2147483647 w 925"/>
              <a:gd name="T31" fmla="*/ 2147483647 h 852"/>
              <a:gd name="T32" fmla="*/ 2147483647 w 925"/>
              <a:gd name="T33" fmla="*/ 2147483647 h 852"/>
              <a:gd name="T34" fmla="*/ 2147483647 w 925"/>
              <a:gd name="T35" fmla="*/ 2147483647 h 852"/>
              <a:gd name="T36" fmla="*/ 2147483647 w 925"/>
              <a:gd name="T37" fmla="*/ 2147483647 h 852"/>
              <a:gd name="T38" fmla="*/ 2147483647 w 925"/>
              <a:gd name="T39" fmla="*/ 2147483647 h 852"/>
              <a:gd name="T40" fmla="*/ 2147483647 w 925"/>
              <a:gd name="T41" fmla="*/ 2147483647 h 852"/>
              <a:gd name="T42" fmla="*/ 2147483647 w 925"/>
              <a:gd name="T43" fmla="*/ 2147483647 h 852"/>
              <a:gd name="T44" fmla="*/ 2147483647 w 925"/>
              <a:gd name="T45" fmla="*/ 2147483647 h 852"/>
              <a:gd name="T46" fmla="*/ 2147483647 w 925"/>
              <a:gd name="T47" fmla="*/ 2147483647 h 852"/>
              <a:gd name="T48" fmla="*/ 2147483647 w 925"/>
              <a:gd name="T49" fmla="*/ 2147483647 h 852"/>
              <a:gd name="T50" fmla="*/ 2147483647 w 925"/>
              <a:gd name="T51" fmla="*/ 2147483647 h 852"/>
              <a:gd name="T52" fmla="*/ 2147483647 w 925"/>
              <a:gd name="T53" fmla="*/ 2147483647 h 852"/>
              <a:gd name="T54" fmla="*/ 2147483647 w 925"/>
              <a:gd name="T55" fmla="*/ 2147483647 h 852"/>
              <a:gd name="T56" fmla="*/ 2147483647 w 925"/>
              <a:gd name="T57" fmla="*/ 2147483647 h 852"/>
              <a:gd name="T58" fmla="*/ 2147483647 w 925"/>
              <a:gd name="T59" fmla="*/ 0 h 852"/>
              <a:gd name="T60" fmla="*/ 2147483647 w 925"/>
              <a:gd name="T61" fmla="*/ 2147483647 h 852"/>
              <a:gd name="T62" fmla="*/ 2147483647 w 925"/>
              <a:gd name="T63" fmla="*/ 2147483647 h 852"/>
              <a:gd name="T64" fmla="*/ 2147483647 w 925"/>
              <a:gd name="T65" fmla="*/ 2147483647 h 852"/>
              <a:gd name="T66" fmla="*/ 2147483647 w 925"/>
              <a:gd name="T67" fmla="*/ 2147483647 h 852"/>
              <a:gd name="T68" fmla="*/ 2147483647 w 925"/>
              <a:gd name="T69" fmla="*/ 2147483647 h 852"/>
              <a:gd name="T70" fmla="*/ 2147483647 w 925"/>
              <a:gd name="T71" fmla="*/ 2147483647 h 852"/>
              <a:gd name="T72" fmla="*/ 2147483647 w 925"/>
              <a:gd name="T73" fmla="*/ 2147483647 h 852"/>
              <a:gd name="T74" fmla="*/ 2147483647 w 925"/>
              <a:gd name="T75" fmla="*/ 2147483647 h 852"/>
              <a:gd name="T76" fmla="*/ 2147483647 w 925"/>
              <a:gd name="T77" fmla="*/ 2147483647 h 852"/>
              <a:gd name="T78" fmla="*/ 2147483647 w 925"/>
              <a:gd name="T79" fmla="*/ 2147483647 h 852"/>
              <a:gd name="T80" fmla="*/ 2147483647 w 925"/>
              <a:gd name="T81" fmla="*/ 2147483647 h 852"/>
              <a:gd name="T82" fmla="*/ 2147483647 w 925"/>
              <a:gd name="T83" fmla="*/ 2147483647 h 852"/>
              <a:gd name="T84" fmla="*/ 2147483647 w 925"/>
              <a:gd name="T85" fmla="*/ 2147483647 h 852"/>
              <a:gd name="T86" fmla="*/ 2147483647 w 925"/>
              <a:gd name="T87" fmla="*/ 2147483647 h 852"/>
              <a:gd name="T88" fmla="*/ 2147483647 w 925"/>
              <a:gd name="T89" fmla="*/ 2147483647 h 852"/>
              <a:gd name="T90" fmla="*/ 2147483647 w 925"/>
              <a:gd name="T91" fmla="*/ 2147483647 h 852"/>
              <a:gd name="T92" fmla="*/ 2147483647 w 925"/>
              <a:gd name="T93" fmla="*/ 2147483647 h 852"/>
              <a:gd name="T94" fmla="*/ 2147483647 w 925"/>
              <a:gd name="T95" fmla="*/ 2147483647 h 852"/>
              <a:gd name="T96" fmla="*/ 2147483647 w 925"/>
              <a:gd name="T97" fmla="*/ 2147483647 h 852"/>
              <a:gd name="T98" fmla="*/ 2147483647 w 925"/>
              <a:gd name="T99" fmla="*/ 2147483647 h 852"/>
              <a:gd name="T100" fmla="*/ 2147483647 w 925"/>
              <a:gd name="T101" fmla="*/ 2147483647 h 852"/>
              <a:gd name="T102" fmla="*/ 2147483647 w 925"/>
              <a:gd name="T103" fmla="*/ 2147483647 h 852"/>
              <a:gd name="T104" fmla="*/ 2147483647 w 925"/>
              <a:gd name="T105" fmla="*/ 2147483647 h 852"/>
              <a:gd name="T106" fmla="*/ 2147483647 w 925"/>
              <a:gd name="T107" fmla="*/ 2147483647 h 852"/>
              <a:gd name="T108" fmla="*/ 2147483647 w 925"/>
              <a:gd name="T109" fmla="*/ 2147483647 h 852"/>
              <a:gd name="T110" fmla="*/ 2147483647 w 925"/>
              <a:gd name="T111" fmla="*/ 2147483647 h 852"/>
              <a:gd name="T112" fmla="*/ 2147483647 w 925"/>
              <a:gd name="T113" fmla="*/ 2147483647 h 852"/>
              <a:gd name="T114" fmla="*/ 2147483647 w 925"/>
              <a:gd name="T115" fmla="*/ 2147483647 h 852"/>
              <a:gd name="T116" fmla="*/ 2147483647 w 925"/>
              <a:gd name="T117" fmla="*/ 2147483647 h 852"/>
              <a:gd name="T118" fmla="*/ 2147483647 w 925"/>
              <a:gd name="T119" fmla="*/ 2147483647 h 8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5"/>
              <a:gd name="T181" fmla="*/ 0 h 852"/>
              <a:gd name="T182" fmla="*/ 925 w 925"/>
              <a:gd name="T183" fmla="*/ 852 h 8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5" h="852">
                <a:moveTo>
                  <a:pt x="0" y="851"/>
                </a:moveTo>
                <a:lnTo>
                  <a:pt x="2" y="850"/>
                </a:lnTo>
                <a:lnTo>
                  <a:pt x="3" y="849"/>
                </a:lnTo>
                <a:lnTo>
                  <a:pt x="5" y="849"/>
                </a:lnTo>
                <a:lnTo>
                  <a:pt x="6" y="848"/>
                </a:lnTo>
                <a:lnTo>
                  <a:pt x="8" y="848"/>
                </a:lnTo>
                <a:lnTo>
                  <a:pt x="9" y="847"/>
                </a:lnTo>
                <a:lnTo>
                  <a:pt x="11" y="847"/>
                </a:lnTo>
                <a:lnTo>
                  <a:pt x="12" y="846"/>
                </a:lnTo>
                <a:lnTo>
                  <a:pt x="14" y="845"/>
                </a:lnTo>
                <a:lnTo>
                  <a:pt x="16" y="845"/>
                </a:lnTo>
                <a:lnTo>
                  <a:pt x="17" y="844"/>
                </a:lnTo>
                <a:lnTo>
                  <a:pt x="19" y="843"/>
                </a:lnTo>
                <a:lnTo>
                  <a:pt x="20" y="843"/>
                </a:lnTo>
                <a:lnTo>
                  <a:pt x="22" y="842"/>
                </a:lnTo>
                <a:lnTo>
                  <a:pt x="24" y="842"/>
                </a:lnTo>
                <a:lnTo>
                  <a:pt x="25" y="841"/>
                </a:lnTo>
                <a:lnTo>
                  <a:pt x="27" y="840"/>
                </a:lnTo>
                <a:lnTo>
                  <a:pt x="28" y="840"/>
                </a:lnTo>
                <a:lnTo>
                  <a:pt x="30" y="839"/>
                </a:lnTo>
                <a:lnTo>
                  <a:pt x="31" y="838"/>
                </a:lnTo>
                <a:lnTo>
                  <a:pt x="33" y="838"/>
                </a:lnTo>
                <a:lnTo>
                  <a:pt x="34" y="837"/>
                </a:lnTo>
                <a:lnTo>
                  <a:pt x="36" y="836"/>
                </a:lnTo>
                <a:lnTo>
                  <a:pt x="37" y="836"/>
                </a:lnTo>
                <a:lnTo>
                  <a:pt x="39" y="835"/>
                </a:lnTo>
                <a:lnTo>
                  <a:pt x="40" y="834"/>
                </a:lnTo>
                <a:lnTo>
                  <a:pt x="42" y="834"/>
                </a:lnTo>
                <a:lnTo>
                  <a:pt x="43" y="833"/>
                </a:lnTo>
                <a:lnTo>
                  <a:pt x="45" y="832"/>
                </a:lnTo>
                <a:lnTo>
                  <a:pt x="46" y="831"/>
                </a:lnTo>
                <a:lnTo>
                  <a:pt x="48" y="830"/>
                </a:lnTo>
                <a:lnTo>
                  <a:pt x="50" y="829"/>
                </a:lnTo>
                <a:lnTo>
                  <a:pt x="51" y="829"/>
                </a:lnTo>
                <a:lnTo>
                  <a:pt x="53" y="828"/>
                </a:lnTo>
                <a:lnTo>
                  <a:pt x="54" y="827"/>
                </a:lnTo>
                <a:lnTo>
                  <a:pt x="56" y="827"/>
                </a:lnTo>
                <a:lnTo>
                  <a:pt x="57" y="826"/>
                </a:lnTo>
                <a:lnTo>
                  <a:pt x="59" y="825"/>
                </a:lnTo>
                <a:lnTo>
                  <a:pt x="60" y="824"/>
                </a:lnTo>
                <a:lnTo>
                  <a:pt x="62" y="823"/>
                </a:lnTo>
                <a:lnTo>
                  <a:pt x="63" y="823"/>
                </a:lnTo>
                <a:lnTo>
                  <a:pt x="65" y="822"/>
                </a:lnTo>
                <a:lnTo>
                  <a:pt x="66" y="821"/>
                </a:lnTo>
                <a:lnTo>
                  <a:pt x="68" y="820"/>
                </a:lnTo>
                <a:lnTo>
                  <a:pt x="69" y="819"/>
                </a:lnTo>
                <a:lnTo>
                  <a:pt x="71" y="818"/>
                </a:lnTo>
                <a:lnTo>
                  <a:pt x="72" y="818"/>
                </a:lnTo>
                <a:lnTo>
                  <a:pt x="74" y="816"/>
                </a:lnTo>
                <a:lnTo>
                  <a:pt x="76" y="816"/>
                </a:lnTo>
                <a:lnTo>
                  <a:pt x="77" y="815"/>
                </a:lnTo>
                <a:lnTo>
                  <a:pt x="79" y="814"/>
                </a:lnTo>
                <a:lnTo>
                  <a:pt x="80" y="813"/>
                </a:lnTo>
                <a:lnTo>
                  <a:pt x="82" y="812"/>
                </a:lnTo>
                <a:lnTo>
                  <a:pt x="84" y="811"/>
                </a:lnTo>
                <a:lnTo>
                  <a:pt x="85" y="810"/>
                </a:lnTo>
                <a:lnTo>
                  <a:pt x="87" y="809"/>
                </a:lnTo>
                <a:lnTo>
                  <a:pt x="88" y="808"/>
                </a:lnTo>
                <a:lnTo>
                  <a:pt x="90" y="807"/>
                </a:lnTo>
                <a:lnTo>
                  <a:pt x="91" y="806"/>
                </a:lnTo>
                <a:lnTo>
                  <a:pt x="93" y="805"/>
                </a:lnTo>
                <a:lnTo>
                  <a:pt x="94" y="804"/>
                </a:lnTo>
                <a:lnTo>
                  <a:pt x="96" y="803"/>
                </a:lnTo>
                <a:lnTo>
                  <a:pt x="97" y="802"/>
                </a:lnTo>
                <a:lnTo>
                  <a:pt x="99" y="801"/>
                </a:lnTo>
                <a:lnTo>
                  <a:pt x="100" y="800"/>
                </a:lnTo>
                <a:lnTo>
                  <a:pt x="102" y="799"/>
                </a:lnTo>
                <a:lnTo>
                  <a:pt x="103" y="798"/>
                </a:lnTo>
                <a:lnTo>
                  <a:pt x="105" y="797"/>
                </a:lnTo>
                <a:lnTo>
                  <a:pt x="106" y="796"/>
                </a:lnTo>
                <a:lnTo>
                  <a:pt x="108" y="795"/>
                </a:lnTo>
                <a:lnTo>
                  <a:pt x="110" y="794"/>
                </a:lnTo>
                <a:lnTo>
                  <a:pt x="111" y="793"/>
                </a:lnTo>
                <a:lnTo>
                  <a:pt x="113" y="792"/>
                </a:lnTo>
                <a:lnTo>
                  <a:pt x="114" y="790"/>
                </a:lnTo>
                <a:lnTo>
                  <a:pt x="116" y="789"/>
                </a:lnTo>
                <a:lnTo>
                  <a:pt x="117" y="788"/>
                </a:lnTo>
                <a:lnTo>
                  <a:pt x="119" y="787"/>
                </a:lnTo>
                <a:lnTo>
                  <a:pt x="121" y="786"/>
                </a:lnTo>
                <a:lnTo>
                  <a:pt x="122" y="785"/>
                </a:lnTo>
                <a:lnTo>
                  <a:pt x="124" y="783"/>
                </a:lnTo>
                <a:lnTo>
                  <a:pt x="125" y="782"/>
                </a:lnTo>
                <a:lnTo>
                  <a:pt x="126" y="781"/>
                </a:lnTo>
                <a:lnTo>
                  <a:pt x="128" y="780"/>
                </a:lnTo>
                <a:lnTo>
                  <a:pt x="129" y="778"/>
                </a:lnTo>
                <a:lnTo>
                  <a:pt x="131" y="777"/>
                </a:lnTo>
                <a:lnTo>
                  <a:pt x="132" y="776"/>
                </a:lnTo>
                <a:lnTo>
                  <a:pt x="134" y="774"/>
                </a:lnTo>
                <a:lnTo>
                  <a:pt x="136" y="773"/>
                </a:lnTo>
                <a:lnTo>
                  <a:pt x="137" y="772"/>
                </a:lnTo>
                <a:lnTo>
                  <a:pt x="139" y="770"/>
                </a:lnTo>
                <a:lnTo>
                  <a:pt x="140" y="769"/>
                </a:lnTo>
                <a:lnTo>
                  <a:pt x="142" y="768"/>
                </a:lnTo>
                <a:lnTo>
                  <a:pt x="144" y="766"/>
                </a:lnTo>
                <a:lnTo>
                  <a:pt x="145" y="765"/>
                </a:lnTo>
                <a:lnTo>
                  <a:pt x="147" y="763"/>
                </a:lnTo>
                <a:lnTo>
                  <a:pt x="148" y="762"/>
                </a:lnTo>
                <a:lnTo>
                  <a:pt x="150" y="761"/>
                </a:lnTo>
                <a:lnTo>
                  <a:pt x="151" y="759"/>
                </a:lnTo>
                <a:lnTo>
                  <a:pt x="153" y="758"/>
                </a:lnTo>
                <a:lnTo>
                  <a:pt x="154" y="756"/>
                </a:lnTo>
                <a:lnTo>
                  <a:pt x="156" y="755"/>
                </a:lnTo>
                <a:lnTo>
                  <a:pt x="157" y="753"/>
                </a:lnTo>
                <a:lnTo>
                  <a:pt x="159" y="752"/>
                </a:lnTo>
                <a:lnTo>
                  <a:pt x="160" y="750"/>
                </a:lnTo>
                <a:lnTo>
                  <a:pt x="162" y="748"/>
                </a:lnTo>
                <a:lnTo>
                  <a:pt x="163" y="747"/>
                </a:lnTo>
                <a:lnTo>
                  <a:pt x="165" y="745"/>
                </a:lnTo>
                <a:lnTo>
                  <a:pt x="166" y="743"/>
                </a:lnTo>
                <a:lnTo>
                  <a:pt x="168" y="742"/>
                </a:lnTo>
                <a:lnTo>
                  <a:pt x="170" y="740"/>
                </a:lnTo>
                <a:lnTo>
                  <a:pt x="171" y="738"/>
                </a:lnTo>
                <a:lnTo>
                  <a:pt x="173" y="737"/>
                </a:lnTo>
                <a:lnTo>
                  <a:pt x="174" y="735"/>
                </a:lnTo>
                <a:lnTo>
                  <a:pt x="176" y="733"/>
                </a:lnTo>
                <a:lnTo>
                  <a:pt x="177" y="732"/>
                </a:lnTo>
                <a:lnTo>
                  <a:pt x="179" y="730"/>
                </a:lnTo>
                <a:lnTo>
                  <a:pt x="181" y="728"/>
                </a:lnTo>
                <a:lnTo>
                  <a:pt x="182" y="726"/>
                </a:lnTo>
                <a:lnTo>
                  <a:pt x="184" y="724"/>
                </a:lnTo>
                <a:lnTo>
                  <a:pt x="185" y="722"/>
                </a:lnTo>
                <a:lnTo>
                  <a:pt x="187" y="721"/>
                </a:lnTo>
                <a:lnTo>
                  <a:pt x="188" y="719"/>
                </a:lnTo>
                <a:lnTo>
                  <a:pt x="190" y="716"/>
                </a:lnTo>
                <a:lnTo>
                  <a:pt x="191" y="714"/>
                </a:lnTo>
                <a:lnTo>
                  <a:pt x="193" y="712"/>
                </a:lnTo>
                <a:lnTo>
                  <a:pt x="194" y="710"/>
                </a:lnTo>
                <a:lnTo>
                  <a:pt x="196" y="708"/>
                </a:lnTo>
                <a:lnTo>
                  <a:pt x="197" y="706"/>
                </a:lnTo>
                <a:lnTo>
                  <a:pt x="199" y="704"/>
                </a:lnTo>
                <a:lnTo>
                  <a:pt x="200" y="702"/>
                </a:lnTo>
                <a:lnTo>
                  <a:pt x="202" y="700"/>
                </a:lnTo>
                <a:lnTo>
                  <a:pt x="204" y="698"/>
                </a:lnTo>
                <a:lnTo>
                  <a:pt x="205" y="696"/>
                </a:lnTo>
                <a:lnTo>
                  <a:pt x="207" y="694"/>
                </a:lnTo>
                <a:lnTo>
                  <a:pt x="208" y="691"/>
                </a:lnTo>
                <a:lnTo>
                  <a:pt x="210" y="689"/>
                </a:lnTo>
                <a:lnTo>
                  <a:pt x="211" y="687"/>
                </a:lnTo>
                <a:lnTo>
                  <a:pt x="213" y="684"/>
                </a:lnTo>
                <a:lnTo>
                  <a:pt x="214" y="682"/>
                </a:lnTo>
                <a:lnTo>
                  <a:pt x="216" y="680"/>
                </a:lnTo>
                <a:lnTo>
                  <a:pt x="217" y="677"/>
                </a:lnTo>
                <a:lnTo>
                  <a:pt x="219" y="675"/>
                </a:lnTo>
                <a:lnTo>
                  <a:pt x="220" y="672"/>
                </a:lnTo>
                <a:lnTo>
                  <a:pt x="222" y="670"/>
                </a:lnTo>
                <a:lnTo>
                  <a:pt x="223" y="668"/>
                </a:lnTo>
                <a:lnTo>
                  <a:pt x="225" y="665"/>
                </a:lnTo>
                <a:lnTo>
                  <a:pt x="226" y="662"/>
                </a:lnTo>
                <a:lnTo>
                  <a:pt x="228" y="660"/>
                </a:lnTo>
                <a:lnTo>
                  <a:pt x="230" y="657"/>
                </a:lnTo>
                <a:lnTo>
                  <a:pt x="231" y="654"/>
                </a:lnTo>
                <a:lnTo>
                  <a:pt x="233" y="652"/>
                </a:lnTo>
                <a:lnTo>
                  <a:pt x="234" y="649"/>
                </a:lnTo>
                <a:lnTo>
                  <a:pt x="236" y="646"/>
                </a:lnTo>
                <a:lnTo>
                  <a:pt x="237" y="643"/>
                </a:lnTo>
                <a:lnTo>
                  <a:pt x="239" y="641"/>
                </a:lnTo>
                <a:lnTo>
                  <a:pt x="241" y="638"/>
                </a:lnTo>
                <a:lnTo>
                  <a:pt x="242" y="635"/>
                </a:lnTo>
                <a:lnTo>
                  <a:pt x="244" y="632"/>
                </a:lnTo>
                <a:lnTo>
                  <a:pt x="245" y="629"/>
                </a:lnTo>
                <a:lnTo>
                  <a:pt x="247" y="626"/>
                </a:lnTo>
                <a:lnTo>
                  <a:pt x="248" y="623"/>
                </a:lnTo>
                <a:lnTo>
                  <a:pt x="250" y="620"/>
                </a:lnTo>
                <a:lnTo>
                  <a:pt x="251" y="617"/>
                </a:lnTo>
                <a:lnTo>
                  <a:pt x="253" y="614"/>
                </a:lnTo>
                <a:lnTo>
                  <a:pt x="254" y="610"/>
                </a:lnTo>
                <a:lnTo>
                  <a:pt x="256" y="607"/>
                </a:lnTo>
                <a:lnTo>
                  <a:pt x="257" y="604"/>
                </a:lnTo>
                <a:lnTo>
                  <a:pt x="259" y="601"/>
                </a:lnTo>
                <a:lnTo>
                  <a:pt x="260" y="597"/>
                </a:lnTo>
                <a:lnTo>
                  <a:pt x="262" y="594"/>
                </a:lnTo>
                <a:lnTo>
                  <a:pt x="264" y="590"/>
                </a:lnTo>
                <a:lnTo>
                  <a:pt x="265" y="587"/>
                </a:lnTo>
                <a:lnTo>
                  <a:pt x="267" y="584"/>
                </a:lnTo>
                <a:lnTo>
                  <a:pt x="268" y="580"/>
                </a:lnTo>
                <a:lnTo>
                  <a:pt x="270" y="576"/>
                </a:lnTo>
                <a:lnTo>
                  <a:pt x="271" y="573"/>
                </a:lnTo>
                <a:lnTo>
                  <a:pt x="273" y="569"/>
                </a:lnTo>
                <a:lnTo>
                  <a:pt x="274" y="565"/>
                </a:lnTo>
                <a:lnTo>
                  <a:pt x="276" y="562"/>
                </a:lnTo>
                <a:lnTo>
                  <a:pt x="277" y="558"/>
                </a:lnTo>
                <a:lnTo>
                  <a:pt x="279" y="554"/>
                </a:lnTo>
                <a:lnTo>
                  <a:pt x="280" y="550"/>
                </a:lnTo>
                <a:lnTo>
                  <a:pt x="282" y="546"/>
                </a:lnTo>
                <a:lnTo>
                  <a:pt x="283" y="542"/>
                </a:lnTo>
                <a:lnTo>
                  <a:pt x="285" y="538"/>
                </a:lnTo>
                <a:lnTo>
                  <a:pt x="286" y="534"/>
                </a:lnTo>
                <a:lnTo>
                  <a:pt x="288" y="530"/>
                </a:lnTo>
                <a:lnTo>
                  <a:pt x="290" y="526"/>
                </a:lnTo>
                <a:lnTo>
                  <a:pt x="291" y="522"/>
                </a:lnTo>
                <a:lnTo>
                  <a:pt x="293" y="517"/>
                </a:lnTo>
                <a:lnTo>
                  <a:pt x="294" y="513"/>
                </a:lnTo>
                <a:lnTo>
                  <a:pt x="296" y="509"/>
                </a:lnTo>
                <a:lnTo>
                  <a:pt x="297" y="504"/>
                </a:lnTo>
                <a:lnTo>
                  <a:pt x="299" y="500"/>
                </a:lnTo>
                <a:lnTo>
                  <a:pt x="301" y="496"/>
                </a:lnTo>
                <a:lnTo>
                  <a:pt x="302" y="491"/>
                </a:lnTo>
                <a:lnTo>
                  <a:pt x="304" y="486"/>
                </a:lnTo>
                <a:lnTo>
                  <a:pt x="305" y="482"/>
                </a:lnTo>
                <a:lnTo>
                  <a:pt x="307" y="477"/>
                </a:lnTo>
                <a:lnTo>
                  <a:pt x="308" y="473"/>
                </a:lnTo>
                <a:lnTo>
                  <a:pt x="310" y="468"/>
                </a:lnTo>
                <a:lnTo>
                  <a:pt x="311" y="463"/>
                </a:lnTo>
                <a:lnTo>
                  <a:pt x="313" y="458"/>
                </a:lnTo>
                <a:lnTo>
                  <a:pt x="314" y="453"/>
                </a:lnTo>
                <a:lnTo>
                  <a:pt x="316" y="449"/>
                </a:lnTo>
                <a:lnTo>
                  <a:pt x="317" y="444"/>
                </a:lnTo>
                <a:lnTo>
                  <a:pt x="319" y="438"/>
                </a:lnTo>
                <a:lnTo>
                  <a:pt x="320" y="433"/>
                </a:lnTo>
                <a:lnTo>
                  <a:pt x="322" y="428"/>
                </a:lnTo>
                <a:lnTo>
                  <a:pt x="324" y="423"/>
                </a:lnTo>
                <a:lnTo>
                  <a:pt x="325" y="418"/>
                </a:lnTo>
                <a:lnTo>
                  <a:pt x="327" y="413"/>
                </a:lnTo>
                <a:lnTo>
                  <a:pt x="328" y="407"/>
                </a:lnTo>
                <a:lnTo>
                  <a:pt x="330" y="402"/>
                </a:lnTo>
                <a:lnTo>
                  <a:pt x="331" y="396"/>
                </a:lnTo>
                <a:lnTo>
                  <a:pt x="333" y="391"/>
                </a:lnTo>
                <a:lnTo>
                  <a:pt x="335" y="386"/>
                </a:lnTo>
                <a:lnTo>
                  <a:pt x="336" y="380"/>
                </a:lnTo>
                <a:lnTo>
                  <a:pt x="338" y="375"/>
                </a:lnTo>
                <a:lnTo>
                  <a:pt x="339" y="369"/>
                </a:lnTo>
                <a:lnTo>
                  <a:pt x="341" y="363"/>
                </a:lnTo>
                <a:lnTo>
                  <a:pt x="342" y="358"/>
                </a:lnTo>
                <a:lnTo>
                  <a:pt x="344" y="352"/>
                </a:lnTo>
                <a:lnTo>
                  <a:pt x="345" y="346"/>
                </a:lnTo>
                <a:lnTo>
                  <a:pt x="346" y="340"/>
                </a:lnTo>
                <a:lnTo>
                  <a:pt x="348" y="334"/>
                </a:lnTo>
                <a:lnTo>
                  <a:pt x="350" y="329"/>
                </a:lnTo>
                <a:lnTo>
                  <a:pt x="351" y="323"/>
                </a:lnTo>
                <a:lnTo>
                  <a:pt x="353" y="317"/>
                </a:lnTo>
                <a:lnTo>
                  <a:pt x="354" y="311"/>
                </a:lnTo>
                <a:lnTo>
                  <a:pt x="356" y="305"/>
                </a:lnTo>
                <a:lnTo>
                  <a:pt x="357" y="299"/>
                </a:lnTo>
                <a:lnTo>
                  <a:pt x="359" y="293"/>
                </a:lnTo>
                <a:lnTo>
                  <a:pt x="361" y="287"/>
                </a:lnTo>
                <a:lnTo>
                  <a:pt x="362" y="281"/>
                </a:lnTo>
                <a:lnTo>
                  <a:pt x="364" y="275"/>
                </a:lnTo>
                <a:lnTo>
                  <a:pt x="365" y="269"/>
                </a:lnTo>
                <a:lnTo>
                  <a:pt x="367" y="263"/>
                </a:lnTo>
                <a:lnTo>
                  <a:pt x="368" y="256"/>
                </a:lnTo>
                <a:lnTo>
                  <a:pt x="370" y="250"/>
                </a:lnTo>
                <a:lnTo>
                  <a:pt x="371" y="244"/>
                </a:lnTo>
                <a:lnTo>
                  <a:pt x="373" y="238"/>
                </a:lnTo>
                <a:lnTo>
                  <a:pt x="374" y="232"/>
                </a:lnTo>
                <a:lnTo>
                  <a:pt x="376" y="226"/>
                </a:lnTo>
                <a:lnTo>
                  <a:pt x="377" y="220"/>
                </a:lnTo>
                <a:lnTo>
                  <a:pt x="379" y="214"/>
                </a:lnTo>
                <a:lnTo>
                  <a:pt x="380" y="208"/>
                </a:lnTo>
                <a:lnTo>
                  <a:pt x="382" y="201"/>
                </a:lnTo>
                <a:lnTo>
                  <a:pt x="384" y="195"/>
                </a:lnTo>
                <a:lnTo>
                  <a:pt x="385" y="189"/>
                </a:lnTo>
                <a:lnTo>
                  <a:pt x="387" y="183"/>
                </a:lnTo>
                <a:lnTo>
                  <a:pt x="388" y="177"/>
                </a:lnTo>
                <a:lnTo>
                  <a:pt x="390" y="171"/>
                </a:lnTo>
                <a:lnTo>
                  <a:pt x="391" y="165"/>
                </a:lnTo>
                <a:lnTo>
                  <a:pt x="393" y="159"/>
                </a:lnTo>
                <a:lnTo>
                  <a:pt x="395" y="153"/>
                </a:lnTo>
                <a:lnTo>
                  <a:pt x="396" y="148"/>
                </a:lnTo>
                <a:lnTo>
                  <a:pt x="398" y="142"/>
                </a:lnTo>
                <a:lnTo>
                  <a:pt x="399" y="136"/>
                </a:lnTo>
                <a:lnTo>
                  <a:pt x="401" y="130"/>
                </a:lnTo>
                <a:lnTo>
                  <a:pt x="402" y="125"/>
                </a:lnTo>
                <a:lnTo>
                  <a:pt x="404" y="119"/>
                </a:lnTo>
                <a:lnTo>
                  <a:pt x="405" y="114"/>
                </a:lnTo>
                <a:lnTo>
                  <a:pt x="407" y="108"/>
                </a:lnTo>
                <a:lnTo>
                  <a:pt x="408" y="103"/>
                </a:lnTo>
                <a:lnTo>
                  <a:pt x="410" y="98"/>
                </a:lnTo>
                <a:lnTo>
                  <a:pt x="411" y="93"/>
                </a:lnTo>
                <a:lnTo>
                  <a:pt x="413" y="88"/>
                </a:lnTo>
                <a:lnTo>
                  <a:pt x="414" y="83"/>
                </a:lnTo>
                <a:lnTo>
                  <a:pt x="416" y="78"/>
                </a:lnTo>
                <a:lnTo>
                  <a:pt x="417" y="73"/>
                </a:lnTo>
                <a:lnTo>
                  <a:pt x="419" y="69"/>
                </a:lnTo>
                <a:lnTo>
                  <a:pt x="421" y="64"/>
                </a:lnTo>
                <a:lnTo>
                  <a:pt x="422" y="60"/>
                </a:lnTo>
                <a:lnTo>
                  <a:pt x="424" y="56"/>
                </a:lnTo>
                <a:lnTo>
                  <a:pt x="425" y="52"/>
                </a:lnTo>
                <a:lnTo>
                  <a:pt x="427" y="48"/>
                </a:lnTo>
                <a:lnTo>
                  <a:pt x="428" y="44"/>
                </a:lnTo>
                <a:lnTo>
                  <a:pt x="430" y="40"/>
                </a:lnTo>
                <a:lnTo>
                  <a:pt x="431" y="37"/>
                </a:lnTo>
                <a:lnTo>
                  <a:pt x="433" y="33"/>
                </a:lnTo>
                <a:lnTo>
                  <a:pt x="434" y="30"/>
                </a:lnTo>
                <a:lnTo>
                  <a:pt x="436" y="27"/>
                </a:lnTo>
                <a:lnTo>
                  <a:pt x="437" y="24"/>
                </a:lnTo>
                <a:lnTo>
                  <a:pt x="439" y="21"/>
                </a:lnTo>
                <a:lnTo>
                  <a:pt x="440" y="18"/>
                </a:lnTo>
                <a:lnTo>
                  <a:pt x="442" y="16"/>
                </a:lnTo>
                <a:lnTo>
                  <a:pt x="444" y="13"/>
                </a:lnTo>
                <a:lnTo>
                  <a:pt x="445" y="11"/>
                </a:lnTo>
                <a:lnTo>
                  <a:pt x="447" y="9"/>
                </a:lnTo>
                <a:lnTo>
                  <a:pt x="448" y="8"/>
                </a:lnTo>
                <a:lnTo>
                  <a:pt x="450" y="6"/>
                </a:lnTo>
                <a:lnTo>
                  <a:pt x="451" y="5"/>
                </a:lnTo>
                <a:lnTo>
                  <a:pt x="453" y="4"/>
                </a:lnTo>
                <a:lnTo>
                  <a:pt x="455" y="2"/>
                </a:lnTo>
                <a:lnTo>
                  <a:pt x="456" y="2"/>
                </a:lnTo>
                <a:lnTo>
                  <a:pt x="458" y="1"/>
                </a:lnTo>
                <a:lnTo>
                  <a:pt x="459" y="0"/>
                </a:lnTo>
                <a:lnTo>
                  <a:pt x="461" y="0"/>
                </a:lnTo>
                <a:lnTo>
                  <a:pt x="462" y="0"/>
                </a:lnTo>
                <a:lnTo>
                  <a:pt x="464" y="0"/>
                </a:lnTo>
                <a:lnTo>
                  <a:pt x="465" y="0"/>
                </a:lnTo>
                <a:lnTo>
                  <a:pt x="467" y="1"/>
                </a:lnTo>
                <a:lnTo>
                  <a:pt x="468" y="2"/>
                </a:lnTo>
                <a:lnTo>
                  <a:pt x="470" y="2"/>
                </a:lnTo>
                <a:lnTo>
                  <a:pt x="471" y="4"/>
                </a:lnTo>
                <a:lnTo>
                  <a:pt x="473" y="5"/>
                </a:lnTo>
                <a:lnTo>
                  <a:pt x="474" y="6"/>
                </a:lnTo>
                <a:lnTo>
                  <a:pt x="476" y="8"/>
                </a:lnTo>
                <a:lnTo>
                  <a:pt x="477" y="9"/>
                </a:lnTo>
                <a:lnTo>
                  <a:pt x="479" y="11"/>
                </a:lnTo>
                <a:lnTo>
                  <a:pt x="481" y="13"/>
                </a:lnTo>
                <a:lnTo>
                  <a:pt x="482" y="16"/>
                </a:lnTo>
                <a:lnTo>
                  <a:pt x="484" y="18"/>
                </a:lnTo>
                <a:lnTo>
                  <a:pt x="485" y="21"/>
                </a:lnTo>
                <a:lnTo>
                  <a:pt x="487" y="24"/>
                </a:lnTo>
                <a:lnTo>
                  <a:pt x="488" y="27"/>
                </a:lnTo>
                <a:lnTo>
                  <a:pt x="490" y="30"/>
                </a:lnTo>
                <a:lnTo>
                  <a:pt x="491" y="33"/>
                </a:lnTo>
                <a:lnTo>
                  <a:pt x="493" y="37"/>
                </a:lnTo>
                <a:lnTo>
                  <a:pt x="494" y="40"/>
                </a:lnTo>
                <a:lnTo>
                  <a:pt x="496" y="44"/>
                </a:lnTo>
                <a:lnTo>
                  <a:pt x="497" y="48"/>
                </a:lnTo>
                <a:lnTo>
                  <a:pt x="499" y="52"/>
                </a:lnTo>
                <a:lnTo>
                  <a:pt x="500" y="56"/>
                </a:lnTo>
                <a:lnTo>
                  <a:pt x="502" y="60"/>
                </a:lnTo>
                <a:lnTo>
                  <a:pt x="503" y="64"/>
                </a:lnTo>
                <a:lnTo>
                  <a:pt x="505" y="69"/>
                </a:lnTo>
                <a:lnTo>
                  <a:pt x="507" y="73"/>
                </a:lnTo>
                <a:lnTo>
                  <a:pt x="508" y="78"/>
                </a:lnTo>
                <a:lnTo>
                  <a:pt x="510" y="83"/>
                </a:lnTo>
                <a:lnTo>
                  <a:pt x="511" y="88"/>
                </a:lnTo>
                <a:lnTo>
                  <a:pt x="513" y="93"/>
                </a:lnTo>
                <a:lnTo>
                  <a:pt x="515" y="98"/>
                </a:lnTo>
                <a:lnTo>
                  <a:pt x="516" y="103"/>
                </a:lnTo>
                <a:lnTo>
                  <a:pt x="518" y="108"/>
                </a:lnTo>
                <a:lnTo>
                  <a:pt x="519" y="114"/>
                </a:lnTo>
                <a:lnTo>
                  <a:pt x="521" y="119"/>
                </a:lnTo>
                <a:lnTo>
                  <a:pt x="522" y="125"/>
                </a:lnTo>
                <a:lnTo>
                  <a:pt x="524" y="130"/>
                </a:lnTo>
                <a:lnTo>
                  <a:pt x="525" y="136"/>
                </a:lnTo>
                <a:lnTo>
                  <a:pt x="527" y="142"/>
                </a:lnTo>
                <a:lnTo>
                  <a:pt x="528" y="148"/>
                </a:lnTo>
                <a:lnTo>
                  <a:pt x="530" y="153"/>
                </a:lnTo>
                <a:lnTo>
                  <a:pt x="531" y="159"/>
                </a:lnTo>
                <a:lnTo>
                  <a:pt x="533" y="165"/>
                </a:lnTo>
                <a:lnTo>
                  <a:pt x="534" y="171"/>
                </a:lnTo>
                <a:lnTo>
                  <a:pt x="536" y="177"/>
                </a:lnTo>
                <a:lnTo>
                  <a:pt x="537" y="183"/>
                </a:lnTo>
                <a:lnTo>
                  <a:pt x="539" y="189"/>
                </a:lnTo>
                <a:lnTo>
                  <a:pt x="541" y="195"/>
                </a:lnTo>
                <a:lnTo>
                  <a:pt x="542" y="201"/>
                </a:lnTo>
                <a:lnTo>
                  <a:pt x="544" y="208"/>
                </a:lnTo>
                <a:lnTo>
                  <a:pt x="545" y="214"/>
                </a:lnTo>
                <a:lnTo>
                  <a:pt x="547" y="220"/>
                </a:lnTo>
                <a:lnTo>
                  <a:pt x="548" y="226"/>
                </a:lnTo>
                <a:lnTo>
                  <a:pt x="550" y="232"/>
                </a:lnTo>
                <a:lnTo>
                  <a:pt x="552" y="238"/>
                </a:lnTo>
                <a:lnTo>
                  <a:pt x="553" y="244"/>
                </a:lnTo>
                <a:lnTo>
                  <a:pt x="555" y="250"/>
                </a:lnTo>
                <a:lnTo>
                  <a:pt x="556" y="256"/>
                </a:lnTo>
                <a:lnTo>
                  <a:pt x="558" y="263"/>
                </a:lnTo>
                <a:lnTo>
                  <a:pt x="559" y="269"/>
                </a:lnTo>
                <a:lnTo>
                  <a:pt x="561" y="275"/>
                </a:lnTo>
                <a:lnTo>
                  <a:pt x="562" y="281"/>
                </a:lnTo>
                <a:lnTo>
                  <a:pt x="563" y="287"/>
                </a:lnTo>
                <a:lnTo>
                  <a:pt x="565" y="293"/>
                </a:lnTo>
                <a:lnTo>
                  <a:pt x="567" y="299"/>
                </a:lnTo>
                <a:lnTo>
                  <a:pt x="568" y="305"/>
                </a:lnTo>
                <a:lnTo>
                  <a:pt x="570" y="311"/>
                </a:lnTo>
                <a:lnTo>
                  <a:pt x="571" y="317"/>
                </a:lnTo>
                <a:lnTo>
                  <a:pt x="573" y="323"/>
                </a:lnTo>
                <a:lnTo>
                  <a:pt x="575" y="329"/>
                </a:lnTo>
                <a:lnTo>
                  <a:pt x="576" y="334"/>
                </a:lnTo>
                <a:lnTo>
                  <a:pt x="578" y="340"/>
                </a:lnTo>
                <a:lnTo>
                  <a:pt x="579" y="346"/>
                </a:lnTo>
                <a:lnTo>
                  <a:pt x="581" y="352"/>
                </a:lnTo>
                <a:lnTo>
                  <a:pt x="582" y="358"/>
                </a:lnTo>
                <a:lnTo>
                  <a:pt x="584" y="363"/>
                </a:lnTo>
                <a:lnTo>
                  <a:pt x="585" y="369"/>
                </a:lnTo>
                <a:lnTo>
                  <a:pt x="587" y="375"/>
                </a:lnTo>
                <a:lnTo>
                  <a:pt x="588" y="380"/>
                </a:lnTo>
                <a:lnTo>
                  <a:pt x="590" y="386"/>
                </a:lnTo>
                <a:lnTo>
                  <a:pt x="591" y="391"/>
                </a:lnTo>
                <a:lnTo>
                  <a:pt x="593" y="396"/>
                </a:lnTo>
                <a:lnTo>
                  <a:pt x="594" y="402"/>
                </a:lnTo>
                <a:lnTo>
                  <a:pt x="596" y="407"/>
                </a:lnTo>
                <a:lnTo>
                  <a:pt x="597" y="413"/>
                </a:lnTo>
                <a:lnTo>
                  <a:pt x="599" y="418"/>
                </a:lnTo>
                <a:lnTo>
                  <a:pt x="601" y="423"/>
                </a:lnTo>
                <a:lnTo>
                  <a:pt x="602" y="428"/>
                </a:lnTo>
                <a:lnTo>
                  <a:pt x="604" y="433"/>
                </a:lnTo>
                <a:lnTo>
                  <a:pt x="605" y="438"/>
                </a:lnTo>
                <a:lnTo>
                  <a:pt x="607" y="444"/>
                </a:lnTo>
                <a:lnTo>
                  <a:pt x="608" y="449"/>
                </a:lnTo>
                <a:lnTo>
                  <a:pt x="610" y="453"/>
                </a:lnTo>
                <a:lnTo>
                  <a:pt x="612" y="458"/>
                </a:lnTo>
                <a:lnTo>
                  <a:pt x="613" y="463"/>
                </a:lnTo>
                <a:lnTo>
                  <a:pt x="615" y="468"/>
                </a:lnTo>
                <a:lnTo>
                  <a:pt x="616" y="473"/>
                </a:lnTo>
                <a:lnTo>
                  <a:pt x="618" y="477"/>
                </a:lnTo>
                <a:lnTo>
                  <a:pt x="619" y="482"/>
                </a:lnTo>
                <a:lnTo>
                  <a:pt x="621" y="486"/>
                </a:lnTo>
                <a:lnTo>
                  <a:pt x="622" y="491"/>
                </a:lnTo>
                <a:lnTo>
                  <a:pt x="624" y="496"/>
                </a:lnTo>
                <a:lnTo>
                  <a:pt x="625" y="500"/>
                </a:lnTo>
                <a:lnTo>
                  <a:pt x="627" y="504"/>
                </a:lnTo>
                <a:lnTo>
                  <a:pt x="628" y="509"/>
                </a:lnTo>
                <a:lnTo>
                  <a:pt x="630" y="513"/>
                </a:lnTo>
                <a:lnTo>
                  <a:pt x="631" y="517"/>
                </a:lnTo>
                <a:lnTo>
                  <a:pt x="633" y="522"/>
                </a:lnTo>
                <a:lnTo>
                  <a:pt x="635" y="526"/>
                </a:lnTo>
                <a:lnTo>
                  <a:pt x="636" y="530"/>
                </a:lnTo>
                <a:lnTo>
                  <a:pt x="638" y="534"/>
                </a:lnTo>
                <a:lnTo>
                  <a:pt x="639" y="538"/>
                </a:lnTo>
                <a:lnTo>
                  <a:pt x="641" y="542"/>
                </a:lnTo>
                <a:lnTo>
                  <a:pt x="642" y="546"/>
                </a:lnTo>
                <a:lnTo>
                  <a:pt x="644" y="550"/>
                </a:lnTo>
                <a:lnTo>
                  <a:pt x="645" y="554"/>
                </a:lnTo>
                <a:lnTo>
                  <a:pt x="647" y="558"/>
                </a:lnTo>
                <a:lnTo>
                  <a:pt x="648" y="562"/>
                </a:lnTo>
                <a:lnTo>
                  <a:pt x="650" y="565"/>
                </a:lnTo>
                <a:lnTo>
                  <a:pt x="651" y="569"/>
                </a:lnTo>
                <a:lnTo>
                  <a:pt x="653" y="573"/>
                </a:lnTo>
                <a:lnTo>
                  <a:pt x="654" y="576"/>
                </a:lnTo>
                <a:lnTo>
                  <a:pt x="656" y="580"/>
                </a:lnTo>
                <a:lnTo>
                  <a:pt x="657" y="584"/>
                </a:lnTo>
                <a:lnTo>
                  <a:pt x="659" y="587"/>
                </a:lnTo>
                <a:lnTo>
                  <a:pt x="661" y="590"/>
                </a:lnTo>
                <a:lnTo>
                  <a:pt x="662" y="594"/>
                </a:lnTo>
                <a:lnTo>
                  <a:pt x="664" y="597"/>
                </a:lnTo>
                <a:lnTo>
                  <a:pt x="665" y="601"/>
                </a:lnTo>
                <a:lnTo>
                  <a:pt x="667" y="604"/>
                </a:lnTo>
                <a:lnTo>
                  <a:pt x="668" y="607"/>
                </a:lnTo>
                <a:lnTo>
                  <a:pt x="670" y="610"/>
                </a:lnTo>
                <a:lnTo>
                  <a:pt x="672" y="614"/>
                </a:lnTo>
                <a:lnTo>
                  <a:pt x="673" y="617"/>
                </a:lnTo>
                <a:lnTo>
                  <a:pt x="675" y="620"/>
                </a:lnTo>
                <a:lnTo>
                  <a:pt x="676" y="623"/>
                </a:lnTo>
                <a:lnTo>
                  <a:pt x="678" y="626"/>
                </a:lnTo>
                <a:lnTo>
                  <a:pt x="679" y="629"/>
                </a:lnTo>
                <a:lnTo>
                  <a:pt x="681" y="632"/>
                </a:lnTo>
                <a:lnTo>
                  <a:pt x="682" y="635"/>
                </a:lnTo>
                <a:lnTo>
                  <a:pt x="684" y="638"/>
                </a:lnTo>
                <a:lnTo>
                  <a:pt x="685" y="641"/>
                </a:lnTo>
                <a:lnTo>
                  <a:pt x="687" y="643"/>
                </a:lnTo>
                <a:lnTo>
                  <a:pt x="688" y="646"/>
                </a:lnTo>
                <a:lnTo>
                  <a:pt x="690" y="649"/>
                </a:lnTo>
                <a:lnTo>
                  <a:pt x="691" y="652"/>
                </a:lnTo>
                <a:lnTo>
                  <a:pt x="693" y="654"/>
                </a:lnTo>
                <a:lnTo>
                  <a:pt x="695" y="657"/>
                </a:lnTo>
                <a:lnTo>
                  <a:pt x="696" y="660"/>
                </a:lnTo>
                <a:lnTo>
                  <a:pt x="698" y="662"/>
                </a:lnTo>
                <a:lnTo>
                  <a:pt x="699" y="665"/>
                </a:lnTo>
                <a:lnTo>
                  <a:pt x="701" y="668"/>
                </a:lnTo>
                <a:lnTo>
                  <a:pt x="702" y="670"/>
                </a:lnTo>
                <a:lnTo>
                  <a:pt x="704" y="672"/>
                </a:lnTo>
                <a:lnTo>
                  <a:pt x="706" y="675"/>
                </a:lnTo>
                <a:lnTo>
                  <a:pt x="707" y="677"/>
                </a:lnTo>
                <a:lnTo>
                  <a:pt x="708" y="680"/>
                </a:lnTo>
                <a:lnTo>
                  <a:pt x="710" y="682"/>
                </a:lnTo>
                <a:lnTo>
                  <a:pt x="711" y="684"/>
                </a:lnTo>
                <a:lnTo>
                  <a:pt x="713" y="687"/>
                </a:lnTo>
                <a:lnTo>
                  <a:pt x="714" y="689"/>
                </a:lnTo>
                <a:lnTo>
                  <a:pt x="716" y="691"/>
                </a:lnTo>
                <a:lnTo>
                  <a:pt x="717" y="694"/>
                </a:lnTo>
                <a:lnTo>
                  <a:pt x="719" y="696"/>
                </a:lnTo>
                <a:lnTo>
                  <a:pt x="721" y="698"/>
                </a:lnTo>
                <a:lnTo>
                  <a:pt x="722" y="700"/>
                </a:lnTo>
                <a:lnTo>
                  <a:pt x="724" y="702"/>
                </a:lnTo>
                <a:lnTo>
                  <a:pt x="725" y="704"/>
                </a:lnTo>
                <a:lnTo>
                  <a:pt x="727" y="706"/>
                </a:lnTo>
                <a:lnTo>
                  <a:pt x="728" y="708"/>
                </a:lnTo>
                <a:lnTo>
                  <a:pt x="730" y="710"/>
                </a:lnTo>
                <a:lnTo>
                  <a:pt x="732" y="712"/>
                </a:lnTo>
                <a:lnTo>
                  <a:pt x="733" y="714"/>
                </a:lnTo>
                <a:lnTo>
                  <a:pt x="735" y="716"/>
                </a:lnTo>
                <a:lnTo>
                  <a:pt x="736" y="719"/>
                </a:lnTo>
                <a:lnTo>
                  <a:pt x="738" y="721"/>
                </a:lnTo>
                <a:lnTo>
                  <a:pt x="739" y="722"/>
                </a:lnTo>
                <a:lnTo>
                  <a:pt x="741" y="724"/>
                </a:lnTo>
                <a:lnTo>
                  <a:pt x="742" y="726"/>
                </a:lnTo>
                <a:lnTo>
                  <a:pt x="744" y="728"/>
                </a:lnTo>
                <a:lnTo>
                  <a:pt x="745" y="730"/>
                </a:lnTo>
                <a:lnTo>
                  <a:pt x="747" y="732"/>
                </a:lnTo>
                <a:lnTo>
                  <a:pt x="748" y="733"/>
                </a:lnTo>
                <a:lnTo>
                  <a:pt x="750" y="735"/>
                </a:lnTo>
                <a:lnTo>
                  <a:pt x="751" y="737"/>
                </a:lnTo>
                <a:lnTo>
                  <a:pt x="753" y="738"/>
                </a:lnTo>
                <a:lnTo>
                  <a:pt x="755" y="740"/>
                </a:lnTo>
                <a:lnTo>
                  <a:pt x="756" y="742"/>
                </a:lnTo>
                <a:lnTo>
                  <a:pt x="758" y="743"/>
                </a:lnTo>
                <a:lnTo>
                  <a:pt x="759" y="745"/>
                </a:lnTo>
                <a:lnTo>
                  <a:pt x="761" y="747"/>
                </a:lnTo>
                <a:lnTo>
                  <a:pt x="762" y="748"/>
                </a:lnTo>
                <a:lnTo>
                  <a:pt x="764" y="750"/>
                </a:lnTo>
                <a:lnTo>
                  <a:pt x="766" y="752"/>
                </a:lnTo>
                <a:lnTo>
                  <a:pt x="767" y="753"/>
                </a:lnTo>
                <a:lnTo>
                  <a:pt x="769" y="755"/>
                </a:lnTo>
                <a:lnTo>
                  <a:pt x="770" y="756"/>
                </a:lnTo>
                <a:lnTo>
                  <a:pt x="772" y="758"/>
                </a:lnTo>
                <a:lnTo>
                  <a:pt x="773" y="759"/>
                </a:lnTo>
                <a:lnTo>
                  <a:pt x="775" y="761"/>
                </a:lnTo>
                <a:lnTo>
                  <a:pt x="776" y="762"/>
                </a:lnTo>
                <a:lnTo>
                  <a:pt x="778" y="763"/>
                </a:lnTo>
                <a:lnTo>
                  <a:pt x="779" y="765"/>
                </a:lnTo>
                <a:lnTo>
                  <a:pt x="781" y="766"/>
                </a:lnTo>
                <a:lnTo>
                  <a:pt x="782" y="768"/>
                </a:lnTo>
                <a:lnTo>
                  <a:pt x="784" y="769"/>
                </a:lnTo>
                <a:lnTo>
                  <a:pt x="785" y="770"/>
                </a:lnTo>
                <a:lnTo>
                  <a:pt x="787" y="772"/>
                </a:lnTo>
                <a:lnTo>
                  <a:pt x="788" y="773"/>
                </a:lnTo>
                <a:lnTo>
                  <a:pt x="790" y="774"/>
                </a:lnTo>
                <a:lnTo>
                  <a:pt x="792" y="776"/>
                </a:lnTo>
                <a:lnTo>
                  <a:pt x="793" y="777"/>
                </a:lnTo>
                <a:lnTo>
                  <a:pt x="795" y="778"/>
                </a:lnTo>
                <a:lnTo>
                  <a:pt x="796" y="780"/>
                </a:lnTo>
                <a:lnTo>
                  <a:pt x="798" y="781"/>
                </a:lnTo>
                <a:lnTo>
                  <a:pt x="799" y="782"/>
                </a:lnTo>
                <a:lnTo>
                  <a:pt x="801" y="783"/>
                </a:lnTo>
                <a:lnTo>
                  <a:pt x="802" y="785"/>
                </a:lnTo>
                <a:lnTo>
                  <a:pt x="804" y="786"/>
                </a:lnTo>
                <a:lnTo>
                  <a:pt x="805" y="787"/>
                </a:lnTo>
                <a:lnTo>
                  <a:pt x="807" y="788"/>
                </a:lnTo>
                <a:lnTo>
                  <a:pt x="808" y="789"/>
                </a:lnTo>
                <a:lnTo>
                  <a:pt x="810" y="790"/>
                </a:lnTo>
                <a:lnTo>
                  <a:pt x="811" y="792"/>
                </a:lnTo>
                <a:lnTo>
                  <a:pt x="813" y="793"/>
                </a:lnTo>
                <a:lnTo>
                  <a:pt x="815" y="794"/>
                </a:lnTo>
                <a:lnTo>
                  <a:pt x="816" y="795"/>
                </a:lnTo>
                <a:lnTo>
                  <a:pt x="818" y="796"/>
                </a:lnTo>
                <a:lnTo>
                  <a:pt x="819" y="797"/>
                </a:lnTo>
                <a:lnTo>
                  <a:pt x="821" y="798"/>
                </a:lnTo>
                <a:lnTo>
                  <a:pt x="822" y="799"/>
                </a:lnTo>
                <a:lnTo>
                  <a:pt x="824" y="800"/>
                </a:lnTo>
                <a:lnTo>
                  <a:pt x="826" y="801"/>
                </a:lnTo>
                <a:lnTo>
                  <a:pt x="827" y="802"/>
                </a:lnTo>
                <a:lnTo>
                  <a:pt x="829" y="803"/>
                </a:lnTo>
                <a:lnTo>
                  <a:pt x="830" y="804"/>
                </a:lnTo>
                <a:lnTo>
                  <a:pt x="832" y="805"/>
                </a:lnTo>
                <a:lnTo>
                  <a:pt x="833" y="806"/>
                </a:lnTo>
                <a:lnTo>
                  <a:pt x="835" y="807"/>
                </a:lnTo>
                <a:lnTo>
                  <a:pt x="836" y="808"/>
                </a:lnTo>
                <a:lnTo>
                  <a:pt x="838" y="809"/>
                </a:lnTo>
                <a:lnTo>
                  <a:pt x="839" y="810"/>
                </a:lnTo>
                <a:lnTo>
                  <a:pt x="841" y="811"/>
                </a:lnTo>
                <a:lnTo>
                  <a:pt x="842" y="812"/>
                </a:lnTo>
                <a:lnTo>
                  <a:pt x="844" y="813"/>
                </a:lnTo>
                <a:lnTo>
                  <a:pt x="845" y="814"/>
                </a:lnTo>
                <a:lnTo>
                  <a:pt x="847" y="815"/>
                </a:lnTo>
                <a:lnTo>
                  <a:pt x="848" y="816"/>
                </a:lnTo>
                <a:lnTo>
                  <a:pt x="850" y="816"/>
                </a:lnTo>
                <a:lnTo>
                  <a:pt x="852" y="818"/>
                </a:lnTo>
                <a:lnTo>
                  <a:pt x="853" y="818"/>
                </a:lnTo>
                <a:lnTo>
                  <a:pt x="855" y="819"/>
                </a:lnTo>
                <a:lnTo>
                  <a:pt x="856" y="820"/>
                </a:lnTo>
                <a:lnTo>
                  <a:pt x="858" y="821"/>
                </a:lnTo>
                <a:lnTo>
                  <a:pt x="859" y="822"/>
                </a:lnTo>
                <a:lnTo>
                  <a:pt x="861" y="823"/>
                </a:lnTo>
                <a:lnTo>
                  <a:pt x="862" y="823"/>
                </a:lnTo>
                <a:lnTo>
                  <a:pt x="864" y="824"/>
                </a:lnTo>
                <a:lnTo>
                  <a:pt x="865" y="825"/>
                </a:lnTo>
                <a:lnTo>
                  <a:pt x="867" y="826"/>
                </a:lnTo>
                <a:lnTo>
                  <a:pt x="868" y="827"/>
                </a:lnTo>
                <a:lnTo>
                  <a:pt x="870" y="827"/>
                </a:lnTo>
                <a:lnTo>
                  <a:pt x="871" y="828"/>
                </a:lnTo>
                <a:lnTo>
                  <a:pt x="873" y="829"/>
                </a:lnTo>
                <a:lnTo>
                  <a:pt x="875" y="829"/>
                </a:lnTo>
                <a:lnTo>
                  <a:pt x="876" y="830"/>
                </a:lnTo>
                <a:lnTo>
                  <a:pt x="878" y="831"/>
                </a:lnTo>
                <a:lnTo>
                  <a:pt x="879" y="832"/>
                </a:lnTo>
                <a:lnTo>
                  <a:pt x="881" y="833"/>
                </a:lnTo>
                <a:lnTo>
                  <a:pt x="882" y="834"/>
                </a:lnTo>
                <a:lnTo>
                  <a:pt x="884" y="834"/>
                </a:lnTo>
                <a:lnTo>
                  <a:pt x="886" y="835"/>
                </a:lnTo>
                <a:lnTo>
                  <a:pt x="887" y="836"/>
                </a:lnTo>
                <a:lnTo>
                  <a:pt x="889" y="836"/>
                </a:lnTo>
                <a:lnTo>
                  <a:pt x="890" y="837"/>
                </a:lnTo>
                <a:lnTo>
                  <a:pt x="892" y="838"/>
                </a:lnTo>
                <a:lnTo>
                  <a:pt x="893" y="838"/>
                </a:lnTo>
                <a:lnTo>
                  <a:pt x="895" y="839"/>
                </a:lnTo>
                <a:lnTo>
                  <a:pt x="896" y="840"/>
                </a:lnTo>
                <a:lnTo>
                  <a:pt x="898" y="840"/>
                </a:lnTo>
                <a:lnTo>
                  <a:pt x="899" y="841"/>
                </a:lnTo>
                <a:lnTo>
                  <a:pt x="901" y="842"/>
                </a:lnTo>
                <a:lnTo>
                  <a:pt x="902" y="842"/>
                </a:lnTo>
                <a:lnTo>
                  <a:pt x="904" y="843"/>
                </a:lnTo>
                <a:lnTo>
                  <a:pt x="905" y="843"/>
                </a:lnTo>
                <a:lnTo>
                  <a:pt x="907" y="844"/>
                </a:lnTo>
                <a:lnTo>
                  <a:pt x="908" y="845"/>
                </a:lnTo>
                <a:lnTo>
                  <a:pt x="910" y="845"/>
                </a:lnTo>
                <a:lnTo>
                  <a:pt x="912" y="846"/>
                </a:lnTo>
                <a:lnTo>
                  <a:pt x="913" y="847"/>
                </a:lnTo>
                <a:lnTo>
                  <a:pt x="915" y="847"/>
                </a:lnTo>
                <a:lnTo>
                  <a:pt x="916" y="848"/>
                </a:lnTo>
                <a:lnTo>
                  <a:pt x="918" y="848"/>
                </a:lnTo>
                <a:lnTo>
                  <a:pt x="920" y="849"/>
                </a:lnTo>
                <a:lnTo>
                  <a:pt x="921" y="849"/>
                </a:lnTo>
                <a:lnTo>
                  <a:pt x="923" y="850"/>
                </a:lnTo>
                <a:lnTo>
                  <a:pt x="924" y="851"/>
                </a:lnTo>
              </a:path>
            </a:pathLst>
          </a:custGeom>
          <a:noFill/>
          <a:ln w="12700" cap="rnd" cmpd="sng">
            <a:solidFill>
              <a:srgbClr val="9933FF"/>
            </a:solidFill>
            <a:prstDash val="solid"/>
            <a:round/>
            <a:headEnd type="none" w="sm" len="sm"/>
            <a:tailEnd type="none" w="sm" len="sm"/>
          </a:ln>
        </p:spPr>
        <p:txBody>
          <a:bodyPr/>
          <a:lstStyle/>
          <a:p>
            <a:endParaRPr lang="en-US"/>
          </a:p>
        </p:txBody>
      </p:sp>
      <p:sp>
        <p:nvSpPr>
          <p:cNvPr id="43018" name="Rectangle 10"/>
          <p:cNvSpPr>
            <a:spLocks noChangeArrowheads="1"/>
          </p:cNvSpPr>
          <p:nvPr/>
        </p:nvSpPr>
        <p:spPr bwMode="auto">
          <a:xfrm>
            <a:off x="2438400" y="838200"/>
            <a:ext cx="4170363" cy="457200"/>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9933FF"/>
                </a:solidFill>
              </a:rPr>
              <a:t>Molecular Channel at 355 nm</a:t>
            </a:r>
            <a:endParaRPr lang="en-US" sz="2400">
              <a:solidFill>
                <a:srgbClr val="800000"/>
              </a:solidFill>
            </a:endParaRPr>
          </a:p>
        </p:txBody>
      </p:sp>
      <p:sp>
        <p:nvSpPr>
          <p:cNvPr id="43019" name="Line 11"/>
          <p:cNvSpPr>
            <a:spLocks noChangeShapeType="1"/>
          </p:cNvSpPr>
          <p:nvPr/>
        </p:nvSpPr>
        <p:spPr bwMode="auto">
          <a:xfrm>
            <a:off x="3733800" y="2590800"/>
            <a:ext cx="838200" cy="152400"/>
          </a:xfrm>
          <a:prstGeom prst="line">
            <a:avLst/>
          </a:prstGeom>
          <a:noFill/>
          <a:ln w="9525">
            <a:solidFill>
              <a:schemeClr val="tx1"/>
            </a:solidFill>
            <a:round/>
            <a:headEnd/>
            <a:tailEnd type="triangle" w="med" len="med"/>
          </a:ln>
        </p:spPr>
        <p:txBody>
          <a:bodyPr/>
          <a:lstStyle/>
          <a:p>
            <a:endParaRPr lang="en-US"/>
          </a:p>
        </p:txBody>
      </p:sp>
      <p:sp>
        <p:nvSpPr>
          <p:cNvPr id="43020" name="Line 12"/>
          <p:cNvSpPr>
            <a:spLocks noChangeShapeType="1"/>
          </p:cNvSpPr>
          <p:nvPr/>
        </p:nvSpPr>
        <p:spPr bwMode="auto">
          <a:xfrm flipV="1">
            <a:off x="5486400" y="4495800"/>
            <a:ext cx="609600" cy="533400"/>
          </a:xfrm>
          <a:prstGeom prst="line">
            <a:avLst/>
          </a:prstGeom>
          <a:noFill/>
          <a:ln w="9525">
            <a:solidFill>
              <a:schemeClr val="tx1"/>
            </a:solidFill>
            <a:round/>
            <a:headEnd/>
            <a:tailEnd type="triangle" w="med" len="med"/>
          </a:ln>
        </p:spPr>
        <p:txBody>
          <a:bodyPr/>
          <a:lstStyle/>
          <a:p>
            <a:endParaRPr lang="en-US"/>
          </a:p>
        </p:txBody>
      </p:sp>
      <p:sp>
        <p:nvSpPr>
          <p:cNvPr id="43021" name="Rectangle 13"/>
          <p:cNvSpPr>
            <a:spLocks noChangeArrowheads="1"/>
          </p:cNvSpPr>
          <p:nvPr/>
        </p:nvSpPr>
        <p:spPr bwMode="auto">
          <a:xfrm>
            <a:off x="1066800" y="3124200"/>
            <a:ext cx="1676400" cy="366713"/>
          </a:xfrm>
          <a:prstGeom prst="rect">
            <a:avLst/>
          </a:prstGeom>
          <a:noFill/>
          <a:ln w="9525">
            <a:noFill/>
            <a:miter lim="800000"/>
            <a:headEnd/>
            <a:tailEnd/>
          </a:ln>
        </p:spPr>
        <p:txBody>
          <a:bodyPr lIns="92075" tIns="46038" rIns="92075" bIns="46038">
            <a:spAutoFit/>
          </a:bodyPr>
          <a:lstStyle/>
          <a:p>
            <a:pPr eaLnBrk="0" hangingPunct="0"/>
            <a:r>
              <a:rPr lang="en-US">
                <a:solidFill>
                  <a:srgbClr val="000000"/>
                </a:solidFill>
              </a:rPr>
              <a:t>Edge Filter 1</a:t>
            </a:r>
          </a:p>
        </p:txBody>
      </p:sp>
      <p:sp>
        <p:nvSpPr>
          <p:cNvPr id="43022" name="Rectangle 14"/>
          <p:cNvSpPr>
            <a:spLocks noChangeArrowheads="1"/>
          </p:cNvSpPr>
          <p:nvPr/>
        </p:nvSpPr>
        <p:spPr bwMode="auto">
          <a:xfrm>
            <a:off x="6248400" y="3138488"/>
            <a:ext cx="1676400" cy="366712"/>
          </a:xfrm>
          <a:prstGeom prst="rect">
            <a:avLst/>
          </a:prstGeom>
          <a:noFill/>
          <a:ln w="9525">
            <a:noFill/>
            <a:miter lim="800000"/>
            <a:headEnd/>
            <a:tailEnd/>
          </a:ln>
        </p:spPr>
        <p:txBody>
          <a:bodyPr lIns="92075" tIns="46038" rIns="92075" bIns="46038">
            <a:spAutoFit/>
          </a:bodyPr>
          <a:lstStyle/>
          <a:p>
            <a:pPr eaLnBrk="0" hangingPunct="0"/>
            <a:r>
              <a:rPr lang="en-US">
                <a:solidFill>
                  <a:srgbClr val="000000"/>
                </a:solidFill>
              </a:rPr>
              <a:t>Edge Filter 2</a:t>
            </a:r>
          </a:p>
        </p:txBody>
      </p:sp>
      <p:sp>
        <p:nvSpPr>
          <p:cNvPr id="43023" name="Freeform 15"/>
          <p:cNvSpPr>
            <a:spLocks/>
          </p:cNvSpPr>
          <p:nvPr/>
        </p:nvSpPr>
        <p:spPr bwMode="auto">
          <a:xfrm>
            <a:off x="6248400" y="3673475"/>
            <a:ext cx="1695450" cy="1600200"/>
          </a:xfrm>
          <a:custGeom>
            <a:avLst/>
            <a:gdLst>
              <a:gd name="T0" fmla="*/ 2147483647 w 925"/>
              <a:gd name="T1" fmla="*/ 2147483647 h 852"/>
              <a:gd name="T2" fmla="*/ 2147483647 w 925"/>
              <a:gd name="T3" fmla="*/ 2147483647 h 852"/>
              <a:gd name="T4" fmla="*/ 2147483647 w 925"/>
              <a:gd name="T5" fmla="*/ 2147483647 h 852"/>
              <a:gd name="T6" fmla="*/ 2147483647 w 925"/>
              <a:gd name="T7" fmla="*/ 2147483647 h 852"/>
              <a:gd name="T8" fmla="*/ 2147483647 w 925"/>
              <a:gd name="T9" fmla="*/ 2147483647 h 852"/>
              <a:gd name="T10" fmla="*/ 2147483647 w 925"/>
              <a:gd name="T11" fmla="*/ 2147483647 h 852"/>
              <a:gd name="T12" fmla="*/ 2147483647 w 925"/>
              <a:gd name="T13" fmla="*/ 2147483647 h 852"/>
              <a:gd name="T14" fmla="*/ 2147483647 w 925"/>
              <a:gd name="T15" fmla="*/ 2147483647 h 852"/>
              <a:gd name="T16" fmla="*/ 2147483647 w 925"/>
              <a:gd name="T17" fmla="*/ 2147483647 h 852"/>
              <a:gd name="T18" fmla="*/ 2147483647 w 925"/>
              <a:gd name="T19" fmla="*/ 2147483647 h 852"/>
              <a:gd name="T20" fmla="*/ 2147483647 w 925"/>
              <a:gd name="T21" fmla="*/ 2147483647 h 852"/>
              <a:gd name="T22" fmla="*/ 2147483647 w 925"/>
              <a:gd name="T23" fmla="*/ 2147483647 h 852"/>
              <a:gd name="T24" fmla="*/ 2147483647 w 925"/>
              <a:gd name="T25" fmla="*/ 2147483647 h 852"/>
              <a:gd name="T26" fmla="*/ 2147483647 w 925"/>
              <a:gd name="T27" fmla="*/ 2147483647 h 852"/>
              <a:gd name="T28" fmla="*/ 2147483647 w 925"/>
              <a:gd name="T29" fmla="*/ 2147483647 h 852"/>
              <a:gd name="T30" fmla="*/ 2147483647 w 925"/>
              <a:gd name="T31" fmla="*/ 2147483647 h 852"/>
              <a:gd name="T32" fmla="*/ 2147483647 w 925"/>
              <a:gd name="T33" fmla="*/ 2147483647 h 852"/>
              <a:gd name="T34" fmla="*/ 2147483647 w 925"/>
              <a:gd name="T35" fmla="*/ 2147483647 h 852"/>
              <a:gd name="T36" fmla="*/ 2147483647 w 925"/>
              <a:gd name="T37" fmla="*/ 2147483647 h 852"/>
              <a:gd name="T38" fmla="*/ 2147483647 w 925"/>
              <a:gd name="T39" fmla="*/ 2147483647 h 852"/>
              <a:gd name="T40" fmla="*/ 2147483647 w 925"/>
              <a:gd name="T41" fmla="*/ 2147483647 h 852"/>
              <a:gd name="T42" fmla="*/ 2147483647 w 925"/>
              <a:gd name="T43" fmla="*/ 2147483647 h 852"/>
              <a:gd name="T44" fmla="*/ 2147483647 w 925"/>
              <a:gd name="T45" fmla="*/ 2147483647 h 852"/>
              <a:gd name="T46" fmla="*/ 2147483647 w 925"/>
              <a:gd name="T47" fmla="*/ 2147483647 h 852"/>
              <a:gd name="T48" fmla="*/ 2147483647 w 925"/>
              <a:gd name="T49" fmla="*/ 2147483647 h 852"/>
              <a:gd name="T50" fmla="*/ 2147483647 w 925"/>
              <a:gd name="T51" fmla="*/ 2147483647 h 852"/>
              <a:gd name="T52" fmla="*/ 2147483647 w 925"/>
              <a:gd name="T53" fmla="*/ 2147483647 h 852"/>
              <a:gd name="T54" fmla="*/ 2147483647 w 925"/>
              <a:gd name="T55" fmla="*/ 2147483647 h 852"/>
              <a:gd name="T56" fmla="*/ 2147483647 w 925"/>
              <a:gd name="T57" fmla="*/ 2147483647 h 852"/>
              <a:gd name="T58" fmla="*/ 2147483647 w 925"/>
              <a:gd name="T59" fmla="*/ 0 h 852"/>
              <a:gd name="T60" fmla="*/ 2147483647 w 925"/>
              <a:gd name="T61" fmla="*/ 2147483647 h 852"/>
              <a:gd name="T62" fmla="*/ 2147483647 w 925"/>
              <a:gd name="T63" fmla="*/ 2147483647 h 852"/>
              <a:gd name="T64" fmla="*/ 2147483647 w 925"/>
              <a:gd name="T65" fmla="*/ 2147483647 h 852"/>
              <a:gd name="T66" fmla="*/ 2147483647 w 925"/>
              <a:gd name="T67" fmla="*/ 2147483647 h 852"/>
              <a:gd name="T68" fmla="*/ 2147483647 w 925"/>
              <a:gd name="T69" fmla="*/ 2147483647 h 852"/>
              <a:gd name="T70" fmla="*/ 2147483647 w 925"/>
              <a:gd name="T71" fmla="*/ 2147483647 h 852"/>
              <a:gd name="T72" fmla="*/ 2147483647 w 925"/>
              <a:gd name="T73" fmla="*/ 2147483647 h 852"/>
              <a:gd name="T74" fmla="*/ 2147483647 w 925"/>
              <a:gd name="T75" fmla="*/ 2147483647 h 852"/>
              <a:gd name="T76" fmla="*/ 2147483647 w 925"/>
              <a:gd name="T77" fmla="*/ 2147483647 h 852"/>
              <a:gd name="T78" fmla="*/ 2147483647 w 925"/>
              <a:gd name="T79" fmla="*/ 2147483647 h 852"/>
              <a:gd name="T80" fmla="*/ 2147483647 w 925"/>
              <a:gd name="T81" fmla="*/ 2147483647 h 852"/>
              <a:gd name="T82" fmla="*/ 2147483647 w 925"/>
              <a:gd name="T83" fmla="*/ 2147483647 h 852"/>
              <a:gd name="T84" fmla="*/ 2147483647 w 925"/>
              <a:gd name="T85" fmla="*/ 2147483647 h 852"/>
              <a:gd name="T86" fmla="*/ 2147483647 w 925"/>
              <a:gd name="T87" fmla="*/ 2147483647 h 852"/>
              <a:gd name="T88" fmla="*/ 2147483647 w 925"/>
              <a:gd name="T89" fmla="*/ 2147483647 h 852"/>
              <a:gd name="T90" fmla="*/ 2147483647 w 925"/>
              <a:gd name="T91" fmla="*/ 2147483647 h 852"/>
              <a:gd name="T92" fmla="*/ 2147483647 w 925"/>
              <a:gd name="T93" fmla="*/ 2147483647 h 852"/>
              <a:gd name="T94" fmla="*/ 2147483647 w 925"/>
              <a:gd name="T95" fmla="*/ 2147483647 h 852"/>
              <a:gd name="T96" fmla="*/ 2147483647 w 925"/>
              <a:gd name="T97" fmla="*/ 2147483647 h 852"/>
              <a:gd name="T98" fmla="*/ 2147483647 w 925"/>
              <a:gd name="T99" fmla="*/ 2147483647 h 852"/>
              <a:gd name="T100" fmla="*/ 2147483647 w 925"/>
              <a:gd name="T101" fmla="*/ 2147483647 h 852"/>
              <a:gd name="T102" fmla="*/ 2147483647 w 925"/>
              <a:gd name="T103" fmla="*/ 2147483647 h 852"/>
              <a:gd name="T104" fmla="*/ 2147483647 w 925"/>
              <a:gd name="T105" fmla="*/ 2147483647 h 852"/>
              <a:gd name="T106" fmla="*/ 2147483647 w 925"/>
              <a:gd name="T107" fmla="*/ 2147483647 h 852"/>
              <a:gd name="T108" fmla="*/ 2147483647 w 925"/>
              <a:gd name="T109" fmla="*/ 2147483647 h 852"/>
              <a:gd name="T110" fmla="*/ 2147483647 w 925"/>
              <a:gd name="T111" fmla="*/ 2147483647 h 852"/>
              <a:gd name="T112" fmla="*/ 2147483647 w 925"/>
              <a:gd name="T113" fmla="*/ 2147483647 h 852"/>
              <a:gd name="T114" fmla="*/ 2147483647 w 925"/>
              <a:gd name="T115" fmla="*/ 2147483647 h 852"/>
              <a:gd name="T116" fmla="*/ 2147483647 w 925"/>
              <a:gd name="T117" fmla="*/ 2147483647 h 852"/>
              <a:gd name="T118" fmla="*/ 2147483647 w 925"/>
              <a:gd name="T119" fmla="*/ 2147483647 h 8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5"/>
              <a:gd name="T181" fmla="*/ 0 h 852"/>
              <a:gd name="T182" fmla="*/ 925 w 925"/>
              <a:gd name="T183" fmla="*/ 852 h 8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5" h="852">
                <a:moveTo>
                  <a:pt x="0" y="851"/>
                </a:moveTo>
                <a:lnTo>
                  <a:pt x="2" y="850"/>
                </a:lnTo>
                <a:lnTo>
                  <a:pt x="3" y="849"/>
                </a:lnTo>
                <a:lnTo>
                  <a:pt x="5" y="849"/>
                </a:lnTo>
                <a:lnTo>
                  <a:pt x="6" y="848"/>
                </a:lnTo>
                <a:lnTo>
                  <a:pt x="8" y="848"/>
                </a:lnTo>
                <a:lnTo>
                  <a:pt x="9" y="847"/>
                </a:lnTo>
                <a:lnTo>
                  <a:pt x="11" y="847"/>
                </a:lnTo>
                <a:lnTo>
                  <a:pt x="12" y="846"/>
                </a:lnTo>
                <a:lnTo>
                  <a:pt x="14" y="845"/>
                </a:lnTo>
                <a:lnTo>
                  <a:pt x="16" y="845"/>
                </a:lnTo>
                <a:lnTo>
                  <a:pt x="17" y="844"/>
                </a:lnTo>
                <a:lnTo>
                  <a:pt x="19" y="843"/>
                </a:lnTo>
                <a:lnTo>
                  <a:pt x="20" y="843"/>
                </a:lnTo>
                <a:lnTo>
                  <a:pt x="22" y="842"/>
                </a:lnTo>
                <a:lnTo>
                  <a:pt x="24" y="842"/>
                </a:lnTo>
                <a:lnTo>
                  <a:pt x="25" y="841"/>
                </a:lnTo>
                <a:lnTo>
                  <a:pt x="27" y="840"/>
                </a:lnTo>
                <a:lnTo>
                  <a:pt x="28" y="840"/>
                </a:lnTo>
                <a:lnTo>
                  <a:pt x="30" y="839"/>
                </a:lnTo>
                <a:lnTo>
                  <a:pt x="31" y="838"/>
                </a:lnTo>
                <a:lnTo>
                  <a:pt x="33" y="838"/>
                </a:lnTo>
                <a:lnTo>
                  <a:pt x="34" y="837"/>
                </a:lnTo>
                <a:lnTo>
                  <a:pt x="36" y="836"/>
                </a:lnTo>
                <a:lnTo>
                  <a:pt x="37" y="836"/>
                </a:lnTo>
                <a:lnTo>
                  <a:pt x="39" y="835"/>
                </a:lnTo>
                <a:lnTo>
                  <a:pt x="40" y="834"/>
                </a:lnTo>
                <a:lnTo>
                  <a:pt x="42" y="834"/>
                </a:lnTo>
                <a:lnTo>
                  <a:pt x="43" y="833"/>
                </a:lnTo>
                <a:lnTo>
                  <a:pt x="45" y="832"/>
                </a:lnTo>
                <a:lnTo>
                  <a:pt x="46" y="831"/>
                </a:lnTo>
                <a:lnTo>
                  <a:pt x="48" y="830"/>
                </a:lnTo>
                <a:lnTo>
                  <a:pt x="50" y="829"/>
                </a:lnTo>
                <a:lnTo>
                  <a:pt x="51" y="829"/>
                </a:lnTo>
                <a:lnTo>
                  <a:pt x="53" y="828"/>
                </a:lnTo>
                <a:lnTo>
                  <a:pt x="54" y="827"/>
                </a:lnTo>
                <a:lnTo>
                  <a:pt x="56" y="827"/>
                </a:lnTo>
                <a:lnTo>
                  <a:pt x="57" y="826"/>
                </a:lnTo>
                <a:lnTo>
                  <a:pt x="59" y="825"/>
                </a:lnTo>
                <a:lnTo>
                  <a:pt x="60" y="824"/>
                </a:lnTo>
                <a:lnTo>
                  <a:pt x="62" y="823"/>
                </a:lnTo>
                <a:lnTo>
                  <a:pt x="63" y="823"/>
                </a:lnTo>
                <a:lnTo>
                  <a:pt x="65" y="822"/>
                </a:lnTo>
                <a:lnTo>
                  <a:pt x="66" y="821"/>
                </a:lnTo>
                <a:lnTo>
                  <a:pt x="68" y="820"/>
                </a:lnTo>
                <a:lnTo>
                  <a:pt x="69" y="819"/>
                </a:lnTo>
                <a:lnTo>
                  <a:pt x="71" y="818"/>
                </a:lnTo>
                <a:lnTo>
                  <a:pt x="72" y="818"/>
                </a:lnTo>
                <a:lnTo>
                  <a:pt x="74" y="816"/>
                </a:lnTo>
                <a:lnTo>
                  <a:pt x="76" y="816"/>
                </a:lnTo>
                <a:lnTo>
                  <a:pt x="77" y="815"/>
                </a:lnTo>
                <a:lnTo>
                  <a:pt x="79" y="814"/>
                </a:lnTo>
                <a:lnTo>
                  <a:pt x="80" y="813"/>
                </a:lnTo>
                <a:lnTo>
                  <a:pt x="82" y="812"/>
                </a:lnTo>
                <a:lnTo>
                  <a:pt x="84" y="811"/>
                </a:lnTo>
                <a:lnTo>
                  <a:pt x="85" y="810"/>
                </a:lnTo>
                <a:lnTo>
                  <a:pt x="87" y="809"/>
                </a:lnTo>
                <a:lnTo>
                  <a:pt x="88" y="808"/>
                </a:lnTo>
                <a:lnTo>
                  <a:pt x="90" y="807"/>
                </a:lnTo>
                <a:lnTo>
                  <a:pt x="91" y="806"/>
                </a:lnTo>
                <a:lnTo>
                  <a:pt x="93" y="805"/>
                </a:lnTo>
                <a:lnTo>
                  <a:pt x="94" y="804"/>
                </a:lnTo>
                <a:lnTo>
                  <a:pt x="96" y="803"/>
                </a:lnTo>
                <a:lnTo>
                  <a:pt x="97" y="802"/>
                </a:lnTo>
                <a:lnTo>
                  <a:pt x="99" y="801"/>
                </a:lnTo>
                <a:lnTo>
                  <a:pt x="100" y="800"/>
                </a:lnTo>
                <a:lnTo>
                  <a:pt x="102" y="799"/>
                </a:lnTo>
                <a:lnTo>
                  <a:pt x="103" y="798"/>
                </a:lnTo>
                <a:lnTo>
                  <a:pt x="105" y="797"/>
                </a:lnTo>
                <a:lnTo>
                  <a:pt x="106" y="796"/>
                </a:lnTo>
                <a:lnTo>
                  <a:pt x="108" y="795"/>
                </a:lnTo>
                <a:lnTo>
                  <a:pt x="110" y="794"/>
                </a:lnTo>
                <a:lnTo>
                  <a:pt x="111" y="793"/>
                </a:lnTo>
                <a:lnTo>
                  <a:pt x="113" y="792"/>
                </a:lnTo>
                <a:lnTo>
                  <a:pt x="114" y="790"/>
                </a:lnTo>
                <a:lnTo>
                  <a:pt x="116" y="789"/>
                </a:lnTo>
                <a:lnTo>
                  <a:pt x="117" y="788"/>
                </a:lnTo>
                <a:lnTo>
                  <a:pt x="119" y="787"/>
                </a:lnTo>
                <a:lnTo>
                  <a:pt x="121" y="786"/>
                </a:lnTo>
                <a:lnTo>
                  <a:pt x="122" y="785"/>
                </a:lnTo>
                <a:lnTo>
                  <a:pt x="124" y="783"/>
                </a:lnTo>
                <a:lnTo>
                  <a:pt x="125" y="782"/>
                </a:lnTo>
                <a:lnTo>
                  <a:pt x="126" y="781"/>
                </a:lnTo>
                <a:lnTo>
                  <a:pt x="128" y="780"/>
                </a:lnTo>
                <a:lnTo>
                  <a:pt x="129" y="778"/>
                </a:lnTo>
                <a:lnTo>
                  <a:pt x="131" y="777"/>
                </a:lnTo>
                <a:lnTo>
                  <a:pt x="132" y="776"/>
                </a:lnTo>
                <a:lnTo>
                  <a:pt x="134" y="774"/>
                </a:lnTo>
                <a:lnTo>
                  <a:pt x="136" y="773"/>
                </a:lnTo>
                <a:lnTo>
                  <a:pt x="137" y="772"/>
                </a:lnTo>
                <a:lnTo>
                  <a:pt x="139" y="770"/>
                </a:lnTo>
                <a:lnTo>
                  <a:pt x="140" y="769"/>
                </a:lnTo>
                <a:lnTo>
                  <a:pt x="142" y="768"/>
                </a:lnTo>
                <a:lnTo>
                  <a:pt x="144" y="766"/>
                </a:lnTo>
                <a:lnTo>
                  <a:pt x="145" y="765"/>
                </a:lnTo>
                <a:lnTo>
                  <a:pt x="147" y="763"/>
                </a:lnTo>
                <a:lnTo>
                  <a:pt x="148" y="762"/>
                </a:lnTo>
                <a:lnTo>
                  <a:pt x="150" y="761"/>
                </a:lnTo>
                <a:lnTo>
                  <a:pt x="151" y="759"/>
                </a:lnTo>
                <a:lnTo>
                  <a:pt x="153" y="758"/>
                </a:lnTo>
                <a:lnTo>
                  <a:pt x="154" y="756"/>
                </a:lnTo>
                <a:lnTo>
                  <a:pt x="156" y="755"/>
                </a:lnTo>
                <a:lnTo>
                  <a:pt x="157" y="753"/>
                </a:lnTo>
                <a:lnTo>
                  <a:pt x="159" y="752"/>
                </a:lnTo>
                <a:lnTo>
                  <a:pt x="160" y="750"/>
                </a:lnTo>
                <a:lnTo>
                  <a:pt x="162" y="748"/>
                </a:lnTo>
                <a:lnTo>
                  <a:pt x="163" y="747"/>
                </a:lnTo>
                <a:lnTo>
                  <a:pt x="165" y="745"/>
                </a:lnTo>
                <a:lnTo>
                  <a:pt x="166" y="743"/>
                </a:lnTo>
                <a:lnTo>
                  <a:pt x="168" y="742"/>
                </a:lnTo>
                <a:lnTo>
                  <a:pt x="170" y="740"/>
                </a:lnTo>
                <a:lnTo>
                  <a:pt x="171" y="738"/>
                </a:lnTo>
                <a:lnTo>
                  <a:pt x="173" y="737"/>
                </a:lnTo>
                <a:lnTo>
                  <a:pt x="174" y="735"/>
                </a:lnTo>
                <a:lnTo>
                  <a:pt x="176" y="733"/>
                </a:lnTo>
                <a:lnTo>
                  <a:pt x="177" y="732"/>
                </a:lnTo>
                <a:lnTo>
                  <a:pt x="179" y="730"/>
                </a:lnTo>
                <a:lnTo>
                  <a:pt x="181" y="728"/>
                </a:lnTo>
                <a:lnTo>
                  <a:pt x="182" y="726"/>
                </a:lnTo>
                <a:lnTo>
                  <a:pt x="184" y="724"/>
                </a:lnTo>
                <a:lnTo>
                  <a:pt x="185" y="722"/>
                </a:lnTo>
                <a:lnTo>
                  <a:pt x="187" y="721"/>
                </a:lnTo>
                <a:lnTo>
                  <a:pt x="188" y="719"/>
                </a:lnTo>
                <a:lnTo>
                  <a:pt x="190" y="716"/>
                </a:lnTo>
                <a:lnTo>
                  <a:pt x="191" y="714"/>
                </a:lnTo>
                <a:lnTo>
                  <a:pt x="193" y="712"/>
                </a:lnTo>
                <a:lnTo>
                  <a:pt x="194" y="710"/>
                </a:lnTo>
                <a:lnTo>
                  <a:pt x="196" y="708"/>
                </a:lnTo>
                <a:lnTo>
                  <a:pt x="197" y="706"/>
                </a:lnTo>
                <a:lnTo>
                  <a:pt x="199" y="704"/>
                </a:lnTo>
                <a:lnTo>
                  <a:pt x="200" y="702"/>
                </a:lnTo>
                <a:lnTo>
                  <a:pt x="202" y="700"/>
                </a:lnTo>
                <a:lnTo>
                  <a:pt x="204" y="698"/>
                </a:lnTo>
                <a:lnTo>
                  <a:pt x="205" y="696"/>
                </a:lnTo>
                <a:lnTo>
                  <a:pt x="207" y="694"/>
                </a:lnTo>
                <a:lnTo>
                  <a:pt x="208" y="691"/>
                </a:lnTo>
                <a:lnTo>
                  <a:pt x="210" y="689"/>
                </a:lnTo>
                <a:lnTo>
                  <a:pt x="211" y="687"/>
                </a:lnTo>
                <a:lnTo>
                  <a:pt x="213" y="684"/>
                </a:lnTo>
                <a:lnTo>
                  <a:pt x="214" y="682"/>
                </a:lnTo>
                <a:lnTo>
                  <a:pt x="216" y="680"/>
                </a:lnTo>
                <a:lnTo>
                  <a:pt x="217" y="677"/>
                </a:lnTo>
                <a:lnTo>
                  <a:pt x="219" y="675"/>
                </a:lnTo>
                <a:lnTo>
                  <a:pt x="220" y="672"/>
                </a:lnTo>
                <a:lnTo>
                  <a:pt x="222" y="670"/>
                </a:lnTo>
                <a:lnTo>
                  <a:pt x="223" y="668"/>
                </a:lnTo>
                <a:lnTo>
                  <a:pt x="225" y="665"/>
                </a:lnTo>
                <a:lnTo>
                  <a:pt x="226" y="662"/>
                </a:lnTo>
                <a:lnTo>
                  <a:pt x="228" y="660"/>
                </a:lnTo>
                <a:lnTo>
                  <a:pt x="230" y="657"/>
                </a:lnTo>
                <a:lnTo>
                  <a:pt x="231" y="654"/>
                </a:lnTo>
                <a:lnTo>
                  <a:pt x="233" y="652"/>
                </a:lnTo>
                <a:lnTo>
                  <a:pt x="234" y="649"/>
                </a:lnTo>
                <a:lnTo>
                  <a:pt x="236" y="646"/>
                </a:lnTo>
                <a:lnTo>
                  <a:pt x="237" y="643"/>
                </a:lnTo>
                <a:lnTo>
                  <a:pt x="239" y="641"/>
                </a:lnTo>
                <a:lnTo>
                  <a:pt x="241" y="638"/>
                </a:lnTo>
                <a:lnTo>
                  <a:pt x="242" y="635"/>
                </a:lnTo>
                <a:lnTo>
                  <a:pt x="244" y="632"/>
                </a:lnTo>
                <a:lnTo>
                  <a:pt x="245" y="629"/>
                </a:lnTo>
                <a:lnTo>
                  <a:pt x="247" y="626"/>
                </a:lnTo>
                <a:lnTo>
                  <a:pt x="248" y="623"/>
                </a:lnTo>
                <a:lnTo>
                  <a:pt x="250" y="620"/>
                </a:lnTo>
                <a:lnTo>
                  <a:pt x="251" y="617"/>
                </a:lnTo>
                <a:lnTo>
                  <a:pt x="253" y="614"/>
                </a:lnTo>
                <a:lnTo>
                  <a:pt x="254" y="610"/>
                </a:lnTo>
                <a:lnTo>
                  <a:pt x="256" y="607"/>
                </a:lnTo>
                <a:lnTo>
                  <a:pt x="257" y="604"/>
                </a:lnTo>
                <a:lnTo>
                  <a:pt x="259" y="601"/>
                </a:lnTo>
                <a:lnTo>
                  <a:pt x="260" y="597"/>
                </a:lnTo>
                <a:lnTo>
                  <a:pt x="262" y="594"/>
                </a:lnTo>
                <a:lnTo>
                  <a:pt x="264" y="590"/>
                </a:lnTo>
                <a:lnTo>
                  <a:pt x="265" y="587"/>
                </a:lnTo>
                <a:lnTo>
                  <a:pt x="267" y="584"/>
                </a:lnTo>
                <a:lnTo>
                  <a:pt x="268" y="580"/>
                </a:lnTo>
                <a:lnTo>
                  <a:pt x="270" y="576"/>
                </a:lnTo>
                <a:lnTo>
                  <a:pt x="271" y="573"/>
                </a:lnTo>
                <a:lnTo>
                  <a:pt x="273" y="569"/>
                </a:lnTo>
                <a:lnTo>
                  <a:pt x="274" y="565"/>
                </a:lnTo>
                <a:lnTo>
                  <a:pt x="276" y="562"/>
                </a:lnTo>
                <a:lnTo>
                  <a:pt x="277" y="558"/>
                </a:lnTo>
                <a:lnTo>
                  <a:pt x="279" y="554"/>
                </a:lnTo>
                <a:lnTo>
                  <a:pt x="280" y="550"/>
                </a:lnTo>
                <a:lnTo>
                  <a:pt x="282" y="546"/>
                </a:lnTo>
                <a:lnTo>
                  <a:pt x="283" y="542"/>
                </a:lnTo>
                <a:lnTo>
                  <a:pt x="285" y="538"/>
                </a:lnTo>
                <a:lnTo>
                  <a:pt x="286" y="534"/>
                </a:lnTo>
                <a:lnTo>
                  <a:pt x="288" y="530"/>
                </a:lnTo>
                <a:lnTo>
                  <a:pt x="290" y="526"/>
                </a:lnTo>
                <a:lnTo>
                  <a:pt x="291" y="522"/>
                </a:lnTo>
                <a:lnTo>
                  <a:pt x="293" y="517"/>
                </a:lnTo>
                <a:lnTo>
                  <a:pt x="294" y="513"/>
                </a:lnTo>
                <a:lnTo>
                  <a:pt x="296" y="509"/>
                </a:lnTo>
                <a:lnTo>
                  <a:pt x="297" y="504"/>
                </a:lnTo>
                <a:lnTo>
                  <a:pt x="299" y="500"/>
                </a:lnTo>
                <a:lnTo>
                  <a:pt x="301" y="496"/>
                </a:lnTo>
                <a:lnTo>
                  <a:pt x="302" y="491"/>
                </a:lnTo>
                <a:lnTo>
                  <a:pt x="304" y="486"/>
                </a:lnTo>
                <a:lnTo>
                  <a:pt x="305" y="482"/>
                </a:lnTo>
                <a:lnTo>
                  <a:pt x="307" y="477"/>
                </a:lnTo>
                <a:lnTo>
                  <a:pt x="308" y="473"/>
                </a:lnTo>
                <a:lnTo>
                  <a:pt x="310" y="468"/>
                </a:lnTo>
                <a:lnTo>
                  <a:pt x="311" y="463"/>
                </a:lnTo>
                <a:lnTo>
                  <a:pt x="313" y="458"/>
                </a:lnTo>
                <a:lnTo>
                  <a:pt x="314" y="453"/>
                </a:lnTo>
                <a:lnTo>
                  <a:pt x="316" y="449"/>
                </a:lnTo>
                <a:lnTo>
                  <a:pt x="317" y="444"/>
                </a:lnTo>
                <a:lnTo>
                  <a:pt x="319" y="438"/>
                </a:lnTo>
                <a:lnTo>
                  <a:pt x="320" y="433"/>
                </a:lnTo>
                <a:lnTo>
                  <a:pt x="322" y="428"/>
                </a:lnTo>
                <a:lnTo>
                  <a:pt x="324" y="423"/>
                </a:lnTo>
                <a:lnTo>
                  <a:pt x="325" y="418"/>
                </a:lnTo>
                <a:lnTo>
                  <a:pt x="327" y="413"/>
                </a:lnTo>
                <a:lnTo>
                  <a:pt x="328" y="407"/>
                </a:lnTo>
                <a:lnTo>
                  <a:pt x="330" y="402"/>
                </a:lnTo>
                <a:lnTo>
                  <a:pt x="331" y="396"/>
                </a:lnTo>
                <a:lnTo>
                  <a:pt x="333" y="391"/>
                </a:lnTo>
                <a:lnTo>
                  <a:pt x="335" y="386"/>
                </a:lnTo>
                <a:lnTo>
                  <a:pt x="336" y="380"/>
                </a:lnTo>
                <a:lnTo>
                  <a:pt x="338" y="375"/>
                </a:lnTo>
                <a:lnTo>
                  <a:pt x="339" y="369"/>
                </a:lnTo>
                <a:lnTo>
                  <a:pt x="341" y="363"/>
                </a:lnTo>
                <a:lnTo>
                  <a:pt x="342" y="358"/>
                </a:lnTo>
                <a:lnTo>
                  <a:pt x="344" y="352"/>
                </a:lnTo>
                <a:lnTo>
                  <a:pt x="345" y="346"/>
                </a:lnTo>
                <a:lnTo>
                  <a:pt x="346" y="340"/>
                </a:lnTo>
                <a:lnTo>
                  <a:pt x="348" y="334"/>
                </a:lnTo>
                <a:lnTo>
                  <a:pt x="350" y="329"/>
                </a:lnTo>
                <a:lnTo>
                  <a:pt x="351" y="323"/>
                </a:lnTo>
                <a:lnTo>
                  <a:pt x="353" y="317"/>
                </a:lnTo>
                <a:lnTo>
                  <a:pt x="354" y="311"/>
                </a:lnTo>
                <a:lnTo>
                  <a:pt x="356" y="305"/>
                </a:lnTo>
                <a:lnTo>
                  <a:pt x="357" y="299"/>
                </a:lnTo>
                <a:lnTo>
                  <a:pt x="359" y="293"/>
                </a:lnTo>
                <a:lnTo>
                  <a:pt x="361" y="287"/>
                </a:lnTo>
                <a:lnTo>
                  <a:pt x="362" y="281"/>
                </a:lnTo>
                <a:lnTo>
                  <a:pt x="364" y="275"/>
                </a:lnTo>
                <a:lnTo>
                  <a:pt x="365" y="269"/>
                </a:lnTo>
                <a:lnTo>
                  <a:pt x="367" y="263"/>
                </a:lnTo>
                <a:lnTo>
                  <a:pt x="368" y="256"/>
                </a:lnTo>
                <a:lnTo>
                  <a:pt x="370" y="250"/>
                </a:lnTo>
                <a:lnTo>
                  <a:pt x="371" y="244"/>
                </a:lnTo>
                <a:lnTo>
                  <a:pt x="373" y="238"/>
                </a:lnTo>
                <a:lnTo>
                  <a:pt x="374" y="232"/>
                </a:lnTo>
                <a:lnTo>
                  <a:pt x="376" y="226"/>
                </a:lnTo>
                <a:lnTo>
                  <a:pt x="377" y="220"/>
                </a:lnTo>
                <a:lnTo>
                  <a:pt x="379" y="214"/>
                </a:lnTo>
                <a:lnTo>
                  <a:pt x="380" y="208"/>
                </a:lnTo>
                <a:lnTo>
                  <a:pt x="382" y="201"/>
                </a:lnTo>
                <a:lnTo>
                  <a:pt x="384" y="195"/>
                </a:lnTo>
                <a:lnTo>
                  <a:pt x="385" y="189"/>
                </a:lnTo>
                <a:lnTo>
                  <a:pt x="387" y="183"/>
                </a:lnTo>
                <a:lnTo>
                  <a:pt x="388" y="177"/>
                </a:lnTo>
                <a:lnTo>
                  <a:pt x="390" y="171"/>
                </a:lnTo>
                <a:lnTo>
                  <a:pt x="391" y="165"/>
                </a:lnTo>
                <a:lnTo>
                  <a:pt x="393" y="159"/>
                </a:lnTo>
                <a:lnTo>
                  <a:pt x="395" y="153"/>
                </a:lnTo>
                <a:lnTo>
                  <a:pt x="396" y="148"/>
                </a:lnTo>
                <a:lnTo>
                  <a:pt x="398" y="142"/>
                </a:lnTo>
                <a:lnTo>
                  <a:pt x="399" y="136"/>
                </a:lnTo>
                <a:lnTo>
                  <a:pt x="401" y="130"/>
                </a:lnTo>
                <a:lnTo>
                  <a:pt x="402" y="125"/>
                </a:lnTo>
                <a:lnTo>
                  <a:pt x="404" y="119"/>
                </a:lnTo>
                <a:lnTo>
                  <a:pt x="405" y="114"/>
                </a:lnTo>
                <a:lnTo>
                  <a:pt x="407" y="108"/>
                </a:lnTo>
                <a:lnTo>
                  <a:pt x="408" y="103"/>
                </a:lnTo>
                <a:lnTo>
                  <a:pt x="410" y="98"/>
                </a:lnTo>
                <a:lnTo>
                  <a:pt x="411" y="93"/>
                </a:lnTo>
                <a:lnTo>
                  <a:pt x="413" y="88"/>
                </a:lnTo>
                <a:lnTo>
                  <a:pt x="414" y="83"/>
                </a:lnTo>
                <a:lnTo>
                  <a:pt x="416" y="78"/>
                </a:lnTo>
                <a:lnTo>
                  <a:pt x="417" y="73"/>
                </a:lnTo>
                <a:lnTo>
                  <a:pt x="419" y="69"/>
                </a:lnTo>
                <a:lnTo>
                  <a:pt x="421" y="64"/>
                </a:lnTo>
                <a:lnTo>
                  <a:pt x="422" y="60"/>
                </a:lnTo>
                <a:lnTo>
                  <a:pt x="424" y="56"/>
                </a:lnTo>
                <a:lnTo>
                  <a:pt x="425" y="52"/>
                </a:lnTo>
                <a:lnTo>
                  <a:pt x="427" y="48"/>
                </a:lnTo>
                <a:lnTo>
                  <a:pt x="428" y="44"/>
                </a:lnTo>
                <a:lnTo>
                  <a:pt x="430" y="40"/>
                </a:lnTo>
                <a:lnTo>
                  <a:pt x="431" y="37"/>
                </a:lnTo>
                <a:lnTo>
                  <a:pt x="433" y="33"/>
                </a:lnTo>
                <a:lnTo>
                  <a:pt x="434" y="30"/>
                </a:lnTo>
                <a:lnTo>
                  <a:pt x="436" y="27"/>
                </a:lnTo>
                <a:lnTo>
                  <a:pt x="437" y="24"/>
                </a:lnTo>
                <a:lnTo>
                  <a:pt x="439" y="21"/>
                </a:lnTo>
                <a:lnTo>
                  <a:pt x="440" y="18"/>
                </a:lnTo>
                <a:lnTo>
                  <a:pt x="442" y="16"/>
                </a:lnTo>
                <a:lnTo>
                  <a:pt x="444" y="13"/>
                </a:lnTo>
                <a:lnTo>
                  <a:pt x="445" y="11"/>
                </a:lnTo>
                <a:lnTo>
                  <a:pt x="447" y="9"/>
                </a:lnTo>
                <a:lnTo>
                  <a:pt x="448" y="8"/>
                </a:lnTo>
                <a:lnTo>
                  <a:pt x="450" y="6"/>
                </a:lnTo>
                <a:lnTo>
                  <a:pt x="451" y="5"/>
                </a:lnTo>
                <a:lnTo>
                  <a:pt x="453" y="4"/>
                </a:lnTo>
                <a:lnTo>
                  <a:pt x="455" y="2"/>
                </a:lnTo>
                <a:lnTo>
                  <a:pt x="456" y="2"/>
                </a:lnTo>
                <a:lnTo>
                  <a:pt x="458" y="1"/>
                </a:lnTo>
                <a:lnTo>
                  <a:pt x="459" y="0"/>
                </a:lnTo>
                <a:lnTo>
                  <a:pt x="461" y="0"/>
                </a:lnTo>
                <a:lnTo>
                  <a:pt x="462" y="0"/>
                </a:lnTo>
                <a:lnTo>
                  <a:pt x="464" y="0"/>
                </a:lnTo>
                <a:lnTo>
                  <a:pt x="465" y="0"/>
                </a:lnTo>
                <a:lnTo>
                  <a:pt x="467" y="1"/>
                </a:lnTo>
                <a:lnTo>
                  <a:pt x="468" y="2"/>
                </a:lnTo>
                <a:lnTo>
                  <a:pt x="470" y="2"/>
                </a:lnTo>
                <a:lnTo>
                  <a:pt x="471" y="4"/>
                </a:lnTo>
                <a:lnTo>
                  <a:pt x="473" y="5"/>
                </a:lnTo>
                <a:lnTo>
                  <a:pt x="474" y="6"/>
                </a:lnTo>
                <a:lnTo>
                  <a:pt x="476" y="8"/>
                </a:lnTo>
                <a:lnTo>
                  <a:pt x="477" y="9"/>
                </a:lnTo>
                <a:lnTo>
                  <a:pt x="479" y="11"/>
                </a:lnTo>
                <a:lnTo>
                  <a:pt x="481" y="13"/>
                </a:lnTo>
                <a:lnTo>
                  <a:pt x="482" y="16"/>
                </a:lnTo>
                <a:lnTo>
                  <a:pt x="484" y="18"/>
                </a:lnTo>
                <a:lnTo>
                  <a:pt x="485" y="21"/>
                </a:lnTo>
                <a:lnTo>
                  <a:pt x="487" y="24"/>
                </a:lnTo>
                <a:lnTo>
                  <a:pt x="488" y="27"/>
                </a:lnTo>
                <a:lnTo>
                  <a:pt x="490" y="30"/>
                </a:lnTo>
                <a:lnTo>
                  <a:pt x="491" y="33"/>
                </a:lnTo>
                <a:lnTo>
                  <a:pt x="493" y="37"/>
                </a:lnTo>
                <a:lnTo>
                  <a:pt x="494" y="40"/>
                </a:lnTo>
                <a:lnTo>
                  <a:pt x="496" y="44"/>
                </a:lnTo>
                <a:lnTo>
                  <a:pt x="497" y="48"/>
                </a:lnTo>
                <a:lnTo>
                  <a:pt x="499" y="52"/>
                </a:lnTo>
                <a:lnTo>
                  <a:pt x="500" y="56"/>
                </a:lnTo>
                <a:lnTo>
                  <a:pt x="502" y="60"/>
                </a:lnTo>
                <a:lnTo>
                  <a:pt x="503" y="64"/>
                </a:lnTo>
                <a:lnTo>
                  <a:pt x="505" y="69"/>
                </a:lnTo>
                <a:lnTo>
                  <a:pt x="507" y="73"/>
                </a:lnTo>
                <a:lnTo>
                  <a:pt x="508" y="78"/>
                </a:lnTo>
                <a:lnTo>
                  <a:pt x="510" y="83"/>
                </a:lnTo>
                <a:lnTo>
                  <a:pt x="511" y="88"/>
                </a:lnTo>
                <a:lnTo>
                  <a:pt x="513" y="93"/>
                </a:lnTo>
                <a:lnTo>
                  <a:pt x="515" y="98"/>
                </a:lnTo>
                <a:lnTo>
                  <a:pt x="516" y="103"/>
                </a:lnTo>
                <a:lnTo>
                  <a:pt x="518" y="108"/>
                </a:lnTo>
                <a:lnTo>
                  <a:pt x="519" y="114"/>
                </a:lnTo>
                <a:lnTo>
                  <a:pt x="521" y="119"/>
                </a:lnTo>
                <a:lnTo>
                  <a:pt x="522" y="125"/>
                </a:lnTo>
                <a:lnTo>
                  <a:pt x="524" y="130"/>
                </a:lnTo>
                <a:lnTo>
                  <a:pt x="525" y="136"/>
                </a:lnTo>
                <a:lnTo>
                  <a:pt x="527" y="142"/>
                </a:lnTo>
                <a:lnTo>
                  <a:pt x="528" y="148"/>
                </a:lnTo>
                <a:lnTo>
                  <a:pt x="530" y="153"/>
                </a:lnTo>
                <a:lnTo>
                  <a:pt x="531" y="159"/>
                </a:lnTo>
                <a:lnTo>
                  <a:pt x="533" y="165"/>
                </a:lnTo>
                <a:lnTo>
                  <a:pt x="534" y="171"/>
                </a:lnTo>
                <a:lnTo>
                  <a:pt x="536" y="177"/>
                </a:lnTo>
                <a:lnTo>
                  <a:pt x="537" y="183"/>
                </a:lnTo>
                <a:lnTo>
                  <a:pt x="539" y="189"/>
                </a:lnTo>
                <a:lnTo>
                  <a:pt x="541" y="195"/>
                </a:lnTo>
                <a:lnTo>
                  <a:pt x="542" y="201"/>
                </a:lnTo>
                <a:lnTo>
                  <a:pt x="544" y="208"/>
                </a:lnTo>
                <a:lnTo>
                  <a:pt x="545" y="214"/>
                </a:lnTo>
                <a:lnTo>
                  <a:pt x="547" y="220"/>
                </a:lnTo>
                <a:lnTo>
                  <a:pt x="548" y="226"/>
                </a:lnTo>
                <a:lnTo>
                  <a:pt x="550" y="232"/>
                </a:lnTo>
                <a:lnTo>
                  <a:pt x="552" y="238"/>
                </a:lnTo>
                <a:lnTo>
                  <a:pt x="553" y="244"/>
                </a:lnTo>
                <a:lnTo>
                  <a:pt x="555" y="250"/>
                </a:lnTo>
                <a:lnTo>
                  <a:pt x="556" y="256"/>
                </a:lnTo>
                <a:lnTo>
                  <a:pt x="558" y="263"/>
                </a:lnTo>
                <a:lnTo>
                  <a:pt x="559" y="269"/>
                </a:lnTo>
                <a:lnTo>
                  <a:pt x="561" y="275"/>
                </a:lnTo>
                <a:lnTo>
                  <a:pt x="562" y="281"/>
                </a:lnTo>
                <a:lnTo>
                  <a:pt x="563" y="287"/>
                </a:lnTo>
                <a:lnTo>
                  <a:pt x="565" y="293"/>
                </a:lnTo>
                <a:lnTo>
                  <a:pt x="567" y="299"/>
                </a:lnTo>
                <a:lnTo>
                  <a:pt x="568" y="305"/>
                </a:lnTo>
                <a:lnTo>
                  <a:pt x="570" y="311"/>
                </a:lnTo>
                <a:lnTo>
                  <a:pt x="571" y="317"/>
                </a:lnTo>
                <a:lnTo>
                  <a:pt x="573" y="323"/>
                </a:lnTo>
                <a:lnTo>
                  <a:pt x="575" y="329"/>
                </a:lnTo>
                <a:lnTo>
                  <a:pt x="576" y="334"/>
                </a:lnTo>
                <a:lnTo>
                  <a:pt x="578" y="340"/>
                </a:lnTo>
                <a:lnTo>
                  <a:pt x="579" y="346"/>
                </a:lnTo>
                <a:lnTo>
                  <a:pt x="581" y="352"/>
                </a:lnTo>
                <a:lnTo>
                  <a:pt x="582" y="358"/>
                </a:lnTo>
                <a:lnTo>
                  <a:pt x="584" y="363"/>
                </a:lnTo>
                <a:lnTo>
                  <a:pt x="585" y="369"/>
                </a:lnTo>
                <a:lnTo>
                  <a:pt x="587" y="375"/>
                </a:lnTo>
                <a:lnTo>
                  <a:pt x="588" y="380"/>
                </a:lnTo>
                <a:lnTo>
                  <a:pt x="590" y="386"/>
                </a:lnTo>
                <a:lnTo>
                  <a:pt x="591" y="391"/>
                </a:lnTo>
                <a:lnTo>
                  <a:pt x="593" y="396"/>
                </a:lnTo>
                <a:lnTo>
                  <a:pt x="594" y="402"/>
                </a:lnTo>
                <a:lnTo>
                  <a:pt x="596" y="407"/>
                </a:lnTo>
                <a:lnTo>
                  <a:pt x="597" y="413"/>
                </a:lnTo>
                <a:lnTo>
                  <a:pt x="599" y="418"/>
                </a:lnTo>
                <a:lnTo>
                  <a:pt x="601" y="423"/>
                </a:lnTo>
                <a:lnTo>
                  <a:pt x="602" y="428"/>
                </a:lnTo>
                <a:lnTo>
                  <a:pt x="604" y="433"/>
                </a:lnTo>
                <a:lnTo>
                  <a:pt x="605" y="438"/>
                </a:lnTo>
                <a:lnTo>
                  <a:pt x="607" y="444"/>
                </a:lnTo>
                <a:lnTo>
                  <a:pt x="608" y="449"/>
                </a:lnTo>
                <a:lnTo>
                  <a:pt x="610" y="453"/>
                </a:lnTo>
                <a:lnTo>
                  <a:pt x="612" y="458"/>
                </a:lnTo>
                <a:lnTo>
                  <a:pt x="613" y="463"/>
                </a:lnTo>
                <a:lnTo>
                  <a:pt x="615" y="468"/>
                </a:lnTo>
                <a:lnTo>
                  <a:pt x="616" y="473"/>
                </a:lnTo>
                <a:lnTo>
                  <a:pt x="618" y="477"/>
                </a:lnTo>
                <a:lnTo>
                  <a:pt x="619" y="482"/>
                </a:lnTo>
                <a:lnTo>
                  <a:pt x="621" y="486"/>
                </a:lnTo>
                <a:lnTo>
                  <a:pt x="622" y="491"/>
                </a:lnTo>
                <a:lnTo>
                  <a:pt x="624" y="496"/>
                </a:lnTo>
                <a:lnTo>
                  <a:pt x="625" y="500"/>
                </a:lnTo>
                <a:lnTo>
                  <a:pt x="627" y="504"/>
                </a:lnTo>
                <a:lnTo>
                  <a:pt x="628" y="509"/>
                </a:lnTo>
                <a:lnTo>
                  <a:pt x="630" y="513"/>
                </a:lnTo>
                <a:lnTo>
                  <a:pt x="631" y="517"/>
                </a:lnTo>
                <a:lnTo>
                  <a:pt x="633" y="522"/>
                </a:lnTo>
                <a:lnTo>
                  <a:pt x="635" y="526"/>
                </a:lnTo>
                <a:lnTo>
                  <a:pt x="636" y="530"/>
                </a:lnTo>
                <a:lnTo>
                  <a:pt x="638" y="534"/>
                </a:lnTo>
                <a:lnTo>
                  <a:pt x="639" y="538"/>
                </a:lnTo>
                <a:lnTo>
                  <a:pt x="641" y="542"/>
                </a:lnTo>
                <a:lnTo>
                  <a:pt x="642" y="546"/>
                </a:lnTo>
                <a:lnTo>
                  <a:pt x="644" y="550"/>
                </a:lnTo>
                <a:lnTo>
                  <a:pt x="645" y="554"/>
                </a:lnTo>
                <a:lnTo>
                  <a:pt x="647" y="558"/>
                </a:lnTo>
                <a:lnTo>
                  <a:pt x="648" y="562"/>
                </a:lnTo>
                <a:lnTo>
                  <a:pt x="650" y="565"/>
                </a:lnTo>
                <a:lnTo>
                  <a:pt x="651" y="569"/>
                </a:lnTo>
                <a:lnTo>
                  <a:pt x="653" y="573"/>
                </a:lnTo>
                <a:lnTo>
                  <a:pt x="654" y="576"/>
                </a:lnTo>
                <a:lnTo>
                  <a:pt x="656" y="580"/>
                </a:lnTo>
                <a:lnTo>
                  <a:pt x="657" y="584"/>
                </a:lnTo>
                <a:lnTo>
                  <a:pt x="659" y="587"/>
                </a:lnTo>
                <a:lnTo>
                  <a:pt x="661" y="590"/>
                </a:lnTo>
                <a:lnTo>
                  <a:pt x="662" y="594"/>
                </a:lnTo>
                <a:lnTo>
                  <a:pt x="664" y="597"/>
                </a:lnTo>
                <a:lnTo>
                  <a:pt x="665" y="601"/>
                </a:lnTo>
                <a:lnTo>
                  <a:pt x="667" y="604"/>
                </a:lnTo>
                <a:lnTo>
                  <a:pt x="668" y="607"/>
                </a:lnTo>
                <a:lnTo>
                  <a:pt x="670" y="610"/>
                </a:lnTo>
                <a:lnTo>
                  <a:pt x="672" y="614"/>
                </a:lnTo>
                <a:lnTo>
                  <a:pt x="673" y="617"/>
                </a:lnTo>
                <a:lnTo>
                  <a:pt x="675" y="620"/>
                </a:lnTo>
                <a:lnTo>
                  <a:pt x="676" y="623"/>
                </a:lnTo>
                <a:lnTo>
                  <a:pt x="678" y="626"/>
                </a:lnTo>
                <a:lnTo>
                  <a:pt x="679" y="629"/>
                </a:lnTo>
                <a:lnTo>
                  <a:pt x="681" y="632"/>
                </a:lnTo>
                <a:lnTo>
                  <a:pt x="682" y="635"/>
                </a:lnTo>
                <a:lnTo>
                  <a:pt x="684" y="638"/>
                </a:lnTo>
                <a:lnTo>
                  <a:pt x="685" y="641"/>
                </a:lnTo>
                <a:lnTo>
                  <a:pt x="687" y="643"/>
                </a:lnTo>
                <a:lnTo>
                  <a:pt x="688" y="646"/>
                </a:lnTo>
                <a:lnTo>
                  <a:pt x="690" y="649"/>
                </a:lnTo>
                <a:lnTo>
                  <a:pt x="691" y="652"/>
                </a:lnTo>
                <a:lnTo>
                  <a:pt x="693" y="654"/>
                </a:lnTo>
                <a:lnTo>
                  <a:pt x="695" y="657"/>
                </a:lnTo>
                <a:lnTo>
                  <a:pt x="696" y="660"/>
                </a:lnTo>
                <a:lnTo>
                  <a:pt x="698" y="662"/>
                </a:lnTo>
                <a:lnTo>
                  <a:pt x="699" y="665"/>
                </a:lnTo>
                <a:lnTo>
                  <a:pt x="701" y="668"/>
                </a:lnTo>
                <a:lnTo>
                  <a:pt x="702" y="670"/>
                </a:lnTo>
                <a:lnTo>
                  <a:pt x="704" y="672"/>
                </a:lnTo>
                <a:lnTo>
                  <a:pt x="706" y="675"/>
                </a:lnTo>
                <a:lnTo>
                  <a:pt x="707" y="677"/>
                </a:lnTo>
                <a:lnTo>
                  <a:pt x="708" y="680"/>
                </a:lnTo>
                <a:lnTo>
                  <a:pt x="710" y="682"/>
                </a:lnTo>
                <a:lnTo>
                  <a:pt x="711" y="684"/>
                </a:lnTo>
                <a:lnTo>
                  <a:pt x="713" y="687"/>
                </a:lnTo>
                <a:lnTo>
                  <a:pt x="714" y="689"/>
                </a:lnTo>
                <a:lnTo>
                  <a:pt x="716" y="691"/>
                </a:lnTo>
                <a:lnTo>
                  <a:pt x="717" y="694"/>
                </a:lnTo>
                <a:lnTo>
                  <a:pt x="719" y="696"/>
                </a:lnTo>
                <a:lnTo>
                  <a:pt x="721" y="698"/>
                </a:lnTo>
                <a:lnTo>
                  <a:pt x="722" y="700"/>
                </a:lnTo>
                <a:lnTo>
                  <a:pt x="724" y="702"/>
                </a:lnTo>
                <a:lnTo>
                  <a:pt x="725" y="704"/>
                </a:lnTo>
                <a:lnTo>
                  <a:pt x="727" y="706"/>
                </a:lnTo>
                <a:lnTo>
                  <a:pt x="728" y="708"/>
                </a:lnTo>
                <a:lnTo>
                  <a:pt x="730" y="710"/>
                </a:lnTo>
                <a:lnTo>
                  <a:pt x="732" y="712"/>
                </a:lnTo>
                <a:lnTo>
                  <a:pt x="733" y="714"/>
                </a:lnTo>
                <a:lnTo>
                  <a:pt x="735" y="716"/>
                </a:lnTo>
                <a:lnTo>
                  <a:pt x="736" y="719"/>
                </a:lnTo>
                <a:lnTo>
                  <a:pt x="738" y="721"/>
                </a:lnTo>
                <a:lnTo>
                  <a:pt x="739" y="722"/>
                </a:lnTo>
                <a:lnTo>
                  <a:pt x="741" y="724"/>
                </a:lnTo>
                <a:lnTo>
                  <a:pt x="742" y="726"/>
                </a:lnTo>
                <a:lnTo>
                  <a:pt x="744" y="728"/>
                </a:lnTo>
                <a:lnTo>
                  <a:pt x="745" y="730"/>
                </a:lnTo>
                <a:lnTo>
                  <a:pt x="747" y="732"/>
                </a:lnTo>
                <a:lnTo>
                  <a:pt x="748" y="733"/>
                </a:lnTo>
                <a:lnTo>
                  <a:pt x="750" y="735"/>
                </a:lnTo>
                <a:lnTo>
                  <a:pt x="751" y="737"/>
                </a:lnTo>
                <a:lnTo>
                  <a:pt x="753" y="738"/>
                </a:lnTo>
                <a:lnTo>
                  <a:pt x="755" y="740"/>
                </a:lnTo>
                <a:lnTo>
                  <a:pt x="756" y="742"/>
                </a:lnTo>
                <a:lnTo>
                  <a:pt x="758" y="743"/>
                </a:lnTo>
                <a:lnTo>
                  <a:pt x="759" y="745"/>
                </a:lnTo>
                <a:lnTo>
                  <a:pt x="761" y="747"/>
                </a:lnTo>
                <a:lnTo>
                  <a:pt x="762" y="748"/>
                </a:lnTo>
                <a:lnTo>
                  <a:pt x="764" y="750"/>
                </a:lnTo>
                <a:lnTo>
                  <a:pt x="766" y="752"/>
                </a:lnTo>
                <a:lnTo>
                  <a:pt x="767" y="753"/>
                </a:lnTo>
                <a:lnTo>
                  <a:pt x="769" y="755"/>
                </a:lnTo>
                <a:lnTo>
                  <a:pt x="770" y="756"/>
                </a:lnTo>
                <a:lnTo>
                  <a:pt x="772" y="758"/>
                </a:lnTo>
                <a:lnTo>
                  <a:pt x="773" y="759"/>
                </a:lnTo>
                <a:lnTo>
                  <a:pt x="775" y="761"/>
                </a:lnTo>
                <a:lnTo>
                  <a:pt x="776" y="762"/>
                </a:lnTo>
                <a:lnTo>
                  <a:pt x="778" y="763"/>
                </a:lnTo>
                <a:lnTo>
                  <a:pt x="779" y="765"/>
                </a:lnTo>
                <a:lnTo>
                  <a:pt x="781" y="766"/>
                </a:lnTo>
                <a:lnTo>
                  <a:pt x="782" y="768"/>
                </a:lnTo>
                <a:lnTo>
                  <a:pt x="784" y="769"/>
                </a:lnTo>
                <a:lnTo>
                  <a:pt x="785" y="770"/>
                </a:lnTo>
                <a:lnTo>
                  <a:pt x="787" y="772"/>
                </a:lnTo>
                <a:lnTo>
                  <a:pt x="788" y="773"/>
                </a:lnTo>
                <a:lnTo>
                  <a:pt x="790" y="774"/>
                </a:lnTo>
                <a:lnTo>
                  <a:pt x="792" y="776"/>
                </a:lnTo>
                <a:lnTo>
                  <a:pt x="793" y="777"/>
                </a:lnTo>
                <a:lnTo>
                  <a:pt x="795" y="778"/>
                </a:lnTo>
                <a:lnTo>
                  <a:pt x="796" y="780"/>
                </a:lnTo>
                <a:lnTo>
                  <a:pt x="798" y="781"/>
                </a:lnTo>
                <a:lnTo>
                  <a:pt x="799" y="782"/>
                </a:lnTo>
                <a:lnTo>
                  <a:pt x="801" y="783"/>
                </a:lnTo>
                <a:lnTo>
                  <a:pt x="802" y="785"/>
                </a:lnTo>
                <a:lnTo>
                  <a:pt x="804" y="786"/>
                </a:lnTo>
                <a:lnTo>
                  <a:pt x="805" y="787"/>
                </a:lnTo>
                <a:lnTo>
                  <a:pt x="807" y="788"/>
                </a:lnTo>
                <a:lnTo>
                  <a:pt x="808" y="789"/>
                </a:lnTo>
                <a:lnTo>
                  <a:pt x="810" y="790"/>
                </a:lnTo>
                <a:lnTo>
                  <a:pt x="811" y="792"/>
                </a:lnTo>
                <a:lnTo>
                  <a:pt x="813" y="793"/>
                </a:lnTo>
                <a:lnTo>
                  <a:pt x="815" y="794"/>
                </a:lnTo>
                <a:lnTo>
                  <a:pt x="816" y="795"/>
                </a:lnTo>
                <a:lnTo>
                  <a:pt x="818" y="796"/>
                </a:lnTo>
                <a:lnTo>
                  <a:pt x="819" y="797"/>
                </a:lnTo>
                <a:lnTo>
                  <a:pt x="821" y="798"/>
                </a:lnTo>
                <a:lnTo>
                  <a:pt x="822" y="799"/>
                </a:lnTo>
                <a:lnTo>
                  <a:pt x="824" y="800"/>
                </a:lnTo>
                <a:lnTo>
                  <a:pt x="826" y="801"/>
                </a:lnTo>
                <a:lnTo>
                  <a:pt x="827" y="802"/>
                </a:lnTo>
                <a:lnTo>
                  <a:pt x="829" y="803"/>
                </a:lnTo>
                <a:lnTo>
                  <a:pt x="830" y="804"/>
                </a:lnTo>
                <a:lnTo>
                  <a:pt x="832" y="805"/>
                </a:lnTo>
                <a:lnTo>
                  <a:pt x="833" y="806"/>
                </a:lnTo>
                <a:lnTo>
                  <a:pt x="835" y="807"/>
                </a:lnTo>
                <a:lnTo>
                  <a:pt x="836" y="808"/>
                </a:lnTo>
                <a:lnTo>
                  <a:pt x="838" y="809"/>
                </a:lnTo>
                <a:lnTo>
                  <a:pt x="839" y="810"/>
                </a:lnTo>
                <a:lnTo>
                  <a:pt x="841" y="811"/>
                </a:lnTo>
                <a:lnTo>
                  <a:pt x="842" y="812"/>
                </a:lnTo>
                <a:lnTo>
                  <a:pt x="844" y="813"/>
                </a:lnTo>
                <a:lnTo>
                  <a:pt x="845" y="814"/>
                </a:lnTo>
                <a:lnTo>
                  <a:pt x="847" y="815"/>
                </a:lnTo>
                <a:lnTo>
                  <a:pt x="848" y="816"/>
                </a:lnTo>
                <a:lnTo>
                  <a:pt x="850" y="816"/>
                </a:lnTo>
                <a:lnTo>
                  <a:pt x="852" y="818"/>
                </a:lnTo>
                <a:lnTo>
                  <a:pt x="853" y="818"/>
                </a:lnTo>
                <a:lnTo>
                  <a:pt x="855" y="819"/>
                </a:lnTo>
                <a:lnTo>
                  <a:pt x="856" y="820"/>
                </a:lnTo>
                <a:lnTo>
                  <a:pt x="858" y="821"/>
                </a:lnTo>
                <a:lnTo>
                  <a:pt x="859" y="822"/>
                </a:lnTo>
                <a:lnTo>
                  <a:pt x="861" y="823"/>
                </a:lnTo>
                <a:lnTo>
                  <a:pt x="862" y="823"/>
                </a:lnTo>
                <a:lnTo>
                  <a:pt x="864" y="824"/>
                </a:lnTo>
                <a:lnTo>
                  <a:pt x="865" y="825"/>
                </a:lnTo>
                <a:lnTo>
                  <a:pt x="867" y="826"/>
                </a:lnTo>
                <a:lnTo>
                  <a:pt x="868" y="827"/>
                </a:lnTo>
                <a:lnTo>
                  <a:pt x="870" y="827"/>
                </a:lnTo>
                <a:lnTo>
                  <a:pt x="871" y="828"/>
                </a:lnTo>
                <a:lnTo>
                  <a:pt x="873" y="829"/>
                </a:lnTo>
                <a:lnTo>
                  <a:pt x="875" y="829"/>
                </a:lnTo>
                <a:lnTo>
                  <a:pt x="876" y="830"/>
                </a:lnTo>
                <a:lnTo>
                  <a:pt x="878" y="831"/>
                </a:lnTo>
                <a:lnTo>
                  <a:pt x="879" y="832"/>
                </a:lnTo>
                <a:lnTo>
                  <a:pt x="881" y="833"/>
                </a:lnTo>
                <a:lnTo>
                  <a:pt x="882" y="834"/>
                </a:lnTo>
                <a:lnTo>
                  <a:pt x="884" y="834"/>
                </a:lnTo>
                <a:lnTo>
                  <a:pt x="886" y="835"/>
                </a:lnTo>
                <a:lnTo>
                  <a:pt x="887" y="836"/>
                </a:lnTo>
                <a:lnTo>
                  <a:pt x="889" y="836"/>
                </a:lnTo>
                <a:lnTo>
                  <a:pt x="890" y="837"/>
                </a:lnTo>
                <a:lnTo>
                  <a:pt x="892" y="838"/>
                </a:lnTo>
                <a:lnTo>
                  <a:pt x="893" y="838"/>
                </a:lnTo>
                <a:lnTo>
                  <a:pt x="895" y="839"/>
                </a:lnTo>
                <a:lnTo>
                  <a:pt x="896" y="840"/>
                </a:lnTo>
                <a:lnTo>
                  <a:pt x="898" y="840"/>
                </a:lnTo>
                <a:lnTo>
                  <a:pt x="899" y="841"/>
                </a:lnTo>
                <a:lnTo>
                  <a:pt x="901" y="842"/>
                </a:lnTo>
                <a:lnTo>
                  <a:pt x="902" y="842"/>
                </a:lnTo>
                <a:lnTo>
                  <a:pt x="904" y="843"/>
                </a:lnTo>
                <a:lnTo>
                  <a:pt x="905" y="843"/>
                </a:lnTo>
                <a:lnTo>
                  <a:pt x="907" y="844"/>
                </a:lnTo>
                <a:lnTo>
                  <a:pt x="908" y="845"/>
                </a:lnTo>
                <a:lnTo>
                  <a:pt x="910" y="845"/>
                </a:lnTo>
                <a:lnTo>
                  <a:pt x="912" y="846"/>
                </a:lnTo>
                <a:lnTo>
                  <a:pt x="913" y="847"/>
                </a:lnTo>
                <a:lnTo>
                  <a:pt x="915" y="847"/>
                </a:lnTo>
                <a:lnTo>
                  <a:pt x="916" y="848"/>
                </a:lnTo>
                <a:lnTo>
                  <a:pt x="918" y="848"/>
                </a:lnTo>
                <a:lnTo>
                  <a:pt x="920" y="849"/>
                </a:lnTo>
                <a:lnTo>
                  <a:pt x="921" y="849"/>
                </a:lnTo>
                <a:lnTo>
                  <a:pt x="923" y="850"/>
                </a:lnTo>
                <a:lnTo>
                  <a:pt x="924" y="851"/>
                </a:lnTo>
              </a:path>
            </a:pathLst>
          </a:custGeom>
          <a:noFill/>
          <a:ln w="12700" cap="rnd" cmpd="sng">
            <a:solidFill>
              <a:srgbClr val="9933FF"/>
            </a:solidFill>
            <a:prstDash val="solid"/>
            <a:round/>
            <a:headEnd type="none" w="sm" len="sm"/>
            <a:tailEnd type="none" w="sm" len="sm"/>
          </a:ln>
        </p:spPr>
        <p:txBody>
          <a:bodyPr/>
          <a:lstStyle/>
          <a:p>
            <a:endParaRPr lang="en-US"/>
          </a:p>
        </p:txBody>
      </p:sp>
      <p:sp>
        <p:nvSpPr>
          <p:cNvPr id="43024" name="Line 16"/>
          <p:cNvSpPr>
            <a:spLocks noChangeShapeType="1"/>
          </p:cNvSpPr>
          <p:nvPr/>
        </p:nvSpPr>
        <p:spPr bwMode="auto">
          <a:xfrm>
            <a:off x="609600" y="5310188"/>
            <a:ext cx="7924800" cy="0"/>
          </a:xfrm>
          <a:prstGeom prst="line">
            <a:avLst/>
          </a:prstGeom>
          <a:noFill/>
          <a:ln w="12700">
            <a:solidFill>
              <a:schemeClr val="tx1"/>
            </a:solidFill>
            <a:round/>
            <a:headEnd/>
            <a:tailEnd/>
          </a:ln>
        </p:spPr>
        <p:txBody>
          <a:bodyPr/>
          <a:lstStyle/>
          <a:p>
            <a:endParaRPr lang="en-US"/>
          </a:p>
        </p:txBody>
      </p:sp>
      <p:sp>
        <p:nvSpPr>
          <p:cNvPr id="43025" name="Freeform 17"/>
          <p:cNvSpPr>
            <a:spLocks/>
          </p:cNvSpPr>
          <p:nvPr/>
        </p:nvSpPr>
        <p:spPr bwMode="auto">
          <a:xfrm>
            <a:off x="1447800" y="2362200"/>
            <a:ext cx="6659563" cy="2882900"/>
          </a:xfrm>
          <a:custGeom>
            <a:avLst/>
            <a:gdLst>
              <a:gd name="T0" fmla="*/ 2147483647 w 4195"/>
              <a:gd name="T1" fmla="*/ 2147483647 h 1816"/>
              <a:gd name="T2" fmla="*/ 2147483647 w 4195"/>
              <a:gd name="T3" fmla="*/ 2147483647 h 1816"/>
              <a:gd name="T4" fmla="*/ 2147483647 w 4195"/>
              <a:gd name="T5" fmla="*/ 2147483647 h 1816"/>
              <a:gd name="T6" fmla="*/ 2147483647 w 4195"/>
              <a:gd name="T7" fmla="*/ 2147483647 h 1816"/>
              <a:gd name="T8" fmla="*/ 2147483647 w 4195"/>
              <a:gd name="T9" fmla="*/ 2147483647 h 1816"/>
              <a:gd name="T10" fmla="*/ 2147483647 w 4195"/>
              <a:gd name="T11" fmla="*/ 2147483647 h 1816"/>
              <a:gd name="T12" fmla="*/ 2147483647 w 4195"/>
              <a:gd name="T13" fmla="*/ 2147483647 h 1816"/>
              <a:gd name="T14" fmla="*/ 2147483647 w 4195"/>
              <a:gd name="T15" fmla="*/ 2147483647 h 1816"/>
              <a:gd name="T16" fmla="*/ 2147483647 w 4195"/>
              <a:gd name="T17" fmla="*/ 2147483647 h 1816"/>
              <a:gd name="T18" fmla="*/ 2147483647 w 4195"/>
              <a:gd name="T19" fmla="*/ 2147483647 h 1816"/>
              <a:gd name="T20" fmla="*/ 2147483647 w 4195"/>
              <a:gd name="T21" fmla="*/ 2147483647 h 1816"/>
              <a:gd name="T22" fmla="*/ 2147483647 w 4195"/>
              <a:gd name="T23" fmla="*/ 2147483647 h 1816"/>
              <a:gd name="T24" fmla="*/ 2147483647 w 4195"/>
              <a:gd name="T25" fmla="*/ 2147483647 h 1816"/>
              <a:gd name="T26" fmla="*/ 2147483647 w 4195"/>
              <a:gd name="T27" fmla="*/ 2147483647 h 1816"/>
              <a:gd name="T28" fmla="*/ 2147483647 w 4195"/>
              <a:gd name="T29" fmla="*/ 2147483647 h 1816"/>
              <a:gd name="T30" fmla="*/ 2147483647 w 4195"/>
              <a:gd name="T31" fmla="*/ 2147483647 h 1816"/>
              <a:gd name="T32" fmla="*/ 2147483647 w 4195"/>
              <a:gd name="T33" fmla="*/ 2147483647 h 1816"/>
              <a:gd name="T34" fmla="*/ 2147483647 w 4195"/>
              <a:gd name="T35" fmla="*/ 2147483647 h 1816"/>
              <a:gd name="T36" fmla="*/ 2147483647 w 4195"/>
              <a:gd name="T37" fmla="*/ 2147483647 h 1816"/>
              <a:gd name="T38" fmla="*/ 2147483647 w 4195"/>
              <a:gd name="T39" fmla="*/ 2147483647 h 1816"/>
              <a:gd name="T40" fmla="*/ 2147483647 w 4195"/>
              <a:gd name="T41" fmla="*/ 2147483647 h 1816"/>
              <a:gd name="T42" fmla="*/ 2147483647 w 4195"/>
              <a:gd name="T43" fmla="*/ 2147483647 h 1816"/>
              <a:gd name="T44" fmla="*/ 2147483647 w 4195"/>
              <a:gd name="T45" fmla="*/ 2147483647 h 1816"/>
              <a:gd name="T46" fmla="*/ 2147483647 w 4195"/>
              <a:gd name="T47" fmla="*/ 2147483647 h 1816"/>
              <a:gd name="T48" fmla="*/ 2147483647 w 4195"/>
              <a:gd name="T49" fmla="*/ 2147483647 h 1816"/>
              <a:gd name="T50" fmla="*/ 2147483647 w 4195"/>
              <a:gd name="T51" fmla="*/ 2147483647 h 1816"/>
              <a:gd name="T52" fmla="*/ 2147483647 w 4195"/>
              <a:gd name="T53" fmla="*/ 2147483647 h 1816"/>
              <a:gd name="T54" fmla="*/ 2147483647 w 4195"/>
              <a:gd name="T55" fmla="*/ 2147483647 h 1816"/>
              <a:gd name="T56" fmla="*/ 2147483647 w 4195"/>
              <a:gd name="T57" fmla="*/ 2147483647 h 1816"/>
              <a:gd name="T58" fmla="*/ 2147483647 w 4195"/>
              <a:gd name="T59" fmla="*/ 2147483647 h 1816"/>
              <a:gd name="T60" fmla="*/ 2147483647 w 4195"/>
              <a:gd name="T61" fmla="*/ 2147483647 h 1816"/>
              <a:gd name="T62" fmla="*/ 2147483647 w 4195"/>
              <a:gd name="T63" fmla="*/ 2147483647 h 1816"/>
              <a:gd name="T64" fmla="*/ 2147483647 w 4195"/>
              <a:gd name="T65" fmla="*/ 2147483647 h 1816"/>
              <a:gd name="T66" fmla="*/ 2147483647 w 4195"/>
              <a:gd name="T67" fmla="*/ 2147483647 h 1816"/>
              <a:gd name="T68" fmla="*/ 2147483647 w 4195"/>
              <a:gd name="T69" fmla="*/ 2147483647 h 1816"/>
              <a:gd name="T70" fmla="*/ 2147483647 w 4195"/>
              <a:gd name="T71" fmla="*/ 2147483647 h 1816"/>
              <a:gd name="T72" fmla="*/ 2147483647 w 4195"/>
              <a:gd name="T73" fmla="*/ 2147483647 h 1816"/>
              <a:gd name="T74" fmla="*/ 2147483647 w 4195"/>
              <a:gd name="T75" fmla="*/ 2147483647 h 1816"/>
              <a:gd name="T76" fmla="*/ 2147483647 w 4195"/>
              <a:gd name="T77" fmla="*/ 2147483647 h 1816"/>
              <a:gd name="T78" fmla="*/ 2147483647 w 4195"/>
              <a:gd name="T79" fmla="*/ 2147483647 h 1816"/>
              <a:gd name="T80" fmla="*/ 2147483647 w 4195"/>
              <a:gd name="T81" fmla="*/ 2147483647 h 1816"/>
              <a:gd name="T82" fmla="*/ 2147483647 w 4195"/>
              <a:gd name="T83" fmla="*/ 2147483647 h 1816"/>
              <a:gd name="T84" fmla="*/ 2147483647 w 4195"/>
              <a:gd name="T85" fmla="*/ 2147483647 h 1816"/>
              <a:gd name="T86" fmla="*/ 2147483647 w 4195"/>
              <a:gd name="T87" fmla="*/ 2147483647 h 1816"/>
              <a:gd name="T88" fmla="*/ 2147483647 w 4195"/>
              <a:gd name="T89" fmla="*/ 2147483647 h 1816"/>
              <a:gd name="T90" fmla="*/ 2147483647 w 4195"/>
              <a:gd name="T91" fmla="*/ 2147483647 h 1816"/>
              <a:gd name="T92" fmla="*/ 2147483647 w 4195"/>
              <a:gd name="T93" fmla="*/ 2147483647 h 1816"/>
              <a:gd name="T94" fmla="*/ 2147483647 w 4195"/>
              <a:gd name="T95" fmla="*/ 2147483647 h 1816"/>
              <a:gd name="T96" fmla="*/ 2147483647 w 4195"/>
              <a:gd name="T97" fmla="*/ 2147483647 h 1816"/>
              <a:gd name="T98" fmla="*/ 2147483647 w 4195"/>
              <a:gd name="T99" fmla="*/ 2147483647 h 1816"/>
              <a:gd name="T100" fmla="*/ 2147483647 w 4195"/>
              <a:gd name="T101" fmla="*/ 2147483647 h 1816"/>
              <a:gd name="T102" fmla="*/ 2147483647 w 4195"/>
              <a:gd name="T103" fmla="*/ 2147483647 h 1816"/>
              <a:gd name="T104" fmla="*/ 2147483647 w 4195"/>
              <a:gd name="T105" fmla="*/ 2147483647 h 1816"/>
              <a:gd name="T106" fmla="*/ 2147483647 w 4195"/>
              <a:gd name="T107" fmla="*/ 2147483647 h 1816"/>
              <a:gd name="T108" fmla="*/ 2147483647 w 4195"/>
              <a:gd name="T109" fmla="*/ 2147483647 h 1816"/>
              <a:gd name="T110" fmla="*/ 2147483647 w 4195"/>
              <a:gd name="T111" fmla="*/ 2147483647 h 1816"/>
              <a:gd name="T112" fmla="*/ 2147483647 w 4195"/>
              <a:gd name="T113" fmla="*/ 2147483647 h 1816"/>
              <a:gd name="T114" fmla="*/ 2147483647 w 4195"/>
              <a:gd name="T115" fmla="*/ 2147483647 h 1816"/>
              <a:gd name="T116" fmla="*/ 2147483647 w 4195"/>
              <a:gd name="T117" fmla="*/ 2147483647 h 1816"/>
              <a:gd name="T118" fmla="*/ 2147483647 w 4195"/>
              <a:gd name="T119" fmla="*/ 2147483647 h 18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95"/>
              <a:gd name="T181" fmla="*/ 0 h 1816"/>
              <a:gd name="T182" fmla="*/ 4195 w 4195"/>
              <a:gd name="T183" fmla="*/ 1816 h 18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95" h="1816">
                <a:moveTo>
                  <a:pt x="0" y="1771"/>
                </a:moveTo>
                <a:lnTo>
                  <a:pt x="14" y="1768"/>
                </a:lnTo>
                <a:lnTo>
                  <a:pt x="28" y="1765"/>
                </a:lnTo>
                <a:lnTo>
                  <a:pt x="41" y="1760"/>
                </a:lnTo>
                <a:lnTo>
                  <a:pt x="56" y="1757"/>
                </a:lnTo>
                <a:lnTo>
                  <a:pt x="71" y="1753"/>
                </a:lnTo>
                <a:lnTo>
                  <a:pt x="84" y="1749"/>
                </a:lnTo>
                <a:lnTo>
                  <a:pt x="98" y="1745"/>
                </a:lnTo>
                <a:lnTo>
                  <a:pt x="112" y="1740"/>
                </a:lnTo>
                <a:lnTo>
                  <a:pt x="125" y="1736"/>
                </a:lnTo>
                <a:lnTo>
                  <a:pt x="139" y="1733"/>
                </a:lnTo>
                <a:lnTo>
                  <a:pt x="153" y="1727"/>
                </a:lnTo>
                <a:lnTo>
                  <a:pt x="168" y="1724"/>
                </a:lnTo>
                <a:lnTo>
                  <a:pt x="182" y="1719"/>
                </a:lnTo>
                <a:lnTo>
                  <a:pt x="195" y="1714"/>
                </a:lnTo>
                <a:lnTo>
                  <a:pt x="210" y="1710"/>
                </a:lnTo>
                <a:lnTo>
                  <a:pt x="224" y="1705"/>
                </a:lnTo>
                <a:lnTo>
                  <a:pt x="237" y="1700"/>
                </a:lnTo>
                <a:lnTo>
                  <a:pt x="251" y="1695"/>
                </a:lnTo>
                <a:lnTo>
                  <a:pt x="266" y="1691"/>
                </a:lnTo>
                <a:lnTo>
                  <a:pt x="280" y="1686"/>
                </a:lnTo>
                <a:lnTo>
                  <a:pt x="294" y="1679"/>
                </a:lnTo>
                <a:lnTo>
                  <a:pt x="307" y="1675"/>
                </a:lnTo>
                <a:lnTo>
                  <a:pt x="321" y="1670"/>
                </a:lnTo>
                <a:lnTo>
                  <a:pt x="335" y="1664"/>
                </a:lnTo>
                <a:lnTo>
                  <a:pt x="349" y="1658"/>
                </a:lnTo>
                <a:lnTo>
                  <a:pt x="363" y="1653"/>
                </a:lnTo>
                <a:lnTo>
                  <a:pt x="378" y="1647"/>
                </a:lnTo>
                <a:lnTo>
                  <a:pt x="391" y="1641"/>
                </a:lnTo>
                <a:lnTo>
                  <a:pt x="406" y="1635"/>
                </a:lnTo>
                <a:lnTo>
                  <a:pt x="419" y="1629"/>
                </a:lnTo>
                <a:lnTo>
                  <a:pt x="433" y="1623"/>
                </a:lnTo>
                <a:lnTo>
                  <a:pt x="447" y="1617"/>
                </a:lnTo>
                <a:lnTo>
                  <a:pt x="460" y="1611"/>
                </a:lnTo>
                <a:lnTo>
                  <a:pt x="476" y="1605"/>
                </a:lnTo>
                <a:lnTo>
                  <a:pt x="490" y="1598"/>
                </a:lnTo>
                <a:lnTo>
                  <a:pt x="503" y="1591"/>
                </a:lnTo>
                <a:lnTo>
                  <a:pt x="517" y="1585"/>
                </a:lnTo>
                <a:lnTo>
                  <a:pt x="531" y="1578"/>
                </a:lnTo>
                <a:lnTo>
                  <a:pt x="545" y="1572"/>
                </a:lnTo>
                <a:lnTo>
                  <a:pt x="559" y="1565"/>
                </a:lnTo>
                <a:lnTo>
                  <a:pt x="572" y="1558"/>
                </a:lnTo>
                <a:lnTo>
                  <a:pt x="587" y="1552"/>
                </a:lnTo>
                <a:lnTo>
                  <a:pt x="602" y="1545"/>
                </a:lnTo>
                <a:lnTo>
                  <a:pt x="615" y="1537"/>
                </a:lnTo>
                <a:lnTo>
                  <a:pt x="629" y="1531"/>
                </a:lnTo>
                <a:lnTo>
                  <a:pt x="643" y="1524"/>
                </a:lnTo>
                <a:lnTo>
                  <a:pt x="656" y="1516"/>
                </a:lnTo>
                <a:lnTo>
                  <a:pt x="670" y="1509"/>
                </a:lnTo>
                <a:lnTo>
                  <a:pt x="685" y="1501"/>
                </a:lnTo>
                <a:lnTo>
                  <a:pt x="699" y="1494"/>
                </a:lnTo>
                <a:lnTo>
                  <a:pt x="713" y="1487"/>
                </a:lnTo>
                <a:lnTo>
                  <a:pt x="726" y="1479"/>
                </a:lnTo>
                <a:lnTo>
                  <a:pt x="741" y="1471"/>
                </a:lnTo>
                <a:lnTo>
                  <a:pt x="755" y="1463"/>
                </a:lnTo>
                <a:lnTo>
                  <a:pt x="768" y="1456"/>
                </a:lnTo>
                <a:lnTo>
                  <a:pt x="782" y="1449"/>
                </a:lnTo>
                <a:lnTo>
                  <a:pt x="797" y="1441"/>
                </a:lnTo>
                <a:lnTo>
                  <a:pt x="811" y="1433"/>
                </a:lnTo>
                <a:lnTo>
                  <a:pt x="825" y="1425"/>
                </a:lnTo>
                <a:lnTo>
                  <a:pt x="838" y="1417"/>
                </a:lnTo>
                <a:lnTo>
                  <a:pt x="852" y="1409"/>
                </a:lnTo>
                <a:lnTo>
                  <a:pt x="866" y="1401"/>
                </a:lnTo>
                <a:lnTo>
                  <a:pt x="880" y="1394"/>
                </a:lnTo>
                <a:lnTo>
                  <a:pt x="895" y="1385"/>
                </a:lnTo>
                <a:lnTo>
                  <a:pt x="909" y="1376"/>
                </a:lnTo>
                <a:lnTo>
                  <a:pt x="922" y="1369"/>
                </a:lnTo>
                <a:lnTo>
                  <a:pt x="937" y="1361"/>
                </a:lnTo>
                <a:lnTo>
                  <a:pt x="951" y="1353"/>
                </a:lnTo>
                <a:lnTo>
                  <a:pt x="964" y="1344"/>
                </a:lnTo>
                <a:lnTo>
                  <a:pt x="978" y="1337"/>
                </a:lnTo>
                <a:lnTo>
                  <a:pt x="992" y="1328"/>
                </a:lnTo>
                <a:lnTo>
                  <a:pt x="1007" y="1320"/>
                </a:lnTo>
                <a:lnTo>
                  <a:pt x="1021" y="1312"/>
                </a:lnTo>
                <a:lnTo>
                  <a:pt x="1034" y="1303"/>
                </a:lnTo>
                <a:lnTo>
                  <a:pt x="1048" y="1296"/>
                </a:lnTo>
                <a:lnTo>
                  <a:pt x="1062" y="1288"/>
                </a:lnTo>
                <a:lnTo>
                  <a:pt x="1076" y="1279"/>
                </a:lnTo>
                <a:lnTo>
                  <a:pt x="1090" y="1271"/>
                </a:lnTo>
                <a:lnTo>
                  <a:pt x="1104" y="1263"/>
                </a:lnTo>
                <a:lnTo>
                  <a:pt x="1118" y="1255"/>
                </a:lnTo>
                <a:lnTo>
                  <a:pt x="1133" y="1247"/>
                </a:lnTo>
                <a:lnTo>
                  <a:pt x="1146" y="1239"/>
                </a:lnTo>
                <a:lnTo>
                  <a:pt x="1160" y="1231"/>
                </a:lnTo>
                <a:lnTo>
                  <a:pt x="1174" y="1223"/>
                </a:lnTo>
                <a:lnTo>
                  <a:pt x="1187" y="1215"/>
                </a:lnTo>
                <a:lnTo>
                  <a:pt x="1201" y="1207"/>
                </a:lnTo>
                <a:lnTo>
                  <a:pt x="1217" y="1199"/>
                </a:lnTo>
                <a:lnTo>
                  <a:pt x="1230" y="1192"/>
                </a:lnTo>
                <a:lnTo>
                  <a:pt x="1244" y="1184"/>
                </a:lnTo>
                <a:lnTo>
                  <a:pt x="1258" y="1177"/>
                </a:lnTo>
                <a:lnTo>
                  <a:pt x="1272" y="1168"/>
                </a:lnTo>
                <a:lnTo>
                  <a:pt x="1286" y="1160"/>
                </a:lnTo>
                <a:lnTo>
                  <a:pt x="1299" y="1153"/>
                </a:lnTo>
                <a:lnTo>
                  <a:pt x="1314" y="1146"/>
                </a:lnTo>
                <a:lnTo>
                  <a:pt x="1329" y="1139"/>
                </a:lnTo>
                <a:lnTo>
                  <a:pt x="1342" y="1132"/>
                </a:lnTo>
                <a:lnTo>
                  <a:pt x="1356" y="1124"/>
                </a:lnTo>
                <a:lnTo>
                  <a:pt x="1370" y="1117"/>
                </a:lnTo>
                <a:lnTo>
                  <a:pt x="1383" y="1111"/>
                </a:lnTo>
                <a:lnTo>
                  <a:pt x="1397" y="1103"/>
                </a:lnTo>
                <a:lnTo>
                  <a:pt x="1411" y="1097"/>
                </a:lnTo>
                <a:lnTo>
                  <a:pt x="1426" y="1090"/>
                </a:lnTo>
                <a:lnTo>
                  <a:pt x="1440" y="1083"/>
                </a:lnTo>
                <a:lnTo>
                  <a:pt x="1453" y="1076"/>
                </a:lnTo>
                <a:lnTo>
                  <a:pt x="1468" y="1071"/>
                </a:lnTo>
                <a:lnTo>
                  <a:pt x="1482" y="1064"/>
                </a:lnTo>
                <a:lnTo>
                  <a:pt x="1495" y="1058"/>
                </a:lnTo>
                <a:lnTo>
                  <a:pt x="1509" y="1051"/>
                </a:lnTo>
                <a:lnTo>
                  <a:pt x="1524" y="1045"/>
                </a:lnTo>
                <a:lnTo>
                  <a:pt x="1538" y="1040"/>
                </a:lnTo>
                <a:lnTo>
                  <a:pt x="1552" y="1034"/>
                </a:lnTo>
                <a:lnTo>
                  <a:pt x="1565" y="1028"/>
                </a:lnTo>
                <a:lnTo>
                  <a:pt x="1579" y="1023"/>
                </a:lnTo>
                <a:lnTo>
                  <a:pt x="1593" y="1017"/>
                </a:lnTo>
                <a:lnTo>
                  <a:pt x="1607" y="1012"/>
                </a:lnTo>
                <a:lnTo>
                  <a:pt x="1621" y="1007"/>
                </a:lnTo>
                <a:lnTo>
                  <a:pt x="1636" y="1002"/>
                </a:lnTo>
                <a:lnTo>
                  <a:pt x="1649" y="997"/>
                </a:lnTo>
                <a:lnTo>
                  <a:pt x="1664" y="991"/>
                </a:lnTo>
                <a:lnTo>
                  <a:pt x="1677" y="987"/>
                </a:lnTo>
                <a:lnTo>
                  <a:pt x="1691" y="982"/>
                </a:lnTo>
                <a:lnTo>
                  <a:pt x="1705" y="978"/>
                </a:lnTo>
                <a:lnTo>
                  <a:pt x="1718" y="972"/>
                </a:lnTo>
                <a:lnTo>
                  <a:pt x="1734" y="969"/>
                </a:lnTo>
                <a:lnTo>
                  <a:pt x="1748" y="964"/>
                </a:lnTo>
                <a:lnTo>
                  <a:pt x="1761" y="959"/>
                </a:lnTo>
                <a:lnTo>
                  <a:pt x="1775" y="955"/>
                </a:lnTo>
                <a:lnTo>
                  <a:pt x="1789" y="950"/>
                </a:lnTo>
                <a:lnTo>
                  <a:pt x="1803" y="944"/>
                </a:lnTo>
                <a:lnTo>
                  <a:pt x="1817" y="940"/>
                </a:lnTo>
                <a:lnTo>
                  <a:pt x="1831" y="933"/>
                </a:lnTo>
                <a:lnTo>
                  <a:pt x="1845" y="926"/>
                </a:lnTo>
                <a:lnTo>
                  <a:pt x="1860" y="918"/>
                </a:lnTo>
                <a:lnTo>
                  <a:pt x="1873" y="908"/>
                </a:lnTo>
                <a:lnTo>
                  <a:pt x="1887" y="895"/>
                </a:lnTo>
                <a:lnTo>
                  <a:pt x="1901" y="877"/>
                </a:lnTo>
                <a:lnTo>
                  <a:pt x="1914" y="851"/>
                </a:lnTo>
                <a:lnTo>
                  <a:pt x="1929" y="813"/>
                </a:lnTo>
                <a:lnTo>
                  <a:pt x="1943" y="749"/>
                </a:lnTo>
                <a:lnTo>
                  <a:pt x="1957" y="640"/>
                </a:lnTo>
                <a:lnTo>
                  <a:pt x="1971" y="447"/>
                </a:lnTo>
                <a:lnTo>
                  <a:pt x="1984" y="157"/>
                </a:lnTo>
                <a:lnTo>
                  <a:pt x="1999" y="0"/>
                </a:lnTo>
                <a:lnTo>
                  <a:pt x="2013" y="217"/>
                </a:lnTo>
                <a:lnTo>
                  <a:pt x="2026" y="495"/>
                </a:lnTo>
                <a:lnTo>
                  <a:pt x="2040" y="667"/>
                </a:lnTo>
                <a:lnTo>
                  <a:pt x="2056" y="765"/>
                </a:lnTo>
                <a:lnTo>
                  <a:pt x="2069" y="823"/>
                </a:lnTo>
                <a:lnTo>
                  <a:pt x="2083" y="857"/>
                </a:lnTo>
                <a:lnTo>
                  <a:pt x="2097" y="881"/>
                </a:lnTo>
                <a:lnTo>
                  <a:pt x="2110" y="898"/>
                </a:lnTo>
                <a:lnTo>
                  <a:pt x="2125" y="910"/>
                </a:lnTo>
                <a:lnTo>
                  <a:pt x="2138" y="920"/>
                </a:lnTo>
                <a:lnTo>
                  <a:pt x="2153" y="928"/>
                </a:lnTo>
                <a:lnTo>
                  <a:pt x="2167" y="934"/>
                </a:lnTo>
                <a:lnTo>
                  <a:pt x="2180" y="940"/>
                </a:lnTo>
                <a:lnTo>
                  <a:pt x="2195" y="945"/>
                </a:lnTo>
                <a:lnTo>
                  <a:pt x="2209" y="951"/>
                </a:lnTo>
                <a:lnTo>
                  <a:pt x="2222" y="956"/>
                </a:lnTo>
                <a:lnTo>
                  <a:pt x="2236" y="960"/>
                </a:lnTo>
                <a:lnTo>
                  <a:pt x="2250" y="964"/>
                </a:lnTo>
                <a:lnTo>
                  <a:pt x="2265" y="970"/>
                </a:lnTo>
                <a:lnTo>
                  <a:pt x="2279" y="974"/>
                </a:lnTo>
                <a:lnTo>
                  <a:pt x="2292" y="978"/>
                </a:lnTo>
                <a:lnTo>
                  <a:pt x="2306" y="983"/>
                </a:lnTo>
                <a:lnTo>
                  <a:pt x="2321" y="988"/>
                </a:lnTo>
                <a:lnTo>
                  <a:pt x="2334" y="993"/>
                </a:lnTo>
                <a:lnTo>
                  <a:pt x="2348" y="998"/>
                </a:lnTo>
                <a:lnTo>
                  <a:pt x="2362" y="1003"/>
                </a:lnTo>
                <a:lnTo>
                  <a:pt x="2376" y="1008"/>
                </a:lnTo>
                <a:lnTo>
                  <a:pt x="2391" y="1013"/>
                </a:lnTo>
                <a:lnTo>
                  <a:pt x="2404" y="1019"/>
                </a:lnTo>
                <a:lnTo>
                  <a:pt x="2418" y="1024"/>
                </a:lnTo>
                <a:lnTo>
                  <a:pt x="2432" y="1030"/>
                </a:lnTo>
                <a:lnTo>
                  <a:pt x="2445" y="1035"/>
                </a:lnTo>
                <a:lnTo>
                  <a:pt x="2460" y="1041"/>
                </a:lnTo>
                <a:lnTo>
                  <a:pt x="2475" y="1046"/>
                </a:lnTo>
                <a:lnTo>
                  <a:pt x="2488" y="1053"/>
                </a:lnTo>
                <a:lnTo>
                  <a:pt x="2502" y="1059"/>
                </a:lnTo>
                <a:lnTo>
                  <a:pt x="2516" y="1065"/>
                </a:lnTo>
                <a:lnTo>
                  <a:pt x="2530" y="1072"/>
                </a:lnTo>
                <a:lnTo>
                  <a:pt x="2544" y="1079"/>
                </a:lnTo>
                <a:lnTo>
                  <a:pt x="2557" y="1085"/>
                </a:lnTo>
                <a:lnTo>
                  <a:pt x="2572" y="1092"/>
                </a:lnTo>
                <a:lnTo>
                  <a:pt x="2587" y="1098"/>
                </a:lnTo>
                <a:lnTo>
                  <a:pt x="2600" y="1105"/>
                </a:lnTo>
                <a:lnTo>
                  <a:pt x="2614" y="1111"/>
                </a:lnTo>
                <a:lnTo>
                  <a:pt x="2628" y="1120"/>
                </a:lnTo>
                <a:lnTo>
                  <a:pt x="2641" y="1126"/>
                </a:lnTo>
                <a:lnTo>
                  <a:pt x="2656" y="1133"/>
                </a:lnTo>
                <a:lnTo>
                  <a:pt x="2669" y="1139"/>
                </a:lnTo>
                <a:lnTo>
                  <a:pt x="2684" y="1147"/>
                </a:lnTo>
                <a:lnTo>
                  <a:pt x="2698" y="1155"/>
                </a:lnTo>
                <a:lnTo>
                  <a:pt x="2712" y="1162"/>
                </a:lnTo>
                <a:lnTo>
                  <a:pt x="2726" y="1170"/>
                </a:lnTo>
                <a:lnTo>
                  <a:pt x="2740" y="1177"/>
                </a:lnTo>
                <a:lnTo>
                  <a:pt x="2753" y="1186"/>
                </a:lnTo>
                <a:lnTo>
                  <a:pt x="2767" y="1193"/>
                </a:lnTo>
                <a:lnTo>
                  <a:pt x="2782" y="1201"/>
                </a:lnTo>
                <a:lnTo>
                  <a:pt x="2796" y="1209"/>
                </a:lnTo>
                <a:lnTo>
                  <a:pt x="2810" y="1217"/>
                </a:lnTo>
                <a:lnTo>
                  <a:pt x="2823" y="1225"/>
                </a:lnTo>
                <a:lnTo>
                  <a:pt x="2837" y="1233"/>
                </a:lnTo>
                <a:lnTo>
                  <a:pt x="2852" y="1241"/>
                </a:lnTo>
                <a:lnTo>
                  <a:pt x="2865" y="1248"/>
                </a:lnTo>
                <a:lnTo>
                  <a:pt x="2879" y="1256"/>
                </a:lnTo>
                <a:lnTo>
                  <a:pt x="2894" y="1265"/>
                </a:lnTo>
                <a:lnTo>
                  <a:pt x="2908" y="1272"/>
                </a:lnTo>
                <a:lnTo>
                  <a:pt x="2922" y="1281"/>
                </a:lnTo>
                <a:lnTo>
                  <a:pt x="2935" y="1289"/>
                </a:lnTo>
                <a:lnTo>
                  <a:pt x="2949" y="1297"/>
                </a:lnTo>
                <a:lnTo>
                  <a:pt x="2963" y="1305"/>
                </a:lnTo>
                <a:lnTo>
                  <a:pt x="2976" y="1313"/>
                </a:lnTo>
                <a:lnTo>
                  <a:pt x="2992" y="1321"/>
                </a:lnTo>
                <a:lnTo>
                  <a:pt x="3006" y="1329"/>
                </a:lnTo>
                <a:lnTo>
                  <a:pt x="3019" y="1338"/>
                </a:lnTo>
                <a:lnTo>
                  <a:pt x="3033" y="1346"/>
                </a:lnTo>
                <a:lnTo>
                  <a:pt x="3048" y="1354"/>
                </a:lnTo>
                <a:lnTo>
                  <a:pt x="3061" y="1362"/>
                </a:lnTo>
                <a:lnTo>
                  <a:pt x="3075" y="1370"/>
                </a:lnTo>
                <a:lnTo>
                  <a:pt x="3089" y="1378"/>
                </a:lnTo>
                <a:lnTo>
                  <a:pt x="3104" y="1387"/>
                </a:lnTo>
                <a:lnTo>
                  <a:pt x="3118" y="1395"/>
                </a:lnTo>
                <a:lnTo>
                  <a:pt x="3131" y="1403"/>
                </a:lnTo>
                <a:lnTo>
                  <a:pt x="3145" y="1411"/>
                </a:lnTo>
                <a:lnTo>
                  <a:pt x="3159" y="1418"/>
                </a:lnTo>
                <a:lnTo>
                  <a:pt x="3172" y="1427"/>
                </a:lnTo>
                <a:lnTo>
                  <a:pt x="3187" y="1434"/>
                </a:lnTo>
                <a:lnTo>
                  <a:pt x="3201" y="1442"/>
                </a:lnTo>
                <a:lnTo>
                  <a:pt x="3215" y="1449"/>
                </a:lnTo>
                <a:lnTo>
                  <a:pt x="3229" y="1457"/>
                </a:lnTo>
                <a:lnTo>
                  <a:pt x="3243" y="1465"/>
                </a:lnTo>
                <a:lnTo>
                  <a:pt x="3257" y="1473"/>
                </a:lnTo>
                <a:lnTo>
                  <a:pt x="3271" y="1480"/>
                </a:lnTo>
                <a:lnTo>
                  <a:pt x="3284" y="1487"/>
                </a:lnTo>
                <a:lnTo>
                  <a:pt x="3298" y="1496"/>
                </a:lnTo>
                <a:lnTo>
                  <a:pt x="3314" y="1503"/>
                </a:lnTo>
                <a:lnTo>
                  <a:pt x="3327" y="1510"/>
                </a:lnTo>
                <a:lnTo>
                  <a:pt x="3341" y="1517"/>
                </a:lnTo>
                <a:lnTo>
                  <a:pt x="3355" y="1524"/>
                </a:lnTo>
                <a:lnTo>
                  <a:pt x="3368" y="1531"/>
                </a:lnTo>
                <a:lnTo>
                  <a:pt x="3383" y="1539"/>
                </a:lnTo>
                <a:lnTo>
                  <a:pt x="3396" y="1546"/>
                </a:lnTo>
                <a:lnTo>
                  <a:pt x="3411" y="1553"/>
                </a:lnTo>
                <a:lnTo>
                  <a:pt x="3425" y="1559"/>
                </a:lnTo>
                <a:lnTo>
                  <a:pt x="3439" y="1567"/>
                </a:lnTo>
                <a:lnTo>
                  <a:pt x="3453" y="1574"/>
                </a:lnTo>
                <a:lnTo>
                  <a:pt x="3467" y="1580"/>
                </a:lnTo>
                <a:lnTo>
                  <a:pt x="3480" y="1587"/>
                </a:lnTo>
                <a:lnTo>
                  <a:pt x="3494" y="1593"/>
                </a:lnTo>
                <a:lnTo>
                  <a:pt x="3508" y="1599"/>
                </a:lnTo>
                <a:lnTo>
                  <a:pt x="3523" y="1606"/>
                </a:lnTo>
                <a:lnTo>
                  <a:pt x="3537" y="1612"/>
                </a:lnTo>
                <a:lnTo>
                  <a:pt x="3550" y="1618"/>
                </a:lnTo>
                <a:lnTo>
                  <a:pt x="3564" y="1625"/>
                </a:lnTo>
                <a:lnTo>
                  <a:pt x="3579" y="1631"/>
                </a:lnTo>
                <a:lnTo>
                  <a:pt x="3592" y="1636"/>
                </a:lnTo>
                <a:lnTo>
                  <a:pt x="3606" y="1642"/>
                </a:lnTo>
                <a:lnTo>
                  <a:pt x="3621" y="1648"/>
                </a:lnTo>
                <a:lnTo>
                  <a:pt x="3635" y="1654"/>
                </a:lnTo>
                <a:lnTo>
                  <a:pt x="3649" y="1659"/>
                </a:lnTo>
                <a:lnTo>
                  <a:pt x="3662" y="1665"/>
                </a:lnTo>
                <a:lnTo>
                  <a:pt x="3676" y="1670"/>
                </a:lnTo>
                <a:lnTo>
                  <a:pt x="3690" y="1676"/>
                </a:lnTo>
                <a:lnTo>
                  <a:pt x="3703" y="1681"/>
                </a:lnTo>
                <a:lnTo>
                  <a:pt x="3718" y="1686"/>
                </a:lnTo>
                <a:lnTo>
                  <a:pt x="3733" y="1692"/>
                </a:lnTo>
                <a:lnTo>
                  <a:pt x="3746" y="1696"/>
                </a:lnTo>
                <a:lnTo>
                  <a:pt x="3760" y="1701"/>
                </a:lnTo>
                <a:lnTo>
                  <a:pt x="3774" y="1706"/>
                </a:lnTo>
                <a:lnTo>
                  <a:pt x="3788" y="1711"/>
                </a:lnTo>
                <a:lnTo>
                  <a:pt x="3802" y="1715"/>
                </a:lnTo>
                <a:lnTo>
                  <a:pt x="3815" y="1719"/>
                </a:lnTo>
                <a:lnTo>
                  <a:pt x="3831" y="1725"/>
                </a:lnTo>
                <a:lnTo>
                  <a:pt x="3845" y="1729"/>
                </a:lnTo>
                <a:lnTo>
                  <a:pt x="3858" y="1733"/>
                </a:lnTo>
                <a:lnTo>
                  <a:pt x="3872" y="1737"/>
                </a:lnTo>
                <a:lnTo>
                  <a:pt x="3886" y="1741"/>
                </a:lnTo>
                <a:lnTo>
                  <a:pt x="3899" y="1746"/>
                </a:lnTo>
                <a:lnTo>
                  <a:pt x="3914" y="1749"/>
                </a:lnTo>
                <a:lnTo>
                  <a:pt x="3928" y="1754"/>
                </a:lnTo>
                <a:lnTo>
                  <a:pt x="3942" y="1757"/>
                </a:lnTo>
                <a:lnTo>
                  <a:pt x="3956" y="1761"/>
                </a:lnTo>
                <a:lnTo>
                  <a:pt x="3970" y="1765"/>
                </a:lnTo>
                <a:lnTo>
                  <a:pt x="3984" y="1768"/>
                </a:lnTo>
                <a:lnTo>
                  <a:pt x="3998" y="1772"/>
                </a:lnTo>
                <a:lnTo>
                  <a:pt x="4011" y="1775"/>
                </a:lnTo>
                <a:lnTo>
                  <a:pt x="4025" y="1779"/>
                </a:lnTo>
                <a:lnTo>
                  <a:pt x="4040" y="1782"/>
                </a:lnTo>
                <a:lnTo>
                  <a:pt x="4054" y="1786"/>
                </a:lnTo>
                <a:lnTo>
                  <a:pt x="4068" y="1789"/>
                </a:lnTo>
                <a:lnTo>
                  <a:pt x="4081" y="1793"/>
                </a:lnTo>
                <a:lnTo>
                  <a:pt x="4095" y="1795"/>
                </a:lnTo>
                <a:lnTo>
                  <a:pt x="4110" y="1798"/>
                </a:lnTo>
                <a:lnTo>
                  <a:pt x="4123" y="1801"/>
                </a:lnTo>
                <a:lnTo>
                  <a:pt x="4137" y="1804"/>
                </a:lnTo>
                <a:lnTo>
                  <a:pt x="4152" y="1806"/>
                </a:lnTo>
                <a:lnTo>
                  <a:pt x="4166" y="1809"/>
                </a:lnTo>
                <a:lnTo>
                  <a:pt x="4180" y="1812"/>
                </a:lnTo>
                <a:lnTo>
                  <a:pt x="4194" y="1815"/>
                </a:lnTo>
              </a:path>
            </a:pathLst>
          </a:custGeom>
          <a:noFill/>
          <a:ln w="12700" cap="rnd" cmpd="sng">
            <a:solidFill>
              <a:srgbClr val="000080"/>
            </a:solidFill>
            <a:prstDash val="solid"/>
            <a:round/>
            <a:headEnd type="none" w="sm" len="sm"/>
            <a:tailEnd type="none" w="sm" len="sm"/>
          </a:ln>
        </p:spPr>
        <p:txBody>
          <a:bodyPr/>
          <a:lstStyle/>
          <a:p>
            <a:endParaRPr lang="en-US"/>
          </a:p>
        </p:txBody>
      </p:sp>
      <p:grpSp>
        <p:nvGrpSpPr>
          <p:cNvPr id="2" name="Group 18"/>
          <p:cNvGrpSpPr>
            <a:grpSpLocks/>
          </p:cNvGrpSpPr>
          <p:nvPr/>
        </p:nvGrpSpPr>
        <p:grpSpPr bwMode="auto">
          <a:xfrm>
            <a:off x="838200" y="4800600"/>
            <a:ext cx="7543800" cy="533400"/>
            <a:chOff x="528" y="3024"/>
            <a:chExt cx="4752" cy="336"/>
          </a:xfrm>
        </p:grpSpPr>
        <p:pic>
          <p:nvPicPr>
            <p:cNvPr id="43038" name="Picture 19" descr="LShape"/>
            <p:cNvPicPr>
              <a:picLocks noChangeAspect="1" noChangeArrowheads="1"/>
            </p:cNvPicPr>
            <p:nvPr/>
          </p:nvPicPr>
          <p:blipFill>
            <a:blip r:embed="rId3" cstate="print"/>
            <a:srcRect l="50011"/>
            <a:stretch>
              <a:fillRect/>
            </a:stretch>
          </p:blipFill>
          <p:spPr bwMode="auto">
            <a:xfrm>
              <a:off x="3024" y="3024"/>
              <a:ext cx="2256" cy="336"/>
            </a:xfrm>
            <a:prstGeom prst="rect">
              <a:avLst/>
            </a:prstGeom>
            <a:noFill/>
            <a:ln w="9525">
              <a:noFill/>
              <a:miter lim="800000"/>
              <a:headEnd/>
              <a:tailEnd/>
            </a:ln>
          </p:spPr>
        </p:pic>
        <p:pic>
          <p:nvPicPr>
            <p:cNvPr id="43039" name="Picture 20" descr="LShape"/>
            <p:cNvPicPr>
              <a:picLocks noChangeAspect="1" noChangeArrowheads="1"/>
            </p:cNvPicPr>
            <p:nvPr/>
          </p:nvPicPr>
          <p:blipFill>
            <a:blip r:embed="rId3" cstate="print"/>
            <a:srcRect l="50011"/>
            <a:stretch>
              <a:fillRect/>
            </a:stretch>
          </p:blipFill>
          <p:spPr bwMode="auto">
            <a:xfrm flipH="1">
              <a:off x="528" y="3024"/>
              <a:ext cx="2256" cy="336"/>
            </a:xfrm>
            <a:prstGeom prst="rect">
              <a:avLst/>
            </a:prstGeom>
            <a:noFill/>
            <a:ln w="9525">
              <a:noFill/>
              <a:miter lim="800000"/>
              <a:headEnd/>
              <a:tailEnd/>
            </a:ln>
          </p:spPr>
        </p:pic>
      </p:grpSp>
      <p:sp>
        <p:nvSpPr>
          <p:cNvPr id="43027" name="Line 21"/>
          <p:cNvSpPr>
            <a:spLocks noChangeShapeType="1"/>
          </p:cNvSpPr>
          <p:nvPr/>
        </p:nvSpPr>
        <p:spPr bwMode="auto">
          <a:xfrm>
            <a:off x="4616450" y="1905000"/>
            <a:ext cx="0" cy="376238"/>
          </a:xfrm>
          <a:prstGeom prst="line">
            <a:avLst/>
          </a:prstGeom>
          <a:noFill/>
          <a:ln w="9525">
            <a:solidFill>
              <a:schemeClr val="tx1"/>
            </a:solidFill>
            <a:round/>
            <a:headEnd/>
            <a:tailEnd/>
          </a:ln>
        </p:spPr>
        <p:txBody>
          <a:bodyPr/>
          <a:lstStyle/>
          <a:p>
            <a:endParaRPr lang="en-US"/>
          </a:p>
        </p:txBody>
      </p:sp>
      <p:grpSp>
        <p:nvGrpSpPr>
          <p:cNvPr id="3" name="Group 22"/>
          <p:cNvGrpSpPr>
            <a:grpSpLocks/>
          </p:cNvGrpSpPr>
          <p:nvPr/>
        </p:nvGrpSpPr>
        <p:grpSpPr bwMode="auto">
          <a:xfrm>
            <a:off x="838200" y="1404938"/>
            <a:ext cx="7543800" cy="3921125"/>
            <a:chOff x="528" y="885"/>
            <a:chExt cx="4752" cy="2470"/>
          </a:xfrm>
        </p:grpSpPr>
        <p:sp>
          <p:nvSpPr>
            <p:cNvPr id="43029" name="Freeform 23"/>
            <p:cNvSpPr>
              <a:spLocks/>
            </p:cNvSpPr>
            <p:nvPr/>
          </p:nvSpPr>
          <p:spPr bwMode="auto">
            <a:xfrm>
              <a:off x="1056" y="1488"/>
              <a:ext cx="4195" cy="1816"/>
            </a:xfrm>
            <a:custGeom>
              <a:avLst/>
              <a:gdLst>
                <a:gd name="T0" fmla="*/ 56 w 4195"/>
                <a:gd name="T1" fmla="*/ 1757 h 1816"/>
                <a:gd name="T2" fmla="*/ 125 w 4195"/>
                <a:gd name="T3" fmla="*/ 1736 h 1816"/>
                <a:gd name="T4" fmla="*/ 195 w 4195"/>
                <a:gd name="T5" fmla="*/ 1714 h 1816"/>
                <a:gd name="T6" fmla="*/ 266 w 4195"/>
                <a:gd name="T7" fmla="*/ 1691 h 1816"/>
                <a:gd name="T8" fmla="*/ 335 w 4195"/>
                <a:gd name="T9" fmla="*/ 1664 h 1816"/>
                <a:gd name="T10" fmla="*/ 406 w 4195"/>
                <a:gd name="T11" fmla="*/ 1635 h 1816"/>
                <a:gd name="T12" fmla="*/ 476 w 4195"/>
                <a:gd name="T13" fmla="*/ 1605 h 1816"/>
                <a:gd name="T14" fmla="*/ 545 w 4195"/>
                <a:gd name="T15" fmla="*/ 1572 h 1816"/>
                <a:gd name="T16" fmla="*/ 615 w 4195"/>
                <a:gd name="T17" fmla="*/ 1537 h 1816"/>
                <a:gd name="T18" fmla="*/ 685 w 4195"/>
                <a:gd name="T19" fmla="*/ 1501 h 1816"/>
                <a:gd name="T20" fmla="*/ 755 w 4195"/>
                <a:gd name="T21" fmla="*/ 1463 h 1816"/>
                <a:gd name="T22" fmla="*/ 825 w 4195"/>
                <a:gd name="T23" fmla="*/ 1425 h 1816"/>
                <a:gd name="T24" fmla="*/ 895 w 4195"/>
                <a:gd name="T25" fmla="*/ 1385 h 1816"/>
                <a:gd name="T26" fmla="*/ 964 w 4195"/>
                <a:gd name="T27" fmla="*/ 1344 h 1816"/>
                <a:gd name="T28" fmla="*/ 1034 w 4195"/>
                <a:gd name="T29" fmla="*/ 1303 h 1816"/>
                <a:gd name="T30" fmla="*/ 1104 w 4195"/>
                <a:gd name="T31" fmla="*/ 1263 h 1816"/>
                <a:gd name="T32" fmla="*/ 1174 w 4195"/>
                <a:gd name="T33" fmla="*/ 1223 h 1816"/>
                <a:gd name="T34" fmla="*/ 1244 w 4195"/>
                <a:gd name="T35" fmla="*/ 1184 h 1816"/>
                <a:gd name="T36" fmla="*/ 1314 w 4195"/>
                <a:gd name="T37" fmla="*/ 1146 h 1816"/>
                <a:gd name="T38" fmla="*/ 1383 w 4195"/>
                <a:gd name="T39" fmla="*/ 1111 h 1816"/>
                <a:gd name="T40" fmla="*/ 1453 w 4195"/>
                <a:gd name="T41" fmla="*/ 1076 h 1816"/>
                <a:gd name="T42" fmla="*/ 1524 w 4195"/>
                <a:gd name="T43" fmla="*/ 1045 h 1816"/>
                <a:gd name="T44" fmla="*/ 1593 w 4195"/>
                <a:gd name="T45" fmla="*/ 1017 h 1816"/>
                <a:gd name="T46" fmla="*/ 1664 w 4195"/>
                <a:gd name="T47" fmla="*/ 991 h 1816"/>
                <a:gd name="T48" fmla="*/ 1734 w 4195"/>
                <a:gd name="T49" fmla="*/ 969 h 1816"/>
                <a:gd name="T50" fmla="*/ 1803 w 4195"/>
                <a:gd name="T51" fmla="*/ 944 h 1816"/>
                <a:gd name="T52" fmla="*/ 1873 w 4195"/>
                <a:gd name="T53" fmla="*/ 908 h 1816"/>
                <a:gd name="T54" fmla="*/ 1943 w 4195"/>
                <a:gd name="T55" fmla="*/ 749 h 1816"/>
                <a:gd name="T56" fmla="*/ 2013 w 4195"/>
                <a:gd name="T57" fmla="*/ 217 h 1816"/>
                <a:gd name="T58" fmla="*/ 2083 w 4195"/>
                <a:gd name="T59" fmla="*/ 857 h 1816"/>
                <a:gd name="T60" fmla="*/ 2153 w 4195"/>
                <a:gd name="T61" fmla="*/ 928 h 1816"/>
                <a:gd name="T62" fmla="*/ 2222 w 4195"/>
                <a:gd name="T63" fmla="*/ 956 h 1816"/>
                <a:gd name="T64" fmla="*/ 2292 w 4195"/>
                <a:gd name="T65" fmla="*/ 978 h 1816"/>
                <a:gd name="T66" fmla="*/ 2362 w 4195"/>
                <a:gd name="T67" fmla="*/ 1003 h 1816"/>
                <a:gd name="T68" fmla="*/ 2432 w 4195"/>
                <a:gd name="T69" fmla="*/ 1030 h 1816"/>
                <a:gd name="T70" fmla="*/ 2502 w 4195"/>
                <a:gd name="T71" fmla="*/ 1059 h 1816"/>
                <a:gd name="T72" fmla="*/ 2572 w 4195"/>
                <a:gd name="T73" fmla="*/ 1092 h 1816"/>
                <a:gd name="T74" fmla="*/ 2641 w 4195"/>
                <a:gd name="T75" fmla="*/ 1126 h 1816"/>
                <a:gd name="T76" fmla="*/ 2712 w 4195"/>
                <a:gd name="T77" fmla="*/ 1162 h 1816"/>
                <a:gd name="T78" fmla="*/ 2782 w 4195"/>
                <a:gd name="T79" fmla="*/ 1201 h 1816"/>
                <a:gd name="T80" fmla="*/ 2852 w 4195"/>
                <a:gd name="T81" fmla="*/ 1241 h 1816"/>
                <a:gd name="T82" fmla="*/ 2922 w 4195"/>
                <a:gd name="T83" fmla="*/ 1281 h 1816"/>
                <a:gd name="T84" fmla="*/ 2992 w 4195"/>
                <a:gd name="T85" fmla="*/ 1321 h 1816"/>
                <a:gd name="T86" fmla="*/ 3061 w 4195"/>
                <a:gd name="T87" fmla="*/ 1362 h 1816"/>
                <a:gd name="T88" fmla="*/ 3131 w 4195"/>
                <a:gd name="T89" fmla="*/ 1403 h 1816"/>
                <a:gd name="T90" fmla="*/ 3201 w 4195"/>
                <a:gd name="T91" fmla="*/ 1442 h 1816"/>
                <a:gd name="T92" fmla="*/ 3271 w 4195"/>
                <a:gd name="T93" fmla="*/ 1480 h 1816"/>
                <a:gd name="T94" fmla="*/ 3341 w 4195"/>
                <a:gd name="T95" fmla="*/ 1517 h 1816"/>
                <a:gd name="T96" fmla="*/ 3411 w 4195"/>
                <a:gd name="T97" fmla="*/ 1553 h 1816"/>
                <a:gd name="T98" fmla="*/ 3480 w 4195"/>
                <a:gd name="T99" fmla="*/ 1587 h 1816"/>
                <a:gd name="T100" fmla="*/ 3550 w 4195"/>
                <a:gd name="T101" fmla="*/ 1618 h 1816"/>
                <a:gd name="T102" fmla="*/ 3621 w 4195"/>
                <a:gd name="T103" fmla="*/ 1648 h 1816"/>
                <a:gd name="T104" fmla="*/ 3690 w 4195"/>
                <a:gd name="T105" fmla="*/ 1676 h 1816"/>
                <a:gd name="T106" fmla="*/ 3760 w 4195"/>
                <a:gd name="T107" fmla="*/ 1701 h 1816"/>
                <a:gd name="T108" fmla="*/ 3831 w 4195"/>
                <a:gd name="T109" fmla="*/ 1725 h 1816"/>
                <a:gd name="T110" fmla="*/ 3899 w 4195"/>
                <a:gd name="T111" fmla="*/ 1746 h 1816"/>
                <a:gd name="T112" fmla="*/ 3970 w 4195"/>
                <a:gd name="T113" fmla="*/ 1765 h 1816"/>
                <a:gd name="T114" fmla="*/ 4040 w 4195"/>
                <a:gd name="T115" fmla="*/ 1782 h 1816"/>
                <a:gd name="T116" fmla="*/ 4110 w 4195"/>
                <a:gd name="T117" fmla="*/ 1798 h 1816"/>
                <a:gd name="T118" fmla="*/ 4180 w 4195"/>
                <a:gd name="T119" fmla="*/ 1812 h 18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95"/>
                <a:gd name="T181" fmla="*/ 0 h 1816"/>
                <a:gd name="T182" fmla="*/ 4195 w 4195"/>
                <a:gd name="T183" fmla="*/ 1816 h 18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95" h="1816">
                  <a:moveTo>
                    <a:pt x="0" y="1771"/>
                  </a:moveTo>
                  <a:lnTo>
                    <a:pt x="14" y="1768"/>
                  </a:lnTo>
                  <a:lnTo>
                    <a:pt x="28" y="1765"/>
                  </a:lnTo>
                  <a:lnTo>
                    <a:pt x="41" y="1760"/>
                  </a:lnTo>
                  <a:lnTo>
                    <a:pt x="56" y="1757"/>
                  </a:lnTo>
                  <a:lnTo>
                    <a:pt x="71" y="1753"/>
                  </a:lnTo>
                  <a:lnTo>
                    <a:pt x="84" y="1749"/>
                  </a:lnTo>
                  <a:lnTo>
                    <a:pt x="98" y="1745"/>
                  </a:lnTo>
                  <a:lnTo>
                    <a:pt x="112" y="1740"/>
                  </a:lnTo>
                  <a:lnTo>
                    <a:pt x="125" y="1736"/>
                  </a:lnTo>
                  <a:lnTo>
                    <a:pt x="139" y="1733"/>
                  </a:lnTo>
                  <a:lnTo>
                    <a:pt x="153" y="1727"/>
                  </a:lnTo>
                  <a:lnTo>
                    <a:pt x="168" y="1724"/>
                  </a:lnTo>
                  <a:lnTo>
                    <a:pt x="182" y="1719"/>
                  </a:lnTo>
                  <a:lnTo>
                    <a:pt x="195" y="1714"/>
                  </a:lnTo>
                  <a:lnTo>
                    <a:pt x="210" y="1710"/>
                  </a:lnTo>
                  <a:lnTo>
                    <a:pt x="224" y="1705"/>
                  </a:lnTo>
                  <a:lnTo>
                    <a:pt x="237" y="1700"/>
                  </a:lnTo>
                  <a:lnTo>
                    <a:pt x="251" y="1695"/>
                  </a:lnTo>
                  <a:lnTo>
                    <a:pt x="266" y="1691"/>
                  </a:lnTo>
                  <a:lnTo>
                    <a:pt x="280" y="1686"/>
                  </a:lnTo>
                  <a:lnTo>
                    <a:pt x="294" y="1679"/>
                  </a:lnTo>
                  <a:lnTo>
                    <a:pt x="307" y="1675"/>
                  </a:lnTo>
                  <a:lnTo>
                    <a:pt x="321" y="1670"/>
                  </a:lnTo>
                  <a:lnTo>
                    <a:pt x="335" y="1664"/>
                  </a:lnTo>
                  <a:lnTo>
                    <a:pt x="349" y="1658"/>
                  </a:lnTo>
                  <a:lnTo>
                    <a:pt x="363" y="1653"/>
                  </a:lnTo>
                  <a:lnTo>
                    <a:pt x="378" y="1647"/>
                  </a:lnTo>
                  <a:lnTo>
                    <a:pt x="391" y="1641"/>
                  </a:lnTo>
                  <a:lnTo>
                    <a:pt x="406" y="1635"/>
                  </a:lnTo>
                  <a:lnTo>
                    <a:pt x="419" y="1629"/>
                  </a:lnTo>
                  <a:lnTo>
                    <a:pt x="433" y="1623"/>
                  </a:lnTo>
                  <a:lnTo>
                    <a:pt x="447" y="1617"/>
                  </a:lnTo>
                  <a:lnTo>
                    <a:pt x="460" y="1611"/>
                  </a:lnTo>
                  <a:lnTo>
                    <a:pt x="476" y="1605"/>
                  </a:lnTo>
                  <a:lnTo>
                    <a:pt x="490" y="1598"/>
                  </a:lnTo>
                  <a:lnTo>
                    <a:pt x="503" y="1591"/>
                  </a:lnTo>
                  <a:lnTo>
                    <a:pt x="517" y="1585"/>
                  </a:lnTo>
                  <a:lnTo>
                    <a:pt x="531" y="1578"/>
                  </a:lnTo>
                  <a:lnTo>
                    <a:pt x="545" y="1572"/>
                  </a:lnTo>
                  <a:lnTo>
                    <a:pt x="559" y="1565"/>
                  </a:lnTo>
                  <a:lnTo>
                    <a:pt x="572" y="1558"/>
                  </a:lnTo>
                  <a:lnTo>
                    <a:pt x="587" y="1552"/>
                  </a:lnTo>
                  <a:lnTo>
                    <a:pt x="602" y="1545"/>
                  </a:lnTo>
                  <a:lnTo>
                    <a:pt x="615" y="1537"/>
                  </a:lnTo>
                  <a:lnTo>
                    <a:pt x="629" y="1531"/>
                  </a:lnTo>
                  <a:lnTo>
                    <a:pt x="643" y="1524"/>
                  </a:lnTo>
                  <a:lnTo>
                    <a:pt x="656" y="1516"/>
                  </a:lnTo>
                  <a:lnTo>
                    <a:pt x="670" y="1509"/>
                  </a:lnTo>
                  <a:lnTo>
                    <a:pt x="685" y="1501"/>
                  </a:lnTo>
                  <a:lnTo>
                    <a:pt x="699" y="1494"/>
                  </a:lnTo>
                  <a:lnTo>
                    <a:pt x="713" y="1487"/>
                  </a:lnTo>
                  <a:lnTo>
                    <a:pt x="726" y="1479"/>
                  </a:lnTo>
                  <a:lnTo>
                    <a:pt x="741" y="1471"/>
                  </a:lnTo>
                  <a:lnTo>
                    <a:pt x="755" y="1463"/>
                  </a:lnTo>
                  <a:lnTo>
                    <a:pt x="768" y="1456"/>
                  </a:lnTo>
                  <a:lnTo>
                    <a:pt x="782" y="1449"/>
                  </a:lnTo>
                  <a:lnTo>
                    <a:pt x="797" y="1441"/>
                  </a:lnTo>
                  <a:lnTo>
                    <a:pt x="811" y="1433"/>
                  </a:lnTo>
                  <a:lnTo>
                    <a:pt x="825" y="1425"/>
                  </a:lnTo>
                  <a:lnTo>
                    <a:pt x="838" y="1417"/>
                  </a:lnTo>
                  <a:lnTo>
                    <a:pt x="852" y="1409"/>
                  </a:lnTo>
                  <a:lnTo>
                    <a:pt x="866" y="1401"/>
                  </a:lnTo>
                  <a:lnTo>
                    <a:pt x="880" y="1394"/>
                  </a:lnTo>
                  <a:lnTo>
                    <a:pt x="895" y="1385"/>
                  </a:lnTo>
                  <a:lnTo>
                    <a:pt x="909" y="1376"/>
                  </a:lnTo>
                  <a:lnTo>
                    <a:pt x="922" y="1369"/>
                  </a:lnTo>
                  <a:lnTo>
                    <a:pt x="937" y="1361"/>
                  </a:lnTo>
                  <a:lnTo>
                    <a:pt x="951" y="1353"/>
                  </a:lnTo>
                  <a:lnTo>
                    <a:pt x="964" y="1344"/>
                  </a:lnTo>
                  <a:lnTo>
                    <a:pt x="978" y="1337"/>
                  </a:lnTo>
                  <a:lnTo>
                    <a:pt x="992" y="1328"/>
                  </a:lnTo>
                  <a:lnTo>
                    <a:pt x="1007" y="1320"/>
                  </a:lnTo>
                  <a:lnTo>
                    <a:pt x="1021" y="1312"/>
                  </a:lnTo>
                  <a:lnTo>
                    <a:pt x="1034" y="1303"/>
                  </a:lnTo>
                  <a:lnTo>
                    <a:pt x="1048" y="1296"/>
                  </a:lnTo>
                  <a:lnTo>
                    <a:pt x="1062" y="1288"/>
                  </a:lnTo>
                  <a:lnTo>
                    <a:pt x="1076" y="1279"/>
                  </a:lnTo>
                  <a:lnTo>
                    <a:pt x="1090" y="1271"/>
                  </a:lnTo>
                  <a:lnTo>
                    <a:pt x="1104" y="1263"/>
                  </a:lnTo>
                  <a:lnTo>
                    <a:pt x="1118" y="1255"/>
                  </a:lnTo>
                  <a:lnTo>
                    <a:pt x="1133" y="1247"/>
                  </a:lnTo>
                  <a:lnTo>
                    <a:pt x="1146" y="1239"/>
                  </a:lnTo>
                  <a:lnTo>
                    <a:pt x="1160" y="1231"/>
                  </a:lnTo>
                  <a:lnTo>
                    <a:pt x="1174" y="1223"/>
                  </a:lnTo>
                  <a:lnTo>
                    <a:pt x="1187" y="1215"/>
                  </a:lnTo>
                  <a:lnTo>
                    <a:pt x="1201" y="1207"/>
                  </a:lnTo>
                  <a:lnTo>
                    <a:pt x="1217" y="1199"/>
                  </a:lnTo>
                  <a:lnTo>
                    <a:pt x="1230" y="1192"/>
                  </a:lnTo>
                  <a:lnTo>
                    <a:pt x="1244" y="1184"/>
                  </a:lnTo>
                  <a:lnTo>
                    <a:pt x="1258" y="1177"/>
                  </a:lnTo>
                  <a:lnTo>
                    <a:pt x="1272" y="1168"/>
                  </a:lnTo>
                  <a:lnTo>
                    <a:pt x="1286" y="1160"/>
                  </a:lnTo>
                  <a:lnTo>
                    <a:pt x="1299" y="1153"/>
                  </a:lnTo>
                  <a:lnTo>
                    <a:pt x="1314" y="1146"/>
                  </a:lnTo>
                  <a:lnTo>
                    <a:pt x="1329" y="1139"/>
                  </a:lnTo>
                  <a:lnTo>
                    <a:pt x="1342" y="1132"/>
                  </a:lnTo>
                  <a:lnTo>
                    <a:pt x="1356" y="1124"/>
                  </a:lnTo>
                  <a:lnTo>
                    <a:pt x="1370" y="1117"/>
                  </a:lnTo>
                  <a:lnTo>
                    <a:pt x="1383" y="1111"/>
                  </a:lnTo>
                  <a:lnTo>
                    <a:pt x="1397" y="1103"/>
                  </a:lnTo>
                  <a:lnTo>
                    <a:pt x="1411" y="1097"/>
                  </a:lnTo>
                  <a:lnTo>
                    <a:pt x="1426" y="1090"/>
                  </a:lnTo>
                  <a:lnTo>
                    <a:pt x="1440" y="1083"/>
                  </a:lnTo>
                  <a:lnTo>
                    <a:pt x="1453" y="1076"/>
                  </a:lnTo>
                  <a:lnTo>
                    <a:pt x="1468" y="1071"/>
                  </a:lnTo>
                  <a:lnTo>
                    <a:pt x="1482" y="1064"/>
                  </a:lnTo>
                  <a:lnTo>
                    <a:pt x="1495" y="1058"/>
                  </a:lnTo>
                  <a:lnTo>
                    <a:pt x="1509" y="1051"/>
                  </a:lnTo>
                  <a:lnTo>
                    <a:pt x="1524" y="1045"/>
                  </a:lnTo>
                  <a:lnTo>
                    <a:pt x="1538" y="1040"/>
                  </a:lnTo>
                  <a:lnTo>
                    <a:pt x="1552" y="1034"/>
                  </a:lnTo>
                  <a:lnTo>
                    <a:pt x="1565" y="1028"/>
                  </a:lnTo>
                  <a:lnTo>
                    <a:pt x="1579" y="1023"/>
                  </a:lnTo>
                  <a:lnTo>
                    <a:pt x="1593" y="1017"/>
                  </a:lnTo>
                  <a:lnTo>
                    <a:pt x="1607" y="1012"/>
                  </a:lnTo>
                  <a:lnTo>
                    <a:pt x="1621" y="1007"/>
                  </a:lnTo>
                  <a:lnTo>
                    <a:pt x="1636" y="1002"/>
                  </a:lnTo>
                  <a:lnTo>
                    <a:pt x="1649" y="997"/>
                  </a:lnTo>
                  <a:lnTo>
                    <a:pt x="1664" y="991"/>
                  </a:lnTo>
                  <a:lnTo>
                    <a:pt x="1677" y="987"/>
                  </a:lnTo>
                  <a:lnTo>
                    <a:pt x="1691" y="982"/>
                  </a:lnTo>
                  <a:lnTo>
                    <a:pt x="1705" y="978"/>
                  </a:lnTo>
                  <a:lnTo>
                    <a:pt x="1718" y="972"/>
                  </a:lnTo>
                  <a:lnTo>
                    <a:pt x="1734" y="969"/>
                  </a:lnTo>
                  <a:lnTo>
                    <a:pt x="1748" y="964"/>
                  </a:lnTo>
                  <a:lnTo>
                    <a:pt x="1761" y="959"/>
                  </a:lnTo>
                  <a:lnTo>
                    <a:pt x="1775" y="955"/>
                  </a:lnTo>
                  <a:lnTo>
                    <a:pt x="1789" y="950"/>
                  </a:lnTo>
                  <a:lnTo>
                    <a:pt x="1803" y="944"/>
                  </a:lnTo>
                  <a:lnTo>
                    <a:pt x="1817" y="940"/>
                  </a:lnTo>
                  <a:lnTo>
                    <a:pt x="1831" y="933"/>
                  </a:lnTo>
                  <a:lnTo>
                    <a:pt x="1845" y="926"/>
                  </a:lnTo>
                  <a:lnTo>
                    <a:pt x="1860" y="918"/>
                  </a:lnTo>
                  <a:lnTo>
                    <a:pt x="1873" y="908"/>
                  </a:lnTo>
                  <a:lnTo>
                    <a:pt x="1887" y="895"/>
                  </a:lnTo>
                  <a:lnTo>
                    <a:pt x="1901" y="877"/>
                  </a:lnTo>
                  <a:lnTo>
                    <a:pt x="1914" y="851"/>
                  </a:lnTo>
                  <a:lnTo>
                    <a:pt x="1929" y="813"/>
                  </a:lnTo>
                  <a:lnTo>
                    <a:pt x="1943" y="749"/>
                  </a:lnTo>
                  <a:lnTo>
                    <a:pt x="1957" y="640"/>
                  </a:lnTo>
                  <a:lnTo>
                    <a:pt x="1971" y="447"/>
                  </a:lnTo>
                  <a:lnTo>
                    <a:pt x="1984" y="157"/>
                  </a:lnTo>
                  <a:lnTo>
                    <a:pt x="1999" y="0"/>
                  </a:lnTo>
                  <a:lnTo>
                    <a:pt x="2013" y="217"/>
                  </a:lnTo>
                  <a:lnTo>
                    <a:pt x="2026" y="495"/>
                  </a:lnTo>
                  <a:lnTo>
                    <a:pt x="2040" y="667"/>
                  </a:lnTo>
                  <a:lnTo>
                    <a:pt x="2056" y="765"/>
                  </a:lnTo>
                  <a:lnTo>
                    <a:pt x="2069" y="823"/>
                  </a:lnTo>
                  <a:lnTo>
                    <a:pt x="2083" y="857"/>
                  </a:lnTo>
                  <a:lnTo>
                    <a:pt x="2097" y="881"/>
                  </a:lnTo>
                  <a:lnTo>
                    <a:pt x="2110" y="898"/>
                  </a:lnTo>
                  <a:lnTo>
                    <a:pt x="2125" y="910"/>
                  </a:lnTo>
                  <a:lnTo>
                    <a:pt x="2138" y="920"/>
                  </a:lnTo>
                  <a:lnTo>
                    <a:pt x="2153" y="928"/>
                  </a:lnTo>
                  <a:lnTo>
                    <a:pt x="2167" y="934"/>
                  </a:lnTo>
                  <a:lnTo>
                    <a:pt x="2180" y="940"/>
                  </a:lnTo>
                  <a:lnTo>
                    <a:pt x="2195" y="945"/>
                  </a:lnTo>
                  <a:lnTo>
                    <a:pt x="2209" y="951"/>
                  </a:lnTo>
                  <a:lnTo>
                    <a:pt x="2222" y="956"/>
                  </a:lnTo>
                  <a:lnTo>
                    <a:pt x="2236" y="960"/>
                  </a:lnTo>
                  <a:lnTo>
                    <a:pt x="2250" y="964"/>
                  </a:lnTo>
                  <a:lnTo>
                    <a:pt x="2265" y="970"/>
                  </a:lnTo>
                  <a:lnTo>
                    <a:pt x="2279" y="974"/>
                  </a:lnTo>
                  <a:lnTo>
                    <a:pt x="2292" y="978"/>
                  </a:lnTo>
                  <a:lnTo>
                    <a:pt x="2306" y="983"/>
                  </a:lnTo>
                  <a:lnTo>
                    <a:pt x="2321" y="988"/>
                  </a:lnTo>
                  <a:lnTo>
                    <a:pt x="2334" y="993"/>
                  </a:lnTo>
                  <a:lnTo>
                    <a:pt x="2348" y="998"/>
                  </a:lnTo>
                  <a:lnTo>
                    <a:pt x="2362" y="1003"/>
                  </a:lnTo>
                  <a:lnTo>
                    <a:pt x="2376" y="1008"/>
                  </a:lnTo>
                  <a:lnTo>
                    <a:pt x="2391" y="1013"/>
                  </a:lnTo>
                  <a:lnTo>
                    <a:pt x="2404" y="1019"/>
                  </a:lnTo>
                  <a:lnTo>
                    <a:pt x="2418" y="1024"/>
                  </a:lnTo>
                  <a:lnTo>
                    <a:pt x="2432" y="1030"/>
                  </a:lnTo>
                  <a:lnTo>
                    <a:pt x="2445" y="1035"/>
                  </a:lnTo>
                  <a:lnTo>
                    <a:pt x="2460" y="1041"/>
                  </a:lnTo>
                  <a:lnTo>
                    <a:pt x="2475" y="1046"/>
                  </a:lnTo>
                  <a:lnTo>
                    <a:pt x="2488" y="1053"/>
                  </a:lnTo>
                  <a:lnTo>
                    <a:pt x="2502" y="1059"/>
                  </a:lnTo>
                  <a:lnTo>
                    <a:pt x="2516" y="1065"/>
                  </a:lnTo>
                  <a:lnTo>
                    <a:pt x="2530" y="1072"/>
                  </a:lnTo>
                  <a:lnTo>
                    <a:pt x="2544" y="1079"/>
                  </a:lnTo>
                  <a:lnTo>
                    <a:pt x="2557" y="1085"/>
                  </a:lnTo>
                  <a:lnTo>
                    <a:pt x="2572" y="1092"/>
                  </a:lnTo>
                  <a:lnTo>
                    <a:pt x="2587" y="1098"/>
                  </a:lnTo>
                  <a:lnTo>
                    <a:pt x="2600" y="1105"/>
                  </a:lnTo>
                  <a:lnTo>
                    <a:pt x="2614" y="1111"/>
                  </a:lnTo>
                  <a:lnTo>
                    <a:pt x="2628" y="1120"/>
                  </a:lnTo>
                  <a:lnTo>
                    <a:pt x="2641" y="1126"/>
                  </a:lnTo>
                  <a:lnTo>
                    <a:pt x="2656" y="1133"/>
                  </a:lnTo>
                  <a:lnTo>
                    <a:pt x="2669" y="1139"/>
                  </a:lnTo>
                  <a:lnTo>
                    <a:pt x="2684" y="1147"/>
                  </a:lnTo>
                  <a:lnTo>
                    <a:pt x="2698" y="1155"/>
                  </a:lnTo>
                  <a:lnTo>
                    <a:pt x="2712" y="1162"/>
                  </a:lnTo>
                  <a:lnTo>
                    <a:pt x="2726" y="1170"/>
                  </a:lnTo>
                  <a:lnTo>
                    <a:pt x="2740" y="1177"/>
                  </a:lnTo>
                  <a:lnTo>
                    <a:pt x="2753" y="1186"/>
                  </a:lnTo>
                  <a:lnTo>
                    <a:pt x="2767" y="1193"/>
                  </a:lnTo>
                  <a:lnTo>
                    <a:pt x="2782" y="1201"/>
                  </a:lnTo>
                  <a:lnTo>
                    <a:pt x="2796" y="1209"/>
                  </a:lnTo>
                  <a:lnTo>
                    <a:pt x="2810" y="1217"/>
                  </a:lnTo>
                  <a:lnTo>
                    <a:pt x="2823" y="1225"/>
                  </a:lnTo>
                  <a:lnTo>
                    <a:pt x="2837" y="1233"/>
                  </a:lnTo>
                  <a:lnTo>
                    <a:pt x="2852" y="1241"/>
                  </a:lnTo>
                  <a:lnTo>
                    <a:pt x="2865" y="1248"/>
                  </a:lnTo>
                  <a:lnTo>
                    <a:pt x="2879" y="1256"/>
                  </a:lnTo>
                  <a:lnTo>
                    <a:pt x="2894" y="1265"/>
                  </a:lnTo>
                  <a:lnTo>
                    <a:pt x="2908" y="1272"/>
                  </a:lnTo>
                  <a:lnTo>
                    <a:pt x="2922" y="1281"/>
                  </a:lnTo>
                  <a:lnTo>
                    <a:pt x="2935" y="1289"/>
                  </a:lnTo>
                  <a:lnTo>
                    <a:pt x="2949" y="1297"/>
                  </a:lnTo>
                  <a:lnTo>
                    <a:pt x="2963" y="1305"/>
                  </a:lnTo>
                  <a:lnTo>
                    <a:pt x="2976" y="1313"/>
                  </a:lnTo>
                  <a:lnTo>
                    <a:pt x="2992" y="1321"/>
                  </a:lnTo>
                  <a:lnTo>
                    <a:pt x="3006" y="1329"/>
                  </a:lnTo>
                  <a:lnTo>
                    <a:pt x="3019" y="1338"/>
                  </a:lnTo>
                  <a:lnTo>
                    <a:pt x="3033" y="1346"/>
                  </a:lnTo>
                  <a:lnTo>
                    <a:pt x="3048" y="1354"/>
                  </a:lnTo>
                  <a:lnTo>
                    <a:pt x="3061" y="1362"/>
                  </a:lnTo>
                  <a:lnTo>
                    <a:pt x="3075" y="1370"/>
                  </a:lnTo>
                  <a:lnTo>
                    <a:pt x="3089" y="1378"/>
                  </a:lnTo>
                  <a:lnTo>
                    <a:pt x="3104" y="1387"/>
                  </a:lnTo>
                  <a:lnTo>
                    <a:pt x="3118" y="1395"/>
                  </a:lnTo>
                  <a:lnTo>
                    <a:pt x="3131" y="1403"/>
                  </a:lnTo>
                  <a:lnTo>
                    <a:pt x="3145" y="1411"/>
                  </a:lnTo>
                  <a:lnTo>
                    <a:pt x="3159" y="1418"/>
                  </a:lnTo>
                  <a:lnTo>
                    <a:pt x="3172" y="1427"/>
                  </a:lnTo>
                  <a:lnTo>
                    <a:pt x="3187" y="1434"/>
                  </a:lnTo>
                  <a:lnTo>
                    <a:pt x="3201" y="1442"/>
                  </a:lnTo>
                  <a:lnTo>
                    <a:pt x="3215" y="1449"/>
                  </a:lnTo>
                  <a:lnTo>
                    <a:pt x="3229" y="1457"/>
                  </a:lnTo>
                  <a:lnTo>
                    <a:pt x="3243" y="1465"/>
                  </a:lnTo>
                  <a:lnTo>
                    <a:pt x="3257" y="1473"/>
                  </a:lnTo>
                  <a:lnTo>
                    <a:pt x="3271" y="1480"/>
                  </a:lnTo>
                  <a:lnTo>
                    <a:pt x="3284" y="1487"/>
                  </a:lnTo>
                  <a:lnTo>
                    <a:pt x="3298" y="1496"/>
                  </a:lnTo>
                  <a:lnTo>
                    <a:pt x="3314" y="1503"/>
                  </a:lnTo>
                  <a:lnTo>
                    <a:pt x="3327" y="1510"/>
                  </a:lnTo>
                  <a:lnTo>
                    <a:pt x="3341" y="1517"/>
                  </a:lnTo>
                  <a:lnTo>
                    <a:pt x="3355" y="1524"/>
                  </a:lnTo>
                  <a:lnTo>
                    <a:pt x="3368" y="1531"/>
                  </a:lnTo>
                  <a:lnTo>
                    <a:pt x="3383" y="1539"/>
                  </a:lnTo>
                  <a:lnTo>
                    <a:pt x="3396" y="1546"/>
                  </a:lnTo>
                  <a:lnTo>
                    <a:pt x="3411" y="1553"/>
                  </a:lnTo>
                  <a:lnTo>
                    <a:pt x="3425" y="1559"/>
                  </a:lnTo>
                  <a:lnTo>
                    <a:pt x="3439" y="1567"/>
                  </a:lnTo>
                  <a:lnTo>
                    <a:pt x="3453" y="1574"/>
                  </a:lnTo>
                  <a:lnTo>
                    <a:pt x="3467" y="1580"/>
                  </a:lnTo>
                  <a:lnTo>
                    <a:pt x="3480" y="1587"/>
                  </a:lnTo>
                  <a:lnTo>
                    <a:pt x="3494" y="1593"/>
                  </a:lnTo>
                  <a:lnTo>
                    <a:pt x="3508" y="1599"/>
                  </a:lnTo>
                  <a:lnTo>
                    <a:pt x="3523" y="1606"/>
                  </a:lnTo>
                  <a:lnTo>
                    <a:pt x="3537" y="1612"/>
                  </a:lnTo>
                  <a:lnTo>
                    <a:pt x="3550" y="1618"/>
                  </a:lnTo>
                  <a:lnTo>
                    <a:pt x="3564" y="1625"/>
                  </a:lnTo>
                  <a:lnTo>
                    <a:pt x="3579" y="1631"/>
                  </a:lnTo>
                  <a:lnTo>
                    <a:pt x="3592" y="1636"/>
                  </a:lnTo>
                  <a:lnTo>
                    <a:pt x="3606" y="1642"/>
                  </a:lnTo>
                  <a:lnTo>
                    <a:pt x="3621" y="1648"/>
                  </a:lnTo>
                  <a:lnTo>
                    <a:pt x="3635" y="1654"/>
                  </a:lnTo>
                  <a:lnTo>
                    <a:pt x="3649" y="1659"/>
                  </a:lnTo>
                  <a:lnTo>
                    <a:pt x="3662" y="1665"/>
                  </a:lnTo>
                  <a:lnTo>
                    <a:pt x="3676" y="1670"/>
                  </a:lnTo>
                  <a:lnTo>
                    <a:pt x="3690" y="1676"/>
                  </a:lnTo>
                  <a:lnTo>
                    <a:pt x="3703" y="1681"/>
                  </a:lnTo>
                  <a:lnTo>
                    <a:pt x="3718" y="1686"/>
                  </a:lnTo>
                  <a:lnTo>
                    <a:pt x="3733" y="1692"/>
                  </a:lnTo>
                  <a:lnTo>
                    <a:pt x="3746" y="1696"/>
                  </a:lnTo>
                  <a:lnTo>
                    <a:pt x="3760" y="1701"/>
                  </a:lnTo>
                  <a:lnTo>
                    <a:pt x="3774" y="1706"/>
                  </a:lnTo>
                  <a:lnTo>
                    <a:pt x="3788" y="1711"/>
                  </a:lnTo>
                  <a:lnTo>
                    <a:pt x="3802" y="1715"/>
                  </a:lnTo>
                  <a:lnTo>
                    <a:pt x="3815" y="1719"/>
                  </a:lnTo>
                  <a:lnTo>
                    <a:pt x="3831" y="1725"/>
                  </a:lnTo>
                  <a:lnTo>
                    <a:pt x="3845" y="1729"/>
                  </a:lnTo>
                  <a:lnTo>
                    <a:pt x="3858" y="1733"/>
                  </a:lnTo>
                  <a:lnTo>
                    <a:pt x="3872" y="1737"/>
                  </a:lnTo>
                  <a:lnTo>
                    <a:pt x="3886" y="1741"/>
                  </a:lnTo>
                  <a:lnTo>
                    <a:pt x="3899" y="1746"/>
                  </a:lnTo>
                  <a:lnTo>
                    <a:pt x="3914" y="1749"/>
                  </a:lnTo>
                  <a:lnTo>
                    <a:pt x="3928" y="1754"/>
                  </a:lnTo>
                  <a:lnTo>
                    <a:pt x="3942" y="1757"/>
                  </a:lnTo>
                  <a:lnTo>
                    <a:pt x="3956" y="1761"/>
                  </a:lnTo>
                  <a:lnTo>
                    <a:pt x="3970" y="1765"/>
                  </a:lnTo>
                  <a:lnTo>
                    <a:pt x="3984" y="1768"/>
                  </a:lnTo>
                  <a:lnTo>
                    <a:pt x="3998" y="1772"/>
                  </a:lnTo>
                  <a:lnTo>
                    <a:pt x="4011" y="1775"/>
                  </a:lnTo>
                  <a:lnTo>
                    <a:pt x="4025" y="1779"/>
                  </a:lnTo>
                  <a:lnTo>
                    <a:pt x="4040" y="1782"/>
                  </a:lnTo>
                  <a:lnTo>
                    <a:pt x="4054" y="1786"/>
                  </a:lnTo>
                  <a:lnTo>
                    <a:pt x="4068" y="1789"/>
                  </a:lnTo>
                  <a:lnTo>
                    <a:pt x="4081" y="1793"/>
                  </a:lnTo>
                  <a:lnTo>
                    <a:pt x="4095" y="1795"/>
                  </a:lnTo>
                  <a:lnTo>
                    <a:pt x="4110" y="1798"/>
                  </a:lnTo>
                  <a:lnTo>
                    <a:pt x="4123" y="1801"/>
                  </a:lnTo>
                  <a:lnTo>
                    <a:pt x="4137" y="1804"/>
                  </a:lnTo>
                  <a:lnTo>
                    <a:pt x="4152" y="1806"/>
                  </a:lnTo>
                  <a:lnTo>
                    <a:pt x="4166" y="1809"/>
                  </a:lnTo>
                  <a:lnTo>
                    <a:pt x="4180" y="1812"/>
                  </a:lnTo>
                  <a:lnTo>
                    <a:pt x="4194" y="1815"/>
                  </a:lnTo>
                </a:path>
              </a:pathLst>
            </a:custGeom>
            <a:noFill/>
            <a:ln w="12700" cap="rnd" cmpd="sng">
              <a:solidFill>
                <a:srgbClr val="FF0000"/>
              </a:solidFill>
              <a:prstDash val="solid"/>
              <a:round/>
              <a:headEnd type="none" w="sm" len="sm"/>
              <a:tailEnd type="none" w="sm" len="sm"/>
            </a:ln>
          </p:spPr>
          <p:txBody>
            <a:bodyPr/>
            <a:lstStyle/>
            <a:p>
              <a:endParaRPr lang="en-US"/>
            </a:p>
          </p:txBody>
        </p:sp>
        <p:grpSp>
          <p:nvGrpSpPr>
            <p:cNvPr id="4" name="Group 24"/>
            <p:cNvGrpSpPr>
              <a:grpSpLocks/>
            </p:cNvGrpSpPr>
            <p:nvPr/>
          </p:nvGrpSpPr>
          <p:grpSpPr bwMode="auto">
            <a:xfrm>
              <a:off x="528" y="885"/>
              <a:ext cx="4752" cy="2470"/>
              <a:chOff x="528" y="885"/>
              <a:chExt cx="4752" cy="2470"/>
            </a:xfrm>
          </p:grpSpPr>
          <p:grpSp>
            <p:nvGrpSpPr>
              <p:cNvPr id="5" name="Group 25"/>
              <p:cNvGrpSpPr>
                <a:grpSpLocks/>
              </p:cNvGrpSpPr>
              <p:nvPr/>
            </p:nvGrpSpPr>
            <p:grpSpPr bwMode="auto">
              <a:xfrm>
                <a:off x="528" y="2875"/>
                <a:ext cx="4752" cy="480"/>
                <a:chOff x="528" y="2875"/>
                <a:chExt cx="4752" cy="480"/>
              </a:xfrm>
            </p:grpSpPr>
            <p:pic>
              <p:nvPicPr>
                <p:cNvPr id="43036" name="Picture 26" descr="LShape"/>
                <p:cNvPicPr>
                  <a:picLocks noChangeAspect="1" noChangeArrowheads="1"/>
                </p:cNvPicPr>
                <p:nvPr/>
              </p:nvPicPr>
              <p:blipFill>
                <a:blip r:embed="rId3" cstate="print"/>
                <a:srcRect l="50011"/>
                <a:stretch>
                  <a:fillRect/>
                </a:stretch>
              </p:blipFill>
              <p:spPr bwMode="auto">
                <a:xfrm>
                  <a:off x="3024" y="2875"/>
                  <a:ext cx="2256" cy="480"/>
                </a:xfrm>
                <a:prstGeom prst="rect">
                  <a:avLst/>
                </a:prstGeom>
                <a:noFill/>
                <a:ln w="9525">
                  <a:noFill/>
                  <a:miter lim="800000"/>
                  <a:headEnd/>
                  <a:tailEnd/>
                </a:ln>
              </p:spPr>
            </p:pic>
            <p:pic>
              <p:nvPicPr>
                <p:cNvPr id="43037" name="Picture 27" descr="LShape"/>
                <p:cNvPicPr>
                  <a:picLocks noChangeAspect="1" noChangeArrowheads="1"/>
                </p:cNvPicPr>
                <p:nvPr/>
              </p:nvPicPr>
              <p:blipFill>
                <a:blip r:embed="rId3" cstate="print"/>
                <a:srcRect l="50011"/>
                <a:stretch>
                  <a:fillRect/>
                </a:stretch>
              </p:blipFill>
              <p:spPr bwMode="auto">
                <a:xfrm flipH="1">
                  <a:off x="528" y="3163"/>
                  <a:ext cx="2256" cy="192"/>
                </a:xfrm>
                <a:prstGeom prst="rect">
                  <a:avLst/>
                </a:prstGeom>
                <a:noFill/>
                <a:ln w="9525">
                  <a:noFill/>
                  <a:miter lim="800000"/>
                  <a:headEnd/>
                  <a:tailEnd/>
                </a:ln>
              </p:spPr>
            </p:pic>
          </p:grpSp>
          <p:sp>
            <p:nvSpPr>
              <p:cNvPr id="43032" name="Line 28"/>
              <p:cNvSpPr>
                <a:spLocks noChangeShapeType="1"/>
              </p:cNvSpPr>
              <p:nvPr/>
            </p:nvSpPr>
            <p:spPr bwMode="auto">
              <a:xfrm>
                <a:off x="3057" y="1200"/>
                <a:ext cx="0" cy="237"/>
              </a:xfrm>
              <a:prstGeom prst="line">
                <a:avLst/>
              </a:prstGeom>
              <a:noFill/>
              <a:ln w="9525">
                <a:solidFill>
                  <a:schemeClr val="tx1"/>
                </a:solidFill>
                <a:round/>
                <a:headEnd/>
                <a:tailEnd/>
              </a:ln>
            </p:spPr>
            <p:txBody>
              <a:bodyPr/>
              <a:lstStyle/>
              <a:p>
                <a:endParaRPr lang="en-US"/>
              </a:p>
            </p:txBody>
          </p:sp>
          <p:sp>
            <p:nvSpPr>
              <p:cNvPr id="43033" name="Line 29"/>
              <p:cNvSpPr>
                <a:spLocks noChangeShapeType="1"/>
              </p:cNvSpPr>
              <p:nvPr/>
            </p:nvSpPr>
            <p:spPr bwMode="auto">
              <a:xfrm>
                <a:off x="2774" y="1296"/>
                <a:ext cx="144" cy="0"/>
              </a:xfrm>
              <a:prstGeom prst="line">
                <a:avLst/>
              </a:prstGeom>
              <a:noFill/>
              <a:ln w="9525">
                <a:solidFill>
                  <a:schemeClr val="tx1"/>
                </a:solidFill>
                <a:round/>
                <a:headEnd/>
                <a:tailEnd type="triangle" w="med" len="med"/>
              </a:ln>
            </p:spPr>
            <p:txBody>
              <a:bodyPr/>
              <a:lstStyle/>
              <a:p>
                <a:endParaRPr lang="en-US"/>
              </a:p>
            </p:txBody>
          </p:sp>
          <p:sp>
            <p:nvSpPr>
              <p:cNvPr id="43034" name="Line 30"/>
              <p:cNvSpPr>
                <a:spLocks noChangeShapeType="1"/>
              </p:cNvSpPr>
              <p:nvPr/>
            </p:nvSpPr>
            <p:spPr bwMode="auto">
              <a:xfrm flipH="1">
                <a:off x="3062" y="1296"/>
                <a:ext cx="144" cy="0"/>
              </a:xfrm>
              <a:prstGeom prst="line">
                <a:avLst/>
              </a:prstGeom>
              <a:noFill/>
              <a:ln w="9525">
                <a:solidFill>
                  <a:schemeClr val="tx1"/>
                </a:solidFill>
                <a:round/>
                <a:headEnd/>
                <a:tailEnd type="triangle" w="med" len="med"/>
              </a:ln>
            </p:spPr>
            <p:txBody>
              <a:bodyPr/>
              <a:lstStyle/>
              <a:p>
                <a:endParaRPr lang="en-US"/>
              </a:p>
            </p:txBody>
          </p:sp>
          <p:sp>
            <p:nvSpPr>
              <p:cNvPr id="43035" name="Text Box 31"/>
              <p:cNvSpPr txBox="1">
                <a:spLocks noChangeArrowheads="1"/>
              </p:cNvSpPr>
              <p:nvPr/>
            </p:nvSpPr>
            <p:spPr bwMode="auto">
              <a:xfrm>
                <a:off x="2822" y="885"/>
                <a:ext cx="487" cy="231"/>
              </a:xfrm>
              <a:prstGeom prst="rect">
                <a:avLst/>
              </a:prstGeom>
              <a:noFill/>
              <a:ln w="9525">
                <a:noFill/>
                <a:miter lim="800000"/>
                <a:headEnd/>
                <a:tailEnd/>
              </a:ln>
            </p:spPr>
            <p:txBody>
              <a:bodyPr wrap="none">
                <a:spAutoFit/>
              </a:bodyPr>
              <a:lstStyle/>
              <a:p>
                <a:r>
                  <a:rPr lang="en-US">
                    <a:solidFill>
                      <a:srgbClr val="000000"/>
                    </a:solidFill>
                    <a:sym typeface="Symbol" charset="2"/>
                  </a:rPr>
                  <a:t></a:t>
                </a:r>
                <a:r>
                  <a:rPr lang="en-US" baseline="-25000">
                    <a:solidFill>
                      <a:srgbClr val="000000"/>
                    </a:solidFill>
                    <a:sym typeface="Symbol" charset="2"/>
                  </a:rPr>
                  <a:t>DOP</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703388" y="0"/>
            <a:ext cx="6259512" cy="387350"/>
          </a:xfrm>
          <a:prstGeom prst="rect">
            <a:avLst/>
          </a:prstGeom>
          <a:noFill/>
          <a:ln w="9525">
            <a:noFill/>
            <a:miter lim="800000"/>
            <a:headEnd/>
            <a:tailEnd/>
          </a:ln>
        </p:spPr>
        <p:txBody>
          <a:bodyPr lIns="82058" tIns="41029" rIns="82058" bIns="41029">
            <a:spAutoFit/>
          </a:bodyPr>
          <a:lstStyle/>
          <a:p>
            <a:pPr defTabSz="820738"/>
            <a:r>
              <a:rPr lang="en-US" b="1">
                <a:solidFill>
                  <a:schemeClr val="bg1"/>
                </a:solidFill>
                <a:latin typeface="Helvetica" pitchFamily="34" charset="0"/>
                <a:ea typeface="ＭＳ Ｐゴシック" charset="-128"/>
              </a:rPr>
              <a:t>Hurricane and Severe Storm Sentinel</a:t>
            </a:r>
          </a:p>
        </p:txBody>
      </p:sp>
      <p:sp>
        <p:nvSpPr>
          <p:cNvPr id="1441795" name="Text Box 3"/>
          <p:cNvSpPr txBox="1">
            <a:spLocks noChangeArrowheads="1"/>
          </p:cNvSpPr>
          <p:nvPr/>
        </p:nvSpPr>
        <p:spPr bwMode="auto">
          <a:xfrm>
            <a:off x="373063" y="1550988"/>
            <a:ext cx="4267200" cy="1638300"/>
          </a:xfrm>
          <a:prstGeom prst="rect">
            <a:avLst/>
          </a:prstGeom>
          <a:solidFill>
            <a:schemeClr val="bg1"/>
          </a:solidFill>
          <a:ln w="9525">
            <a:solidFill>
              <a:schemeClr val="tx1"/>
            </a:solidFill>
            <a:miter lim="800000"/>
            <a:headEnd/>
            <a:tailEnd/>
          </a:ln>
          <a:effectLst>
            <a:outerShdw blurRad="63500" dist="107763" dir="2700000" algn="ctr" rotWithShape="0">
              <a:srgbClr val="000000">
                <a:alpha val="74998"/>
              </a:srgbClr>
            </a:outerShdw>
          </a:effectLst>
        </p:spPr>
        <p:txBody>
          <a:bodyPr lIns="82058" tIns="41029" rIns="82058" bIns="41029">
            <a:spAutoFit/>
          </a:bodyPr>
          <a:lstStyle/>
          <a:p>
            <a:pPr marL="106363" indent="-106363" defTabSz="820738" fontAlgn="auto">
              <a:spcBef>
                <a:spcPct val="20000"/>
              </a:spcBef>
              <a:spcAft>
                <a:spcPts val="0"/>
              </a:spcAft>
              <a:buClr>
                <a:schemeClr val="bg1"/>
              </a:buClr>
              <a:buFont typeface="Wingdings" pitchFamily="-106" charset="2"/>
              <a:buNone/>
              <a:defRPr/>
            </a:pPr>
            <a:r>
              <a:rPr lang="en-US" sz="1100" b="1" dirty="0">
                <a:latin typeface="Arial" pitchFamily="-106" charset="0"/>
                <a:ea typeface="ＭＳ Ｐゴシック" pitchFamily="-106" charset="-128"/>
                <a:cs typeface="ＭＳ Ｐゴシック" pitchFamily="-106" charset="-128"/>
              </a:rPr>
              <a:t>Science Goal: </a:t>
            </a:r>
          </a:p>
          <a:p>
            <a:pPr marL="106363" indent="-106363" defTabSz="820738" fontAlgn="auto">
              <a:spcBef>
                <a:spcPct val="20000"/>
              </a:spcBef>
              <a:spcAft>
                <a:spcPts val="0"/>
              </a:spcAft>
              <a:buClr>
                <a:schemeClr val="bg1"/>
              </a:buClr>
              <a:buFont typeface="Wingdings" pitchFamily="-106" charset="2"/>
              <a:buNone/>
              <a:defRPr/>
            </a:pPr>
            <a:r>
              <a:rPr lang="en-US" sz="1100" dirty="0">
                <a:latin typeface="Arial" pitchFamily="-106" charset="0"/>
                <a:ea typeface="ＭＳ Ｐゴシック" pitchFamily="-106" charset="-128"/>
                <a:cs typeface="ＭＳ Ｐゴシック" pitchFamily="-106" charset="-128"/>
              </a:rPr>
              <a:t>	To</a:t>
            </a:r>
            <a:r>
              <a:rPr lang="en-US" sz="1100" b="1" dirty="0">
                <a:latin typeface="Arial" pitchFamily="-106" charset="0"/>
                <a:ea typeface="ＭＳ Ｐゴシック" pitchFamily="-106" charset="-128"/>
                <a:cs typeface="ＭＳ Ｐゴシック" pitchFamily="-106" charset="-128"/>
              </a:rPr>
              <a:t> </a:t>
            </a:r>
            <a:r>
              <a:rPr lang="en-US" sz="1100" dirty="0">
                <a:latin typeface="Arial" pitchFamily="-106" charset="0"/>
                <a:ea typeface="ＭＳ Ｐゴシック" pitchFamily="-106" charset="-128"/>
                <a:cs typeface="ＭＳ Ｐゴシック" pitchFamily="-106" charset="-128"/>
              </a:rPr>
              <a:t>understand hurricane genesis and intensification.</a:t>
            </a:r>
          </a:p>
          <a:p>
            <a:pPr marL="106363" indent="-106363" defTabSz="820738" fontAlgn="auto">
              <a:spcBef>
                <a:spcPct val="20000"/>
              </a:spcBef>
              <a:spcAft>
                <a:spcPts val="0"/>
              </a:spcAft>
              <a:buClr>
                <a:schemeClr val="bg1"/>
              </a:buClr>
              <a:buFont typeface="Wingdings" pitchFamily="-106" charset="2"/>
              <a:buNone/>
              <a:defRPr/>
            </a:pPr>
            <a:r>
              <a:rPr lang="en-US" sz="1100" b="1" dirty="0">
                <a:latin typeface="Arial" pitchFamily="-106" charset="0"/>
                <a:ea typeface="ＭＳ Ｐゴシック" pitchFamily="-106" charset="-128"/>
                <a:cs typeface="ＭＳ Ｐゴシック" pitchFamily="-106" charset="-128"/>
              </a:rPr>
              <a:t>Key Science Questions:</a:t>
            </a:r>
          </a:p>
          <a:p>
            <a:pPr marL="106363" indent="-106363" defTabSz="820738" fontAlgn="auto">
              <a:spcBef>
                <a:spcPct val="20000"/>
              </a:spcBef>
              <a:spcAft>
                <a:spcPts val="0"/>
              </a:spcAft>
              <a:buFont typeface="Times" pitchFamily="-106" charset="0"/>
              <a:buChar char="•"/>
              <a:defRPr/>
            </a:pPr>
            <a:r>
              <a:rPr lang="en-US" sz="1100" dirty="0">
                <a:latin typeface="Arial" pitchFamily="-106" charset="0"/>
                <a:ea typeface="ＭＳ Ｐゴシック" pitchFamily="-106" charset="-128"/>
                <a:cs typeface="ＭＳ Ｐゴシック" pitchFamily="-106" charset="-128"/>
              </a:rPr>
              <a:t>How do hurricanes form?</a:t>
            </a:r>
          </a:p>
          <a:p>
            <a:pPr marL="106363" indent="-106363" defTabSz="820738" fontAlgn="auto">
              <a:spcBef>
                <a:spcPct val="20000"/>
              </a:spcBef>
              <a:spcAft>
                <a:spcPts val="0"/>
              </a:spcAft>
              <a:buFont typeface="Times" pitchFamily="-106" charset="0"/>
              <a:buChar char="•"/>
              <a:defRPr/>
            </a:pPr>
            <a:r>
              <a:rPr lang="en-US" sz="1100" dirty="0">
                <a:latin typeface="Arial" pitchFamily="-106" charset="0"/>
                <a:ea typeface="ＭＳ Ｐゴシック" pitchFamily="-106" charset="-128"/>
                <a:cs typeface="ＭＳ Ｐゴシック" pitchFamily="-106" charset="-128"/>
              </a:rPr>
              <a:t>What causes rapid intensity changes?</a:t>
            </a:r>
          </a:p>
          <a:p>
            <a:pPr marL="106363" indent="-106363" defTabSz="820738" fontAlgn="auto">
              <a:spcBef>
                <a:spcPct val="20000"/>
              </a:spcBef>
              <a:spcAft>
                <a:spcPts val="0"/>
              </a:spcAft>
              <a:buFont typeface="Times" pitchFamily="-106" charset="0"/>
              <a:buChar char="•"/>
              <a:defRPr/>
            </a:pPr>
            <a:r>
              <a:rPr lang="en-US" sz="1100" dirty="0">
                <a:latin typeface="Arial" pitchFamily="-106" charset="0"/>
                <a:ea typeface="ＭＳ Ｐゴシック" pitchFamily="-106" charset="-128"/>
                <a:cs typeface="ＭＳ Ｐゴシック" pitchFamily="-106" charset="-128"/>
              </a:rPr>
              <a:t>How are </a:t>
            </a:r>
            <a:r>
              <a:rPr lang="en-US" sz="1100" dirty="0">
                <a:latin typeface="Arial" pitchFamily="-106" charset="0"/>
              </a:rPr>
              <a:t>intensity changes after formation related to upper-</a:t>
            </a:r>
            <a:r>
              <a:rPr lang="en-US" sz="1100" dirty="0" err="1">
                <a:latin typeface="Arial" pitchFamily="-106" charset="0"/>
              </a:rPr>
              <a:t>tropospheric</a:t>
            </a:r>
            <a:r>
              <a:rPr lang="en-US" sz="1100" dirty="0">
                <a:latin typeface="Arial" pitchFamily="-106" charset="0"/>
              </a:rPr>
              <a:t> flow features?</a:t>
            </a:r>
            <a:endParaRPr lang="en-US" sz="1100" dirty="0">
              <a:latin typeface="Arial" pitchFamily="-106" charset="0"/>
              <a:ea typeface="ＭＳ Ｐゴシック" pitchFamily="-106" charset="-128"/>
              <a:cs typeface="ＭＳ Ｐゴシック" pitchFamily="-106" charset="-128"/>
            </a:endParaRPr>
          </a:p>
          <a:p>
            <a:pPr marL="106363" indent="-106363" defTabSz="820738" fontAlgn="auto">
              <a:spcBef>
                <a:spcPct val="20000"/>
              </a:spcBef>
              <a:spcAft>
                <a:spcPts val="0"/>
              </a:spcAft>
              <a:buFont typeface="Times" pitchFamily="-106" charset="0"/>
              <a:buChar char="•"/>
              <a:defRPr/>
            </a:pPr>
            <a:r>
              <a:rPr lang="en-US" sz="1100" dirty="0">
                <a:latin typeface="Arial" pitchFamily="-106" charset="0"/>
                <a:ea typeface="ＭＳ Ｐゴシック" pitchFamily="-106" charset="-128"/>
                <a:cs typeface="ＭＳ Ｐゴシック" pitchFamily="-106" charset="-128"/>
              </a:rPr>
              <a:t>What’s the role of the Saharan Air Layer?</a:t>
            </a:r>
          </a:p>
        </p:txBody>
      </p:sp>
      <p:sp>
        <p:nvSpPr>
          <p:cNvPr id="1441796" name="Text Box 4"/>
          <p:cNvSpPr txBox="1">
            <a:spLocks noChangeArrowheads="1"/>
          </p:cNvSpPr>
          <p:nvPr/>
        </p:nvSpPr>
        <p:spPr bwMode="auto">
          <a:xfrm>
            <a:off x="373063" y="3346450"/>
            <a:ext cx="4267200" cy="1265238"/>
          </a:xfrm>
          <a:prstGeom prst="rect">
            <a:avLst/>
          </a:prstGeom>
          <a:solidFill>
            <a:schemeClr val="bg1"/>
          </a:solidFill>
          <a:ln w="9525">
            <a:solidFill>
              <a:schemeClr val="tx1"/>
            </a:solidFill>
            <a:miter lim="800000"/>
            <a:headEnd/>
            <a:tailEnd/>
          </a:ln>
          <a:effectLst>
            <a:outerShdw blurRad="63500" dist="107763" dir="2700000" algn="ctr" rotWithShape="0">
              <a:srgbClr val="000000">
                <a:alpha val="74998"/>
              </a:srgbClr>
            </a:outerShdw>
          </a:effectLst>
        </p:spPr>
        <p:txBody>
          <a:bodyPr lIns="82058" tIns="41029" rIns="82058" bIns="41029">
            <a:spAutoFit/>
          </a:bodyPr>
          <a:lstStyle/>
          <a:p>
            <a:pPr marL="106363" indent="-106363" defTabSz="820738" fontAlgn="auto">
              <a:spcBef>
                <a:spcPct val="20000"/>
              </a:spcBef>
              <a:spcAft>
                <a:spcPts val="0"/>
              </a:spcAft>
              <a:buClr>
                <a:schemeClr val="bg1"/>
              </a:buClr>
              <a:buFont typeface="Wingdings" pitchFamily="-106" charset="2"/>
              <a:buNone/>
              <a:defRPr/>
            </a:pPr>
            <a:r>
              <a:rPr lang="en-US" sz="1100" b="1" dirty="0">
                <a:latin typeface="Arial" pitchFamily="-106" charset="0"/>
                <a:ea typeface="ＭＳ Ｐゴシック" pitchFamily="-106" charset="-128"/>
                <a:cs typeface="ＭＳ Ｐゴシック" pitchFamily="-106" charset="-128"/>
              </a:rPr>
              <a:t>Science Objectives:</a:t>
            </a:r>
          </a:p>
          <a:p>
            <a:pPr marL="106363" indent="-106363" defTabSz="820738" fontAlgn="auto">
              <a:spcBef>
                <a:spcPct val="20000"/>
              </a:spcBef>
              <a:spcAft>
                <a:spcPts val="0"/>
              </a:spcAft>
              <a:buFont typeface="Times" pitchFamily="-106" charset="0"/>
              <a:buChar char="•"/>
              <a:defRPr/>
            </a:pPr>
            <a:r>
              <a:rPr lang="en-US" sz="1000" dirty="0">
                <a:latin typeface="Arial" pitchFamily="-106" charset="0"/>
                <a:ea typeface="ＭＳ Ｐゴシック" pitchFamily="-106" charset="-128"/>
                <a:cs typeface="ＭＳ Ｐゴシック" pitchFamily="-106" charset="-128"/>
              </a:rPr>
              <a:t>Observing the genesis of tropical cyclones and the intensification from a tropical storm to a hurricane over an extended period - surveillance rather than reconnaissance</a:t>
            </a:r>
          </a:p>
          <a:p>
            <a:pPr marL="106363" indent="-106363" defTabSz="820738" fontAlgn="auto">
              <a:spcBef>
                <a:spcPct val="20000"/>
              </a:spcBef>
              <a:spcAft>
                <a:spcPts val="0"/>
              </a:spcAft>
              <a:buFont typeface="Times" pitchFamily="-106" charset="0"/>
              <a:buChar char="•"/>
              <a:defRPr/>
            </a:pPr>
            <a:r>
              <a:rPr lang="en-US" sz="1000" dirty="0">
                <a:latin typeface="Arial" pitchFamily="-106" charset="0"/>
                <a:ea typeface="ＭＳ Ｐゴシック" pitchFamily="-106" charset="-128"/>
                <a:cs typeface="ＭＳ Ｐゴシック" pitchFamily="-106" charset="-128"/>
              </a:rPr>
              <a:t>Providing 3-D observations of the wind field both within tropical cyclones and in the environment</a:t>
            </a:r>
          </a:p>
          <a:p>
            <a:pPr marL="106363" indent="-106363" defTabSz="820738" fontAlgn="auto">
              <a:spcBef>
                <a:spcPct val="20000"/>
              </a:spcBef>
              <a:spcAft>
                <a:spcPts val="0"/>
              </a:spcAft>
              <a:buFont typeface="Times" pitchFamily="-106" charset="0"/>
              <a:buChar char="•"/>
              <a:defRPr/>
            </a:pPr>
            <a:r>
              <a:rPr lang="en-US" sz="1000" dirty="0">
                <a:latin typeface="Arial" pitchFamily="-106" charset="0"/>
                <a:ea typeface="ＭＳ Ｐゴシック" pitchFamily="-106" charset="-128"/>
                <a:cs typeface="ＭＳ Ｐゴシック" pitchFamily="-106" charset="-128"/>
              </a:rPr>
              <a:t>Measuring moisture fields, clouds, aerosols, and precipitation</a:t>
            </a:r>
          </a:p>
        </p:txBody>
      </p:sp>
      <p:sp>
        <p:nvSpPr>
          <p:cNvPr id="63493" name="Rectangle 15"/>
          <p:cNvSpPr>
            <a:spLocks noChangeArrowheads="1"/>
          </p:cNvSpPr>
          <p:nvPr/>
        </p:nvSpPr>
        <p:spPr bwMode="auto">
          <a:xfrm>
            <a:off x="7799388" y="65088"/>
            <a:ext cx="1231900" cy="493712"/>
          </a:xfrm>
          <a:prstGeom prst="rect">
            <a:avLst/>
          </a:prstGeom>
          <a:noFill/>
          <a:ln w="9525">
            <a:noFill/>
            <a:miter lim="800000"/>
            <a:headEnd/>
            <a:tailEnd/>
          </a:ln>
        </p:spPr>
        <p:txBody>
          <a:bodyPr lIns="82058" tIns="41029" rIns="82058" bIns="41029">
            <a:spAutoFit/>
          </a:bodyPr>
          <a:lstStyle/>
          <a:p>
            <a:pPr algn="r" defTabSz="820738"/>
            <a:r>
              <a:rPr lang="en-US" sz="2700" b="1">
                <a:solidFill>
                  <a:schemeClr val="bg1"/>
                </a:solidFill>
                <a:latin typeface="Helvetica" pitchFamily="34" charset="0"/>
                <a:ea typeface="ＭＳ Ｐゴシック" charset="-128"/>
              </a:rPr>
              <a:t>HS</a:t>
            </a:r>
            <a:r>
              <a:rPr lang="en-US" sz="2700" b="1" baseline="30000">
                <a:solidFill>
                  <a:schemeClr val="bg1"/>
                </a:solidFill>
                <a:latin typeface="Helvetica" pitchFamily="34" charset="0"/>
                <a:ea typeface="ＭＳ Ｐゴシック" charset="-128"/>
              </a:rPr>
              <a:t>3</a:t>
            </a:r>
            <a:endParaRPr lang="en-US" sz="2700" b="1">
              <a:solidFill>
                <a:schemeClr val="bg1"/>
              </a:solidFill>
              <a:latin typeface="Helvetica" pitchFamily="34" charset="0"/>
              <a:ea typeface="ＭＳ Ｐゴシック" charset="-128"/>
            </a:endParaRPr>
          </a:p>
        </p:txBody>
      </p:sp>
      <p:sp>
        <p:nvSpPr>
          <p:cNvPr id="63494" name="Rectangle 17"/>
          <p:cNvSpPr>
            <a:spLocks noChangeArrowheads="1"/>
          </p:cNvSpPr>
          <p:nvPr/>
        </p:nvSpPr>
        <p:spPr bwMode="auto">
          <a:xfrm>
            <a:off x="0" y="0"/>
            <a:ext cx="9144000" cy="1316038"/>
          </a:xfrm>
          <a:prstGeom prst="rect">
            <a:avLst/>
          </a:prstGeom>
          <a:solidFill>
            <a:srgbClr val="000000"/>
          </a:solidFill>
          <a:ln w="9525">
            <a:noFill/>
            <a:miter lim="800000"/>
            <a:headEnd/>
            <a:tailEnd/>
          </a:ln>
        </p:spPr>
        <p:txBody>
          <a:bodyPr wrap="none" anchor="ctr"/>
          <a:lstStyle/>
          <a:p>
            <a:endParaRPr lang="en-US">
              <a:latin typeface="Calibri" pitchFamily="34" charset="0"/>
            </a:endParaRPr>
          </a:p>
        </p:txBody>
      </p:sp>
      <p:pic>
        <p:nvPicPr>
          <p:cNvPr id="63495" name="Picture 18" descr="seawifs_alberto_lrg"/>
          <p:cNvPicPr>
            <a:picLocks noChangeAspect="1" noChangeArrowheads="1"/>
          </p:cNvPicPr>
          <p:nvPr/>
        </p:nvPicPr>
        <p:blipFill>
          <a:blip r:embed="rId3" cstate="print"/>
          <a:srcRect b="27272"/>
          <a:stretch>
            <a:fillRect/>
          </a:stretch>
        </p:blipFill>
        <p:spPr bwMode="auto">
          <a:xfrm>
            <a:off x="3175" y="415925"/>
            <a:ext cx="9140825" cy="1108075"/>
          </a:xfrm>
          <a:prstGeom prst="rect">
            <a:avLst/>
          </a:prstGeom>
          <a:noFill/>
          <a:ln w="9525">
            <a:noFill/>
            <a:miter lim="800000"/>
            <a:headEnd/>
            <a:tailEnd/>
          </a:ln>
        </p:spPr>
      </p:pic>
      <p:pic>
        <p:nvPicPr>
          <p:cNvPr id="63496" name="Picture 19"/>
          <p:cNvPicPr>
            <a:picLocks noChangeAspect="1" noChangeArrowheads="1"/>
          </p:cNvPicPr>
          <p:nvPr/>
        </p:nvPicPr>
        <p:blipFill>
          <a:blip r:embed="rId4" cstate="print"/>
          <a:srcRect/>
          <a:stretch>
            <a:fillRect/>
          </a:stretch>
        </p:blipFill>
        <p:spPr bwMode="auto">
          <a:xfrm>
            <a:off x="50800" y="52388"/>
            <a:ext cx="549275" cy="495300"/>
          </a:xfrm>
          <a:prstGeom prst="rect">
            <a:avLst/>
          </a:prstGeom>
          <a:noFill/>
          <a:ln w="9525">
            <a:noFill/>
            <a:miter lim="800000"/>
            <a:headEnd/>
            <a:tailEnd/>
          </a:ln>
        </p:spPr>
      </p:pic>
      <p:pic>
        <p:nvPicPr>
          <p:cNvPr id="63497" name="Picture 20" descr="GlobalHawk"/>
          <p:cNvPicPr>
            <a:picLocks noChangeAspect="1" noChangeArrowheads="1"/>
          </p:cNvPicPr>
          <p:nvPr/>
        </p:nvPicPr>
        <p:blipFill>
          <a:blip r:embed="rId5" cstate="print"/>
          <a:srcRect l="4167" t="18114" r="8333" b="20302"/>
          <a:stretch>
            <a:fillRect/>
          </a:stretch>
        </p:blipFill>
        <p:spPr bwMode="auto">
          <a:xfrm>
            <a:off x="735013" y="95250"/>
            <a:ext cx="1412875" cy="1177925"/>
          </a:xfrm>
          <a:prstGeom prst="rect">
            <a:avLst/>
          </a:prstGeom>
          <a:noFill/>
          <a:ln w="9525">
            <a:noFill/>
            <a:miter lim="800000"/>
            <a:headEnd/>
            <a:tailEnd/>
          </a:ln>
        </p:spPr>
      </p:pic>
      <p:sp>
        <p:nvSpPr>
          <p:cNvPr id="1441815" name="Text Box 23"/>
          <p:cNvSpPr txBox="1">
            <a:spLocks noChangeArrowheads="1"/>
          </p:cNvSpPr>
          <p:nvPr/>
        </p:nvSpPr>
        <p:spPr bwMode="auto">
          <a:xfrm>
            <a:off x="687388" y="800100"/>
            <a:ext cx="77724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fontAlgn="auto">
              <a:spcBef>
                <a:spcPct val="50000"/>
              </a:spcBef>
              <a:spcAft>
                <a:spcPts val="0"/>
              </a:spcAft>
              <a:defRPr/>
            </a:pPr>
            <a:r>
              <a:rPr lang="en-US" sz="2400" dirty="0">
                <a:solidFill>
                  <a:schemeClr val="bg1"/>
                </a:solidFill>
                <a:latin typeface="Arial" pitchFamily="-106" charset="0"/>
                <a:ea typeface="ＭＳ Ｐゴシック" pitchFamily="-106" charset="-128"/>
                <a:cs typeface="ＭＳ Ｐゴシック" pitchFamily="-106" charset="-128"/>
              </a:rPr>
              <a:t>Application of the Global Hawk for Hurricane Studies</a:t>
            </a:r>
          </a:p>
        </p:txBody>
      </p:sp>
      <p:sp>
        <p:nvSpPr>
          <p:cNvPr id="18446" name="Rectangle 24"/>
          <p:cNvSpPr>
            <a:spLocks noGrp="1" noChangeArrowheads="1"/>
          </p:cNvSpPr>
          <p:nvPr>
            <p:ph type="title" idx="4294967295"/>
          </p:nvPr>
        </p:nvSpPr>
        <p:spPr>
          <a:xfrm>
            <a:off x="790575" y="88900"/>
            <a:ext cx="7566025" cy="458788"/>
          </a:xfrm>
        </p:spPr>
        <p:txBody>
          <a:bodyPr rtlCol="0">
            <a:normAutofit/>
          </a:bodyPr>
          <a:lstStyle/>
          <a:p>
            <a:pPr fontAlgn="auto">
              <a:spcAft>
                <a:spcPts val="0"/>
              </a:spcAft>
              <a:defRPr/>
            </a:pPr>
            <a:r>
              <a:rPr lang="en-US" sz="2800" dirty="0">
                <a:solidFill>
                  <a:schemeClr val="tx2">
                    <a:lumMod val="20000"/>
                    <a:lumOff val="80000"/>
                  </a:schemeClr>
                </a:solidFill>
                <a:latin typeface="Helvetica" charset="0"/>
              </a:rPr>
              <a:t>Hurricane and Severe Storm Sentinel</a:t>
            </a:r>
            <a:r>
              <a:rPr lang="en-US" sz="2800" dirty="0" smtClean="0">
                <a:solidFill>
                  <a:schemeClr val="tx2">
                    <a:lumMod val="20000"/>
                    <a:lumOff val="80000"/>
                  </a:schemeClr>
                </a:solidFill>
                <a:latin typeface="Helvetica" charset="0"/>
              </a:rPr>
              <a:t> (</a:t>
            </a:r>
            <a:r>
              <a:rPr lang="en-US" sz="2700" dirty="0" smtClean="0">
                <a:solidFill>
                  <a:schemeClr val="tx2">
                    <a:lumMod val="20000"/>
                    <a:lumOff val="80000"/>
                  </a:schemeClr>
                </a:solidFill>
                <a:latin typeface="Helvetica" charset="0"/>
              </a:rPr>
              <a:t>HS3)</a:t>
            </a:r>
            <a:endParaRPr lang="en-US" dirty="0">
              <a:solidFill>
                <a:schemeClr val="tx2">
                  <a:lumMod val="20000"/>
                  <a:lumOff val="80000"/>
                </a:schemeClr>
              </a:solidFill>
            </a:endParaRPr>
          </a:p>
        </p:txBody>
      </p:sp>
      <p:sp>
        <p:nvSpPr>
          <p:cNvPr id="1441817" name="Text Box 25"/>
          <p:cNvSpPr txBox="1">
            <a:spLocks noChangeArrowheads="1"/>
          </p:cNvSpPr>
          <p:nvPr/>
        </p:nvSpPr>
        <p:spPr bwMode="auto">
          <a:xfrm>
            <a:off x="4929188" y="1608138"/>
            <a:ext cx="3835400" cy="2079625"/>
          </a:xfrm>
          <a:prstGeom prst="rect">
            <a:avLst/>
          </a:prstGeom>
          <a:solidFill>
            <a:schemeClr val="bg1"/>
          </a:solidFill>
          <a:ln w="9525">
            <a:solidFill>
              <a:schemeClr val="tx1"/>
            </a:solidFill>
            <a:miter lim="800000"/>
            <a:headEnd/>
            <a:tailEnd/>
          </a:ln>
          <a:effectLst>
            <a:outerShdw blurRad="63500" dist="107763" dir="2700000" algn="ctr" rotWithShape="0">
              <a:srgbClr val="000000">
                <a:alpha val="74998"/>
              </a:srgbClr>
            </a:outerShdw>
          </a:effectLst>
        </p:spPr>
        <p:txBody>
          <a:bodyPr lIns="82058" tIns="41029" rIns="82058" bIns="41029">
            <a:spAutoFit/>
          </a:bodyPr>
          <a:lstStyle/>
          <a:p>
            <a:pPr marL="106363" indent="-106363" defTabSz="820738" fontAlgn="auto">
              <a:spcBef>
                <a:spcPct val="20000"/>
              </a:spcBef>
              <a:spcAft>
                <a:spcPts val="0"/>
              </a:spcAft>
              <a:buClr>
                <a:schemeClr val="bg1"/>
              </a:buClr>
              <a:buFont typeface="Wingdings" pitchFamily="-106" charset="2"/>
              <a:buNone/>
              <a:defRPr/>
            </a:pPr>
            <a:r>
              <a:rPr lang="en-US" sz="1100" b="1" u="sng" dirty="0">
                <a:latin typeface="Arial" pitchFamily="-106" charset="0"/>
                <a:ea typeface="ＭＳ Ｐゴシック" pitchFamily="-106" charset="-128"/>
                <a:cs typeface="ＭＳ Ｐゴシック" pitchFamily="-106" charset="-128"/>
              </a:rPr>
              <a:t>Two Global Hawk (GH) aircraft</a:t>
            </a:r>
          </a:p>
          <a:p>
            <a:pPr marL="106363" indent="-106363" defTabSz="820738" fontAlgn="auto">
              <a:spcBef>
                <a:spcPct val="20000"/>
              </a:spcBef>
              <a:spcAft>
                <a:spcPts val="0"/>
              </a:spcAft>
              <a:defRPr/>
            </a:pPr>
            <a:r>
              <a:rPr lang="en-US" sz="1100" b="1" dirty="0">
                <a:latin typeface="Arial" pitchFamily="-106" charset="0"/>
              </a:rPr>
              <a:t>Environment GH</a:t>
            </a:r>
            <a:r>
              <a:rPr lang="en-US" sz="1100" b="1" dirty="0">
                <a:latin typeface="Arial" pitchFamily="-106" charset="0"/>
                <a:ea typeface="ＭＳ Ｐゴシック" pitchFamily="-106" charset="-128"/>
                <a:cs typeface="ＭＳ Ｐゴシック" pitchFamily="-106" charset="-128"/>
              </a:rPr>
              <a:t> instrumentation</a:t>
            </a:r>
            <a:endParaRPr lang="en-US" sz="1100" b="1" dirty="0">
              <a:latin typeface="Arial" pitchFamily="-106" charset="0"/>
            </a:endParaRPr>
          </a:p>
          <a:p>
            <a:pPr marL="106363" indent="-106363" defTabSz="820738" fontAlgn="auto">
              <a:spcBef>
                <a:spcPct val="20000"/>
              </a:spcBef>
              <a:spcAft>
                <a:spcPts val="0"/>
              </a:spcAft>
              <a:buFont typeface="Times" pitchFamily="-106" charset="0"/>
              <a:buChar char="•"/>
              <a:defRPr/>
            </a:pPr>
            <a:r>
              <a:rPr lang="en-US" sz="1100" dirty="0" err="1">
                <a:solidFill>
                  <a:schemeClr val="accent2"/>
                </a:solidFill>
                <a:latin typeface="Arial" pitchFamily="-106" charset="0"/>
              </a:rPr>
              <a:t>TWiLiTE</a:t>
            </a:r>
            <a:r>
              <a:rPr lang="en-US" sz="1100" dirty="0">
                <a:solidFill>
                  <a:schemeClr val="accent2"/>
                </a:solidFill>
                <a:latin typeface="Arial" pitchFamily="-106" charset="0"/>
              </a:rPr>
              <a:t> (direct detection wind </a:t>
            </a:r>
            <a:r>
              <a:rPr lang="en-US" sz="1100" dirty="0" err="1">
                <a:solidFill>
                  <a:schemeClr val="accent2"/>
                </a:solidFill>
                <a:latin typeface="Arial" pitchFamily="-106" charset="0"/>
              </a:rPr>
              <a:t>lidar</a:t>
            </a:r>
            <a:r>
              <a:rPr lang="en-US" sz="1100" dirty="0">
                <a:solidFill>
                  <a:schemeClr val="accent2"/>
                </a:solidFill>
                <a:latin typeface="Arial" pitchFamily="-106" charset="0"/>
              </a:rPr>
              <a:t>)</a:t>
            </a:r>
          </a:p>
          <a:p>
            <a:pPr marL="106363" indent="-106363" defTabSz="820738" fontAlgn="auto">
              <a:spcBef>
                <a:spcPct val="20000"/>
              </a:spcBef>
              <a:spcAft>
                <a:spcPts val="0"/>
              </a:spcAft>
              <a:buFont typeface="Times" pitchFamily="-106" charset="0"/>
              <a:buChar char="•"/>
              <a:defRPr/>
            </a:pPr>
            <a:r>
              <a:rPr lang="en-US" sz="1100" dirty="0">
                <a:solidFill>
                  <a:schemeClr val="accent2"/>
                </a:solidFill>
                <a:latin typeface="Arial" pitchFamily="-106" charset="0"/>
              </a:rPr>
              <a:t>CPL (cloud &amp; aerosol </a:t>
            </a:r>
            <a:r>
              <a:rPr lang="en-US" sz="1100" dirty="0" err="1">
                <a:solidFill>
                  <a:schemeClr val="accent2"/>
                </a:solidFill>
                <a:latin typeface="Arial" pitchFamily="-106" charset="0"/>
              </a:rPr>
              <a:t>lidar</a:t>
            </a:r>
            <a:r>
              <a:rPr lang="en-US" sz="1100" dirty="0">
                <a:solidFill>
                  <a:schemeClr val="accent2"/>
                </a:solidFill>
                <a:latin typeface="Arial" pitchFamily="-106" charset="0"/>
              </a:rPr>
              <a:t>)</a:t>
            </a:r>
          </a:p>
          <a:p>
            <a:pPr marL="106363" indent="-106363" defTabSz="820738" fontAlgn="auto">
              <a:spcBef>
                <a:spcPct val="20000"/>
              </a:spcBef>
              <a:spcAft>
                <a:spcPts val="0"/>
              </a:spcAft>
              <a:buFont typeface="Times" pitchFamily="-106" charset="0"/>
              <a:buChar char="•"/>
              <a:defRPr/>
            </a:pPr>
            <a:r>
              <a:rPr lang="en-US" sz="1100" dirty="0">
                <a:latin typeface="Arial" pitchFamily="-106" charset="0"/>
              </a:rPr>
              <a:t>Scanning HIS (T, RH)</a:t>
            </a:r>
          </a:p>
          <a:p>
            <a:pPr marL="106363" indent="-106363" defTabSz="820738" fontAlgn="auto">
              <a:spcBef>
                <a:spcPct val="20000"/>
              </a:spcBef>
              <a:spcAft>
                <a:spcPts val="0"/>
              </a:spcAft>
              <a:buFont typeface="Times" pitchFamily="-106" charset="0"/>
              <a:buChar char="•"/>
              <a:defRPr/>
            </a:pPr>
            <a:r>
              <a:rPr lang="en-US" sz="1100" dirty="0" err="1">
                <a:latin typeface="Arial" pitchFamily="-106" charset="0"/>
              </a:rPr>
              <a:t>Dropsondes</a:t>
            </a:r>
            <a:r>
              <a:rPr lang="en-US" sz="1100" dirty="0">
                <a:latin typeface="Arial" pitchFamily="-106" charset="0"/>
              </a:rPr>
              <a:t> (wind, T, RH)</a:t>
            </a:r>
          </a:p>
          <a:p>
            <a:pPr marL="106363" indent="-106363" defTabSz="820738" fontAlgn="auto">
              <a:spcBef>
                <a:spcPct val="20000"/>
              </a:spcBef>
              <a:spcAft>
                <a:spcPts val="0"/>
              </a:spcAft>
              <a:buClr>
                <a:schemeClr val="bg1"/>
              </a:buClr>
              <a:defRPr/>
            </a:pPr>
            <a:r>
              <a:rPr lang="en-US" sz="1100" b="1" dirty="0">
                <a:latin typeface="Arial" pitchFamily="-106" charset="0"/>
                <a:ea typeface="ＭＳ Ｐゴシック" pitchFamily="-106" charset="-128"/>
                <a:cs typeface="ＭＳ Ｐゴシック" pitchFamily="-106" charset="-128"/>
              </a:rPr>
              <a:t>Over-storm GH instrumentation</a:t>
            </a:r>
          </a:p>
          <a:p>
            <a:pPr marL="106363" indent="-106363" defTabSz="820738" fontAlgn="auto">
              <a:spcBef>
                <a:spcPct val="20000"/>
              </a:spcBef>
              <a:spcAft>
                <a:spcPts val="0"/>
              </a:spcAft>
              <a:buFont typeface="Times" pitchFamily="-106" charset="0"/>
              <a:buChar char="•"/>
              <a:defRPr/>
            </a:pPr>
            <a:r>
              <a:rPr lang="en-US" sz="1100" dirty="0">
                <a:latin typeface="Arial" pitchFamily="-106" charset="0"/>
              </a:rPr>
              <a:t>HIWRAP (3-D winds plus </a:t>
            </a:r>
            <a:r>
              <a:rPr lang="en-US" sz="1100" dirty="0" err="1">
                <a:latin typeface="Arial" pitchFamily="-106" charset="0"/>
              </a:rPr>
              <a:t>sfc</a:t>
            </a:r>
            <a:r>
              <a:rPr lang="en-US" sz="1100" dirty="0">
                <a:latin typeface="Arial" pitchFamily="-106" charset="0"/>
              </a:rPr>
              <a:t> winds)</a:t>
            </a:r>
          </a:p>
          <a:p>
            <a:pPr marL="106363" indent="-106363" defTabSz="820738" fontAlgn="auto">
              <a:spcBef>
                <a:spcPct val="20000"/>
              </a:spcBef>
              <a:spcAft>
                <a:spcPts val="0"/>
              </a:spcAft>
              <a:buFont typeface="Times" pitchFamily="-106" charset="0"/>
              <a:buChar char="•"/>
              <a:defRPr/>
            </a:pPr>
            <a:r>
              <a:rPr lang="en-US" sz="1100" dirty="0">
                <a:latin typeface="Arial" pitchFamily="-106" charset="0"/>
              </a:rPr>
              <a:t>HIRAD (</a:t>
            </a:r>
            <a:r>
              <a:rPr lang="en-US" sz="1100" dirty="0" err="1">
                <a:latin typeface="Arial" pitchFamily="-106" charset="0"/>
              </a:rPr>
              <a:t>sfc</a:t>
            </a:r>
            <a:r>
              <a:rPr lang="en-US" sz="1100" dirty="0">
                <a:latin typeface="Arial" pitchFamily="-106" charset="0"/>
              </a:rPr>
              <a:t> winds and rain)</a:t>
            </a:r>
          </a:p>
          <a:p>
            <a:pPr marL="106363" indent="-106363" defTabSz="820738" fontAlgn="auto">
              <a:spcBef>
                <a:spcPct val="20000"/>
              </a:spcBef>
              <a:spcAft>
                <a:spcPts val="0"/>
              </a:spcAft>
              <a:buFont typeface="Times" pitchFamily="-106" charset="0"/>
              <a:buChar char="•"/>
              <a:defRPr/>
            </a:pPr>
            <a:r>
              <a:rPr lang="en-US" sz="1100" dirty="0">
                <a:latin typeface="Arial" pitchFamily="-106" charset="0"/>
              </a:rPr>
              <a:t>HAMSR (T, RH)</a:t>
            </a:r>
          </a:p>
        </p:txBody>
      </p:sp>
      <p:pic>
        <p:nvPicPr>
          <p:cNvPr id="63501" name="Picture 23" descr="HS3010.png"/>
          <p:cNvPicPr>
            <a:picLocks noChangeAspect="1"/>
          </p:cNvPicPr>
          <p:nvPr/>
        </p:nvPicPr>
        <p:blipFill>
          <a:blip r:embed="rId6" cstate="print"/>
          <a:srcRect/>
          <a:stretch>
            <a:fillRect/>
          </a:stretch>
        </p:blipFill>
        <p:spPr bwMode="auto">
          <a:xfrm>
            <a:off x="4929188" y="3816350"/>
            <a:ext cx="4179887" cy="1417638"/>
          </a:xfrm>
          <a:prstGeom prst="rect">
            <a:avLst/>
          </a:prstGeom>
          <a:noFill/>
          <a:ln w="9525">
            <a:noFill/>
            <a:miter lim="800000"/>
            <a:headEnd/>
            <a:tailEnd/>
          </a:ln>
        </p:spPr>
      </p:pic>
      <p:pic>
        <p:nvPicPr>
          <p:cNvPr id="63502" name="Picture 24" descr="HS3011.png"/>
          <p:cNvPicPr>
            <a:picLocks noChangeAspect="1"/>
          </p:cNvPicPr>
          <p:nvPr/>
        </p:nvPicPr>
        <p:blipFill>
          <a:blip r:embed="rId7" cstate="print"/>
          <a:srcRect/>
          <a:stretch>
            <a:fillRect/>
          </a:stretch>
        </p:blipFill>
        <p:spPr bwMode="auto">
          <a:xfrm>
            <a:off x="4930775" y="5310188"/>
            <a:ext cx="4179888" cy="1493837"/>
          </a:xfrm>
          <a:prstGeom prst="rect">
            <a:avLst/>
          </a:prstGeom>
          <a:noFill/>
          <a:ln w="9525">
            <a:noFill/>
            <a:miter lim="800000"/>
            <a:headEnd/>
            <a:tailEnd/>
          </a:ln>
        </p:spPr>
      </p:pic>
      <p:sp>
        <p:nvSpPr>
          <p:cNvPr id="26" name="Rectangle 25"/>
          <p:cNvSpPr/>
          <p:nvPr/>
        </p:nvSpPr>
        <p:spPr>
          <a:xfrm>
            <a:off x="4889500" y="5095875"/>
            <a:ext cx="457200" cy="206375"/>
          </a:xfrm>
          <a:prstGeom prst="rect">
            <a:avLst/>
          </a:prstGeom>
          <a:ln>
            <a:no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
        <p:nvSpPr>
          <p:cNvPr id="27" name="Rectangle 26"/>
          <p:cNvSpPr/>
          <p:nvPr/>
        </p:nvSpPr>
        <p:spPr>
          <a:xfrm>
            <a:off x="4889500" y="6621463"/>
            <a:ext cx="457200" cy="204787"/>
          </a:xfrm>
          <a:prstGeom prst="rect">
            <a:avLst/>
          </a:prstGeom>
          <a:ln>
            <a:no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
        <p:nvSpPr>
          <p:cNvPr id="63505" name="TextBox 27"/>
          <p:cNvSpPr txBox="1">
            <a:spLocks noChangeArrowheads="1"/>
          </p:cNvSpPr>
          <p:nvPr/>
        </p:nvSpPr>
        <p:spPr bwMode="auto">
          <a:xfrm>
            <a:off x="3141663" y="1173163"/>
            <a:ext cx="2865437" cy="368300"/>
          </a:xfrm>
          <a:prstGeom prst="rect">
            <a:avLst/>
          </a:prstGeom>
          <a:noFill/>
          <a:ln w="9525">
            <a:noFill/>
            <a:miter lim="800000"/>
            <a:headEnd/>
            <a:tailEnd/>
          </a:ln>
        </p:spPr>
        <p:txBody>
          <a:bodyPr wrap="none">
            <a:spAutoFit/>
          </a:bodyPr>
          <a:lstStyle/>
          <a:p>
            <a:r>
              <a:rPr lang="en-US">
                <a:solidFill>
                  <a:schemeClr val="bg1"/>
                </a:solidFill>
              </a:rPr>
              <a:t>PI: Scott A. Braun (GSFC)</a:t>
            </a:r>
          </a:p>
        </p:txBody>
      </p:sp>
      <p:grpSp>
        <p:nvGrpSpPr>
          <p:cNvPr id="2" name="Group 31"/>
          <p:cNvGrpSpPr/>
          <p:nvPr/>
        </p:nvGrpSpPr>
        <p:grpSpPr>
          <a:xfrm>
            <a:off x="875452" y="4727297"/>
            <a:ext cx="3264222" cy="1985409"/>
            <a:chOff x="875452" y="4727297"/>
            <a:chExt cx="3264222" cy="1985409"/>
          </a:xfrm>
          <a:effectLst>
            <a:outerShdw blurRad="50800" dist="88900" dir="2700000">
              <a:srgbClr val="000000">
                <a:alpha val="75000"/>
              </a:srgbClr>
            </a:outerShdw>
          </a:effectLst>
        </p:grpSpPr>
        <p:pic>
          <p:nvPicPr>
            <p:cNvPr id="29" name="Picture 28" descr="HS3003.png"/>
            <p:cNvPicPr>
              <a:picLocks noChangeAspect="1"/>
            </p:cNvPicPr>
            <p:nvPr/>
          </p:nvPicPr>
          <p:blipFill>
            <a:blip r:embed="rId8" cstate="print"/>
            <a:stretch>
              <a:fillRect/>
            </a:stretch>
          </p:blipFill>
          <p:spPr>
            <a:xfrm>
              <a:off x="982663" y="4759457"/>
              <a:ext cx="2853023" cy="1953249"/>
            </a:xfrm>
            <a:prstGeom prst="rect">
              <a:avLst/>
            </a:prstGeom>
          </p:spPr>
        </p:pic>
        <p:sp>
          <p:nvSpPr>
            <p:cNvPr id="30" name="TextBox 29"/>
            <p:cNvSpPr txBox="1"/>
            <p:nvPr/>
          </p:nvSpPr>
          <p:spPr>
            <a:xfrm>
              <a:off x="875452" y="4727297"/>
              <a:ext cx="3264222" cy="307777"/>
            </a:xfrm>
            <a:prstGeom prst="rect">
              <a:avLst/>
            </a:prstGeom>
            <a:solidFill>
              <a:srgbClr val="FFFFFF"/>
            </a:solidFill>
          </p:spPr>
          <p:txBody>
            <a:bodyPr wrap="none">
              <a:spAutoFit/>
            </a:bodyPr>
            <a:lstStyle/>
            <a:p>
              <a:pPr fontAlgn="auto">
                <a:spcBef>
                  <a:spcPts val="0"/>
                </a:spcBef>
                <a:spcAft>
                  <a:spcPts val="0"/>
                </a:spcAft>
                <a:defRPr/>
              </a:pPr>
              <a:r>
                <a:rPr lang="en-US" sz="1400" b="1" dirty="0">
                  <a:latin typeface="Arial"/>
                </a:rPr>
                <a:t>Genesis Locations and Loiter Times</a:t>
              </a:r>
            </a:p>
          </p:txBody>
        </p:sp>
      </p:grpSp>
      <p:sp>
        <p:nvSpPr>
          <p:cNvPr id="63507" name="TextBox 32"/>
          <p:cNvSpPr txBox="1">
            <a:spLocks noChangeArrowheads="1"/>
          </p:cNvSpPr>
          <p:nvPr/>
        </p:nvSpPr>
        <p:spPr bwMode="auto">
          <a:xfrm>
            <a:off x="6122988" y="3810000"/>
            <a:ext cx="1728787" cy="369888"/>
          </a:xfrm>
          <a:prstGeom prst="rect">
            <a:avLst/>
          </a:prstGeom>
          <a:noFill/>
          <a:ln w="9525">
            <a:noFill/>
            <a:miter lim="800000"/>
            <a:headEnd/>
            <a:tailEnd/>
          </a:ln>
        </p:spPr>
        <p:txBody>
          <a:bodyPr wrap="none">
            <a:spAutoFit/>
          </a:bodyPr>
          <a:lstStyle/>
          <a:p>
            <a:r>
              <a:rPr lang="en-US">
                <a:latin typeface="Calibri" pitchFamily="34" charset="0"/>
              </a:rPr>
              <a:t>Environment GH</a:t>
            </a:r>
          </a:p>
        </p:txBody>
      </p:sp>
      <p:sp>
        <p:nvSpPr>
          <p:cNvPr id="63508" name="TextBox 33"/>
          <p:cNvSpPr txBox="1">
            <a:spLocks noChangeArrowheads="1"/>
          </p:cNvSpPr>
          <p:nvPr/>
        </p:nvSpPr>
        <p:spPr bwMode="auto">
          <a:xfrm>
            <a:off x="6192838" y="5340350"/>
            <a:ext cx="1589087" cy="369888"/>
          </a:xfrm>
          <a:prstGeom prst="rect">
            <a:avLst/>
          </a:prstGeom>
          <a:noFill/>
          <a:ln w="9525">
            <a:noFill/>
            <a:miter lim="800000"/>
            <a:headEnd/>
            <a:tailEnd/>
          </a:ln>
        </p:spPr>
        <p:txBody>
          <a:bodyPr wrap="none">
            <a:spAutoFit/>
          </a:bodyPr>
          <a:lstStyle/>
          <a:p>
            <a:r>
              <a:rPr lang="en-US">
                <a:latin typeface="Calibri" pitchFamily="34" charset="0"/>
              </a:rPr>
              <a:t>Over-storm GH</a:t>
            </a:r>
          </a:p>
        </p:txBody>
      </p:sp>
      <p:sp>
        <p:nvSpPr>
          <p:cNvPr id="35" name="Oval 34"/>
          <p:cNvSpPr/>
          <p:nvPr/>
        </p:nvSpPr>
        <p:spPr>
          <a:xfrm>
            <a:off x="6919913" y="4154488"/>
            <a:ext cx="733425" cy="323850"/>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
        <p:nvSpPr>
          <p:cNvPr id="36" name="Oval 35"/>
          <p:cNvSpPr/>
          <p:nvPr/>
        </p:nvSpPr>
        <p:spPr>
          <a:xfrm>
            <a:off x="8272463" y="4873625"/>
            <a:ext cx="733425" cy="323850"/>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7"/>
          <p:cNvSpPr>
            <a:spLocks noChangeArrowheads="1"/>
          </p:cNvSpPr>
          <p:nvPr/>
        </p:nvSpPr>
        <p:spPr bwMode="auto">
          <a:xfrm>
            <a:off x="0" y="0"/>
            <a:ext cx="9144000" cy="1316038"/>
          </a:xfrm>
          <a:prstGeom prst="rect">
            <a:avLst/>
          </a:prstGeom>
          <a:solidFill>
            <a:srgbClr val="000000"/>
          </a:solidFill>
          <a:ln w="9525">
            <a:noFill/>
            <a:miter lim="800000"/>
            <a:headEnd/>
            <a:tailEnd/>
          </a:ln>
        </p:spPr>
        <p:txBody>
          <a:bodyPr wrap="none" anchor="ctr"/>
          <a:lstStyle/>
          <a:p>
            <a:endParaRPr lang="en-US">
              <a:latin typeface="Calibri" pitchFamily="34" charset="0"/>
            </a:endParaRPr>
          </a:p>
        </p:txBody>
      </p:sp>
      <p:sp>
        <p:nvSpPr>
          <p:cNvPr id="2" name="Slide Number Placeholder 1"/>
          <p:cNvSpPr>
            <a:spLocks noGrp="1"/>
          </p:cNvSpPr>
          <p:nvPr>
            <p:ph type="sldNum" sz="quarter" idx="10"/>
          </p:nvPr>
        </p:nvSpPr>
        <p:spPr/>
        <p:txBody>
          <a:bodyPr/>
          <a:lstStyle/>
          <a:p>
            <a:pPr>
              <a:defRPr/>
            </a:pPr>
            <a:fld id="{61FEEA36-FB75-4922-8681-F85AA28F42E2}" type="slidenum">
              <a:rPr lang="en-US" smtClean="0"/>
              <a:pPr>
                <a:defRPr/>
              </a:pPr>
              <a:t>22</a:t>
            </a:fld>
            <a:endParaRPr lang="en-US"/>
          </a:p>
        </p:txBody>
      </p:sp>
      <p:pic>
        <p:nvPicPr>
          <p:cNvPr id="64516" name="Picture 2" descr="Range_Flight_Takeoff2_15Aug10.jpg"/>
          <p:cNvPicPr>
            <a:picLocks noChangeAspect="1"/>
          </p:cNvPicPr>
          <p:nvPr/>
        </p:nvPicPr>
        <p:blipFill>
          <a:blip r:embed="rId2" cstate="print"/>
          <a:srcRect/>
          <a:stretch>
            <a:fillRect/>
          </a:stretch>
        </p:blipFill>
        <p:spPr bwMode="auto">
          <a:xfrm>
            <a:off x="5562600" y="4191000"/>
            <a:ext cx="2819400" cy="2255838"/>
          </a:xfrm>
          <a:prstGeom prst="rect">
            <a:avLst/>
          </a:prstGeom>
          <a:noFill/>
          <a:ln w="9525">
            <a:noFill/>
            <a:miter lim="800000"/>
            <a:headEnd/>
            <a:tailEnd/>
          </a:ln>
        </p:spPr>
      </p:pic>
      <p:pic>
        <p:nvPicPr>
          <p:cNvPr id="64517" name="Picture 3" descr="Environmental Instruments v2.jpg"/>
          <p:cNvPicPr>
            <a:picLocks noChangeAspect="1"/>
          </p:cNvPicPr>
          <p:nvPr/>
        </p:nvPicPr>
        <p:blipFill>
          <a:blip r:embed="rId3" cstate="print"/>
          <a:srcRect/>
          <a:stretch>
            <a:fillRect/>
          </a:stretch>
        </p:blipFill>
        <p:spPr bwMode="auto">
          <a:xfrm>
            <a:off x="1604963" y="1524000"/>
            <a:ext cx="5638800" cy="1893888"/>
          </a:xfrm>
          <a:prstGeom prst="rect">
            <a:avLst/>
          </a:prstGeom>
          <a:noFill/>
          <a:ln w="9525">
            <a:noFill/>
            <a:miter lim="800000"/>
            <a:headEnd/>
            <a:tailEnd/>
          </a:ln>
        </p:spPr>
      </p:pic>
      <p:pic>
        <p:nvPicPr>
          <p:cNvPr id="64518" name="Picture 4" descr="Modified AESA Fairing.jpg"/>
          <p:cNvPicPr>
            <a:picLocks noChangeAspect="1"/>
          </p:cNvPicPr>
          <p:nvPr/>
        </p:nvPicPr>
        <p:blipFill>
          <a:blip r:embed="rId4" cstate="print"/>
          <a:srcRect/>
          <a:stretch>
            <a:fillRect/>
          </a:stretch>
        </p:blipFill>
        <p:spPr bwMode="auto">
          <a:xfrm>
            <a:off x="990600" y="4038600"/>
            <a:ext cx="3230563" cy="1946275"/>
          </a:xfrm>
          <a:prstGeom prst="rect">
            <a:avLst/>
          </a:prstGeom>
          <a:noFill/>
          <a:ln w="9525">
            <a:noFill/>
            <a:miter lim="800000"/>
            <a:headEnd/>
            <a:tailEnd/>
          </a:ln>
        </p:spPr>
      </p:pic>
      <p:sp>
        <p:nvSpPr>
          <p:cNvPr id="6" name="Rectangle 5"/>
          <p:cNvSpPr/>
          <p:nvPr/>
        </p:nvSpPr>
        <p:spPr>
          <a:xfrm>
            <a:off x="228600" y="3700463"/>
            <a:ext cx="4572000" cy="338137"/>
          </a:xfrm>
          <a:prstGeom prst="rect">
            <a:avLst/>
          </a:prstGeom>
        </p:spPr>
        <p:txBody>
          <a:bodyPr>
            <a:spAutoFit/>
          </a:bodyPr>
          <a:lstStyle/>
          <a:p>
            <a:pPr>
              <a:defRPr/>
            </a:pPr>
            <a:r>
              <a:rPr lang="en-US" sz="1600" dirty="0">
                <a:solidFill>
                  <a:schemeClr val="accent6"/>
                </a:solidFill>
              </a:rPr>
              <a:t>MODIFIED AESA RADOME FAIRING ASSY</a:t>
            </a:r>
          </a:p>
        </p:txBody>
      </p:sp>
      <p:sp>
        <p:nvSpPr>
          <p:cNvPr id="64520" name="Rectangle 7"/>
          <p:cNvSpPr>
            <a:spLocks noChangeArrowheads="1"/>
          </p:cNvSpPr>
          <p:nvPr/>
        </p:nvSpPr>
        <p:spPr bwMode="auto">
          <a:xfrm>
            <a:off x="4953000" y="3378200"/>
            <a:ext cx="4191000" cy="830263"/>
          </a:xfrm>
          <a:prstGeom prst="rect">
            <a:avLst/>
          </a:prstGeom>
          <a:noFill/>
          <a:ln w="9525">
            <a:noFill/>
            <a:miter lim="800000"/>
            <a:headEnd/>
            <a:tailEnd/>
          </a:ln>
        </p:spPr>
        <p:txBody>
          <a:bodyPr>
            <a:spAutoFit/>
          </a:bodyPr>
          <a:lstStyle/>
          <a:p>
            <a:r>
              <a:rPr lang="en-US" sz="1600">
                <a:solidFill>
                  <a:srgbClr val="005DAA"/>
                </a:solidFill>
              </a:rPr>
              <a:t>Global Hawk w/ AESA deep fairing in flight testing for GRIP - 8/15/2010 (courtesy Gerry Heymsfield)</a:t>
            </a:r>
            <a:endParaRPr lang="en-US" sz="1600"/>
          </a:p>
        </p:txBody>
      </p:sp>
      <p:pic>
        <p:nvPicPr>
          <p:cNvPr id="64521" name="Picture 18" descr="seawifs_alberto_lrg"/>
          <p:cNvPicPr>
            <a:picLocks noChangeAspect="1" noChangeArrowheads="1"/>
          </p:cNvPicPr>
          <p:nvPr/>
        </p:nvPicPr>
        <p:blipFill>
          <a:blip r:embed="rId5" cstate="print"/>
          <a:srcRect b="27272"/>
          <a:stretch>
            <a:fillRect/>
          </a:stretch>
        </p:blipFill>
        <p:spPr bwMode="auto">
          <a:xfrm>
            <a:off x="3175" y="415925"/>
            <a:ext cx="9140825" cy="1108075"/>
          </a:xfrm>
          <a:prstGeom prst="rect">
            <a:avLst/>
          </a:prstGeom>
          <a:noFill/>
          <a:ln w="9525">
            <a:noFill/>
            <a:miter lim="800000"/>
            <a:headEnd/>
            <a:tailEnd/>
          </a:ln>
        </p:spPr>
      </p:pic>
      <p:pic>
        <p:nvPicPr>
          <p:cNvPr id="64522" name="Picture 19"/>
          <p:cNvPicPr>
            <a:picLocks noChangeAspect="1" noChangeArrowheads="1"/>
          </p:cNvPicPr>
          <p:nvPr/>
        </p:nvPicPr>
        <p:blipFill>
          <a:blip r:embed="rId6" cstate="print"/>
          <a:srcRect/>
          <a:stretch>
            <a:fillRect/>
          </a:stretch>
        </p:blipFill>
        <p:spPr bwMode="auto">
          <a:xfrm>
            <a:off x="50800" y="52388"/>
            <a:ext cx="549275" cy="495300"/>
          </a:xfrm>
          <a:prstGeom prst="rect">
            <a:avLst/>
          </a:prstGeom>
          <a:noFill/>
          <a:ln w="9525">
            <a:noFill/>
            <a:miter lim="800000"/>
            <a:headEnd/>
            <a:tailEnd/>
          </a:ln>
        </p:spPr>
      </p:pic>
      <p:sp>
        <p:nvSpPr>
          <p:cNvPr id="12" name="Text Box 23"/>
          <p:cNvSpPr txBox="1">
            <a:spLocks noChangeArrowheads="1"/>
          </p:cNvSpPr>
          <p:nvPr/>
        </p:nvSpPr>
        <p:spPr bwMode="auto">
          <a:xfrm>
            <a:off x="687388" y="800100"/>
            <a:ext cx="7772400" cy="584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fontAlgn="auto">
              <a:spcBef>
                <a:spcPct val="50000"/>
              </a:spcBef>
              <a:spcAft>
                <a:spcPts val="0"/>
              </a:spcAft>
              <a:defRPr/>
            </a:pPr>
            <a:r>
              <a:rPr lang="en-US" sz="3200" dirty="0">
                <a:solidFill>
                  <a:schemeClr val="bg1"/>
                </a:solidFill>
                <a:latin typeface="Arial" pitchFamily="-106" charset="0"/>
                <a:ea typeface="ＭＳ Ｐゴシック" pitchFamily="-106" charset="-128"/>
                <a:cs typeface="ＭＳ Ｐゴシック" pitchFamily="-106" charset="-128"/>
              </a:rPr>
              <a:t>Environmental Aircraft Payload</a:t>
            </a:r>
          </a:p>
        </p:txBody>
      </p:sp>
      <p:sp>
        <p:nvSpPr>
          <p:cNvPr id="13" name="Rectangle 24"/>
          <p:cNvSpPr txBox="1">
            <a:spLocks noChangeArrowheads="1"/>
          </p:cNvSpPr>
          <p:nvPr/>
        </p:nvSpPr>
        <p:spPr bwMode="auto">
          <a:xfrm>
            <a:off x="790575" y="88900"/>
            <a:ext cx="7566025" cy="458788"/>
          </a:xfrm>
          <a:prstGeom prst="rect">
            <a:avLst/>
          </a:prstGeom>
          <a:noFill/>
          <a:ln w="9525">
            <a:noFill/>
            <a:miter lim="800000"/>
            <a:headEnd/>
            <a:tailEnd/>
          </a:ln>
          <a:effectLst>
            <a:outerShdw dist="35921" dir="2700000" algn="ctr" rotWithShape="0">
              <a:srgbClr val="B3DCFF">
                <a:alpha val="50000"/>
              </a:srgbClr>
            </a:outerShdw>
          </a:effectLst>
        </p:spPr>
        <p:txBody>
          <a:bodyPr anchor="ctr">
            <a:normAutofit/>
          </a:bodyPr>
          <a:lstStyle/>
          <a:p>
            <a:pPr eaLnBrk="0" fontAlgn="auto" hangingPunct="0">
              <a:lnSpc>
                <a:spcPct val="75000"/>
              </a:lnSpc>
              <a:spcAft>
                <a:spcPts val="0"/>
              </a:spcAft>
              <a:defRPr/>
            </a:pPr>
            <a:r>
              <a:rPr lang="en-US" sz="2800" b="1" kern="0">
                <a:solidFill>
                  <a:schemeClr val="tx2">
                    <a:lumMod val="20000"/>
                    <a:lumOff val="80000"/>
                  </a:schemeClr>
                </a:solidFill>
                <a:latin typeface="Helvetica" charset="0"/>
                <a:ea typeface="+mj-ea"/>
                <a:cs typeface="+mj-cs"/>
              </a:rPr>
              <a:t>Hurricane and Severe Storm Sentinel (</a:t>
            </a:r>
            <a:r>
              <a:rPr lang="en-US" sz="2700" b="1" kern="0">
                <a:solidFill>
                  <a:schemeClr val="tx2">
                    <a:lumMod val="20000"/>
                    <a:lumOff val="80000"/>
                  </a:schemeClr>
                </a:solidFill>
                <a:latin typeface="Helvetica" charset="0"/>
                <a:ea typeface="+mj-ea"/>
                <a:cs typeface="+mj-cs"/>
              </a:rPr>
              <a:t>HS3)</a:t>
            </a:r>
            <a:endParaRPr lang="en-US" sz="3400" b="1" kern="0" dirty="0">
              <a:solidFill>
                <a:schemeClr val="tx2">
                  <a:lumMod val="20000"/>
                  <a:lumOff val="80000"/>
                </a:schemeClr>
              </a:solidFill>
              <a:latin typeface="+mj-lt"/>
              <a:ea typeface="+mj-ea"/>
              <a:cs typeface="+mj-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9" descr="Range_Flight_Takeoff2_15Aug10.jpg"/>
          <p:cNvPicPr>
            <a:picLocks noChangeAspect="1"/>
          </p:cNvPicPr>
          <p:nvPr/>
        </p:nvPicPr>
        <p:blipFill>
          <a:blip r:embed="rId3" cstate="print"/>
          <a:srcRect l="8824" t="29355" r="7833" b="18429"/>
          <a:stretch>
            <a:fillRect/>
          </a:stretch>
        </p:blipFill>
        <p:spPr bwMode="auto">
          <a:xfrm>
            <a:off x="7244976" y="1905000"/>
            <a:ext cx="1441824" cy="722683"/>
          </a:xfrm>
          <a:prstGeom prst="rect">
            <a:avLst/>
          </a:prstGeom>
          <a:noFill/>
          <a:ln w="9525">
            <a:noFill/>
            <a:miter lim="800000"/>
            <a:headEnd/>
            <a:tailEnd/>
          </a:ln>
        </p:spPr>
      </p:pic>
      <p:pic>
        <p:nvPicPr>
          <p:cNvPr id="53250" name="Picture 4" descr="EC04-0047-006"/>
          <p:cNvPicPr>
            <a:picLocks noChangeAspect="1" noChangeArrowheads="1"/>
          </p:cNvPicPr>
          <p:nvPr/>
        </p:nvPicPr>
        <p:blipFill>
          <a:blip r:embed="rId4" cstate="print"/>
          <a:srcRect t="22206" b="25883"/>
          <a:stretch>
            <a:fillRect/>
          </a:stretch>
        </p:blipFill>
        <p:spPr bwMode="auto">
          <a:xfrm>
            <a:off x="1501775" y="4572000"/>
            <a:ext cx="1622425" cy="788988"/>
          </a:xfrm>
          <a:prstGeom prst="rect">
            <a:avLst/>
          </a:prstGeom>
          <a:noFill/>
          <a:ln w="9525">
            <a:noFill/>
            <a:miter lim="800000"/>
            <a:headEnd/>
            <a:tailEnd/>
          </a:ln>
        </p:spPr>
      </p:pic>
      <p:pic>
        <p:nvPicPr>
          <p:cNvPr id="53251" name="Picture 8" descr="WB57 -a"/>
          <p:cNvPicPr>
            <a:picLocks noChangeAspect="1" noChangeArrowheads="1"/>
          </p:cNvPicPr>
          <p:nvPr/>
        </p:nvPicPr>
        <p:blipFill>
          <a:blip r:embed="rId5" cstate="print"/>
          <a:srcRect t="20000" b="25000"/>
          <a:stretch>
            <a:fillRect/>
          </a:stretch>
        </p:blipFill>
        <p:spPr bwMode="auto">
          <a:xfrm>
            <a:off x="3352800" y="2819400"/>
            <a:ext cx="1676400" cy="920750"/>
          </a:xfrm>
          <a:prstGeom prst="rect">
            <a:avLst/>
          </a:prstGeom>
          <a:noFill/>
          <a:ln w="9525">
            <a:noFill/>
            <a:miter lim="800000"/>
            <a:headEnd/>
            <a:tailEnd/>
          </a:ln>
        </p:spPr>
      </p:pic>
      <p:pic>
        <p:nvPicPr>
          <p:cNvPr id="53252" name="Picture 10" descr="er2-3"/>
          <p:cNvPicPr>
            <a:picLocks noChangeAspect="1" noChangeArrowheads="1"/>
          </p:cNvPicPr>
          <p:nvPr/>
        </p:nvPicPr>
        <p:blipFill>
          <a:blip r:embed="rId6" cstate="print"/>
          <a:srcRect l="13333" t="15085" b="34793"/>
          <a:stretch>
            <a:fillRect/>
          </a:stretch>
        </p:blipFill>
        <p:spPr bwMode="auto">
          <a:xfrm>
            <a:off x="5105400" y="2667000"/>
            <a:ext cx="1676400" cy="903288"/>
          </a:xfrm>
          <a:prstGeom prst="rect">
            <a:avLst/>
          </a:prstGeom>
          <a:noFill/>
          <a:ln w="9525">
            <a:noFill/>
            <a:miter lim="800000"/>
            <a:headEnd/>
            <a:tailEnd/>
          </a:ln>
        </p:spPr>
      </p:pic>
      <p:sp>
        <p:nvSpPr>
          <p:cNvPr id="53253" name="Line 11"/>
          <p:cNvSpPr>
            <a:spLocks noChangeShapeType="1"/>
          </p:cNvSpPr>
          <p:nvPr/>
        </p:nvSpPr>
        <p:spPr bwMode="auto">
          <a:xfrm flipV="1">
            <a:off x="1143000" y="1447800"/>
            <a:ext cx="0" cy="4648200"/>
          </a:xfrm>
          <a:prstGeom prst="line">
            <a:avLst/>
          </a:prstGeom>
          <a:noFill/>
          <a:ln w="9525">
            <a:solidFill>
              <a:schemeClr val="tx1"/>
            </a:solidFill>
            <a:round/>
            <a:headEnd/>
            <a:tailEnd type="triangle" w="med" len="med"/>
          </a:ln>
        </p:spPr>
        <p:txBody>
          <a:bodyPr/>
          <a:lstStyle/>
          <a:p>
            <a:endParaRPr lang="en-US"/>
          </a:p>
        </p:txBody>
      </p:sp>
      <p:sp>
        <p:nvSpPr>
          <p:cNvPr id="43014" name="Text Box 12"/>
          <p:cNvSpPr txBox="1">
            <a:spLocks noChangeArrowheads="1"/>
          </p:cNvSpPr>
          <p:nvPr/>
        </p:nvSpPr>
        <p:spPr bwMode="auto">
          <a:xfrm>
            <a:off x="1752600" y="44450"/>
            <a:ext cx="5662613" cy="946150"/>
          </a:xfrm>
          <a:prstGeom prst="rect">
            <a:avLst/>
          </a:prstGeom>
          <a:noFill/>
          <a:ln w="9525">
            <a:noFill/>
            <a:miter lim="800000"/>
            <a:headEnd/>
            <a:tailEnd/>
          </a:ln>
        </p:spPr>
        <p:txBody>
          <a:bodyPr wrap="none">
            <a:spAutoFit/>
          </a:bodyPr>
          <a:lstStyle/>
          <a:p>
            <a:pPr algn="ctr">
              <a:defRPr/>
            </a:pPr>
            <a:r>
              <a:rPr lang="en-US" sz="2800" dirty="0">
                <a:solidFill>
                  <a:schemeClr val="accent6"/>
                </a:solidFill>
              </a:rPr>
              <a:t>TWiLiTE Compatible</a:t>
            </a:r>
          </a:p>
          <a:p>
            <a:pPr algn="ctr">
              <a:defRPr/>
            </a:pPr>
            <a:r>
              <a:rPr lang="en-US" sz="2800" dirty="0">
                <a:solidFill>
                  <a:schemeClr val="accent6"/>
                </a:solidFill>
              </a:rPr>
              <a:t> NASA Airborne Science Platforms</a:t>
            </a:r>
          </a:p>
        </p:txBody>
      </p:sp>
      <p:sp>
        <p:nvSpPr>
          <p:cNvPr id="43015" name="Text Box 13"/>
          <p:cNvSpPr txBox="1">
            <a:spLocks noChangeArrowheads="1"/>
          </p:cNvSpPr>
          <p:nvPr/>
        </p:nvSpPr>
        <p:spPr bwMode="auto">
          <a:xfrm>
            <a:off x="1958975" y="4144963"/>
            <a:ext cx="646113" cy="369887"/>
          </a:xfrm>
          <a:prstGeom prst="rect">
            <a:avLst/>
          </a:prstGeom>
          <a:noFill/>
          <a:ln w="9525">
            <a:noFill/>
            <a:miter lim="800000"/>
            <a:headEnd/>
            <a:tailEnd/>
          </a:ln>
        </p:spPr>
        <p:txBody>
          <a:bodyPr wrap="none">
            <a:spAutoFit/>
          </a:bodyPr>
          <a:lstStyle/>
          <a:p>
            <a:pPr>
              <a:defRPr/>
            </a:pPr>
            <a:r>
              <a:rPr lang="en-US">
                <a:solidFill>
                  <a:schemeClr val="accent6"/>
                </a:solidFill>
              </a:rPr>
              <a:t>DC8</a:t>
            </a:r>
          </a:p>
        </p:txBody>
      </p:sp>
      <p:sp>
        <p:nvSpPr>
          <p:cNvPr id="43016" name="Text Box 14"/>
          <p:cNvSpPr txBox="1">
            <a:spLocks noChangeArrowheads="1"/>
          </p:cNvSpPr>
          <p:nvPr/>
        </p:nvSpPr>
        <p:spPr bwMode="auto">
          <a:xfrm>
            <a:off x="3676650" y="2468563"/>
            <a:ext cx="812800" cy="369887"/>
          </a:xfrm>
          <a:prstGeom prst="rect">
            <a:avLst/>
          </a:prstGeom>
          <a:noFill/>
          <a:ln w="9525">
            <a:noFill/>
            <a:miter lim="800000"/>
            <a:headEnd/>
            <a:tailEnd/>
          </a:ln>
        </p:spPr>
        <p:txBody>
          <a:bodyPr wrap="none">
            <a:spAutoFit/>
          </a:bodyPr>
          <a:lstStyle/>
          <a:p>
            <a:pPr>
              <a:defRPr/>
            </a:pPr>
            <a:r>
              <a:rPr lang="en-US">
                <a:solidFill>
                  <a:schemeClr val="accent6"/>
                </a:solidFill>
              </a:rPr>
              <a:t>WB57</a:t>
            </a:r>
          </a:p>
        </p:txBody>
      </p:sp>
      <p:sp>
        <p:nvSpPr>
          <p:cNvPr id="43017" name="Text Box 15"/>
          <p:cNvSpPr txBox="1">
            <a:spLocks noChangeArrowheads="1"/>
          </p:cNvSpPr>
          <p:nvPr/>
        </p:nvSpPr>
        <p:spPr bwMode="auto">
          <a:xfrm>
            <a:off x="5581650" y="2239963"/>
            <a:ext cx="633413" cy="369887"/>
          </a:xfrm>
          <a:prstGeom prst="rect">
            <a:avLst/>
          </a:prstGeom>
          <a:noFill/>
          <a:ln w="9525">
            <a:noFill/>
            <a:miter lim="800000"/>
            <a:headEnd/>
            <a:tailEnd/>
          </a:ln>
        </p:spPr>
        <p:txBody>
          <a:bodyPr wrap="none">
            <a:spAutoFit/>
          </a:bodyPr>
          <a:lstStyle/>
          <a:p>
            <a:pPr>
              <a:defRPr/>
            </a:pPr>
            <a:r>
              <a:rPr lang="en-US">
                <a:solidFill>
                  <a:schemeClr val="accent6"/>
                </a:solidFill>
              </a:rPr>
              <a:t>ER2</a:t>
            </a:r>
          </a:p>
        </p:txBody>
      </p:sp>
      <p:sp>
        <p:nvSpPr>
          <p:cNvPr id="53258" name="Line 16"/>
          <p:cNvSpPr>
            <a:spLocks noChangeShapeType="1"/>
          </p:cNvSpPr>
          <p:nvPr/>
        </p:nvSpPr>
        <p:spPr bwMode="auto">
          <a:xfrm>
            <a:off x="990600" y="5105400"/>
            <a:ext cx="152400" cy="0"/>
          </a:xfrm>
          <a:prstGeom prst="line">
            <a:avLst/>
          </a:prstGeom>
          <a:noFill/>
          <a:ln w="9525">
            <a:solidFill>
              <a:schemeClr val="tx1"/>
            </a:solidFill>
            <a:round/>
            <a:headEnd/>
            <a:tailEnd/>
          </a:ln>
        </p:spPr>
        <p:txBody>
          <a:bodyPr/>
          <a:lstStyle/>
          <a:p>
            <a:endParaRPr lang="en-US"/>
          </a:p>
        </p:txBody>
      </p:sp>
      <p:sp>
        <p:nvSpPr>
          <p:cNvPr id="53259" name="Line 17"/>
          <p:cNvSpPr>
            <a:spLocks noChangeShapeType="1"/>
          </p:cNvSpPr>
          <p:nvPr/>
        </p:nvSpPr>
        <p:spPr bwMode="auto">
          <a:xfrm>
            <a:off x="990600" y="2971800"/>
            <a:ext cx="152400" cy="0"/>
          </a:xfrm>
          <a:prstGeom prst="line">
            <a:avLst/>
          </a:prstGeom>
          <a:noFill/>
          <a:ln w="9525">
            <a:solidFill>
              <a:schemeClr val="tx1"/>
            </a:solidFill>
            <a:round/>
            <a:headEnd/>
            <a:tailEnd/>
          </a:ln>
        </p:spPr>
        <p:txBody>
          <a:bodyPr/>
          <a:lstStyle/>
          <a:p>
            <a:endParaRPr lang="en-US"/>
          </a:p>
        </p:txBody>
      </p:sp>
      <p:sp>
        <p:nvSpPr>
          <p:cNvPr id="53260" name="Line 18"/>
          <p:cNvSpPr>
            <a:spLocks noChangeShapeType="1"/>
          </p:cNvSpPr>
          <p:nvPr/>
        </p:nvSpPr>
        <p:spPr bwMode="auto">
          <a:xfrm>
            <a:off x="990600" y="4038600"/>
            <a:ext cx="152400" cy="0"/>
          </a:xfrm>
          <a:prstGeom prst="line">
            <a:avLst/>
          </a:prstGeom>
          <a:noFill/>
          <a:ln w="9525">
            <a:solidFill>
              <a:schemeClr val="tx1"/>
            </a:solidFill>
            <a:round/>
            <a:headEnd/>
            <a:tailEnd/>
          </a:ln>
        </p:spPr>
        <p:txBody>
          <a:bodyPr/>
          <a:lstStyle/>
          <a:p>
            <a:endParaRPr lang="en-US"/>
          </a:p>
        </p:txBody>
      </p:sp>
      <p:sp>
        <p:nvSpPr>
          <p:cNvPr id="53261" name="Line 20"/>
          <p:cNvSpPr>
            <a:spLocks noChangeShapeType="1"/>
          </p:cNvSpPr>
          <p:nvPr/>
        </p:nvSpPr>
        <p:spPr bwMode="auto">
          <a:xfrm>
            <a:off x="990600" y="1905000"/>
            <a:ext cx="152400" cy="0"/>
          </a:xfrm>
          <a:prstGeom prst="line">
            <a:avLst/>
          </a:prstGeom>
          <a:noFill/>
          <a:ln w="9525">
            <a:solidFill>
              <a:schemeClr val="tx1"/>
            </a:solidFill>
            <a:round/>
            <a:headEnd/>
            <a:tailEnd/>
          </a:ln>
        </p:spPr>
        <p:txBody>
          <a:bodyPr/>
          <a:lstStyle/>
          <a:p>
            <a:endParaRPr lang="en-US"/>
          </a:p>
        </p:txBody>
      </p:sp>
      <p:sp>
        <p:nvSpPr>
          <p:cNvPr id="53262" name="Text Box 21"/>
          <p:cNvSpPr txBox="1">
            <a:spLocks noChangeArrowheads="1"/>
          </p:cNvSpPr>
          <p:nvPr/>
        </p:nvSpPr>
        <p:spPr bwMode="auto">
          <a:xfrm>
            <a:off x="565150" y="1676400"/>
            <a:ext cx="501650" cy="4486275"/>
          </a:xfrm>
          <a:prstGeom prst="rect">
            <a:avLst/>
          </a:prstGeom>
          <a:noFill/>
          <a:ln w="9525">
            <a:noFill/>
            <a:miter lim="800000"/>
            <a:headEnd/>
            <a:tailEnd/>
          </a:ln>
        </p:spPr>
        <p:txBody>
          <a:bodyPr wrap="none">
            <a:spAutoFit/>
          </a:bodyPr>
          <a:lstStyle/>
          <a:p>
            <a:r>
              <a:rPr lang="en-US"/>
              <a:t>25 </a:t>
            </a:r>
          </a:p>
          <a:p>
            <a:endParaRPr lang="en-US"/>
          </a:p>
          <a:p>
            <a:endParaRPr lang="en-US"/>
          </a:p>
          <a:p>
            <a:endParaRPr lang="en-US"/>
          </a:p>
          <a:p>
            <a:r>
              <a:rPr lang="en-US"/>
              <a:t>20 </a:t>
            </a:r>
          </a:p>
          <a:p>
            <a:endParaRPr lang="en-US"/>
          </a:p>
          <a:p>
            <a:endParaRPr lang="en-US"/>
          </a:p>
          <a:p>
            <a:endParaRPr lang="en-US"/>
          </a:p>
          <a:p>
            <a:r>
              <a:rPr lang="en-US"/>
              <a:t>15</a:t>
            </a:r>
          </a:p>
          <a:p>
            <a:endParaRPr lang="en-US"/>
          </a:p>
          <a:p>
            <a:endParaRPr lang="en-US"/>
          </a:p>
          <a:p>
            <a:endParaRPr lang="en-US"/>
          </a:p>
          <a:p>
            <a:r>
              <a:rPr lang="en-US"/>
              <a:t>10</a:t>
            </a:r>
          </a:p>
          <a:p>
            <a:endParaRPr lang="en-US"/>
          </a:p>
          <a:p>
            <a:endParaRPr lang="en-US"/>
          </a:p>
          <a:p>
            <a:r>
              <a:rPr lang="en-US"/>
              <a:t>5</a:t>
            </a:r>
          </a:p>
        </p:txBody>
      </p:sp>
      <p:sp>
        <p:nvSpPr>
          <p:cNvPr id="53263" name="Line 22"/>
          <p:cNvSpPr>
            <a:spLocks noChangeShapeType="1"/>
          </p:cNvSpPr>
          <p:nvPr/>
        </p:nvSpPr>
        <p:spPr bwMode="auto">
          <a:xfrm>
            <a:off x="990600" y="5943600"/>
            <a:ext cx="152400" cy="0"/>
          </a:xfrm>
          <a:prstGeom prst="line">
            <a:avLst/>
          </a:prstGeom>
          <a:noFill/>
          <a:ln w="9525">
            <a:solidFill>
              <a:schemeClr val="tx1"/>
            </a:solidFill>
            <a:round/>
            <a:headEnd/>
            <a:tailEnd/>
          </a:ln>
        </p:spPr>
        <p:txBody>
          <a:bodyPr/>
          <a:lstStyle/>
          <a:p>
            <a:endParaRPr lang="en-US"/>
          </a:p>
        </p:txBody>
      </p:sp>
      <p:sp>
        <p:nvSpPr>
          <p:cNvPr id="53264" name="Text Box 23"/>
          <p:cNvSpPr txBox="1">
            <a:spLocks noChangeArrowheads="1"/>
          </p:cNvSpPr>
          <p:nvPr/>
        </p:nvSpPr>
        <p:spPr bwMode="auto">
          <a:xfrm rot="-5400000">
            <a:off x="-784225" y="3557588"/>
            <a:ext cx="2360613" cy="427037"/>
          </a:xfrm>
          <a:prstGeom prst="rect">
            <a:avLst/>
          </a:prstGeom>
          <a:noFill/>
          <a:ln w="9525">
            <a:noFill/>
            <a:miter lim="800000"/>
            <a:headEnd/>
            <a:tailEnd/>
          </a:ln>
        </p:spPr>
        <p:txBody>
          <a:bodyPr wrap="none">
            <a:spAutoFit/>
          </a:bodyPr>
          <a:lstStyle/>
          <a:p>
            <a:r>
              <a:rPr lang="en-US"/>
              <a:t>Max Altitude (km)</a:t>
            </a:r>
          </a:p>
        </p:txBody>
      </p:sp>
      <p:sp>
        <p:nvSpPr>
          <p:cNvPr id="53265" name="Text Box 25"/>
          <p:cNvSpPr txBox="1">
            <a:spLocks noChangeArrowheads="1"/>
          </p:cNvSpPr>
          <p:nvPr/>
        </p:nvSpPr>
        <p:spPr bwMode="auto">
          <a:xfrm>
            <a:off x="3657600" y="1524000"/>
            <a:ext cx="2381250" cy="641350"/>
          </a:xfrm>
          <a:prstGeom prst="rect">
            <a:avLst/>
          </a:prstGeom>
          <a:noFill/>
          <a:ln w="9525">
            <a:noFill/>
            <a:miter lim="800000"/>
            <a:headEnd/>
            <a:tailEnd/>
          </a:ln>
        </p:spPr>
        <p:txBody>
          <a:bodyPr wrap="none">
            <a:spAutoFit/>
          </a:bodyPr>
          <a:lstStyle/>
          <a:p>
            <a:r>
              <a:rPr lang="en-US"/>
              <a:t>6-8 hrs duration</a:t>
            </a:r>
          </a:p>
          <a:p>
            <a:r>
              <a:rPr lang="en-US"/>
              <a:t>Unattended operation</a:t>
            </a:r>
          </a:p>
        </p:txBody>
      </p:sp>
      <p:sp>
        <p:nvSpPr>
          <p:cNvPr id="43028" name="Text Box 28"/>
          <p:cNvSpPr txBox="1">
            <a:spLocks noChangeArrowheads="1"/>
          </p:cNvSpPr>
          <p:nvPr/>
        </p:nvSpPr>
        <p:spPr bwMode="auto">
          <a:xfrm>
            <a:off x="7010400" y="1554163"/>
            <a:ext cx="1492250" cy="369887"/>
          </a:xfrm>
          <a:prstGeom prst="rect">
            <a:avLst/>
          </a:prstGeom>
          <a:noFill/>
          <a:ln w="9525">
            <a:noFill/>
            <a:miter lim="800000"/>
            <a:headEnd/>
            <a:tailEnd/>
          </a:ln>
        </p:spPr>
        <p:txBody>
          <a:bodyPr wrap="none">
            <a:spAutoFit/>
          </a:bodyPr>
          <a:lstStyle/>
          <a:p>
            <a:pPr>
              <a:defRPr/>
            </a:pPr>
            <a:r>
              <a:rPr lang="en-US" dirty="0">
                <a:solidFill>
                  <a:schemeClr val="accent6"/>
                </a:solidFill>
              </a:rPr>
              <a:t>Global Hawk</a:t>
            </a:r>
          </a:p>
        </p:txBody>
      </p:sp>
      <p:sp>
        <p:nvSpPr>
          <p:cNvPr id="53268" name="Text Box 29"/>
          <p:cNvSpPr txBox="1">
            <a:spLocks noChangeArrowheads="1"/>
          </p:cNvSpPr>
          <p:nvPr/>
        </p:nvSpPr>
        <p:spPr bwMode="auto">
          <a:xfrm>
            <a:off x="6781800" y="914400"/>
            <a:ext cx="2076450" cy="641350"/>
          </a:xfrm>
          <a:prstGeom prst="rect">
            <a:avLst/>
          </a:prstGeom>
          <a:noFill/>
          <a:ln w="9525">
            <a:noFill/>
            <a:miter lim="800000"/>
            <a:headEnd/>
            <a:tailEnd/>
          </a:ln>
        </p:spPr>
        <p:txBody>
          <a:bodyPr wrap="none">
            <a:spAutoFit/>
          </a:bodyPr>
          <a:lstStyle/>
          <a:p>
            <a:r>
              <a:rPr lang="en-US"/>
              <a:t>36 hrs duration</a:t>
            </a:r>
          </a:p>
          <a:p>
            <a:r>
              <a:rPr lang="en-US"/>
              <a:t>Unmanned vehicle</a:t>
            </a:r>
          </a:p>
        </p:txBody>
      </p:sp>
      <p:sp>
        <p:nvSpPr>
          <p:cNvPr id="53269" name="Line 24"/>
          <p:cNvSpPr>
            <a:spLocks noChangeShapeType="1"/>
          </p:cNvSpPr>
          <p:nvPr/>
        </p:nvSpPr>
        <p:spPr bwMode="auto">
          <a:xfrm flipV="1">
            <a:off x="5486400" y="3098800"/>
            <a:ext cx="152400" cy="914400"/>
          </a:xfrm>
          <a:prstGeom prst="line">
            <a:avLst/>
          </a:prstGeom>
          <a:noFill/>
          <a:ln w="9525">
            <a:solidFill>
              <a:schemeClr val="tx1"/>
            </a:solidFill>
            <a:round/>
            <a:headEnd/>
            <a:tailEnd type="triangle" w="med" len="med"/>
          </a:ln>
        </p:spPr>
        <p:txBody>
          <a:bodyPr/>
          <a:lstStyle/>
          <a:p>
            <a:endParaRPr lang="en-US"/>
          </a:p>
        </p:txBody>
      </p:sp>
      <p:sp>
        <p:nvSpPr>
          <p:cNvPr id="53270" name="Line 25"/>
          <p:cNvSpPr>
            <a:spLocks noChangeShapeType="1"/>
          </p:cNvSpPr>
          <p:nvPr/>
        </p:nvSpPr>
        <p:spPr bwMode="auto">
          <a:xfrm flipH="1" flipV="1">
            <a:off x="5715000" y="3175000"/>
            <a:ext cx="914400" cy="838200"/>
          </a:xfrm>
          <a:prstGeom prst="line">
            <a:avLst/>
          </a:prstGeom>
          <a:noFill/>
          <a:ln w="9525">
            <a:solidFill>
              <a:schemeClr val="tx1"/>
            </a:solidFill>
            <a:round/>
            <a:headEnd/>
            <a:tailEnd type="triangle" w="med" len="med"/>
          </a:ln>
        </p:spPr>
        <p:txBody>
          <a:bodyPr/>
          <a:lstStyle/>
          <a:p>
            <a:endParaRPr lang="en-US"/>
          </a:p>
        </p:txBody>
      </p:sp>
      <p:pic>
        <p:nvPicPr>
          <p:cNvPr id="53271" name="Picture 5" descr="er2-3"/>
          <p:cNvPicPr>
            <a:picLocks noChangeAspect="1" noChangeArrowheads="1"/>
          </p:cNvPicPr>
          <p:nvPr/>
        </p:nvPicPr>
        <p:blipFill>
          <a:blip r:embed="rId7" cstate="print"/>
          <a:srcRect/>
          <a:stretch>
            <a:fillRect/>
          </a:stretch>
        </p:blipFill>
        <p:spPr bwMode="auto">
          <a:xfrm>
            <a:off x="5105400" y="2630488"/>
            <a:ext cx="1676400" cy="903287"/>
          </a:xfrm>
          <a:prstGeom prst="rect">
            <a:avLst/>
          </a:prstGeom>
          <a:noFill/>
          <a:ln w="9525">
            <a:noFill/>
            <a:miter lim="800000"/>
            <a:headEnd/>
            <a:tailEnd/>
          </a:ln>
        </p:spPr>
      </p:pic>
      <p:sp>
        <p:nvSpPr>
          <p:cNvPr id="53272" name="Text Box 21"/>
          <p:cNvSpPr txBox="1">
            <a:spLocks noChangeArrowheads="1"/>
          </p:cNvSpPr>
          <p:nvPr/>
        </p:nvSpPr>
        <p:spPr bwMode="auto">
          <a:xfrm>
            <a:off x="1219200" y="3124200"/>
            <a:ext cx="1828800" cy="730250"/>
          </a:xfrm>
          <a:prstGeom prst="rect">
            <a:avLst/>
          </a:prstGeom>
          <a:noFill/>
          <a:ln w="9525">
            <a:noFill/>
            <a:miter lim="800000"/>
            <a:headEnd/>
            <a:tailEnd/>
          </a:ln>
        </p:spPr>
        <p:txBody>
          <a:bodyPr>
            <a:spAutoFit/>
          </a:bodyPr>
          <a:lstStyle/>
          <a:p>
            <a:pPr algn="ctr"/>
            <a:r>
              <a:rPr lang="en-US" sz="1400">
                <a:solidFill>
                  <a:srgbClr val="000000"/>
                </a:solidFill>
              </a:rPr>
              <a:t>TWiLiTE configured for DC8 Nadir Port 7</a:t>
            </a:r>
          </a:p>
          <a:p>
            <a:pPr algn="ctr"/>
            <a:r>
              <a:rPr lang="en-US" sz="1400">
                <a:solidFill>
                  <a:srgbClr val="000000"/>
                </a:solidFill>
              </a:rPr>
              <a:t>(ROSES07-AITT)</a:t>
            </a:r>
          </a:p>
        </p:txBody>
      </p:sp>
      <p:pic>
        <p:nvPicPr>
          <p:cNvPr id="53273" name="Picture 23" descr="twilite_er2_ee"/>
          <p:cNvPicPr>
            <a:picLocks noChangeAspect="1" noChangeArrowheads="1"/>
          </p:cNvPicPr>
          <p:nvPr/>
        </p:nvPicPr>
        <p:blipFill>
          <a:blip r:embed="rId8" cstate="print"/>
          <a:srcRect/>
          <a:stretch>
            <a:fillRect/>
          </a:stretch>
        </p:blipFill>
        <p:spPr bwMode="auto">
          <a:xfrm>
            <a:off x="5486400" y="3990975"/>
            <a:ext cx="1143000" cy="1073150"/>
          </a:xfrm>
          <a:prstGeom prst="rect">
            <a:avLst/>
          </a:prstGeom>
          <a:noFill/>
          <a:ln w="9525">
            <a:noFill/>
            <a:miter lim="800000"/>
            <a:headEnd/>
            <a:tailEnd/>
          </a:ln>
        </p:spPr>
      </p:pic>
      <p:pic>
        <p:nvPicPr>
          <p:cNvPr id="53274" name="Picture 26" descr="twilte_asm_1-15-08_2"/>
          <p:cNvPicPr>
            <a:picLocks noChangeAspect="1" noChangeArrowheads="1"/>
          </p:cNvPicPr>
          <p:nvPr/>
        </p:nvPicPr>
        <p:blipFill>
          <a:blip r:embed="rId9" cstate="print"/>
          <a:srcRect/>
          <a:stretch>
            <a:fillRect/>
          </a:stretch>
        </p:blipFill>
        <p:spPr bwMode="auto">
          <a:xfrm>
            <a:off x="3657600" y="4187825"/>
            <a:ext cx="1219200" cy="884238"/>
          </a:xfrm>
          <a:prstGeom prst="rect">
            <a:avLst/>
          </a:prstGeom>
          <a:noFill/>
          <a:ln w="9525">
            <a:noFill/>
            <a:miter lim="800000"/>
            <a:headEnd/>
            <a:tailEnd/>
          </a:ln>
        </p:spPr>
      </p:pic>
      <p:sp>
        <p:nvSpPr>
          <p:cNvPr id="53275" name="Line 27"/>
          <p:cNvSpPr>
            <a:spLocks noChangeShapeType="1"/>
          </p:cNvSpPr>
          <p:nvPr/>
        </p:nvSpPr>
        <p:spPr bwMode="auto">
          <a:xfrm flipV="1">
            <a:off x="3657600" y="3349625"/>
            <a:ext cx="609600" cy="838200"/>
          </a:xfrm>
          <a:prstGeom prst="line">
            <a:avLst/>
          </a:prstGeom>
          <a:noFill/>
          <a:ln w="9525">
            <a:solidFill>
              <a:schemeClr val="tx1"/>
            </a:solidFill>
            <a:round/>
            <a:headEnd/>
            <a:tailEnd type="triangle" w="med" len="med"/>
          </a:ln>
        </p:spPr>
        <p:txBody>
          <a:bodyPr/>
          <a:lstStyle/>
          <a:p>
            <a:endParaRPr lang="en-US"/>
          </a:p>
        </p:txBody>
      </p:sp>
      <p:sp>
        <p:nvSpPr>
          <p:cNvPr id="53276" name="Line 28"/>
          <p:cNvSpPr>
            <a:spLocks noChangeShapeType="1"/>
          </p:cNvSpPr>
          <p:nvPr/>
        </p:nvSpPr>
        <p:spPr bwMode="auto">
          <a:xfrm flipH="1" flipV="1">
            <a:off x="4267200" y="3349625"/>
            <a:ext cx="609600" cy="838200"/>
          </a:xfrm>
          <a:prstGeom prst="line">
            <a:avLst/>
          </a:prstGeom>
          <a:noFill/>
          <a:ln w="9525">
            <a:solidFill>
              <a:schemeClr val="tx1"/>
            </a:solidFill>
            <a:round/>
            <a:headEnd/>
            <a:tailEnd type="triangle" w="med" len="med"/>
          </a:ln>
        </p:spPr>
        <p:txBody>
          <a:bodyPr/>
          <a:lstStyle/>
          <a:p>
            <a:endParaRPr lang="en-US"/>
          </a:p>
        </p:txBody>
      </p:sp>
      <p:sp>
        <p:nvSpPr>
          <p:cNvPr id="53277" name="Text Box 29"/>
          <p:cNvSpPr txBox="1">
            <a:spLocks noChangeArrowheads="1"/>
          </p:cNvSpPr>
          <p:nvPr/>
        </p:nvSpPr>
        <p:spPr bwMode="auto">
          <a:xfrm>
            <a:off x="3352800" y="5102225"/>
            <a:ext cx="1828800" cy="730250"/>
          </a:xfrm>
          <a:prstGeom prst="rect">
            <a:avLst/>
          </a:prstGeom>
          <a:noFill/>
          <a:ln w="9525">
            <a:noFill/>
            <a:miter lim="800000"/>
            <a:headEnd/>
            <a:tailEnd/>
          </a:ln>
        </p:spPr>
        <p:txBody>
          <a:bodyPr>
            <a:spAutoFit/>
          </a:bodyPr>
          <a:lstStyle/>
          <a:p>
            <a:pPr algn="ctr"/>
            <a:r>
              <a:rPr lang="en-US" sz="1400">
                <a:solidFill>
                  <a:srgbClr val="000000"/>
                </a:solidFill>
              </a:rPr>
              <a:t>TWiLiTE configured for WB57 3’ Pallet</a:t>
            </a:r>
          </a:p>
          <a:p>
            <a:pPr algn="ctr"/>
            <a:r>
              <a:rPr lang="en-US" sz="1400">
                <a:solidFill>
                  <a:srgbClr val="000000"/>
                </a:solidFill>
              </a:rPr>
              <a:t>(ESTO IIP04)</a:t>
            </a:r>
          </a:p>
        </p:txBody>
      </p:sp>
      <p:sp>
        <p:nvSpPr>
          <p:cNvPr id="53278" name="Text Box 30"/>
          <p:cNvSpPr txBox="1">
            <a:spLocks noChangeArrowheads="1"/>
          </p:cNvSpPr>
          <p:nvPr/>
        </p:nvSpPr>
        <p:spPr bwMode="auto">
          <a:xfrm>
            <a:off x="5181600" y="5057775"/>
            <a:ext cx="1828800" cy="738188"/>
          </a:xfrm>
          <a:prstGeom prst="rect">
            <a:avLst/>
          </a:prstGeom>
          <a:noFill/>
          <a:ln w="9525">
            <a:noFill/>
            <a:miter lim="800000"/>
            <a:headEnd/>
            <a:tailEnd/>
          </a:ln>
        </p:spPr>
        <p:txBody>
          <a:bodyPr>
            <a:spAutoFit/>
          </a:bodyPr>
          <a:lstStyle/>
          <a:p>
            <a:pPr algn="ctr"/>
            <a:r>
              <a:rPr lang="en-US" sz="1400">
                <a:solidFill>
                  <a:srgbClr val="000000"/>
                </a:solidFill>
              </a:rPr>
              <a:t>TWiLiTE configured for ER-2 Q-Bay</a:t>
            </a:r>
          </a:p>
          <a:p>
            <a:pPr algn="ctr"/>
            <a:r>
              <a:rPr lang="en-US" sz="1400">
                <a:solidFill>
                  <a:srgbClr val="000000"/>
                </a:solidFill>
              </a:rPr>
              <a:t>(ESTO IIP04)</a:t>
            </a:r>
          </a:p>
        </p:txBody>
      </p:sp>
      <p:sp>
        <p:nvSpPr>
          <p:cNvPr id="53279" name="Line 18"/>
          <p:cNvSpPr>
            <a:spLocks noChangeShapeType="1"/>
          </p:cNvSpPr>
          <p:nvPr/>
        </p:nvSpPr>
        <p:spPr bwMode="auto">
          <a:xfrm flipV="1">
            <a:off x="1828800" y="5029200"/>
            <a:ext cx="685800" cy="457200"/>
          </a:xfrm>
          <a:prstGeom prst="line">
            <a:avLst/>
          </a:prstGeom>
          <a:noFill/>
          <a:ln w="9525">
            <a:solidFill>
              <a:schemeClr val="tx1"/>
            </a:solidFill>
            <a:round/>
            <a:headEnd/>
            <a:tailEnd type="triangle" w="med" len="med"/>
          </a:ln>
        </p:spPr>
        <p:txBody>
          <a:bodyPr/>
          <a:lstStyle/>
          <a:p>
            <a:endParaRPr lang="en-US"/>
          </a:p>
        </p:txBody>
      </p:sp>
      <p:sp>
        <p:nvSpPr>
          <p:cNvPr id="53280" name="Line 19"/>
          <p:cNvSpPr>
            <a:spLocks noChangeShapeType="1"/>
          </p:cNvSpPr>
          <p:nvPr/>
        </p:nvSpPr>
        <p:spPr bwMode="auto">
          <a:xfrm flipH="1" flipV="1">
            <a:off x="2514600" y="5029200"/>
            <a:ext cx="381000" cy="457200"/>
          </a:xfrm>
          <a:prstGeom prst="line">
            <a:avLst/>
          </a:prstGeom>
          <a:noFill/>
          <a:ln w="9525">
            <a:solidFill>
              <a:schemeClr val="tx1"/>
            </a:solidFill>
            <a:round/>
            <a:headEnd/>
            <a:tailEnd type="triangle" w="med" len="med"/>
          </a:ln>
        </p:spPr>
        <p:txBody>
          <a:bodyPr/>
          <a:lstStyle/>
          <a:p>
            <a:endParaRPr lang="en-US"/>
          </a:p>
        </p:txBody>
      </p:sp>
      <p:pic>
        <p:nvPicPr>
          <p:cNvPr id="53281" name="Picture 22" descr="front_xsec1"/>
          <p:cNvPicPr>
            <a:picLocks noChangeAspect="1" noChangeArrowheads="1"/>
          </p:cNvPicPr>
          <p:nvPr/>
        </p:nvPicPr>
        <p:blipFill>
          <a:blip r:embed="rId10" cstate="print"/>
          <a:srcRect/>
          <a:stretch>
            <a:fillRect/>
          </a:stretch>
        </p:blipFill>
        <p:spPr bwMode="auto">
          <a:xfrm>
            <a:off x="1828800" y="5499100"/>
            <a:ext cx="1066800" cy="977900"/>
          </a:xfrm>
          <a:prstGeom prst="rect">
            <a:avLst/>
          </a:prstGeom>
          <a:noFill/>
          <a:ln w="9525">
            <a:noFill/>
            <a:miter lim="800000"/>
            <a:headEnd/>
            <a:tailEnd/>
          </a:ln>
        </p:spPr>
      </p:pic>
      <p:sp>
        <p:nvSpPr>
          <p:cNvPr id="53282" name="Line 27"/>
          <p:cNvSpPr>
            <a:spLocks noChangeShapeType="1"/>
          </p:cNvSpPr>
          <p:nvPr/>
        </p:nvSpPr>
        <p:spPr bwMode="auto">
          <a:xfrm flipV="1">
            <a:off x="7162800" y="2438400"/>
            <a:ext cx="609600" cy="838200"/>
          </a:xfrm>
          <a:prstGeom prst="line">
            <a:avLst/>
          </a:prstGeom>
          <a:noFill/>
          <a:ln w="9525">
            <a:solidFill>
              <a:schemeClr val="tx1"/>
            </a:solidFill>
            <a:round/>
            <a:headEnd/>
            <a:tailEnd type="triangle" w="med" len="med"/>
          </a:ln>
        </p:spPr>
        <p:txBody>
          <a:bodyPr/>
          <a:lstStyle/>
          <a:p>
            <a:endParaRPr lang="en-US"/>
          </a:p>
        </p:txBody>
      </p:sp>
      <p:sp>
        <p:nvSpPr>
          <p:cNvPr id="53283" name="Line 28"/>
          <p:cNvSpPr>
            <a:spLocks noChangeShapeType="1"/>
          </p:cNvSpPr>
          <p:nvPr/>
        </p:nvSpPr>
        <p:spPr bwMode="auto">
          <a:xfrm flipH="1" flipV="1">
            <a:off x="7772400" y="2438400"/>
            <a:ext cx="609600" cy="838200"/>
          </a:xfrm>
          <a:prstGeom prst="line">
            <a:avLst/>
          </a:prstGeom>
          <a:noFill/>
          <a:ln w="9525">
            <a:solidFill>
              <a:schemeClr val="tx1"/>
            </a:solidFill>
            <a:round/>
            <a:headEnd/>
            <a:tailEnd type="triangle" w="med" len="med"/>
          </a:ln>
        </p:spPr>
        <p:txBody>
          <a:bodyPr/>
          <a:lstStyle/>
          <a:p>
            <a:endParaRPr lang="en-US"/>
          </a:p>
        </p:txBody>
      </p:sp>
      <p:sp>
        <p:nvSpPr>
          <p:cNvPr id="53284" name="Text Box 30"/>
          <p:cNvSpPr txBox="1">
            <a:spLocks noChangeArrowheads="1"/>
          </p:cNvSpPr>
          <p:nvPr/>
        </p:nvSpPr>
        <p:spPr bwMode="auto">
          <a:xfrm>
            <a:off x="7086600" y="4191000"/>
            <a:ext cx="1828800" cy="954088"/>
          </a:xfrm>
          <a:prstGeom prst="rect">
            <a:avLst/>
          </a:prstGeom>
          <a:noFill/>
          <a:ln w="9525">
            <a:noFill/>
            <a:miter lim="800000"/>
            <a:headEnd/>
            <a:tailEnd/>
          </a:ln>
        </p:spPr>
        <p:txBody>
          <a:bodyPr>
            <a:spAutoFit/>
          </a:bodyPr>
          <a:lstStyle/>
          <a:p>
            <a:pPr algn="ctr"/>
            <a:r>
              <a:rPr lang="en-US" sz="1400" dirty="0" err="1">
                <a:solidFill>
                  <a:srgbClr val="000000"/>
                </a:solidFill>
              </a:rPr>
              <a:t>TWiLiTE</a:t>
            </a:r>
            <a:r>
              <a:rPr lang="en-US" sz="1400" dirty="0">
                <a:solidFill>
                  <a:srgbClr val="000000"/>
                </a:solidFill>
              </a:rPr>
              <a:t> </a:t>
            </a:r>
            <a:r>
              <a:rPr lang="en-US" sz="1400" dirty="0" smtClean="0">
                <a:solidFill>
                  <a:srgbClr val="000000"/>
                </a:solidFill>
              </a:rPr>
              <a:t>configured </a:t>
            </a:r>
            <a:r>
              <a:rPr lang="en-US" sz="1400" dirty="0">
                <a:solidFill>
                  <a:srgbClr val="000000"/>
                </a:solidFill>
              </a:rPr>
              <a:t>for Global </a:t>
            </a:r>
            <a:r>
              <a:rPr lang="en-US" sz="1400" dirty="0" smtClean="0">
                <a:solidFill>
                  <a:srgbClr val="000000"/>
                </a:solidFill>
              </a:rPr>
              <a:t>Hawk </a:t>
            </a:r>
            <a:r>
              <a:rPr lang="en-US" sz="1400" dirty="0">
                <a:solidFill>
                  <a:srgbClr val="000000"/>
                </a:solidFill>
              </a:rPr>
              <a:t>Zone 25 </a:t>
            </a:r>
          </a:p>
          <a:p>
            <a:pPr algn="ctr"/>
            <a:r>
              <a:rPr lang="en-US" sz="1400" dirty="0" smtClean="0">
                <a:solidFill>
                  <a:srgbClr val="000000"/>
                </a:solidFill>
              </a:rPr>
              <a:t>(HS3)</a:t>
            </a:r>
            <a:endParaRPr lang="en-US" sz="1400" dirty="0">
              <a:solidFill>
                <a:srgbClr val="000000"/>
              </a:solidFill>
            </a:endParaRPr>
          </a:p>
        </p:txBody>
      </p:sp>
      <p:pic>
        <p:nvPicPr>
          <p:cNvPr id="37" name="Picture 8" descr="xsec_side.jpg"/>
          <p:cNvPicPr>
            <a:picLocks noChangeAspect="1"/>
          </p:cNvPicPr>
          <p:nvPr/>
        </p:nvPicPr>
        <p:blipFill>
          <a:blip r:embed="rId11" cstate="print"/>
          <a:srcRect t="7144" r="690" b="21415"/>
          <a:stretch>
            <a:fillRect/>
          </a:stretch>
        </p:blipFill>
        <p:spPr bwMode="auto">
          <a:xfrm>
            <a:off x="7162800" y="3276600"/>
            <a:ext cx="137160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1905000" y="304800"/>
            <a:ext cx="5334000" cy="914400"/>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3600" b="0" dirty="0" smtClean="0">
                <a:solidFill>
                  <a:schemeClr val="accent6"/>
                </a:solidFill>
              </a:rPr>
              <a:t>Optical</a:t>
            </a:r>
            <a:r>
              <a:rPr lang="en-US" b="0" dirty="0" smtClean="0">
                <a:solidFill>
                  <a:schemeClr val="accent6"/>
                </a:solidFill>
              </a:rPr>
              <a:t> Bench Detail</a:t>
            </a:r>
          </a:p>
        </p:txBody>
      </p:sp>
      <p:grpSp>
        <p:nvGrpSpPr>
          <p:cNvPr id="2" name="Group 3"/>
          <p:cNvGrpSpPr>
            <a:grpSpLocks/>
          </p:cNvGrpSpPr>
          <p:nvPr/>
        </p:nvGrpSpPr>
        <p:grpSpPr bwMode="auto">
          <a:xfrm>
            <a:off x="304800" y="1447800"/>
            <a:ext cx="5257800" cy="4343400"/>
            <a:chOff x="1152" y="1152"/>
            <a:chExt cx="3312" cy="2736"/>
          </a:xfrm>
        </p:grpSpPr>
        <p:pic>
          <p:nvPicPr>
            <p:cNvPr id="47112" name="Picture 4" descr="opticalbench"/>
            <p:cNvPicPr>
              <a:picLocks noChangeAspect="1" noChangeArrowheads="1"/>
            </p:cNvPicPr>
            <p:nvPr/>
          </p:nvPicPr>
          <p:blipFill>
            <a:blip r:embed="rId3" cstate="print"/>
            <a:srcRect/>
            <a:stretch>
              <a:fillRect/>
            </a:stretch>
          </p:blipFill>
          <p:spPr bwMode="auto">
            <a:xfrm>
              <a:off x="1872" y="1584"/>
              <a:ext cx="1920" cy="1665"/>
            </a:xfrm>
            <a:prstGeom prst="rect">
              <a:avLst/>
            </a:prstGeom>
            <a:noFill/>
            <a:ln w="9525">
              <a:noFill/>
              <a:miter lim="800000"/>
              <a:headEnd/>
              <a:tailEnd/>
            </a:ln>
          </p:spPr>
        </p:pic>
        <p:sp>
          <p:nvSpPr>
            <p:cNvPr id="47113" name="Line 5"/>
            <p:cNvSpPr>
              <a:spLocks noChangeShapeType="1"/>
            </p:cNvSpPr>
            <p:nvPr/>
          </p:nvSpPr>
          <p:spPr bwMode="auto">
            <a:xfrm flipH="1">
              <a:off x="3312" y="1824"/>
              <a:ext cx="912" cy="336"/>
            </a:xfrm>
            <a:prstGeom prst="line">
              <a:avLst/>
            </a:prstGeom>
            <a:noFill/>
            <a:ln w="9525">
              <a:solidFill>
                <a:schemeClr val="tx1"/>
              </a:solidFill>
              <a:miter lim="800000"/>
              <a:headEnd/>
              <a:tailEnd type="triangle" w="med" len="med"/>
            </a:ln>
          </p:spPr>
          <p:txBody>
            <a:bodyPr wrap="none"/>
            <a:lstStyle/>
            <a:p>
              <a:endParaRPr lang="en-US"/>
            </a:p>
          </p:txBody>
        </p:sp>
        <p:sp>
          <p:nvSpPr>
            <p:cNvPr id="47114" name="Line 6"/>
            <p:cNvSpPr>
              <a:spLocks noChangeShapeType="1"/>
            </p:cNvSpPr>
            <p:nvPr/>
          </p:nvSpPr>
          <p:spPr bwMode="auto">
            <a:xfrm flipH="1">
              <a:off x="3168" y="1392"/>
              <a:ext cx="48" cy="384"/>
            </a:xfrm>
            <a:prstGeom prst="line">
              <a:avLst/>
            </a:prstGeom>
            <a:noFill/>
            <a:ln w="9525">
              <a:solidFill>
                <a:schemeClr val="tx1"/>
              </a:solidFill>
              <a:miter lim="800000"/>
              <a:headEnd/>
              <a:tailEnd type="triangle" w="med" len="med"/>
            </a:ln>
          </p:spPr>
          <p:txBody>
            <a:bodyPr wrap="none"/>
            <a:lstStyle/>
            <a:p>
              <a:endParaRPr lang="en-US"/>
            </a:p>
          </p:txBody>
        </p:sp>
        <p:sp>
          <p:nvSpPr>
            <p:cNvPr id="47115" name="Line 7"/>
            <p:cNvSpPr>
              <a:spLocks noChangeShapeType="1"/>
            </p:cNvSpPr>
            <p:nvPr/>
          </p:nvSpPr>
          <p:spPr bwMode="auto">
            <a:xfrm>
              <a:off x="1440" y="2208"/>
              <a:ext cx="624" cy="336"/>
            </a:xfrm>
            <a:prstGeom prst="line">
              <a:avLst/>
            </a:prstGeom>
            <a:noFill/>
            <a:ln w="9525">
              <a:solidFill>
                <a:schemeClr val="tx1"/>
              </a:solidFill>
              <a:miter lim="800000"/>
              <a:headEnd/>
              <a:tailEnd type="triangle" w="med" len="med"/>
            </a:ln>
          </p:spPr>
          <p:txBody>
            <a:bodyPr wrap="none"/>
            <a:lstStyle/>
            <a:p>
              <a:endParaRPr lang="en-US"/>
            </a:p>
          </p:txBody>
        </p:sp>
        <p:sp>
          <p:nvSpPr>
            <p:cNvPr id="47116" name="Line 8"/>
            <p:cNvSpPr>
              <a:spLocks noChangeShapeType="1"/>
            </p:cNvSpPr>
            <p:nvPr/>
          </p:nvSpPr>
          <p:spPr bwMode="auto">
            <a:xfrm flipV="1">
              <a:off x="2208" y="3072"/>
              <a:ext cx="192" cy="576"/>
            </a:xfrm>
            <a:prstGeom prst="line">
              <a:avLst/>
            </a:prstGeom>
            <a:noFill/>
            <a:ln w="9525">
              <a:solidFill>
                <a:schemeClr val="tx1"/>
              </a:solidFill>
              <a:miter lim="800000"/>
              <a:headEnd/>
              <a:tailEnd type="triangle" w="med" len="med"/>
            </a:ln>
          </p:spPr>
          <p:txBody>
            <a:bodyPr wrap="none"/>
            <a:lstStyle/>
            <a:p>
              <a:endParaRPr lang="en-US"/>
            </a:p>
          </p:txBody>
        </p:sp>
        <p:sp>
          <p:nvSpPr>
            <p:cNvPr id="47117" name="Line 9"/>
            <p:cNvSpPr>
              <a:spLocks noChangeShapeType="1"/>
            </p:cNvSpPr>
            <p:nvPr/>
          </p:nvSpPr>
          <p:spPr bwMode="auto">
            <a:xfrm flipV="1">
              <a:off x="3024" y="3120"/>
              <a:ext cx="96" cy="480"/>
            </a:xfrm>
            <a:prstGeom prst="line">
              <a:avLst/>
            </a:prstGeom>
            <a:noFill/>
            <a:ln w="9525">
              <a:solidFill>
                <a:schemeClr val="tx1"/>
              </a:solidFill>
              <a:miter lim="800000"/>
              <a:headEnd/>
              <a:tailEnd type="triangle" w="med" len="med"/>
            </a:ln>
          </p:spPr>
          <p:txBody>
            <a:bodyPr wrap="none"/>
            <a:lstStyle/>
            <a:p>
              <a:endParaRPr lang="en-US"/>
            </a:p>
          </p:txBody>
        </p:sp>
        <p:sp>
          <p:nvSpPr>
            <p:cNvPr id="47118" name="Oval 10"/>
            <p:cNvSpPr>
              <a:spLocks noChangeArrowheads="1"/>
            </p:cNvSpPr>
            <p:nvPr/>
          </p:nvSpPr>
          <p:spPr bwMode="auto">
            <a:xfrm>
              <a:off x="1152" y="2016"/>
              <a:ext cx="240" cy="240"/>
            </a:xfrm>
            <a:prstGeom prst="ellipse">
              <a:avLst/>
            </a:prstGeom>
            <a:noFill/>
            <a:ln w="9525">
              <a:solidFill>
                <a:schemeClr val="tx1"/>
              </a:solidFill>
              <a:miter lim="800000"/>
              <a:headEnd/>
              <a:tailEnd/>
            </a:ln>
          </p:spPr>
          <p:txBody>
            <a:bodyPr wrap="none" anchor="ctr"/>
            <a:lstStyle/>
            <a:p>
              <a:pPr algn="ctr"/>
              <a:r>
                <a:rPr lang="en-US" sz="1600"/>
                <a:t>1</a:t>
              </a:r>
            </a:p>
          </p:txBody>
        </p:sp>
        <p:sp>
          <p:nvSpPr>
            <p:cNvPr id="47119" name="Oval 11"/>
            <p:cNvSpPr>
              <a:spLocks noChangeArrowheads="1"/>
            </p:cNvSpPr>
            <p:nvPr/>
          </p:nvSpPr>
          <p:spPr bwMode="auto">
            <a:xfrm>
              <a:off x="2016" y="3648"/>
              <a:ext cx="240" cy="240"/>
            </a:xfrm>
            <a:prstGeom prst="ellipse">
              <a:avLst/>
            </a:prstGeom>
            <a:noFill/>
            <a:ln w="9525">
              <a:solidFill>
                <a:schemeClr val="tx1"/>
              </a:solidFill>
              <a:miter lim="800000"/>
              <a:headEnd/>
              <a:tailEnd/>
            </a:ln>
          </p:spPr>
          <p:txBody>
            <a:bodyPr wrap="none" anchor="ctr"/>
            <a:lstStyle/>
            <a:p>
              <a:pPr algn="ctr"/>
              <a:r>
                <a:rPr lang="en-US" sz="1600"/>
                <a:t>2</a:t>
              </a:r>
            </a:p>
          </p:txBody>
        </p:sp>
        <p:sp>
          <p:nvSpPr>
            <p:cNvPr id="47120" name="Oval 12"/>
            <p:cNvSpPr>
              <a:spLocks noChangeArrowheads="1"/>
            </p:cNvSpPr>
            <p:nvPr/>
          </p:nvSpPr>
          <p:spPr bwMode="auto">
            <a:xfrm>
              <a:off x="2880" y="3552"/>
              <a:ext cx="240" cy="240"/>
            </a:xfrm>
            <a:prstGeom prst="ellipse">
              <a:avLst/>
            </a:prstGeom>
            <a:noFill/>
            <a:ln w="9525">
              <a:solidFill>
                <a:schemeClr val="tx1"/>
              </a:solidFill>
              <a:miter lim="800000"/>
              <a:headEnd/>
              <a:tailEnd/>
            </a:ln>
          </p:spPr>
          <p:txBody>
            <a:bodyPr wrap="none" anchor="ctr"/>
            <a:lstStyle/>
            <a:p>
              <a:pPr algn="ctr"/>
              <a:r>
                <a:rPr lang="en-US" sz="1600"/>
                <a:t>4</a:t>
              </a:r>
            </a:p>
          </p:txBody>
        </p:sp>
        <p:sp>
          <p:nvSpPr>
            <p:cNvPr id="47121" name="Oval 13"/>
            <p:cNvSpPr>
              <a:spLocks noChangeArrowheads="1"/>
            </p:cNvSpPr>
            <p:nvPr/>
          </p:nvSpPr>
          <p:spPr bwMode="auto">
            <a:xfrm>
              <a:off x="3168" y="1152"/>
              <a:ext cx="240" cy="240"/>
            </a:xfrm>
            <a:prstGeom prst="ellipse">
              <a:avLst/>
            </a:prstGeom>
            <a:noFill/>
            <a:ln w="9525">
              <a:solidFill>
                <a:schemeClr val="tx1"/>
              </a:solidFill>
              <a:miter lim="800000"/>
              <a:headEnd/>
              <a:tailEnd/>
            </a:ln>
          </p:spPr>
          <p:txBody>
            <a:bodyPr wrap="none" anchor="ctr"/>
            <a:lstStyle/>
            <a:p>
              <a:pPr algn="ctr"/>
              <a:r>
                <a:rPr lang="en-US" sz="1600"/>
                <a:t>5</a:t>
              </a:r>
            </a:p>
          </p:txBody>
        </p:sp>
        <p:sp>
          <p:nvSpPr>
            <p:cNvPr id="47122" name="Oval 14"/>
            <p:cNvSpPr>
              <a:spLocks noChangeArrowheads="1"/>
            </p:cNvSpPr>
            <p:nvPr/>
          </p:nvSpPr>
          <p:spPr bwMode="auto">
            <a:xfrm>
              <a:off x="4224" y="1680"/>
              <a:ext cx="240" cy="240"/>
            </a:xfrm>
            <a:prstGeom prst="ellipse">
              <a:avLst/>
            </a:prstGeom>
            <a:noFill/>
            <a:ln w="9525">
              <a:solidFill>
                <a:schemeClr val="tx1"/>
              </a:solidFill>
              <a:miter lim="800000"/>
              <a:headEnd/>
              <a:tailEnd/>
            </a:ln>
          </p:spPr>
          <p:txBody>
            <a:bodyPr wrap="none" anchor="ctr"/>
            <a:lstStyle/>
            <a:p>
              <a:pPr algn="ctr"/>
              <a:r>
                <a:rPr lang="en-US" sz="1600"/>
                <a:t>3</a:t>
              </a:r>
            </a:p>
          </p:txBody>
        </p:sp>
      </p:grpSp>
      <p:sp>
        <p:nvSpPr>
          <p:cNvPr id="47108" name="Text Box 15"/>
          <p:cNvSpPr txBox="1">
            <a:spLocks noChangeArrowheads="1"/>
          </p:cNvSpPr>
          <p:nvPr/>
        </p:nvSpPr>
        <p:spPr bwMode="auto">
          <a:xfrm>
            <a:off x="5943600" y="2667000"/>
            <a:ext cx="2895600" cy="2446338"/>
          </a:xfrm>
          <a:prstGeom prst="rect">
            <a:avLst/>
          </a:prstGeom>
          <a:noFill/>
          <a:ln w="9525">
            <a:noFill/>
            <a:miter lim="800000"/>
            <a:headEnd/>
            <a:tailEnd/>
          </a:ln>
        </p:spPr>
        <p:txBody>
          <a:bodyPr>
            <a:spAutoFit/>
          </a:bodyPr>
          <a:lstStyle/>
          <a:p>
            <a:pPr>
              <a:spcBef>
                <a:spcPct val="50000"/>
              </a:spcBef>
            </a:pPr>
            <a:r>
              <a:rPr lang="en-US"/>
              <a:t>1- Laser Optical Module </a:t>
            </a:r>
          </a:p>
          <a:p>
            <a:pPr>
              <a:spcBef>
                <a:spcPct val="50000"/>
              </a:spcBef>
            </a:pPr>
            <a:r>
              <a:rPr lang="en-US"/>
              <a:t>2- Beam expander</a:t>
            </a:r>
          </a:p>
          <a:p>
            <a:pPr>
              <a:spcBef>
                <a:spcPct val="50000"/>
              </a:spcBef>
            </a:pPr>
            <a:r>
              <a:rPr lang="en-US"/>
              <a:t>3- Telescope</a:t>
            </a:r>
          </a:p>
          <a:p>
            <a:pPr>
              <a:spcBef>
                <a:spcPct val="50000"/>
              </a:spcBef>
            </a:pPr>
            <a:r>
              <a:rPr lang="en-US"/>
              <a:t>4- Window</a:t>
            </a:r>
          </a:p>
          <a:p>
            <a:pPr>
              <a:spcBef>
                <a:spcPct val="50000"/>
              </a:spcBef>
            </a:pPr>
            <a:r>
              <a:rPr lang="en-US"/>
              <a:t>5- Telescope Cover</a:t>
            </a:r>
          </a:p>
          <a:p>
            <a:pPr>
              <a:spcBef>
                <a:spcPct val="50000"/>
              </a:spcBef>
            </a:pPr>
            <a:r>
              <a:rPr lang="en-US"/>
              <a:t>6- IMU integrated in bench</a:t>
            </a:r>
          </a:p>
        </p:txBody>
      </p:sp>
      <p:sp>
        <p:nvSpPr>
          <p:cNvPr id="47109" name="Text Box 16"/>
          <p:cNvSpPr txBox="1">
            <a:spLocks noChangeArrowheads="1"/>
          </p:cNvSpPr>
          <p:nvPr/>
        </p:nvSpPr>
        <p:spPr bwMode="auto">
          <a:xfrm>
            <a:off x="5791200" y="5334000"/>
            <a:ext cx="1600200" cy="366713"/>
          </a:xfrm>
          <a:prstGeom prst="rect">
            <a:avLst/>
          </a:prstGeom>
          <a:noFill/>
          <a:ln w="9525">
            <a:noFill/>
            <a:miter lim="800000"/>
            <a:headEnd/>
            <a:tailEnd/>
          </a:ln>
        </p:spPr>
        <p:txBody>
          <a:bodyPr>
            <a:spAutoFit/>
          </a:bodyPr>
          <a:lstStyle/>
          <a:p>
            <a:pPr>
              <a:spcBef>
                <a:spcPct val="50000"/>
              </a:spcBef>
            </a:pPr>
            <a:r>
              <a:rPr lang="en-US"/>
              <a:t>Mass: 237lbs</a:t>
            </a:r>
          </a:p>
        </p:txBody>
      </p:sp>
      <p:sp>
        <p:nvSpPr>
          <p:cNvPr id="47110" name="Line 9"/>
          <p:cNvSpPr>
            <a:spLocks noChangeShapeType="1"/>
          </p:cNvSpPr>
          <p:nvPr/>
        </p:nvSpPr>
        <p:spPr bwMode="auto">
          <a:xfrm flipV="1">
            <a:off x="2362200" y="4495800"/>
            <a:ext cx="152400" cy="762000"/>
          </a:xfrm>
          <a:prstGeom prst="line">
            <a:avLst/>
          </a:prstGeom>
          <a:noFill/>
          <a:ln w="9525">
            <a:solidFill>
              <a:schemeClr val="tx1"/>
            </a:solidFill>
            <a:miter lim="800000"/>
            <a:headEnd/>
            <a:tailEnd type="triangle" w="med" len="med"/>
          </a:ln>
        </p:spPr>
        <p:txBody>
          <a:bodyPr wrap="none"/>
          <a:lstStyle/>
          <a:p>
            <a:endParaRPr lang="en-US"/>
          </a:p>
        </p:txBody>
      </p:sp>
      <p:sp>
        <p:nvSpPr>
          <p:cNvPr id="47111" name="Oval 12"/>
          <p:cNvSpPr>
            <a:spLocks noChangeArrowheads="1"/>
          </p:cNvSpPr>
          <p:nvPr/>
        </p:nvSpPr>
        <p:spPr bwMode="auto">
          <a:xfrm>
            <a:off x="2133600" y="5181600"/>
            <a:ext cx="381000" cy="381000"/>
          </a:xfrm>
          <a:prstGeom prst="ellipse">
            <a:avLst/>
          </a:prstGeom>
          <a:noFill/>
          <a:ln w="9525">
            <a:solidFill>
              <a:schemeClr val="tx1"/>
            </a:solidFill>
            <a:miter lim="800000"/>
            <a:headEnd/>
            <a:tailEnd/>
          </a:ln>
        </p:spPr>
        <p:txBody>
          <a:bodyPr wrap="none" anchor="ctr"/>
          <a:lstStyle/>
          <a:p>
            <a:pPr algn="ctr"/>
            <a:r>
              <a:rPr lang="en-US" sz="1600"/>
              <a:t>6</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2362200" y="457200"/>
            <a:ext cx="5181600" cy="914400"/>
          </a:xfrm>
          <a:ln>
            <a:miter lim="800000"/>
            <a:headEnd/>
            <a:tailEnd/>
          </a:ln>
        </p:spPr>
        <p:txBody>
          <a:bodyPr vert="horz" wrap="square" lIns="91440" tIns="45720" rIns="91440" bIns="45720" numCol="1" anchor="t" anchorCtr="0" compatLnSpc="1">
            <a:prstTxWarp prst="textNoShape">
              <a:avLst/>
            </a:prstTxWarp>
          </a:bodyPr>
          <a:lstStyle/>
          <a:p>
            <a:pPr algn="ctr">
              <a:defRPr/>
            </a:pPr>
            <a:r>
              <a:rPr lang="en-US" sz="3600" b="0" dirty="0" smtClean="0">
                <a:solidFill>
                  <a:schemeClr val="accent6"/>
                </a:solidFill>
              </a:rPr>
              <a:t>Electronics Detail</a:t>
            </a:r>
            <a:endParaRPr lang="en-US" sz="3600" b="0" dirty="0">
              <a:solidFill>
                <a:schemeClr val="accent6"/>
              </a:solidFill>
            </a:endParaRPr>
          </a:p>
        </p:txBody>
      </p:sp>
      <p:pic>
        <p:nvPicPr>
          <p:cNvPr id="48131" name="Picture 3" descr="cdr_11-4"/>
          <p:cNvPicPr>
            <a:picLocks noChangeAspect="1" noChangeArrowheads="1"/>
          </p:cNvPicPr>
          <p:nvPr/>
        </p:nvPicPr>
        <p:blipFill>
          <a:blip r:embed="rId3" cstate="print"/>
          <a:srcRect/>
          <a:stretch>
            <a:fillRect/>
          </a:stretch>
        </p:blipFill>
        <p:spPr bwMode="auto">
          <a:xfrm>
            <a:off x="0" y="1524000"/>
            <a:ext cx="3124200" cy="2417763"/>
          </a:xfrm>
          <a:prstGeom prst="rect">
            <a:avLst/>
          </a:prstGeom>
          <a:noFill/>
          <a:ln w="9525">
            <a:noFill/>
            <a:miter lim="800000"/>
            <a:headEnd/>
            <a:tailEnd/>
          </a:ln>
        </p:spPr>
      </p:pic>
      <p:pic>
        <p:nvPicPr>
          <p:cNvPr id="48132" name="Picture 4" descr="cdr_11-5"/>
          <p:cNvPicPr>
            <a:picLocks noChangeAspect="1" noChangeArrowheads="1"/>
          </p:cNvPicPr>
          <p:nvPr/>
        </p:nvPicPr>
        <p:blipFill>
          <a:blip r:embed="rId4" cstate="print"/>
          <a:srcRect/>
          <a:stretch>
            <a:fillRect/>
          </a:stretch>
        </p:blipFill>
        <p:spPr bwMode="auto">
          <a:xfrm>
            <a:off x="3276600" y="1600200"/>
            <a:ext cx="3276600" cy="2533650"/>
          </a:xfrm>
          <a:prstGeom prst="rect">
            <a:avLst/>
          </a:prstGeom>
          <a:noFill/>
          <a:ln w="9525">
            <a:noFill/>
            <a:miter lim="800000"/>
            <a:headEnd/>
            <a:tailEnd/>
          </a:ln>
        </p:spPr>
      </p:pic>
      <p:sp>
        <p:nvSpPr>
          <p:cNvPr id="48133" name="Text Box 5"/>
          <p:cNvSpPr txBox="1">
            <a:spLocks noChangeArrowheads="1"/>
          </p:cNvSpPr>
          <p:nvPr/>
        </p:nvSpPr>
        <p:spPr bwMode="auto">
          <a:xfrm>
            <a:off x="304800" y="4267200"/>
            <a:ext cx="2438400" cy="1603375"/>
          </a:xfrm>
          <a:prstGeom prst="rect">
            <a:avLst/>
          </a:prstGeom>
          <a:noFill/>
          <a:ln w="9525">
            <a:noFill/>
            <a:miter lim="800000"/>
            <a:headEnd/>
            <a:tailEnd/>
          </a:ln>
        </p:spPr>
        <p:txBody>
          <a:bodyPr>
            <a:spAutoFit/>
          </a:bodyPr>
          <a:lstStyle/>
          <a:p>
            <a:pPr>
              <a:spcBef>
                <a:spcPct val="50000"/>
              </a:spcBef>
            </a:pPr>
            <a:r>
              <a:rPr lang="en-US"/>
              <a:t>*Receiver mounted on wirerope isolators</a:t>
            </a:r>
          </a:p>
          <a:p>
            <a:pPr>
              <a:spcBef>
                <a:spcPct val="50000"/>
              </a:spcBef>
            </a:pPr>
            <a:r>
              <a:rPr lang="en-US"/>
              <a:t>*All cooling connections w/ flex tubing</a:t>
            </a:r>
          </a:p>
        </p:txBody>
      </p:sp>
      <p:pic>
        <p:nvPicPr>
          <p:cNvPr id="48134" name="Picture 6" descr="cdr_11-6"/>
          <p:cNvPicPr>
            <a:picLocks noChangeAspect="1" noChangeArrowheads="1"/>
          </p:cNvPicPr>
          <p:nvPr/>
        </p:nvPicPr>
        <p:blipFill>
          <a:blip r:embed="rId5" cstate="print"/>
          <a:srcRect/>
          <a:stretch>
            <a:fillRect/>
          </a:stretch>
        </p:blipFill>
        <p:spPr bwMode="auto">
          <a:xfrm>
            <a:off x="6172200" y="1600200"/>
            <a:ext cx="2971800" cy="2298700"/>
          </a:xfrm>
          <a:prstGeom prst="rect">
            <a:avLst/>
          </a:prstGeom>
          <a:noFill/>
          <a:ln w="9525">
            <a:noFill/>
            <a:miter lim="800000"/>
            <a:headEnd/>
            <a:tailEnd/>
          </a:ln>
        </p:spPr>
      </p:pic>
      <p:sp>
        <p:nvSpPr>
          <p:cNvPr id="48135" name="Text Box 7"/>
          <p:cNvSpPr txBox="1">
            <a:spLocks noChangeArrowheads="1"/>
          </p:cNvSpPr>
          <p:nvPr/>
        </p:nvSpPr>
        <p:spPr bwMode="auto">
          <a:xfrm>
            <a:off x="3276600" y="4343400"/>
            <a:ext cx="2514600" cy="2016125"/>
          </a:xfrm>
          <a:prstGeom prst="rect">
            <a:avLst/>
          </a:prstGeom>
          <a:noFill/>
          <a:ln w="9525">
            <a:noFill/>
            <a:miter lim="800000"/>
            <a:headEnd/>
            <a:tailEnd/>
          </a:ln>
        </p:spPr>
        <p:txBody>
          <a:bodyPr>
            <a:spAutoFit/>
          </a:bodyPr>
          <a:lstStyle/>
          <a:p>
            <a:pPr>
              <a:spcBef>
                <a:spcPct val="50000"/>
              </a:spcBef>
            </a:pPr>
            <a:r>
              <a:rPr lang="en-US"/>
              <a:t>*LEU, Power, &amp; Data boxes rack mounted w/ extra rear support</a:t>
            </a:r>
          </a:p>
          <a:p>
            <a:pPr>
              <a:spcBef>
                <a:spcPct val="50000"/>
              </a:spcBef>
            </a:pPr>
            <a:r>
              <a:rPr lang="en-US"/>
              <a:t>*Connections top &amp; rear. UI on front</a:t>
            </a:r>
          </a:p>
          <a:p>
            <a:pPr>
              <a:spcBef>
                <a:spcPct val="50000"/>
              </a:spcBef>
            </a:pPr>
            <a:endParaRPr lang="en-US"/>
          </a:p>
        </p:txBody>
      </p:sp>
      <p:sp>
        <p:nvSpPr>
          <p:cNvPr id="48136" name="Text Box 8"/>
          <p:cNvSpPr txBox="1">
            <a:spLocks noChangeArrowheads="1"/>
          </p:cNvSpPr>
          <p:nvPr/>
        </p:nvSpPr>
        <p:spPr bwMode="auto">
          <a:xfrm>
            <a:off x="6400800" y="4343400"/>
            <a:ext cx="2514600" cy="1603375"/>
          </a:xfrm>
          <a:prstGeom prst="rect">
            <a:avLst/>
          </a:prstGeom>
          <a:noFill/>
          <a:ln w="9525">
            <a:noFill/>
            <a:miter lim="800000"/>
            <a:headEnd/>
            <a:tailEnd/>
          </a:ln>
        </p:spPr>
        <p:txBody>
          <a:bodyPr>
            <a:spAutoFit/>
          </a:bodyPr>
          <a:lstStyle/>
          <a:p>
            <a:pPr>
              <a:spcBef>
                <a:spcPct val="50000"/>
              </a:spcBef>
            </a:pPr>
            <a:r>
              <a:rPr lang="en-US"/>
              <a:t>*Pump mounted on 8020 frame</a:t>
            </a:r>
          </a:p>
          <a:p>
            <a:pPr>
              <a:spcBef>
                <a:spcPct val="50000"/>
              </a:spcBef>
            </a:pPr>
            <a:r>
              <a:rPr lang="en-US"/>
              <a:t>*Most interconnections made before install in pallet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338" y="363538"/>
            <a:ext cx="7535862" cy="1143000"/>
          </a:xfrm>
        </p:spPr>
        <p:txBody>
          <a:bodyPr/>
          <a:lstStyle/>
          <a:p>
            <a:pPr algn="ctr">
              <a:defRPr/>
            </a:pPr>
            <a:r>
              <a:rPr lang="en-US" sz="3600" b="0" dirty="0" smtClean="0"/>
              <a:t>Example: October 1, 2009 Flight </a:t>
            </a:r>
            <a:br>
              <a:rPr lang="en-US" sz="3600" b="0" dirty="0" smtClean="0"/>
            </a:br>
            <a:r>
              <a:rPr lang="en-US" sz="2800" b="0" dirty="0" smtClean="0"/>
              <a:t>Edwards AFB to Boulder CO</a:t>
            </a:r>
            <a:endParaRPr lang="en-US" sz="2800" b="0" dirty="0"/>
          </a:p>
        </p:txBody>
      </p:sp>
      <p:sp>
        <p:nvSpPr>
          <p:cNvPr id="8195" name="Slide Number Placeholder 2"/>
          <p:cNvSpPr>
            <a:spLocks noGrp="1"/>
          </p:cNvSpPr>
          <p:nvPr>
            <p:ph type="sldNum" sz="quarter" idx="10"/>
          </p:nvPr>
        </p:nvSpPr>
        <p:spPr/>
        <p:txBody>
          <a:bodyPr/>
          <a:lstStyle/>
          <a:p>
            <a:pPr>
              <a:defRPr/>
            </a:pPr>
            <a:fld id="{D98DCCC2-C88F-4F18-AE93-0970FE93E2A5}" type="slidenum">
              <a:rPr lang="en-US" smtClean="0"/>
              <a:pPr>
                <a:defRPr/>
              </a:pPr>
              <a:t>26</a:t>
            </a:fld>
            <a:endParaRPr lang="en-US" smtClean="0"/>
          </a:p>
        </p:txBody>
      </p:sp>
      <p:sp>
        <p:nvSpPr>
          <p:cNvPr id="67588" name="TextBox 4"/>
          <p:cNvSpPr txBox="1">
            <a:spLocks noChangeArrowheads="1"/>
          </p:cNvSpPr>
          <p:nvPr/>
        </p:nvSpPr>
        <p:spPr bwMode="auto">
          <a:xfrm>
            <a:off x="522288" y="1422400"/>
            <a:ext cx="8345487" cy="4708525"/>
          </a:xfrm>
          <a:prstGeom prst="rect">
            <a:avLst/>
          </a:prstGeom>
          <a:noFill/>
          <a:ln w="9525">
            <a:noFill/>
            <a:miter lim="800000"/>
            <a:headEnd/>
            <a:tailEnd/>
          </a:ln>
        </p:spPr>
        <p:txBody>
          <a:bodyPr>
            <a:spAutoFit/>
          </a:bodyPr>
          <a:lstStyle/>
          <a:p>
            <a:pPr>
              <a:buFont typeface="Arial" charset="0"/>
              <a:buChar char="•"/>
            </a:pPr>
            <a:r>
              <a:rPr lang="en-US" sz="2000"/>
              <a:t> 6 hour flight with ER-2 flying at 20 km </a:t>
            </a:r>
          </a:p>
          <a:p>
            <a:pPr lvl="1">
              <a:buFont typeface="Arial" charset="0"/>
              <a:buChar char="•"/>
            </a:pPr>
            <a:r>
              <a:rPr lang="en-US" sz="2000"/>
              <a:t> 1.5 hour flight to Boulder and 1.5 hour return</a:t>
            </a:r>
          </a:p>
          <a:p>
            <a:pPr lvl="1">
              <a:buFont typeface="Arial" charset="0"/>
              <a:buChar char="•"/>
            </a:pPr>
            <a:r>
              <a:rPr lang="en-US" sz="2000"/>
              <a:t> ~3 hours flying diamond pattern with North, South crossing legs</a:t>
            </a:r>
          </a:p>
          <a:p>
            <a:pPr lvl="1">
              <a:buFont typeface="Arial" charset="0"/>
              <a:buChar char="•"/>
            </a:pPr>
            <a:r>
              <a:rPr lang="en-US" sz="2000"/>
              <a:t> Pattern centered on sounding site just North of Denver </a:t>
            </a:r>
          </a:p>
          <a:p>
            <a:pPr lvl="1">
              <a:buFont typeface="Arial" charset="0"/>
              <a:buChar char="•"/>
            </a:pPr>
            <a:r>
              <a:rPr lang="en-US" sz="2000"/>
              <a:t> Ground validation  NOAA lidar, multiple sonde launches, Vaisala and NOAA profilers</a:t>
            </a:r>
          </a:p>
          <a:p>
            <a:pPr>
              <a:buFont typeface="Arial" charset="0"/>
              <a:buChar char="•"/>
            </a:pPr>
            <a:r>
              <a:rPr lang="en-US" sz="2000"/>
              <a:t> TWiLiTE running fully autonomously </a:t>
            </a:r>
          </a:p>
          <a:p>
            <a:pPr lvl="1">
              <a:buFont typeface="Arial" charset="0"/>
              <a:buChar char="•"/>
            </a:pPr>
            <a:r>
              <a:rPr lang="en-US" sz="2000"/>
              <a:t> Multiple data streams: Housekeeping  data sampled every 1 sec starting at instrument power on; Etalon calibration scans run every 10 minutes starting at laser power on (&gt; 55000 ft altitude); 10 minute science data acquisition periods following calibration sequence; Auto-alignment system runs every 30 minutes or on fault detect); Instrument GPS/IMU data stored at 100Hz.        </a:t>
            </a:r>
          </a:p>
          <a:p>
            <a:pPr lvl="1">
              <a:buFont typeface="Arial" charset="0"/>
              <a:buChar char="•"/>
            </a:pPr>
            <a:r>
              <a:rPr lang="en-US" sz="2000"/>
              <a:t> Telescope fixed pointing in at 90 deg relative to flight track.  No scanning.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September, 2009 Engineering Flights</a:t>
            </a:r>
            <a:endParaRPr lang="en-US" dirty="0"/>
          </a:p>
        </p:txBody>
      </p:sp>
      <p:sp>
        <p:nvSpPr>
          <p:cNvPr id="7171" name="Slide Number Placeholder 2"/>
          <p:cNvSpPr>
            <a:spLocks noGrp="1"/>
          </p:cNvSpPr>
          <p:nvPr>
            <p:ph type="sldNum" sz="quarter" idx="10"/>
          </p:nvPr>
        </p:nvSpPr>
        <p:spPr/>
        <p:txBody>
          <a:bodyPr/>
          <a:lstStyle/>
          <a:p>
            <a:pPr>
              <a:defRPr/>
            </a:pPr>
            <a:fld id="{6CAA6869-C5E6-4E4A-9910-84F754EF4269}" type="slidenum">
              <a:rPr lang="en-US" smtClean="0"/>
              <a:pPr>
                <a:defRPr/>
              </a:pPr>
              <a:t>27</a:t>
            </a:fld>
            <a:endParaRPr lang="en-US" smtClean="0"/>
          </a:p>
        </p:txBody>
      </p:sp>
      <p:sp>
        <p:nvSpPr>
          <p:cNvPr id="56324" name="TextBox 13"/>
          <p:cNvSpPr txBox="1">
            <a:spLocks noChangeArrowheads="1"/>
          </p:cNvSpPr>
          <p:nvPr/>
        </p:nvSpPr>
        <p:spPr bwMode="auto">
          <a:xfrm>
            <a:off x="457200" y="1447800"/>
            <a:ext cx="8172450" cy="1477963"/>
          </a:xfrm>
          <a:prstGeom prst="rect">
            <a:avLst/>
          </a:prstGeom>
          <a:noFill/>
          <a:ln w="9525">
            <a:noFill/>
            <a:miter lim="800000"/>
            <a:headEnd/>
            <a:tailEnd/>
          </a:ln>
        </p:spPr>
        <p:txBody>
          <a:bodyPr>
            <a:spAutoFit/>
          </a:bodyPr>
          <a:lstStyle/>
          <a:p>
            <a:r>
              <a:rPr lang="en-US"/>
              <a:t>Objectives:   Collect engineering data and science data to validate performance of TWiLiTE new technologies (laser, etalon filter, holographic telescope, Doppler receiver) and sub-systems (thermal control system, auto alignment system, data acquisition electronics, autonomous flight software) by flying TWiLiTE on ER-2 high altitude research aircraft.</a:t>
            </a:r>
          </a:p>
        </p:txBody>
      </p:sp>
      <p:pic>
        <p:nvPicPr>
          <p:cNvPr id="56325" name="Picture 3" descr="MultiFPUnityNormFit_20091001_113801.png"/>
          <p:cNvPicPr>
            <a:picLocks noChangeAspect="1"/>
          </p:cNvPicPr>
          <p:nvPr/>
        </p:nvPicPr>
        <p:blipFill>
          <a:blip r:embed="rId2" cstate="print"/>
          <a:srcRect/>
          <a:stretch>
            <a:fillRect/>
          </a:stretch>
        </p:blipFill>
        <p:spPr bwMode="auto">
          <a:xfrm>
            <a:off x="457200" y="3200400"/>
            <a:ext cx="3886200" cy="2914650"/>
          </a:xfrm>
          <a:prstGeom prst="rect">
            <a:avLst/>
          </a:prstGeom>
          <a:noFill/>
          <a:ln w="9525">
            <a:noFill/>
            <a:miter lim="800000"/>
            <a:headEnd/>
            <a:tailEnd/>
          </a:ln>
        </p:spPr>
      </p:pic>
      <p:pic>
        <p:nvPicPr>
          <p:cNvPr id="56326" name="Picture 13" descr="TWiLiTE signals.png"/>
          <p:cNvPicPr>
            <a:picLocks noChangeAspect="1"/>
          </p:cNvPicPr>
          <p:nvPr/>
        </p:nvPicPr>
        <p:blipFill>
          <a:blip r:embed="rId3" cstate="print"/>
          <a:srcRect/>
          <a:stretch>
            <a:fillRect/>
          </a:stretch>
        </p:blipFill>
        <p:spPr bwMode="auto">
          <a:xfrm>
            <a:off x="4572000" y="2938463"/>
            <a:ext cx="4105275" cy="3538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1850e2h.png"/>
          <p:cNvPicPr>
            <a:picLocks noChangeAspect="1"/>
          </p:cNvPicPr>
          <p:nvPr/>
        </p:nvPicPr>
        <p:blipFill>
          <a:blip r:embed="rId2" cstate="print"/>
          <a:srcRect l="2727" r="3636"/>
          <a:stretch>
            <a:fillRect/>
          </a:stretch>
        </p:blipFill>
        <p:spPr bwMode="auto">
          <a:xfrm>
            <a:off x="990600" y="4098925"/>
            <a:ext cx="7848600" cy="2759075"/>
          </a:xfrm>
          <a:prstGeom prst="rect">
            <a:avLst/>
          </a:prstGeom>
          <a:noFill/>
          <a:ln w="9525">
            <a:noFill/>
            <a:miter lim="800000"/>
            <a:headEnd/>
            <a:tailEnd/>
          </a:ln>
        </p:spPr>
      </p:pic>
      <p:pic>
        <p:nvPicPr>
          <p:cNvPr id="56323" name="Picture 4" descr="1850e1h.png"/>
          <p:cNvPicPr>
            <a:picLocks noChangeAspect="1"/>
          </p:cNvPicPr>
          <p:nvPr/>
        </p:nvPicPr>
        <p:blipFill>
          <a:blip r:embed="rId3" cstate="print"/>
          <a:srcRect l="2727" r="3636"/>
          <a:stretch>
            <a:fillRect/>
          </a:stretch>
        </p:blipFill>
        <p:spPr bwMode="auto">
          <a:xfrm>
            <a:off x="990600" y="1279525"/>
            <a:ext cx="7848600" cy="2759075"/>
          </a:xfrm>
          <a:prstGeom prst="rect">
            <a:avLst/>
          </a:prstGeom>
          <a:noFill/>
          <a:ln w="9525">
            <a:noFill/>
            <a:miter lim="800000"/>
            <a:headEnd/>
            <a:tailEnd/>
          </a:ln>
        </p:spPr>
      </p:pic>
      <p:sp>
        <p:nvSpPr>
          <p:cNvPr id="56324" name="TextBox 4"/>
          <p:cNvSpPr txBox="1">
            <a:spLocks noChangeArrowheads="1"/>
          </p:cNvSpPr>
          <p:nvPr/>
        </p:nvSpPr>
        <p:spPr bwMode="auto">
          <a:xfrm>
            <a:off x="2555875" y="2212975"/>
            <a:ext cx="1065213" cy="307975"/>
          </a:xfrm>
          <a:prstGeom prst="rect">
            <a:avLst/>
          </a:prstGeom>
          <a:noFill/>
          <a:ln w="9525">
            <a:noFill/>
            <a:miter lim="800000"/>
            <a:headEnd/>
            <a:tailEnd/>
          </a:ln>
        </p:spPr>
        <p:txBody>
          <a:bodyPr wrap="none">
            <a:spAutoFit/>
          </a:bodyPr>
          <a:lstStyle/>
          <a:p>
            <a:r>
              <a:rPr lang="en-US" sz="1400">
                <a:solidFill>
                  <a:srgbClr val="FFFF00"/>
                </a:solidFill>
              </a:rPr>
              <a:t>Cloud tops</a:t>
            </a:r>
          </a:p>
        </p:txBody>
      </p:sp>
      <p:sp>
        <p:nvSpPr>
          <p:cNvPr id="56325" name="TextBox 5"/>
          <p:cNvSpPr txBox="1">
            <a:spLocks noChangeArrowheads="1"/>
          </p:cNvSpPr>
          <p:nvPr/>
        </p:nvSpPr>
        <p:spPr bwMode="auto">
          <a:xfrm>
            <a:off x="4681538" y="2209800"/>
            <a:ext cx="1431925" cy="307975"/>
          </a:xfrm>
          <a:prstGeom prst="rect">
            <a:avLst/>
          </a:prstGeom>
          <a:noFill/>
          <a:ln w="9525">
            <a:noFill/>
            <a:miter lim="800000"/>
            <a:headEnd/>
            <a:tailEnd/>
          </a:ln>
        </p:spPr>
        <p:txBody>
          <a:bodyPr wrap="none">
            <a:spAutoFit/>
          </a:bodyPr>
          <a:lstStyle/>
          <a:p>
            <a:r>
              <a:rPr lang="en-US" sz="1400">
                <a:solidFill>
                  <a:srgbClr val="FFFF00"/>
                </a:solidFill>
              </a:rPr>
              <a:t>Ground returns</a:t>
            </a:r>
          </a:p>
        </p:txBody>
      </p:sp>
      <p:cxnSp>
        <p:nvCxnSpPr>
          <p:cNvPr id="56326" name="Straight Arrow Connector 7"/>
          <p:cNvCxnSpPr>
            <a:cxnSpLocks noChangeShapeType="1"/>
          </p:cNvCxnSpPr>
          <p:nvPr/>
        </p:nvCxnSpPr>
        <p:spPr bwMode="auto">
          <a:xfrm rot="5400000">
            <a:off x="4812506" y="2729707"/>
            <a:ext cx="509587" cy="165100"/>
          </a:xfrm>
          <a:prstGeom prst="straightConnector1">
            <a:avLst/>
          </a:prstGeom>
          <a:noFill/>
          <a:ln w="9525" algn="ctr">
            <a:solidFill>
              <a:srgbClr val="FFFF00"/>
            </a:solidFill>
            <a:round/>
            <a:headEnd/>
            <a:tailEnd type="arrow" w="med" len="med"/>
          </a:ln>
        </p:spPr>
      </p:cxnSp>
      <p:cxnSp>
        <p:nvCxnSpPr>
          <p:cNvPr id="56327" name="Straight Arrow Connector 10"/>
          <p:cNvCxnSpPr>
            <a:cxnSpLocks noChangeShapeType="1"/>
          </p:cNvCxnSpPr>
          <p:nvPr/>
        </p:nvCxnSpPr>
        <p:spPr bwMode="auto">
          <a:xfrm>
            <a:off x="5741988" y="2452688"/>
            <a:ext cx="908050" cy="595312"/>
          </a:xfrm>
          <a:prstGeom prst="straightConnector1">
            <a:avLst/>
          </a:prstGeom>
          <a:noFill/>
          <a:ln w="9525" algn="ctr">
            <a:solidFill>
              <a:srgbClr val="FFFF00"/>
            </a:solidFill>
            <a:round/>
            <a:headEnd/>
            <a:tailEnd type="arrow" w="med" len="med"/>
          </a:ln>
        </p:spPr>
      </p:cxnSp>
      <p:cxnSp>
        <p:nvCxnSpPr>
          <p:cNvPr id="56328" name="Straight Arrow Connector 11"/>
          <p:cNvCxnSpPr>
            <a:cxnSpLocks noChangeShapeType="1"/>
          </p:cNvCxnSpPr>
          <p:nvPr/>
        </p:nvCxnSpPr>
        <p:spPr bwMode="auto">
          <a:xfrm rot="5400000">
            <a:off x="2665412" y="2555876"/>
            <a:ext cx="366713" cy="201612"/>
          </a:xfrm>
          <a:prstGeom prst="straightConnector1">
            <a:avLst/>
          </a:prstGeom>
          <a:noFill/>
          <a:ln w="9525" algn="ctr">
            <a:solidFill>
              <a:srgbClr val="FFFF00"/>
            </a:solidFill>
            <a:round/>
            <a:headEnd/>
            <a:tailEnd type="arrow" w="med" len="med"/>
          </a:ln>
        </p:spPr>
      </p:cxnSp>
      <p:cxnSp>
        <p:nvCxnSpPr>
          <p:cNvPr id="56329" name="Straight Arrow Connector 12"/>
          <p:cNvCxnSpPr>
            <a:cxnSpLocks noChangeShapeType="1"/>
          </p:cNvCxnSpPr>
          <p:nvPr/>
        </p:nvCxnSpPr>
        <p:spPr bwMode="auto">
          <a:xfrm rot="16200000" flipH="1">
            <a:off x="3497263" y="2443162"/>
            <a:ext cx="412750" cy="396875"/>
          </a:xfrm>
          <a:prstGeom prst="straightConnector1">
            <a:avLst/>
          </a:prstGeom>
          <a:noFill/>
          <a:ln w="9525" algn="ctr">
            <a:solidFill>
              <a:srgbClr val="FFFF00"/>
            </a:solidFill>
            <a:round/>
            <a:headEnd/>
            <a:tailEnd type="arrow" w="med" len="med"/>
          </a:ln>
        </p:spPr>
      </p:cxnSp>
      <p:sp>
        <p:nvSpPr>
          <p:cNvPr id="56330" name="TextBox 19"/>
          <p:cNvSpPr txBox="1">
            <a:spLocks noChangeArrowheads="1"/>
          </p:cNvSpPr>
          <p:nvPr/>
        </p:nvSpPr>
        <p:spPr bwMode="auto">
          <a:xfrm>
            <a:off x="2895600" y="152400"/>
            <a:ext cx="4238625" cy="954088"/>
          </a:xfrm>
          <a:prstGeom prst="rect">
            <a:avLst/>
          </a:prstGeom>
          <a:noFill/>
          <a:ln w="9525">
            <a:noFill/>
            <a:miter lim="800000"/>
            <a:headEnd/>
            <a:tailEnd/>
          </a:ln>
        </p:spPr>
        <p:txBody>
          <a:bodyPr wrap="none">
            <a:spAutoFit/>
          </a:bodyPr>
          <a:lstStyle/>
          <a:p>
            <a:pPr algn="ctr"/>
            <a:r>
              <a:rPr lang="en-US" sz="2800"/>
              <a:t>Data Collection Period S1</a:t>
            </a:r>
          </a:p>
          <a:p>
            <a:pPr algn="ctr"/>
            <a:r>
              <a:rPr lang="en-US" sz="2000"/>
              <a:t>18:52 to 19:02 UT</a:t>
            </a:r>
            <a:r>
              <a:rPr lang="en-US" sz="2800"/>
              <a:t>  </a:t>
            </a:r>
          </a:p>
        </p:txBody>
      </p:sp>
      <p:sp>
        <p:nvSpPr>
          <p:cNvPr id="56331" name="TextBox 4"/>
          <p:cNvSpPr txBox="1">
            <a:spLocks noChangeArrowheads="1"/>
          </p:cNvSpPr>
          <p:nvPr/>
        </p:nvSpPr>
        <p:spPr bwMode="auto">
          <a:xfrm>
            <a:off x="4802188" y="5087938"/>
            <a:ext cx="1449387" cy="307975"/>
          </a:xfrm>
          <a:prstGeom prst="rect">
            <a:avLst/>
          </a:prstGeom>
          <a:noFill/>
          <a:ln w="9525">
            <a:noFill/>
            <a:miter lim="800000"/>
            <a:headEnd/>
            <a:tailEnd/>
          </a:ln>
        </p:spPr>
        <p:txBody>
          <a:bodyPr wrap="none">
            <a:spAutoFit/>
          </a:bodyPr>
          <a:lstStyle/>
          <a:p>
            <a:r>
              <a:rPr lang="en-US" sz="1400">
                <a:solidFill>
                  <a:srgbClr val="FFFF00"/>
                </a:solidFill>
              </a:rPr>
              <a:t>Aerosol  signals</a:t>
            </a:r>
          </a:p>
        </p:txBody>
      </p:sp>
      <p:cxnSp>
        <p:nvCxnSpPr>
          <p:cNvPr id="56332" name="Straight Arrow Connector 11"/>
          <p:cNvCxnSpPr>
            <a:cxnSpLocks noChangeShapeType="1"/>
          </p:cNvCxnSpPr>
          <p:nvPr/>
        </p:nvCxnSpPr>
        <p:spPr bwMode="auto">
          <a:xfrm rot="5400000">
            <a:off x="4911726" y="5430837"/>
            <a:ext cx="366712" cy="201613"/>
          </a:xfrm>
          <a:prstGeom prst="straightConnector1">
            <a:avLst/>
          </a:prstGeom>
          <a:noFill/>
          <a:ln w="9525" algn="ctr">
            <a:solidFill>
              <a:srgbClr val="FFFF00"/>
            </a:solidFill>
            <a:round/>
            <a:headEnd/>
            <a:tailEnd type="arrow"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2"/>
          <p:cNvSpPr>
            <a:spLocks noGrp="1"/>
          </p:cNvSpPr>
          <p:nvPr>
            <p:ph type="sldNum" sz="quarter" idx="10"/>
          </p:nvPr>
        </p:nvSpPr>
        <p:spPr/>
        <p:txBody>
          <a:bodyPr/>
          <a:lstStyle/>
          <a:p>
            <a:pPr>
              <a:defRPr/>
            </a:pPr>
            <a:fld id="{64BFC86F-5EEC-40F2-A0C8-67E5C352A615}" type="slidenum">
              <a:rPr lang="en-US" smtClean="0"/>
              <a:pPr>
                <a:defRPr/>
              </a:pPr>
              <a:t>29</a:t>
            </a:fld>
            <a:endParaRPr lang="en-US" smtClean="0"/>
          </a:p>
        </p:txBody>
      </p:sp>
      <p:sp>
        <p:nvSpPr>
          <p:cNvPr id="38914" name="Rectangle 2"/>
          <p:cNvSpPr>
            <a:spLocks noGrp="1" noChangeArrowheads="1"/>
          </p:cNvSpPr>
          <p:nvPr>
            <p:ph type="title"/>
          </p:nvPr>
        </p:nvSpPr>
        <p:spPr/>
        <p:txBody>
          <a:bodyPr/>
          <a:lstStyle/>
          <a:p>
            <a:pPr algn="ctr">
              <a:defRPr/>
            </a:pPr>
            <a:r>
              <a:rPr lang="en-US" sz="3000" dirty="0" smtClean="0"/>
              <a:t>ER-2 Engineering Flights</a:t>
            </a:r>
            <a:br>
              <a:rPr lang="en-US" sz="3000" dirty="0" smtClean="0"/>
            </a:br>
            <a:r>
              <a:rPr lang="en-US" sz="3000" dirty="0" smtClean="0"/>
              <a:t>February, 2009 and September, 2009</a:t>
            </a:r>
          </a:p>
        </p:txBody>
      </p:sp>
      <p:pic>
        <p:nvPicPr>
          <p:cNvPr id="69636" name="Picture 3" descr="IMG_0121"/>
          <p:cNvPicPr>
            <a:picLocks noChangeAspect="1" noChangeArrowheads="1"/>
          </p:cNvPicPr>
          <p:nvPr/>
        </p:nvPicPr>
        <p:blipFill>
          <a:blip r:embed="rId2" cstate="print"/>
          <a:srcRect/>
          <a:stretch>
            <a:fillRect/>
          </a:stretch>
        </p:blipFill>
        <p:spPr bwMode="auto">
          <a:xfrm>
            <a:off x="2286000" y="1676400"/>
            <a:ext cx="2057400" cy="1543050"/>
          </a:xfrm>
          <a:prstGeom prst="rect">
            <a:avLst/>
          </a:prstGeom>
          <a:noFill/>
          <a:ln w="9525">
            <a:noFill/>
            <a:miter lim="800000"/>
            <a:headEnd/>
            <a:tailEnd/>
          </a:ln>
        </p:spPr>
      </p:pic>
      <p:pic>
        <p:nvPicPr>
          <p:cNvPr id="69637" name="Picture 4" descr="IMG_0122"/>
          <p:cNvPicPr>
            <a:picLocks noChangeAspect="1" noChangeArrowheads="1"/>
          </p:cNvPicPr>
          <p:nvPr/>
        </p:nvPicPr>
        <p:blipFill>
          <a:blip r:embed="rId3" cstate="print"/>
          <a:srcRect/>
          <a:stretch>
            <a:fillRect/>
          </a:stretch>
        </p:blipFill>
        <p:spPr bwMode="auto">
          <a:xfrm>
            <a:off x="4572000" y="1676400"/>
            <a:ext cx="2078038" cy="1558925"/>
          </a:xfrm>
          <a:prstGeom prst="rect">
            <a:avLst/>
          </a:prstGeom>
          <a:noFill/>
          <a:ln w="9525">
            <a:noFill/>
            <a:miter lim="800000"/>
            <a:headEnd/>
            <a:tailEnd/>
          </a:ln>
        </p:spPr>
      </p:pic>
      <p:pic>
        <p:nvPicPr>
          <p:cNvPr id="69638" name="Picture 5" descr="IMG_0110"/>
          <p:cNvPicPr>
            <a:picLocks noChangeAspect="1" noChangeArrowheads="1"/>
          </p:cNvPicPr>
          <p:nvPr/>
        </p:nvPicPr>
        <p:blipFill>
          <a:blip r:embed="rId4" cstate="print"/>
          <a:srcRect/>
          <a:stretch>
            <a:fillRect/>
          </a:stretch>
        </p:blipFill>
        <p:spPr bwMode="auto">
          <a:xfrm>
            <a:off x="6705600" y="2286000"/>
            <a:ext cx="2230438" cy="1673225"/>
          </a:xfrm>
          <a:prstGeom prst="rect">
            <a:avLst/>
          </a:prstGeom>
          <a:noFill/>
          <a:ln w="9525">
            <a:noFill/>
            <a:miter lim="800000"/>
            <a:headEnd/>
            <a:tailEnd/>
          </a:ln>
        </p:spPr>
      </p:pic>
      <p:pic>
        <p:nvPicPr>
          <p:cNvPr id="69639" name="Picture 6" descr="IMG_0115"/>
          <p:cNvPicPr>
            <a:picLocks noChangeAspect="1" noChangeArrowheads="1"/>
          </p:cNvPicPr>
          <p:nvPr/>
        </p:nvPicPr>
        <p:blipFill>
          <a:blip r:embed="rId5" cstate="print"/>
          <a:srcRect/>
          <a:stretch>
            <a:fillRect/>
          </a:stretch>
        </p:blipFill>
        <p:spPr bwMode="auto">
          <a:xfrm>
            <a:off x="6858000" y="4191000"/>
            <a:ext cx="2001838" cy="1501775"/>
          </a:xfrm>
          <a:prstGeom prst="rect">
            <a:avLst/>
          </a:prstGeom>
          <a:noFill/>
          <a:ln w="9525">
            <a:noFill/>
            <a:miter lim="800000"/>
            <a:headEnd/>
            <a:tailEnd/>
          </a:ln>
        </p:spPr>
      </p:pic>
      <p:pic>
        <p:nvPicPr>
          <p:cNvPr id="69640" name="Picture 7" descr="IMG_0113"/>
          <p:cNvPicPr>
            <a:picLocks noChangeAspect="1" noChangeArrowheads="1"/>
          </p:cNvPicPr>
          <p:nvPr/>
        </p:nvPicPr>
        <p:blipFill>
          <a:blip r:embed="rId6" cstate="print"/>
          <a:srcRect/>
          <a:stretch>
            <a:fillRect/>
          </a:stretch>
        </p:blipFill>
        <p:spPr bwMode="auto">
          <a:xfrm>
            <a:off x="4572000" y="4724400"/>
            <a:ext cx="2181225" cy="1636713"/>
          </a:xfrm>
          <a:prstGeom prst="rect">
            <a:avLst/>
          </a:prstGeom>
          <a:noFill/>
          <a:ln w="9525">
            <a:noFill/>
            <a:miter lim="800000"/>
            <a:headEnd/>
            <a:tailEnd/>
          </a:ln>
        </p:spPr>
      </p:pic>
      <p:pic>
        <p:nvPicPr>
          <p:cNvPr id="69641" name="Picture 8" descr="DSC_0513"/>
          <p:cNvPicPr>
            <a:picLocks noChangeAspect="1" noChangeArrowheads="1"/>
          </p:cNvPicPr>
          <p:nvPr/>
        </p:nvPicPr>
        <p:blipFill>
          <a:blip r:embed="rId7" cstate="print"/>
          <a:srcRect/>
          <a:stretch>
            <a:fillRect/>
          </a:stretch>
        </p:blipFill>
        <p:spPr bwMode="auto">
          <a:xfrm>
            <a:off x="2438400" y="3886200"/>
            <a:ext cx="1765300" cy="2635250"/>
          </a:xfrm>
          <a:prstGeom prst="rect">
            <a:avLst/>
          </a:prstGeom>
          <a:noFill/>
          <a:ln w="9525">
            <a:noFill/>
            <a:miter lim="800000"/>
            <a:headEnd/>
            <a:tailEnd/>
          </a:ln>
        </p:spPr>
      </p:pic>
      <p:pic>
        <p:nvPicPr>
          <p:cNvPr id="69642" name="Picture 9" descr="DSC_0505"/>
          <p:cNvPicPr>
            <a:picLocks noChangeAspect="1" noChangeArrowheads="1"/>
          </p:cNvPicPr>
          <p:nvPr/>
        </p:nvPicPr>
        <p:blipFill>
          <a:blip r:embed="rId8" cstate="print"/>
          <a:srcRect/>
          <a:stretch>
            <a:fillRect/>
          </a:stretch>
        </p:blipFill>
        <p:spPr bwMode="auto">
          <a:xfrm>
            <a:off x="533400" y="3886200"/>
            <a:ext cx="1735138" cy="2590800"/>
          </a:xfrm>
          <a:prstGeom prst="rect">
            <a:avLst/>
          </a:prstGeom>
          <a:noFill/>
          <a:ln w="9525">
            <a:noFill/>
            <a:miter lim="800000"/>
            <a:headEnd/>
            <a:tailEnd/>
          </a:ln>
        </p:spPr>
      </p:pic>
      <p:pic>
        <p:nvPicPr>
          <p:cNvPr id="69643" name="Picture 10" descr="DSC_0477"/>
          <p:cNvPicPr>
            <a:picLocks noChangeAspect="1" noChangeArrowheads="1"/>
          </p:cNvPicPr>
          <p:nvPr/>
        </p:nvPicPr>
        <p:blipFill>
          <a:blip r:embed="rId9" cstate="print"/>
          <a:srcRect/>
          <a:stretch>
            <a:fillRect/>
          </a:stretch>
        </p:blipFill>
        <p:spPr bwMode="auto">
          <a:xfrm>
            <a:off x="152400" y="2030413"/>
            <a:ext cx="2090738" cy="1398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641487" y="228600"/>
            <a:ext cx="6892913" cy="585418"/>
          </a:xfrm>
          <a:prstGeom prst="rect">
            <a:avLst/>
          </a:prstGeom>
          <a:noFill/>
          <a:ln w="9525">
            <a:noFill/>
            <a:miter lim="800000"/>
            <a:headEnd/>
            <a:tailEnd/>
          </a:ln>
        </p:spPr>
        <p:txBody>
          <a:bodyPr wrap="none" lIns="92075" tIns="46038" rIns="92075" bIns="46038">
            <a:spAutoFit/>
          </a:bodyPr>
          <a:lstStyle/>
          <a:p>
            <a:pPr eaLnBrk="0" hangingPunct="0"/>
            <a:r>
              <a:rPr lang="en-US" sz="3200" dirty="0">
                <a:solidFill>
                  <a:srgbClr val="3333CC"/>
                </a:solidFill>
                <a:latin typeface="+mn-lt"/>
              </a:rPr>
              <a:t>Double Edge Measurement Principle</a:t>
            </a:r>
            <a:endParaRPr lang="en-US" sz="4000" dirty="0">
              <a:solidFill>
                <a:srgbClr val="3333CC"/>
              </a:solidFill>
              <a:latin typeface="+mn-lt"/>
            </a:endParaRPr>
          </a:p>
        </p:txBody>
      </p:sp>
      <p:sp>
        <p:nvSpPr>
          <p:cNvPr id="43011" name="Rectangle 3"/>
          <p:cNvSpPr>
            <a:spLocks noChangeArrowheads="1"/>
          </p:cNvSpPr>
          <p:nvPr/>
        </p:nvSpPr>
        <p:spPr bwMode="auto">
          <a:xfrm>
            <a:off x="2590800" y="2362200"/>
            <a:ext cx="1270000" cy="457200"/>
          </a:xfrm>
          <a:prstGeom prst="rect">
            <a:avLst/>
          </a:prstGeom>
          <a:noFill/>
          <a:ln w="9525">
            <a:noFill/>
            <a:miter lim="800000"/>
            <a:headEnd/>
            <a:tailEnd/>
          </a:ln>
        </p:spPr>
        <p:txBody>
          <a:bodyPr lIns="92075" tIns="46038" rIns="92075" bIns="46038">
            <a:spAutoFit/>
          </a:bodyPr>
          <a:lstStyle/>
          <a:p>
            <a:pPr eaLnBrk="0" hangingPunct="0"/>
            <a:r>
              <a:rPr lang="en-US" sz="2400">
                <a:solidFill>
                  <a:srgbClr val="000000"/>
                </a:solidFill>
              </a:rPr>
              <a:t>Aerosol</a:t>
            </a:r>
          </a:p>
        </p:txBody>
      </p:sp>
      <p:sp>
        <p:nvSpPr>
          <p:cNvPr id="43012" name="Rectangle 4"/>
          <p:cNvSpPr>
            <a:spLocks noChangeArrowheads="1"/>
          </p:cNvSpPr>
          <p:nvPr/>
        </p:nvSpPr>
        <p:spPr bwMode="auto">
          <a:xfrm>
            <a:off x="4038600" y="4876800"/>
            <a:ext cx="1557338" cy="457200"/>
          </a:xfrm>
          <a:prstGeom prst="rect">
            <a:avLst/>
          </a:prstGeom>
          <a:noFill/>
          <a:ln w="9525">
            <a:noFill/>
            <a:miter lim="800000"/>
            <a:headEnd/>
            <a:tailEnd/>
          </a:ln>
        </p:spPr>
        <p:txBody>
          <a:bodyPr lIns="92075" tIns="46038" rIns="92075" bIns="46038">
            <a:spAutoFit/>
          </a:bodyPr>
          <a:lstStyle/>
          <a:p>
            <a:pPr eaLnBrk="0" hangingPunct="0"/>
            <a:r>
              <a:rPr lang="en-US" sz="2400">
                <a:solidFill>
                  <a:srgbClr val="000000"/>
                </a:solidFill>
              </a:rPr>
              <a:t>Molecular</a:t>
            </a:r>
          </a:p>
        </p:txBody>
      </p:sp>
      <p:sp>
        <p:nvSpPr>
          <p:cNvPr id="43013" name="Rectangle 5"/>
          <p:cNvSpPr>
            <a:spLocks noChangeArrowheads="1"/>
          </p:cNvSpPr>
          <p:nvPr/>
        </p:nvSpPr>
        <p:spPr bwMode="auto">
          <a:xfrm>
            <a:off x="3879850" y="5516563"/>
            <a:ext cx="1384300" cy="396875"/>
          </a:xfrm>
          <a:prstGeom prst="rect">
            <a:avLst/>
          </a:prstGeom>
          <a:noFill/>
          <a:ln w="9525">
            <a:noFill/>
            <a:miter lim="800000"/>
            <a:headEnd/>
            <a:tailEnd/>
          </a:ln>
        </p:spPr>
        <p:txBody>
          <a:bodyPr wrap="none" lIns="92075" tIns="46038" rIns="92075" bIns="46038">
            <a:spAutoFit/>
          </a:bodyPr>
          <a:lstStyle/>
          <a:p>
            <a:pPr eaLnBrk="0" hangingPunct="0"/>
            <a:r>
              <a:rPr lang="en-US" sz="2000">
                <a:solidFill>
                  <a:srgbClr val="000000"/>
                </a:solidFill>
              </a:rPr>
              <a:t>Frequency</a:t>
            </a:r>
          </a:p>
        </p:txBody>
      </p:sp>
      <p:sp>
        <p:nvSpPr>
          <p:cNvPr id="43014" name="Rectangle 6"/>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a:spcBef>
                <a:spcPct val="20000"/>
              </a:spcBef>
              <a:buFontTx/>
              <a:buChar char="•"/>
            </a:pPr>
            <a:endParaRPr lang="en-US" b="1">
              <a:solidFill>
                <a:srgbClr val="000000"/>
              </a:solidFill>
            </a:endParaRPr>
          </a:p>
        </p:txBody>
      </p:sp>
      <p:sp>
        <p:nvSpPr>
          <p:cNvPr id="43015" name="Line 7"/>
          <p:cNvSpPr>
            <a:spLocks noChangeShapeType="1"/>
          </p:cNvSpPr>
          <p:nvPr/>
        </p:nvSpPr>
        <p:spPr bwMode="auto">
          <a:xfrm flipH="1">
            <a:off x="3124200" y="5715000"/>
            <a:ext cx="7620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43016" name="Line 8"/>
          <p:cNvSpPr>
            <a:spLocks noChangeShapeType="1"/>
          </p:cNvSpPr>
          <p:nvPr/>
        </p:nvSpPr>
        <p:spPr bwMode="auto">
          <a:xfrm flipH="1">
            <a:off x="5257800" y="5715000"/>
            <a:ext cx="762000" cy="0"/>
          </a:xfrm>
          <a:prstGeom prst="line">
            <a:avLst/>
          </a:prstGeom>
          <a:noFill/>
          <a:ln w="12700">
            <a:solidFill>
              <a:schemeClr val="tx1"/>
            </a:solidFill>
            <a:round/>
            <a:headEnd type="stealth" w="med" len="lg"/>
            <a:tailEnd type="none" w="sm" len="sm"/>
          </a:ln>
        </p:spPr>
        <p:txBody>
          <a:bodyPr wrap="none" anchor="ctr"/>
          <a:lstStyle/>
          <a:p>
            <a:endParaRPr lang="en-US"/>
          </a:p>
        </p:txBody>
      </p:sp>
      <p:sp>
        <p:nvSpPr>
          <p:cNvPr id="43017" name="Freeform 9"/>
          <p:cNvSpPr>
            <a:spLocks/>
          </p:cNvSpPr>
          <p:nvPr/>
        </p:nvSpPr>
        <p:spPr bwMode="auto">
          <a:xfrm>
            <a:off x="1504950" y="3657600"/>
            <a:ext cx="1695450" cy="1600200"/>
          </a:xfrm>
          <a:custGeom>
            <a:avLst/>
            <a:gdLst>
              <a:gd name="T0" fmla="*/ 2147483647 w 925"/>
              <a:gd name="T1" fmla="*/ 2147483647 h 852"/>
              <a:gd name="T2" fmla="*/ 2147483647 w 925"/>
              <a:gd name="T3" fmla="*/ 2147483647 h 852"/>
              <a:gd name="T4" fmla="*/ 2147483647 w 925"/>
              <a:gd name="T5" fmla="*/ 2147483647 h 852"/>
              <a:gd name="T6" fmla="*/ 2147483647 w 925"/>
              <a:gd name="T7" fmla="*/ 2147483647 h 852"/>
              <a:gd name="T8" fmla="*/ 2147483647 w 925"/>
              <a:gd name="T9" fmla="*/ 2147483647 h 852"/>
              <a:gd name="T10" fmla="*/ 2147483647 w 925"/>
              <a:gd name="T11" fmla="*/ 2147483647 h 852"/>
              <a:gd name="T12" fmla="*/ 2147483647 w 925"/>
              <a:gd name="T13" fmla="*/ 2147483647 h 852"/>
              <a:gd name="T14" fmla="*/ 2147483647 w 925"/>
              <a:gd name="T15" fmla="*/ 2147483647 h 852"/>
              <a:gd name="T16" fmla="*/ 2147483647 w 925"/>
              <a:gd name="T17" fmla="*/ 2147483647 h 852"/>
              <a:gd name="T18" fmla="*/ 2147483647 w 925"/>
              <a:gd name="T19" fmla="*/ 2147483647 h 852"/>
              <a:gd name="T20" fmla="*/ 2147483647 w 925"/>
              <a:gd name="T21" fmla="*/ 2147483647 h 852"/>
              <a:gd name="T22" fmla="*/ 2147483647 w 925"/>
              <a:gd name="T23" fmla="*/ 2147483647 h 852"/>
              <a:gd name="T24" fmla="*/ 2147483647 w 925"/>
              <a:gd name="T25" fmla="*/ 2147483647 h 852"/>
              <a:gd name="T26" fmla="*/ 2147483647 w 925"/>
              <a:gd name="T27" fmla="*/ 2147483647 h 852"/>
              <a:gd name="T28" fmla="*/ 2147483647 w 925"/>
              <a:gd name="T29" fmla="*/ 2147483647 h 852"/>
              <a:gd name="T30" fmla="*/ 2147483647 w 925"/>
              <a:gd name="T31" fmla="*/ 2147483647 h 852"/>
              <a:gd name="T32" fmla="*/ 2147483647 w 925"/>
              <a:gd name="T33" fmla="*/ 2147483647 h 852"/>
              <a:gd name="T34" fmla="*/ 2147483647 w 925"/>
              <a:gd name="T35" fmla="*/ 2147483647 h 852"/>
              <a:gd name="T36" fmla="*/ 2147483647 w 925"/>
              <a:gd name="T37" fmla="*/ 2147483647 h 852"/>
              <a:gd name="T38" fmla="*/ 2147483647 w 925"/>
              <a:gd name="T39" fmla="*/ 2147483647 h 852"/>
              <a:gd name="T40" fmla="*/ 2147483647 w 925"/>
              <a:gd name="T41" fmla="*/ 2147483647 h 852"/>
              <a:gd name="T42" fmla="*/ 2147483647 w 925"/>
              <a:gd name="T43" fmla="*/ 2147483647 h 852"/>
              <a:gd name="T44" fmla="*/ 2147483647 w 925"/>
              <a:gd name="T45" fmla="*/ 2147483647 h 852"/>
              <a:gd name="T46" fmla="*/ 2147483647 w 925"/>
              <a:gd name="T47" fmla="*/ 2147483647 h 852"/>
              <a:gd name="T48" fmla="*/ 2147483647 w 925"/>
              <a:gd name="T49" fmla="*/ 2147483647 h 852"/>
              <a:gd name="T50" fmla="*/ 2147483647 w 925"/>
              <a:gd name="T51" fmla="*/ 2147483647 h 852"/>
              <a:gd name="T52" fmla="*/ 2147483647 w 925"/>
              <a:gd name="T53" fmla="*/ 2147483647 h 852"/>
              <a:gd name="T54" fmla="*/ 2147483647 w 925"/>
              <a:gd name="T55" fmla="*/ 2147483647 h 852"/>
              <a:gd name="T56" fmla="*/ 2147483647 w 925"/>
              <a:gd name="T57" fmla="*/ 2147483647 h 852"/>
              <a:gd name="T58" fmla="*/ 2147483647 w 925"/>
              <a:gd name="T59" fmla="*/ 0 h 852"/>
              <a:gd name="T60" fmla="*/ 2147483647 w 925"/>
              <a:gd name="T61" fmla="*/ 2147483647 h 852"/>
              <a:gd name="T62" fmla="*/ 2147483647 w 925"/>
              <a:gd name="T63" fmla="*/ 2147483647 h 852"/>
              <a:gd name="T64" fmla="*/ 2147483647 w 925"/>
              <a:gd name="T65" fmla="*/ 2147483647 h 852"/>
              <a:gd name="T66" fmla="*/ 2147483647 w 925"/>
              <a:gd name="T67" fmla="*/ 2147483647 h 852"/>
              <a:gd name="T68" fmla="*/ 2147483647 w 925"/>
              <a:gd name="T69" fmla="*/ 2147483647 h 852"/>
              <a:gd name="T70" fmla="*/ 2147483647 w 925"/>
              <a:gd name="T71" fmla="*/ 2147483647 h 852"/>
              <a:gd name="T72" fmla="*/ 2147483647 w 925"/>
              <a:gd name="T73" fmla="*/ 2147483647 h 852"/>
              <a:gd name="T74" fmla="*/ 2147483647 w 925"/>
              <a:gd name="T75" fmla="*/ 2147483647 h 852"/>
              <a:gd name="T76" fmla="*/ 2147483647 w 925"/>
              <a:gd name="T77" fmla="*/ 2147483647 h 852"/>
              <a:gd name="T78" fmla="*/ 2147483647 w 925"/>
              <a:gd name="T79" fmla="*/ 2147483647 h 852"/>
              <a:gd name="T80" fmla="*/ 2147483647 w 925"/>
              <a:gd name="T81" fmla="*/ 2147483647 h 852"/>
              <a:gd name="T82" fmla="*/ 2147483647 w 925"/>
              <a:gd name="T83" fmla="*/ 2147483647 h 852"/>
              <a:gd name="T84" fmla="*/ 2147483647 w 925"/>
              <a:gd name="T85" fmla="*/ 2147483647 h 852"/>
              <a:gd name="T86" fmla="*/ 2147483647 w 925"/>
              <a:gd name="T87" fmla="*/ 2147483647 h 852"/>
              <a:gd name="T88" fmla="*/ 2147483647 w 925"/>
              <a:gd name="T89" fmla="*/ 2147483647 h 852"/>
              <a:gd name="T90" fmla="*/ 2147483647 w 925"/>
              <a:gd name="T91" fmla="*/ 2147483647 h 852"/>
              <a:gd name="T92" fmla="*/ 2147483647 w 925"/>
              <a:gd name="T93" fmla="*/ 2147483647 h 852"/>
              <a:gd name="T94" fmla="*/ 2147483647 w 925"/>
              <a:gd name="T95" fmla="*/ 2147483647 h 852"/>
              <a:gd name="T96" fmla="*/ 2147483647 w 925"/>
              <a:gd name="T97" fmla="*/ 2147483647 h 852"/>
              <a:gd name="T98" fmla="*/ 2147483647 w 925"/>
              <a:gd name="T99" fmla="*/ 2147483647 h 852"/>
              <a:gd name="T100" fmla="*/ 2147483647 w 925"/>
              <a:gd name="T101" fmla="*/ 2147483647 h 852"/>
              <a:gd name="T102" fmla="*/ 2147483647 w 925"/>
              <a:gd name="T103" fmla="*/ 2147483647 h 852"/>
              <a:gd name="T104" fmla="*/ 2147483647 w 925"/>
              <a:gd name="T105" fmla="*/ 2147483647 h 852"/>
              <a:gd name="T106" fmla="*/ 2147483647 w 925"/>
              <a:gd name="T107" fmla="*/ 2147483647 h 852"/>
              <a:gd name="T108" fmla="*/ 2147483647 w 925"/>
              <a:gd name="T109" fmla="*/ 2147483647 h 852"/>
              <a:gd name="T110" fmla="*/ 2147483647 w 925"/>
              <a:gd name="T111" fmla="*/ 2147483647 h 852"/>
              <a:gd name="T112" fmla="*/ 2147483647 w 925"/>
              <a:gd name="T113" fmla="*/ 2147483647 h 852"/>
              <a:gd name="T114" fmla="*/ 2147483647 w 925"/>
              <a:gd name="T115" fmla="*/ 2147483647 h 852"/>
              <a:gd name="T116" fmla="*/ 2147483647 w 925"/>
              <a:gd name="T117" fmla="*/ 2147483647 h 852"/>
              <a:gd name="T118" fmla="*/ 2147483647 w 925"/>
              <a:gd name="T119" fmla="*/ 2147483647 h 8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5"/>
              <a:gd name="T181" fmla="*/ 0 h 852"/>
              <a:gd name="T182" fmla="*/ 925 w 925"/>
              <a:gd name="T183" fmla="*/ 852 h 8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5" h="852">
                <a:moveTo>
                  <a:pt x="0" y="851"/>
                </a:moveTo>
                <a:lnTo>
                  <a:pt x="2" y="850"/>
                </a:lnTo>
                <a:lnTo>
                  <a:pt x="3" y="849"/>
                </a:lnTo>
                <a:lnTo>
                  <a:pt x="5" y="849"/>
                </a:lnTo>
                <a:lnTo>
                  <a:pt x="6" y="848"/>
                </a:lnTo>
                <a:lnTo>
                  <a:pt x="8" y="848"/>
                </a:lnTo>
                <a:lnTo>
                  <a:pt x="9" y="847"/>
                </a:lnTo>
                <a:lnTo>
                  <a:pt x="11" y="847"/>
                </a:lnTo>
                <a:lnTo>
                  <a:pt x="12" y="846"/>
                </a:lnTo>
                <a:lnTo>
                  <a:pt x="14" y="845"/>
                </a:lnTo>
                <a:lnTo>
                  <a:pt x="16" y="845"/>
                </a:lnTo>
                <a:lnTo>
                  <a:pt x="17" y="844"/>
                </a:lnTo>
                <a:lnTo>
                  <a:pt x="19" y="843"/>
                </a:lnTo>
                <a:lnTo>
                  <a:pt x="20" y="843"/>
                </a:lnTo>
                <a:lnTo>
                  <a:pt x="22" y="842"/>
                </a:lnTo>
                <a:lnTo>
                  <a:pt x="24" y="842"/>
                </a:lnTo>
                <a:lnTo>
                  <a:pt x="25" y="841"/>
                </a:lnTo>
                <a:lnTo>
                  <a:pt x="27" y="840"/>
                </a:lnTo>
                <a:lnTo>
                  <a:pt x="28" y="840"/>
                </a:lnTo>
                <a:lnTo>
                  <a:pt x="30" y="839"/>
                </a:lnTo>
                <a:lnTo>
                  <a:pt x="31" y="838"/>
                </a:lnTo>
                <a:lnTo>
                  <a:pt x="33" y="838"/>
                </a:lnTo>
                <a:lnTo>
                  <a:pt x="34" y="837"/>
                </a:lnTo>
                <a:lnTo>
                  <a:pt x="36" y="836"/>
                </a:lnTo>
                <a:lnTo>
                  <a:pt x="37" y="836"/>
                </a:lnTo>
                <a:lnTo>
                  <a:pt x="39" y="835"/>
                </a:lnTo>
                <a:lnTo>
                  <a:pt x="40" y="834"/>
                </a:lnTo>
                <a:lnTo>
                  <a:pt x="42" y="834"/>
                </a:lnTo>
                <a:lnTo>
                  <a:pt x="43" y="833"/>
                </a:lnTo>
                <a:lnTo>
                  <a:pt x="45" y="832"/>
                </a:lnTo>
                <a:lnTo>
                  <a:pt x="46" y="831"/>
                </a:lnTo>
                <a:lnTo>
                  <a:pt x="48" y="830"/>
                </a:lnTo>
                <a:lnTo>
                  <a:pt x="50" y="829"/>
                </a:lnTo>
                <a:lnTo>
                  <a:pt x="51" y="829"/>
                </a:lnTo>
                <a:lnTo>
                  <a:pt x="53" y="828"/>
                </a:lnTo>
                <a:lnTo>
                  <a:pt x="54" y="827"/>
                </a:lnTo>
                <a:lnTo>
                  <a:pt x="56" y="827"/>
                </a:lnTo>
                <a:lnTo>
                  <a:pt x="57" y="826"/>
                </a:lnTo>
                <a:lnTo>
                  <a:pt x="59" y="825"/>
                </a:lnTo>
                <a:lnTo>
                  <a:pt x="60" y="824"/>
                </a:lnTo>
                <a:lnTo>
                  <a:pt x="62" y="823"/>
                </a:lnTo>
                <a:lnTo>
                  <a:pt x="63" y="823"/>
                </a:lnTo>
                <a:lnTo>
                  <a:pt x="65" y="822"/>
                </a:lnTo>
                <a:lnTo>
                  <a:pt x="66" y="821"/>
                </a:lnTo>
                <a:lnTo>
                  <a:pt x="68" y="820"/>
                </a:lnTo>
                <a:lnTo>
                  <a:pt x="69" y="819"/>
                </a:lnTo>
                <a:lnTo>
                  <a:pt x="71" y="818"/>
                </a:lnTo>
                <a:lnTo>
                  <a:pt x="72" y="818"/>
                </a:lnTo>
                <a:lnTo>
                  <a:pt x="74" y="816"/>
                </a:lnTo>
                <a:lnTo>
                  <a:pt x="76" y="816"/>
                </a:lnTo>
                <a:lnTo>
                  <a:pt x="77" y="815"/>
                </a:lnTo>
                <a:lnTo>
                  <a:pt x="79" y="814"/>
                </a:lnTo>
                <a:lnTo>
                  <a:pt x="80" y="813"/>
                </a:lnTo>
                <a:lnTo>
                  <a:pt x="82" y="812"/>
                </a:lnTo>
                <a:lnTo>
                  <a:pt x="84" y="811"/>
                </a:lnTo>
                <a:lnTo>
                  <a:pt x="85" y="810"/>
                </a:lnTo>
                <a:lnTo>
                  <a:pt x="87" y="809"/>
                </a:lnTo>
                <a:lnTo>
                  <a:pt x="88" y="808"/>
                </a:lnTo>
                <a:lnTo>
                  <a:pt x="90" y="807"/>
                </a:lnTo>
                <a:lnTo>
                  <a:pt x="91" y="806"/>
                </a:lnTo>
                <a:lnTo>
                  <a:pt x="93" y="805"/>
                </a:lnTo>
                <a:lnTo>
                  <a:pt x="94" y="804"/>
                </a:lnTo>
                <a:lnTo>
                  <a:pt x="96" y="803"/>
                </a:lnTo>
                <a:lnTo>
                  <a:pt x="97" y="802"/>
                </a:lnTo>
                <a:lnTo>
                  <a:pt x="99" y="801"/>
                </a:lnTo>
                <a:lnTo>
                  <a:pt x="100" y="800"/>
                </a:lnTo>
                <a:lnTo>
                  <a:pt x="102" y="799"/>
                </a:lnTo>
                <a:lnTo>
                  <a:pt x="103" y="798"/>
                </a:lnTo>
                <a:lnTo>
                  <a:pt x="105" y="797"/>
                </a:lnTo>
                <a:lnTo>
                  <a:pt x="106" y="796"/>
                </a:lnTo>
                <a:lnTo>
                  <a:pt x="108" y="795"/>
                </a:lnTo>
                <a:lnTo>
                  <a:pt x="110" y="794"/>
                </a:lnTo>
                <a:lnTo>
                  <a:pt x="111" y="793"/>
                </a:lnTo>
                <a:lnTo>
                  <a:pt x="113" y="792"/>
                </a:lnTo>
                <a:lnTo>
                  <a:pt x="114" y="790"/>
                </a:lnTo>
                <a:lnTo>
                  <a:pt x="116" y="789"/>
                </a:lnTo>
                <a:lnTo>
                  <a:pt x="117" y="788"/>
                </a:lnTo>
                <a:lnTo>
                  <a:pt x="119" y="787"/>
                </a:lnTo>
                <a:lnTo>
                  <a:pt x="121" y="786"/>
                </a:lnTo>
                <a:lnTo>
                  <a:pt x="122" y="785"/>
                </a:lnTo>
                <a:lnTo>
                  <a:pt x="124" y="783"/>
                </a:lnTo>
                <a:lnTo>
                  <a:pt x="125" y="782"/>
                </a:lnTo>
                <a:lnTo>
                  <a:pt x="126" y="781"/>
                </a:lnTo>
                <a:lnTo>
                  <a:pt x="128" y="780"/>
                </a:lnTo>
                <a:lnTo>
                  <a:pt x="129" y="778"/>
                </a:lnTo>
                <a:lnTo>
                  <a:pt x="131" y="777"/>
                </a:lnTo>
                <a:lnTo>
                  <a:pt x="132" y="776"/>
                </a:lnTo>
                <a:lnTo>
                  <a:pt x="134" y="774"/>
                </a:lnTo>
                <a:lnTo>
                  <a:pt x="136" y="773"/>
                </a:lnTo>
                <a:lnTo>
                  <a:pt x="137" y="772"/>
                </a:lnTo>
                <a:lnTo>
                  <a:pt x="139" y="770"/>
                </a:lnTo>
                <a:lnTo>
                  <a:pt x="140" y="769"/>
                </a:lnTo>
                <a:lnTo>
                  <a:pt x="142" y="768"/>
                </a:lnTo>
                <a:lnTo>
                  <a:pt x="144" y="766"/>
                </a:lnTo>
                <a:lnTo>
                  <a:pt x="145" y="765"/>
                </a:lnTo>
                <a:lnTo>
                  <a:pt x="147" y="763"/>
                </a:lnTo>
                <a:lnTo>
                  <a:pt x="148" y="762"/>
                </a:lnTo>
                <a:lnTo>
                  <a:pt x="150" y="761"/>
                </a:lnTo>
                <a:lnTo>
                  <a:pt x="151" y="759"/>
                </a:lnTo>
                <a:lnTo>
                  <a:pt x="153" y="758"/>
                </a:lnTo>
                <a:lnTo>
                  <a:pt x="154" y="756"/>
                </a:lnTo>
                <a:lnTo>
                  <a:pt x="156" y="755"/>
                </a:lnTo>
                <a:lnTo>
                  <a:pt x="157" y="753"/>
                </a:lnTo>
                <a:lnTo>
                  <a:pt x="159" y="752"/>
                </a:lnTo>
                <a:lnTo>
                  <a:pt x="160" y="750"/>
                </a:lnTo>
                <a:lnTo>
                  <a:pt x="162" y="748"/>
                </a:lnTo>
                <a:lnTo>
                  <a:pt x="163" y="747"/>
                </a:lnTo>
                <a:lnTo>
                  <a:pt x="165" y="745"/>
                </a:lnTo>
                <a:lnTo>
                  <a:pt x="166" y="743"/>
                </a:lnTo>
                <a:lnTo>
                  <a:pt x="168" y="742"/>
                </a:lnTo>
                <a:lnTo>
                  <a:pt x="170" y="740"/>
                </a:lnTo>
                <a:lnTo>
                  <a:pt x="171" y="738"/>
                </a:lnTo>
                <a:lnTo>
                  <a:pt x="173" y="737"/>
                </a:lnTo>
                <a:lnTo>
                  <a:pt x="174" y="735"/>
                </a:lnTo>
                <a:lnTo>
                  <a:pt x="176" y="733"/>
                </a:lnTo>
                <a:lnTo>
                  <a:pt x="177" y="732"/>
                </a:lnTo>
                <a:lnTo>
                  <a:pt x="179" y="730"/>
                </a:lnTo>
                <a:lnTo>
                  <a:pt x="181" y="728"/>
                </a:lnTo>
                <a:lnTo>
                  <a:pt x="182" y="726"/>
                </a:lnTo>
                <a:lnTo>
                  <a:pt x="184" y="724"/>
                </a:lnTo>
                <a:lnTo>
                  <a:pt x="185" y="722"/>
                </a:lnTo>
                <a:lnTo>
                  <a:pt x="187" y="721"/>
                </a:lnTo>
                <a:lnTo>
                  <a:pt x="188" y="719"/>
                </a:lnTo>
                <a:lnTo>
                  <a:pt x="190" y="716"/>
                </a:lnTo>
                <a:lnTo>
                  <a:pt x="191" y="714"/>
                </a:lnTo>
                <a:lnTo>
                  <a:pt x="193" y="712"/>
                </a:lnTo>
                <a:lnTo>
                  <a:pt x="194" y="710"/>
                </a:lnTo>
                <a:lnTo>
                  <a:pt x="196" y="708"/>
                </a:lnTo>
                <a:lnTo>
                  <a:pt x="197" y="706"/>
                </a:lnTo>
                <a:lnTo>
                  <a:pt x="199" y="704"/>
                </a:lnTo>
                <a:lnTo>
                  <a:pt x="200" y="702"/>
                </a:lnTo>
                <a:lnTo>
                  <a:pt x="202" y="700"/>
                </a:lnTo>
                <a:lnTo>
                  <a:pt x="204" y="698"/>
                </a:lnTo>
                <a:lnTo>
                  <a:pt x="205" y="696"/>
                </a:lnTo>
                <a:lnTo>
                  <a:pt x="207" y="694"/>
                </a:lnTo>
                <a:lnTo>
                  <a:pt x="208" y="691"/>
                </a:lnTo>
                <a:lnTo>
                  <a:pt x="210" y="689"/>
                </a:lnTo>
                <a:lnTo>
                  <a:pt x="211" y="687"/>
                </a:lnTo>
                <a:lnTo>
                  <a:pt x="213" y="684"/>
                </a:lnTo>
                <a:lnTo>
                  <a:pt x="214" y="682"/>
                </a:lnTo>
                <a:lnTo>
                  <a:pt x="216" y="680"/>
                </a:lnTo>
                <a:lnTo>
                  <a:pt x="217" y="677"/>
                </a:lnTo>
                <a:lnTo>
                  <a:pt x="219" y="675"/>
                </a:lnTo>
                <a:lnTo>
                  <a:pt x="220" y="672"/>
                </a:lnTo>
                <a:lnTo>
                  <a:pt x="222" y="670"/>
                </a:lnTo>
                <a:lnTo>
                  <a:pt x="223" y="668"/>
                </a:lnTo>
                <a:lnTo>
                  <a:pt x="225" y="665"/>
                </a:lnTo>
                <a:lnTo>
                  <a:pt x="226" y="662"/>
                </a:lnTo>
                <a:lnTo>
                  <a:pt x="228" y="660"/>
                </a:lnTo>
                <a:lnTo>
                  <a:pt x="230" y="657"/>
                </a:lnTo>
                <a:lnTo>
                  <a:pt x="231" y="654"/>
                </a:lnTo>
                <a:lnTo>
                  <a:pt x="233" y="652"/>
                </a:lnTo>
                <a:lnTo>
                  <a:pt x="234" y="649"/>
                </a:lnTo>
                <a:lnTo>
                  <a:pt x="236" y="646"/>
                </a:lnTo>
                <a:lnTo>
                  <a:pt x="237" y="643"/>
                </a:lnTo>
                <a:lnTo>
                  <a:pt x="239" y="641"/>
                </a:lnTo>
                <a:lnTo>
                  <a:pt x="241" y="638"/>
                </a:lnTo>
                <a:lnTo>
                  <a:pt x="242" y="635"/>
                </a:lnTo>
                <a:lnTo>
                  <a:pt x="244" y="632"/>
                </a:lnTo>
                <a:lnTo>
                  <a:pt x="245" y="629"/>
                </a:lnTo>
                <a:lnTo>
                  <a:pt x="247" y="626"/>
                </a:lnTo>
                <a:lnTo>
                  <a:pt x="248" y="623"/>
                </a:lnTo>
                <a:lnTo>
                  <a:pt x="250" y="620"/>
                </a:lnTo>
                <a:lnTo>
                  <a:pt x="251" y="617"/>
                </a:lnTo>
                <a:lnTo>
                  <a:pt x="253" y="614"/>
                </a:lnTo>
                <a:lnTo>
                  <a:pt x="254" y="610"/>
                </a:lnTo>
                <a:lnTo>
                  <a:pt x="256" y="607"/>
                </a:lnTo>
                <a:lnTo>
                  <a:pt x="257" y="604"/>
                </a:lnTo>
                <a:lnTo>
                  <a:pt x="259" y="601"/>
                </a:lnTo>
                <a:lnTo>
                  <a:pt x="260" y="597"/>
                </a:lnTo>
                <a:lnTo>
                  <a:pt x="262" y="594"/>
                </a:lnTo>
                <a:lnTo>
                  <a:pt x="264" y="590"/>
                </a:lnTo>
                <a:lnTo>
                  <a:pt x="265" y="587"/>
                </a:lnTo>
                <a:lnTo>
                  <a:pt x="267" y="584"/>
                </a:lnTo>
                <a:lnTo>
                  <a:pt x="268" y="580"/>
                </a:lnTo>
                <a:lnTo>
                  <a:pt x="270" y="576"/>
                </a:lnTo>
                <a:lnTo>
                  <a:pt x="271" y="573"/>
                </a:lnTo>
                <a:lnTo>
                  <a:pt x="273" y="569"/>
                </a:lnTo>
                <a:lnTo>
                  <a:pt x="274" y="565"/>
                </a:lnTo>
                <a:lnTo>
                  <a:pt x="276" y="562"/>
                </a:lnTo>
                <a:lnTo>
                  <a:pt x="277" y="558"/>
                </a:lnTo>
                <a:lnTo>
                  <a:pt x="279" y="554"/>
                </a:lnTo>
                <a:lnTo>
                  <a:pt x="280" y="550"/>
                </a:lnTo>
                <a:lnTo>
                  <a:pt x="282" y="546"/>
                </a:lnTo>
                <a:lnTo>
                  <a:pt x="283" y="542"/>
                </a:lnTo>
                <a:lnTo>
                  <a:pt x="285" y="538"/>
                </a:lnTo>
                <a:lnTo>
                  <a:pt x="286" y="534"/>
                </a:lnTo>
                <a:lnTo>
                  <a:pt x="288" y="530"/>
                </a:lnTo>
                <a:lnTo>
                  <a:pt x="290" y="526"/>
                </a:lnTo>
                <a:lnTo>
                  <a:pt x="291" y="522"/>
                </a:lnTo>
                <a:lnTo>
                  <a:pt x="293" y="517"/>
                </a:lnTo>
                <a:lnTo>
                  <a:pt x="294" y="513"/>
                </a:lnTo>
                <a:lnTo>
                  <a:pt x="296" y="509"/>
                </a:lnTo>
                <a:lnTo>
                  <a:pt x="297" y="504"/>
                </a:lnTo>
                <a:lnTo>
                  <a:pt x="299" y="500"/>
                </a:lnTo>
                <a:lnTo>
                  <a:pt x="301" y="496"/>
                </a:lnTo>
                <a:lnTo>
                  <a:pt x="302" y="491"/>
                </a:lnTo>
                <a:lnTo>
                  <a:pt x="304" y="486"/>
                </a:lnTo>
                <a:lnTo>
                  <a:pt x="305" y="482"/>
                </a:lnTo>
                <a:lnTo>
                  <a:pt x="307" y="477"/>
                </a:lnTo>
                <a:lnTo>
                  <a:pt x="308" y="473"/>
                </a:lnTo>
                <a:lnTo>
                  <a:pt x="310" y="468"/>
                </a:lnTo>
                <a:lnTo>
                  <a:pt x="311" y="463"/>
                </a:lnTo>
                <a:lnTo>
                  <a:pt x="313" y="458"/>
                </a:lnTo>
                <a:lnTo>
                  <a:pt x="314" y="453"/>
                </a:lnTo>
                <a:lnTo>
                  <a:pt x="316" y="449"/>
                </a:lnTo>
                <a:lnTo>
                  <a:pt x="317" y="444"/>
                </a:lnTo>
                <a:lnTo>
                  <a:pt x="319" y="438"/>
                </a:lnTo>
                <a:lnTo>
                  <a:pt x="320" y="433"/>
                </a:lnTo>
                <a:lnTo>
                  <a:pt x="322" y="428"/>
                </a:lnTo>
                <a:lnTo>
                  <a:pt x="324" y="423"/>
                </a:lnTo>
                <a:lnTo>
                  <a:pt x="325" y="418"/>
                </a:lnTo>
                <a:lnTo>
                  <a:pt x="327" y="413"/>
                </a:lnTo>
                <a:lnTo>
                  <a:pt x="328" y="407"/>
                </a:lnTo>
                <a:lnTo>
                  <a:pt x="330" y="402"/>
                </a:lnTo>
                <a:lnTo>
                  <a:pt x="331" y="396"/>
                </a:lnTo>
                <a:lnTo>
                  <a:pt x="333" y="391"/>
                </a:lnTo>
                <a:lnTo>
                  <a:pt x="335" y="386"/>
                </a:lnTo>
                <a:lnTo>
                  <a:pt x="336" y="380"/>
                </a:lnTo>
                <a:lnTo>
                  <a:pt x="338" y="375"/>
                </a:lnTo>
                <a:lnTo>
                  <a:pt x="339" y="369"/>
                </a:lnTo>
                <a:lnTo>
                  <a:pt x="341" y="363"/>
                </a:lnTo>
                <a:lnTo>
                  <a:pt x="342" y="358"/>
                </a:lnTo>
                <a:lnTo>
                  <a:pt x="344" y="352"/>
                </a:lnTo>
                <a:lnTo>
                  <a:pt x="345" y="346"/>
                </a:lnTo>
                <a:lnTo>
                  <a:pt x="346" y="340"/>
                </a:lnTo>
                <a:lnTo>
                  <a:pt x="348" y="334"/>
                </a:lnTo>
                <a:lnTo>
                  <a:pt x="350" y="329"/>
                </a:lnTo>
                <a:lnTo>
                  <a:pt x="351" y="323"/>
                </a:lnTo>
                <a:lnTo>
                  <a:pt x="353" y="317"/>
                </a:lnTo>
                <a:lnTo>
                  <a:pt x="354" y="311"/>
                </a:lnTo>
                <a:lnTo>
                  <a:pt x="356" y="305"/>
                </a:lnTo>
                <a:lnTo>
                  <a:pt x="357" y="299"/>
                </a:lnTo>
                <a:lnTo>
                  <a:pt x="359" y="293"/>
                </a:lnTo>
                <a:lnTo>
                  <a:pt x="361" y="287"/>
                </a:lnTo>
                <a:lnTo>
                  <a:pt x="362" y="281"/>
                </a:lnTo>
                <a:lnTo>
                  <a:pt x="364" y="275"/>
                </a:lnTo>
                <a:lnTo>
                  <a:pt x="365" y="269"/>
                </a:lnTo>
                <a:lnTo>
                  <a:pt x="367" y="263"/>
                </a:lnTo>
                <a:lnTo>
                  <a:pt x="368" y="256"/>
                </a:lnTo>
                <a:lnTo>
                  <a:pt x="370" y="250"/>
                </a:lnTo>
                <a:lnTo>
                  <a:pt x="371" y="244"/>
                </a:lnTo>
                <a:lnTo>
                  <a:pt x="373" y="238"/>
                </a:lnTo>
                <a:lnTo>
                  <a:pt x="374" y="232"/>
                </a:lnTo>
                <a:lnTo>
                  <a:pt x="376" y="226"/>
                </a:lnTo>
                <a:lnTo>
                  <a:pt x="377" y="220"/>
                </a:lnTo>
                <a:lnTo>
                  <a:pt x="379" y="214"/>
                </a:lnTo>
                <a:lnTo>
                  <a:pt x="380" y="208"/>
                </a:lnTo>
                <a:lnTo>
                  <a:pt x="382" y="201"/>
                </a:lnTo>
                <a:lnTo>
                  <a:pt x="384" y="195"/>
                </a:lnTo>
                <a:lnTo>
                  <a:pt x="385" y="189"/>
                </a:lnTo>
                <a:lnTo>
                  <a:pt x="387" y="183"/>
                </a:lnTo>
                <a:lnTo>
                  <a:pt x="388" y="177"/>
                </a:lnTo>
                <a:lnTo>
                  <a:pt x="390" y="171"/>
                </a:lnTo>
                <a:lnTo>
                  <a:pt x="391" y="165"/>
                </a:lnTo>
                <a:lnTo>
                  <a:pt x="393" y="159"/>
                </a:lnTo>
                <a:lnTo>
                  <a:pt x="395" y="153"/>
                </a:lnTo>
                <a:lnTo>
                  <a:pt x="396" y="148"/>
                </a:lnTo>
                <a:lnTo>
                  <a:pt x="398" y="142"/>
                </a:lnTo>
                <a:lnTo>
                  <a:pt x="399" y="136"/>
                </a:lnTo>
                <a:lnTo>
                  <a:pt x="401" y="130"/>
                </a:lnTo>
                <a:lnTo>
                  <a:pt x="402" y="125"/>
                </a:lnTo>
                <a:lnTo>
                  <a:pt x="404" y="119"/>
                </a:lnTo>
                <a:lnTo>
                  <a:pt x="405" y="114"/>
                </a:lnTo>
                <a:lnTo>
                  <a:pt x="407" y="108"/>
                </a:lnTo>
                <a:lnTo>
                  <a:pt x="408" y="103"/>
                </a:lnTo>
                <a:lnTo>
                  <a:pt x="410" y="98"/>
                </a:lnTo>
                <a:lnTo>
                  <a:pt x="411" y="93"/>
                </a:lnTo>
                <a:lnTo>
                  <a:pt x="413" y="88"/>
                </a:lnTo>
                <a:lnTo>
                  <a:pt x="414" y="83"/>
                </a:lnTo>
                <a:lnTo>
                  <a:pt x="416" y="78"/>
                </a:lnTo>
                <a:lnTo>
                  <a:pt x="417" y="73"/>
                </a:lnTo>
                <a:lnTo>
                  <a:pt x="419" y="69"/>
                </a:lnTo>
                <a:lnTo>
                  <a:pt x="421" y="64"/>
                </a:lnTo>
                <a:lnTo>
                  <a:pt x="422" y="60"/>
                </a:lnTo>
                <a:lnTo>
                  <a:pt x="424" y="56"/>
                </a:lnTo>
                <a:lnTo>
                  <a:pt x="425" y="52"/>
                </a:lnTo>
                <a:lnTo>
                  <a:pt x="427" y="48"/>
                </a:lnTo>
                <a:lnTo>
                  <a:pt x="428" y="44"/>
                </a:lnTo>
                <a:lnTo>
                  <a:pt x="430" y="40"/>
                </a:lnTo>
                <a:lnTo>
                  <a:pt x="431" y="37"/>
                </a:lnTo>
                <a:lnTo>
                  <a:pt x="433" y="33"/>
                </a:lnTo>
                <a:lnTo>
                  <a:pt x="434" y="30"/>
                </a:lnTo>
                <a:lnTo>
                  <a:pt x="436" y="27"/>
                </a:lnTo>
                <a:lnTo>
                  <a:pt x="437" y="24"/>
                </a:lnTo>
                <a:lnTo>
                  <a:pt x="439" y="21"/>
                </a:lnTo>
                <a:lnTo>
                  <a:pt x="440" y="18"/>
                </a:lnTo>
                <a:lnTo>
                  <a:pt x="442" y="16"/>
                </a:lnTo>
                <a:lnTo>
                  <a:pt x="444" y="13"/>
                </a:lnTo>
                <a:lnTo>
                  <a:pt x="445" y="11"/>
                </a:lnTo>
                <a:lnTo>
                  <a:pt x="447" y="9"/>
                </a:lnTo>
                <a:lnTo>
                  <a:pt x="448" y="8"/>
                </a:lnTo>
                <a:lnTo>
                  <a:pt x="450" y="6"/>
                </a:lnTo>
                <a:lnTo>
                  <a:pt x="451" y="5"/>
                </a:lnTo>
                <a:lnTo>
                  <a:pt x="453" y="4"/>
                </a:lnTo>
                <a:lnTo>
                  <a:pt x="455" y="2"/>
                </a:lnTo>
                <a:lnTo>
                  <a:pt x="456" y="2"/>
                </a:lnTo>
                <a:lnTo>
                  <a:pt x="458" y="1"/>
                </a:lnTo>
                <a:lnTo>
                  <a:pt x="459" y="0"/>
                </a:lnTo>
                <a:lnTo>
                  <a:pt x="461" y="0"/>
                </a:lnTo>
                <a:lnTo>
                  <a:pt x="462" y="0"/>
                </a:lnTo>
                <a:lnTo>
                  <a:pt x="464" y="0"/>
                </a:lnTo>
                <a:lnTo>
                  <a:pt x="465" y="0"/>
                </a:lnTo>
                <a:lnTo>
                  <a:pt x="467" y="1"/>
                </a:lnTo>
                <a:lnTo>
                  <a:pt x="468" y="2"/>
                </a:lnTo>
                <a:lnTo>
                  <a:pt x="470" y="2"/>
                </a:lnTo>
                <a:lnTo>
                  <a:pt x="471" y="4"/>
                </a:lnTo>
                <a:lnTo>
                  <a:pt x="473" y="5"/>
                </a:lnTo>
                <a:lnTo>
                  <a:pt x="474" y="6"/>
                </a:lnTo>
                <a:lnTo>
                  <a:pt x="476" y="8"/>
                </a:lnTo>
                <a:lnTo>
                  <a:pt x="477" y="9"/>
                </a:lnTo>
                <a:lnTo>
                  <a:pt x="479" y="11"/>
                </a:lnTo>
                <a:lnTo>
                  <a:pt x="481" y="13"/>
                </a:lnTo>
                <a:lnTo>
                  <a:pt x="482" y="16"/>
                </a:lnTo>
                <a:lnTo>
                  <a:pt x="484" y="18"/>
                </a:lnTo>
                <a:lnTo>
                  <a:pt x="485" y="21"/>
                </a:lnTo>
                <a:lnTo>
                  <a:pt x="487" y="24"/>
                </a:lnTo>
                <a:lnTo>
                  <a:pt x="488" y="27"/>
                </a:lnTo>
                <a:lnTo>
                  <a:pt x="490" y="30"/>
                </a:lnTo>
                <a:lnTo>
                  <a:pt x="491" y="33"/>
                </a:lnTo>
                <a:lnTo>
                  <a:pt x="493" y="37"/>
                </a:lnTo>
                <a:lnTo>
                  <a:pt x="494" y="40"/>
                </a:lnTo>
                <a:lnTo>
                  <a:pt x="496" y="44"/>
                </a:lnTo>
                <a:lnTo>
                  <a:pt x="497" y="48"/>
                </a:lnTo>
                <a:lnTo>
                  <a:pt x="499" y="52"/>
                </a:lnTo>
                <a:lnTo>
                  <a:pt x="500" y="56"/>
                </a:lnTo>
                <a:lnTo>
                  <a:pt x="502" y="60"/>
                </a:lnTo>
                <a:lnTo>
                  <a:pt x="503" y="64"/>
                </a:lnTo>
                <a:lnTo>
                  <a:pt x="505" y="69"/>
                </a:lnTo>
                <a:lnTo>
                  <a:pt x="507" y="73"/>
                </a:lnTo>
                <a:lnTo>
                  <a:pt x="508" y="78"/>
                </a:lnTo>
                <a:lnTo>
                  <a:pt x="510" y="83"/>
                </a:lnTo>
                <a:lnTo>
                  <a:pt x="511" y="88"/>
                </a:lnTo>
                <a:lnTo>
                  <a:pt x="513" y="93"/>
                </a:lnTo>
                <a:lnTo>
                  <a:pt x="515" y="98"/>
                </a:lnTo>
                <a:lnTo>
                  <a:pt x="516" y="103"/>
                </a:lnTo>
                <a:lnTo>
                  <a:pt x="518" y="108"/>
                </a:lnTo>
                <a:lnTo>
                  <a:pt x="519" y="114"/>
                </a:lnTo>
                <a:lnTo>
                  <a:pt x="521" y="119"/>
                </a:lnTo>
                <a:lnTo>
                  <a:pt x="522" y="125"/>
                </a:lnTo>
                <a:lnTo>
                  <a:pt x="524" y="130"/>
                </a:lnTo>
                <a:lnTo>
                  <a:pt x="525" y="136"/>
                </a:lnTo>
                <a:lnTo>
                  <a:pt x="527" y="142"/>
                </a:lnTo>
                <a:lnTo>
                  <a:pt x="528" y="148"/>
                </a:lnTo>
                <a:lnTo>
                  <a:pt x="530" y="153"/>
                </a:lnTo>
                <a:lnTo>
                  <a:pt x="531" y="159"/>
                </a:lnTo>
                <a:lnTo>
                  <a:pt x="533" y="165"/>
                </a:lnTo>
                <a:lnTo>
                  <a:pt x="534" y="171"/>
                </a:lnTo>
                <a:lnTo>
                  <a:pt x="536" y="177"/>
                </a:lnTo>
                <a:lnTo>
                  <a:pt x="537" y="183"/>
                </a:lnTo>
                <a:lnTo>
                  <a:pt x="539" y="189"/>
                </a:lnTo>
                <a:lnTo>
                  <a:pt x="541" y="195"/>
                </a:lnTo>
                <a:lnTo>
                  <a:pt x="542" y="201"/>
                </a:lnTo>
                <a:lnTo>
                  <a:pt x="544" y="208"/>
                </a:lnTo>
                <a:lnTo>
                  <a:pt x="545" y="214"/>
                </a:lnTo>
                <a:lnTo>
                  <a:pt x="547" y="220"/>
                </a:lnTo>
                <a:lnTo>
                  <a:pt x="548" y="226"/>
                </a:lnTo>
                <a:lnTo>
                  <a:pt x="550" y="232"/>
                </a:lnTo>
                <a:lnTo>
                  <a:pt x="552" y="238"/>
                </a:lnTo>
                <a:lnTo>
                  <a:pt x="553" y="244"/>
                </a:lnTo>
                <a:lnTo>
                  <a:pt x="555" y="250"/>
                </a:lnTo>
                <a:lnTo>
                  <a:pt x="556" y="256"/>
                </a:lnTo>
                <a:lnTo>
                  <a:pt x="558" y="263"/>
                </a:lnTo>
                <a:lnTo>
                  <a:pt x="559" y="269"/>
                </a:lnTo>
                <a:lnTo>
                  <a:pt x="561" y="275"/>
                </a:lnTo>
                <a:lnTo>
                  <a:pt x="562" y="281"/>
                </a:lnTo>
                <a:lnTo>
                  <a:pt x="563" y="287"/>
                </a:lnTo>
                <a:lnTo>
                  <a:pt x="565" y="293"/>
                </a:lnTo>
                <a:lnTo>
                  <a:pt x="567" y="299"/>
                </a:lnTo>
                <a:lnTo>
                  <a:pt x="568" y="305"/>
                </a:lnTo>
                <a:lnTo>
                  <a:pt x="570" y="311"/>
                </a:lnTo>
                <a:lnTo>
                  <a:pt x="571" y="317"/>
                </a:lnTo>
                <a:lnTo>
                  <a:pt x="573" y="323"/>
                </a:lnTo>
                <a:lnTo>
                  <a:pt x="575" y="329"/>
                </a:lnTo>
                <a:lnTo>
                  <a:pt x="576" y="334"/>
                </a:lnTo>
                <a:lnTo>
                  <a:pt x="578" y="340"/>
                </a:lnTo>
                <a:lnTo>
                  <a:pt x="579" y="346"/>
                </a:lnTo>
                <a:lnTo>
                  <a:pt x="581" y="352"/>
                </a:lnTo>
                <a:lnTo>
                  <a:pt x="582" y="358"/>
                </a:lnTo>
                <a:lnTo>
                  <a:pt x="584" y="363"/>
                </a:lnTo>
                <a:lnTo>
                  <a:pt x="585" y="369"/>
                </a:lnTo>
                <a:lnTo>
                  <a:pt x="587" y="375"/>
                </a:lnTo>
                <a:lnTo>
                  <a:pt x="588" y="380"/>
                </a:lnTo>
                <a:lnTo>
                  <a:pt x="590" y="386"/>
                </a:lnTo>
                <a:lnTo>
                  <a:pt x="591" y="391"/>
                </a:lnTo>
                <a:lnTo>
                  <a:pt x="593" y="396"/>
                </a:lnTo>
                <a:lnTo>
                  <a:pt x="594" y="402"/>
                </a:lnTo>
                <a:lnTo>
                  <a:pt x="596" y="407"/>
                </a:lnTo>
                <a:lnTo>
                  <a:pt x="597" y="413"/>
                </a:lnTo>
                <a:lnTo>
                  <a:pt x="599" y="418"/>
                </a:lnTo>
                <a:lnTo>
                  <a:pt x="601" y="423"/>
                </a:lnTo>
                <a:lnTo>
                  <a:pt x="602" y="428"/>
                </a:lnTo>
                <a:lnTo>
                  <a:pt x="604" y="433"/>
                </a:lnTo>
                <a:lnTo>
                  <a:pt x="605" y="438"/>
                </a:lnTo>
                <a:lnTo>
                  <a:pt x="607" y="444"/>
                </a:lnTo>
                <a:lnTo>
                  <a:pt x="608" y="449"/>
                </a:lnTo>
                <a:lnTo>
                  <a:pt x="610" y="453"/>
                </a:lnTo>
                <a:lnTo>
                  <a:pt x="612" y="458"/>
                </a:lnTo>
                <a:lnTo>
                  <a:pt x="613" y="463"/>
                </a:lnTo>
                <a:lnTo>
                  <a:pt x="615" y="468"/>
                </a:lnTo>
                <a:lnTo>
                  <a:pt x="616" y="473"/>
                </a:lnTo>
                <a:lnTo>
                  <a:pt x="618" y="477"/>
                </a:lnTo>
                <a:lnTo>
                  <a:pt x="619" y="482"/>
                </a:lnTo>
                <a:lnTo>
                  <a:pt x="621" y="486"/>
                </a:lnTo>
                <a:lnTo>
                  <a:pt x="622" y="491"/>
                </a:lnTo>
                <a:lnTo>
                  <a:pt x="624" y="496"/>
                </a:lnTo>
                <a:lnTo>
                  <a:pt x="625" y="500"/>
                </a:lnTo>
                <a:lnTo>
                  <a:pt x="627" y="504"/>
                </a:lnTo>
                <a:lnTo>
                  <a:pt x="628" y="509"/>
                </a:lnTo>
                <a:lnTo>
                  <a:pt x="630" y="513"/>
                </a:lnTo>
                <a:lnTo>
                  <a:pt x="631" y="517"/>
                </a:lnTo>
                <a:lnTo>
                  <a:pt x="633" y="522"/>
                </a:lnTo>
                <a:lnTo>
                  <a:pt x="635" y="526"/>
                </a:lnTo>
                <a:lnTo>
                  <a:pt x="636" y="530"/>
                </a:lnTo>
                <a:lnTo>
                  <a:pt x="638" y="534"/>
                </a:lnTo>
                <a:lnTo>
                  <a:pt x="639" y="538"/>
                </a:lnTo>
                <a:lnTo>
                  <a:pt x="641" y="542"/>
                </a:lnTo>
                <a:lnTo>
                  <a:pt x="642" y="546"/>
                </a:lnTo>
                <a:lnTo>
                  <a:pt x="644" y="550"/>
                </a:lnTo>
                <a:lnTo>
                  <a:pt x="645" y="554"/>
                </a:lnTo>
                <a:lnTo>
                  <a:pt x="647" y="558"/>
                </a:lnTo>
                <a:lnTo>
                  <a:pt x="648" y="562"/>
                </a:lnTo>
                <a:lnTo>
                  <a:pt x="650" y="565"/>
                </a:lnTo>
                <a:lnTo>
                  <a:pt x="651" y="569"/>
                </a:lnTo>
                <a:lnTo>
                  <a:pt x="653" y="573"/>
                </a:lnTo>
                <a:lnTo>
                  <a:pt x="654" y="576"/>
                </a:lnTo>
                <a:lnTo>
                  <a:pt x="656" y="580"/>
                </a:lnTo>
                <a:lnTo>
                  <a:pt x="657" y="584"/>
                </a:lnTo>
                <a:lnTo>
                  <a:pt x="659" y="587"/>
                </a:lnTo>
                <a:lnTo>
                  <a:pt x="661" y="590"/>
                </a:lnTo>
                <a:lnTo>
                  <a:pt x="662" y="594"/>
                </a:lnTo>
                <a:lnTo>
                  <a:pt x="664" y="597"/>
                </a:lnTo>
                <a:lnTo>
                  <a:pt x="665" y="601"/>
                </a:lnTo>
                <a:lnTo>
                  <a:pt x="667" y="604"/>
                </a:lnTo>
                <a:lnTo>
                  <a:pt x="668" y="607"/>
                </a:lnTo>
                <a:lnTo>
                  <a:pt x="670" y="610"/>
                </a:lnTo>
                <a:lnTo>
                  <a:pt x="672" y="614"/>
                </a:lnTo>
                <a:lnTo>
                  <a:pt x="673" y="617"/>
                </a:lnTo>
                <a:lnTo>
                  <a:pt x="675" y="620"/>
                </a:lnTo>
                <a:lnTo>
                  <a:pt x="676" y="623"/>
                </a:lnTo>
                <a:lnTo>
                  <a:pt x="678" y="626"/>
                </a:lnTo>
                <a:lnTo>
                  <a:pt x="679" y="629"/>
                </a:lnTo>
                <a:lnTo>
                  <a:pt x="681" y="632"/>
                </a:lnTo>
                <a:lnTo>
                  <a:pt x="682" y="635"/>
                </a:lnTo>
                <a:lnTo>
                  <a:pt x="684" y="638"/>
                </a:lnTo>
                <a:lnTo>
                  <a:pt x="685" y="641"/>
                </a:lnTo>
                <a:lnTo>
                  <a:pt x="687" y="643"/>
                </a:lnTo>
                <a:lnTo>
                  <a:pt x="688" y="646"/>
                </a:lnTo>
                <a:lnTo>
                  <a:pt x="690" y="649"/>
                </a:lnTo>
                <a:lnTo>
                  <a:pt x="691" y="652"/>
                </a:lnTo>
                <a:lnTo>
                  <a:pt x="693" y="654"/>
                </a:lnTo>
                <a:lnTo>
                  <a:pt x="695" y="657"/>
                </a:lnTo>
                <a:lnTo>
                  <a:pt x="696" y="660"/>
                </a:lnTo>
                <a:lnTo>
                  <a:pt x="698" y="662"/>
                </a:lnTo>
                <a:lnTo>
                  <a:pt x="699" y="665"/>
                </a:lnTo>
                <a:lnTo>
                  <a:pt x="701" y="668"/>
                </a:lnTo>
                <a:lnTo>
                  <a:pt x="702" y="670"/>
                </a:lnTo>
                <a:lnTo>
                  <a:pt x="704" y="672"/>
                </a:lnTo>
                <a:lnTo>
                  <a:pt x="706" y="675"/>
                </a:lnTo>
                <a:lnTo>
                  <a:pt x="707" y="677"/>
                </a:lnTo>
                <a:lnTo>
                  <a:pt x="708" y="680"/>
                </a:lnTo>
                <a:lnTo>
                  <a:pt x="710" y="682"/>
                </a:lnTo>
                <a:lnTo>
                  <a:pt x="711" y="684"/>
                </a:lnTo>
                <a:lnTo>
                  <a:pt x="713" y="687"/>
                </a:lnTo>
                <a:lnTo>
                  <a:pt x="714" y="689"/>
                </a:lnTo>
                <a:lnTo>
                  <a:pt x="716" y="691"/>
                </a:lnTo>
                <a:lnTo>
                  <a:pt x="717" y="694"/>
                </a:lnTo>
                <a:lnTo>
                  <a:pt x="719" y="696"/>
                </a:lnTo>
                <a:lnTo>
                  <a:pt x="721" y="698"/>
                </a:lnTo>
                <a:lnTo>
                  <a:pt x="722" y="700"/>
                </a:lnTo>
                <a:lnTo>
                  <a:pt x="724" y="702"/>
                </a:lnTo>
                <a:lnTo>
                  <a:pt x="725" y="704"/>
                </a:lnTo>
                <a:lnTo>
                  <a:pt x="727" y="706"/>
                </a:lnTo>
                <a:lnTo>
                  <a:pt x="728" y="708"/>
                </a:lnTo>
                <a:lnTo>
                  <a:pt x="730" y="710"/>
                </a:lnTo>
                <a:lnTo>
                  <a:pt x="732" y="712"/>
                </a:lnTo>
                <a:lnTo>
                  <a:pt x="733" y="714"/>
                </a:lnTo>
                <a:lnTo>
                  <a:pt x="735" y="716"/>
                </a:lnTo>
                <a:lnTo>
                  <a:pt x="736" y="719"/>
                </a:lnTo>
                <a:lnTo>
                  <a:pt x="738" y="721"/>
                </a:lnTo>
                <a:lnTo>
                  <a:pt x="739" y="722"/>
                </a:lnTo>
                <a:lnTo>
                  <a:pt x="741" y="724"/>
                </a:lnTo>
                <a:lnTo>
                  <a:pt x="742" y="726"/>
                </a:lnTo>
                <a:lnTo>
                  <a:pt x="744" y="728"/>
                </a:lnTo>
                <a:lnTo>
                  <a:pt x="745" y="730"/>
                </a:lnTo>
                <a:lnTo>
                  <a:pt x="747" y="732"/>
                </a:lnTo>
                <a:lnTo>
                  <a:pt x="748" y="733"/>
                </a:lnTo>
                <a:lnTo>
                  <a:pt x="750" y="735"/>
                </a:lnTo>
                <a:lnTo>
                  <a:pt x="751" y="737"/>
                </a:lnTo>
                <a:lnTo>
                  <a:pt x="753" y="738"/>
                </a:lnTo>
                <a:lnTo>
                  <a:pt x="755" y="740"/>
                </a:lnTo>
                <a:lnTo>
                  <a:pt x="756" y="742"/>
                </a:lnTo>
                <a:lnTo>
                  <a:pt x="758" y="743"/>
                </a:lnTo>
                <a:lnTo>
                  <a:pt x="759" y="745"/>
                </a:lnTo>
                <a:lnTo>
                  <a:pt x="761" y="747"/>
                </a:lnTo>
                <a:lnTo>
                  <a:pt x="762" y="748"/>
                </a:lnTo>
                <a:lnTo>
                  <a:pt x="764" y="750"/>
                </a:lnTo>
                <a:lnTo>
                  <a:pt x="766" y="752"/>
                </a:lnTo>
                <a:lnTo>
                  <a:pt x="767" y="753"/>
                </a:lnTo>
                <a:lnTo>
                  <a:pt x="769" y="755"/>
                </a:lnTo>
                <a:lnTo>
                  <a:pt x="770" y="756"/>
                </a:lnTo>
                <a:lnTo>
                  <a:pt x="772" y="758"/>
                </a:lnTo>
                <a:lnTo>
                  <a:pt x="773" y="759"/>
                </a:lnTo>
                <a:lnTo>
                  <a:pt x="775" y="761"/>
                </a:lnTo>
                <a:lnTo>
                  <a:pt x="776" y="762"/>
                </a:lnTo>
                <a:lnTo>
                  <a:pt x="778" y="763"/>
                </a:lnTo>
                <a:lnTo>
                  <a:pt x="779" y="765"/>
                </a:lnTo>
                <a:lnTo>
                  <a:pt x="781" y="766"/>
                </a:lnTo>
                <a:lnTo>
                  <a:pt x="782" y="768"/>
                </a:lnTo>
                <a:lnTo>
                  <a:pt x="784" y="769"/>
                </a:lnTo>
                <a:lnTo>
                  <a:pt x="785" y="770"/>
                </a:lnTo>
                <a:lnTo>
                  <a:pt x="787" y="772"/>
                </a:lnTo>
                <a:lnTo>
                  <a:pt x="788" y="773"/>
                </a:lnTo>
                <a:lnTo>
                  <a:pt x="790" y="774"/>
                </a:lnTo>
                <a:lnTo>
                  <a:pt x="792" y="776"/>
                </a:lnTo>
                <a:lnTo>
                  <a:pt x="793" y="777"/>
                </a:lnTo>
                <a:lnTo>
                  <a:pt x="795" y="778"/>
                </a:lnTo>
                <a:lnTo>
                  <a:pt x="796" y="780"/>
                </a:lnTo>
                <a:lnTo>
                  <a:pt x="798" y="781"/>
                </a:lnTo>
                <a:lnTo>
                  <a:pt x="799" y="782"/>
                </a:lnTo>
                <a:lnTo>
                  <a:pt x="801" y="783"/>
                </a:lnTo>
                <a:lnTo>
                  <a:pt x="802" y="785"/>
                </a:lnTo>
                <a:lnTo>
                  <a:pt x="804" y="786"/>
                </a:lnTo>
                <a:lnTo>
                  <a:pt x="805" y="787"/>
                </a:lnTo>
                <a:lnTo>
                  <a:pt x="807" y="788"/>
                </a:lnTo>
                <a:lnTo>
                  <a:pt x="808" y="789"/>
                </a:lnTo>
                <a:lnTo>
                  <a:pt x="810" y="790"/>
                </a:lnTo>
                <a:lnTo>
                  <a:pt x="811" y="792"/>
                </a:lnTo>
                <a:lnTo>
                  <a:pt x="813" y="793"/>
                </a:lnTo>
                <a:lnTo>
                  <a:pt x="815" y="794"/>
                </a:lnTo>
                <a:lnTo>
                  <a:pt x="816" y="795"/>
                </a:lnTo>
                <a:lnTo>
                  <a:pt x="818" y="796"/>
                </a:lnTo>
                <a:lnTo>
                  <a:pt x="819" y="797"/>
                </a:lnTo>
                <a:lnTo>
                  <a:pt x="821" y="798"/>
                </a:lnTo>
                <a:lnTo>
                  <a:pt x="822" y="799"/>
                </a:lnTo>
                <a:lnTo>
                  <a:pt x="824" y="800"/>
                </a:lnTo>
                <a:lnTo>
                  <a:pt x="826" y="801"/>
                </a:lnTo>
                <a:lnTo>
                  <a:pt x="827" y="802"/>
                </a:lnTo>
                <a:lnTo>
                  <a:pt x="829" y="803"/>
                </a:lnTo>
                <a:lnTo>
                  <a:pt x="830" y="804"/>
                </a:lnTo>
                <a:lnTo>
                  <a:pt x="832" y="805"/>
                </a:lnTo>
                <a:lnTo>
                  <a:pt x="833" y="806"/>
                </a:lnTo>
                <a:lnTo>
                  <a:pt x="835" y="807"/>
                </a:lnTo>
                <a:lnTo>
                  <a:pt x="836" y="808"/>
                </a:lnTo>
                <a:lnTo>
                  <a:pt x="838" y="809"/>
                </a:lnTo>
                <a:lnTo>
                  <a:pt x="839" y="810"/>
                </a:lnTo>
                <a:lnTo>
                  <a:pt x="841" y="811"/>
                </a:lnTo>
                <a:lnTo>
                  <a:pt x="842" y="812"/>
                </a:lnTo>
                <a:lnTo>
                  <a:pt x="844" y="813"/>
                </a:lnTo>
                <a:lnTo>
                  <a:pt x="845" y="814"/>
                </a:lnTo>
                <a:lnTo>
                  <a:pt x="847" y="815"/>
                </a:lnTo>
                <a:lnTo>
                  <a:pt x="848" y="816"/>
                </a:lnTo>
                <a:lnTo>
                  <a:pt x="850" y="816"/>
                </a:lnTo>
                <a:lnTo>
                  <a:pt x="852" y="818"/>
                </a:lnTo>
                <a:lnTo>
                  <a:pt x="853" y="818"/>
                </a:lnTo>
                <a:lnTo>
                  <a:pt x="855" y="819"/>
                </a:lnTo>
                <a:lnTo>
                  <a:pt x="856" y="820"/>
                </a:lnTo>
                <a:lnTo>
                  <a:pt x="858" y="821"/>
                </a:lnTo>
                <a:lnTo>
                  <a:pt x="859" y="822"/>
                </a:lnTo>
                <a:lnTo>
                  <a:pt x="861" y="823"/>
                </a:lnTo>
                <a:lnTo>
                  <a:pt x="862" y="823"/>
                </a:lnTo>
                <a:lnTo>
                  <a:pt x="864" y="824"/>
                </a:lnTo>
                <a:lnTo>
                  <a:pt x="865" y="825"/>
                </a:lnTo>
                <a:lnTo>
                  <a:pt x="867" y="826"/>
                </a:lnTo>
                <a:lnTo>
                  <a:pt x="868" y="827"/>
                </a:lnTo>
                <a:lnTo>
                  <a:pt x="870" y="827"/>
                </a:lnTo>
                <a:lnTo>
                  <a:pt x="871" y="828"/>
                </a:lnTo>
                <a:lnTo>
                  <a:pt x="873" y="829"/>
                </a:lnTo>
                <a:lnTo>
                  <a:pt x="875" y="829"/>
                </a:lnTo>
                <a:lnTo>
                  <a:pt x="876" y="830"/>
                </a:lnTo>
                <a:lnTo>
                  <a:pt x="878" y="831"/>
                </a:lnTo>
                <a:lnTo>
                  <a:pt x="879" y="832"/>
                </a:lnTo>
                <a:lnTo>
                  <a:pt x="881" y="833"/>
                </a:lnTo>
                <a:lnTo>
                  <a:pt x="882" y="834"/>
                </a:lnTo>
                <a:lnTo>
                  <a:pt x="884" y="834"/>
                </a:lnTo>
                <a:lnTo>
                  <a:pt x="886" y="835"/>
                </a:lnTo>
                <a:lnTo>
                  <a:pt x="887" y="836"/>
                </a:lnTo>
                <a:lnTo>
                  <a:pt x="889" y="836"/>
                </a:lnTo>
                <a:lnTo>
                  <a:pt x="890" y="837"/>
                </a:lnTo>
                <a:lnTo>
                  <a:pt x="892" y="838"/>
                </a:lnTo>
                <a:lnTo>
                  <a:pt x="893" y="838"/>
                </a:lnTo>
                <a:lnTo>
                  <a:pt x="895" y="839"/>
                </a:lnTo>
                <a:lnTo>
                  <a:pt x="896" y="840"/>
                </a:lnTo>
                <a:lnTo>
                  <a:pt x="898" y="840"/>
                </a:lnTo>
                <a:lnTo>
                  <a:pt x="899" y="841"/>
                </a:lnTo>
                <a:lnTo>
                  <a:pt x="901" y="842"/>
                </a:lnTo>
                <a:lnTo>
                  <a:pt x="902" y="842"/>
                </a:lnTo>
                <a:lnTo>
                  <a:pt x="904" y="843"/>
                </a:lnTo>
                <a:lnTo>
                  <a:pt x="905" y="843"/>
                </a:lnTo>
                <a:lnTo>
                  <a:pt x="907" y="844"/>
                </a:lnTo>
                <a:lnTo>
                  <a:pt x="908" y="845"/>
                </a:lnTo>
                <a:lnTo>
                  <a:pt x="910" y="845"/>
                </a:lnTo>
                <a:lnTo>
                  <a:pt x="912" y="846"/>
                </a:lnTo>
                <a:lnTo>
                  <a:pt x="913" y="847"/>
                </a:lnTo>
                <a:lnTo>
                  <a:pt x="915" y="847"/>
                </a:lnTo>
                <a:lnTo>
                  <a:pt x="916" y="848"/>
                </a:lnTo>
                <a:lnTo>
                  <a:pt x="918" y="848"/>
                </a:lnTo>
                <a:lnTo>
                  <a:pt x="920" y="849"/>
                </a:lnTo>
                <a:lnTo>
                  <a:pt x="921" y="849"/>
                </a:lnTo>
                <a:lnTo>
                  <a:pt x="923" y="850"/>
                </a:lnTo>
                <a:lnTo>
                  <a:pt x="924" y="851"/>
                </a:lnTo>
              </a:path>
            </a:pathLst>
          </a:custGeom>
          <a:noFill/>
          <a:ln w="12700" cap="rnd" cmpd="sng">
            <a:solidFill>
              <a:srgbClr val="9933FF"/>
            </a:solidFill>
            <a:prstDash val="solid"/>
            <a:round/>
            <a:headEnd type="none" w="sm" len="sm"/>
            <a:tailEnd type="none" w="sm" len="sm"/>
          </a:ln>
        </p:spPr>
        <p:txBody>
          <a:bodyPr/>
          <a:lstStyle/>
          <a:p>
            <a:endParaRPr lang="en-US"/>
          </a:p>
        </p:txBody>
      </p:sp>
      <p:sp>
        <p:nvSpPr>
          <p:cNvPr id="43018" name="Rectangle 10"/>
          <p:cNvSpPr>
            <a:spLocks noChangeArrowheads="1"/>
          </p:cNvSpPr>
          <p:nvPr/>
        </p:nvSpPr>
        <p:spPr bwMode="auto">
          <a:xfrm>
            <a:off x="2438400" y="838200"/>
            <a:ext cx="4170363" cy="457200"/>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9933FF"/>
                </a:solidFill>
              </a:rPr>
              <a:t>Molecular Channel at 355 nm</a:t>
            </a:r>
            <a:endParaRPr lang="en-US" sz="2400">
              <a:solidFill>
                <a:srgbClr val="800000"/>
              </a:solidFill>
            </a:endParaRPr>
          </a:p>
        </p:txBody>
      </p:sp>
      <p:sp>
        <p:nvSpPr>
          <p:cNvPr id="43019" name="Line 11"/>
          <p:cNvSpPr>
            <a:spLocks noChangeShapeType="1"/>
          </p:cNvSpPr>
          <p:nvPr/>
        </p:nvSpPr>
        <p:spPr bwMode="auto">
          <a:xfrm>
            <a:off x="3733800" y="2590800"/>
            <a:ext cx="838200" cy="152400"/>
          </a:xfrm>
          <a:prstGeom prst="line">
            <a:avLst/>
          </a:prstGeom>
          <a:noFill/>
          <a:ln w="9525">
            <a:solidFill>
              <a:schemeClr val="tx1"/>
            </a:solidFill>
            <a:round/>
            <a:headEnd/>
            <a:tailEnd type="triangle" w="med" len="med"/>
          </a:ln>
        </p:spPr>
        <p:txBody>
          <a:bodyPr/>
          <a:lstStyle/>
          <a:p>
            <a:endParaRPr lang="en-US"/>
          </a:p>
        </p:txBody>
      </p:sp>
      <p:sp>
        <p:nvSpPr>
          <p:cNvPr id="43020" name="Line 12"/>
          <p:cNvSpPr>
            <a:spLocks noChangeShapeType="1"/>
          </p:cNvSpPr>
          <p:nvPr/>
        </p:nvSpPr>
        <p:spPr bwMode="auto">
          <a:xfrm flipV="1">
            <a:off x="5486400" y="4495800"/>
            <a:ext cx="609600" cy="533400"/>
          </a:xfrm>
          <a:prstGeom prst="line">
            <a:avLst/>
          </a:prstGeom>
          <a:noFill/>
          <a:ln w="9525">
            <a:solidFill>
              <a:schemeClr val="tx1"/>
            </a:solidFill>
            <a:round/>
            <a:headEnd/>
            <a:tailEnd type="triangle" w="med" len="med"/>
          </a:ln>
        </p:spPr>
        <p:txBody>
          <a:bodyPr/>
          <a:lstStyle/>
          <a:p>
            <a:endParaRPr lang="en-US"/>
          </a:p>
        </p:txBody>
      </p:sp>
      <p:sp>
        <p:nvSpPr>
          <p:cNvPr id="43021" name="Rectangle 13"/>
          <p:cNvSpPr>
            <a:spLocks noChangeArrowheads="1"/>
          </p:cNvSpPr>
          <p:nvPr/>
        </p:nvSpPr>
        <p:spPr bwMode="auto">
          <a:xfrm>
            <a:off x="1066800" y="3124200"/>
            <a:ext cx="1676400" cy="366713"/>
          </a:xfrm>
          <a:prstGeom prst="rect">
            <a:avLst/>
          </a:prstGeom>
          <a:noFill/>
          <a:ln w="9525">
            <a:noFill/>
            <a:miter lim="800000"/>
            <a:headEnd/>
            <a:tailEnd/>
          </a:ln>
        </p:spPr>
        <p:txBody>
          <a:bodyPr lIns="92075" tIns="46038" rIns="92075" bIns="46038">
            <a:spAutoFit/>
          </a:bodyPr>
          <a:lstStyle/>
          <a:p>
            <a:pPr eaLnBrk="0" hangingPunct="0"/>
            <a:r>
              <a:rPr lang="en-US">
                <a:solidFill>
                  <a:srgbClr val="000000"/>
                </a:solidFill>
              </a:rPr>
              <a:t>Edge Filter 1</a:t>
            </a:r>
          </a:p>
        </p:txBody>
      </p:sp>
      <p:sp>
        <p:nvSpPr>
          <p:cNvPr id="43022" name="Rectangle 14"/>
          <p:cNvSpPr>
            <a:spLocks noChangeArrowheads="1"/>
          </p:cNvSpPr>
          <p:nvPr/>
        </p:nvSpPr>
        <p:spPr bwMode="auto">
          <a:xfrm>
            <a:off x="6248400" y="3138488"/>
            <a:ext cx="1676400" cy="366712"/>
          </a:xfrm>
          <a:prstGeom prst="rect">
            <a:avLst/>
          </a:prstGeom>
          <a:noFill/>
          <a:ln w="9525">
            <a:noFill/>
            <a:miter lim="800000"/>
            <a:headEnd/>
            <a:tailEnd/>
          </a:ln>
        </p:spPr>
        <p:txBody>
          <a:bodyPr lIns="92075" tIns="46038" rIns="92075" bIns="46038">
            <a:spAutoFit/>
          </a:bodyPr>
          <a:lstStyle/>
          <a:p>
            <a:pPr eaLnBrk="0" hangingPunct="0"/>
            <a:r>
              <a:rPr lang="en-US">
                <a:solidFill>
                  <a:srgbClr val="000000"/>
                </a:solidFill>
              </a:rPr>
              <a:t>Edge Filter 2</a:t>
            </a:r>
          </a:p>
        </p:txBody>
      </p:sp>
      <p:sp>
        <p:nvSpPr>
          <p:cNvPr id="43023" name="Freeform 15"/>
          <p:cNvSpPr>
            <a:spLocks/>
          </p:cNvSpPr>
          <p:nvPr/>
        </p:nvSpPr>
        <p:spPr bwMode="auto">
          <a:xfrm>
            <a:off x="6248400" y="3673475"/>
            <a:ext cx="1695450" cy="1600200"/>
          </a:xfrm>
          <a:custGeom>
            <a:avLst/>
            <a:gdLst>
              <a:gd name="T0" fmla="*/ 2147483647 w 925"/>
              <a:gd name="T1" fmla="*/ 2147483647 h 852"/>
              <a:gd name="T2" fmla="*/ 2147483647 w 925"/>
              <a:gd name="T3" fmla="*/ 2147483647 h 852"/>
              <a:gd name="T4" fmla="*/ 2147483647 w 925"/>
              <a:gd name="T5" fmla="*/ 2147483647 h 852"/>
              <a:gd name="T6" fmla="*/ 2147483647 w 925"/>
              <a:gd name="T7" fmla="*/ 2147483647 h 852"/>
              <a:gd name="T8" fmla="*/ 2147483647 w 925"/>
              <a:gd name="T9" fmla="*/ 2147483647 h 852"/>
              <a:gd name="T10" fmla="*/ 2147483647 w 925"/>
              <a:gd name="T11" fmla="*/ 2147483647 h 852"/>
              <a:gd name="T12" fmla="*/ 2147483647 w 925"/>
              <a:gd name="T13" fmla="*/ 2147483647 h 852"/>
              <a:gd name="T14" fmla="*/ 2147483647 w 925"/>
              <a:gd name="T15" fmla="*/ 2147483647 h 852"/>
              <a:gd name="T16" fmla="*/ 2147483647 w 925"/>
              <a:gd name="T17" fmla="*/ 2147483647 h 852"/>
              <a:gd name="T18" fmla="*/ 2147483647 w 925"/>
              <a:gd name="T19" fmla="*/ 2147483647 h 852"/>
              <a:gd name="T20" fmla="*/ 2147483647 w 925"/>
              <a:gd name="T21" fmla="*/ 2147483647 h 852"/>
              <a:gd name="T22" fmla="*/ 2147483647 w 925"/>
              <a:gd name="T23" fmla="*/ 2147483647 h 852"/>
              <a:gd name="T24" fmla="*/ 2147483647 w 925"/>
              <a:gd name="T25" fmla="*/ 2147483647 h 852"/>
              <a:gd name="T26" fmla="*/ 2147483647 w 925"/>
              <a:gd name="T27" fmla="*/ 2147483647 h 852"/>
              <a:gd name="T28" fmla="*/ 2147483647 w 925"/>
              <a:gd name="T29" fmla="*/ 2147483647 h 852"/>
              <a:gd name="T30" fmla="*/ 2147483647 w 925"/>
              <a:gd name="T31" fmla="*/ 2147483647 h 852"/>
              <a:gd name="T32" fmla="*/ 2147483647 w 925"/>
              <a:gd name="T33" fmla="*/ 2147483647 h 852"/>
              <a:gd name="T34" fmla="*/ 2147483647 w 925"/>
              <a:gd name="T35" fmla="*/ 2147483647 h 852"/>
              <a:gd name="T36" fmla="*/ 2147483647 w 925"/>
              <a:gd name="T37" fmla="*/ 2147483647 h 852"/>
              <a:gd name="T38" fmla="*/ 2147483647 w 925"/>
              <a:gd name="T39" fmla="*/ 2147483647 h 852"/>
              <a:gd name="T40" fmla="*/ 2147483647 w 925"/>
              <a:gd name="T41" fmla="*/ 2147483647 h 852"/>
              <a:gd name="T42" fmla="*/ 2147483647 w 925"/>
              <a:gd name="T43" fmla="*/ 2147483647 h 852"/>
              <a:gd name="T44" fmla="*/ 2147483647 w 925"/>
              <a:gd name="T45" fmla="*/ 2147483647 h 852"/>
              <a:gd name="T46" fmla="*/ 2147483647 w 925"/>
              <a:gd name="T47" fmla="*/ 2147483647 h 852"/>
              <a:gd name="T48" fmla="*/ 2147483647 w 925"/>
              <a:gd name="T49" fmla="*/ 2147483647 h 852"/>
              <a:gd name="T50" fmla="*/ 2147483647 w 925"/>
              <a:gd name="T51" fmla="*/ 2147483647 h 852"/>
              <a:gd name="T52" fmla="*/ 2147483647 w 925"/>
              <a:gd name="T53" fmla="*/ 2147483647 h 852"/>
              <a:gd name="T54" fmla="*/ 2147483647 w 925"/>
              <a:gd name="T55" fmla="*/ 2147483647 h 852"/>
              <a:gd name="T56" fmla="*/ 2147483647 w 925"/>
              <a:gd name="T57" fmla="*/ 2147483647 h 852"/>
              <a:gd name="T58" fmla="*/ 2147483647 w 925"/>
              <a:gd name="T59" fmla="*/ 0 h 852"/>
              <a:gd name="T60" fmla="*/ 2147483647 w 925"/>
              <a:gd name="T61" fmla="*/ 2147483647 h 852"/>
              <a:gd name="T62" fmla="*/ 2147483647 w 925"/>
              <a:gd name="T63" fmla="*/ 2147483647 h 852"/>
              <a:gd name="T64" fmla="*/ 2147483647 w 925"/>
              <a:gd name="T65" fmla="*/ 2147483647 h 852"/>
              <a:gd name="T66" fmla="*/ 2147483647 w 925"/>
              <a:gd name="T67" fmla="*/ 2147483647 h 852"/>
              <a:gd name="T68" fmla="*/ 2147483647 w 925"/>
              <a:gd name="T69" fmla="*/ 2147483647 h 852"/>
              <a:gd name="T70" fmla="*/ 2147483647 w 925"/>
              <a:gd name="T71" fmla="*/ 2147483647 h 852"/>
              <a:gd name="T72" fmla="*/ 2147483647 w 925"/>
              <a:gd name="T73" fmla="*/ 2147483647 h 852"/>
              <a:gd name="T74" fmla="*/ 2147483647 w 925"/>
              <a:gd name="T75" fmla="*/ 2147483647 h 852"/>
              <a:gd name="T76" fmla="*/ 2147483647 w 925"/>
              <a:gd name="T77" fmla="*/ 2147483647 h 852"/>
              <a:gd name="T78" fmla="*/ 2147483647 w 925"/>
              <a:gd name="T79" fmla="*/ 2147483647 h 852"/>
              <a:gd name="T80" fmla="*/ 2147483647 w 925"/>
              <a:gd name="T81" fmla="*/ 2147483647 h 852"/>
              <a:gd name="T82" fmla="*/ 2147483647 w 925"/>
              <a:gd name="T83" fmla="*/ 2147483647 h 852"/>
              <a:gd name="T84" fmla="*/ 2147483647 w 925"/>
              <a:gd name="T85" fmla="*/ 2147483647 h 852"/>
              <a:gd name="T86" fmla="*/ 2147483647 w 925"/>
              <a:gd name="T87" fmla="*/ 2147483647 h 852"/>
              <a:gd name="T88" fmla="*/ 2147483647 w 925"/>
              <a:gd name="T89" fmla="*/ 2147483647 h 852"/>
              <a:gd name="T90" fmla="*/ 2147483647 w 925"/>
              <a:gd name="T91" fmla="*/ 2147483647 h 852"/>
              <a:gd name="T92" fmla="*/ 2147483647 w 925"/>
              <a:gd name="T93" fmla="*/ 2147483647 h 852"/>
              <a:gd name="T94" fmla="*/ 2147483647 w 925"/>
              <a:gd name="T95" fmla="*/ 2147483647 h 852"/>
              <a:gd name="T96" fmla="*/ 2147483647 w 925"/>
              <a:gd name="T97" fmla="*/ 2147483647 h 852"/>
              <a:gd name="T98" fmla="*/ 2147483647 w 925"/>
              <a:gd name="T99" fmla="*/ 2147483647 h 852"/>
              <a:gd name="T100" fmla="*/ 2147483647 w 925"/>
              <a:gd name="T101" fmla="*/ 2147483647 h 852"/>
              <a:gd name="T102" fmla="*/ 2147483647 w 925"/>
              <a:gd name="T103" fmla="*/ 2147483647 h 852"/>
              <a:gd name="T104" fmla="*/ 2147483647 w 925"/>
              <a:gd name="T105" fmla="*/ 2147483647 h 852"/>
              <a:gd name="T106" fmla="*/ 2147483647 w 925"/>
              <a:gd name="T107" fmla="*/ 2147483647 h 852"/>
              <a:gd name="T108" fmla="*/ 2147483647 w 925"/>
              <a:gd name="T109" fmla="*/ 2147483647 h 852"/>
              <a:gd name="T110" fmla="*/ 2147483647 w 925"/>
              <a:gd name="T111" fmla="*/ 2147483647 h 852"/>
              <a:gd name="T112" fmla="*/ 2147483647 w 925"/>
              <a:gd name="T113" fmla="*/ 2147483647 h 852"/>
              <a:gd name="T114" fmla="*/ 2147483647 w 925"/>
              <a:gd name="T115" fmla="*/ 2147483647 h 852"/>
              <a:gd name="T116" fmla="*/ 2147483647 w 925"/>
              <a:gd name="T117" fmla="*/ 2147483647 h 852"/>
              <a:gd name="T118" fmla="*/ 2147483647 w 925"/>
              <a:gd name="T119" fmla="*/ 2147483647 h 8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5"/>
              <a:gd name="T181" fmla="*/ 0 h 852"/>
              <a:gd name="T182" fmla="*/ 925 w 925"/>
              <a:gd name="T183" fmla="*/ 852 h 8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5" h="852">
                <a:moveTo>
                  <a:pt x="0" y="851"/>
                </a:moveTo>
                <a:lnTo>
                  <a:pt x="2" y="850"/>
                </a:lnTo>
                <a:lnTo>
                  <a:pt x="3" y="849"/>
                </a:lnTo>
                <a:lnTo>
                  <a:pt x="5" y="849"/>
                </a:lnTo>
                <a:lnTo>
                  <a:pt x="6" y="848"/>
                </a:lnTo>
                <a:lnTo>
                  <a:pt x="8" y="848"/>
                </a:lnTo>
                <a:lnTo>
                  <a:pt x="9" y="847"/>
                </a:lnTo>
                <a:lnTo>
                  <a:pt x="11" y="847"/>
                </a:lnTo>
                <a:lnTo>
                  <a:pt x="12" y="846"/>
                </a:lnTo>
                <a:lnTo>
                  <a:pt x="14" y="845"/>
                </a:lnTo>
                <a:lnTo>
                  <a:pt x="16" y="845"/>
                </a:lnTo>
                <a:lnTo>
                  <a:pt x="17" y="844"/>
                </a:lnTo>
                <a:lnTo>
                  <a:pt x="19" y="843"/>
                </a:lnTo>
                <a:lnTo>
                  <a:pt x="20" y="843"/>
                </a:lnTo>
                <a:lnTo>
                  <a:pt x="22" y="842"/>
                </a:lnTo>
                <a:lnTo>
                  <a:pt x="24" y="842"/>
                </a:lnTo>
                <a:lnTo>
                  <a:pt x="25" y="841"/>
                </a:lnTo>
                <a:lnTo>
                  <a:pt x="27" y="840"/>
                </a:lnTo>
                <a:lnTo>
                  <a:pt x="28" y="840"/>
                </a:lnTo>
                <a:lnTo>
                  <a:pt x="30" y="839"/>
                </a:lnTo>
                <a:lnTo>
                  <a:pt x="31" y="838"/>
                </a:lnTo>
                <a:lnTo>
                  <a:pt x="33" y="838"/>
                </a:lnTo>
                <a:lnTo>
                  <a:pt x="34" y="837"/>
                </a:lnTo>
                <a:lnTo>
                  <a:pt x="36" y="836"/>
                </a:lnTo>
                <a:lnTo>
                  <a:pt x="37" y="836"/>
                </a:lnTo>
                <a:lnTo>
                  <a:pt x="39" y="835"/>
                </a:lnTo>
                <a:lnTo>
                  <a:pt x="40" y="834"/>
                </a:lnTo>
                <a:lnTo>
                  <a:pt x="42" y="834"/>
                </a:lnTo>
                <a:lnTo>
                  <a:pt x="43" y="833"/>
                </a:lnTo>
                <a:lnTo>
                  <a:pt x="45" y="832"/>
                </a:lnTo>
                <a:lnTo>
                  <a:pt x="46" y="831"/>
                </a:lnTo>
                <a:lnTo>
                  <a:pt x="48" y="830"/>
                </a:lnTo>
                <a:lnTo>
                  <a:pt x="50" y="829"/>
                </a:lnTo>
                <a:lnTo>
                  <a:pt x="51" y="829"/>
                </a:lnTo>
                <a:lnTo>
                  <a:pt x="53" y="828"/>
                </a:lnTo>
                <a:lnTo>
                  <a:pt x="54" y="827"/>
                </a:lnTo>
                <a:lnTo>
                  <a:pt x="56" y="827"/>
                </a:lnTo>
                <a:lnTo>
                  <a:pt x="57" y="826"/>
                </a:lnTo>
                <a:lnTo>
                  <a:pt x="59" y="825"/>
                </a:lnTo>
                <a:lnTo>
                  <a:pt x="60" y="824"/>
                </a:lnTo>
                <a:lnTo>
                  <a:pt x="62" y="823"/>
                </a:lnTo>
                <a:lnTo>
                  <a:pt x="63" y="823"/>
                </a:lnTo>
                <a:lnTo>
                  <a:pt x="65" y="822"/>
                </a:lnTo>
                <a:lnTo>
                  <a:pt x="66" y="821"/>
                </a:lnTo>
                <a:lnTo>
                  <a:pt x="68" y="820"/>
                </a:lnTo>
                <a:lnTo>
                  <a:pt x="69" y="819"/>
                </a:lnTo>
                <a:lnTo>
                  <a:pt x="71" y="818"/>
                </a:lnTo>
                <a:lnTo>
                  <a:pt x="72" y="818"/>
                </a:lnTo>
                <a:lnTo>
                  <a:pt x="74" y="816"/>
                </a:lnTo>
                <a:lnTo>
                  <a:pt x="76" y="816"/>
                </a:lnTo>
                <a:lnTo>
                  <a:pt x="77" y="815"/>
                </a:lnTo>
                <a:lnTo>
                  <a:pt x="79" y="814"/>
                </a:lnTo>
                <a:lnTo>
                  <a:pt x="80" y="813"/>
                </a:lnTo>
                <a:lnTo>
                  <a:pt x="82" y="812"/>
                </a:lnTo>
                <a:lnTo>
                  <a:pt x="84" y="811"/>
                </a:lnTo>
                <a:lnTo>
                  <a:pt x="85" y="810"/>
                </a:lnTo>
                <a:lnTo>
                  <a:pt x="87" y="809"/>
                </a:lnTo>
                <a:lnTo>
                  <a:pt x="88" y="808"/>
                </a:lnTo>
                <a:lnTo>
                  <a:pt x="90" y="807"/>
                </a:lnTo>
                <a:lnTo>
                  <a:pt x="91" y="806"/>
                </a:lnTo>
                <a:lnTo>
                  <a:pt x="93" y="805"/>
                </a:lnTo>
                <a:lnTo>
                  <a:pt x="94" y="804"/>
                </a:lnTo>
                <a:lnTo>
                  <a:pt x="96" y="803"/>
                </a:lnTo>
                <a:lnTo>
                  <a:pt x="97" y="802"/>
                </a:lnTo>
                <a:lnTo>
                  <a:pt x="99" y="801"/>
                </a:lnTo>
                <a:lnTo>
                  <a:pt x="100" y="800"/>
                </a:lnTo>
                <a:lnTo>
                  <a:pt x="102" y="799"/>
                </a:lnTo>
                <a:lnTo>
                  <a:pt x="103" y="798"/>
                </a:lnTo>
                <a:lnTo>
                  <a:pt x="105" y="797"/>
                </a:lnTo>
                <a:lnTo>
                  <a:pt x="106" y="796"/>
                </a:lnTo>
                <a:lnTo>
                  <a:pt x="108" y="795"/>
                </a:lnTo>
                <a:lnTo>
                  <a:pt x="110" y="794"/>
                </a:lnTo>
                <a:lnTo>
                  <a:pt x="111" y="793"/>
                </a:lnTo>
                <a:lnTo>
                  <a:pt x="113" y="792"/>
                </a:lnTo>
                <a:lnTo>
                  <a:pt x="114" y="790"/>
                </a:lnTo>
                <a:lnTo>
                  <a:pt x="116" y="789"/>
                </a:lnTo>
                <a:lnTo>
                  <a:pt x="117" y="788"/>
                </a:lnTo>
                <a:lnTo>
                  <a:pt x="119" y="787"/>
                </a:lnTo>
                <a:lnTo>
                  <a:pt x="121" y="786"/>
                </a:lnTo>
                <a:lnTo>
                  <a:pt x="122" y="785"/>
                </a:lnTo>
                <a:lnTo>
                  <a:pt x="124" y="783"/>
                </a:lnTo>
                <a:lnTo>
                  <a:pt x="125" y="782"/>
                </a:lnTo>
                <a:lnTo>
                  <a:pt x="126" y="781"/>
                </a:lnTo>
                <a:lnTo>
                  <a:pt x="128" y="780"/>
                </a:lnTo>
                <a:lnTo>
                  <a:pt x="129" y="778"/>
                </a:lnTo>
                <a:lnTo>
                  <a:pt x="131" y="777"/>
                </a:lnTo>
                <a:lnTo>
                  <a:pt x="132" y="776"/>
                </a:lnTo>
                <a:lnTo>
                  <a:pt x="134" y="774"/>
                </a:lnTo>
                <a:lnTo>
                  <a:pt x="136" y="773"/>
                </a:lnTo>
                <a:lnTo>
                  <a:pt x="137" y="772"/>
                </a:lnTo>
                <a:lnTo>
                  <a:pt x="139" y="770"/>
                </a:lnTo>
                <a:lnTo>
                  <a:pt x="140" y="769"/>
                </a:lnTo>
                <a:lnTo>
                  <a:pt x="142" y="768"/>
                </a:lnTo>
                <a:lnTo>
                  <a:pt x="144" y="766"/>
                </a:lnTo>
                <a:lnTo>
                  <a:pt x="145" y="765"/>
                </a:lnTo>
                <a:lnTo>
                  <a:pt x="147" y="763"/>
                </a:lnTo>
                <a:lnTo>
                  <a:pt x="148" y="762"/>
                </a:lnTo>
                <a:lnTo>
                  <a:pt x="150" y="761"/>
                </a:lnTo>
                <a:lnTo>
                  <a:pt x="151" y="759"/>
                </a:lnTo>
                <a:lnTo>
                  <a:pt x="153" y="758"/>
                </a:lnTo>
                <a:lnTo>
                  <a:pt x="154" y="756"/>
                </a:lnTo>
                <a:lnTo>
                  <a:pt x="156" y="755"/>
                </a:lnTo>
                <a:lnTo>
                  <a:pt x="157" y="753"/>
                </a:lnTo>
                <a:lnTo>
                  <a:pt x="159" y="752"/>
                </a:lnTo>
                <a:lnTo>
                  <a:pt x="160" y="750"/>
                </a:lnTo>
                <a:lnTo>
                  <a:pt x="162" y="748"/>
                </a:lnTo>
                <a:lnTo>
                  <a:pt x="163" y="747"/>
                </a:lnTo>
                <a:lnTo>
                  <a:pt x="165" y="745"/>
                </a:lnTo>
                <a:lnTo>
                  <a:pt x="166" y="743"/>
                </a:lnTo>
                <a:lnTo>
                  <a:pt x="168" y="742"/>
                </a:lnTo>
                <a:lnTo>
                  <a:pt x="170" y="740"/>
                </a:lnTo>
                <a:lnTo>
                  <a:pt x="171" y="738"/>
                </a:lnTo>
                <a:lnTo>
                  <a:pt x="173" y="737"/>
                </a:lnTo>
                <a:lnTo>
                  <a:pt x="174" y="735"/>
                </a:lnTo>
                <a:lnTo>
                  <a:pt x="176" y="733"/>
                </a:lnTo>
                <a:lnTo>
                  <a:pt x="177" y="732"/>
                </a:lnTo>
                <a:lnTo>
                  <a:pt x="179" y="730"/>
                </a:lnTo>
                <a:lnTo>
                  <a:pt x="181" y="728"/>
                </a:lnTo>
                <a:lnTo>
                  <a:pt x="182" y="726"/>
                </a:lnTo>
                <a:lnTo>
                  <a:pt x="184" y="724"/>
                </a:lnTo>
                <a:lnTo>
                  <a:pt x="185" y="722"/>
                </a:lnTo>
                <a:lnTo>
                  <a:pt x="187" y="721"/>
                </a:lnTo>
                <a:lnTo>
                  <a:pt x="188" y="719"/>
                </a:lnTo>
                <a:lnTo>
                  <a:pt x="190" y="716"/>
                </a:lnTo>
                <a:lnTo>
                  <a:pt x="191" y="714"/>
                </a:lnTo>
                <a:lnTo>
                  <a:pt x="193" y="712"/>
                </a:lnTo>
                <a:lnTo>
                  <a:pt x="194" y="710"/>
                </a:lnTo>
                <a:lnTo>
                  <a:pt x="196" y="708"/>
                </a:lnTo>
                <a:lnTo>
                  <a:pt x="197" y="706"/>
                </a:lnTo>
                <a:lnTo>
                  <a:pt x="199" y="704"/>
                </a:lnTo>
                <a:lnTo>
                  <a:pt x="200" y="702"/>
                </a:lnTo>
                <a:lnTo>
                  <a:pt x="202" y="700"/>
                </a:lnTo>
                <a:lnTo>
                  <a:pt x="204" y="698"/>
                </a:lnTo>
                <a:lnTo>
                  <a:pt x="205" y="696"/>
                </a:lnTo>
                <a:lnTo>
                  <a:pt x="207" y="694"/>
                </a:lnTo>
                <a:lnTo>
                  <a:pt x="208" y="691"/>
                </a:lnTo>
                <a:lnTo>
                  <a:pt x="210" y="689"/>
                </a:lnTo>
                <a:lnTo>
                  <a:pt x="211" y="687"/>
                </a:lnTo>
                <a:lnTo>
                  <a:pt x="213" y="684"/>
                </a:lnTo>
                <a:lnTo>
                  <a:pt x="214" y="682"/>
                </a:lnTo>
                <a:lnTo>
                  <a:pt x="216" y="680"/>
                </a:lnTo>
                <a:lnTo>
                  <a:pt x="217" y="677"/>
                </a:lnTo>
                <a:lnTo>
                  <a:pt x="219" y="675"/>
                </a:lnTo>
                <a:lnTo>
                  <a:pt x="220" y="672"/>
                </a:lnTo>
                <a:lnTo>
                  <a:pt x="222" y="670"/>
                </a:lnTo>
                <a:lnTo>
                  <a:pt x="223" y="668"/>
                </a:lnTo>
                <a:lnTo>
                  <a:pt x="225" y="665"/>
                </a:lnTo>
                <a:lnTo>
                  <a:pt x="226" y="662"/>
                </a:lnTo>
                <a:lnTo>
                  <a:pt x="228" y="660"/>
                </a:lnTo>
                <a:lnTo>
                  <a:pt x="230" y="657"/>
                </a:lnTo>
                <a:lnTo>
                  <a:pt x="231" y="654"/>
                </a:lnTo>
                <a:lnTo>
                  <a:pt x="233" y="652"/>
                </a:lnTo>
                <a:lnTo>
                  <a:pt x="234" y="649"/>
                </a:lnTo>
                <a:lnTo>
                  <a:pt x="236" y="646"/>
                </a:lnTo>
                <a:lnTo>
                  <a:pt x="237" y="643"/>
                </a:lnTo>
                <a:lnTo>
                  <a:pt x="239" y="641"/>
                </a:lnTo>
                <a:lnTo>
                  <a:pt x="241" y="638"/>
                </a:lnTo>
                <a:lnTo>
                  <a:pt x="242" y="635"/>
                </a:lnTo>
                <a:lnTo>
                  <a:pt x="244" y="632"/>
                </a:lnTo>
                <a:lnTo>
                  <a:pt x="245" y="629"/>
                </a:lnTo>
                <a:lnTo>
                  <a:pt x="247" y="626"/>
                </a:lnTo>
                <a:lnTo>
                  <a:pt x="248" y="623"/>
                </a:lnTo>
                <a:lnTo>
                  <a:pt x="250" y="620"/>
                </a:lnTo>
                <a:lnTo>
                  <a:pt x="251" y="617"/>
                </a:lnTo>
                <a:lnTo>
                  <a:pt x="253" y="614"/>
                </a:lnTo>
                <a:lnTo>
                  <a:pt x="254" y="610"/>
                </a:lnTo>
                <a:lnTo>
                  <a:pt x="256" y="607"/>
                </a:lnTo>
                <a:lnTo>
                  <a:pt x="257" y="604"/>
                </a:lnTo>
                <a:lnTo>
                  <a:pt x="259" y="601"/>
                </a:lnTo>
                <a:lnTo>
                  <a:pt x="260" y="597"/>
                </a:lnTo>
                <a:lnTo>
                  <a:pt x="262" y="594"/>
                </a:lnTo>
                <a:lnTo>
                  <a:pt x="264" y="590"/>
                </a:lnTo>
                <a:lnTo>
                  <a:pt x="265" y="587"/>
                </a:lnTo>
                <a:lnTo>
                  <a:pt x="267" y="584"/>
                </a:lnTo>
                <a:lnTo>
                  <a:pt x="268" y="580"/>
                </a:lnTo>
                <a:lnTo>
                  <a:pt x="270" y="576"/>
                </a:lnTo>
                <a:lnTo>
                  <a:pt x="271" y="573"/>
                </a:lnTo>
                <a:lnTo>
                  <a:pt x="273" y="569"/>
                </a:lnTo>
                <a:lnTo>
                  <a:pt x="274" y="565"/>
                </a:lnTo>
                <a:lnTo>
                  <a:pt x="276" y="562"/>
                </a:lnTo>
                <a:lnTo>
                  <a:pt x="277" y="558"/>
                </a:lnTo>
                <a:lnTo>
                  <a:pt x="279" y="554"/>
                </a:lnTo>
                <a:lnTo>
                  <a:pt x="280" y="550"/>
                </a:lnTo>
                <a:lnTo>
                  <a:pt x="282" y="546"/>
                </a:lnTo>
                <a:lnTo>
                  <a:pt x="283" y="542"/>
                </a:lnTo>
                <a:lnTo>
                  <a:pt x="285" y="538"/>
                </a:lnTo>
                <a:lnTo>
                  <a:pt x="286" y="534"/>
                </a:lnTo>
                <a:lnTo>
                  <a:pt x="288" y="530"/>
                </a:lnTo>
                <a:lnTo>
                  <a:pt x="290" y="526"/>
                </a:lnTo>
                <a:lnTo>
                  <a:pt x="291" y="522"/>
                </a:lnTo>
                <a:lnTo>
                  <a:pt x="293" y="517"/>
                </a:lnTo>
                <a:lnTo>
                  <a:pt x="294" y="513"/>
                </a:lnTo>
                <a:lnTo>
                  <a:pt x="296" y="509"/>
                </a:lnTo>
                <a:lnTo>
                  <a:pt x="297" y="504"/>
                </a:lnTo>
                <a:lnTo>
                  <a:pt x="299" y="500"/>
                </a:lnTo>
                <a:lnTo>
                  <a:pt x="301" y="496"/>
                </a:lnTo>
                <a:lnTo>
                  <a:pt x="302" y="491"/>
                </a:lnTo>
                <a:lnTo>
                  <a:pt x="304" y="486"/>
                </a:lnTo>
                <a:lnTo>
                  <a:pt x="305" y="482"/>
                </a:lnTo>
                <a:lnTo>
                  <a:pt x="307" y="477"/>
                </a:lnTo>
                <a:lnTo>
                  <a:pt x="308" y="473"/>
                </a:lnTo>
                <a:lnTo>
                  <a:pt x="310" y="468"/>
                </a:lnTo>
                <a:lnTo>
                  <a:pt x="311" y="463"/>
                </a:lnTo>
                <a:lnTo>
                  <a:pt x="313" y="458"/>
                </a:lnTo>
                <a:lnTo>
                  <a:pt x="314" y="453"/>
                </a:lnTo>
                <a:lnTo>
                  <a:pt x="316" y="449"/>
                </a:lnTo>
                <a:lnTo>
                  <a:pt x="317" y="444"/>
                </a:lnTo>
                <a:lnTo>
                  <a:pt x="319" y="438"/>
                </a:lnTo>
                <a:lnTo>
                  <a:pt x="320" y="433"/>
                </a:lnTo>
                <a:lnTo>
                  <a:pt x="322" y="428"/>
                </a:lnTo>
                <a:lnTo>
                  <a:pt x="324" y="423"/>
                </a:lnTo>
                <a:lnTo>
                  <a:pt x="325" y="418"/>
                </a:lnTo>
                <a:lnTo>
                  <a:pt x="327" y="413"/>
                </a:lnTo>
                <a:lnTo>
                  <a:pt x="328" y="407"/>
                </a:lnTo>
                <a:lnTo>
                  <a:pt x="330" y="402"/>
                </a:lnTo>
                <a:lnTo>
                  <a:pt x="331" y="396"/>
                </a:lnTo>
                <a:lnTo>
                  <a:pt x="333" y="391"/>
                </a:lnTo>
                <a:lnTo>
                  <a:pt x="335" y="386"/>
                </a:lnTo>
                <a:lnTo>
                  <a:pt x="336" y="380"/>
                </a:lnTo>
                <a:lnTo>
                  <a:pt x="338" y="375"/>
                </a:lnTo>
                <a:lnTo>
                  <a:pt x="339" y="369"/>
                </a:lnTo>
                <a:lnTo>
                  <a:pt x="341" y="363"/>
                </a:lnTo>
                <a:lnTo>
                  <a:pt x="342" y="358"/>
                </a:lnTo>
                <a:lnTo>
                  <a:pt x="344" y="352"/>
                </a:lnTo>
                <a:lnTo>
                  <a:pt x="345" y="346"/>
                </a:lnTo>
                <a:lnTo>
                  <a:pt x="346" y="340"/>
                </a:lnTo>
                <a:lnTo>
                  <a:pt x="348" y="334"/>
                </a:lnTo>
                <a:lnTo>
                  <a:pt x="350" y="329"/>
                </a:lnTo>
                <a:lnTo>
                  <a:pt x="351" y="323"/>
                </a:lnTo>
                <a:lnTo>
                  <a:pt x="353" y="317"/>
                </a:lnTo>
                <a:lnTo>
                  <a:pt x="354" y="311"/>
                </a:lnTo>
                <a:lnTo>
                  <a:pt x="356" y="305"/>
                </a:lnTo>
                <a:lnTo>
                  <a:pt x="357" y="299"/>
                </a:lnTo>
                <a:lnTo>
                  <a:pt x="359" y="293"/>
                </a:lnTo>
                <a:lnTo>
                  <a:pt x="361" y="287"/>
                </a:lnTo>
                <a:lnTo>
                  <a:pt x="362" y="281"/>
                </a:lnTo>
                <a:lnTo>
                  <a:pt x="364" y="275"/>
                </a:lnTo>
                <a:lnTo>
                  <a:pt x="365" y="269"/>
                </a:lnTo>
                <a:lnTo>
                  <a:pt x="367" y="263"/>
                </a:lnTo>
                <a:lnTo>
                  <a:pt x="368" y="256"/>
                </a:lnTo>
                <a:lnTo>
                  <a:pt x="370" y="250"/>
                </a:lnTo>
                <a:lnTo>
                  <a:pt x="371" y="244"/>
                </a:lnTo>
                <a:lnTo>
                  <a:pt x="373" y="238"/>
                </a:lnTo>
                <a:lnTo>
                  <a:pt x="374" y="232"/>
                </a:lnTo>
                <a:lnTo>
                  <a:pt x="376" y="226"/>
                </a:lnTo>
                <a:lnTo>
                  <a:pt x="377" y="220"/>
                </a:lnTo>
                <a:lnTo>
                  <a:pt x="379" y="214"/>
                </a:lnTo>
                <a:lnTo>
                  <a:pt x="380" y="208"/>
                </a:lnTo>
                <a:lnTo>
                  <a:pt x="382" y="201"/>
                </a:lnTo>
                <a:lnTo>
                  <a:pt x="384" y="195"/>
                </a:lnTo>
                <a:lnTo>
                  <a:pt x="385" y="189"/>
                </a:lnTo>
                <a:lnTo>
                  <a:pt x="387" y="183"/>
                </a:lnTo>
                <a:lnTo>
                  <a:pt x="388" y="177"/>
                </a:lnTo>
                <a:lnTo>
                  <a:pt x="390" y="171"/>
                </a:lnTo>
                <a:lnTo>
                  <a:pt x="391" y="165"/>
                </a:lnTo>
                <a:lnTo>
                  <a:pt x="393" y="159"/>
                </a:lnTo>
                <a:lnTo>
                  <a:pt x="395" y="153"/>
                </a:lnTo>
                <a:lnTo>
                  <a:pt x="396" y="148"/>
                </a:lnTo>
                <a:lnTo>
                  <a:pt x="398" y="142"/>
                </a:lnTo>
                <a:lnTo>
                  <a:pt x="399" y="136"/>
                </a:lnTo>
                <a:lnTo>
                  <a:pt x="401" y="130"/>
                </a:lnTo>
                <a:lnTo>
                  <a:pt x="402" y="125"/>
                </a:lnTo>
                <a:lnTo>
                  <a:pt x="404" y="119"/>
                </a:lnTo>
                <a:lnTo>
                  <a:pt x="405" y="114"/>
                </a:lnTo>
                <a:lnTo>
                  <a:pt x="407" y="108"/>
                </a:lnTo>
                <a:lnTo>
                  <a:pt x="408" y="103"/>
                </a:lnTo>
                <a:lnTo>
                  <a:pt x="410" y="98"/>
                </a:lnTo>
                <a:lnTo>
                  <a:pt x="411" y="93"/>
                </a:lnTo>
                <a:lnTo>
                  <a:pt x="413" y="88"/>
                </a:lnTo>
                <a:lnTo>
                  <a:pt x="414" y="83"/>
                </a:lnTo>
                <a:lnTo>
                  <a:pt x="416" y="78"/>
                </a:lnTo>
                <a:lnTo>
                  <a:pt x="417" y="73"/>
                </a:lnTo>
                <a:lnTo>
                  <a:pt x="419" y="69"/>
                </a:lnTo>
                <a:lnTo>
                  <a:pt x="421" y="64"/>
                </a:lnTo>
                <a:lnTo>
                  <a:pt x="422" y="60"/>
                </a:lnTo>
                <a:lnTo>
                  <a:pt x="424" y="56"/>
                </a:lnTo>
                <a:lnTo>
                  <a:pt x="425" y="52"/>
                </a:lnTo>
                <a:lnTo>
                  <a:pt x="427" y="48"/>
                </a:lnTo>
                <a:lnTo>
                  <a:pt x="428" y="44"/>
                </a:lnTo>
                <a:lnTo>
                  <a:pt x="430" y="40"/>
                </a:lnTo>
                <a:lnTo>
                  <a:pt x="431" y="37"/>
                </a:lnTo>
                <a:lnTo>
                  <a:pt x="433" y="33"/>
                </a:lnTo>
                <a:lnTo>
                  <a:pt x="434" y="30"/>
                </a:lnTo>
                <a:lnTo>
                  <a:pt x="436" y="27"/>
                </a:lnTo>
                <a:lnTo>
                  <a:pt x="437" y="24"/>
                </a:lnTo>
                <a:lnTo>
                  <a:pt x="439" y="21"/>
                </a:lnTo>
                <a:lnTo>
                  <a:pt x="440" y="18"/>
                </a:lnTo>
                <a:lnTo>
                  <a:pt x="442" y="16"/>
                </a:lnTo>
                <a:lnTo>
                  <a:pt x="444" y="13"/>
                </a:lnTo>
                <a:lnTo>
                  <a:pt x="445" y="11"/>
                </a:lnTo>
                <a:lnTo>
                  <a:pt x="447" y="9"/>
                </a:lnTo>
                <a:lnTo>
                  <a:pt x="448" y="8"/>
                </a:lnTo>
                <a:lnTo>
                  <a:pt x="450" y="6"/>
                </a:lnTo>
                <a:lnTo>
                  <a:pt x="451" y="5"/>
                </a:lnTo>
                <a:lnTo>
                  <a:pt x="453" y="4"/>
                </a:lnTo>
                <a:lnTo>
                  <a:pt x="455" y="2"/>
                </a:lnTo>
                <a:lnTo>
                  <a:pt x="456" y="2"/>
                </a:lnTo>
                <a:lnTo>
                  <a:pt x="458" y="1"/>
                </a:lnTo>
                <a:lnTo>
                  <a:pt x="459" y="0"/>
                </a:lnTo>
                <a:lnTo>
                  <a:pt x="461" y="0"/>
                </a:lnTo>
                <a:lnTo>
                  <a:pt x="462" y="0"/>
                </a:lnTo>
                <a:lnTo>
                  <a:pt x="464" y="0"/>
                </a:lnTo>
                <a:lnTo>
                  <a:pt x="465" y="0"/>
                </a:lnTo>
                <a:lnTo>
                  <a:pt x="467" y="1"/>
                </a:lnTo>
                <a:lnTo>
                  <a:pt x="468" y="2"/>
                </a:lnTo>
                <a:lnTo>
                  <a:pt x="470" y="2"/>
                </a:lnTo>
                <a:lnTo>
                  <a:pt x="471" y="4"/>
                </a:lnTo>
                <a:lnTo>
                  <a:pt x="473" y="5"/>
                </a:lnTo>
                <a:lnTo>
                  <a:pt x="474" y="6"/>
                </a:lnTo>
                <a:lnTo>
                  <a:pt x="476" y="8"/>
                </a:lnTo>
                <a:lnTo>
                  <a:pt x="477" y="9"/>
                </a:lnTo>
                <a:lnTo>
                  <a:pt x="479" y="11"/>
                </a:lnTo>
                <a:lnTo>
                  <a:pt x="481" y="13"/>
                </a:lnTo>
                <a:lnTo>
                  <a:pt x="482" y="16"/>
                </a:lnTo>
                <a:lnTo>
                  <a:pt x="484" y="18"/>
                </a:lnTo>
                <a:lnTo>
                  <a:pt x="485" y="21"/>
                </a:lnTo>
                <a:lnTo>
                  <a:pt x="487" y="24"/>
                </a:lnTo>
                <a:lnTo>
                  <a:pt x="488" y="27"/>
                </a:lnTo>
                <a:lnTo>
                  <a:pt x="490" y="30"/>
                </a:lnTo>
                <a:lnTo>
                  <a:pt x="491" y="33"/>
                </a:lnTo>
                <a:lnTo>
                  <a:pt x="493" y="37"/>
                </a:lnTo>
                <a:lnTo>
                  <a:pt x="494" y="40"/>
                </a:lnTo>
                <a:lnTo>
                  <a:pt x="496" y="44"/>
                </a:lnTo>
                <a:lnTo>
                  <a:pt x="497" y="48"/>
                </a:lnTo>
                <a:lnTo>
                  <a:pt x="499" y="52"/>
                </a:lnTo>
                <a:lnTo>
                  <a:pt x="500" y="56"/>
                </a:lnTo>
                <a:lnTo>
                  <a:pt x="502" y="60"/>
                </a:lnTo>
                <a:lnTo>
                  <a:pt x="503" y="64"/>
                </a:lnTo>
                <a:lnTo>
                  <a:pt x="505" y="69"/>
                </a:lnTo>
                <a:lnTo>
                  <a:pt x="507" y="73"/>
                </a:lnTo>
                <a:lnTo>
                  <a:pt x="508" y="78"/>
                </a:lnTo>
                <a:lnTo>
                  <a:pt x="510" y="83"/>
                </a:lnTo>
                <a:lnTo>
                  <a:pt x="511" y="88"/>
                </a:lnTo>
                <a:lnTo>
                  <a:pt x="513" y="93"/>
                </a:lnTo>
                <a:lnTo>
                  <a:pt x="515" y="98"/>
                </a:lnTo>
                <a:lnTo>
                  <a:pt x="516" y="103"/>
                </a:lnTo>
                <a:lnTo>
                  <a:pt x="518" y="108"/>
                </a:lnTo>
                <a:lnTo>
                  <a:pt x="519" y="114"/>
                </a:lnTo>
                <a:lnTo>
                  <a:pt x="521" y="119"/>
                </a:lnTo>
                <a:lnTo>
                  <a:pt x="522" y="125"/>
                </a:lnTo>
                <a:lnTo>
                  <a:pt x="524" y="130"/>
                </a:lnTo>
                <a:lnTo>
                  <a:pt x="525" y="136"/>
                </a:lnTo>
                <a:lnTo>
                  <a:pt x="527" y="142"/>
                </a:lnTo>
                <a:lnTo>
                  <a:pt x="528" y="148"/>
                </a:lnTo>
                <a:lnTo>
                  <a:pt x="530" y="153"/>
                </a:lnTo>
                <a:lnTo>
                  <a:pt x="531" y="159"/>
                </a:lnTo>
                <a:lnTo>
                  <a:pt x="533" y="165"/>
                </a:lnTo>
                <a:lnTo>
                  <a:pt x="534" y="171"/>
                </a:lnTo>
                <a:lnTo>
                  <a:pt x="536" y="177"/>
                </a:lnTo>
                <a:lnTo>
                  <a:pt x="537" y="183"/>
                </a:lnTo>
                <a:lnTo>
                  <a:pt x="539" y="189"/>
                </a:lnTo>
                <a:lnTo>
                  <a:pt x="541" y="195"/>
                </a:lnTo>
                <a:lnTo>
                  <a:pt x="542" y="201"/>
                </a:lnTo>
                <a:lnTo>
                  <a:pt x="544" y="208"/>
                </a:lnTo>
                <a:lnTo>
                  <a:pt x="545" y="214"/>
                </a:lnTo>
                <a:lnTo>
                  <a:pt x="547" y="220"/>
                </a:lnTo>
                <a:lnTo>
                  <a:pt x="548" y="226"/>
                </a:lnTo>
                <a:lnTo>
                  <a:pt x="550" y="232"/>
                </a:lnTo>
                <a:lnTo>
                  <a:pt x="552" y="238"/>
                </a:lnTo>
                <a:lnTo>
                  <a:pt x="553" y="244"/>
                </a:lnTo>
                <a:lnTo>
                  <a:pt x="555" y="250"/>
                </a:lnTo>
                <a:lnTo>
                  <a:pt x="556" y="256"/>
                </a:lnTo>
                <a:lnTo>
                  <a:pt x="558" y="263"/>
                </a:lnTo>
                <a:lnTo>
                  <a:pt x="559" y="269"/>
                </a:lnTo>
                <a:lnTo>
                  <a:pt x="561" y="275"/>
                </a:lnTo>
                <a:lnTo>
                  <a:pt x="562" y="281"/>
                </a:lnTo>
                <a:lnTo>
                  <a:pt x="563" y="287"/>
                </a:lnTo>
                <a:lnTo>
                  <a:pt x="565" y="293"/>
                </a:lnTo>
                <a:lnTo>
                  <a:pt x="567" y="299"/>
                </a:lnTo>
                <a:lnTo>
                  <a:pt x="568" y="305"/>
                </a:lnTo>
                <a:lnTo>
                  <a:pt x="570" y="311"/>
                </a:lnTo>
                <a:lnTo>
                  <a:pt x="571" y="317"/>
                </a:lnTo>
                <a:lnTo>
                  <a:pt x="573" y="323"/>
                </a:lnTo>
                <a:lnTo>
                  <a:pt x="575" y="329"/>
                </a:lnTo>
                <a:lnTo>
                  <a:pt x="576" y="334"/>
                </a:lnTo>
                <a:lnTo>
                  <a:pt x="578" y="340"/>
                </a:lnTo>
                <a:lnTo>
                  <a:pt x="579" y="346"/>
                </a:lnTo>
                <a:lnTo>
                  <a:pt x="581" y="352"/>
                </a:lnTo>
                <a:lnTo>
                  <a:pt x="582" y="358"/>
                </a:lnTo>
                <a:lnTo>
                  <a:pt x="584" y="363"/>
                </a:lnTo>
                <a:lnTo>
                  <a:pt x="585" y="369"/>
                </a:lnTo>
                <a:lnTo>
                  <a:pt x="587" y="375"/>
                </a:lnTo>
                <a:lnTo>
                  <a:pt x="588" y="380"/>
                </a:lnTo>
                <a:lnTo>
                  <a:pt x="590" y="386"/>
                </a:lnTo>
                <a:lnTo>
                  <a:pt x="591" y="391"/>
                </a:lnTo>
                <a:lnTo>
                  <a:pt x="593" y="396"/>
                </a:lnTo>
                <a:lnTo>
                  <a:pt x="594" y="402"/>
                </a:lnTo>
                <a:lnTo>
                  <a:pt x="596" y="407"/>
                </a:lnTo>
                <a:lnTo>
                  <a:pt x="597" y="413"/>
                </a:lnTo>
                <a:lnTo>
                  <a:pt x="599" y="418"/>
                </a:lnTo>
                <a:lnTo>
                  <a:pt x="601" y="423"/>
                </a:lnTo>
                <a:lnTo>
                  <a:pt x="602" y="428"/>
                </a:lnTo>
                <a:lnTo>
                  <a:pt x="604" y="433"/>
                </a:lnTo>
                <a:lnTo>
                  <a:pt x="605" y="438"/>
                </a:lnTo>
                <a:lnTo>
                  <a:pt x="607" y="444"/>
                </a:lnTo>
                <a:lnTo>
                  <a:pt x="608" y="449"/>
                </a:lnTo>
                <a:lnTo>
                  <a:pt x="610" y="453"/>
                </a:lnTo>
                <a:lnTo>
                  <a:pt x="612" y="458"/>
                </a:lnTo>
                <a:lnTo>
                  <a:pt x="613" y="463"/>
                </a:lnTo>
                <a:lnTo>
                  <a:pt x="615" y="468"/>
                </a:lnTo>
                <a:lnTo>
                  <a:pt x="616" y="473"/>
                </a:lnTo>
                <a:lnTo>
                  <a:pt x="618" y="477"/>
                </a:lnTo>
                <a:lnTo>
                  <a:pt x="619" y="482"/>
                </a:lnTo>
                <a:lnTo>
                  <a:pt x="621" y="486"/>
                </a:lnTo>
                <a:lnTo>
                  <a:pt x="622" y="491"/>
                </a:lnTo>
                <a:lnTo>
                  <a:pt x="624" y="496"/>
                </a:lnTo>
                <a:lnTo>
                  <a:pt x="625" y="500"/>
                </a:lnTo>
                <a:lnTo>
                  <a:pt x="627" y="504"/>
                </a:lnTo>
                <a:lnTo>
                  <a:pt x="628" y="509"/>
                </a:lnTo>
                <a:lnTo>
                  <a:pt x="630" y="513"/>
                </a:lnTo>
                <a:lnTo>
                  <a:pt x="631" y="517"/>
                </a:lnTo>
                <a:lnTo>
                  <a:pt x="633" y="522"/>
                </a:lnTo>
                <a:lnTo>
                  <a:pt x="635" y="526"/>
                </a:lnTo>
                <a:lnTo>
                  <a:pt x="636" y="530"/>
                </a:lnTo>
                <a:lnTo>
                  <a:pt x="638" y="534"/>
                </a:lnTo>
                <a:lnTo>
                  <a:pt x="639" y="538"/>
                </a:lnTo>
                <a:lnTo>
                  <a:pt x="641" y="542"/>
                </a:lnTo>
                <a:lnTo>
                  <a:pt x="642" y="546"/>
                </a:lnTo>
                <a:lnTo>
                  <a:pt x="644" y="550"/>
                </a:lnTo>
                <a:lnTo>
                  <a:pt x="645" y="554"/>
                </a:lnTo>
                <a:lnTo>
                  <a:pt x="647" y="558"/>
                </a:lnTo>
                <a:lnTo>
                  <a:pt x="648" y="562"/>
                </a:lnTo>
                <a:lnTo>
                  <a:pt x="650" y="565"/>
                </a:lnTo>
                <a:lnTo>
                  <a:pt x="651" y="569"/>
                </a:lnTo>
                <a:lnTo>
                  <a:pt x="653" y="573"/>
                </a:lnTo>
                <a:lnTo>
                  <a:pt x="654" y="576"/>
                </a:lnTo>
                <a:lnTo>
                  <a:pt x="656" y="580"/>
                </a:lnTo>
                <a:lnTo>
                  <a:pt x="657" y="584"/>
                </a:lnTo>
                <a:lnTo>
                  <a:pt x="659" y="587"/>
                </a:lnTo>
                <a:lnTo>
                  <a:pt x="661" y="590"/>
                </a:lnTo>
                <a:lnTo>
                  <a:pt x="662" y="594"/>
                </a:lnTo>
                <a:lnTo>
                  <a:pt x="664" y="597"/>
                </a:lnTo>
                <a:lnTo>
                  <a:pt x="665" y="601"/>
                </a:lnTo>
                <a:lnTo>
                  <a:pt x="667" y="604"/>
                </a:lnTo>
                <a:lnTo>
                  <a:pt x="668" y="607"/>
                </a:lnTo>
                <a:lnTo>
                  <a:pt x="670" y="610"/>
                </a:lnTo>
                <a:lnTo>
                  <a:pt x="672" y="614"/>
                </a:lnTo>
                <a:lnTo>
                  <a:pt x="673" y="617"/>
                </a:lnTo>
                <a:lnTo>
                  <a:pt x="675" y="620"/>
                </a:lnTo>
                <a:lnTo>
                  <a:pt x="676" y="623"/>
                </a:lnTo>
                <a:lnTo>
                  <a:pt x="678" y="626"/>
                </a:lnTo>
                <a:lnTo>
                  <a:pt x="679" y="629"/>
                </a:lnTo>
                <a:lnTo>
                  <a:pt x="681" y="632"/>
                </a:lnTo>
                <a:lnTo>
                  <a:pt x="682" y="635"/>
                </a:lnTo>
                <a:lnTo>
                  <a:pt x="684" y="638"/>
                </a:lnTo>
                <a:lnTo>
                  <a:pt x="685" y="641"/>
                </a:lnTo>
                <a:lnTo>
                  <a:pt x="687" y="643"/>
                </a:lnTo>
                <a:lnTo>
                  <a:pt x="688" y="646"/>
                </a:lnTo>
                <a:lnTo>
                  <a:pt x="690" y="649"/>
                </a:lnTo>
                <a:lnTo>
                  <a:pt x="691" y="652"/>
                </a:lnTo>
                <a:lnTo>
                  <a:pt x="693" y="654"/>
                </a:lnTo>
                <a:lnTo>
                  <a:pt x="695" y="657"/>
                </a:lnTo>
                <a:lnTo>
                  <a:pt x="696" y="660"/>
                </a:lnTo>
                <a:lnTo>
                  <a:pt x="698" y="662"/>
                </a:lnTo>
                <a:lnTo>
                  <a:pt x="699" y="665"/>
                </a:lnTo>
                <a:lnTo>
                  <a:pt x="701" y="668"/>
                </a:lnTo>
                <a:lnTo>
                  <a:pt x="702" y="670"/>
                </a:lnTo>
                <a:lnTo>
                  <a:pt x="704" y="672"/>
                </a:lnTo>
                <a:lnTo>
                  <a:pt x="706" y="675"/>
                </a:lnTo>
                <a:lnTo>
                  <a:pt x="707" y="677"/>
                </a:lnTo>
                <a:lnTo>
                  <a:pt x="708" y="680"/>
                </a:lnTo>
                <a:lnTo>
                  <a:pt x="710" y="682"/>
                </a:lnTo>
                <a:lnTo>
                  <a:pt x="711" y="684"/>
                </a:lnTo>
                <a:lnTo>
                  <a:pt x="713" y="687"/>
                </a:lnTo>
                <a:lnTo>
                  <a:pt x="714" y="689"/>
                </a:lnTo>
                <a:lnTo>
                  <a:pt x="716" y="691"/>
                </a:lnTo>
                <a:lnTo>
                  <a:pt x="717" y="694"/>
                </a:lnTo>
                <a:lnTo>
                  <a:pt x="719" y="696"/>
                </a:lnTo>
                <a:lnTo>
                  <a:pt x="721" y="698"/>
                </a:lnTo>
                <a:lnTo>
                  <a:pt x="722" y="700"/>
                </a:lnTo>
                <a:lnTo>
                  <a:pt x="724" y="702"/>
                </a:lnTo>
                <a:lnTo>
                  <a:pt x="725" y="704"/>
                </a:lnTo>
                <a:lnTo>
                  <a:pt x="727" y="706"/>
                </a:lnTo>
                <a:lnTo>
                  <a:pt x="728" y="708"/>
                </a:lnTo>
                <a:lnTo>
                  <a:pt x="730" y="710"/>
                </a:lnTo>
                <a:lnTo>
                  <a:pt x="732" y="712"/>
                </a:lnTo>
                <a:lnTo>
                  <a:pt x="733" y="714"/>
                </a:lnTo>
                <a:lnTo>
                  <a:pt x="735" y="716"/>
                </a:lnTo>
                <a:lnTo>
                  <a:pt x="736" y="719"/>
                </a:lnTo>
                <a:lnTo>
                  <a:pt x="738" y="721"/>
                </a:lnTo>
                <a:lnTo>
                  <a:pt x="739" y="722"/>
                </a:lnTo>
                <a:lnTo>
                  <a:pt x="741" y="724"/>
                </a:lnTo>
                <a:lnTo>
                  <a:pt x="742" y="726"/>
                </a:lnTo>
                <a:lnTo>
                  <a:pt x="744" y="728"/>
                </a:lnTo>
                <a:lnTo>
                  <a:pt x="745" y="730"/>
                </a:lnTo>
                <a:lnTo>
                  <a:pt x="747" y="732"/>
                </a:lnTo>
                <a:lnTo>
                  <a:pt x="748" y="733"/>
                </a:lnTo>
                <a:lnTo>
                  <a:pt x="750" y="735"/>
                </a:lnTo>
                <a:lnTo>
                  <a:pt x="751" y="737"/>
                </a:lnTo>
                <a:lnTo>
                  <a:pt x="753" y="738"/>
                </a:lnTo>
                <a:lnTo>
                  <a:pt x="755" y="740"/>
                </a:lnTo>
                <a:lnTo>
                  <a:pt x="756" y="742"/>
                </a:lnTo>
                <a:lnTo>
                  <a:pt x="758" y="743"/>
                </a:lnTo>
                <a:lnTo>
                  <a:pt x="759" y="745"/>
                </a:lnTo>
                <a:lnTo>
                  <a:pt x="761" y="747"/>
                </a:lnTo>
                <a:lnTo>
                  <a:pt x="762" y="748"/>
                </a:lnTo>
                <a:lnTo>
                  <a:pt x="764" y="750"/>
                </a:lnTo>
                <a:lnTo>
                  <a:pt x="766" y="752"/>
                </a:lnTo>
                <a:lnTo>
                  <a:pt x="767" y="753"/>
                </a:lnTo>
                <a:lnTo>
                  <a:pt x="769" y="755"/>
                </a:lnTo>
                <a:lnTo>
                  <a:pt x="770" y="756"/>
                </a:lnTo>
                <a:lnTo>
                  <a:pt x="772" y="758"/>
                </a:lnTo>
                <a:lnTo>
                  <a:pt x="773" y="759"/>
                </a:lnTo>
                <a:lnTo>
                  <a:pt x="775" y="761"/>
                </a:lnTo>
                <a:lnTo>
                  <a:pt x="776" y="762"/>
                </a:lnTo>
                <a:lnTo>
                  <a:pt x="778" y="763"/>
                </a:lnTo>
                <a:lnTo>
                  <a:pt x="779" y="765"/>
                </a:lnTo>
                <a:lnTo>
                  <a:pt x="781" y="766"/>
                </a:lnTo>
                <a:lnTo>
                  <a:pt x="782" y="768"/>
                </a:lnTo>
                <a:lnTo>
                  <a:pt x="784" y="769"/>
                </a:lnTo>
                <a:lnTo>
                  <a:pt x="785" y="770"/>
                </a:lnTo>
                <a:lnTo>
                  <a:pt x="787" y="772"/>
                </a:lnTo>
                <a:lnTo>
                  <a:pt x="788" y="773"/>
                </a:lnTo>
                <a:lnTo>
                  <a:pt x="790" y="774"/>
                </a:lnTo>
                <a:lnTo>
                  <a:pt x="792" y="776"/>
                </a:lnTo>
                <a:lnTo>
                  <a:pt x="793" y="777"/>
                </a:lnTo>
                <a:lnTo>
                  <a:pt x="795" y="778"/>
                </a:lnTo>
                <a:lnTo>
                  <a:pt x="796" y="780"/>
                </a:lnTo>
                <a:lnTo>
                  <a:pt x="798" y="781"/>
                </a:lnTo>
                <a:lnTo>
                  <a:pt x="799" y="782"/>
                </a:lnTo>
                <a:lnTo>
                  <a:pt x="801" y="783"/>
                </a:lnTo>
                <a:lnTo>
                  <a:pt x="802" y="785"/>
                </a:lnTo>
                <a:lnTo>
                  <a:pt x="804" y="786"/>
                </a:lnTo>
                <a:lnTo>
                  <a:pt x="805" y="787"/>
                </a:lnTo>
                <a:lnTo>
                  <a:pt x="807" y="788"/>
                </a:lnTo>
                <a:lnTo>
                  <a:pt x="808" y="789"/>
                </a:lnTo>
                <a:lnTo>
                  <a:pt x="810" y="790"/>
                </a:lnTo>
                <a:lnTo>
                  <a:pt x="811" y="792"/>
                </a:lnTo>
                <a:lnTo>
                  <a:pt x="813" y="793"/>
                </a:lnTo>
                <a:lnTo>
                  <a:pt x="815" y="794"/>
                </a:lnTo>
                <a:lnTo>
                  <a:pt x="816" y="795"/>
                </a:lnTo>
                <a:lnTo>
                  <a:pt x="818" y="796"/>
                </a:lnTo>
                <a:lnTo>
                  <a:pt x="819" y="797"/>
                </a:lnTo>
                <a:lnTo>
                  <a:pt x="821" y="798"/>
                </a:lnTo>
                <a:lnTo>
                  <a:pt x="822" y="799"/>
                </a:lnTo>
                <a:lnTo>
                  <a:pt x="824" y="800"/>
                </a:lnTo>
                <a:lnTo>
                  <a:pt x="826" y="801"/>
                </a:lnTo>
                <a:lnTo>
                  <a:pt x="827" y="802"/>
                </a:lnTo>
                <a:lnTo>
                  <a:pt x="829" y="803"/>
                </a:lnTo>
                <a:lnTo>
                  <a:pt x="830" y="804"/>
                </a:lnTo>
                <a:lnTo>
                  <a:pt x="832" y="805"/>
                </a:lnTo>
                <a:lnTo>
                  <a:pt x="833" y="806"/>
                </a:lnTo>
                <a:lnTo>
                  <a:pt x="835" y="807"/>
                </a:lnTo>
                <a:lnTo>
                  <a:pt x="836" y="808"/>
                </a:lnTo>
                <a:lnTo>
                  <a:pt x="838" y="809"/>
                </a:lnTo>
                <a:lnTo>
                  <a:pt x="839" y="810"/>
                </a:lnTo>
                <a:lnTo>
                  <a:pt x="841" y="811"/>
                </a:lnTo>
                <a:lnTo>
                  <a:pt x="842" y="812"/>
                </a:lnTo>
                <a:lnTo>
                  <a:pt x="844" y="813"/>
                </a:lnTo>
                <a:lnTo>
                  <a:pt x="845" y="814"/>
                </a:lnTo>
                <a:lnTo>
                  <a:pt x="847" y="815"/>
                </a:lnTo>
                <a:lnTo>
                  <a:pt x="848" y="816"/>
                </a:lnTo>
                <a:lnTo>
                  <a:pt x="850" y="816"/>
                </a:lnTo>
                <a:lnTo>
                  <a:pt x="852" y="818"/>
                </a:lnTo>
                <a:lnTo>
                  <a:pt x="853" y="818"/>
                </a:lnTo>
                <a:lnTo>
                  <a:pt x="855" y="819"/>
                </a:lnTo>
                <a:lnTo>
                  <a:pt x="856" y="820"/>
                </a:lnTo>
                <a:lnTo>
                  <a:pt x="858" y="821"/>
                </a:lnTo>
                <a:lnTo>
                  <a:pt x="859" y="822"/>
                </a:lnTo>
                <a:lnTo>
                  <a:pt x="861" y="823"/>
                </a:lnTo>
                <a:lnTo>
                  <a:pt x="862" y="823"/>
                </a:lnTo>
                <a:lnTo>
                  <a:pt x="864" y="824"/>
                </a:lnTo>
                <a:lnTo>
                  <a:pt x="865" y="825"/>
                </a:lnTo>
                <a:lnTo>
                  <a:pt x="867" y="826"/>
                </a:lnTo>
                <a:lnTo>
                  <a:pt x="868" y="827"/>
                </a:lnTo>
                <a:lnTo>
                  <a:pt x="870" y="827"/>
                </a:lnTo>
                <a:lnTo>
                  <a:pt x="871" y="828"/>
                </a:lnTo>
                <a:lnTo>
                  <a:pt x="873" y="829"/>
                </a:lnTo>
                <a:lnTo>
                  <a:pt x="875" y="829"/>
                </a:lnTo>
                <a:lnTo>
                  <a:pt x="876" y="830"/>
                </a:lnTo>
                <a:lnTo>
                  <a:pt x="878" y="831"/>
                </a:lnTo>
                <a:lnTo>
                  <a:pt x="879" y="832"/>
                </a:lnTo>
                <a:lnTo>
                  <a:pt x="881" y="833"/>
                </a:lnTo>
                <a:lnTo>
                  <a:pt x="882" y="834"/>
                </a:lnTo>
                <a:lnTo>
                  <a:pt x="884" y="834"/>
                </a:lnTo>
                <a:lnTo>
                  <a:pt x="886" y="835"/>
                </a:lnTo>
                <a:lnTo>
                  <a:pt x="887" y="836"/>
                </a:lnTo>
                <a:lnTo>
                  <a:pt x="889" y="836"/>
                </a:lnTo>
                <a:lnTo>
                  <a:pt x="890" y="837"/>
                </a:lnTo>
                <a:lnTo>
                  <a:pt x="892" y="838"/>
                </a:lnTo>
                <a:lnTo>
                  <a:pt x="893" y="838"/>
                </a:lnTo>
                <a:lnTo>
                  <a:pt x="895" y="839"/>
                </a:lnTo>
                <a:lnTo>
                  <a:pt x="896" y="840"/>
                </a:lnTo>
                <a:lnTo>
                  <a:pt x="898" y="840"/>
                </a:lnTo>
                <a:lnTo>
                  <a:pt x="899" y="841"/>
                </a:lnTo>
                <a:lnTo>
                  <a:pt x="901" y="842"/>
                </a:lnTo>
                <a:lnTo>
                  <a:pt x="902" y="842"/>
                </a:lnTo>
                <a:lnTo>
                  <a:pt x="904" y="843"/>
                </a:lnTo>
                <a:lnTo>
                  <a:pt x="905" y="843"/>
                </a:lnTo>
                <a:lnTo>
                  <a:pt x="907" y="844"/>
                </a:lnTo>
                <a:lnTo>
                  <a:pt x="908" y="845"/>
                </a:lnTo>
                <a:lnTo>
                  <a:pt x="910" y="845"/>
                </a:lnTo>
                <a:lnTo>
                  <a:pt x="912" y="846"/>
                </a:lnTo>
                <a:lnTo>
                  <a:pt x="913" y="847"/>
                </a:lnTo>
                <a:lnTo>
                  <a:pt x="915" y="847"/>
                </a:lnTo>
                <a:lnTo>
                  <a:pt x="916" y="848"/>
                </a:lnTo>
                <a:lnTo>
                  <a:pt x="918" y="848"/>
                </a:lnTo>
                <a:lnTo>
                  <a:pt x="920" y="849"/>
                </a:lnTo>
                <a:lnTo>
                  <a:pt x="921" y="849"/>
                </a:lnTo>
                <a:lnTo>
                  <a:pt x="923" y="850"/>
                </a:lnTo>
                <a:lnTo>
                  <a:pt x="924" y="851"/>
                </a:lnTo>
              </a:path>
            </a:pathLst>
          </a:custGeom>
          <a:noFill/>
          <a:ln w="12700" cap="rnd" cmpd="sng">
            <a:solidFill>
              <a:srgbClr val="9933FF"/>
            </a:solidFill>
            <a:prstDash val="solid"/>
            <a:round/>
            <a:headEnd type="none" w="sm" len="sm"/>
            <a:tailEnd type="none" w="sm" len="sm"/>
          </a:ln>
        </p:spPr>
        <p:txBody>
          <a:bodyPr/>
          <a:lstStyle/>
          <a:p>
            <a:endParaRPr lang="en-US"/>
          </a:p>
        </p:txBody>
      </p:sp>
      <p:sp>
        <p:nvSpPr>
          <p:cNvPr id="43024" name="Line 16"/>
          <p:cNvSpPr>
            <a:spLocks noChangeShapeType="1"/>
          </p:cNvSpPr>
          <p:nvPr/>
        </p:nvSpPr>
        <p:spPr bwMode="auto">
          <a:xfrm>
            <a:off x="609600" y="5310188"/>
            <a:ext cx="7924800" cy="0"/>
          </a:xfrm>
          <a:prstGeom prst="line">
            <a:avLst/>
          </a:prstGeom>
          <a:noFill/>
          <a:ln w="12700">
            <a:solidFill>
              <a:schemeClr val="tx1"/>
            </a:solidFill>
            <a:round/>
            <a:headEnd/>
            <a:tailEnd/>
          </a:ln>
        </p:spPr>
        <p:txBody>
          <a:bodyPr/>
          <a:lstStyle/>
          <a:p>
            <a:endParaRPr lang="en-US"/>
          </a:p>
        </p:txBody>
      </p:sp>
      <p:sp>
        <p:nvSpPr>
          <p:cNvPr id="43025" name="Freeform 17"/>
          <p:cNvSpPr>
            <a:spLocks/>
          </p:cNvSpPr>
          <p:nvPr/>
        </p:nvSpPr>
        <p:spPr bwMode="auto">
          <a:xfrm>
            <a:off x="1447800" y="2362200"/>
            <a:ext cx="6659563" cy="2882900"/>
          </a:xfrm>
          <a:custGeom>
            <a:avLst/>
            <a:gdLst>
              <a:gd name="T0" fmla="*/ 2147483647 w 4195"/>
              <a:gd name="T1" fmla="*/ 2147483647 h 1816"/>
              <a:gd name="T2" fmla="*/ 2147483647 w 4195"/>
              <a:gd name="T3" fmla="*/ 2147483647 h 1816"/>
              <a:gd name="T4" fmla="*/ 2147483647 w 4195"/>
              <a:gd name="T5" fmla="*/ 2147483647 h 1816"/>
              <a:gd name="T6" fmla="*/ 2147483647 w 4195"/>
              <a:gd name="T7" fmla="*/ 2147483647 h 1816"/>
              <a:gd name="T8" fmla="*/ 2147483647 w 4195"/>
              <a:gd name="T9" fmla="*/ 2147483647 h 1816"/>
              <a:gd name="T10" fmla="*/ 2147483647 w 4195"/>
              <a:gd name="T11" fmla="*/ 2147483647 h 1816"/>
              <a:gd name="T12" fmla="*/ 2147483647 w 4195"/>
              <a:gd name="T13" fmla="*/ 2147483647 h 1816"/>
              <a:gd name="T14" fmla="*/ 2147483647 w 4195"/>
              <a:gd name="T15" fmla="*/ 2147483647 h 1816"/>
              <a:gd name="T16" fmla="*/ 2147483647 w 4195"/>
              <a:gd name="T17" fmla="*/ 2147483647 h 1816"/>
              <a:gd name="T18" fmla="*/ 2147483647 w 4195"/>
              <a:gd name="T19" fmla="*/ 2147483647 h 1816"/>
              <a:gd name="T20" fmla="*/ 2147483647 w 4195"/>
              <a:gd name="T21" fmla="*/ 2147483647 h 1816"/>
              <a:gd name="T22" fmla="*/ 2147483647 w 4195"/>
              <a:gd name="T23" fmla="*/ 2147483647 h 1816"/>
              <a:gd name="T24" fmla="*/ 2147483647 w 4195"/>
              <a:gd name="T25" fmla="*/ 2147483647 h 1816"/>
              <a:gd name="T26" fmla="*/ 2147483647 w 4195"/>
              <a:gd name="T27" fmla="*/ 2147483647 h 1816"/>
              <a:gd name="T28" fmla="*/ 2147483647 w 4195"/>
              <a:gd name="T29" fmla="*/ 2147483647 h 1816"/>
              <a:gd name="T30" fmla="*/ 2147483647 w 4195"/>
              <a:gd name="T31" fmla="*/ 2147483647 h 1816"/>
              <a:gd name="T32" fmla="*/ 2147483647 w 4195"/>
              <a:gd name="T33" fmla="*/ 2147483647 h 1816"/>
              <a:gd name="T34" fmla="*/ 2147483647 w 4195"/>
              <a:gd name="T35" fmla="*/ 2147483647 h 1816"/>
              <a:gd name="T36" fmla="*/ 2147483647 w 4195"/>
              <a:gd name="T37" fmla="*/ 2147483647 h 1816"/>
              <a:gd name="T38" fmla="*/ 2147483647 w 4195"/>
              <a:gd name="T39" fmla="*/ 2147483647 h 1816"/>
              <a:gd name="T40" fmla="*/ 2147483647 w 4195"/>
              <a:gd name="T41" fmla="*/ 2147483647 h 1816"/>
              <a:gd name="T42" fmla="*/ 2147483647 w 4195"/>
              <a:gd name="T43" fmla="*/ 2147483647 h 1816"/>
              <a:gd name="T44" fmla="*/ 2147483647 w 4195"/>
              <a:gd name="T45" fmla="*/ 2147483647 h 1816"/>
              <a:gd name="T46" fmla="*/ 2147483647 w 4195"/>
              <a:gd name="T47" fmla="*/ 2147483647 h 1816"/>
              <a:gd name="T48" fmla="*/ 2147483647 w 4195"/>
              <a:gd name="T49" fmla="*/ 2147483647 h 1816"/>
              <a:gd name="T50" fmla="*/ 2147483647 w 4195"/>
              <a:gd name="T51" fmla="*/ 2147483647 h 1816"/>
              <a:gd name="T52" fmla="*/ 2147483647 w 4195"/>
              <a:gd name="T53" fmla="*/ 2147483647 h 1816"/>
              <a:gd name="T54" fmla="*/ 2147483647 w 4195"/>
              <a:gd name="T55" fmla="*/ 2147483647 h 1816"/>
              <a:gd name="T56" fmla="*/ 2147483647 w 4195"/>
              <a:gd name="T57" fmla="*/ 2147483647 h 1816"/>
              <a:gd name="T58" fmla="*/ 2147483647 w 4195"/>
              <a:gd name="T59" fmla="*/ 2147483647 h 1816"/>
              <a:gd name="T60" fmla="*/ 2147483647 w 4195"/>
              <a:gd name="T61" fmla="*/ 2147483647 h 1816"/>
              <a:gd name="T62" fmla="*/ 2147483647 w 4195"/>
              <a:gd name="T63" fmla="*/ 2147483647 h 1816"/>
              <a:gd name="T64" fmla="*/ 2147483647 w 4195"/>
              <a:gd name="T65" fmla="*/ 2147483647 h 1816"/>
              <a:gd name="T66" fmla="*/ 2147483647 w 4195"/>
              <a:gd name="T67" fmla="*/ 2147483647 h 1816"/>
              <a:gd name="T68" fmla="*/ 2147483647 w 4195"/>
              <a:gd name="T69" fmla="*/ 2147483647 h 1816"/>
              <a:gd name="T70" fmla="*/ 2147483647 w 4195"/>
              <a:gd name="T71" fmla="*/ 2147483647 h 1816"/>
              <a:gd name="T72" fmla="*/ 2147483647 w 4195"/>
              <a:gd name="T73" fmla="*/ 2147483647 h 1816"/>
              <a:gd name="T74" fmla="*/ 2147483647 w 4195"/>
              <a:gd name="T75" fmla="*/ 2147483647 h 1816"/>
              <a:gd name="T76" fmla="*/ 2147483647 w 4195"/>
              <a:gd name="T77" fmla="*/ 2147483647 h 1816"/>
              <a:gd name="T78" fmla="*/ 2147483647 w 4195"/>
              <a:gd name="T79" fmla="*/ 2147483647 h 1816"/>
              <a:gd name="T80" fmla="*/ 2147483647 w 4195"/>
              <a:gd name="T81" fmla="*/ 2147483647 h 1816"/>
              <a:gd name="T82" fmla="*/ 2147483647 w 4195"/>
              <a:gd name="T83" fmla="*/ 2147483647 h 1816"/>
              <a:gd name="T84" fmla="*/ 2147483647 w 4195"/>
              <a:gd name="T85" fmla="*/ 2147483647 h 1816"/>
              <a:gd name="T86" fmla="*/ 2147483647 w 4195"/>
              <a:gd name="T87" fmla="*/ 2147483647 h 1816"/>
              <a:gd name="T88" fmla="*/ 2147483647 w 4195"/>
              <a:gd name="T89" fmla="*/ 2147483647 h 1816"/>
              <a:gd name="T90" fmla="*/ 2147483647 w 4195"/>
              <a:gd name="T91" fmla="*/ 2147483647 h 1816"/>
              <a:gd name="T92" fmla="*/ 2147483647 w 4195"/>
              <a:gd name="T93" fmla="*/ 2147483647 h 1816"/>
              <a:gd name="T94" fmla="*/ 2147483647 w 4195"/>
              <a:gd name="T95" fmla="*/ 2147483647 h 1816"/>
              <a:gd name="T96" fmla="*/ 2147483647 w 4195"/>
              <a:gd name="T97" fmla="*/ 2147483647 h 1816"/>
              <a:gd name="T98" fmla="*/ 2147483647 w 4195"/>
              <a:gd name="T99" fmla="*/ 2147483647 h 1816"/>
              <a:gd name="T100" fmla="*/ 2147483647 w 4195"/>
              <a:gd name="T101" fmla="*/ 2147483647 h 1816"/>
              <a:gd name="T102" fmla="*/ 2147483647 w 4195"/>
              <a:gd name="T103" fmla="*/ 2147483647 h 1816"/>
              <a:gd name="T104" fmla="*/ 2147483647 w 4195"/>
              <a:gd name="T105" fmla="*/ 2147483647 h 1816"/>
              <a:gd name="T106" fmla="*/ 2147483647 w 4195"/>
              <a:gd name="T107" fmla="*/ 2147483647 h 1816"/>
              <a:gd name="T108" fmla="*/ 2147483647 w 4195"/>
              <a:gd name="T109" fmla="*/ 2147483647 h 1816"/>
              <a:gd name="T110" fmla="*/ 2147483647 w 4195"/>
              <a:gd name="T111" fmla="*/ 2147483647 h 1816"/>
              <a:gd name="T112" fmla="*/ 2147483647 w 4195"/>
              <a:gd name="T113" fmla="*/ 2147483647 h 1816"/>
              <a:gd name="T114" fmla="*/ 2147483647 w 4195"/>
              <a:gd name="T115" fmla="*/ 2147483647 h 1816"/>
              <a:gd name="T116" fmla="*/ 2147483647 w 4195"/>
              <a:gd name="T117" fmla="*/ 2147483647 h 1816"/>
              <a:gd name="T118" fmla="*/ 2147483647 w 4195"/>
              <a:gd name="T119" fmla="*/ 2147483647 h 18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95"/>
              <a:gd name="T181" fmla="*/ 0 h 1816"/>
              <a:gd name="T182" fmla="*/ 4195 w 4195"/>
              <a:gd name="T183" fmla="*/ 1816 h 18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95" h="1816">
                <a:moveTo>
                  <a:pt x="0" y="1771"/>
                </a:moveTo>
                <a:lnTo>
                  <a:pt x="14" y="1768"/>
                </a:lnTo>
                <a:lnTo>
                  <a:pt x="28" y="1765"/>
                </a:lnTo>
                <a:lnTo>
                  <a:pt x="41" y="1760"/>
                </a:lnTo>
                <a:lnTo>
                  <a:pt x="56" y="1757"/>
                </a:lnTo>
                <a:lnTo>
                  <a:pt x="71" y="1753"/>
                </a:lnTo>
                <a:lnTo>
                  <a:pt x="84" y="1749"/>
                </a:lnTo>
                <a:lnTo>
                  <a:pt x="98" y="1745"/>
                </a:lnTo>
                <a:lnTo>
                  <a:pt x="112" y="1740"/>
                </a:lnTo>
                <a:lnTo>
                  <a:pt x="125" y="1736"/>
                </a:lnTo>
                <a:lnTo>
                  <a:pt x="139" y="1733"/>
                </a:lnTo>
                <a:lnTo>
                  <a:pt x="153" y="1727"/>
                </a:lnTo>
                <a:lnTo>
                  <a:pt x="168" y="1724"/>
                </a:lnTo>
                <a:lnTo>
                  <a:pt x="182" y="1719"/>
                </a:lnTo>
                <a:lnTo>
                  <a:pt x="195" y="1714"/>
                </a:lnTo>
                <a:lnTo>
                  <a:pt x="210" y="1710"/>
                </a:lnTo>
                <a:lnTo>
                  <a:pt x="224" y="1705"/>
                </a:lnTo>
                <a:lnTo>
                  <a:pt x="237" y="1700"/>
                </a:lnTo>
                <a:lnTo>
                  <a:pt x="251" y="1695"/>
                </a:lnTo>
                <a:lnTo>
                  <a:pt x="266" y="1691"/>
                </a:lnTo>
                <a:lnTo>
                  <a:pt x="280" y="1686"/>
                </a:lnTo>
                <a:lnTo>
                  <a:pt x="294" y="1679"/>
                </a:lnTo>
                <a:lnTo>
                  <a:pt x="307" y="1675"/>
                </a:lnTo>
                <a:lnTo>
                  <a:pt x="321" y="1670"/>
                </a:lnTo>
                <a:lnTo>
                  <a:pt x="335" y="1664"/>
                </a:lnTo>
                <a:lnTo>
                  <a:pt x="349" y="1658"/>
                </a:lnTo>
                <a:lnTo>
                  <a:pt x="363" y="1653"/>
                </a:lnTo>
                <a:lnTo>
                  <a:pt x="378" y="1647"/>
                </a:lnTo>
                <a:lnTo>
                  <a:pt x="391" y="1641"/>
                </a:lnTo>
                <a:lnTo>
                  <a:pt x="406" y="1635"/>
                </a:lnTo>
                <a:lnTo>
                  <a:pt x="419" y="1629"/>
                </a:lnTo>
                <a:lnTo>
                  <a:pt x="433" y="1623"/>
                </a:lnTo>
                <a:lnTo>
                  <a:pt x="447" y="1617"/>
                </a:lnTo>
                <a:lnTo>
                  <a:pt x="460" y="1611"/>
                </a:lnTo>
                <a:lnTo>
                  <a:pt x="476" y="1605"/>
                </a:lnTo>
                <a:lnTo>
                  <a:pt x="490" y="1598"/>
                </a:lnTo>
                <a:lnTo>
                  <a:pt x="503" y="1591"/>
                </a:lnTo>
                <a:lnTo>
                  <a:pt x="517" y="1585"/>
                </a:lnTo>
                <a:lnTo>
                  <a:pt x="531" y="1578"/>
                </a:lnTo>
                <a:lnTo>
                  <a:pt x="545" y="1572"/>
                </a:lnTo>
                <a:lnTo>
                  <a:pt x="559" y="1565"/>
                </a:lnTo>
                <a:lnTo>
                  <a:pt x="572" y="1558"/>
                </a:lnTo>
                <a:lnTo>
                  <a:pt x="587" y="1552"/>
                </a:lnTo>
                <a:lnTo>
                  <a:pt x="602" y="1545"/>
                </a:lnTo>
                <a:lnTo>
                  <a:pt x="615" y="1537"/>
                </a:lnTo>
                <a:lnTo>
                  <a:pt x="629" y="1531"/>
                </a:lnTo>
                <a:lnTo>
                  <a:pt x="643" y="1524"/>
                </a:lnTo>
                <a:lnTo>
                  <a:pt x="656" y="1516"/>
                </a:lnTo>
                <a:lnTo>
                  <a:pt x="670" y="1509"/>
                </a:lnTo>
                <a:lnTo>
                  <a:pt x="685" y="1501"/>
                </a:lnTo>
                <a:lnTo>
                  <a:pt x="699" y="1494"/>
                </a:lnTo>
                <a:lnTo>
                  <a:pt x="713" y="1487"/>
                </a:lnTo>
                <a:lnTo>
                  <a:pt x="726" y="1479"/>
                </a:lnTo>
                <a:lnTo>
                  <a:pt x="741" y="1471"/>
                </a:lnTo>
                <a:lnTo>
                  <a:pt x="755" y="1463"/>
                </a:lnTo>
                <a:lnTo>
                  <a:pt x="768" y="1456"/>
                </a:lnTo>
                <a:lnTo>
                  <a:pt x="782" y="1449"/>
                </a:lnTo>
                <a:lnTo>
                  <a:pt x="797" y="1441"/>
                </a:lnTo>
                <a:lnTo>
                  <a:pt x="811" y="1433"/>
                </a:lnTo>
                <a:lnTo>
                  <a:pt x="825" y="1425"/>
                </a:lnTo>
                <a:lnTo>
                  <a:pt x="838" y="1417"/>
                </a:lnTo>
                <a:lnTo>
                  <a:pt x="852" y="1409"/>
                </a:lnTo>
                <a:lnTo>
                  <a:pt x="866" y="1401"/>
                </a:lnTo>
                <a:lnTo>
                  <a:pt x="880" y="1394"/>
                </a:lnTo>
                <a:lnTo>
                  <a:pt x="895" y="1385"/>
                </a:lnTo>
                <a:lnTo>
                  <a:pt x="909" y="1376"/>
                </a:lnTo>
                <a:lnTo>
                  <a:pt x="922" y="1369"/>
                </a:lnTo>
                <a:lnTo>
                  <a:pt x="937" y="1361"/>
                </a:lnTo>
                <a:lnTo>
                  <a:pt x="951" y="1353"/>
                </a:lnTo>
                <a:lnTo>
                  <a:pt x="964" y="1344"/>
                </a:lnTo>
                <a:lnTo>
                  <a:pt x="978" y="1337"/>
                </a:lnTo>
                <a:lnTo>
                  <a:pt x="992" y="1328"/>
                </a:lnTo>
                <a:lnTo>
                  <a:pt x="1007" y="1320"/>
                </a:lnTo>
                <a:lnTo>
                  <a:pt x="1021" y="1312"/>
                </a:lnTo>
                <a:lnTo>
                  <a:pt x="1034" y="1303"/>
                </a:lnTo>
                <a:lnTo>
                  <a:pt x="1048" y="1296"/>
                </a:lnTo>
                <a:lnTo>
                  <a:pt x="1062" y="1288"/>
                </a:lnTo>
                <a:lnTo>
                  <a:pt x="1076" y="1279"/>
                </a:lnTo>
                <a:lnTo>
                  <a:pt x="1090" y="1271"/>
                </a:lnTo>
                <a:lnTo>
                  <a:pt x="1104" y="1263"/>
                </a:lnTo>
                <a:lnTo>
                  <a:pt x="1118" y="1255"/>
                </a:lnTo>
                <a:lnTo>
                  <a:pt x="1133" y="1247"/>
                </a:lnTo>
                <a:lnTo>
                  <a:pt x="1146" y="1239"/>
                </a:lnTo>
                <a:lnTo>
                  <a:pt x="1160" y="1231"/>
                </a:lnTo>
                <a:lnTo>
                  <a:pt x="1174" y="1223"/>
                </a:lnTo>
                <a:lnTo>
                  <a:pt x="1187" y="1215"/>
                </a:lnTo>
                <a:lnTo>
                  <a:pt x="1201" y="1207"/>
                </a:lnTo>
                <a:lnTo>
                  <a:pt x="1217" y="1199"/>
                </a:lnTo>
                <a:lnTo>
                  <a:pt x="1230" y="1192"/>
                </a:lnTo>
                <a:lnTo>
                  <a:pt x="1244" y="1184"/>
                </a:lnTo>
                <a:lnTo>
                  <a:pt x="1258" y="1177"/>
                </a:lnTo>
                <a:lnTo>
                  <a:pt x="1272" y="1168"/>
                </a:lnTo>
                <a:lnTo>
                  <a:pt x="1286" y="1160"/>
                </a:lnTo>
                <a:lnTo>
                  <a:pt x="1299" y="1153"/>
                </a:lnTo>
                <a:lnTo>
                  <a:pt x="1314" y="1146"/>
                </a:lnTo>
                <a:lnTo>
                  <a:pt x="1329" y="1139"/>
                </a:lnTo>
                <a:lnTo>
                  <a:pt x="1342" y="1132"/>
                </a:lnTo>
                <a:lnTo>
                  <a:pt x="1356" y="1124"/>
                </a:lnTo>
                <a:lnTo>
                  <a:pt x="1370" y="1117"/>
                </a:lnTo>
                <a:lnTo>
                  <a:pt x="1383" y="1111"/>
                </a:lnTo>
                <a:lnTo>
                  <a:pt x="1397" y="1103"/>
                </a:lnTo>
                <a:lnTo>
                  <a:pt x="1411" y="1097"/>
                </a:lnTo>
                <a:lnTo>
                  <a:pt x="1426" y="1090"/>
                </a:lnTo>
                <a:lnTo>
                  <a:pt x="1440" y="1083"/>
                </a:lnTo>
                <a:lnTo>
                  <a:pt x="1453" y="1076"/>
                </a:lnTo>
                <a:lnTo>
                  <a:pt x="1468" y="1071"/>
                </a:lnTo>
                <a:lnTo>
                  <a:pt x="1482" y="1064"/>
                </a:lnTo>
                <a:lnTo>
                  <a:pt x="1495" y="1058"/>
                </a:lnTo>
                <a:lnTo>
                  <a:pt x="1509" y="1051"/>
                </a:lnTo>
                <a:lnTo>
                  <a:pt x="1524" y="1045"/>
                </a:lnTo>
                <a:lnTo>
                  <a:pt x="1538" y="1040"/>
                </a:lnTo>
                <a:lnTo>
                  <a:pt x="1552" y="1034"/>
                </a:lnTo>
                <a:lnTo>
                  <a:pt x="1565" y="1028"/>
                </a:lnTo>
                <a:lnTo>
                  <a:pt x="1579" y="1023"/>
                </a:lnTo>
                <a:lnTo>
                  <a:pt x="1593" y="1017"/>
                </a:lnTo>
                <a:lnTo>
                  <a:pt x="1607" y="1012"/>
                </a:lnTo>
                <a:lnTo>
                  <a:pt x="1621" y="1007"/>
                </a:lnTo>
                <a:lnTo>
                  <a:pt x="1636" y="1002"/>
                </a:lnTo>
                <a:lnTo>
                  <a:pt x="1649" y="997"/>
                </a:lnTo>
                <a:lnTo>
                  <a:pt x="1664" y="991"/>
                </a:lnTo>
                <a:lnTo>
                  <a:pt x="1677" y="987"/>
                </a:lnTo>
                <a:lnTo>
                  <a:pt x="1691" y="982"/>
                </a:lnTo>
                <a:lnTo>
                  <a:pt x="1705" y="978"/>
                </a:lnTo>
                <a:lnTo>
                  <a:pt x="1718" y="972"/>
                </a:lnTo>
                <a:lnTo>
                  <a:pt x="1734" y="969"/>
                </a:lnTo>
                <a:lnTo>
                  <a:pt x="1748" y="964"/>
                </a:lnTo>
                <a:lnTo>
                  <a:pt x="1761" y="959"/>
                </a:lnTo>
                <a:lnTo>
                  <a:pt x="1775" y="955"/>
                </a:lnTo>
                <a:lnTo>
                  <a:pt x="1789" y="950"/>
                </a:lnTo>
                <a:lnTo>
                  <a:pt x="1803" y="944"/>
                </a:lnTo>
                <a:lnTo>
                  <a:pt x="1817" y="940"/>
                </a:lnTo>
                <a:lnTo>
                  <a:pt x="1831" y="933"/>
                </a:lnTo>
                <a:lnTo>
                  <a:pt x="1845" y="926"/>
                </a:lnTo>
                <a:lnTo>
                  <a:pt x="1860" y="918"/>
                </a:lnTo>
                <a:lnTo>
                  <a:pt x="1873" y="908"/>
                </a:lnTo>
                <a:lnTo>
                  <a:pt x="1887" y="895"/>
                </a:lnTo>
                <a:lnTo>
                  <a:pt x="1901" y="877"/>
                </a:lnTo>
                <a:lnTo>
                  <a:pt x="1914" y="851"/>
                </a:lnTo>
                <a:lnTo>
                  <a:pt x="1929" y="813"/>
                </a:lnTo>
                <a:lnTo>
                  <a:pt x="1943" y="749"/>
                </a:lnTo>
                <a:lnTo>
                  <a:pt x="1957" y="640"/>
                </a:lnTo>
                <a:lnTo>
                  <a:pt x="1971" y="447"/>
                </a:lnTo>
                <a:lnTo>
                  <a:pt x="1984" y="157"/>
                </a:lnTo>
                <a:lnTo>
                  <a:pt x="1999" y="0"/>
                </a:lnTo>
                <a:lnTo>
                  <a:pt x="2013" y="217"/>
                </a:lnTo>
                <a:lnTo>
                  <a:pt x="2026" y="495"/>
                </a:lnTo>
                <a:lnTo>
                  <a:pt x="2040" y="667"/>
                </a:lnTo>
                <a:lnTo>
                  <a:pt x="2056" y="765"/>
                </a:lnTo>
                <a:lnTo>
                  <a:pt x="2069" y="823"/>
                </a:lnTo>
                <a:lnTo>
                  <a:pt x="2083" y="857"/>
                </a:lnTo>
                <a:lnTo>
                  <a:pt x="2097" y="881"/>
                </a:lnTo>
                <a:lnTo>
                  <a:pt x="2110" y="898"/>
                </a:lnTo>
                <a:lnTo>
                  <a:pt x="2125" y="910"/>
                </a:lnTo>
                <a:lnTo>
                  <a:pt x="2138" y="920"/>
                </a:lnTo>
                <a:lnTo>
                  <a:pt x="2153" y="928"/>
                </a:lnTo>
                <a:lnTo>
                  <a:pt x="2167" y="934"/>
                </a:lnTo>
                <a:lnTo>
                  <a:pt x="2180" y="940"/>
                </a:lnTo>
                <a:lnTo>
                  <a:pt x="2195" y="945"/>
                </a:lnTo>
                <a:lnTo>
                  <a:pt x="2209" y="951"/>
                </a:lnTo>
                <a:lnTo>
                  <a:pt x="2222" y="956"/>
                </a:lnTo>
                <a:lnTo>
                  <a:pt x="2236" y="960"/>
                </a:lnTo>
                <a:lnTo>
                  <a:pt x="2250" y="964"/>
                </a:lnTo>
                <a:lnTo>
                  <a:pt x="2265" y="970"/>
                </a:lnTo>
                <a:lnTo>
                  <a:pt x="2279" y="974"/>
                </a:lnTo>
                <a:lnTo>
                  <a:pt x="2292" y="978"/>
                </a:lnTo>
                <a:lnTo>
                  <a:pt x="2306" y="983"/>
                </a:lnTo>
                <a:lnTo>
                  <a:pt x="2321" y="988"/>
                </a:lnTo>
                <a:lnTo>
                  <a:pt x="2334" y="993"/>
                </a:lnTo>
                <a:lnTo>
                  <a:pt x="2348" y="998"/>
                </a:lnTo>
                <a:lnTo>
                  <a:pt x="2362" y="1003"/>
                </a:lnTo>
                <a:lnTo>
                  <a:pt x="2376" y="1008"/>
                </a:lnTo>
                <a:lnTo>
                  <a:pt x="2391" y="1013"/>
                </a:lnTo>
                <a:lnTo>
                  <a:pt x="2404" y="1019"/>
                </a:lnTo>
                <a:lnTo>
                  <a:pt x="2418" y="1024"/>
                </a:lnTo>
                <a:lnTo>
                  <a:pt x="2432" y="1030"/>
                </a:lnTo>
                <a:lnTo>
                  <a:pt x="2445" y="1035"/>
                </a:lnTo>
                <a:lnTo>
                  <a:pt x="2460" y="1041"/>
                </a:lnTo>
                <a:lnTo>
                  <a:pt x="2475" y="1046"/>
                </a:lnTo>
                <a:lnTo>
                  <a:pt x="2488" y="1053"/>
                </a:lnTo>
                <a:lnTo>
                  <a:pt x="2502" y="1059"/>
                </a:lnTo>
                <a:lnTo>
                  <a:pt x="2516" y="1065"/>
                </a:lnTo>
                <a:lnTo>
                  <a:pt x="2530" y="1072"/>
                </a:lnTo>
                <a:lnTo>
                  <a:pt x="2544" y="1079"/>
                </a:lnTo>
                <a:lnTo>
                  <a:pt x="2557" y="1085"/>
                </a:lnTo>
                <a:lnTo>
                  <a:pt x="2572" y="1092"/>
                </a:lnTo>
                <a:lnTo>
                  <a:pt x="2587" y="1098"/>
                </a:lnTo>
                <a:lnTo>
                  <a:pt x="2600" y="1105"/>
                </a:lnTo>
                <a:lnTo>
                  <a:pt x="2614" y="1111"/>
                </a:lnTo>
                <a:lnTo>
                  <a:pt x="2628" y="1120"/>
                </a:lnTo>
                <a:lnTo>
                  <a:pt x="2641" y="1126"/>
                </a:lnTo>
                <a:lnTo>
                  <a:pt x="2656" y="1133"/>
                </a:lnTo>
                <a:lnTo>
                  <a:pt x="2669" y="1139"/>
                </a:lnTo>
                <a:lnTo>
                  <a:pt x="2684" y="1147"/>
                </a:lnTo>
                <a:lnTo>
                  <a:pt x="2698" y="1155"/>
                </a:lnTo>
                <a:lnTo>
                  <a:pt x="2712" y="1162"/>
                </a:lnTo>
                <a:lnTo>
                  <a:pt x="2726" y="1170"/>
                </a:lnTo>
                <a:lnTo>
                  <a:pt x="2740" y="1177"/>
                </a:lnTo>
                <a:lnTo>
                  <a:pt x="2753" y="1186"/>
                </a:lnTo>
                <a:lnTo>
                  <a:pt x="2767" y="1193"/>
                </a:lnTo>
                <a:lnTo>
                  <a:pt x="2782" y="1201"/>
                </a:lnTo>
                <a:lnTo>
                  <a:pt x="2796" y="1209"/>
                </a:lnTo>
                <a:lnTo>
                  <a:pt x="2810" y="1217"/>
                </a:lnTo>
                <a:lnTo>
                  <a:pt x="2823" y="1225"/>
                </a:lnTo>
                <a:lnTo>
                  <a:pt x="2837" y="1233"/>
                </a:lnTo>
                <a:lnTo>
                  <a:pt x="2852" y="1241"/>
                </a:lnTo>
                <a:lnTo>
                  <a:pt x="2865" y="1248"/>
                </a:lnTo>
                <a:lnTo>
                  <a:pt x="2879" y="1256"/>
                </a:lnTo>
                <a:lnTo>
                  <a:pt x="2894" y="1265"/>
                </a:lnTo>
                <a:lnTo>
                  <a:pt x="2908" y="1272"/>
                </a:lnTo>
                <a:lnTo>
                  <a:pt x="2922" y="1281"/>
                </a:lnTo>
                <a:lnTo>
                  <a:pt x="2935" y="1289"/>
                </a:lnTo>
                <a:lnTo>
                  <a:pt x="2949" y="1297"/>
                </a:lnTo>
                <a:lnTo>
                  <a:pt x="2963" y="1305"/>
                </a:lnTo>
                <a:lnTo>
                  <a:pt x="2976" y="1313"/>
                </a:lnTo>
                <a:lnTo>
                  <a:pt x="2992" y="1321"/>
                </a:lnTo>
                <a:lnTo>
                  <a:pt x="3006" y="1329"/>
                </a:lnTo>
                <a:lnTo>
                  <a:pt x="3019" y="1338"/>
                </a:lnTo>
                <a:lnTo>
                  <a:pt x="3033" y="1346"/>
                </a:lnTo>
                <a:lnTo>
                  <a:pt x="3048" y="1354"/>
                </a:lnTo>
                <a:lnTo>
                  <a:pt x="3061" y="1362"/>
                </a:lnTo>
                <a:lnTo>
                  <a:pt x="3075" y="1370"/>
                </a:lnTo>
                <a:lnTo>
                  <a:pt x="3089" y="1378"/>
                </a:lnTo>
                <a:lnTo>
                  <a:pt x="3104" y="1387"/>
                </a:lnTo>
                <a:lnTo>
                  <a:pt x="3118" y="1395"/>
                </a:lnTo>
                <a:lnTo>
                  <a:pt x="3131" y="1403"/>
                </a:lnTo>
                <a:lnTo>
                  <a:pt x="3145" y="1411"/>
                </a:lnTo>
                <a:lnTo>
                  <a:pt x="3159" y="1418"/>
                </a:lnTo>
                <a:lnTo>
                  <a:pt x="3172" y="1427"/>
                </a:lnTo>
                <a:lnTo>
                  <a:pt x="3187" y="1434"/>
                </a:lnTo>
                <a:lnTo>
                  <a:pt x="3201" y="1442"/>
                </a:lnTo>
                <a:lnTo>
                  <a:pt x="3215" y="1449"/>
                </a:lnTo>
                <a:lnTo>
                  <a:pt x="3229" y="1457"/>
                </a:lnTo>
                <a:lnTo>
                  <a:pt x="3243" y="1465"/>
                </a:lnTo>
                <a:lnTo>
                  <a:pt x="3257" y="1473"/>
                </a:lnTo>
                <a:lnTo>
                  <a:pt x="3271" y="1480"/>
                </a:lnTo>
                <a:lnTo>
                  <a:pt x="3284" y="1487"/>
                </a:lnTo>
                <a:lnTo>
                  <a:pt x="3298" y="1496"/>
                </a:lnTo>
                <a:lnTo>
                  <a:pt x="3314" y="1503"/>
                </a:lnTo>
                <a:lnTo>
                  <a:pt x="3327" y="1510"/>
                </a:lnTo>
                <a:lnTo>
                  <a:pt x="3341" y="1517"/>
                </a:lnTo>
                <a:lnTo>
                  <a:pt x="3355" y="1524"/>
                </a:lnTo>
                <a:lnTo>
                  <a:pt x="3368" y="1531"/>
                </a:lnTo>
                <a:lnTo>
                  <a:pt x="3383" y="1539"/>
                </a:lnTo>
                <a:lnTo>
                  <a:pt x="3396" y="1546"/>
                </a:lnTo>
                <a:lnTo>
                  <a:pt x="3411" y="1553"/>
                </a:lnTo>
                <a:lnTo>
                  <a:pt x="3425" y="1559"/>
                </a:lnTo>
                <a:lnTo>
                  <a:pt x="3439" y="1567"/>
                </a:lnTo>
                <a:lnTo>
                  <a:pt x="3453" y="1574"/>
                </a:lnTo>
                <a:lnTo>
                  <a:pt x="3467" y="1580"/>
                </a:lnTo>
                <a:lnTo>
                  <a:pt x="3480" y="1587"/>
                </a:lnTo>
                <a:lnTo>
                  <a:pt x="3494" y="1593"/>
                </a:lnTo>
                <a:lnTo>
                  <a:pt x="3508" y="1599"/>
                </a:lnTo>
                <a:lnTo>
                  <a:pt x="3523" y="1606"/>
                </a:lnTo>
                <a:lnTo>
                  <a:pt x="3537" y="1612"/>
                </a:lnTo>
                <a:lnTo>
                  <a:pt x="3550" y="1618"/>
                </a:lnTo>
                <a:lnTo>
                  <a:pt x="3564" y="1625"/>
                </a:lnTo>
                <a:lnTo>
                  <a:pt x="3579" y="1631"/>
                </a:lnTo>
                <a:lnTo>
                  <a:pt x="3592" y="1636"/>
                </a:lnTo>
                <a:lnTo>
                  <a:pt x="3606" y="1642"/>
                </a:lnTo>
                <a:lnTo>
                  <a:pt x="3621" y="1648"/>
                </a:lnTo>
                <a:lnTo>
                  <a:pt x="3635" y="1654"/>
                </a:lnTo>
                <a:lnTo>
                  <a:pt x="3649" y="1659"/>
                </a:lnTo>
                <a:lnTo>
                  <a:pt x="3662" y="1665"/>
                </a:lnTo>
                <a:lnTo>
                  <a:pt x="3676" y="1670"/>
                </a:lnTo>
                <a:lnTo>
                  <a:pt x="3690" y="1676"/>
                </a:lnTo>
                <a:lnTo>
                  <a:pt x="3703" y="1681"/>
                </a:lnTo>
                <a:lnTo>
                  <a:pt x="3718" y="1686"/>
                </a:lnTo>
                <a:lnTo>
                  <a:pt x="3733" y="1692"/>
                </a:lnTo>
                <a:lnTo>
                  <a:pt x="3746" y="1696"/>
                </a:lnTo>
                <a:lnTo>
                  <a:pt x="3760" y="1701"/>
                </a:lnTo>
                <a:lnTo>
                  <a:pt x="3774" y="1706"/>
                </a:lnTo>
                <a:lnTo>
                  <a:pt x="3788" y="1711"/>
                </a:lnTo>
                <a:lnTo>
                  <a:pt x="3802" y="1715"/>
                </a:lnTo>
                <a:lnTo>
                  <a:pt x="3815" y="1719"/>
                </a:lnTo>
                <a:lnTo>
                  <a:pt x="3831" y="1725"/>
                </a:lnTo>
                <a:lnTo>
                  <a:pt x="3845" y="1729"/>
                </a:lnTo>
                <a:lnTo>
                  <a:pt x="3858" y="1733"/>
                </a:lnTo>
                <a:lnTo>
                  <a:pt x="3872" y="1737"/>
                </a:lnTo>
                <a:lnTo>
                  <a:pt x="3886" y="1741"/>
                </a:lnTo>
                <a:lnTo>
                  <a:pt x="3899" y="1746"/>
                </a:lnTo>
                <a:lnTo>
                  <a:pt x="3914" y="1749"/>
                </a:lnTo>
                <a:lnTo>
                  <a:pt x="3928" y="1754"/>
                </a:lnTo>
                <a:lnTo>
                  <a:pt x="3942" y="1757"/>
                </a:lnTo>
                <a:lnTo>
                  <a:pt x="3956" y="1761"/>
                </a:lnTo>
                <a:lnTo>
                  <a:pt x="3970" y="1765"/>
                </a:lnTo>
                <a:lnTo>
                  <a:pt x="3984" y="1768"/>
                </a:lnTo>
                <a:lnTo>
                  <a:pt x="3998" y="1772"/>
                </a:lnTo>
                <a:lnTo>
                  <a:pt x="4011" y="1775"/>
                </a:lnTo>
                <a:lnTo>
                  <a:pt x="4025" y="1779"/>
                </a:lnTo>
                <a:lnTo>
                  <a:pt x="4040" y="1782"/>
                </a:lnTo>
                <a:lnTo>
                  <a:pt x="4054" y="1786"/>
                </a:lnTo>
                <a:lnTo>
                  <a:pt x="4068" y="1789"/>
                </a:lnTo>
                <a:lnTo>
                  <a:pt x="4081" y="1793"/>
                </a:lnTo>
                <a:lnTo>
                  <a:pt x="4095" y="1795"/>
                </a:lnTo>
                <a:lnTo>
                  <a:pt x="4110" y="1798"/>
                </a:lnTo>
                <a:lnTo>
                  <a:pt x="4123" y="1801"/>
                </a:lnTo>
                <a:lnTo>
                  <a:pt x="4137" y="1804"/>
                </a:lnTo>
                <a:lnTo>
                  <a:pt x="4152" y="1806"/>
                </a:lnTo>
                <a:lnTo>
                  <a:pt x="4166" y="1809"/>
                </a:lnTo>
                <a:lnTo>
                  <a:pt x="4180" y="1812"/>
                </a:lnTo>
                <a:lnTo>
                  <a:pt x="4194" y="1815"/>
                </a:lnTo>
              </a:path>
            </a:pathLst>
          </a:custGeom>
          <a:noFill/>
          <a:ln w="12700" cap="rnd" cmpd="sng">
            <a:solidFill>
              <a:srgbClr val="000080"/>
            </a:solidFill>
            <a:prstDash val="solid"/>
            <a:round/>
            <a:headEnd type="none" w="sm" len="sm"/>
            <a:tailEnd type="none" w="sm" len="sm"/>
          </a:ln>
        </p:spPr>
        <p:txBody>
          <a:bodyPr/>
          <a:lstStyle/>
          <a:p>
            <a:endParaRPr lang="en-US"/>
          </a:p>
        </p:txBody>
      </p:sp>
      <p:grpSp>
        <p:nvGrpSpPr>
          <p:cNvPr id="2" name="Group 18"/>
          <p:cNvGrpSpPr>
            <a:grpSpLocks/>
          </p:cNvGrpSpPr>
          <p:nvPr/>
        </p:nvGrpSpPr>
        <p:grpSpPr bwMode="auto">
          <a:xfrm>
            <a:off x="838200" y="4800600"/>
            <a:ext cx="7543800" cy="533400"/>
            <a:chOff x="528" y="3024"/>
            <a:chExt cx="4752" cy="336"/>
          </a:xfrm>
        </p:grpSpPr>
        <p:pic>
          <p:nvPicPr>
            <p:cNvPr id="43038" name="Picture 19" descr="LShape"/>
            <p:cNvPicPr>
              <a:picLocks noChangeAspect="1" noChangeArrowheads="1"/>
            </p:cNvPicPr>
            <p:nvPr/>
          </p:nvPicPr>
          <p:blipFill>
            <a:blip r:embed="rId3" cstate="print"/>
            <a:srcRect l="50011"/>
            <a:stretch>
              <a:fillRect/>
            </a:stretch>
          </p:blipFill>
          <p:spPr bwMode="auto">
            <a:xfrm>
              <a:off x="3024" y="3024"/>
              <a:ext cx="2256" cy="336"/>
            </a:xfrm>
            <a:prstGeom prst="rect">
              <a:avLst/>
            </a:prstGeom>
            <a:noFill/>
            <a:ln w="9525">
              <a:noFill/>
              <a:miter lim="800000"/>
              <a:headEnd/>
              <a:tailEnd/>
            </a:ln>
          </p:spPr>
        </p:pic>
        <p:pic>
          <p:nvPicPr>
            <p:cNvPr id="43039" name="Picture 20" descr="LShape"/>
            <p:cNvPicPr>
              <a:picLocks noChangeAspect="1" noChangeArrowheads="1"/>
            </p:cNvPicPr>
            <p:nvPr/>
          </p:nvPicPr>
          <p:blipFill>
            <a:blip r:embed="rId3" cstate="print"/>
            <a:srcRect l="50011"/>
            <a:stretch>
              <a:fillRect/>
            </a:stretch>
          </p:blipFill>
          <p:spPr bwMode="auto">
            <a:xfrm flipH="1">
              <a:off x="528" y="3024"/>
              <a:ext cx="2256" cy="336"/>
            </a:xfrm>
            <a:prstGeom prst="rect">
              <a:avLst/>
            </a:prstGeom>
            <a:noFill/>
            <a:ln w="9525">
              <a:noFill/>
              <a:miter lim="800000"/>
              <a:headEnd/>
              <a:tailEnd/>
            </a:ln>
          </p:spPr>
        </p:pic>
      </p:grpSp>
      <p:sp>
        <p:nvSpPr>
          <p:cNvPr id="43027" name="Line 21"/>
          <p:cNvSpPr>
            <a:spLocks noChangeShapeType="1"/>
          </p:cNvSpPr>
          <p:nvPr/>
        </p:nvSpPr>
        <p:spPr bwMode="auto">
          <a:xfrm>
            <a:off x="4616450" y="1905000"/>
            <a:ext cx="0" cy="376238"/>
          </a:xfrm>
          <a:prstGeom prst="line">
            <a:avLst/>
          </a:prstGeom>
          <a:noFill/>
          <a:ln w="9525">
            <a:solidFill>
              <a:schemeClr val="tx1"/>
            </a:solidFill>
            <a:round/>
            <a:headEnd/>
            <a:tailEnd/>
          </a:ln>
        </p:spPr>
        <p:txBody>
          <a:bodyPr/>
          <a:lstStyle/>
          <a:p>
            <a:endParaRPr lang="en-US"/>
          </a:p>
        </p:txBody>
      </p:sp>
      <p:grpSp>
        <p:nvGrpSpPr>
          <p:cNvPr id="3" name="Group 22"/>
          <p:cNvGrpSpPr>
            <a:grpSpLocks/>
          </p:cNvGrpSpPr>
          <p:nvPr/>
        </p:nvGrpSpPr>
        <p:grpSpPr bwMode="auto">
          <a:xfrm>
            <a:off x="838200" y="1404938"/>
            <a:ext cx="7543800" cy="3921125"/>
            <a:chOff x="528" y="885"/>
            <a:chExt cx="4752" cy="2470"/>
          </a:xfrm>
        </p:grpSpPr>
        <p:sp>
          <p:nvSpPr>
            <p:cNvPr id="43029" name="Freeform 23"/>
            <p:cNvSpPr>
              <a:spLocks/>
            </p:cNvSpPr>
            <p:nvPr/>
          </p:nvSpPr>
          <p:spPr bwMode="auto">
            <a:xfrm>
              <a:off x="1056" y="1488"/>
              <a:ext cx="4195" cy="1816"/>
            </a:xfrm>
            <a:custGeom>
              <a:avLst/>
              <a:gdLst>
                <a:gd name="T0" fmla="*/ 56 w 4195"/>
                <a:gd name="T1" fmla="*/ 1757 h 1816"/>
                <a:gd name="T2" fmla="*/ 125 w 4195"/>
                <a:gd name="T3" fmla="*/ 1736 h 1816"/>
                <a:gd name="T4" fmla="*/ 195 w 4195"/>
                <a:gd name="T5" fmla="*/ 1714 h 1816"/>
                <a:gd name="T6" fmla="*/ 266 w 4195"/>
                <a:gd name="T7" fmla="*/ 1691 h 1816"/>
                <a:gd name="T8" fmla="*/ 335 w 4195"/>
                <a:gd name="T9" fmla="*/ 1664 h 1816"/>
                <a:gd name="T10" fmla="*/ 406 w 4195"/>
                <a:gd name="T11" fmla="*/ 1635 h 1816"/>
                <a:gd name="T12" fmla="*/ 476 w 4195"/>
                <a:gd name="T13" fmla="*/ 1605 h 1816"/>
                <a:gd name="T14" fmla="*/ 545 w 4195"/>
                <a:gd name="T15" fmla="*/ 1572 h 1816"/>
                <a:gd name="T16" fmla="*/ 615 w 4195"/>
                <a:gd name="T17" fmla="*/ 1537 h 1816"/>
                <a:gd name="T18" fmla="*/ 685 w 4195"/>
                <a:gd name="T19" fmla="*/ 1501 h 1816"/>
                <a:gd name="T20" fmla="*/ 755 w 4195"/>
                <a:gd name="T21" fmla="*/ 1463 h 1816"/>
                <a:gd name="T22" fmla="*/ 825 w 4195"/>
                <a:gd name="T23" fmla="*/ 1425 h 1816"/>
                <a:gd name="T24" fmla="*/ 895 w 4195"/>
                <a:gd name="T25" fmla="*/ 1385 h 1816"/>
                <a:gd name="T26" fmla="*/ 964 w 4195"/>
                <a:gd name="T27" fmla="*/ 1344 h 1816"/>
                <a:gd name="T28" fmla="*/ 1034 w 4195"/>
                <a:gd name="T29" fmla="*/ 1303 h 1816"/>
                <a:gd name="T30" fmla="*/ 1104 w 4195"/>
                <a:gd name="T31" fmla="*/ 1263 h 1816"/>
                <a:gd name="T32" fmla="*/ 1174 w 4195"/>
                <a:gd name="T33" fmla="*/ 1223 h 1816"/>
                <a:gd name="T34" fmla="*/ 1244 w 4195"/>
                <a:gd name="T35" fmla="*/ 1184 h 1816"/>
                <a:gd name="T36" fmla="*/ 1314 w 4195"/>
                <a:gd name="T37" fmla="*/ 1146 h 1816"/>
                <a:gd name="T38" fmla="*/ 1383 w 4195"/>
                <a:gd name="T39" fmla="*/ 1111 h 1816"/>
                <a:gd name="T40" fmla="*/ 1453 w 4195"/>
                <a:gd name="T41" fmla="*/ 1076 h 1816"/>
                <a:gd name="T42" fmla="*/ 1524 w 4195"/>
                <a:gd name="T43" fmla="*/ 1045 h 1816"/>
                <a:gd name="T44" fmla="*/ 1593 w 4195"/>
                <a:gd name="T45" fmla="*/ 1017 h 1816"/>
                <a:gd name="T46" fmla="*/ 1664 w 4195"/>
                <a:gd name="T47" fmla="*/ 991 h 1816"/>
                <a:gd name="T48" fmla="*/ 1734 w 4195"/>
                <a:gd name="T49" fmla="*/ 969 h 1816"/>
                <a:gd name="T50" fmla="*/ 1803 w 4195"/>
                <a:gd name="T51" fmla="*/ 944 h 1816"/>
                <a:gd name="T52" fmla="*/ 1873 w 4195"/>
                <a:gd name="T53" fmla="*/ 908 h 1816"/>
                <a:gd name="T54" fmla="*/ 1943 w 4195"/>
                <a:gd name="T55" fmla="*/ 749 h 1816"/>
                <a:gd name="T56" fmla="*/ 2013 w 4195"/>
                <a:gd name="T57" fmla="*/ 217 h 1816"/>
                <a:gd name="T58" fmla="*/ 2083 w 4195"/>
                <a:gd name="T59" fmla="*/ 857 h 1816"/>
                <a:gd name="T60" fmla="*/ 2153 w 4195"/>
                <a:gd name="T61" fmla="*/ 928 h 1816"/>
                <a:gd name="T62" fmla="*/ 2222 w 4195"/>
                <a:gd name="T63" fmla="*/ 956 h 1816"/>
                <a:gd name="T64" fmla="*/ 2292 w 4195"/>
                <a:gd name="T65" fmla="*/ 978 h 1816"/>
                <a:gd name="T66" fmla="*/ 2362 w 4195"/>
                <a:gd name="T67" fmla="*/ 1003 h 1816"/>
                <a:gd name="T68" fmla="*/ 2432 w 4195"/>
                <a:gd name="T69" fmla="*/ 1030 h 1816"/>
                <a:gd name="T70" fmla="*/ 2502 w 4195"/>
                <a:gd name="T71" fmla="*/ 1059 h 1816"/>
                <a:gd name="T72" fmla="*/ 2572 w 4195"/>
                <a:gd name="T73" fmla="*/ 1092 h 1816"/>
                <a:gd name="T74" fmla="*/ 2641 w 4195"/>
                <a:gd name="T75" fmla="*/ 1126 h 1816"/>
                <a:gd name="T76" fmla="*/ 2712 w 4195"/>
                <a:gd name="T77" fmla="*/ 1162 h 1816"/>
                <a:gd name="T78" fmla="*/ 2782 w 4195"/>
                <a:gd name="T79" fmla="*/ 1201 h 1816"/>
                <a:gd name="T80" fmla="*/ 2852 w 4195"/>
                <a:gd name="T81" fmla="*/ 1241 h 1816"/>
                <a:gd name="T82" fmla="*/ 2922 w 4195"/>
                <a:gd name="T83" fmla="*/ 1281 h 1816"/>
                <a:gd name="T84" fmla="*/ 2992 w 4195"/>
                <a:gd name="T85" fmla="*/ 1321 h 1816"/>
                <a:gd name="T86" fmla="*/ 3061 w 4195"/>
                <a:gd name="T87" fmla="*/ 1362 h 1816"/>
                <a:gd name="T88" fmla="*/ 3131 w 4195"/>
                <a:gd name="T89" fmla="*/ 1403 h 1816"/>
                <a:gd name="T90" fmla="*/ 3201 w 4195"/>
                <a:gd name="T91" fmla="*/ 1442 h 1816"/>
                <a:gd name="T92" fmla="*/ 3271 w 4195"/>
                <a:gd name="T93" fmla="*/ 1480 h 1816"/>
                <a:gd name="T94" fmla="*/ 3341 w 4195"/>
                <a:gd name="T95" fmla="*/ 1517 h 1816"/>
                <a:gd name="T96" fmla="*/ 3411 w 4195"/>
                <a:gd name="T97" fmla="*/ 1553 h 1816"/>
                <a:gd name="T98" fmla="*/ 3480 w 4195"/>
                <a:gd name="T99" fmla="*/ 1587 h 1816"/>
                <a:gd name="T100" fmla="*/ 3550 w 4195"/>
                <a:gd name="T101" fmla="*/ 1618 h 1816"/>
                <a:gd name="T102" fmla="*/ 3621 w 4195"/>
                <a:gd name="T103" fmla="*/ 1648 h 1816"/>
                <a:gd name="T104" fmla="*/ 3690 w 4195"/>
                <a:gd name="T105" fmla="*/ 1676 h 1816"/>
                <a:gd name="T106" fmla="*/ 3760 w 4195"/>
                <a:gd name="T107" fmla="*/ 1701 h 1816"/>
                <a:gd name="T108" fmla="*/ 3831 w 4195"/>
                <a:gd name="T109" fmla="*/ 1725 h 1816"/>
                <a:gd name="T110" fmla="*/ 3899 w 4195"/>
                <a:gd name="T111" fmla="*/ 1746 h 1816"/>
                <a:gd name="T112" fmla="*/ 3970 w 4195"/>
                <a:gd name="T113" fmla="*/ 1765 h 1816"/>
                <a:gd name="T114" fmla="*/ 4040 w 4195"/>
                <a:gd name="T115" fmla="*/ 1782 h 1816"/>
                <a:gd name="T116" fmla="*/ 4110 w 4195"/>
                <a:gd name="T117" fmla="*/ 1798 h 1816"/>
                <a:gd name="T118" fmla="*/ 4180 w 4195"/>
                <a:gd name="T119" fmla="*/ 1812 h 18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95"/>
                <a:gd name="T181" fmla="*/ 0 h 1816"/>
                <a:gd name="T182" fmla="*/ 4195 w 4195"/>
                <a:gd name="T183" fmla="*/ 1816 h 18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95" h="1816">
                  <a:moveTo>
                    <a:pt x="0" y="1771"/>
                  </a:moveTo>
                  <a:lnTo>
                    <a:pt x="14" y="1768"/>
                  </a:lnTo>
                  <a:lnTo>
                    <a:pt x="28" y="1765"/>
                  </a:lnTo>
                  <a:lnTo>
                    <a:pt x="41" y="1760"/>
                  </a:lnTo>
                  <a:lnTo>
                    <a:pt x="56" y="1757"/>
                  </a:lnTo>
                  <a:lnTo>
                    <a:pt x="71" y="1753"/>
                  </a:lnTo>
                  <a:lnTo>
                    <a:pt x="84" y="1749"/>
                  </a:lnTo>
                  <a:lnTo>
                    <a:pt x="98" y="1745"/>
                  </a:lnTo>
                  <a:lnTo>
                    <a:pt x="112" y="1740"/>
                  </a:lnTo>
                  <a:lnTo>
                    <a:pt x="125" y="1736"/>
                  </a:lnTo>
                  <a:lnTo>
                    <a:pt x="139" y="1733"/>
                  </a:lnTo>
                  <a:lnTo>
                    <a:pt x="153" y="1727"/>
                  </a:lnTo>
                  <a:lnTo>
                    <a:pt x="168" y="1724"/>
                  </a:lnTo>
                  <a:lnTo>
                    <a:pt x="182" y="1719"/>
                  </a:lnTo>
                  <a:lnTo>
                    <a:pt x="195" y="1714"/>
                  </a:lnTo>
                  <a:lnTo>
                    <a:pt x="210" y="1710"/>
                  </a:lnTo>
                  <a:lnTo>
                    <a:pt x="224" y="1705"/>
                  </a:lnTo>
                  <a:lnTo>
                    <a:pt x="237" y="1700"/>
                  </a:lnTo>
                  <a:lnTo>
                    <a:pt x="251" y="1695"/>
                  </a:lnTo>
                  <a:lnTo>
                    <a:pt x="266" y="1691"/>
                  </a:lnTo>
                  <a:lnTo>
                    <a:pt x="280" y="1686"/>
                  </a:lnTo>
                  <a:lnTo>
                    <a:pt x="294" y="1679"/>
                  </a:lnTo>
                  <a:lnTo>
                    <a:pt x="307" y="1675"/>
                  </a:lnTo>
                  <a:lnTo>
                    <a:pt x="321" y="1670"/>
                  </a:lnTo>
                  <a:lnTo>
                    <a:pt x="335" y="1664"/>
                  </a:lnTo>
                  <a:lnTo>
                    <a:pt x="349" y="1658"/>
                  </a:lnTo>
                  <a:lnTo>
                    <a:pt x="363" y="1653"/>
                  </a:lnTo>
                  <a:lnTo>
                    <a:pt x="378" y="1647"/>
                  </a:lnTo>
                  <a:lnTo>
                    <a:pt x="391" y="1641"/>
                  </a:lnTo>
                  <a:lnTo>
                    <a:pt x="406" y="1635"/>
                  </a:lnTo>
                  <a:lnTo>
                    <a:pt x="419" y="1629"/>
                  </a:lnTo>
                  <a:lnTo>
                    <a:pt x="433" y="1623"/>
                  </a:lnTo>
                  <a:lnTo>
                    <a:pt x="447" y="1617"/>
                  </a:lnTo>
                  <a:lnTo>
                    <a:pt x="460" y="1611"/>
                  </a:lnTo>
                  <a:lnTo>
                    <a:pt x="476" y="1605"/>
                  </a:lnTo>
                  <a:lnTo>
                    <a:pt x="490" y="1598"/>
                  </a:lnTo>
                  <a:lnTo>
                    <a:pt x="503" y="1591"/>
                  </a:lnTo>
                  <a:lnTo>
                    <a:pt x="517" y="1585"/>
                  </a:lnTo>
                  <a:lnTo>
                    <a:pt x="531" y="1578"/>
                  </a:lnTo>
                  <a:lnTo>
                    <a:pt x="545" y="1572"/>
                  </a:lnTo>
                  <a:lnTo>
                    <a:pt x="559" y="1565"/>
                  </a:lnTo>
                  <a:lnTo>
                    <a:pt x="572" y="1558"/>
                  </a:lnTo>
                  <a:lnTo>
                    <a:pt x="587" y="1552"/>
                  </a:lnTo>
                  <a:lnTo>
                    <a:pt x="602" y="1545"/>
                  </a:lnTo>
                  <a:lnTo>
                    <a:pt x="615" y="1537"/>
                  </a:lnTo>
                  <a:lnTo>
                    <a:pt x="629" y="1531"/>
                  </a:lnTo>
                  <a:lnTo>
                    <a:pt x="643" y="1524"/>
                  </a:lnTo>
                  <a:lnTo>
                    <a:pt x="656" y="1516"/>
                  </a:lnTo>
                  <a:lnTo>
                    <a:pt x="670" y="1509"/>
                  </a:lnTo>
                  <a:lnTo>
                    <a:pt x="685" y="1501"/>
                  </a:lnTo>
                  <a:lnTo>
                    <a:pt x="699" y="1494"/>
                  </a:lnTo>
                  <a:lnTo>
                    <a:pt x="713" y="1487"/>
                  </a:lnTo>
                  <a:lnTo>
                    <a:pt x="726" y="1479"/>
                  </a:lnTo>
                  <a:lnTo>
                    <a:pt x="741" y="1471"/>
                  </a:lnTo>
                  <a:lnTo>
                    <a:pt x="755" y="1463"/>
                  </a:lnTo>
                  <a:lnTo>
                    <a:pt x="768" y="1456"/>
                  </a:lnTo>
                  <a:lnTo>
                    <a:pt x="782" y="1449"/>
                  </a:lnTo>
                  <a:lnTo>
                    <a:pt x="797" y="1441"/>
                  </a:lnTo>
                  <a:lnTo>
                    <a:pt x="811" y="1433"/>
                  </a:lnTo>
                  <a:lnTo>
                    <a:pt x="825" y="1425"/>
                  </a:lnTo>
                  <a:lnTo>
                    <a:pt x="838" y="1417"/>
                  </a:lnTo>
                  <a:lnTo>
                    <a:pt x="852" y="1409"/>
                  </a:lnTo>
                  <a:lnTo>
                    <a:pt x="866" y="1401"/>
                  </a:lnTo>
                  <a:lnTo>
                    <a:pt x="880" y="1394"/>
                  </a:lnTo>
                  <a:lnTo>
                    <a:pt x="895" y="1385"/>
                  </a:lnTo>
                  <a:lnTo>
                    <a:pt x="909" y="1376"/>
                  </a:lnTo>
                  <a:lnTo>
                    <a:pt x="922" y="1369"/>
                  </a:lnTo>
                  <a:lnTo>
                    <a:pt x="937" y="1361"/>
                  </a:lnTo>
                  <a:lnTo>
                    <a:pt x="951" y="1353"/>
                  </a:lnTo>
                  <a:lnTo>
                    <a:pt x="964" y="1344"/>
                  </a:lnTo>
                  <a:lnTo>
                    <a:pt x="978" y="1337"/>
                  </a:lnTo>
                  <a:lnTo>
                    <a:pt x="992" y="1328"/>
                  </a:lnTo>
                  <a:lnTo>
                    <a:pt x="1007" y="1320"/>
                  </a:lnTo>
                  <a:lnTo>
                    <a:pt x="1021" y="1312"/>
                  </a:lnTo>
                  <a:lnTo>
                    <a:pt x="1034" y="1303"/>
                  </a:lnTo>
                  <a:lnTo>
                    <a:pt x="1048" y="1296"/>
                  </a:lnTo>
                  <a:lnTo>
                    <a:pt x="1062" y="1288"/>
                  </a:lnTo>
                  <a:lnTo>
                    <a:pt x="1076" y="1279"/>
                  </a:lnTo>
                  <a:lnTo>
                    <a:pt x="1090" y="1271"/>
                  </a:lnTo>
                  <a:lnTo>
                    <a:pt x="1104" y="1263"/>
                  </a:lnTo>
                  <a:lnTo>
                    <a:pt x="1118" y="1255"/>
                  </a:lnTo>
                  <a:lnTo>
                    <a:pt x="1133" y="1247"/>
                  </a:lnTo>
                  <a:lnTo>
                    <a:pt x="1146" y="1239"/>
                  </a:lnTo>
                  <a:lnTo>
                    <a:pt x="1160" y="1231"/>
                  </a:lnTo>
                  <a:lnTo>
                    <a:pt x="1174" y="1223"/>
                  </a:lnTo>
                  <a:lnTo>
                    <a:pt x="1187" y="1215"/>
                  </a:lnTo>
                  <a:lnTo>
                    <a:pt x="1201" y="1207"/>
                  </a:lnTo>
                  <a:lnTo>
                    <a:pt x="1217" y="1199"/>
                  </a:lnTo>
                  <a:lnTo>
                    <a:pt x="1230" y="1192"/>
                  </a:lnTo>
                  <a:lnTo>
                    <a:pt x="1244" y="1184"/>
                  </a:lnTo>
                  <a:lnTo>
                    <a:pt x="1258" y="1177"/>
                  </a:lnTo>
                  <a:lnTo>
                    <a:pt x="1272" y="1168"/>
                  </a:lnTo>
                  <a:lnTo>
                    <a:pt x="1286" y="1160"/>
                  </a:lnTo>
                  <a:lnTo>
                    <a:pt x="1299" y="1153"/>
                  </a:lnTo>
                  <a:lnTo>
                    <a:pt x="1314" y="1146"/>
                  </a:lnTo>
                  <a:lnTo>
                    <a:pt x="1329" y="1139"/>
                  </a:lnTo>
                  <a:lnTo>
                    <a:pt x="1342" y="1132"/>
                  </a:lnTo>
                  <a:lnTo>
                    <a:pt x="1356" y="1124"/>
                  </a:lnTo>
                  <a:lnTo>
                    <a:pt x="1370" y="1117"/>
                  </a:lnTo>
                  <a:lnTo>
                    <a:pt x="1383" y="1111"/>
                  </a:lnTo>
                  <a:lnTo>
                    <a:pt x="1397" y="1103"/>
                  </a:lnTo>
                  <a:lnTo>
                    <a:pt x="1411" y="1097"/>
                  </a:lnTo>
                  <a:lnTo>
                    <a:pt x="1426" y="1090"/>
                  </a:lnTo>
                  <a:lnTo>
                    <a:pt x="1440" y="1083"/>
                  </a:lnTo>
                  <a:lnTo>
                    <a:pt x="1453" y="1076"/>
                  </a:lnTo>
                  <a:lnTo>
                    <a:pt x="1468" y="1071"/>
                  </a:lnTo>
                  <a:lnTo>
                    <a:pt x="1482" y="1064"/>
                  </a:lnTo>
                  <a:lnTo>
                    <a:pt x="1495" y="1058"/>
                  </a:lnTo>
                  <a:lnTo>
                    <a:pt x="1509" y="1051"/>
                  </a:lnTo>
                  <a:lnTo>
                    <a:pt x="1524" y="1045"/>
                  </a:lnTo>
                  <a:lnTo>
                    <a:pt x="1538" y="1040"/>
                  </a:lnTo>
                  <a:lnTo>
                    <a:pt x="1552" y="1034"/>
                  </a:lnTo>
                  <a:lnTo>
                    <a:pt x="1565" y="1028"/>
                  </a:lnTo>
                  <a:lnTo>
                    <a:pt x="1579" y="1023"/>
                  </a:lnTo>
                  <a:lnTo>
                    <a:pt x="1593" y="1017"/>
                  </a:lnTo>
                  <a:lnTo>
                    <a:pt x="1607" y="1012"/>
                  </a:lnTo>
                  <a:lnTo>
                    <a:pt x="1621" y="1007"/>
                  </a:lnTo>
                  <a:lnTo>
                    <a:pt x="1636" y="1002"/>
                  </a:lnTo>
                  <a:lnTo>
                    <a:pt x="1649" y="997"/>
                  </a:lnTo>
                  <a:lnTo>
                    <a:pt x="1664" y="991"/>
                  </a:lnTo>
                  <a:lnTo>
                    <a:pt x="1677" y="987"/>
                  </a:lnTo>
                  <a:lnTo>
                    <a:pt x="1691" y="982"/>
                  </a:lnTo>
                  <a:lnTo>
                    <a:pt x="1705" y="978"/>
                  </a:lnTo>
                  <a:lnTo>
                    <a:pt x="1718" y="972"/>
                  </a:lnTo>
                  <a:lnTo>
                    <a:pt x="1734" y="969"/>
                  </a:lnTo>
                  <a:lnTo>
                    <a:pt x="1748" y="964"/>
                  </a:lnTo>
                  <a:lnTo>
                    <a:pt x="1761" y="959"/>
                  </a:lnTo>
                  <a:lnTo>
                    <a:pt x="1775" y="955"/>
                  </a:lnTo>
                  <a:lnTo>
                    <a:pt x="1789" y="950"/>
                  </a:lnTo>
                  <a:lnTo>
                    <a:pt x="1803" y="944"/>
                  </a:lnTo>
                  <a:lnTo>
                    <a:pt x="1817" y="940"/>
                  </a:lnTo>
                  <a:lnTo>
                    <a:pt x="1831" y="933"/>
                  </a:lnTo>
                  <a:lnTo>
                    <a:pt x="1845" y="926"/>
                  </a:lnTo>
                  <a:lnTo>
                    <a:pt x="1860" y="918"/>
                  </a:lnTo>
                  <a:lnTo>
                    <a:pt x="1873" y="908"/>
                  </a:lnTo>
                  <a:lnTo>
                    <a:pt x="1887" y="895"/>
                  </a:lnTo>
                  <a:lnTo>
                    <a:pt x="1901" y="877"/>
                  </a:lnTo>
                  <a:lnTo>
                    <a:pt x="1914" y="851"/>
                  </a:lnTo>
                  <a:lnTo>
                    <a:pt x="1929" y="813"/>
                  </a:lnTo>
                  <a:lnTo>
                    <a:pt x="1943" y="749"/>
                  </a:lnTo>
                  <a:lnTo>
                    <a:pt x="1957" y="640"/>
                  </a:lnTo>
                  <a:lnTo>
                    <a:pt x="1971" y="447"/>
                  </a:lnTo>
                  <a:lnTo>
                    <a:pt x="1984" y="157"/>
                  </a:lnTo>
                  <a:lnTo>
                    <a:pt x="1999" y="0"/>
                  </a:lnTo>
                  <a:lnTo>
                    <a:pt x="2013" y="217"/>
                  </a:lnTo>
                  <a:lnTo>
                    <a:pt x="2026" y="495"/>
                  </a:lnTo>
                  <a:lnTo>
                    <a:pt x="2040" y="667"/>
                  </a:lnTo>
                  <a:lnTo>
                    <a:pt x="2056" y="765"/>
                  </a:lnTo>
                  <a:lnTo>
                    <a:pt x="2069" y="823"/>
                  </a:lnTo>
                  <a:lnTo>
                    <a:pt x="2083" y="857"/>
                  </a:lnTo>
                  <a:lnTo>
                    <a:pt x="2097" y="881"/>
                  </a:lnTo>
                  <a:lnTo>
                    <a:pt x="2110" y="898"/>
                  </a:lnTo>
                  <a:lnTo>
                    <a:pt x="2125" y="910"/>
                  </a:lnTo>
                  <a:lnTo>
                    <a:pt x="2138" y="920"/>
                  </a:lnTo>
                  <a:lnTo>
                    <a:pt x="2153" y="928"/>
                  </a:lnTo>
                  <a:lnTo>
                    <a:pt x="2167" y="934"/>
                  </a:lnTo>
                  <a:lnTo>
                    <a:pt x="2180" y="940"/>
                  </a:lnTo>
                  <a:lnTo>
                    <a:pt x="2195" y="945"/>
                  </a:lnTo>
                  <a:lnTo>
                    <a:pt x="2209" y="951"/>
                  </a:lnTo>
                  <a:lnTo>
                    <a:pt x="2222" y="956"/>
                  </a:lnTo>
                  <a:lnTo>
                    <a:pt x="2236" y="960"/>
                  </a:lnTo>
                  <a:lnTo>
                    <a:pt x="2250" y="964"/>
                  </a:lnTo>
                  <a:lnTo>
                    <a:pt x="2265" y="970"/>
                  </a:lnTo>
                  <a:lnTo>
                    <a:pt x="2279" y="974"/>
                  </a:lnTo>
                  <a:lnTo>
                    <a:pt x="2292" y="978"/>
                  </a:lnTo>
                  <a:lnTo>
                    <a:pt x="2306" y="983"/>
                  </a:lnTo>
                  <a:lnTo>
                    <a:pt x="2321" y="988"/>
                  </a:lnTo>
                  <a:lnTo>
                    <a:pt x="2334" y="993"/>
                  </a:lnTo>
                  <a:lnTo>
                    <a:pt x="2348" y="998"/>
                  </a:lnTo>
                  <a:lnTo>
                    <a:pt x="2362" y="1003"/>
                  </a:lnTo>
                  <a:lnTo>
                    <a:pt x="2376" y="1008"/>
                  </a:lnTo>
                  <a:lnTo>
                    <a:pt x="2391" y="1013"/>
                  </a:lnTo>
                  <a:lnTo>
                    <a:pt x="2404" y="1019"/>
                  </a:lnTo>
                  <a:lnTo>
                    <a:pt x="2418" y="1024"/>
                  </a:lnTo>
                  <a:lnTo>
                    <a:pt x="2432" y="1030"/>
                  </a:lnTo>
                  <a:lnTo>
                    <a:pt x="2445" y="1035"/>
                  </a:lnTo>
                  <a:lnTo>
                    <a:pt x="2460" y="1041"/>
                  </a:lnTo>
                  <a:lnTo>
                    <a:pt x="2475" y="1046"/>
                  </a:lnTo>
                  <a:lnTo>
                    <a:pt x="2488" y="1053"/>
                  </a:lnTo>
                  <a:lnTo>
                    <a:pt x="2502" y="1059"/>
                  </a:lnTo>
                  <a:lnTo>
                    <a:pt x="2516" y="1065"/>
                  </a:lnTo>
                  <a:lnTo>
                    <a:pt x="2530" y="1072"/>
                  </a:lnTo>
                  <a:lnTo>
                    <a:pt x="2544" y="1079"/>
                  </a:lnTo>
                  <a:lnTo>
                    <a:pt x="2557" y="1085"/>
                  </a:lnTo>
                  <a:lnTo>
                    <a:pt x="2572" y="1092"/>
                  </a:lnTo>
                  <a:lnTo>
                    <a:pt x="2587" y="1098"/>
                  </a:lnTo>
                  <a:lnTo>
                    <a:pt x="2600" y="1105"/>
                  </a:lnTo>
                  <a:lnTo>
                    <a:pt x="2614" y="1111"/>
                  </a:lnTo>
                  <a:lnTo>
                    <a:pt x="2628" y="1120"/>
                  </a:lnTo>
                  <a:lnTo>
                    <a:pt x="2641" y="1126"/>
                  </a:lnTo>
                  <a:lnTo>
                    <a:pt x="2656" y="1133"/>
                  </a:lnTo>
                  <a:lnTo>
                    <a:pt x="2669" y="1139"/>
                  </a:lnTo>
                  <a:lnTo>
                    <a:pt x="2684" y="1147"/>
                  </a:lnTo>
                  <a:lnTo>
                    <a:pt x="2698" y="1155"/>
                  </a:lnTo>
                  <a:lnTo>
                    <a:pt x="2712" y="1162"/>
                  </a:lnTo>
                  <a:lnTo>
                    <a:pt x="2726" y="1170"/>
                  </a:lnTo>
                  <a:lnTo>
                    <a:pt x="2740" y="1177"/>
                  </a:lnTo>
                  <a:lnTo>
                    <a:pt x="2753" y="1186"/>
                  </a:lnTo>
                  <a:lnTo>
                    <a:pt x="2767" y="1193"/>
                  </a:lnTo>
                  <a:lnTo>
                    <a:pt x="2782" y="1201"/>
                  </a:lnTo>
                  <a:lnTo>
                    <a:pt x="2796" y="1209"/>
                  </a:lnTo>
                  <a:lnTo>
                    <a:pt x="2810" y="1217"/>
                  </a:lnTo>
                  <a:lnTo>
                    <a:pt x="2823" y="1225"/>
                  </a:lnTo>
                  <a:lnTo>
                    <a:pt x="2837" y="1233"/>
                  </a:lnTo>
                  <a:lnTo>
                    <a:pt x="2852" y="1241"/>
                  </a:lnTo>
                  <a:lnTo>
                    <a:pt x="2865" y="1248"/>
                  </a:lnTo>
                  <a:lnTo>
                    <a:pt x="2879" y="1256"/>
                  </a:lnTo>
                  <a:lnTo>
                    <a:pt x="2894" y="1265"/>
                  </a:lnTo>
                  <a:lnTo>
                    <a:pt x="2908" y="1272"/>
                  </a:lnTo>
                  <a:lnTo>
                    <a:pt x="2922" y="1281"/>
                  </a:lnTo>
                  <a:lnTo>
                    <a:pt x="2935" y="1289"/>
                  </a:lnTo>
                  <a:lnTo>
                    <a:pt x="2949" y="1297"/>
                  </a:lnTo>
                  <a:lnTo>
                    <a:pt x="2963" y="1305"/>
                  </a:lnTo>
                  <a:lnTo>
                    <a:pt x="2976" y="1313"/>
                  </a:lnTo>
                  <a:lnTo>
                    <a:pt x="2992" y="1321"/>
                  </a:lnTo>
                  <a:lnTo>
                    <a:pt x="3006" y="1329"/>
                  </a:lnTo>
                  <a:lnTo>
                    <a:pt x="3019" y="1338"/>
                  </a:lnTo>
                  <a:lnTo>
                    <a:pt x="3033" y="1346"/>
                  </a:lnTo>
                  <a:lnTo>
                    <a:pt x="3048" y="1354"/>
                  </a:lnTo>
                  <a:lnTo>
                    <a:pt x="3061" y="1362"/>
                  </a:lnTo>
                  <a:lnTo>
                    <a:pt x="3075" y="1370"/>
                  </a:lnTo>
                  <a:lnTo>
                    <a:pt x="3089" y="1378"/>
                  </a:lnTo>
                  <a:lnTo>
                    <a:pt x="3104" y="1387"/>
                  </a:lnTo>
                  <a:lnTo>
                    <a:pt x="3118" y="1395"/>
                  </a:lnTo>
                  <a:lnTo>
                    <a:pt x="3131" y="1403"/>
                  </a:lnTo>
                  <a:lnTo>
                    <a:pt x="3145" y="1411"/>
                  </a:lnTo>
                  <a:lnTo>
                    <a:pt x="3159" y="1418"/>
                  </a:lnTo>
                  <a:lnTo>
                    <a:pt x="3172" y="1427"/>
                  </a:lnTo>
                  <a:lnTo>
                    <a:pt x="3187" y="1434"/>
                  </a:lnTo>
                  <a:lnTo>
                    <a:pt x="3201" y="1442"/>
                  </a:lnTo>
                  <a:lnTo>
                    <a:pt x="3215" y="1449"/>
                  </a:lnTo>
                  <a:lnTo>
                    <a:pt x="3229" y="1457"/>
                  </a:lnTo>
                  <a:lnTo>
                    <a:pt x="3243" y="1465"/>
                  </a:lnTo>
                  <a:lnTo>
                    <a:pt x="3257" y="1473"/>
                  </a:lnTo>
                  <a:lnTo>
                    <a:pt x="3271" y="1480"/>
                  </a:lnTo>
                  <a:lnTo>
                    <a:pt x="3284" y="1487"/>
                  </a:lnTo>
                  <a:lnTo>
                    <a:pt x="3298" y="1496"/>
                  </a:lnTo>
                  <a:lnTo>
                    <a:pt x="3314" y="1503"/>
                  </a:lnTo>
                  <a:lnTo>
                    <a:pt x="3327" y="1510"/>
                  </a:lnTo>
                  <a:lnTo>
                    <a:pt x="3341" y="1517"/>
                  </a:lnTo>
                  <a:lnTo>
                    <a:pt x="3355" y="1524"/>
                  </a:lnTo>
                  <a:lnTo>
                    <a:pt x="3368" y="1531"/>
                  </a:lnTo>
                  <a:lnTo>
                    <a:pt x="3383" y="1539"/>
                  </a:lnTo>
                  <a:lnTo>
                    <a:pt x="3396" y="1546"/>
                  </a:lnTo>
                  <a:lnTo>
                    <a:pt x="3411" y="1553"/>
                  </a:lnTo>
                  <a:lnTo>
                    <a:pt x="3425" y="1559"/>
                  </a:lnTo>
                  <a:lnTo>
                    <a:pt x="3439" y="1567"/>
                  </a:lnTo>
                  <a:lnTo>
                    <a:pt x="3453" y="1574"/>
                  </a:lnTo>
                  <a:lnTo>
                    <a:pt x="3467" y="1580"/>
                  </a:lnTo>
                  <a:lnTo>
                    <a:pt x="3480" y="1587"/>
                  </a:lnTo>
                  <a:lnTo>
                    <a:pt x="3494" y="1593"/>
                  </a:lnTo>
                  <a:lnTo>
                    <a:pt x="3508" y="1599"/>
                  </a:lnTo>
                  <a:lnTo>
                    <a:pt x="3523" y="1606"/>
                  </a:lnTo>
                  <a:lnTo>
                    <a:pt x="3537" y="1612"/>
                  </a:lnTo>
                  <a:lnTo>
                    <a:pt x="3550" y="1618"/>
                  </a:lnTo>
                  <a:lnTo>
                    <a:pt x="3564" y="1625"/>
                  </a:lnTo>
                  <a:lnTo>
                    <a:pt x="3579" y="1631"/>
                  </a:lnTo>
                  <a:lnTo>
                    <a:pt x="3592" y="1636"/>
                  </a:lnTo>
                  <a:lnTo>
                    <a:pt x="3606" y="1642"/>
                  </a:lnTo>
                  <a:lnTo>
                    <a:pt x="3621" y="1648"/>
                  </a:lnTo>
                  <a:lnTo>
                    <a:pt x="3635" y="1654"/>
                  </a:lnTo>
                  <a:lnTo>
                    <a:pt x="3649" y="1659"/>
                  </a:lnTo>
                  <a:lnTo>
                    <a:pt x="3662" y="1665"/>
                  </a:lnTo>
                  <a:lnTo>
                    <a:pt x="3676" y="1670"/>
                  </a:lnTo>
                  <a:lnTo>
                    <a:pt x="3690" y="1676"/>
                  </a:lnTo>
                  <a:lnTo>
                    <a:pt x="3703" y="1681"/>
                  </a:lnTo>
                  <a:lnTo>
                    <a:pt x="3718" y="1686"/>
                  </a:lnTo>
                  <a:lnTo>
                    <a:pt x="3733" y="1692"/>
                  </a:lnTo>
                  <a:lnTo>
                    <a:pt x="3746" y="1696"/>
                  </a:lnTo>
                  <a:lnTo>
                    <a:pt x="3760" y="1701"/>
                  </a:lnTo>
                  <a:lnTo>
                    <a:pt x="3774" y="1706"/>
                  </a:lnTo>
                  <a:lnTo>
                    <a:pt x="3788" y="1711"/>
                  </a:lnTo>
                  <a:lnTo>
                    <a:pt x="3802" y="1715"/>
                  </a:lnTo>
                  <a:lnTo>
                    <a:pt x="3815" y="1719"/>
                  </a:lnTo>
                  <a:lnTo>
                    <a:pt x="3831" y="1725"/>
                  </a:lnTo>
                  <a:lnTo>
                    <a:pt x="3845" y="1729"/>
                  </a:lnTo>
                  <a:lnTo>
                    <a:pt x="3858" y="1733"/>
                  </a:lnTo>
                  <a:lnTo>
                    <a:pt x="3872" y="1737"/>
                  </a:lnTo>
                  <a:lnTo>
                    <a:pt x="3886" y="1741"/>
                  </a:lnTo>
                  <a:lnTo>
                    <a:pt x="3899" y="1746"/>
                  </a:lnTo>
                  <a:lnTo>
                    <a:pt x="3914" y="1749"/>
                  </a:lnTo>
                  <a:lnTo>
                    <a:pt x="3928" y="1754"/>
                  </a:lnTo>
                  <a:lnTo>
                    <a:pt x="3942" y="1757"/>
                  </a:lnTo>
                  <a:lnTo>
                    <a:pt x="3956" y="1761"/>
                  </a:lnTo>
                  <a:lnTo>
                    <a:pt x="3970" y="1765"/>
                  </a:lnTo>
                  <a:lnTo>
                    <a:pt x="3984" y="1768"/>
                  </a:lnTo>
                  <a:lnTo>
                    <a:pt x="3998" y="1772"/>
                  </a:lnTo>
                  <a:lnTo>
                    <a:pt x="4011" y="1775"/>
                  </a:lnTo>
                  <a:lnTo>
                    <a:pt x="4025" y="1779"/>
                  </a:lnTo>
                  <a:lnTo>
                    <a:pt x="4040" y="1782"/>
                  </a:lnTo>
                  <a:lnTo>
                    <a:pt x="4054" y="1786"/>
                  </a:lnTo>
                  <a:lnTo>
                    <a:pt x="4068" y="1789"/>
                  </a:lnTo>
                  <a:lnTo>
                    <a:pt x="4081" y="1793"/>
                  </a:lnTo>
                  <a:lnTo>
                    <a:pt x="4095" y="1795"/>
                  </a:lnTo>
                  <a:lnTo>
                    <a:pt x="4110" y="1798"/>
                  </a:lnTo>
                  <a:lnTo>
                    <a:pt x="4123" y="1801"/>
                  </a:lnTo>
                  <a:lnTo>
                    <a:pt x="4137" y="1804"/>
                  </a:lnTo>
                  <a:lnTo>
                    <a:pt x="4152" y="1806"/>
                  </a:lnTo>
                  <a:lnTo>
                    <a:pt x="4166" y="1809"/>
                  </a:lnTo>
                  <a:lnTo>
                    <a:pt x="4180" y="1812"/>
                  </a:lnTo>
                  <a:lnTo>
                    <a:pt x="4194" y="1815"/>
                  </a:lnTo>
                </a:path>
              </a:pathLst>
            </a:custGeom>
            <a:noFill/>
            <a:ln w="12700" cap="rnd" cmpd="sng">
              <a:solidFill>
                <a:srgbClr val="FF0000"/>
              </a:solidFill>
              <a:prstDash val="solid"/>
              <a:round/>
              <a:headEnd type="none" w="sm" len="sm"/>
              <a:tailEnd type="none" w="sm" len="sm"/>
            </a:ln>
          </p:spPr>
          <p:txBody>
            <a:bodyPr/>
            <a:lstStyle/>
            <a:p>
              <a:endParaRPr lang="en-US"/>
            </a:p>
          </p:txBody>
        </p:sp>
        <p:grpSp>
          <p:nvGrpSpPr>
            <p:cNvPr id="4" name="Group 24"/>
            <p:cNvGrpSpPr>
              <a:grpSpLocks/>
            </p:cNvGrpSpPr>
            <p:nvPr/>
          </p:nvGrpSpPr>
          <p:grpSpPr bwMode="auto">
            <a:xfrm>
              <a:off x="528" y="885"/>
              <a:ext cx="4752" cy="2470"/>
              <a:chOff x="528" y="885"/>
              <a:chExt cx="4752" cy="2470"/>
            </a:xfrm>
          </p:grpSpPr>
          <p:grpSp>
            <p:nvGrpSpPr>
              <p:cNvPr id="5" name="Group 25"/>
              <p:cNvGrpSpPr>
                <a:grpSpLocks/>
              </p:cNvGrpSpPr>
              <p:nvPr/>
            </p:nvGrpSpPr>
            <p:grpSpPr bwMode="auto">
              <a:xfrm>
                <a:off x="528" y="2875"/>
                <a:ext cx="4752" cy="480"/>
                <a:chOff x="528" y="2875"/>
                <a:chExt cx="4752" cy="480"/>
              </a:xfrm>
            </p:grpSpPr>
            <p:pic>
              <p:nvPicPr>
                <p:cNvPr id="43036" name="Picture 26" descr="LShape"/>
                <p:cNvPicPr>
                  <a:picLocks noChangeAspect="1" noChangeArrowheads="1"/>
                </p:cNvPicPr>
                <p:nvPr/>
              </p:nvPicPr>
              <p:blipFill>
                <a:blip r:embed="rId3" cstate="print"/>
                <a:srcRect l="50011"/>
                <a:stretch>
                  <a:fillRect/>
                </a:stretch>
              </p:blipFill>
              <p:spPr bwMode="auto">
                <a:xfrm>
                  <a:off x="3024" y="2875"/>
                  <a:ext cx="2256" cy="480"/>
                </a:xfrm>
                <a:prstGeom prst="rect">
                  <a:avLst/>
                </a:prstGeom>
                <a:noFill/>
                <a:ln w="9525">
                  <a:noFill/>
                  <a:miter lim="800000"/>
                  <a:headEnd/>
                  <a:tailEnd/>
                </a:ln>
              </p:spPr>
            </p:pic>
            <p:pic>
              <p:nvPicPr>
                <p:cNvPr id="43037" name="Picture 27" descr="LShape"/>
                <p:cNvPicPr>
                  <a:picLocks noChangeAspect="1" noChangeArrowheads="1"/>
                </p:cNvPicPr>
                <p:nvPr/>
              </p:nvPicPr>
              <p:blipFill>
                <a:blip r:embed="rId3" cstate="print"/>
                <a:srcRect l="50011"/>
                <a:stretch>
                  <a:fillRect/>
                </a:stretch>
              </p:blipFill>
              <p:spPr bwMode="auto">
                <a:xfrm flipH="1">
                  <a:off x="528" y="3163"/>
                  <a:ext cx="2256" cy="192"/>
                </a:xfrm>
                <a:prstGeom prst="rect">
                  <a:avLst/>
                </a:prstGeom>
                <a:noFill/>
                <a:ln w="9525">
                  <a:noFill/>
                  <a:miter lim="800000"/>
                  <a:headEnd/>
                  <a:tailEnd/>
                </a:ln>
              </p:spPr>
            </p:pic>
          </p:grpSp>
          <p:sp>
            <p:nvSpPr>
              <p:cNvPr id="43032" name="Line 28"/>
              <p:cNvSpPr>
                <a:spLocks noChangeShapeType="1"/>
              </p:cNvSpPr>
              <p:nvPr/>
            </p:nvSpPr>
            <p:spPr bwMode="auto">
              <a:xfrm>
                <a:off x="3057" y="1200"/>
                <a:ext cx="0" cy="237"/>
              </a:xfrm>
              <a:prstGeom prst="line">
                <a:avLst/>
              </a:prstGeom>
              <a:noFill/>
              <a:ln w="9525">
                <a:solidFill>
                  <a:schemeClr val="tx1"/>
                </a:solidFill>
                <a:round/>
                <a:headEnd/>
                <a:tailEnd/>
              </a:ln>
            </p:spPr>
            <p:txBody>
              <a:bodyPr/>
              <a:lstStyle/>
              <a:p>
                <a:endParaRPr lang="en-US"/>
              </a:p>
            </p:txBody>
          </p:sp>
          <p:sp>
            <p:nvSpPr>
              <p:cNvPr id="43033" name="Line 29"/>
              <p:cNvSpPr>
                <a:spLocks noChangeShapeType="1"/>
              </p:cNvSpPr>
              <p:nvPr/>
            </p:nvSpPr>
            <p:spPr bwMode="auto">
              <a:xfrm>
                <a:off x="2774" y="1296"/>
                <a:ext cx="144" cy="0"/>
              </a:xfrm>
              <a:prstGeom prst="line">
                <a:avLst/>
              </a:prstGeom>
              <a:noFill/>
              <a:ln w="9525">
                <a:solidFill>
                  <a:schemeClr val="tx1"/>
                </a:solidFill>
                <a:round/>
                <a:headEnd/>
                <a:tailEnd type="triangle" w="med" len="med"/>
              </a:ln>
            </p:spPr>
            <p:txBody>
              <a:bodyPr/>
              <a:lstStyle/>
              <a:p>
                <a:endParaRPr lang="en-US"/>
              </a:p>
            </p:txBody>
          </p:sp>
          <p:sp>
            <p:nvSpPr>
              <p:cNvPr id="43034" name="Line 30"/>
              <p:cNvSpPr>
                <a:spLocks noChangeShapeType="1"/>
              </p:cNvSpPr>
              <p:nvPr/>
            </p:nvSpPr>
            <p:spPr bwMode="auto">
              <a:xfrm flipH="1">
                <a:off x="3062" y="1296"/>
                <a:ext cx="144" cy="0"/>
              </a:xfrm>
              <a:prstGeom prst="line">
                <a:avLst/>
              </a:prstGeom>
              <a:noFill/>
              <a:ln w="9525">
                <a:solidFill>
                  <a:schemeClr val="tx1"/>
                </a:solidFill>
                <a:round/>
                <a:headEnd/>
                <a:tailEnd type="triangle" w="med" len="med"/>
              </a:ln>
            </p:spPr>
            <p:txBody>
              <a:bodyPr/>
              <a:lstStyle/>
              <a:p>
                <a:endParaRPr lang="en-US"/>
              </a:p>
            </p:txBody>
          </p:sp>
          <p:sp>
            <p:nvSpPr>
              <p:cNvPr id="43035" name="Text Box 31"/>
              <p:cNvSpPr txBox="1">
                <a:spLocks noChangeArrowheads="1"/>
              </p:cNvSpPr>
              <p:nvPr/>
            </p:nvSpPr>
            <p:spPr bwMode="auto">
              <a:xfrm>
                <a:off x="2822" y="885"/>
                <a:ext cx="487" cy="231"/>
              </a:xfrm>
              <a:prstGeom prst="rect">
                <a:avLst/>
              </a:prstGeom>
              <a:noFill/>
              <a:ln w="9525">
                <a:noFill/>
                <a:miter lim="800000"/>
                <a:headEnd/>
                <a:tailEnd/>
              </a:ln>
            </p:spPr>
            <p:txBody>
              <a:bodyPr wrap="none">
                <a:spAutoFit/>
              </a:bodyPr>
              <a:lstStyle/>
              <a:p>
                <a:r>
                  <a:rPr lang="en-US">
                    <a:solidFill>
                      <a:srgbClr val="000000"/>
                    </a:solidFill>
                    <a:sym typeface="Symbol" charset="2"/>
                  </a:rPr>
                  <a:t></a:t>
                </a:r>
                <a:r>
                  <a:rPr lang="en-US" baseline="-25000">
                    <a:solidFill>
                      <a:srgbClr val="000000"/>
                    </a:solidFill>
                    <a:sym typeface="Symbol" charset="2"/>
                  </a:rPr>
                  <a:t>DOP</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33600"/>
            <a:ext cx="7535863" cy="1143000"/>
          </a:xfrm>
        </p:spPr>
        <p:txBody>
          <a:bodyPr/>
          <a:lstStyle/>
          <a:p>
            <a:pPr>
              <a:defRPr/>
            </a:pPr>
            <a:r>
              <a:rPr lang="en-US" dirty="0" smtClean="0"/>
              <a:t>October 1, 2010 Ground Validation</a:t>
            </a:r>
            <a:endParaRPr lang="en-US" dirty="0"/>
          </a:p>
        </p:txBody>
      </p:sp>
      <p:sp>
        <p:nvSpPr>
          <p:cNvPr id="4" name="Slide Number Placeholder 3"/>
          <p:cNvSpPr>
            <a:spLocks noGrp="1"/>
          </p:cNvSpPr>
          <p:nvPr>
            <p:ph type="sldNum" sz="quarter" idx="10"/>
          </p:nvPr>
        </p:nvSpPr>
        <p:spPr/>
        <p:txBody>
          <a:bodyPr/>
          <a:lstStyle/>
          <a:p>
            <a:pPr>
              <a:defRPr/>
            </a:pPr>
            <a:fld id="{FF23E956-8841-452D-A4C9-49029E85FD7A}" type="slidenum">
              <a:rPr lang="en-US" smtClean="0"/>
              <a:pPr>
                <a:defRPr/>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p:cNvPicPr>
            <a:picLocks noChangeAspect="1" noChangeArrowheads="1"/>
          </p:cNvPicPr>
          <p:nvPr/>
        </p:nvPicPr>
        <p:blipFill>
          <a:blip r:embed="rId2" cstate="print"/>
          <a:srcRect/>
          <a:stretch>
            <a:fillRect/>
          </a:stretch>
        </p:blipFill>
        <p:spPr bwMode="auto">
          <a:xfrm>
            <a:off x="1293813" y="3581400"/>
            <a:ext cx="3354387" cy="2706688"/>
          </a:xfrm>
          <a:prstGeom prst="rect">
            <a:avLst/>
          </a:prstGeom>
          <a:noFill/>
          <a:ln w="9525">
            <a:noFill/>
            <a:miter lim="800000"/>
            <a:headEnd/>
            <a:tailEnd/>
          </a:ln>
        </p:spPr>
      </p:pic>
      <p:pic>
        <p:nvPicPr>
          <p:cNvPr id="71683" name="Picture 5"/>
          <p:cNvPicPr>
            <a:picLocks noChangeAspect="1" noChangeArrowheads="1"/>
          </p:cNvPicPr>
          <p:nvPr/>
        </p:nvPicPr>
        <p:blipFill>
          <a:blip r:embed="rId3" cstate="print"/>
          <a:srcRect/>
          <a:stretch>
            <a:fillRect/>
          </a:stretch>
        </p:blipFill>
        <p:spPr bwMode="auto">
          <a:xfrm>
            <a:off x="1292225" y="762000"/>
            <a:ext cx="3333750" cy="2690813"/>
          </a:xfrm>
          <a:prstGeom prst="rect">
            <a:avLst/>
          </a:prstGeom>
          <a:noFill/>
          <a:ln w="9525">
            <a:noFill/>
            <a:miter lim="800000"/>
            <a:headEnd/>
            <a:tailEnd/>
          </a:ln>
        </p:spPr>
      </p:pic>
      <p:pic>
        <p:nvPicPr>
          <p:cNvPr id="71684" name="Picture 6"/>
          <p:cNvPicPr>
            <a:picLocks noChangeAspect="1" noChangeArrowheads="1"/>
          </p:cNvPicPr>
          <p:nvPr/>
        </p:nvPicPr>
        <p:blipFill>
          <a:blip r:embed="rId4" cstate="print"/>
          <a:srcRect/>
          <a:stretch>
            <a:fillRect/>
          </a:stretch>
        </p:blipFill>
        <p:spPr bwMode="auto">
          <a:xfrm>
            <a:off x="5227638" y="758825"/>
            <a:ext cx="3306762" cy="2670175"/>
          </a:xfrm>
          <a:prstGeom prst="rect">
            <a:avLst/>
          </a:prstGeom>
          <a:noFill/>
          <a:ln w="9525">
            <a:noFill/>
            <a:miter lim="800000"/>
            <a:headEnd/>
            <a:tailEnd/>
          </a:ln>
        </p:spPr>
      </p:pic>
      <p:pic>
        <p:nvPicPr>
          <p:cNvPr id="71685" name="Picture 7"/>
          <p:cNvPicPr>
            <a:picLocks noChangeAspect="1" noChangeArrowheads="1"/>
          </p:cNvPicPr>
          <p:nvPr/>
        </p:nvPicPr>
        <p:blipFill>
          <a:blip r:embed="rId5" cstate="print"/>
          <a:srcRect/>
          <a:stretch>
            <a:fillRect/>
          </a:stretch>
        </p:blipFill>
        <p:spPr bwMode="auto">
          <a:xfrm>
            <a:off x="5248275" y="3582988"/>
            <a:ext cx="3286125" cy="265112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A7861E6-C450-4DDE-BB34-D8D7E0F92472}" type="slidenum">
              <a:rPr lang="en-US" smtClean="0"/>
              <a:pPr>
                <a:defRPr/>
              </a:pPr>
              <a:t>32</a:t>
            </a:fld>
            <a:endParaRPr lang="en-US"/>
          </a:p>
        </p:txBody>
      </p:sp>
      <p:pic>
        <p:nvPicPr>
          <p:cNvPr id="139266" name="Picture 2"/>
          <p:cNvPicPr>
            <a:picLocks noChangeAspect="1" noChangeArrowheads="1"/>
          </p:cNvPicPr>
          <p:nvPr/>
        </p:nvPicPr>
        <p:blipFill>
          <a:blip r:embed="rId2" cstate="print"/>
          <a:srcRect/>
          <a:stretch>
            <a:fillRect/>
          </a:stretch>
        </p:blipFill>
        <p:spPr bwMode="auto">
          <a:xfrm>
            <a:off x="1295400" y="1443916"/>
            <a:ext cx="3186758" cy="2283185"/>
          </a:xfrm>
          <a:prstGeom prst="rect">
            <a:avLst/>
          </a:prstGeom>
          <a:noFill/>
          <a:ln w="9525">
            <a:noFill/>
            <a:miter lim="800000"/>
            <a:headEnd/>
            <a:tailEnd/>
          </a:ln>
          <a:effectLst/>
        </p:spPr>
      </p:pic>
      <p:pic>
        <p:nvPicPr>
          <p:cNvPr id="139267" name="Picture 3"/>
          <p:cNvPicPr>
            <a:picLocks noChangeAspect="1" noChangeArrowheads="1"/>
          </p:cNvPicPr>
          <p:nvPr/>
        </p:nvPicPr>
        <p:blipFill>
          <a:blip r:embed="rId3" cstate="print"/>
          <a:srcRect/>
          <a:stretch>
            <a:fillRect/>
          </a:stretch>
        </p:blipFill>
        <p:spPr bwMode="auto">
          <a:xfrm>
            <a:off x="1295401" y="3999288"/>
            <a:ext cx="3190165" cy="2285625"/>
          </a:xfrm>
          <a:prstGeom prst="rect">
            <a:avLst/>
          </a:prstGeom>
          <a:noFill/>
          <a:ln w="9525">
            <a:noFill/>
            <a:miter lim="800000"/>
            <a:headEnd/>
            <a:tailEnd/>
          </a:ln>
          <a:effectLst/>
        </p:spPr>
      </p:pic>
      <p:pic>
        <p:nvPicPr>
          <p:cNvPr id="139268" name="Picture 4"/>
          <p:cNvPicPr>
            <a:picLocks noChangeAspect="1" noChangeArrowheads="1"/>
          </p:cNvPicPr>
          <p:nvPr/>
        </p:nvPicPr>
        <p:blipFill>
          <a:blip r:embed="rId4" cstate="print"/>
          <a:srcRect/>
          <a:stretch>
            <a:fillRect/>
          </a:stretch>
        </p:blipFill>
        <p:spPr bwMode="auto">
          <a:xfrm>
            <a:off x="4724400" y="3996558"/>
            <a:ext cx="3190167" cy="2285627"/>
          </a:xfrm>
          <a:prstGeom prst="rect">
            <a:avLst/>
          </a:prstGeom>
          <a:noFill/>
          <a:ln w="9525">
            <a:noFill/>
            <a:miter lim="800000"/>
            <a:headEnd/>
            <a:tailEnd/>
          </a:ln>
          <a:effectLst/>
        </p:spPr>
      </p:pic>
      <p:pic>
        <p:nvPicPr>
          <p:cNvPr id="139269" name="Picture 5"/>
          <p:cNvPicPr>
            <a:picLocks noChangeAspect="1" noChangeArrowheads="1"/>
          </p:cNvPicPr>
          <p:nvPr/>
        </p:nvPicPr>
        <p:blipFill>
          <a:blip r:embed="rId5" cstate="print"/>
          <a:srcRect/>
          <a:stretch>
            <a:fillRect/>
          </a:stretch>
        </p:blipFill>
        <p:spPr bwMode="auto">
          <a:xfrm>
            <a:off x="4724400" y="1443424"/>
            <a:ext cx="3200400" cy="2290376"/>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762000" y="1143000"/>
            <a:ext cx="7467600" cy="514667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descr="mopa_20091001_STARE.1600to2100.png"/>
          <p:cNvPicPr>
            <a:picLocks noChangeAspect="1"/>
          </p:cNvPicPr>
          <p:nvPr/>
        </p:nvPicPr>
        <p:blipFill>
          <a:blip r:embed="rId2" cstate="print"/>
          <a:srcRect/>
          <a:stretch>
            <a:fillRect/>
          </a:stretch>
        </p:blipFill>
        <p:spPr bwMode="auto">
          <a:xfrm>
            <a:off x="990600" y="1524000"/>
            <a:ext cx="7040563" cy="4810125"/>
          </a:xfrm>
          <a:prstGeom prst="rect">
            <a:avLst/>
          </a:prstGeom>
          <a:noFill/>
          <a:ln w="9525">
            <a:noFill/>
            <a:miter lim="800000"/>
            <a:headEnd/>
            <a:tailEnd/>
          </a:ln>
        </p:spPr>
      </p:pic>
      <p:sp>
        <p:nvSpPr>
          <p:cNvPr id="73731" name="TextBox 2"/>
          <p:cNvSpPr txBox="1">
            <a:spLocks noChangeArrowheads="1"/>
          </p:cNvSpPr>
          <p:nvPr/>
        </p:nvSpPr>
        <p:spPr bwMode="auto">
          <a:xfrm>
            <a:off x="854075" y="228600"/>
            <a:ext cx="7221538" cy="1570038"/>
          </a:xfrm>
          <a:prstGeom prst="rect">
            <a:avLst/>
          </a:prstGeom>
          <a:noFill/>
          <a:ln w="9525">
            <a:noFill/>
            <a:miter lim="800000"/>
            <a:headEnd/>
            <a:tailEnd/>
          </a:ln>
        </p:spPr>
        <p:txBody>
          <a:bodyPr wrap="none">
            <a:spAutoFit/>
          </a:bodyPr>
          <a:lstStyle/>
          <a:p>
            <a:pPr algn="ctr"/>
            <a:r>
              <a:rPr lang="en-US" sz="2400"/>
              <a:t>NOAA  Boulder Validation </a:t>
            </a:r>
          </a:p>
          <a:p>
            <a:pPr algn="ctr"/>
            <a:r>
              <a:rPr lang="en-US" sz="2400"/>
              <a:t>60min – Lidar wind profiles from staring Lidar data* </a:t>
            </a:r>
          </a:p>
          <a:p>
            <a:pPr algn="ctr"/>
            <a:r>
              <a:rPr lang="en-US" sz="2400"/>
              <a:t>(W. A. Brewer and R. M. Hardesty)</a:t>
            </a:r>
          </a:p>
          <a:p>
            <a:pPr algn="ctr"/>
            <a:endParaRPr lang="en-US" sz="2400"/>
          </a:p>
        </p:txBody>
      </p:sp>
      <p:sp>
        <p:nvSpPr>
          <p:cNvPr id="73732" name="Rectangle 3"/>
          <p:cNvSpPr>
            <a:spLocks noChangeArrowheads="1"/>
          </p:cNvSpPr>
          <p:nvPr/>
        </p:nvSpPr>
        <p:spPr bwMode="auto">
          <a:xfrm>
            <a:off x="4973638" y="6172200"/>
            <a:ext cx="4170362" cy="369888"/>
          </a:xfrm>
          <a:prstGeom prst="rect">
            <a:avLst/>
          </a:prstGeom>
          <a:noFill/>
          <a:ln w="9525">
            <a:noFill/>
            <a:miter lim="800000"/>
            <a:headEnd/>
            <a:tailEnd/>
          </a:ln>
        </p:spPr>
        <p:txBody>
          <a:bodyPr>
            <a:spAutoFit/>
          </a:bodyPr>
          <a:lstStyle/>
          <a:p>
            <a:pPr algn="ctr"/>
            <a:r>
              <a:rPr lang="en-US">
                <a:solidFill>
                  <a:srgbClr val="000000"/>
                </a:solidFill>
              </a:rPr>
              <a:t>*disregard lowest gate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mopa_20091001_spdir.1514to2018_30min.png"/>
          <p:cNvPicPr>
            <a:picLocks noChangeAspect="1"/>
          </p:cNvPicPr>
          <p:nvPr/>
        </p:nvPicPr>
        <p:blipFill>
          <a:blip r:embed="rId2" cstate="print"/>
          <a:srcRect/>
          <a:stretch>
            <a:fillRect/>
          </a:stretch>
        </p:blipFill>
        <p:spPr bwMode="auto">
          <a:xfrm>
            <a:off x="990600" y="1371600"/>
            <a:ext cx="7040563" cy="4810125"/>
          </a:xfrm>
          <a:prstGeom prst="rect">
            <a:avLst/>
          </a:prstGeom>
          <a:noFill/>
          <a:ln w="9525">
            <a:noFill/>
            <a:miter lim="800000"/>
            <a:headEnd/>
            <a:tailEnd/>
          </a:ln>
        </p:spPr>
      </p:pic>
      <p:sp>
        <p:nvSpPr>
          <p:cNvPr id="74755" name="TextBox 2"/>
          <p:cNvSpPr txBox="1">
            <a:spLocks noChangeArrowheads="1"/>
          </p:cNvSpPr>
          <p:nvPr/>
        </p:nvSpPr>
        <p:spPr bwMode="auto">
          <a:xfrm>
            <a:off x="762000" y="152400"/>
            <a:ext cx="6878638" cy="1570038"/>
          </a:xfrm>
          <a:prstGeom prst="rect">
            <a:avLst/>
          </a:prstGeom>
          <a:noFill/>
          <a:ln w="9525">
            <a:noFill/>
            <a:miter lim="800000"/>
            <a:headEnd/>
            <a:tailEnd/>
          </a:ln>
        </p:spPr>
        <p:txBody>
          <a:bodyPr wrap="none">
            <a:spAutoFit/>
          </a:bodyPr>
          <a:lstStyle/>
          <a:p>
            <a:pPr algn="ctr"/>
            <a:r>
              <a:rPr lang="en-US" sz="2400"/>
              <a:t>NOAA  Boulder Validation </a:t>
            </a:r>
          </a:p>
          <a:p>
            <a:pPr algn="ctr"/>
            <a:r>
              <a:rPr lang="en-US" sz="2400"/>
              <a:t>30 min Lidar wind profiles (from azimuthal scans)</a:t>
            </a:r>
          </a:p>
          <a:p>
            <a:pPr algn="ctr"/>
            <a:r>
              <a:rPr lang="en-US" sz="2400"/>
              <a:t>(W. A. Brewer and R. M. Hardesty)</a:t>
            </a:r>
          </a:p>
          <a:p>
            <a:pPr algn="ctr"/>
            <a:endParaRPr lang="en-US"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295400" y="0"/>
            <a:ext cx="6781800" cy="1143000"/>
          </a:xfrm>
        </p:spPr>
        <p:txBody>
          <a:bodyPr anchor="t"/>
          <a:lstStyle/>
          <a:p>
            <a:pPr eaLnBrk="1" hangingPunct="1"/>
            <a:r>
              <a:rPr lang="en-US" sz="2800" smtClean="0">
                <a:solidFill>
                  <a:schemeClr val="accent2"/>
                </a:solidFill>
              </a:rPr>
              <a:t>Direct Detection Doppler lidar profiling at Howard Beltsville Research Facility</a:t>
            </a:r>
          </a:p>
        </p:txBody>
      </p:sp>
      <p:sp>
        <p:nvSpPr>
          <p:cNvPr id="76803" name="Text Box 3"/>
          <p:cNvSpPr txBox="1">
            <a:spLocks noChangeArrowheads="1"/>
          </p:cNvSpPr>
          <p:nvPr/>
        </p:nvSpPr>
        <p:spPr bwMode="auto">
          <a:xfrm>
            <a:off x="5867400" y="1193800"/>
            <a:ext cx="2971800" cy="1930400"/>
          </a:xfrm>
          <a:prstGeom prst="rect">
            <a:avLst/>
          </a:prstGeom>
          <a:noFill/>
          <a:ln w="9525">
            <a:solidFill>
              <a:schemeClr val="accent2"/>
            </a:solidFill>
            <a:miter lim="800000"/>
            <a:headEnd/>
            <a:tailEnd/>
          </a:ln>
        </p:spPr>
        <p:txBody>
          <a:bodyPr>
            <a:spAutoFit/>
          </a:bodyPr>
          <a:lstStyle/>
          <a:p>
            <a:pPr algn="ctr"/>
            <a:r>
              <a:rPr lang="en-US" altLang="zh-CN" sz="1500" u="sng">
                <a:solidFill>
                  <a:srgbClr val="3333CC"/>
                </a:solidFill>
                <a:ea typeface="宋体" pitchFamily="2" charset="-122"/>
                <a:sym typeface="Symbol" charset="2"/>
              </a:rPr>
              <a:t>Measurement summary </a:t>
            </a:r>
          </a:p>
          <a:p>
            <a:pPr>
              <a:buFontTx/>
              <a:buChar char="•"/>
            </a:pPr>
            <a:r>
              <a:rPr lang="en-US" altLang="zh-CN" sz="1500">
                <a:solidFill>
                  <a:srgbClr val="3333CC"/>
                </a:solidFill>
                <a:ea typeface="宋体" pitchFamily="2" charset="-122"/>
                <a:sym typeface="Symbol" charset="2"/>
              </a:rPr>
              <a:t>Vertical resolution=</a:t>
            </a:r>
            <a:r>
              <a:rPr lang="en-US" altLang="zh-CN" sz="1500">
                <a:solidFill>
                  <a:srgbClr val="3333CC"/>
                </a:solidFill>
                <a:ea typeface="宋体" pitchFamily="2" charset="-122"/>
              </a:rPr>
              <a:t>250 m </a:t>
            </a:r>
          </a:p>
          <a:p>
            <a:pPr>
              <a:buFontTx/>
              <a:buChar char="•"/>
            </a:pPr>
            <a:r>
              <a:rPr lang="en-US" altLang="zh-CN" sz="1500">
                <a:solidFill>
                  <a:srgbClr val="3333CC"/>
                </a:solidFill>
                <a:ea typeface="宋体" pitchFamily="2" charset="-122"/>
                <a:sym typeface="Symbol" charset="2"/>
              </a:rPr>
              <a:t>t=</a:t>
            </a:r>
            <a:r>
              <a:rPr lang="en-US" altLang="zh-CN" sz="1500">
                <a:solidFill>
                  <a:srgbClr val="3333CC"/>
                </a:solidFill>
                <a:ea typeface="宋体" pitchFamily="2" charset="-122"/>
              </a:rPr>
              <a:t>3 min </a:t>
            </a:r>
          </a:p>
          <a:p>
            <a:pPr>
              <a:buFontTx/>
              <a:buChar char="•"/>
            </a:pPr>
            <a:r>
              <a:rPr lang="en-US" altLang="zh-CN" sz="1500">
                <a:solidFill>
                  <a:srgbClr val="3333CC"/>
                </a:solidFill>
                <a:ea typeface="宋体" pitchFamily="2" charset="-122"/>
              </a:rPr>
              <a:t>Altitude range= 2 to 20 km</a:t>
            </a:r>
          </a:p>
          <a:p>
            <a:pPr>
              <a:buFontTx/>
              <a:buChar char="•"/>
            </a:pPr>
            <a:r>
              <a:rPr lang="en-US" altLang="zh-CN" sz="1500">
                <a:solidFill>
                  <a:srgbClr val="3333CC"/>
                </a:solidFill>
                <a:ea typeface="宋体" pitchFamily="2" charset="-122"/>
              </a:rPr>
              <a:t>Elevation angle= 45 deg</a:t>
            </a:r>
          </a:p>
          <a:p>
            <a:pPr>
              <a:buFontTx/>
              <a:buChar char="•"/>
            </a:pPr>
            <a:r>
              <a:rPr lang="en-US" altLang="zh-CN" sz="1500">
                <a:solidFill>
                  <a:srgbClr val="3333CC"/>
                </a:solidFill>
                <a:ea typeface="宋体" pitchFamily="2" charset="-122"/>
              </a:rPr>
              <a:t>Scan pattern = 4 directions:                                                       (N,S,E,W)+vertical</a:t>
            </a:r>
          </a:p>
          <a:p>
            <a:pPr>
              <a:buFontTx/>
              <a:buChar char="•"/>
            </a:pPr>
            <a:r>
              <a:rPr lang="en-US" altLang="zh-CN" sz="1500">
                <a:solidFill>
                  <a:srgbClr val="3333CC"/>
                </a:solidFill>
                <a:ea typeface="宋体" pitchFamily="2" charset="-122"/>
              </a:rPr>
              <a:t>Dwell per LOS = 30 sec</a:t>
            </a:r>
          </a:p>
        </p:txBody>
      </p:sp>
      <p:sp>
        <p:nvSpPr>
          <p:cNvPr id="76804" name="Text Box 4"/>
          <p:cNvSpPr txBox="1">
            <a:spLocks noChangeArrowheads="1"/>
          </p:cNvSpPr>
          <p:nvPr/>
        </p:nvSpPr>
        <p:spPr bwMode="auto">
          <a:xfrm>
            <a:off x="304800" y="1244600"/>
            <a:ext cx="5181600" cy="1511300"/>
          </a:xfrm>
          <a:prstGeom prst="rect">
            <a:avLst/>
          </a:prstGeom>
          <a:noFill/>
          <a:ln w="19050">
            <a:solidFill>
              <a:schemeClr val="accent2"/>
            </a:solidFill>
            <a:miter lim="800000"/>
            <a:headEnd/>
            <a:tailEnd/>
          </a:ln>
        </p:spPr>
        <p:txBody>
          <a:bodyPr>
            <a:spAutoFit/>
          </a:bodyPr>
          <a:lstStyle/>
          <a:p>
            <a:pPr algn="ctr" eaLnBrk="0" hangingPunct="0"/>
            <a:r>
              <a:rPr lang="en-US" u="sng">
                <a:solidFill>
                  <a:srgbClr val="3333CC"/>
                </a:solidFill>
              </a:rPr>
              <a:t>Goddard Lidar Observatory for Winds (GLOW) mobile Doppler lidar</a:t>
            </a:r>
            <a:r>
              <a:rPr lang="en-US" sz="1400">
                <a:solidFill>
                  <a:srgbClr val="3333CC"/>
                </a:solidFill>
              </a:rPr>
              <a:t> </a:t>
            </a:r>
          </a:p>
          <a:p>
            <a:pPr eaLnBrk="0" hangingPunct="0">
              <a:buFontTx/>
              <a:buChar char="•"/>
            </a:pPr>
            <a:r>
              <a:rPr lang="en-US" sz="1400">
                <a:solidFill>
                  <a:srgbClr val="3333CC"/>
                </a:solidFill>
              </a:rPr>
              <a:t> Direct detection Doppler Lidar system</a:t>
            </a:r>
          </a:p>
          <a:p>
            <a:pPr eaLnBrk="0" hangingPunct="0">
              <a:buFontTx/>
              <a:buChar char="•"/>
            </a:pPr>
            <a:r>
              <a:rPr lang="en-US" sz="1400">
                <a:solidFill>
                  <a:srgbClr val="3333CC"/>
                </a:solidFill>
              </a:rPr>
              <a:t> Measures clear air wind profiles using molecular backscatter</a:t>
            </a:r>
          </a:p>
          <a:p>
            <a:pPr eaLnBrk="0" hangingPunct="0">
              <a:buFontTx/>
              <a:buChar char="•"/>
            </a:pPr>
            <a:r>
              <a:rPr lang="en-US" sz="1400">
                <a:solidFill>
                  <a:srgbClr val="3333CC"/>
                </a:solidFill>
              </a:rPr>
              <a:t> Serves as testbed for air and space based lidar technologies</a:t>
            </a:r>
          </a:p>
          <a:p>
            <a:pPr eaLnBrk="0" hangingPunct="0">
              <a:buFontTx/>
              <a:buChar char="•"/>
            </a:pPr>
            <a:r>
              <a:rPr lang="en-US" sz="1400">
                <a:solidFill>
                  <a:srgbClr val="3333CC"/>
                </a:solidFill>
              </a:rPr>
              <a:t> Multiple field campaigns since 2000  </a:t>
            </a:r>
          </a:p>
        </p:txBody>
      </p:sp>
      <p:sp>
        <p:nvSpPr>
          <p:cNvPr id="76805" name="Line 5"/>
          <p:cNvSpPr>
            <a:spLocks noChangeShapeType="1"/>
          </p:cNvSpPr>
          <p:nvPr/>
        </p:nvSpPr>
        <p:spPr bwMode="auto">
          <a:xfrm>
            <a:off x="2590800" y="4724400"/>
            <a:ext cx="609600" cy="0"/>
          </a:xfrm>
          <a:prstGeom prst="line">
            <a:avLst/>
          </a:prstGeom>
          <a:noFill/>
          <a:ln w="9525">
            <a:solidFill>
              <a:schemeClr val="tx1"/>
            </a:solidFill>
            <a:round/>
            <a:headEnd/>
            <a:tailEnd type="triangle" w="med" len="med"/>
          </a:ln>
        </p:spPr>
        <p:txBody>
          <a:bodyPr/>
          <a:lstStyle/>
          <a:p>
            <a:endParaRPr lang="en-US"/>
          </a:p>
        </p:txBody>
      </p:sp>
      <p:pic>
        <p:nvPicPr>
          <p:cNvPr id="76806" name="Picture 6" descr="GLOWwind"/>
          <p:cNvPicPr>
            <a:picLocks noChangeAspect="1" noChangeArrowheads="1"/>
          </p:cNvPicPr>
          <p:nvPr/>
        </p:nvPicPr>
        <p:blipFill>
          <a:blip r:embed="rId3" cstate="print"/>
          <a:srcRect/>
          <a:stretch>
            <a:fillRect/>
          </a:stretch>
        </p:blipFill>
        <p:spPr bwMode="auto">
          <a:xfrm>
            <a:off x="5105400" y="3124200"/>
            <a:ext cx="4187825" cy="3530600"/>
          </a:xfrm>
          <a:prstGeom prst="rect">
            <a:avLst/>
          </a:prstGeom>
          <a:noFill/>
          <a:ln w="9525">
            <a:noFill/>
            <a:miter lim="800000"/>
            <a:headEnd/>
            <a:tailEnd/>
          </a:ln>
        </p:spPr>
      </p:pic>
      <p:pic>
        <p:nvPicPr>
          <p:cNvPr id="76807" name="Picture 7" descr="NSEWsampling"/>
          <p:cNvPicPr>
            <a:picLocks noChangeAspect="1" noChangeArrowheads="1"/>
          </p:cNvPicPr>
          <p:nvPr/>
        </p:nvPicPr>
        <p:blipFill>
          <a:blip r:embed="rId4" cstate="print"/>
          <a:srcRect/>
          <a:stretch>
            <a:fillRect/>
          </a:stretch>
        </p:blipFill>
        <p:spPr bwMode="auto">
          <a:xfrm>
            <a:off x="3206750" y="4419600"/>
            <a:ext cx="1819275" cy="1905000"/>
          </a:xfrm>
          <a:prstGeom prst="rect">
            <a:avLst/>
          </a:prstGeom>
          <a:noFill/>
          <a:ln w="9525">
            <a:noFill/>
            <a:miter lim="800000"/>
            <a:headEnd/>
            <a:tailEnd/>
          </a:ln>
        </p:spPr>
      </p:pic>
      <p:sp>
        <p:nvSpPr>
          <p:cNvPr id="76808" name="Line 8"/>
          <p:cNvSpPr>
            <a:spLocks noChangeShapeType="1"/>
          </p:cNvSpPr>
          <p:nvPr/>
        </p:nvSpPr>
        <p:spPr bwMode="auto">
          <a:xfrm>
            <a:off x="4953000" y="4876800"/>
            <a:ext cx="609600" cy="0"/>
          </a:xfrm>
          <a:prstGeom prst="line">
            <a:avLst/>
          </a:prstGeom>
          <a:noFill/>
          <a:ln w="9525">
            <a:solidFill>
              <a:schemeClr val="tx1"/>
            </a:solidFill>
            <a:round/>
            <a:headEnd/>
            <a:tailEnd type="triangle" w="med" len="med"/>
          </a:ln>
        </p:spPr>
        <p:txBody>
          <a:bodyPr/>
          <a:lstStyle/>
          <a:p>
            <a:endParaRPr lang="en-US"/>
          </a:p>
        </p:txBody>
      </p:sp>
      <p:sp>
        <p:nvSpPr>
          <p:cNvPr id="76809" name="Text Box 9"/>
          <p:cNvSpPr txBox="1">
            <a:spLocks noChangeArrowheads="1"/>
          </p:cNvSpPr>
          <p:nvPr/>
        </p:nvSpPr>
        <p:spPr bwMode="auto">
          <a:xfrm>
            <a:off x="2667000" y="3048000"/>
            <a:ext cx="2895600" cy="1187450"/>
          </a:xfrm>
          <a:prstGeom prst="rect">
            <a:avLst/>
          </a:prstGeom>
          <a:noFill/>
          <a:ln w="9525">
            <a:noFill/>
            <a:miter lim="800000"/>
            <a:headEnd/>
            <a:tailEnd/>
          </a:ln>
        </p:spPr>
        <p:txBody>
          <a:bodyPr>
            <a:spAutoFit/>
          </a:bodyPr>
          <a:lstStyle/>
          <a:p>
            <a:r>
              <a:rPr lang="en-US" sz="1200">
                <a:solidFill>
                  <a:srgbClr val="000000"/>
                </a:solidFill>
              </a:rPr>
              <a:t>Line of sight wind profiles are sequentially measured at 4 azimuth angles (N,S,E,W)+vertical. The multiple direction LOS profiles are combined to produce vertical profiles of horizontal wind speed and direction (right)  </a:t>
            </a:r>
            <a:endParaRPr lang="el-GR" sz="1200">
              <a:solidFill>
                <a:srgbClr val="000000"/>
              </a:solidFill>
              <a:cs typeface="Arial" charset="0"/>
            </a:endParaRPr>
          </a:p>
        </p:txBody>
      </p:sp>
      <p:pic>
        <p:nvPicPr>
          <p:cNvPr id="76810" name="Picture 10" descr="bestvan"/>
          <p:cNvPicPr>
            <a:picLocks noChangeAspect="1" noChangeArrowheads="1"/>
          </p:cNvPicPr>
          <p:nvPr/>
        </p:nvPicPr>
        <p:blipFill>
          <a:blip r:embed="rId5" cstate="print"/>
          <a:srcRect/>
          <a:stretch>
            <a:fillRect/>
          </a:stretch>
        </p:blipFill>
        <p:spPr bwMode="auto">
          <a:xfrm>
            <a:off x="152400" y="2971800"/>
            <a:ext cx="2438400" cy="1792288"/>
          </a:xfrm>
          <a:prstGeom prst="rect">
            <a:avLst/>
          </a:prstGeom>
          <a:noFill/>
          <a:ln w="9525">
            <a:noFill/>
            <a:miter lim="800000"/>
            <a:headEnd/>
            <a:tailEnd/>
          </a:ln>
        </p:spPr>
      </p:pic>
      <p:sp>
        <p:nvSpPr>
          <p:cNvPr id="76811" name="Text Box 11"/>
          <p:cNvSpPr txBox="1">
            <a:spLocks noChangeArrowheads="1"/>
          </p:cNvSpPr>
          <p:nvPr/>
        </p:nvSpPr>
        <p:spPr bwMode="auto">
          <a:xfrm>
            <a:off x="138113" y="4876800"/>
            <a:ext cx="2833687" cy="1803400"/>
          </a:xfrm>
          <a:prstGeom prst="rect">
            <a:avLst/>
          </a:prstGeom>
          <a:noFill/>
          <a:ln w="9525">
            <a:solidFill>
              <a:schemeClr val="accent2"/>
            </a:solidFill>
            <a:miter lim="800000"/>
            <a:headEnd/>
            <a:tailEnd/>
          </a:ln>
        </p:spPr>
        <p:txBody>
          <a:bodyPr wrap="none">
            <a:spAutoFit/>
          </a:bodyPr>
          <a:lstStyle/>
          <a:p>
            <a:r>
              <a:rPr lang="en-US" sz="1400" u="sng">
                <a:solidFill>
                  <a:srgbClr val="3333CC"/>
                </a:solidFill>
              </a:rPr>
              <a:t> GLOW Lidar Parameters</a:t>
            </a:r>
          </a:p>
          <a:p>
            <a:pPr>
              <a:buFontTx/>
              <a:buChar char="•"/>
            </a:pPr>
            <a:r>
              <a:rPr lang="en-US" sz="1400">
                <a:solidFill>
                  <a:srgbClr val="3333CC"/>
                </a:solidFill>
              </a:rPr>
              <a:t> Wavelength = 355 nm</a:t>
            </a:r>
          </a:p>
          <a:p>
            <a:pPr>
              <a:buFontTx/>
              <a:buChar char="•"/>
            </a:pPr>
            <a:r>
              <a:rPr lang="en-US" sz="1400">
                <a:solidFill>
                  <a:srgbClr val="3333CC"/>
                </a:solidFill>
              </a:rPr>
              <a:t> Laser energy = 25 mJ @ 50 pps</a:t>
            </a:r>
          </a:p>
          <a:p>
            <a:pPr>
              <a:buFontTx/>
              <a:buChar char="•"/>
            </a:pPr>
            <a:r>
              <a:rPr lang="en-US" sz="1400">
                <a:solidFill>
                  <a:srgbClr val="3333CC"/>
                </a:solidFill>
              </a:rPr>
              <a:t> Telescope diam. = 45 cm</a:t>
            </a:r>
          </a:p>
          <a:p>
            <a:pPr>
              <a:buFontTx/>
              <a:buChar char="•"/>
            </a:pPr>
            <a:r>
              <a:rPr lang="en-US" sz="1400">
                <a:solidFill>
                  <a:srgbClr val="3333CC"/>
                </a:solidFill>
              </a:rPr>
              <a:t> Azimuth/Elevation scanner</a:t>
            </a:r>
          </a:p>
          <a:p>
            <a:pPr>
              <a:buFontTx/>
              <a:buChar char="•"/>
            </a:pPr>
            <a:r>
              <a:rPr lang="en-US" sz="1400">
                <a:solidFill>
                  <a:srgbClr val="3333CC"/>
                </a:solidFill>
              </a:rPr>
              <a:t> Double Edge molecular receiver</a:t>
            </a:r>
          </a:p>
          <a:p>
            <a:pPr>
              <a:buFontTx/>
              <a:buChar char="•"/>
            </a:pPr>
            <a:r>
              <a:rPr lang="en-US" sz="1400">
                <a:solidFill>
                  <a:srgbClr val="3333CC"/>
                </a:solidFill>
              </a:rPr>
              <a:t> Photon Counting PMTs </a:t>
            </a:r>
          </a:p>
          <a:p>
            <a:pPr>
              <a:buFontTx/>
              <a:buChar char="•"/>
            </a:pPr>
            <a:r>
              <a:rPr lang="en-US" sz="1400">
                <a:solidFill>
                  <a:srgbClr val="3333CC"/>
                </a:solidFill>
              </a:rPr>
              <a:t> QE=0.25</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FreeFlier Windplot-3"/>
          <p:cNvPicPr>
            <a:picLocks noChangeAspect="1" noChangeArrowheads="1"/>
          </p:cNvPicPr>
          <p:nvPr/>
        </p:nvPicPr>
        <p:blipFill>
          <a:blip r:embed="rId3" cstate="print"/>
          <a:srcRect/>
          <a:stretch>
            <a:fillRect/>
          </a:stretch>
        </p:blipFill>
        <p:spPr bwMode="auto">
          <a:xfrm>
            <a:off x="381000" y="1295400"/>
            <a:ext cx="3429000" cy="2571750"/>
          </a:xfrm>
          <a:prstGeom prst="rect">
            <a:avLst/>
          </a:prstGeom>
          <a:noFill/>
          <a:ln w="9525">
            <a:noFill/>
            <a:miter lim="800000"/>
            <a:headEnd/>
            <a:tailEnd/>
          </a:ln>
        </p:spPr>
      </p:pic>
      <p:sp>
        <p:nvSpPr>
          <p:cNvPr id="556034" name="Rectangle 2"/>
          <p:cNvSpPr>
            <a:spLocks noGrp="1" noChangeArrowheads="1"/>
          </p:cNvSpPr>
          <p:nvPr>
            <p:ph type="title"/>
          </p:nvPr>
        </p:nvSpPr>
        <p:spPr>
          <a:xfrm>
            <a:off x="1447800" y="228600"/>
            <a:ext cx="7391400" cy="1143000"/>
          </a:xfrm>
        </p:spPr>
        <p:txBody>
          <a:bodyPr anchor="t"/>
          <a:lstStyle/>
          <a:p>
            <a:pPr algn="ctr">
              <a:defRPr/>
            </a:pPr>
            <a:r>
              <a:rPr lang="en-US" sz="2800" dirty="0"/>
              <a:t>2007 NRC Decadal Survey Recommendations for </a:t>
            </a:r>
            <a:r>
              <a:rPr lang="en-US" sz="2800" dirty="0" err="1"/>
              <a:t>Tropospheric</a:t>
            </a:r>
            <a:r>
              <a:rPr lang="en-US" sz="2800" dirty="0"/>
              <a:t> Winds</a:t>
            </a:r>
          </a:p>
        </p:txBody>
      </p:sp>
      <p:sp>
        <p:nvSpPr>
          <p:cNvPr id="40964" name="Rectangle 3"/>
          <p:cNvSpPr>
            <a:spLocks noGrp="1" noChangeArrowheads="1"/>
          </p:cNvSpPr>
          <p:nvPr>
            <p:ph type="body" idx="1"/>
          </p:nvPr>
        </p:nvSpPr>
        <p:spPr>
          <a:xfrm>
            <a:off x="457200" y="4214813"/>
            <a:ext cx="8458200" cy="2490787"/>
          </a:xfrm>
          <a:noFill/>
        </p:spPr>
        <p:txBody>
          <a:bodyPr/>
          <a:lstStyle/>
          <a:p>
            <a:pPr marL="0" indent="0">
              <a:buFontTx/>
              <a:buNone/>
            </a:pPr>
            <a:r>
              <a:rPr lang="en-US" sz="1800" smtClean="0">
                <a:solidFill>
                  <a:schemeClr val="accent2"/>
                </a:solidFill>
                <a:latin typeface="Arial" charset="0"/>
                <a:cs typeface="Arial" charset="0"/>
              </a:rPr>
              <a:t> “The Panel recommends a phased development of the HDWL mission with</a:t>
            </a:r>
          </a:p>
          <a:p>
            <a:pPr marL="0" indent="0">
              <a:buFontTx/>
              <a:buNone/>
            </a:pPr>
            <a:r>
              <a:rPr lang="en-US" sz="1800" smtClean="0">
                <a:solidFill>
                  <a:schemeClr val="accent2"/>
                </a:solidFill>
                <a:latin typeface="Arial" charset="0"/>
                <a:cs typeface="Arial" charset="0"/>
              </a:rPr>
              <a:t>the following approach</a:t>
            </a:r>
            <a:r>
              <a:rPr lang="en-US" sz="1800" i="1" smtClean="0">
                <a:solidFill>
                  <a:schemeClr val="accent2"/>
                </a:solidFill>
                <a:latin typeface="Arial" charset="0"/>
                <a:cs typeface="Arial" charset="0"/>
              </a:rPr>
              <a:t>: </a:t>
            </a:r>
          </a:p>
          <a:p>
            <a:pPr marL="406400" lvl="1" indent="-168275"/>
            <a:r>
              <a:rPr lang="en-US" sz="1800" i="1" smtClean="0">
                <a:solidFill>
                  <a:schemeClr val="accent2"/>
                </a:solidFill>
                <a:latin typeface="Arial" charset="0"/>
                <a:cs typeface="Arial" charset="0"/>
              </a:rPr>
              <a:t>Stage 1: </a:t>
            </a:r>
            <a:r>
              <a:rPr lang="en-US" sz="1800" smtClean="0">
                <a:solidFill>
                  <a:schemeClr val="accent2"/>
                </a:solidFill>
                <a:latin typeface="Arial" charset="0"/>
                <a:cs typeface="Arial" charset="0"/>
              </a:rPr>
              <a:t>Design, develop and demonstrate a prototype HDWL system capable of global wind measurements. </a:t>
            </a:r>
            <a:endParaRPr lang="en-US" sz="1800" i="1" smtClean="0">
              <a:solidFill>
                <a:schemeClr val="accent2"/>
              </a:solidFill>
              <a:latin typeface="Arial" charset="0"/>
              <a:cs typeface="Arial" charset="0"/>
            </a:endParaRPr>
          </a:p>
          <a:p>
            <a:pPr marL="406400" lvl="1" indent="-168275"/>
            <a:r>
              <a:rPr lang="en-US" sz="1800" i="1" smtClean="0">
                <a:solidFill>
                  <a:schemeClr val="accent2"/>
                </a:solidFill>
                <a:latin typeface="Arial" charset="0"/>
                <a:cs typeface="Arial" charset="0"/>
              </a:rPr>
              <a:t>Stage II: </a:t>
            </a:r>
            <a:r>
              <a:rPr lang="en-US" sz="1800" smtClean="0">
                <a:solidFill>
                  <a:schemeClr val="accent2"/>
                </a:solidFill>
                <a:latin typeface="Arial" charset="0"/>
                <a:cs typeface="Arial" charset="0"/>
              </a:rPr>
              <a:t>Launch of a HDWL system that would meet fully-operational threshold tropospheric wind measurement requirements</a:t>
            </a:r>
          </a:p>
        </p:txBody>
      </p:sp>
      <p:sp>
        <p:nvSpPr>
          <p:cNvPr id="40965" name="Text Box 5"/>
          <p:cNvSpPr txBox="1">
            <a:spLocks noChangeArrowheads="1"/>
          </p:cNvSpPr>
          <p:nvPr/>
        </p:nvSpPr>
        <p:spPr bwMode="auto">
          <a:xfrm>
            <a:off x="3810000" y="1143000"/>
            <a:ext cx="5486400" cy="2819400"/>
          </a:xfrm>
          <a:prstGeom prst="rect">
            <a:avLst/>
          </a:prstGeom>
          <a:noFill/>
          <a:ln w="9525">
            <a:noFill/>
            <a:miter lim="800000"/>
            <a:headEnd/>
            <a:tailEnd/>
          </a:ln>
        </p:spPr>
        <p:txBody>
          <a:bodyPr/>
          <a:lstStyle/>
          <a:p>
            <a:r>
              <a:rPr lang="en-US"/>
              <a:t> </a:t>
            </a:r>
            <a:r>
              <a:rPr lang="en-US">
                <a:solidFill>
                  <a:schemeClr val="accent2"/>
                </a:solidFill>
              </a:rPr>
              <a:t>3D Tropospheric Winds mission called “transformational” and ranked #1 by Weather panel. with concurrence by Water panel.  Overall prioritized in 3</a:t>
            </a:r>
            <a:r>
              <a:rPr lang="en-US" baseline="30000">
                <a:solidFill>
                  <a:schemeClr val="accent2"/>
                </a:solidFill>
              </a:rPr>
              <a:t>rd</a:t>
            </a:r>
            <a:r>
              <a:rPr lang="en-US">
                <a:solidFill>
                  <a:schemeClr val="accent2"/>
                </a:solidFill>
              </a:rPr>
              <a:t> tier of 15 NASA recommended missions. </a:t>
            </a:r>
          </a:p>
          <a:p>
            <a:r>
              <a:rPr lang="en-US">
                <a:solidFill>
                  <a:schemeClr val="accent2"/>
                </a:solidFill>
              </a:rPr>
              <a:t>  </a:t>
            </a:r>
          </a:p>
          <a:p>
            <a:r>
              <a:rPr lang="en-US" b="1">
                <a:solidFill>
                  <a:schemeClr val="accent2"/>
                </a:solidFill>
              </a:rPr>
              <a:t>“The Panel strongly recommends an aggressive program early on to address the high-risk components of the instrument package, and then design, build, </a:t>
            </a:r>
            <a:r>
              <a:rPr lang="en-US" b="1" u="sng">
                <a:solidFill>
                  <a:schemeClr val="accent2"/>
                </a:solidFill>
              </a:rPr>
              <a:t>aircraft-test</a:t>
            </a:r>
            <a:r>
              <a:rPr lang="en-US" b="1">
                <a:solidFill>
                  <a:schemeClr val="accent2"/>
                </a:solidFill>
              </a:rPr>
              <a:t>,</a:t>
            </a:r>
            <a:r>
              <a:rPr lang="en-US">
                <a:solidFill>
                  <a:schemeClr val="accent2"/>
                </a:solidFill>
              </a:rPr>
              <a:t> and ultimately conduct space-based flights of a prototype Hybrid Doppler Wind Lidar (HDWL).” </a:t>
            </a:r>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1202" name="Group 34"/>
          <p:cNvGraphicFramePr>
            <a:graphicFrameLocks noGrp="1"/>
          </p:cNvGraphicFramePr>
          <p:nvPr>
            <p:ph type="tbl" idx="1"/>
          </p:nvPr>
        </p:nvGraphicFramePr>
        <p:xfrm>
          <a:off x="2117725" y="1143000"/>
          <a:ext cx="5181600" cy="5212080"/>
        </p:xfrm>
        <a:graphic>
          <a:graphicData uri="http://schemas.openxmlformats.org/drawingml/2006/table">
            <a:tbl>
              <a:tblPr/>
              <a:tblGrid>
                <a:gridCol w="2886075"/>
                <a:gridCol w="1111250"/>
                <a:gridCol w="1184275"/>
              </a:tblGrid>
              <a:tr h="692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Entrance TRL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Exit TRL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0450">
                <a:tc>
                  <a:txBody>
                    <a:bodyPr/>
                    <a:lstStyle/>
                    <a:p>
                      <a:pPr marL="0" marR="0" lvl="0" indent="0" algn="l" defTabSz="914400" rtl="0" eaLnBrk="1" fontAlgn="base" latinLnBrk="0" hangingPunct="1">
                        <a:lnSpc>
                          <a:spcPct val="100000"/>
                        </a:lnSpc>
                        <a:spcBef>
                          <a:spcPct val="15000"/>
                        </a:spcBef>
                        <a:spcAft>
                          <a:spcPct val="0"/>
                        </a:spcAft>
                        <a:buClrTx/>
                        <a:buSzTx/>
                        <a:buFontTx/>
                        <a:buChar char="•"/>
                        <a:tabLst/>
                      </a:pPr>
                      <a:r>
                        <a:rPr kumimoji="0" lang="en-US" sz="2000" b="0" i="0" u="none" strike="noStrike" cap="none" normalizeH="0" baseline="0" smtClean="0">
                          <a:ln>
                            <a:noFill/>
                          </a:ln>
                          <a:solidFill>
                            <a:srgbClr val="000099"/>
                          </a:solidFill>
                          <a:effectLst/>
                          <a:latin typeface="Arial" charset="0"/>
                        </a:rPr>
                        <a:t> High spectral resolution all solid state laser transmitter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accent2"/>
                          </a:solidFill>
                          <a:effectLst/>
                          <a:latin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8200">
                <a:tc>
                  <a:txBody>
                    <a:bodyPr/>
                    <a:lstStyle/>
                    <a:p>
                      <a:pPr marL="0" marR="0" lvl="0" indent="0" algn="l" defTabSz="914400" rtl="0" eaLnBrk="1" fontAlgn="base" latinLnBrk="0" hangingPunct="1">
                        <a:lnSpc>
                          <a:spcPct val="100000"/>
                        </a:lnSpc>
                        <a:spcBef>
                          <a:spcPct val="15000"/>
                        </a:spcBef>
                        <a:spcAft>
                          <a:spcPct val="0"/>
                        </a:spcAft>
                        <a:buClrTx/>
                        <a:buSzTx/>
                        <a:buFontTx/>
                        <a:buChar char="•"/>
                        <a:tabLst/>
                      </a:pPr>
                      <a:r>
                        <a:rPr kumimoji="0" lang="en-US" sz="2000" b="0" i="0" u="none" strike="noStrike" cap="none" normalizeH="0" baseline="0" smtClean="0">
                          <a:ln>
                            <a:noFill/>
                          </a:ln>
                          <a:solidFill>
                            <a:srgbClr val="000099"/>
                          </a:solidFill>
                          <a:effectLst/>
                          <a:latin typeface="Arial" charset="0"/>
                        </a:rPr>
                        <a:t> High spectral resolution optical filters</a:t>
                      </a:r>
                      <a:endParaRPr kumimoji="0" lang="en-US" sz="1800" b="0" i="0" u="none" strike="noStrike" cap="none" normalizeH="0" baseline="0" smtClean="0">
                        <a:ln>
                          <a:noFill/>
                        </a:ln>
                        <a:solidFill>
                          <a:srgbClr val="000099"/>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accent2"/>
                          </a:solidFill>
                          <a:effectLst/>
                          <a:latin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7875">
                <a:tc>
                  <a:txBody>
                    <a:bodyPr/>
                    <a:lstStyle/>
                    <a:p>
                      <a:pPr marL="0" marR="0" lvl="0" indent="0" algn="l" defTabSz="914400" rtl="0" eaLnBrk="1" fontAlgn="base" latinLnBrk="0" hangingPunct="1">
                        <a:lnSpc>
                          <a:spcPct val="100000"/>
                        </a:lnSpc>
                        <a:spcBef>
                          <a:spcPct val="15000"/>
                        </a:spcBef>
                        <a:spcAft>
                          <a:spcPct val="0"/>
                        </a:spcAft>
                        <a:buClrTx/>
                        <a:buSzTx/>
                        <a:buFontTx/>
                        <a:buChar char="•"/>
                        <a:tabLst/>
                      </a:pPr>
                      <a:r>
                        <a:rPr kumimoji="0" lang="en-US" sz="2000" b="0" i="0" u="none" strike="noStrike" cap="none" normalizeH="0" baseline="0" smtClean="0">
                          <a:ln>
                            <a:noFill/>
                          </a:ln>
                          <a:solidFill>
                            <a:srgbClr val="000099"/>
                          </a:solidFill>
                          <a:effectLst/>
                          <a:latin typeface="Arial" charset="0"/>
                        </a:rPr>
                        <a:t> Efficient 355 nm photon counting molecular Doppler receiver technologies</a:t>
                      </a:r>
                      <a:endParaRPr kumimoji="0" lang="en-US" sz="1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accent2"/>
                          </a:solidFill>
                          <a:effectLst/>
                          <a:latin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96963">
                <a:tc>
                  <a:txBody>
                    <a:bodyPr/>
                    <a:lstStyle/>
                    <a:p>
                      <a:pPr marL="0" marR="0" lvl="0" indent="0" algn="l" defTabSz="914400" rtl="0" eaLnBrk="1" fontAlgn="base" latinLnBrk="0" hangingPunct="1">
                        <a:lnSpc>
                          <a:spcPct val="100000"/>
                        </a:lnSpc>
                        <a:spcBef>
                          <a:spcPct val="15000"/>
                        </a:spcBef>
                        <a:spcAft>
                          <a:spcPct val="0"/>
                        </a:spcAft>
                        <a:buClrTx/>
                        <a:buSzTx/>
                        <a:buFontTx/>
                        <a:buChar char="•"/>
                        <a:tabLst/>
                      </a:pPr>
                      <a:r>
                        <a:rPr kumimoji="0" lang="en-US" sz="2000" b="0" i="0" u="none" strike="noStrike" cap="none" normalizeH="0" baseline="0" smtClean="0">
                          <a:ln>
                            <a:noFill/>
                          </a:ln>
                          <a:solidFill>
                            <a:srgbClr val="000099"/>
                          </a:solidFill>
                          <a:effectLst/>
                          <a:latin typeface="Arial" charset="0"/>
                        </a:rPr>
                        <a:t> Novel UV Holographic Optical Element telescopes and scanning optics</a:t>
                      </a:r>
                      <a:endParaRPr kumimoji="0" lang="en-US" sz="1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accent2"/>
                          </a:solidFill>
                          <a:effectLst/>
                          <a:latin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084" name="Rectangle 28"/>
          <p:cNvSpPr>
            <a:spLocks noChangeArrowheads="1"/>
          </p:cNvSpPr>
          <p:nvPr/>
        </p:nvSpPr>
        <p:spPr bwMode="auto">
          <a:xfrm>
            <a:off x="457200" y="0"/>
            <a:ext cx="8229600" cy="1143000"/>
          </a:xfrm>
          <a:prstGeom prst="rect">
            <a:avLst/>
          </a:prstGeom>
          <a:noFill/>
          <a:ln w="9525">
            <a:noFill/>
            <a:miter lim="800000"/>
            <a:headEnd/>
            <a:tailEnd/>
          </a:ln>
        </p:spPr>
        <p:txBody>
          <a:bodyPr lIns="92075" tIns="46038" rIns="92075" bIns="46038" anchor="b"/>
          <a:lstStyle/>
          <a:p>
            <a:pPr algn="ctr"/>
            <a:r>
              <a:rPr lang="en-US" sz="3200">
                <a:solidFill>
                  <a:srgbClr val="3333CC"/>
                </a:solidFill>
              </a:rPr>
              <a:t>TWiLiTE Direct Detection Wind Lidar </a:t>
            </a:r>
            <a:br>
              <a:rPr lang="en-US" sz="3200">
                <a:solidFill>
                  <a:srgbClr val="3333CC"/>
                </a:solidFill>
              </a:rPr>
            </a:br>
            <a:r>
              <a:rPr lang="en-US" sz="3200">
                <a:solidFill>
                  <a:srgbClr val="3333CC"/>
                </a:solidFill>
              </a:rPr>
              <a:t>Key Technologies</a:t>
            </a:r>
            <a:endParaRPr lang="en-US" sz="2000">
              <a:solidFill>
                <a:srgbClr val="000000"/>
              </a:solidFill>
            </a:endParaRPr>
          </a:p>
        </p:txBody>
      </p:sp>
      <p:pic>
        <p:nvPicPr>
          <p:cNvPr id="45085" name="Picture 29" descr="100_0467"/>
          <p:cNvPicPr>
            <a:picLocks noChangeAspect="1" noChangeArrowheads="1"/>
          </p:cNvPicPr>
          <p:nvPr/>
        </p:nvPicPr>
        <p:blipFill>
          <a:blip r:embed="rId3" cstate="print"/>
          <a:srcRect/>
          <a:stretch>
            <a:fillRect/>
          </a:stretch>
        </p:blipFill>
        <p:spPr bwMode="auto">
          <a:xfrm>
            <a:off x="7391400" y="2532063"/>
            <a:ext cx="1676400" cy="1430337"/>
          </a:xfrm>
          <a:prstGeom prst="rect">
            <a:avLst/>
          </a:prstGeom>
          <a:noFill/>
          <a:ln w="38100">
            <a:solidFill>
              <a:schemeClr val="accent2"/>
            </a:solidFill>
            <a:miter lim="800000"/>
            <a:headEnd/>
            <a:tailEnd/>
          </a:ln>
        </p:spPr>
      </p:pic>
      <p:pic>
        <p:nvPicPr>
          <p:cNvPr id="45086" name="Picture 30" descr="Telescope"/>
          <p:cNvPicPr>
            <a:picLocks noChangeAspect="1" noChangeArrowheads="1"/>
          </p:cNvPicPr>
          <p:nvPr/>
        </p:nvPicPr>
        <p:blipFill>
          <a:blip r:embed="rId4" cstate="print"/>
          <a:srcRect/>
          <a:stretch>
            <a:fillRect/>
          </a:stretch>
        </p:blipFill>
        <p:spPr bwMode="auto">
          <a:xfrm>
            <a:off x="7543800" y="4572000"/>
            <a:ext cx="1349375" cy="2014538"/>
          </a:xfrm>
          <a:prstGeom prst="rect">
            <a:avLst/>
          </a:prstGeom>
          <a:noFill/>
          <a:ln w="38100">
            <a:solidFill>
              <a:schemeClr val="accent2"/>
            </a:solidFill>
            <a:miter lim="800000"/>
            <a:headEnd/>
            <a:tailEnd/>
          </a:ln>
        </p:spPr>
      </p:pic>
      <p:pic>
        <p:nvPicPr>
          <p:cNvPr id="45087" name="Picture 31" descr="Picture 010"/>
          <p:cNvPicPr>
            <a:picLocks noChangeAspect="1" noChangeArrowheads="1"/>
          </p:cNvPicPr>
          <p:nvPr/>
        </p:nvPicPr>
        <p:blipFill>
          <a:blip r:embed="rId5" cstate="print"/>
          <a:srcRect/>
          <a:stretch>
            <a:fillRect/>
          </a:stretch>
        </p:blipFill>
        <p:spPr bwMode="auto">
          <a:xfrm>
            <a:off x="76200" y="1828800"/>
            <a:ext cx="1905000" cy="1076325"/>
          </a:xfrm>
          <a:prstGeom prst="rect">
            <a:avLst/>
          </a:prstGeom>
          <a:noFill/>
          <a:ln w="38100">
            <a:solidFill>
              <a:schemeClr val="accent2"/>
            </a:solidFill>
            <a:miter lim="800000"/>
            <a:headEnd/>
            <a:tailEnd/>
          </a:ln>
        </p:spPr>
      </p:pic>
      <p:pic>
        <p:nvPicPr>
          <p:cNvPr id="45088" name="Picture 32" descr="DSC_0201"/>
          <p:cNvPicPr>
            <a:picLocks noChangeAspect="1" noChangeArrowheads="1"/>
          </p:cNvPicPr>
          <p:nvPr/>
        </p:nvPicPr>
        <p:blipFill>
          <a:blip r:embed="rId6" cstate="print"/>
          <a:srcRect/>
          <a:stretch>
            <a:fillRect/>
          </a:stretch>
        </p:blipFill>
        <p:spPr bwMode="auto">
          <a:xfrm>
            <a:off x="76200" y="3733800"/>
            <a:ext cx="1981200" cy="1376363"/>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Unfinished Business – Need for additional ER-2 test flights</a:t>
            </a:r>
            <a:endParaRPr lang="en-US" dirty="0"/>
          </a:p>
        </p:txBody>
      </p:sp>
      <p:sp>
        <p:nvSpPr>
          <p:cNvPr id="61443" name="Content Placeholder 2"/>
          <p:cNvSpPr>
            <a:spLocks noGrp="1"/>
          </p:cNvSpPr>
          <p:nvPr>
            <p:ph idx="1"/>
          </p:nvPr>
        </p:nvSpPr>
        <p:spPr/>
        <p:txBody>
          <a:bodyPr/>
          <a:lstStyle/>
          <a:p>
            <a:r>
              <a:rPr lang="en-US" sz="2800" dirty="0" smtClean="0"/>
              <a:t>At least one more round of test flights on the ER-2 is planned to complete engineering testing.  </a:t>
            </a:r>
          </a:p>
          <a:p>
            <a:pPr lvl="1"/>
            <a:r>
              <a:rPr lang="en-US" sz="2400" dirty="0" smtClean="0"/>
              <a:t>Fine tune thermal system control to achieve +/- 2 deg for critical elements (etalon, laser optical module, HOE)</a:t>
            </a:r>
          </a:p>
          <a:p>
            <a:pPr lvl="1"/>
            <a:r>
              <a:rPr lang="en-US" sz="2400" dirty="0" smtClean="0"/>
              <a:t>Increase precision of auto-alignment algorithm to optimize and maintain </a:t>
            </a:r>
            <a:r>
              <a:rPr lang="en-US" sz="2400" dirty="0" err="1" smtClean="0"/>
              <a:t>boresight</a:t>
            </a:r>
            <a:endParaRPr lang="en-US" sz="2400" dirty="0" smtClean="0"/>
          </a:p>
          <a:p>
            <a:pPr lvl="1"/>
            <a:r>
              <a:rPr lang="en-US" sz="2400" dirty="0" smtClean="0"/>
              <a:t>Collect and store all onboard GPS/IMU data for post-processing</a:t>
            </a:r>
          </a:p>
          <a:p>
            <a:pPr lvl="1"/>
            <a:r>
              <a:rPr lang="en-US" sz="2400" dirty="0" smtClean="0"/>
              <a:t>Test HOE scanning</a:t>
            </a:r>
          </a:p>
          <a:p>
            <a:pPr lvl="1"/>
            <a:r>
              <a:rPr lang="en-US" sz="2400" dirty="0" smtClean="0"/>
              <a:t>Test all systems in presence of high clouds</a:t>
            </a:r>
          </a:p>
          <a:p>
            <a:pPr>
              <a:buFontTx/>
              <a:buNone/>
            </a:pPr>
            <a:r>
              <a:rPr lang="en-US" sz="2400" dirty="0" smtClean="0"/>
              <a:t>  </a:t>
            </a:r>
          </a:p>
        </p:txBody>
      </p:sp>
      <p:sp>
        <p:nvSpPr>
          <p:cNvPr id="4" name="Slide Number Placeholder 3"/>
          <p:cNvSpPr>
            <a:spLocks noGrp="1"/>
          </p:cNvSpPr>
          <p:nvPr>
            <p:ph type="sldNum" sz="quarter" idx="10"/>
          </p:nvPr>
        </p:nvSpPr>
        <p:spPr/>
        <p:txBody>
          <a:bodyPr/>
          <a:lstStyle/>
          <a:p>
            <a:pPr>
              <a:defRPr/>
            </a:pPr>
            <a:fld id="{FA7087E8-7433-42E9-B20F-2AA28CD55715}" type="slidenum">
              <a:rPr lang="en-US" smtClean="0"/>
              <a:pPr>
                <a:defRPr/>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l="31667" t="19333" r="23334" b="22000"/>
          <a:stretch>
            <a:fillRect/>
          </a:stretch>
        </p:blipFill>
        <p:spPr bwMode="auto">
          <a:xfrm>
            <a:off x="1981200" y="1130300"/>
            <a:ext cx="4953000" cy="4035257"/>
          </a:xfrm>
          <a:prstGeom prst="rect">
            <a:avLst/>
          </a:prstGeom>
          <a:noFill/>
          <a:ln w="9525">
            <a:noFill/>
            <a:miter lim="800000"/>
            <a:headEnd/>
            <a:tailEnd/>
          </a:ln>
        </p:spPr>
      </p:pic>
      <p:sp>
        <p:nvSpPr>
          <p:cNvPr id="46083" name="TextBox 2"/>
          <p:cNvSpPr txBox="1">
            <a:spLocks noChangeArrowheads="1"/>
          </p:cNvSpPr>
          <p:nvPr/>
        </p:nvSpPr>
        <p:spPr bwMode="auto">
          <a:xfrm>
            <a:off x="838200" y="5199727"/>
            <a:ext cx="8305800" cy="1277273"/>
          </a:xfrm>
          <a:prstGeom prst="rect">
            <a:avLst/>
          </a:prstGeom>
          <a:noFill/>
          <a:ln w="9525">
            <a:noFill/>
            <a:miter lim="800000"/>
            <a:headEnd/>
            <a:tailEnd/>
          </a:ln>
        </p:spPr>
        <p:txBody>
          <a:bodyPr wrap="square">
            <a:spAutoFit/>
          </a:bodyPr>
          <a:lstStyle/>
          <a:p>
            <a:pPr marL="228600" indent="-228600">
              <a:buFontTx/>
              <a:buAutoNum type="arabicPeriod"/>
            </a:pPr>
            <a:r>
              <a:rPr lang="en-US" sz="1100" dirty="0"/>
              <a:t>Doppler receiver (Notes: insulated pressurized box; vibration isolated from frame; on liquid cooling loop; weighs about 100 lbs)</a:t>
            </a:r>
          </a:p>
          <a:p>
            <a:pPr marL="228600" indent="-228600">
              <a:buFontTx/>
              <a:buAutoNum type="arabicPeriod"/>
            </a:pPr>
            <a:r>
              <a:rPr lang="en-US" sz="1100" dirty="0"/>
              <a:t>A) Data system electronic box; B) power distribution box; C) laser electronics module (LEM)</a:t>
            </a:r>
          </a:p>
          <a:p>
            <a:pPr marL="228600" indent="-228600">
              <a:buFontTx/>
              <a:buAutoNum type="arabicPeriod"/>
            </a:pPr>
            <a:r>
              <a:rPr lang="en-US" sz="1100" dirty="0"/>
              <a:t>Laser Optical Module (LOM) (Notes: insulated pressurized box; on liquid cooling loop; 3 pt titanium flex mounts to opt bench)</a:t>
            </a:r>
          </a:p>
          <a:p>
            <a:pPr marL="228600" indent="-228600">
              <a:buFontTx/>
              <a:buAutoNum type="arabicPeriod"/>
            </a:pPr>
            <a:r>
              <a:rPr lang="en-US" sz="1100" dirty="0"/>
              <a:t>Optical Bench</a:t>
            </a:r>
          </a:p>
          <a:p>
            <a:pPr marL="228600" indent="-228600">
              <a:buFontTx/>
              <a:buAutoNum type="arabicPeriod"/>
            </a:pPr>
            <a:r>
              <a:rPr lang="en-US" sz="1100" dirty="0"/>
              <a:t>HOE telescope</a:t>
            </a:r>
          </a:p>
          <a:p>
            <a:pPr marL="228600" indent="-228600">
              <a:buFontTx/>
              <a:buAutoNum type="arabicPeriod"/>
            </a:pPr>
            <a:r>
              <a:rPr lang="en-US" sz="1100" dirty="0"/>
              <a:t>ER-2 </a:t>
            </a:r>
            <a:r>
              <a:rPr lang="en-US" sz="1100" dirty="0" err="1"/>
              <a:t>Qbay</a:t>
            </a:r>
            <a:r>
              <a:rPr lang="en-US" sz="1100" dirty="0"/>
              <a:t> instrument pallet  (mechanical interface defined by aircraft.)</a:t>
            </a:r>
          </a:p>
          <a:p>
            <a:pPr marL="228600" indent="-228600">
              <a:buFontTx/>
              <a:buAutoNum type="arabicPeriod"/>
            </a:pPr>
            <a:r>
              <a:rPr lang="en-US" sz="1100" dirty="0"/>
              <a:t>80-20 structure (modular framework can be easily redesigned for </a:t>
            </a:r>
            <a:r>
              <a:rPr lang="en-US" sz="1100" dirty="0" smtClean="0"/>
              <a:t>different </a:t>
            </a:r>
            <a:r>
              <a:rPr lang="en-US" sz="1100" dirty="0"/>
              <a:t>aircraft)</a:t>
            </a:r>
          </a:p>
        </p:txBody>
      </p:sp>
      <p:sp>
        <p:nvSpPr>
          <p:cNvPr id="12" name="Oval 11"/>
          <p:cNvSpPr/>
          <p:nvPr/>
        </p:nvSpPr>
        <p:spPr>
          <a:xfrm>
            <a:off x="1828800" y="27305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5</a:t>
            </a:r>
          </a:p>
        </p:txBody>
      </p:sp>
      <p:sp>
        <p:nvSpPr>
          <p:cNvPr id="13" name="Oval 12"/>
          <p:cNvSpPr/>
          <p:nvPr/>
        </p:nvSpPr>
        <p:spPr>
          <a:xfrm>
            <a:off x="5838525" y="4587375"/>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4</a:t>
            </a:r>
          </a:p>
        </p:txBody>
      </p:sp>
      <p:sp>
        <p:nvSpPr>
          <p:cNvPr id="14" name="Oval 13"/>
          <p:cNvSpPr/>
          <p:nvPr/>
        </p:nvSpPr>
        <p:spPr>
          <a:xfrm>
            <a:off x="5257800" y="6731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2A</a:t>
            </a:r>
          </a:p>
        </p:txBody>
      </p:sp>
      <p:sp>
        <p:nvSpPr>
          <p:cNvPr id="15" name="Oval 14"/>
          <p:cNvSpPr/>
          <p:nvPr/>
        </p:nvSpPr>
        <p:spPr>
          <a:xfrm>
            <a:off x="5867400" y="9779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2B</a:t>
            </a:r>
          </a:p>
        </p:txBody>
      </p:sp>
      <p:sp>
        <p:nvSpPr>
          <p:cNvPr id="16" name="Oval 15"/>
          <p:cNvSpPr/>
          <p:nvPr/>
        </p:nvSpPr>
        <p:spPr>
          <a:xfrm>
            <a:off x="6400800" y="12827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2C</a:t>
            </a:r>
          </a:p>
        </p:txBody>
      </p:sp>
      <p:sp>
        <p:nvSpPr>
          <p:cNvPr id="17" name="Oval 16"/>
          <p:cNvSpPr/>
          <p:nvPr/>
        </p:nvSpPr>
        <p:spPr>
          <a:xfrm>
            <a:off x="2895600" y="11303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1</a:t>
            </a:r>
          </a:p>
        </p:txBody>
      </p:sp>
      <p:sp>
        <p:nvSpPr>
          <p:cNvPr id="18" name="Oval 17"/>
          <p:cNvSpPr/>
          <p:nvPr/>
        </p:nvSpPr>
        <p:spPr>
          <a:xfrm>
            <a:off x="6629400" y="33401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3</a:t>
            </a:r>
          </a:p>
        </p:txBody>
      </p:sp>
      <p:cxnSp>
        <p:nvCxnSpPr>
          <p:cNvPr id="20" name="Straight Arrow Connector 19"/>
          <p:cNvCxnSpPr/>
          <p:nvPr/>
        </p:nvCxnSpPr>
        <p:spPr>
          <a:xfrm>
            <a:off x="3429000" y="1511300"/>
            <a:ext cx="3048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5334000" y="3721100"/>
            <a:ext cx="13716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286000" y="3035300"/>
            <a:ext cx="11430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5791200" y="1739900"/>
            <a:ext cx="6858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5334000" y="1435100"/>
            <a:ext cx="6858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5105400" y="1206500"/>
            <a:ext cx="3810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029201" y="4800600"/>
            <a:ext cx="762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600200" y="38735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6</a:t>
            </a:r>
          </a:p>
        </p:txBody>
      </p:sp>
      <p:cxnSp>
        <p:nvCxnSpPr>
          <p:cNvPr id="34" name="Straight Arrow Connector 33"/>
          <p:cNvCxnSpPr/>
          <p:nvPr/>
        </p:nvCxnSpPr>
        <p:spPr>
          <a:xfrm flipV="1">
            <a:off x="2057400" y="3721100"/>
            <a:ext cx="457200" cy="2301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1905000" y="48641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400" dirty="0">
                <a:solidFill>
                  <a:schemeClr val="tx1"/>
                </a:solidFill>
              </a:rPr>
              <a:t>7</a:t>
            </a:r>
          </a:p>
        </p:txBody>
      </p:sp>
      <p:cxnSp>
        <p:nvCxnSpPr>
          <p:cNvPr id="37" name="Straight Arrow Connector 36"/>
          <p:cNvCxnSpPr>
            <a:stCxn id="36" idx="6"/>
          </p:cNvCxnSpPr>
          <p:nvPr/>
        </p:nvCxnSpPr>
        <p:spPr>
          <a:xfrm flipV="1">
            <a:off x="2362200" y="4940300"/>
            <a:ext cx="15240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362200" y="3263900"/>
            <a:ext cx="1981200" cy="1828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
          <p:cNvSpPr txBox="1">
            <a:spLocks noChangeArrowheads="1"/>
          </p:cNvSpPr>
          <p:nvPr/>
        </p:nvSpPr>
        <p:spPr bwMode="auto">
          <a:xfrm>
            <a:off x="914400" y="76200"/>
            <a:ext cx="7772400" cy="1143000"/>
          </a:xfrm>
          <a:prstGeom prst="rect">
            <a:avLst/>
          </a:prstGeom>
          <a:noFill/>
          <a:ln>
            <a:noFill/>
            <a:miter lim="800000"/>
            <a:headEnd/>
            <a:tailEnd/>
          </a:ln>
        </p:spPr>
        <p:txBody>
          <a:bodyPr/>
          <a:lstStyle/>
          <a:p>
            <a:pPr algn="ctr" eaLnBrk="0" hangingPunct="0">
              <a:defRPr/>
            </a:pPr>
            <a:r>
              <a:rPr lang="en-US" sz="3600" kern="0" dirty="0">
                <a:solidFill>
                  <a:schemeClr val="accent6"/>
                </a:solidFill>
                <a:latin typeface="+mj-lt"/>
                <a:ea typeface="+mj-ea"/>
                <a:cs typeface="+mj-cs"/>
              </a:rPr>
              <a:t>TWiLiTE Modular Assembly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WiLiTE integration.png"/>
          <p:cNvPicPr>
            <a:picLocks noChangeAspect="1"/>
          </p:cNvPicPr>
          <p:nvPr/>
        </p:nvPicPr>
        <p:blipFill>
          <a:blip r:embed="rId2" cstate="print"/>
          <a:srcRect/>
          <a:stretch>
            <a:fillRect/>
          </a:stretch>
        </p:blipFill>
        <p:spPr bwMode="auto">
          <a:xfrm>
            <a:off x="1066800" y="1295400"/>
            <a:ext cx="6919913" cy="5164138"/>
          </a:xfrm>
          <a:prstGeom prst="rect">
            <a:avLst/>
          </a:prstGeom>
          <a:noFill/>
          <a:ln w="9525">
            <a:noFill/>
            <a:miter lim="800000"/>
            <a:headEnd/>
            <a:tailEnd/>
          </a:ln>
        </p:spPr>
      </p:pic>
      <p:sp>
        <p:nvSpPr>
          <p:cNvPr id="4" name="Rectangle 2"/>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lgn="ctr">
              <a:defRPr/>
            </a:pPr>
            <a:r>
              <a:rPr lang="en-US" sz="3200" b="0" dirty="0" smtClean="0">
                <a:solidFill>
                  <a:schemeClr val="accent6"/>
                </a:solidFill>
              </a:rPr>
              <a:t>ER-2 Engineering Flights</a:t>
            </a:r>
            <a:br>
              <a:rPr lang="en-US" sz="3200" b="0" dirty="0" smtClean="0">
                <a:solidFill>
                  <a:schemeClr val="accent6"/>
                </a:solidFill>
              </a:rPr>
            </a:br>
            <a:r>
              <a:rPr lang="en-US" sz="3200" b="0" dirty="0" smtClean="0">
                <a:solidFill>
                  <a:schemeClr val="accent6"/>
                </a:solidFill>
              </a:rPr>
              <a:t> September, 2009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143000" y="152400"/>
            <a:ext cx="7539243" cy="830997"/>
          </a:xfrm>
          <a:prstGeom prst="rect">
            <a:avLst/>
          </a:prstGeom>
          <a:noFill/>
          <a:ln w="9525">
            <a:noFill/>
            <a:miter lim="800000"/>
            <a:headEnd/>
            <a:tailEnd/>
          </a:ln>
          <a:effectLst/>
        </p:spPr>
        <p:txBody>
          <a:bodyPr wrap="none">
            <a:spAutoFit/>
          </a:bodyPr>
          <a:lstStyle/>
          <a:p>
            <a:r>
              <a:rPr lang="en-US" sz="2800" dirty="0">
                <a:solidFill>
                  <a:schemeClr val="accent6"/>
                </a:solidFill>
                <a:latin typeface="+mn-lt"/>
              </a:rPr>
              <a:t>October 1, 2009 flight track – </a:t>
            </a:r>
            <a:r>
              <a:rPr lang="en-US" sz="2800" dirty="0" smtClean="0">
                <a:solidFill>
                  <a:schemeClr val="accent6"/>
                </a:solidFill>
                <a:latin typeface="+mn-lt"/>
              </a:rPr>
              <a:t>DFRC to Boulder</a:t>
            </a:r>
          </a:p>
          <a:p>
            <a:pPr algn="ctr"/>
            <a:r>
              <a:rPr lang="en-US" sz="2000" dirty="0" smtClean="0">
                <a:solidFill>
                  <a:schemeClr val="accent6"/>
                </a:solidFill>
                <a:latin typeface="+mn-lt"/>
              </a:rPr>
              <a:t>9:25 </a:t>
            </a:r>
            <a:r>
              <a:rPr lang="en-US" sz="2000" dirty="0">
                <a:solidFill>
                  <a:schemeClr val="accent6"/>
                </a:solidFill>
                <a:latin typeface="+mn-lt"/>
              </a:rPr>
              <a:t>PDT launch; 5.4 </a:t>
            </a:r>
            <a:r>
              <a:rPr lang="en-US" sz="2000" dirty="0" smtClean="0">
                <a:solidFill>
                  <a:schemeClr val="accent6"/>
                </a:solidFill>
                <a:latin typeface="+mn-lt"/>
              </a:rPr>
              <a:t>hours </a:t>
            </a:r>
            <a:endParaRPr lang="en-US" sz="2000" dirty="0">
              <a:solidFill>
                <a:schemeClr val="accent6"/>
              </a:solidFill>
              <a:latin typeface="+mn-lt"/>
            </a:endParaRPr>
          </a:p>
        </p:txBody>
      </p:sp>
      <p:grpSp>
        <p:nvGrpSpPr>
          <p:cNvPr id="2" name="Group 15"/>
          <p:cNvGrpSpPr/>
          <p:nvPr/>
        </p:nvGrpSpPr>
        <p:grpSpPr>
          <a:xfrm>
            <a:off x="1371600" y="1143000"/>
            <a:ext cx="6934200" cy="5105400"/>
            <a:chOff x="-304800" y="1600200"/>
            <a:chExt cx="7315200" cy="5486400"/>
          </a:xfrm>
        </p:grpSpPr>
        <p:pic>
          <p:nvPicPr>
            <p:cNvPr id="2055" name="Picture 7"/>
            <p:cNvPicPr>
              <a:picLocks noChangeAspect="1" noChangeArrowheads="1"/>
            </p:cNvPicPr>
            <p:nvPr/>
          </p:nvPicPr>
          <p:blipFill>
            <a:blip r:embed="rId2" cstate="print"/>
            <a:srcRect/>
            <a:stretch>
              <a:fillRect/>
            </a:stretch>
          </p:blipFill>
          <p:spPr bwMode="auto">
            <a:xfrm>
              <a:off x="-304800" y="1600200"/>
              <a:ext cx="7315200" cy="5486400"/>
            </a:xfrm>
            <a:prstGeom prst="rect">
              <a:avLst/>
            </a:prstGeom>
            <a:noFill/>
            <a:ln w="9525">
              <a:noFill/>
              <a:miter lim="800000"/>
              <a:headEnd/>
              <a:tailEnd/>
            </a:ln>
            <a:effectLst/>
          </p:spPr>
        </p:pic>
        <p:sp>
          <p:nvSpPr>
            <p:cNvPr id="6" name="TextBox 5"/>
            <p:cNvSpPr txBox="1"/>
            <p:nvPr/>
          </p:nvSpPr>
          <p:spPr>
            <a:xfrm rot="16200000">
              <a:off x="4852518" y="2741385"/>
              <a:ext cx="904388" cy="259750"/>
            </a:xfrm>
            <a:prstGeom prst="rect">
              <a:avLst/>
            </a:prstGeom>
            <a:noFill/>
            <a:scene3d>
              <a:camera prst="orthographicFront">
                <a:rot lat="0" lon="0" rev="0"/>
              </a:camera>
              <a:lightRig rig="threePt" dir="t"/>
            </a:scene3d>
            <a:sp3d/>
          </p:spPr>
          <p:txBody>
            <a:bodyPr wrap="square" rtlCol="0">
              <a:spAutoFit/>
              <a:flatTx/>
            </a:bodyPr>
            <a:lstStyle/>
            <a:p>
              <a:r>
                <a:rPr lang="en-US" sz="1000" dirty="0" smtClean="0">
                  <a:solidFill>
                    <a:srgbClr val="FFFF00"/>
                  </a:solidFill>
                </a:rPr>
                <a:t>x -18:52</a:t>
              </a:r>
              <a:endParaRPr lang="en-US" sz="1000" dirty="0">
                <a:solidFill>
                  <a:srgbClr val="FFFF00"/>
                </a:solidFill>
              </a:endParaRPr>
            </a:p>
          </p:txBody>
        </p:sp>
        <p:sp>
          <p:nvSpPr>
            <p:cNvPr id="7" name="TextBox 6"/>
            <p:cNvSpPr txBox="1"/>
            <p:nvPr/>
          </p:nvSpPr>
          <p:spPr>
            <a:xfrm rot="16200000">
              <a:off x="5474489" y="2810900"/>
              <a:ext cx="879645" cy="259750"/>
            </a:xfrm>
            <a:prstGeom prst="rect">
              <a:avLst/>
            </a:prstGeom>
            <a:noFill/>
            <a:scene3d>
              <a:camera prst="orthographicFront">
                <a:rot lat="0" lon="0" rev="0"/>
              </a:camera>
              <a:lightRig rig="threePt" dir="t"/>
            </a:scene3d>
            <a:sp3d/>
          </p:spPr>
          <p:txBody>
            <a:bodyPr wrap="square" rtlCol="0">
              <a:spAutoFit/>
              <a:flatTx/>
            </a:bodyPr>
            <a:lstStyle/>
            <a:p>
              <a:r>
                <a:rPr lang="en-US" sz="1000" dirty="0" smtClean="0">
                  <a:solidFill>
                    <a:srgbClr val="FFFF00"/>
                  </a:solidFill>
                </a:rPr>
                <a:t>x -19:02</a:t>
              </a:r>
              <a:endParaRPr lang="en-US" sz="1000" dirty="0">
                <a:solidFill>
                  <a:srgbClr val="FFFF00"/>
                </a:solidFill>
              </a:endParaRPr>
            </a:p>
          </p:txBody>
        </p:sp>
        <p:sp>
          <p:nvSpPr>
            <p:cNvPr id="9" name="TextBox 8"/>
            <p:cNvSpPr txBox="1"/>
            <p:nvPr/>
          </p:nvSpPr>
          <p:spPr>
            <a:xfrm rot="5400000">
              <a:off x="4407210" y="3732283"/>
              <a:ext cx="880601" cy="259750"/>
            </a:xfrm>
            <a:prstGeom prst="rect">
              <a:avLst/>
            </a:prstGeom>
            <a:noFill/>
            <a:scene3d>
              <a:camera prst="orthographicFront">
                <a:rot lat="0" lon="0" rev="0"/>
              </a:camera>
              <a:lightRig rig="threePt" dir="t"/>
            </a:scene3d>
            <a:sp3d/>
          </p:spPr>
          <p:txBody>
            <a:bodyPr wrap="square" rtlCol="0">
              <a:spAutoFit/>
              <a:flatTx/>
            </a:bodyPr>
            <a:lstStyle/>
            <a:p>
              <a:r>
                <a:rPr lang="en-US" sz="1000" dirty="0" smtClean="0">
                  <a:solidFill>
                    <a:srgbClr val="FFFF00"/>
                  </a:solidFill>
                </a:rPr>
                <a:t>x -20:12</a:t>
              </a:r>
              <a:endParaRPr lang="en-US" sz="1000" dirty="0">
                <a:solidFill>
                  <a:srgbClr val="FFFF00"/>
                </a:solidFill>
              </a:endParaRPr>
            </a:p>
          </p:txBody>
        </p:sp>
        <p:sp>
          <p:nvSpPr>
            <p:cNvPr id="10" name="TextBox 9"/>
            <p:cNvSpPr txBox="1"/>
            <p:nvPr/>
          </p:nvSpPr>
          <p:spPr>
            <a:xfrm rot="5400000">
              <a:off x="3868381" y="4102036"/>
              <a:ext cx="796187" cy="259750"/>
            </a:xfrm>
            <a:prstGeom prst="rect">
              <a:avLst/>
            </a:prstGeom>
            <a:noFill/>
            <a:scene3d>
              <a:camera prst="orthographicFront">
                <a:rot lat="0" lon="0" rev="0"/>
              </a:camera>
              <a:lightRig rig="threePt" dir="t"/>
            </a:scene3d>
            <a:sp3d/>
          </p:spPr>
          <p:txBody>
            <a:bodyPr wrap="square" rtlCol="0">
              <a:spAutoFit/>
              <a:flatTx/>
            </a:bodyPr>
            <a:lstStyle/>
            <a:p>
              <a:r>
                <a:rPr lang="en-US" sz="1000" dirty="0" smtClean="0">
                  <a:solidFill>
                    <a:srgbClr val="FFFF00"/>
                  </a:solidFill>
                </a:rPr>
                <a:t>x -20:23</a:t>
              </a:r>
              <a:endParaRPr lang="en-US" sz="1000" dirty="0">
                <a:solidFill>
                  <a:srgbClr val="FFFF00"/>
                </a:solidFill>
              </a:endParaRPr>
            </a:p>
          </p:txBody>
        </p:sp>
        <p:cxnSp>
          <p:nvCxnSpPr>
            <p:cNvPr id="13" name="Straight Arrow Connector 12"/>
            <p:cNvCxnSpPr/>
            <p:nvPr/>
          </p:nvCxnSpPr>
          <p:spPr>
            <a:xfrm rot="16200000" flipH="1" flipV="1">
              <a:off x="4327920" y="3461131"/>
              <a:ext cx="411961" cy="581036"/>
            </a:xfrm>
            <a:prstGeom prst="straightConnector1">
              <a:avLst/>
            </a:prstGeom>
            <a:ln w="2222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20000">
              <a:off x="5324476" y="3190876"/>
              <a:ext cx="609600" cy="76200"/>
            </a:xfrm>
            <a:prstGeom prst="straightConnector1">
              <a:avLst/>
            </a:prstGeom>
            <a:ln w="2222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5638800" y="2667000"/>
            <a:ext cx="466794" cy="369332"/>
          </a:xfrm>
          <a:prstGeom prst="rect">
            <a:avLst/>
          </a:prstGeom>
          <a:noFill/>
        </p:spPr>
        <p:txBody>
          <a:bodyPr wrap="none" rtlCol="0">
            <a:spAutoFit/>
          </a:bodyPr>
          <a:lstStyle/>
          <a:p>
            <a:r>
              <a:rPr lang="en-US" dirty="0" smtClean="0">
                <a:solidFill>
                  <a:srgbClr val="FFFF00"/>
                </a:solidFill>
              </a:rPr>
              <a:t>S3</a:t>
            </a:r>
            <a:endParaRPr lang="en-US" dirty="0">
              <a:solidFill>
                <a:srgbClr val="FFFF00"/>
              </a:solidFill>
            </a:endParaRPr>
          </a:p>
        </p:txBody>
      </p:sp>
      <p:sp>
        <p:nvSpPr>
          <p:cNvPr id="12" name="TextBox 11"/>
          <p:cNvSpPr txBox="1"/>
          <p:nvPr/>
        </p:nvSpPr>
        <p:spPr>
          <a:xfrm>
            <a:off x="6772206" y="2209800"/>
            <a:ext cx="466794" cy="369332"/>
          </a:xfrm>
          <a:prstGeom prst="rect">
            <a:avLst/>
          </a:prstGeom>
          <a:noFill/>
        </p:spPr>
        <p:txBody>
          <a:bodyPr wrap="none" rtlCol="0">
            <a:spAutoFit/>
          </a:bodyPr>
          <a:lstStyle/>
          <a:p>
            <a:r>
              <a:rPr lang="en-US" dirty="0" smtClean="0">
                <a:solidFill>
                  <a:srgbClr val="FFFF00"/>
                </a:solidFill>
              </a:rPr>
              <a:t>S1</a:t>
            </a:r>
            <a:endParaRPr lang="en-US" dirty="0">
              <a:solidFill>
                <a:srgbClr val="FFFF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2012e2h.png"/>
          <p:cNvPicPr>
            <a:picLocks noChangeAspect="1"/>
          </p:cNvPicPr>
          <p:nvPr/>
        </p:nvPicPr>
        <p:blipFill>
          <a:blip r:embed="rId2" cstate="print"/>
          <a:srcRect l="1904" r="4541"/>
          <a:stretch>
            <a:fillRect/>
          </a:stretch>
        </p:blipFill>
        <p:spPr bwMode="auto">
          <a:xfrm>
            <a:off x="914400" y="4038600"/>
            <a:ext cx="7848600" cy="2762250"/>
          </a:xfrm>
          <a:prstGeom prst="rect">
            <a:avLst/>
          </a:prstGeom>
          <a:noFill/>
          <a:ln w="9525">
            <a:noFill/>
            <a:miter lim="800000"/>
            <a:headEnd/>
            <a:tailEnd/>
          </a:ln>
        </p:spPr>
      </p:pic>
      <p:pic>
        <p:nvPicPr>
          <p:cNvPr id="58371" name="Picture 5" descr="2012e1h.png"/>
          <p:cNvPicPr>
            <a:picLocks noChangeAspect="1"/>
          </p:cNvPicPr>
          <p:nvPr/>
        </p:nvPicPr>
        <p:blipFill>
          <a:blip r:embed="rId3" cstate="print"/>
          <a:srcRect l="2814" r="4541"/>
          <a:stretch>
            <a:fillRect/>
          </a:stretch>
        </p:blipFill>
        <p:spPr bwMode="auto">
          <a:xfrm>
            <a:off x="990600" y="1295400"/>
            <a:ext cx="7772400" cy="2762250"/>
          </a:xfrm>
          <a:prstGeom prst="rect">
            <a:avLst/>
          </a:prstGeom>
          <a:noFill/>
          <a:ln w="9525">
            <a:noFill/>
            <a:miter lim="800000"/>
            <a:headEnd/>
            <a:tailEnd/>
          </a:ln>
        </p:spPr>
      </p:pic>
      <p:sp>
        <p:nvSpPr>
          <p:cNvPr id="58372" name="TextBox 19"/>
          <p:cNvSpPr txBox="1">
            <a:spLocks noChangeArrowheads="1"/>
          </p:cNvSpPr>
          <p:nvPr/>
        </p:nvSpPr>
        <p:spPr bwMode="auto">
          <a:xfrm>
            <a:off x="1981200" y="152400"/>
            <a:ext cx="5535682" cy="1200329"/>
          </a:xfrm>
          <a:prstGeom prst="rect">
            <a:avLst/>
          </a:prstGeom>
          <a:noFill/>
          <a:ln w="9525">
            <a:noFill/>
            <a:miter lim="800000"/>
            <a:headEnd/>
            <a:tailEnd/>
          </a:ln>
        </p:spPr>
        <p:txBody>
          <a:bodyPr wrap="none">
            <a:spAutoFit/>
          </a:bodyPr>
          <a:lstStyle/>
          <a:p>
            <a:pPr algn="ctr"/>
            <a:r>
              <a:rPr lang="en-US" sz="3200" dirty="0" smtClean="0">
                <a:solidFill>
                  <a:schemeClr val="accent6"/>
                </a:solidFill>
                <a:latin typeface="+mn-lt"/>
              </a:rPr>
              <a:t>Edge Channel Signals </a:t>
            </a:r>
          </a:p>
          <a:p>
            <a:pPr algn="ctr"/>
            <a:r>
              <a:rPr lang="en-US" sz="2000" dirty="0" smtClean="0">
                <a:solidFill>
                  <a:schemeClr val="accent6"/>
                </a:solidFill>
                <a:latin typeface="+mn-lt"/>
              </a:rPr>
              <a:t>Data </a:t>
            </a:r>
            <a:r>
              <a:rPr lang="en-US" sz="2000" dirty="0">
                <a:solidFill>
                  <a:schemeClr val="accent6"/>
                </a:solidFill>
                <a:latin typeface="+mn-lt"/>
              </a:rPr>
              <a:t>Collection Period </a:t>
            </a:r>
            <a:r>
              <a:rPr lang="en-US" sz="2000" dirty="0" smtClean="0">
                <a:solidFill>
                  <a:schemeClr val="accent6"/>
                </a:solidFill>
                <a:latin typeface="+mn-lt"/>
              </a:rPr>
              <a:t>S3 - 20:12 </a:t>
            </a:r>
            <a:r>
              <a:rPr lang="en-US" sz="2000" dirty="0">
                <a:solidFill>
                  <a:schemeClr val="accent6"/>
                </a:solidFill>
                <a:latin typeface="+mn-lt"/>
              </a:rPr>
              <a:t>to 20:22 UT  </a:t>
            </a:r>
            <a:endParaRPr lang="en-US" sz="2000" dirty="0" smtClean="0">
              <a:solidFill>
                <a:schemeClr val="accent6"/>
              </a:solidFill>
              <a:latin typeface="+mn-lt"/>
            </a:endParaRPr>
          </a:p>
          <a:p>
            <a:pPr algn="ctr"/>
            <a:r>
              <a:rPr lang="en-US" sz="2000" dirty="0" smtClean="0">
                <a:solidFill>
                  <a:schemeClr val="accent6"/>
                </a:solidFill>
                <a:latin typeface="+mn-lt"/>
              </a:rPr>
              <a:t>1 second average; </a:t>
            </a:r>
            <a:r>
              <a:rPr lang="el-GR" sz="2000" dirty="0" smtClean="0">
                <a:solidFill>
                  <a:schemeClr val="accent6"/>
                </a:solidFill>
                <a:latin typeface="+mn-lt"/>
              </a:rPr>
              <a:t>Δ</a:t>
            </a:r>
            <a:r>
              <a:rPr lang="en-US" sz="2000" dirty="0" smtClean="0">
                <a:solidFill>
                  <a:schemeClr val="accent6"/>
                </a:solidFill>
                <a:latin typeface="+mn-lt"/>
              </a:rPr>
              <a:t>z=70 m</a:t>
            </a:r>
            <a:endParaRPr lang="en-US" sz="2000" dirty="0">
              <a:solidFill>
                <a:schemeClr val="accent6"/>
              </a:solidFill>
              <a:latin typeface="+mn-lt"/>
            </a:endParaRPr>
          </a:p>
        </p:txBody>
      </p:sp>
      <p:sp>
        <p:nvSpPr>
          <p:cNvPr id="6" name="TextBox 4"/>
          <p:cNvSpPr txBox="1">
            <a:spLocks noChangeArrowheads="1"/>
          </p:cNvSpPr>
          <p:nvPr/>
        </p:nvSpPr>
        <p:spPr bwMode="auto">
          <a:xfrm>
            <a:off x="2555875" y="2212975"/>
            <a:ext cx="1065213" cy="307975"/>
          </a:xfrm>
          <a:prstGeom prst="rect">
            <a:avLst/>
          </a:prstGeom>
          <a:noFill/>
          <a:ln w="9525">
            <a:noFill/>
            <a:miter lim="800000"/>
            <a:headEnd/>
            <a:tailEnd/>
          </a:ln>
        </p:spPr>
        <p:txBody>
          <a:bodyPr wrap="none">
            <a:spAutoFit/>
          </a:bodyPr>
          <a:lstStyle/>
          <a:p>
            <a:r>
              <a:rPr lang="en-US" sz="1400">
                <a:solidFill>
                  <a:srgbClr val="FFFF00"/>
                </a:solidFill>
              </a:rPr>
              <a:t>Cloud tops</a:t>
            </a:r>
          </a:p>
        </p:txBody>
      </p:sp>
      <p:sp>
        <p:nvSpPr>
          <p:cNvPr id="7" name="TextBox 5"/>
          <p:cNvSpPr txBox="1">
            <a:spLocks noChangeArrowheads="1"/>
          </p:cNvSpPr>
          <p:nvPr/>
        </p:nvSpPr>
        <p:spPr bwMode="auto">
          <a:xfrm>
            <a:off x="4681538" y="2209800"/>
            <a:ext cx="1431925" cy="307975"/>
          </a:xfrm>
          <a:prstGeom prst="rect">
            <a:avLst/>
          </a:prstGeom>
          <a:noFill/>
          <a:ln w="9525">
            <a:noFill/>
            <a:miter lim="800000"/>
            <a:headEnd/>
            <a:tailEnd/>
          </a:ln>
        </p:spPr>
        <p:txBody>
          <a:bodyPr wrap="none">
            <a:spAutoFit/>
          </a:bodyPr>
          <a:lstStyle/>
          <a:p>
            <a:r>
              <a:rPr lang="en-US" sz="1400">
                <a:solidFill>
                  <a:srgbClr val="FFFF00"/>
                </a:solidFill>
              </a:rPr>
              <a:t>Ground returns</a:t>
            </a:r>
          </a:p>
        </p:txBody>
      </p:sp>
      <p:cxnSp>
        <p:nvCxnSpPr>
          <p:cNvPr id="8" name="Straight Arrow Connector 7"/>
          <p:cNvCxnSpPr>
            <a:cxnSpLocks noChangeShapeType="1"/>
          </p:cNvCxnSpPr>
          <p:nvPr/>
        </p:nvCxnSpPr>
        <p:spPr bwMode="auto">
          <a:xfrm rot="5400000">
            <a:off x="4812506" y="2729707"/>
            <a:ext cx="509587" cy="165100"/>
          </a:xfrm>
          <a:prstGeom prst="straightConnector1">
            <a:avLst/>
          </a:prstGeom>
          <a:noFill/>
          <a:ln w="9525" algn="ctr">
            <a:solidFill>
              <a:srgbClr val="FFFF00"/>
            </a:solidFill>
            <a:round/>
            <a:headEnd/>
            <a:tailEnd type="arrow" w="med" len="med"/>
          </a:ln>
        </p:spPr>
      </p:cxnSp>
      <p:cxnSp>
        <p:nvCxnSpPr>
          <p:cNvPr id="9" name="Straight Arrow Connector 10"/>
          <p:cNvCxnSpPr>
            <a:cxnSpLocks noChangeShapeType="1"/>
          </p:cNvCxnSpPr>
          <p:nvPr/>
        </p:nvCxnSpPr>
        <p:spPr bwMode="auto">
          <a:xfrm>
            <a:off x="5741988" y="2452688"/>
            <a:ext cx="908050" cy="595312"/>
          </a:xfrm>
          <a:prstGeom prst="straightConnector1">
            <a:avLst/>
          </a:prstGeom>
          <a:noFill/>
          <a:ln w="9525" algn="ctr">
            <a:solidFill>
              <a:srgbClr val="FFFF00"/>
            </a:solidFill>
            <a:round/>
            <a:headEnd/>
            <a:tailEnd type="arrow" w="med" len="med"/>
          </a:ln>
        </p:spPr>
      </p:cxnSp>
      <p:cxnSp>
        <p:nvCxnSpPr>
          <p:cNvPr id="10" name="Straight Arrow Connector 11"/>
          <p:cNvCxnSpPr>
            <a:cxnSpLocks noChangeShapeType="1"/>
          </p:cNvCxnSpPr>
          <p:nvPr/>
        </p:nvCxnSpPr>
        <p:spPr bwMode="auto">
          <a:xfrm rot="5400000">
            <a:off x="2665412" y="2555876"/>
            <a:ext cx="366713" cy="201612"/>
          </a:xfrm>
          <a:prstGeom prst="straightConnector1">
            <a:avLst/>
          </a:prstGeom>
          <a:noFill/>
          <a:ln w="9525" algn="ctr">
            <a:solidFill>
              <a:srgbClr val="FFFF00"/>
            </a:solidFill>
            <a:round/>
            <a:headEnd/>
            <a:tailEnd type="arrow" w="med" len="med"/>
          </a:ln>
        </p:spPr>
      </p:cxnSp>
      <p:cxnSp>
        <p:nvCxnSpPr>
          <p:cNvPr id="11" name="Straight Arrow Connector 12"/>
          <p:cNvCxnSpPr>
            <a:cxnSpLocks noChangeShapeType="1"/>
          </p:cNvCxnSpPr>
          <p:nvPr/>
        </p:nvCxnSpPr>
        <p:spPr bwMode="auto">
          <a:xfrm rot="16200000" flipH="1">
            <a:off x="3497263" y="2443162"/>
            <a:ext cx="412750" cy="396875"/>
          </a:xfrm>
          <a:prstGeom prst="straightConnector1">
            <a:avLst/>
          </a:prstGeom>
          <a:noFill/>
          <a:ln w="9525" algn="ctr">
            <a:solidFill>
              <a:srgbClr val="FFFF00"/>
            </a:solidFill>
            <a:round/>
            <a:headEnd/>
            <a:tailEnd type="arrow" w="med" len="med"/>
          </a:ln>
        </p:spPr>
      </p:cxnSp>
      <p:sp>
        <p:nvSpPr>
          <p:cNvPr id="12" name="TextBox 4"/>
          <p:cNvSpPr txBox="1">
            <a:spLocks noChangeArrowheads="1"/>
          </p:cNvSpPr>
          <p:nvPr/>
        </p:nvSpPr>
        <p:spPr bwMode="auto">
          <a:xfrm>
            <a:off x="5410200" y="5105400"/>
            <a:ext cx="1449387" cy="307975"/>
          </a:xfrm>
          <a:prstGeom prst="rect">
            <a:avLst/>
          </a:prstGeom>
          <a:noFill/>
          <a:ln w="9525">
            <a:noFill/>
            <a:miter lim="800000"/>
            <a:headEnd/>
            <a:tailEnd/>
          </a:ln>
        </p:spPr>
        <p:txBody>
          <a:bodyPr wrap="none">
            <a:spAutoFit/>
          </a:bodyPr>
          <a:lstStyle/>
          <a:p>
            <a:r>
              <a:rPr lang="en-US" sz="1400" dirty="0">
                <a:solidFill>
                  <a:srgbClr val="FFFF00"/>
                </a:solidFill>
              </a:rPr>
              <a:t>Aerosol  signals</a:t>
            </a:r>
          </a:p>
        </p:txBody>
      </p:sp>
      <p:cxnSp>
        <p:nvCxnSpPr>
          <p:cNvPr id="13" name="Straight Arrow Connector 11"/>
          <p:cNvCxnSpPr>
            <a:cxnSpLocks noChangeShapeType="1"/>
          </p:cNvCxnSpPr>
          <p:nvPr/>
        </p:nvCxnSpPr>
        <p:spPr bwMode="auto">
          <a:xfrm rot="5400000">
            <a:off x="5519738" y="5448299"/>
            <a:ext cx="366712" cy="201613"/>
          </a:xfrm>
          <a:prstGeom prst="straightConnector1">
            <a:avLst/>
          </a:prstGeom>
          <a:noFill/>
          <a:ln w="9525" algn="ctr">
            <a:solidFill>
              <a:srgbClr val="FFFF00"/>
            </a:solidFill>
            <a:round/>
            <a:headEnd/>
            <a:tailEnd type="arrow"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7EBA566-6DDD-410B-BA40-F5FA20D1BF56}" type="slidenum">
              <a:rPr lang="en-US" smtClean="0"/>
              <a:pPr>
                <a:defRPr/>
              </a:pPr>
              <a:t>8</a:t>
            </a:fld>
            <a:endParaRPr lang="en-US"/>
          </a:p>
        </p:txBody>
      </p:sp>
      <p:sp>
        <p:nvSpPr>
          <p:cNvPr id="5" name="Title 1"/>
          <p:cNvSpPr txBox="1">
            <a:spLocks/>
          </p:cNvSpPr>
          <p:nvPr/>
        </p:nvSpPr>
        <p:spPr bwMode="auto">
          <a:xfrm>
            <a:off x="1362075" y="228600"/>
            <a:ext cx="7781925" cy="1143000"/>
          </a:xfrm>
          <a:prstGeom prst="rect">
            <a:avLst/>
          </a:prstGeom>
          <a:noFill/>
          <a:ln w="9525">
            <a:noFill/>
            <a:miter lim="800000"/>
            <a:headEnd/>
            <a:tailEnd/>
          </a:ln>
          <a:effectLst>
            <a:outerShdw dist="35921"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75000"/>
              </a:lnSpc>
              <a:spcBef>
                <a:spcPct val="0"/>
              </a:spcBef>
              <a:spcAft>
                <a:spcPct val="0"/>
              </a:spcAft>
              <a:buClrTx/>
              <a:buSzTx/>
              <a:buFontTx/>
              <a:buNone/>
              <a:tabLst/>
              <a:defRPr/>
            </a:pPr>
            <a:r>
              <a:rPr kumimoji="0" lang="en-US" sz="3200" b="1" i="0" u="none" strike="noStrike" kern="0" cap="none" spc="0" normalizeH="0" baseline="0" noProof="0" dirty="0" err="1" smtClean="0">
                <a:ln>
                  <a:noFill/>
                </a:ln>
                <a:solidFill>
                  <a:schemeClr val="accent6"/>
                </a:solidFill>
                <a:effectLst/>
                <a:uLnTx/>
                <a:uFillTx/>
                <a:latin typeface="+mn-lt"/>
                <a:ea typeface="+mj-ea"/>
                <a:cs typeface="+mj-cs"/>
              </a:rPr>
              <a:t>TWiLiTE</a:t>
            </a:r>
            <a:r>
              <a:rPr kumimoji="0" lang="en-US" sz="3200" b="1" i="0" u="none" strike="noStrike" kern="0" cap="none" spc="0" normalizeH="0" baseline="0" noProof="0" dirty="0" smtClean="0">
                <a:ln>
                  <a:noFill/>
                </a:ln>
                <a:solidFill>
                  <a:schemeClr val="accent6"/>
                </a:solidFill>
                <a:effectLst/>
                <a:uLnTx/>
                <a:uFillTx/>
                <a:latin typeface="+mn-lt"/>
                <a:ea typeface="+mj-ea"/>
                <a:cs typeface="+mj-cs"/>
              </a:rPr>
              <a:t> Quick Look LOS Winds</a:t>
            </a:r>
          </a:p>
          <a:p>
            <a:pPr marL="0" marR="0" lvl="0" indent="0" algn="ctr" defTabSz="914400" rtl="0" eaLnBrk="0" fontAlgn="base" latinLnBrk="0" hangingPunct="0">
              <a:lnSpc>
                <a:spcPct val="75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accent6"/>
                </a:solidFill>
                <a:effectLst/>
                <a:uLnTx/>
                <a:uFillTx/>
                <a:latin typeface="+mn-lt"/>
                <a:ea typeface="+mj-ea"/>
                <a:cs typeface="+mj-cs"/>
              </a:rPr>
              <a:t> </a:t>
            </a:r>
            <a:r>
              <a:rPr kumimoji="0" lang="en-US" sz="2000" b="1" i="0" u="none" strike="noStrike" kern="0" cap="none" spc="0" normalizeH="0" baseline="0" noProof="0" dirty="0" smtClean="0">
                <a:ln>
                  <a:noFill/>
                </a:ln>
                <a:solidFill>
                  <a:schemeClr val="accent6"/>
                </a:solidFill>
                <a:effectLst/>
                <a:uLnTx/>
                <a:uFillTx/>
                <a:latin typeface="+mn-lt"/>
                <a:ea typeface="+mj-ea"/>
                <a:cs typeface="+mj-cs"/>
              </a:rPr>
              <a:t>October 1, 2009 – Period S3,  20:12 to 20:22 UT</a:t>
            </a:r>
            <a:endParaRPr lang="en-US" sz="2000" b="1" kern="0" dirty="0" smtClean="0">
              <a:solidFill>
                <a:schemeClr val="accent6"/>
              </a:solidFill>
              <a:latin typeface="+mn-lt"/>
              <a:ea typeface="+mj-ea"/>
              <a:cs typeface="+mj-cs"/>
            </a:endParaRPr>
          </a:p>
          <a:p>
            <a:pPr algn="ctr" eaLnBrk="0" hangingPunct="0">
              <a:lnSpc>
                <a:spcPct val="75000"/>
              </a:lnSpc>
              <a:defRPr/>
            </a:pPr>
            <a:r>
              <a:rPr kumimoji="0" lang="en-US" sz="2000" b="1" i="0" u="none" strike="noStrike" kern="0" cap="none" spc="0" normalizeH="0" baseline="0" noProof="0" dirty="0" smtClean="0">
                <a:ln>
                  <a:noFill/>
                </a:ln>
                <a:solidFill>
                  <a:schemeClr val="accent6"/>
                </a:solidFill>
                <a:effectLst/>
                <a:uLnTx/>
                <a:uFillTx/>
                <a:latin typeface="+mn-lt"/>
                <a:ea typeface="+mj-ea"/>
                <a:cs typeface="+mj-cs"/>
              </a:rPr>
              <a:t>10 second average;</a:t>
            </a:r>
            <a:r>
              <a:rPr lang="en-US" sz="2000" dirty="0" smtClean="0">
                <a:solidFill>
                  <a:schemeClr val="accent6"/>
                </a:solidFill>
                <a:latin typeface="+mn-lt"/>
              </a:rPr>
              <a:t> ; </a:t>
            </a:r>
            <a:r>
              <a:rPr lang="el-GR" sz="2000" dirty="0" smtClean="0">
                <a:solidFill>
                  <a:schemeClr val="accent6"/>
                </a:solidFill>
                <a:latin typeface="+mn-lt"/>
              </a:rPr>
              <a:t>Δ</a:t>
            </a:r>
            <a:r>
              <a:rPr lang="en-US" sz="2000" dirty="0" smtClean="0">
                <a:solidFill>
                  <a:schemeClr val="accent6"/>
                </a:solidFill>
                <a:latin typeface="+mn-lt"/>
              </a:rPr>
              <a:t>z=210 </a:t>
            </a:r>
            <a:endParaRPr kumimoji="0" lang="en-US" sz="2000" b="1" i="0" u="none" strike="noStrike" kern="0" cap="none" spc="0" normalizeH="0" baseline="0" noProof="0" dirty="0" smtClean="0">
              <a:ln>
                <a:noFill/>
              </a:ln>
              <a:solidFill>
                <a:schemeClr val="accent6"/>
              </a:solidFill>
              <a:effectLst/>
              <a:uLnTx/>
              <a:uFillTx/>
              <a:latin typeface="+mn-lt"/>
              <a:ea typeface="+mj-ea"/>
              <a:cs typeface="+mj-cs"/>
            </a:endParaRPr>
          </a:p>
        </p:txBody>
      </p:sp>
      <p:pic>
        <p:nvPicPr>
          <p:cNvPr id="6" name="Picture 5" descr="LOSwinds2016minus12s66.png"/>
          <p:cNvPicPr>
            <a:picLocks noChangeAspect="1"/>
          </p:cNvPicPr>
          <p:nvPr/>
        </p:nvPicPr>
        <p:blipFill>
          <a:blip r:embed="rId2" cstate="print"/>
          <a:srcRect l="2593" r="4568"/>
          <a:stretch>
            <a:fillRect/>
          </a:stretch>
        </p:blipFill>
        <p:spPr>
          <a:xfrm>
            <a:off x="838200" y="3657600"/>
            <a:ext cx="7879080" cy="2794000"/>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5029200" y="1295400"/>
            <a:ext cx="3021012" cy="2278021"/>
          </a:xfrm>
          <a:prstGeom prst="rect">
            <a:avLst/>
          </a:prstGeom>
          <a:noFill/>
          <a:ln w="9525">
            <a:noFill/>
            <a:miter lim="800000"/>
            <a:headEnd/>
            <a:tailEnd/>
          </a:ln>
          <a:effectLst/>
        </p:spPr>
      </p:pic>
      <p:cxnSp>
        <p:nvCxnSpPr>
          <p:cNvPr id="9" name="Straight Connector 8"/>
          <p:cNvCxnSpPr/>
          <p:nvPr/>
        </p:nvCxnSpPr>
        <p:spPr bwMode="auto">
          <a:xfrm rot="10800000" flipV="1">
            <a:off x="4343400" y="3581400"/>
            <a:ext cx="609600" cy="304800"/>
          </a:xfrm>
          <a:prstGeom prst="line">
            <a:avLst/>
          </a:prstGeom>
          <a:noFill/>
          <a:ln w="9525" cap="flat" cmpd="sng" algn="ctr">
            <a:noFill/>
            <a:prstDash val="solid"/>
            <a:round/>
            <a:headEnd type="none" w="med" len="med"/>
            <a:tailEnd type="none" w="med" len="med"/>
          </a:ln>
          <a:effectLst/>
        </p:spPr>
      </p:cxnSp>
      <p:cxnSp>
        <p:nvCxnSpPr>
          <p:cNvPr id="12" name="Straight Connector 11"/>
          <p:cNvCxnSpPr/>
          <p:nvPr/>
        </p:nvCxnSpPr>
        <p:spPr bwMode="auto">
          <a:xfrm flipV="1">
            <a:off x="4114800" y="3505200"/>
            <a:ext cx="914400" cy="457200"/>
          </a:xfrm>
          <a:prstGeom prst="line">
            <a:avLst/>
          </a:prstGeom>
          <a:noFill/>
          <a:ln w="9525" cap="flat" cmpd="sng" algn="ctr">
            <a:noFill/>
            <a:prstDash val="solid"/>
            <a:round/>
            <a:headEnd type="none" w="med" len="med"/>
            <a:tailEnd type="none" w="med" len="med"/>
          </a:ln>
          <a:effectLst/>
        </p:spPr>
      </p:cxnSp>
      <p:cxnSp>
        <p:nvCxnSpPr>
          <p:cNvPr id="14" name="Straight Connector 13"/>
          <p:cNvCxnSpPr/>
          <p:nvPr/>
        </p:nvCxnSpPr>
        <p:spPr bwMode="auto">
          <a:xfrm flipV="1">
            <a:off x="4114800" y="3581400"/>
            <a:ext cx="914400" cy="3810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bwMode="auto">
          <a:xfrm flipV="1">
            <a:off x="4038600" y="3581400"/>
            <a:ext cx="3962400" cy="3810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p:txBody>
          <a:bodyPr/>
          <a:lstStyle/>
          <a:p>
            <a:pPr>
              <a:defRPr/>
            </a:pPr>
            <a:fld id="{4CF10F44-0511-49A1-965C-CAEB6FBE487E}" type="slidenum">
              <a:rPr lang="en-US" smtClean="0"/>
              <a:pPr>
                <a:defRPr/>
              </a:pPr>
              <a:t>9</a:t>
            </a:fld>
            <a:endParaRPr lang="en-US" smtClean="0"/>
          </a:p>
        </p:txBody>
      </p:sp>
      <p:sp>
        <p:nvSpPr>
          <p:cNvPr id="60419" name="Rectangle 3"/>
          <p:cNvSpPr>
            <a:spLocks noGrp="1" noChangeArrowheads="1"/>
          </p:cNvSpPr>
          <p:nvPr>
            <p:ph type="body" idx="1"/>
          </p:nvPr>
        </p:nvSpPr>
        <p:spPr>
          <a:xfrm>
            <a:off x="609600" y="1654175"/>
            <a:ext cx="8229600" cy="4441825"/>
          </a:xfrm>
          <a:noFill/>
        </p:spPr>
        <p:txBody>
          <a:bodyPr/>
          <a:lstStyle/>
          <a:p>
            <a:pPr lvl="1"/>
            <a:r>
              <a:rPr lang="en-US" sz="2100" b="0" dirty="0" smtClean="0">
                <a:latin typeface="Arial" charset="0"/>
              </a:rPr>
              <a:t>Demonstrated fully autonomous operation of </a:t>
            </a:r>
            <a:r>
              <a:rPr lang="en-US" sz="2100" b="0" dirty="0" err="1" smtClean="0">
                <a:latin typeface="Arial" charset="0"/>
              </a:rPr>
              <a:t>TWiLiTE</a:t>
            </a:r>
            <a:r>
              <a:rPr lang="en-US" sz="2100" b="0" dirty="0" smtClean="0">
                <a:latin typeface="Arial" charset="0"/>
              </a:rPr>
              <a:t> including in flight calibration, bore sight alignment and data acquisition</a:t>
            </a:r>
          </a:p>
          <a:p>
            <a:pPr lvl="2"/>
            <a:r>
              <a:rPr lang="en-US" sz="2100" b="0" dirty="0" smtClean="0">
                <a:latin typeface="Arial" charset="0"/>
              </a:rPr>
              <a:t>Established liquid cooling system operational parameters</a:t>
            </a:r>
          </a:p>
          <a:p>
            <a:pPr lvl="2"/>
            <a:r>
              <a:rPr lang="en-US" sz="2100" b="0" dirty="0" smtClean="0">
                <a:latin typeface="Arial" charset="0"/>
              </a:rPr>
              <a:t>Tested auto alignment system in flight</a:t>
            </a:r>
          </a:p>
          <a:p>
            <a:pPr lvl="2"/>
            <a:r>
              <a:rPr lang="en-US" sz="2100" b="0" dirty="0" smtClean="0">
                <a:latin typeface="Arial" charset="0"/>
              </a:rPr>
              <a:t>Demonstrated etalon calibration and alignment holds for &gt;6 hours continuous operation in aircraft</a:t>
            </a:r>
          </a:p>
          <a:p>
            <a:pPr lvl="2"/>
            <a:r>
              <a:rPr lang="en-US" sz="2100" b="0" dirty="0" smtClean="0">
                <a:latin typeface="Arial" charset="0"/>
              </a:rPr>
              <a:t>Photon counting data acquisition of clear air molecular backscatter returns, as well as low level aerosols, clouds and surface returns</a:t>
            </a:r>
          </a:p>
          <a:p>
            <a:pPr lvl="1"/>
            <a:r>
              <a:rPr lang="en-US" sz="2100" b="0" dirty="0" smtClean="0">
                <a:latin typeface="Arial" charset="0"/>
              </a:rPr>
              <a:t>Last flight included ground validation in Boulder, CO area</a:t>
            </a:r>
          </a:p>
          <a:p>
            <a:pPr lvl="2"/>
            <a:r>
              <a:rPr lang="en-US" sz="2100" b="0" dirty="0" smtClean="0">
                <a:latin typeface="Arial" charset="0"/>
              </a:rPr>
              <a:t>NOAA Doppler </a:t>
            </a:r>
            <a:r>
              <a:rPr lang="en-US" sz="2100" b="0" dirty="0" err="1" smtClean="0">
                <a:latin typeface="Arial" charset="0"/>
              </a:rPr>
              <a:t>lidar</a:t>
            </a:r>
            <a:r>
              <a:rPr lang="en-US" sz="2100" b="0" dirty="0" smtClean="0">
                <a:latin typeface="Arial" charset="0"/>
              </a:rPr>
              <a:t>, </a:t>
            </a:r>
            <a:r>
              <a:rPr lang="en-US" sz="2100" b="0" dirty="0" err="1" smtClean="0">
                <a:latin typeface="Arial" charset="0"/>
              </a:rPr>
              <a:t>sondes</a:t>
            </a:r>
            <a:r>
              <a:rPr lang="en-US" sz="2100" b="0" dirty="0" smtClean="0">
                <a:latin typeface="Arial" charset="0"/>
              </a:rPr>
              <a:t>, </a:t>
            </a:r>
            <a:r>
              <a:rPr lang="en-US" sz="2100" b="0" dirty="0" err="1" smtClean="0">
                <a:latin typeface="Arial" charset="0"/>
              </a:rPr>
              <a:t>Vaisala</a:t>
            </a:r>
            <a:r>
              <a:rPr lang="en-US" sz="2100" b="0" dirty="0" smtClean="0">
                <a:latin typeface="Arial" charset="0"/>
              </a:rPr>
              <a:t> and NOAA profilers</a:t>
            </a:r>
          </a:p>
          <a:p>
            <a:pPr lvl="1"/>
            <a:r>
              <a:rPr lang="en-US" sz="2000" dirty="0" smtClean="0">
                <a:latin typeface="Arial" pitchFamily="34" charset="0"/>
                <a:cs typeface="Arial" pitchFamily="34" charset="0"/>
              </a:rPr>
              <a:t>Additional test flights on the ER-2 are planned  early in FY11 to complete engineering testing.  </a:t>
            </a:r>
          </a:p>
          <a:p>
            <a:pPr lvl="1"/>
            <a:endParaRPr lang="en-US" sz="2100" b="0" dirty="0" smtClean="0">
              <a:latin typeface="Arial" charset="0"/>
            </a:endParaRPr>
          </a:p>
        </p:txBody>
      </p:sp>
      <p:sp>
        <p:nvSpPr>
          <p:cNvPr id="6" name="Rectangle 2"/>
          <p:cNvSpPr txBox="1">
            <a:spLocks noChangeArrowheads="1"/>
          </p:cNvSpPr>
          <p:nvPr/>
        </p:nvSpPr>
        <p:spPr bwMode="auto">
          <a:xfrm>
            <a:off x="1362075" y="290513"/>
            <a:ext cx="7781925" cy="1143000"/>
          </a:xfrm>
          <a:prstGeom prst="rect">
            <a:avLst/>
          </a:prstGeom>
          <a:noFill/>
          <a:ln w="9525">
            <a:noFill/>
            <a:miter lim="800000"/>
            <a:headEnd/>
            <a:tailEnd/>
          </a:ln>
          <a:effectLst>
            <a:outerShdw dist="35921" dir="2700000" algn="ctr" rotWithShape="0">
              <a:schemeClr val="bg2">
                <a:alpha val="50000"/>
              </a:schemeClr>
            </a:outerShdw>
          </a:effectLst>
        </p:spPr>
        <p:txBody>
          <a:bodyPr anchor="ctr"/>
          <a:lstStyle/>
          <a:p>
            <a:pPr>
              <a:lnSpc>
                <a:spcPct val="75000"/>
              </a:lnSpc>
              <a:defRPr/>
            </a:pPr>
            <a:r>
              <a:rPr lang="en-US" sz="3200" kern="0" dirty="0">
                <a:solidFill>
                  <a:schemeClr val="accent6"/>
                </a:solidFill>
                <a:latin typeface="+mj-lt"/>
                <a:ea typeface="+mj-ea"/>
                <a:cs typeface="+mj-cs"/>
              </a:rPr>
              <a:t>TWiLiTE ER-2 2009 Flight Test Summary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Book Antiqua"/>
        <a:ea typeface=""/>
        <a:cs typeface="Arial"/>
      </a:majorFont>
      <a:minorFont>
        <a:latin typeface="Book Antiqu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1616</TotalTime>
  <Words>2248</Words>
  <Application>Microsoft Office PowerPoint</Application>
  <PresentationFormat>On-screen Show (4:3)</PresentationFormat>
  <Paragraphs>349</Paragraphs>
  <Slides>39</Slides>
  <Notes>16</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1_Blank Presentation</vt:lpstr>
      <vt:lpstr>2_Blank Presentation</vt:lpstr>
      <vt:lpstr>The Tropospheric Wind Lidar Technology Experiment (TWiLiTE):  Status and plans for HS3   Bruce Gentry, Matt McGill, Ryan Cargo, Bill Hart, Roman Machan, Dan Reed, Stan Scott, Shane Wake, David Wilkens, John Yorks </vt:lpstr>
      <vt:lpstr>Slide 2</vt:lpstr>
      <vt:lpstr>Slide 3</vt:lpstr>
      <vt:lpstr>Slide 4</vt:lpstr>
      <vt:lpstr>ER-2 Engineering Flights  September, 2009</vt:lpstr>
      <vt:lpstr>Slide 6</vt:lpstr>
      <vt:lpstr>Slide 7</vt:lpstr>
      <vt:lpstr>Slide 8</vt:lpstr>
      <vt:lpstr>Slide 9</vt:lpstr>
      <vt:lpstr>Slide 10</vt:lpstr>
      <vt:lpstr>Hybrid Doppler Lidar Transceiver  </vt:lpstr>
      <vt:lpstr>HS3 TWiLiTE on Global Hawk - Option 2</vt:lpstr>
      <vt:lpstr>TWiLiTE I&amp;T Schedule</vt:lpstr>
      <vt:lpstr>Summary</vt:lpstr>
      <vt:lpstr>Backups</vt:lpstr>
      <vt:lpstr>Slide 16</vt:lpstr>
      <vt:lpstr>Outline</vt:lpstr>
      <vt:lpstr>Slide 18</vt:lpstr>
      <vt:lpstr>Outline</vt:lpstr>
      <vt:lpstr>Slide 20</vt:lpstr>
      <vt:lpstr>Hurricane and Severe Storm Sentinel (HS3)</vt:lpstr>
      <vt:lpstr>Slide 22</vt:lpstr>
      <vt:lpstr>Slide 23</vt:lpstr>
      <vt:lpstr>Optical Bench Detail</vt:lpstr>
      <vt:lpstr>Electronics Detail</vt:lpstr>
      <vt:lpstr>Example: October 1, 2009 Flight  Edwards AFB to Boulder CO</vt:lpstr>
      <vt:lpstr>September, 2009 Engineering Flights</vt:lpstr>
      <vt:lpstr>Slide 28</vt:lpstr>
      <vt:lpstr>ER-2 Engineering Flights February, 2009 and September, 2009</vt:lpstr>
      <vt:lpstr>October 1, 2010 Ground Validation</vt:lpstr>
      <vt:lpstr>Slide 31</vt:lpstr>
      <vt:lpstr>Slide 32</vt:lpstr>
      <vt:lpstr>Slide 33</vt:lpstr>
      <vt:lpstr>Slide 34</vt:lpstr>
      <vt:lpstr>Slide 35</vt:lpstr>
      <vt:lpstr>Direct Detection Doppler lidar profiling at Howard Beltsville Research Facility</vt:lpstr>
      <vt:lpstr>2007 NRC Decadal Survey Recommendations for Tropospheric Winds</vt:lpstr>
      <vt:lpstr>Slide 38</vt:lpstr>
      <vt:lpstr>Unfinished Business – Need for additional ER-2 test flights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bruce</dc:creator>
  <cp:lastModifiedBy>bruce</cp:lastModifiedBy>
  <cp:revision>173</cp:revision>
  <dcterms:created xsi:type="dcterms:W3CDTF">2010-01-30T03:43:06Z</dcterms:created>
  <dcterms:modified xsi:type="dcterms:W3CDTF">2010-10-19T14:13:17Z</dcterms:modified>
</cp:coreProperties>
</file>