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2" r:id="rId4"/>
    <p:sldId id="257" r:id="rId5"/>
    <p:sldId id="264" r:id="rId6"/>
    <p:sldId id="258" r:id="rId7"/>
    <p:sldId id="259" r:id="rId8"/>
    <p:sldId id="265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ict"/><Relationship Id="rId3" Type="http://schemas.openxmlformats.org/officeDocument/2006/relationships/image" Target="../media/image10.pict"/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EDE17-B736-CC4C-B6EC-41D39EF54D60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E64AC-A7E5-8347-B318-FE4AC5AC4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8D586-64EC-D741-91AF-0427F09B3FE1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7D2F-62EC-E641-8937-FF954D0A0612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D377-2B19-3A40-A12F-ACDCBC1F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4" Type="http://schemas.openxmlformats.org/officeDocument/2006/relationships/oleObject" Target="Macintosh%20HD:Users:braun:Documents:Projects:GRIP:FlightPlans:GenEx2009v2-1.doc!OLE_LINK5" TargetMode="External"/><Relationship Id="rId5" Type="http://schemas.openxmlformats.org/officeDocument/2006/relationships/oleObject" Target="Macintosh%20HD:Users:braun:Documents:Projects:GRIP:FlightPlans:GenEx2009v2-1.doc!OLE_LINK6" TargetMode="External"/><Relationship Id="rId7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4.png"/><Relationship Id="rId3" Type="http://schemas.openxmlformats.org/officeDocument/2006/relationships/image" Target="../media/image11.png"/><Relationship Id="rId6" Type="http://schemas.openxmlformats.org/officeDocument/2006/relationships/oleObject" Target="Macintosh%20HD:Users:braun:Documents:Projects:GRIP:FlightPlans:GenEx2009v2-1.doc!OLE_LINK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5" Type="http://schemas.openxmlformats.org/officeDocument/2006/relationships/oleObject" Target="MacintoshHD:Users:braun:Documents:Proposals:HS3:Versions:proposal_9.29.2009.doc!OLE_LINK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Genesis and Rapid Intensification Processes: Aircraft Planning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042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Scott Braun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NASA/GSFC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5" name="Picture 1027" descr="grip_pa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3" descr="DC8"/>
          <p:cNvPicPr>
            <a:picLocks noChangeAspect="1" noChangeArrowheads="1"/>
          </p:cNvPicPr>
          <p:nvPr/>
        </p:nvPicPr>
        <p:blipFill>
          <a:blip r:embed="rId3"/>
          <a:srcRect t="31824" b="19890"/>
          <a:stretch>
            <a:fillRect/>
          </a:stretch>
        </p:blipFill>
        <p:spPr bwMode="auto">
          <a:xfrm>
            <a:off x="949325" y="1192213"/>
            <a:ext cx="70739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119"/>
          <p:cNvSpPr txBox="1">
            <a:spLocks noChangeArrowheads="1"/>
          </p:cNvSpPr>
          <p:nvPr/>
        </p:nvSpPr>
        <p:spPr bwMode="auto">
          <a:xfrm>
            <a:off x="6943725" y="3684588"/>
            <a:ext cx="22002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MMS</a:t>
            </a:r>
          </a:p>
          <a:p>
            <a:r>
              <a:rPr lang="en-US" sz="1400" b="1">
                <a:latin typeface="Calibri" charset="0"/>
              </a:rPr>
              <a:t>Meteorological Measurement System</a:t>
            </a:r>
          </a:p>
          <a:p>
            <a:r>
              <a:rPr lang="en-US" sz="1400" b="1">
                <a:latin typeface="Calibri" charset="0"/>
              </a:rPr>
              <a:t>(Insitu Press, Temp, 3D Winds and Turbulence)</a:t>
            </a:r>
            <a:endParaRPr lang="en-US" sz="1400">
              <a:latin typeface="Calibri" charset="0"/>
            </a:endParaRPr>
          </a:p>
        </p:txBody>
      </p:sp>
      <p:sp>
        <p:nvSpPr>
          <p:cNvPr id="46084" name="Text Box 120"/>
          <p:cNvSpPr txBox="1">
            <a:spLocks noChangeArrowheads="1"/>
          </p:cNvSpPr>
          <p:nvPr/>
        </p:nvSpPr>
        <p:spPr bwMode="auto">
          <a:xfrm>
            <a:off x="5556250" y="5068888"/>
            <a:ext cx="22002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APR-2</a:t>
            </a:r>
          </a:p>
          <a:p>
            <a:r>
              <a:rPr lang="en-US" sz="1400" b="1">
                <a:latin typeface="Calibri" charset="0"/>
              </a:rPr>
              <a:t>Airborne Precipitation Radar Dual Frequency</a:t>
            </a:r>
          </a:p>
          <a:p>
            <a:r>
              <a:rPr lang="en-US" sz="1400" b="1">
                <a:latin typeface="Calibri" charset="0"/>
              </a:rPr>
              <a:t>(Vertical Structure Rain Reflectivity and Cross Winds)</a:t>
            </a:r>
            <a:endParaRPr lang="en-US" sz="1400">
              <a:latin typeface="Calibri" charset="0"/>
            </a:endParaRPr>
          </a:p>
        </p:txBody>
      </p:sp>
      <p:sp>
        <p:nvSpPr>
          <p:cNvPr id="46085" name="Text Box 121"/>
          <p:cNvSpPr txBox="1">
            <a:spLocks noChangeArrowheads="1"/>
          </p:cNvSpPr>
          <p:nvPr/>
        </p:nvSpPr>
        <p:spPr bwMode="auto">
          <a:xfrm>
            <a:off x="0" y="3697288"/>
            <a:ext cx="20351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Dropsondes</a:t>
            </a:r>
          </a:p>
          <a:p>
            <a:r>
              <a:rPr lang="en-US" sz="1400" b="1">
                <a:latin typeface="Calibri" charset="0"/>
              </a:rPr>
              <a:t>(Vertical Profiles of Temp, Press, Humidity and Winds)</a:t>
            </a:r>
            <a:endParaRPr lang="en-US" sz="1400">
              <a:latin typeface="Calibri" charset="0"/>
            </a:endParaRPr>
          </a:p>
        </p:txBody>
      </p:sp>
      <p:sp>
        <p:nvSpPr>
          <p:cNvPr id="46086" name="Text Box 122"/>
          <p:cNvSpPr txBox="1">
            <a:spLocks noChangeArrowheads="1"/>
          </p:cNvSpPr>
          <p:nvPr/>
        </p:nvSpPr>
        <p:spPr bwMode="auto">
          <a:xfrm>
            <a:off x="152400" y="5068888"/>
            <a:ext cx="22002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CAPS, CVI, PIP</a:t>
            </a:r>
          </a:p>
          <a:p>
            <a:r>
              <a:rPr lang="en-US" sz="1400" b="1">
                <a:latin typeface="Calibri" charset="0"/>
              </a:rPr>
              <a:t>(Cloud Particle Size distributions, Precip Rate, Rain &amp; Ice water content)</a:t>
            </a:r>
            <a:endParaRPr lang="en-US" sz="1400">
              <a:latin typeface="Calibri" charset="0"/>
            </a:endParaRPr>
          </a:p>
        </p:txBody>
      </p:sp>
      <p:sp>
        <p:nvSpPr>
          <p:cNvPr id="46087" name="Text Box 123"/>
          <p:cNvSpPr txBox="1">
            <a:spLocks noChangeArrowheads="1"/>
          </p:cNvSpPr>
          <p:nvPr/>
        </p:nvSpPr>
        <p:spPr bwMode="auto">
          <a:xfrm>
            <a:off x="2851150" y="5083175"/>
            <a:ext cx="17684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LASE</a:t>
            </a:r>
          </a:p>
          <a:p>
            <a:r>
              <a:rPr lang="en-US" sz="1400" b="1">
                <a:latin typeface="Calibri" charset="0"/>
              </a:rPr>
              <a:t>Lidar Atmospheric Sensing Experiment</a:t>
            </a:r>
          </a:p>
          <a:p>
            <a:r>
              <a:rPr lang="en-US" sz="1400" b="1">
                <a:latin typeface="Calibri" charset="0"/>
              </a:rPr>
              <a:t>(H2Ov, Aerosol profiles and Cloud distributions)</a:t>
            </a:r>
          </a:p>
        </p:txBody>
      </p:sp>
      <p:sp>
        <p:nvSpPr>
          <p:cNvPr id="46088" name="Line 125"/>
          <p:cNvSpPr>
            <a:spLocks noChangeShapeType="1"/>
          </p:cNvSpPr>
          <p:nvPr/>
        </p:nvSpPr>
        <p:spPr bwMode="auto">
          <a:xfrm flipV="1">
            <a:off x="1866900" y="3098800"/>
            <a:ext cx="48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9" name="Line 126"/>
          <p:cNvSpPr>
            <a:spLocks noChangeShapeType="1"/>
          </p:cNvSpPr>
          <p:nvPr/>
        </p:nvSpPr>
        <p:spPr bwMode="auto">
          <a:xfrm flipH="1" flipV="1">
            <a:off x="3238500" y="2628900"/>
            <a:ext cx="342900" cy="237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Text Box 124"/>
          <p:cNvSpPr txBox="1">
            <a:spLocks noChangeArrowheads="1"/>
          </p:cNvSpPr>
          <p:nvPr/>
        </p:nvSpPr>
        <p:spPr bwMode="auto">
          <a:xfrm>
            <a:off x="4191000" y="3695700"/>
            <a:ext cx="19335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DAWN</a:t>
            </a:r>
          </a:p>
          <a:p>
            <a:r>
              <a:rPr lang="en-US" sz="1400" b="1">
                <a:latin typeface="Calibri" charset="0"/>
              </a:rPr>
              <a:t>Doppler Aerosol Wind Lidar </a:t>
            </a:r>
          </a:p>
          <a:p>
            <a:r>
              <a:rPr lang="en-US" sz="1400" b="1">
                <a:latin typeface="Calibri" charset="0"/>
              </a:rPr>
              <a:t>(Vertical Profiles of Vectored Horizontal Winds)</a:t>
            </a:r>
            <a:endParaRPr lang="en-US" sz="1400">
              <a:latin typeface="Calibri" charset="0"/>
            </a:endParaRPr>
          </a:p>
        </p:txBody>
      </p:sp>
      <p:sp>
        <p:nvSpPr>
          <p:cNvPr id="46091" name="Line 127"/>
          <p:cNvSpPr>
            <a:spLocks noChangeShapeType="1"/>
          </p:cNvSpPr>
          <p:nvPr/>
        </p:nvSpPr>
        <p:spPr bwMode="auto">
          <a:xfrm flipH="1" flipV="1">
            <a:off x="3606800" y="2946400"/>
            <a:ext cx="990600" cy="850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2" name="Line 128"/>
          <p:cNvSpPr>
            <a:spLocks noChangeShapeType="1"/>
          </p:cNvSpPr>
          <p:nvPr/>
        </p:nvSpPr>
        <p:spPr bwMode="auto">
          <a:xfrm flipH="1" flipV="1">
            <a:off x="6108700" y="2311400"/>
            <a:ext cx="508000" cy="271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3" name="Line 129"/>
          <p:cNvSpPr>
            <a:spLocks noChangeShapeType="1"/>
          </p:cNvSpPr>
          <p:nvPr/>
        </p:nvSpPr>
        <p:spPr bwMode="auto">
          <a:xfrm flipV="1">
            <a:off x="2336800" y="2082800"/>
            <a:ext cx="355600" cy="311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4" name="Line 130"/>
          <p:cNvSpPr>
            <a:spLocks noChangeShapeType="1"/>
          </p:cNvSpPr>
          <p:nvPr/>
        </p:nvSpPr>
        <p:spPr bwMode="auto">
          <a:xfrm flipH="1" flipV="1">
            <a:off x="7835900" y="2006600"/>
            <a:ext cx="152400" cy="165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5" name="Rectangle 2"/>
          <p:cNvSpPr>
            <a:spLocks noChangeArrowheads="1"/>
          </p:cNvSpPr>
          <p:nvPr/>
        </p:nvSpPr>
        <p:spPr bwMode="auto">
          <a:xfrm>
            <a:off x="76200" y="0"/>
            <a:ext cx="87630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3200" b="1">
                <a:solidFill>
                  <a:srgbClr val="FFFFFF"/>
                </a:solidFill>
                <a:latin typeface="Calibri" charset="0"/>
              </a:rPr>
              <a:t>GRIP DC-8 Payload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4953000" cy="760413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The Global Hawk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29D62A-C6BA-F648-A0D1-591CF8C377D2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pic>
        <p:nvPicPr>
          <p:cNvPr id="37892" name="Picture 5" descr="GH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199" y="193971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H Specs Cha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288" y="949198"/>
            <a:ext cx="3821112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724400" y="1482598"/>
            <a:ext cx="3810000" cy="53340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6199" y="3179850"/>
            <a:ext cx="424580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GH quickly reaches flight altitude of 55 </a:t>
            </a:r>
            <a:r>
              <a:rPr lang="en-US" dirty="0" err="1" smtClean="0"/>
              <a:t>kft</a:t>
            </a:r>
            <a:r>
              <a:rPr lang="en-US" dirty="0" smtClean="0"/>
              <a:t>. Reaches 65 </a:t>
            </a:r>
            <a:r>
              <a:rPr lang="en-US" dirty="0" err="1" smtClean="0"/>
              <a:t>kft</a:t>
            </a:r>
            <a:r>
              <a:rPr lang="en-US" dirty="0" smtClean="0"/>
              <a:t> after ~20 </a:t>
            </a:r>
            <a:r>
              <a:rPr lang="en-US" dirty="0" err="1" smtClean="0"/>
              <a:t>h</a:t>
            </a:r>
            <a:r>
              <a:rPr lang="en-US" dirty="0" smtClean="0"/>
              <a:t> as it burns fuel.</a:t>
            </a:r>
          </a:p>
          <a:p>
            <a:pPr lvl="1"/>
            <a:endParaRPr lang="en-US" dirty="0"/>
          </a:p>
          <a:p>
            <a:r>
              <a:rPr lang="en-US" dirty="0" smtClean="0"/>
              <a:t>GRIP </a:t>
            </a:r>
            <a:r>
              <a:rPr lang="en-US" dirty="0"/>
              <a:t>flights based from </a:t>
            </a:r>
            <a:r>
              <a:rPr lang="en-US" dirty="0" smtClean="0"/>
              <a:t>Dryden</a:t>
            </a:r>
          </a:p>
          <a:p>
            <a:endParaRPr lang="en-US" dirty="0" smtClean="0"/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In-storm operations: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	• Will be extremely cautious operating near convection, performance in hurricanes not tested yet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51428" y="3884422"/>
            <a:ext cx="24600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Flight Operations Region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 descr="GHflight regi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936" y="3754633"/>
            <a:ext cx="4576064" cy="3103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095500" y="0"/>
            <a:ext cx="4953000" cy="7604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The NASA DC-8</a:t>
            </a:r>
          </a:p>
        </p:txBody>
      </p:sp>
      <p:pic>
        <p:nvPicPr>
          <p:cNvPr id="45059" name="Picture 6" descr="EC99-44896-13.jpg"/>
          <p:cNvPicPr>
            <a:picLocks noChangeAspect="1"/>
          </p:cNvPicPr>
          <p:nvPr/>
        </p:nvPicPr>
        <p:blipFill>
          <a:blip r:embed="rId2"/>
          <a:srcRect l="4800" t="21312" b="23770"/>
          <a:stretch>
            <a:fillRect/>
          </a:stretch>
        </p:blipFill>
        <p:spPr bwMode="auto">
          <a:xfrm>
            <a:off x="39688" y="990600"/>
            <a:ext cx="453231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4800600" y="1143000"/>
            <a:ext cx="419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• Range	5,400 nmi</a:t>
            </a:r>
          </a:p>
          <a:p>
            <a:r>
              <a:rPr lang="en-US"/>
              <a:t>• Up to 42,000 ft</a:t>
            </a:r>
          </a:p>
          <a:p>
            <a:r>
              <a:rPr lang="en-US"/>
              <a:t>• Endurance up to 12 h </a:t>
            </a:r>
          </a:p>
          <a:p>
            <a:r>
              <a:rPr lang="en-US"/>
              <a:t>	(but usually 6-10 h)</a:t>
            </a:r>
          </a:p>
          <a:p>
            <a:r>
              <a:rPr lang="en-US"/>
              <a:t>• Payload weight: up to 30,000 lbs</a:t>
            </a:r>
          </a:p>
        </p:txBody>
      </p:sp>
      <p:pic>
        <p:nvPicPr>
          <p:cNvPr id="45061" name="Picture 8" descr="flight_ma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95600"/>
            <a:ext cx="38354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381000" y="3657600"/>
            <a:ext cx="434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Operations:</a:t>
            </a:r>
          </a:p>
          <a:p>
            <a:r>
              <a:rPr lang="en-US"/>
              <a:t>     • Fort Lauderdale</a:t>
            </a:r>
          </a:p>
          <a:p>
            <a:pPr lvl="1"/>
            <a:endParaRPr lang="en-US"/>
          </a:p>
          <a:p>
            <a:r>
              <a:rPr lang="en-US"/>
              <a:t>In-storm operations:</a:t>
            </a:r>
          </a:p>
          <a:p>
            <a:r>
              <a:rPr lang="en-US"/>
              <a:t>     • Will fly into hurricanes, convective cloud systems, although avoids strong convection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Atlantic Flight Ranges and Duration</a:t>
            </a:r>
            <a:endParaRPr lang="en-US" dirty="0"/>
          </a:p>
        </p:txBody>
      </p:sp>
      <p:pic>
        <p:nvPicPr>
          <p:cNvPr id="5" name="Picture 4" descr="gen_locs_ran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54" y="1232224"/>
            <a:ext cx="6186692" cy="537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9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Phenomena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213"/>
            <a:ext cx="8229600" cy="2766299"/>
          </a:xfrm>
        </p:spPr>
        <p:txBody>
          <a:bodyPr/>
          <a:lstStyle/>
          <a:p>
            <a:r>
              <a:rPr lang="en-US" dirty="0" smtClean="0"/>
              <a:t>Disturbances with potential for genesis</a:t>
            </a:r>
          </a:p>
          <a:p>
            <a:r>
              <a:rPr lang="en-US" dirty="0" smtClean="0"/>
              <a:t>Tropical storms with potential for rapid intensification (RI)</a:t>
            </a:r>
          </a:p>
          <a:p>
            <a:r>
              <a:rPr lang="en-US" dirty="0" smtClean="0"/>
              <a:t>Intense hurricanes with potential for rapid weakening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111" y="4171815"/>
            <a:ext cx="7851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• Deep, rotating convective cores (radar measurements of precipitation regions and localized rotating convection)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• Broad vortices providing the favorable mesoscale environment for development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• Environmental influences (e.g., dry air, vertical shear)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• Environmental and inner-core structures when nascent eye wall forms prior to RI (organization of winds, formation of warm core, role of deep convection)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• Environmental structure and inner-core response prior to and during rapid weakening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9"/>
            <a:ext cx="5077174" cy="782222"/>
          </a:xfrm>
        </p:spPr>
        <p:txBody>
          <a:bodyPr/>
          <a:lstStyle/>
          <a:p>
            <a:r>
              <a:rPr lang="en-US" dirty="0" smtClean="0"/>
              <a:t>Flight Patterns</a:t>
            </a:r>
            <a:endParaRPr lang="en-US" dirty="0"/>
          </a:p>
        </p:txBody>
      </p:sp>
      <p:pic>
        <p:nvPicPr>
          <p:cNvPr id="6150" name="Object 3"/>
          <p:cNvPicPr>
            <a:picLocks noChangeArrowheads="1"/>
          </p:cNvPicPr>
          <p:nvPr/>
        </p:nvPicPr>
        <p:blipFill>
          <a:blip r:embed="rId3"/>
          <a:srcRect l="51270" t="-319" r="-2684" b="-3830"/>
          <a:stretch>
            <a:fillRect/>
          </a:stretch>
        </p:blipFill>
        <p:spPr bwMode="auto">
          <a:xfrm>
            <a:off x="732355" y="1350632"/>
            <a:ext cx="2104361" cy="229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836716" y="1350632"/>
          <a:ext cx="2643954" cy="2427911"/>
        </p:xfrm>
        <a:graphic>
          <a:graphicData uri="http://schemas.openxmlformats.org/presentationml/2006/ole">
            <p:oleObj spid="_x0000_s6152" name="Document" r:id="rId4" imgW="3263900" imgH="2997200" progId="Word.Document.12">
              <p:link updateAutomatic="1"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3006513" y="4153273"/>
          <a:ext cx="2527861" cy="2392137"/>
        </p:xfrm>
        <a:graphic>
          <a:graphicData uri="http://schemas.openxmlformats.org/presentationml/2006/ole">
            <p:oleObj spid="_x0000_s6153" name="Document" r:id="rId5" imgW="3784600" imgH="3581400" progId="Word.Document.12">
              <p:link updateAutomatic="1"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-241029" y="3778543"/>
          <a:ext cx="3468241" cy="2912837"/>
        </p:xfrm>
        <a:graphic>
          <a:graphicData uri="http://schemas.openxmlformats.org/presentationml/2006/ole">
            <p:oleObj spid="_x0000_s6154" name="Document" r:id="rId6" imgW="5930900" imgH="4622800" progId="Word.Document.12">
              <p:link updateAutomatic="1"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83834" y="936341"/>
            <a:ext cx="214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Flight Modules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14" name="Picture 13" descr="GHflight At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144" y="0"/>
            <a:ext cx="3617856" cy="2456735"/>
          </a:xfrm>
          <a:prstGeom prst="rect">
            <a:avLst/>
          </a:prstGeom>
        </p:spPr>
      </p:pic>
      <p:pic>
        <p:nvPicPr>
          <p:cNvPr id="15" name="Picture 14" descr="GHflight Cari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6144" y="2364025"/>
            <a:ext cx="3617856" cy="2506049"/>
          </a:xfrm>
          <a:prstGeom prst="rect">
            <a:avLst/>
          </a:prstGeom>
        </p:spPr>
      </p:pic>
      <p:pic>
        <p:nvPicPr>
          <p:cNvPr id="16" name="Picture 15" descr="GHflight Go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4374" y="4555834"/>
            <a:ext cx="3609626" cy="250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Flights can be any time of day with goals of either maximizing coverage/sampling (simultaneous flights of GH and DC-8) or maintaining temporal continuity</a:t>
            </a:r>
          </a:p>
          <a:p>
            <a:r>
              <a:rPr lang="en-US" dirty="0" smtClean="0"/>
              <a:t>Dropsondes from GH: As frequently as every 5 min (30 </a:t>
            </a:r>
            <a:r>
              <a:rPr lang="en-US" dirty="0" err="1" smtClean="0"/>
              <a:t>nmi</a:t>
            </a:r>
            <a:r>
              <a:rPr lang="en-US" dirty="0" smtClean="0"/>
              <a:t>), descent time ~17 min</a:t>
            </a:r>
            <a:r>
              <a:rPr lang="en-US" smtClean="0"/>
              <a:t>,</a:t>
            </a:r>
            <a:r>
              <a:rPr lang="en-US" smtClean="0"/>
              <a:t> 8 </a:t>
            </a:r>
            <a:r>
              <a:rPr lang="en-US" dirty="0" smtClean="0"/>
              <a:t>channels</a:t>
            </a:r>
          </a:p>
          <a:p>
            <a:r>
              <a:rPr lang="en-US" dirty="0" err="1" smtClean="0"/>
              <a:t>Dropsondes</a:t>
            </a:r>
            <a:r>
              <a:rPr lang="en-US" dirty="0" smtClean="0"/>
              <a:t> from DC-8: As frequently as every 5 min (35 </a:t>
            </a:r>
            <a:r>
              <a:rPr lang="en-US" dirty="0" err="1" smtClean="0"/>
              <a:t>nmi</a:t>
            </a:r>
            <a:r>
              <a:rPr lang="en-US" dirty="0" smtClean="0"/>
              <a:t>), descent time 12 min, 4 channels</a:t>
            </a:r>
          </a:p>
          <a:p>
            <a:r>
              <a:rPr lang="en-US" dirty="0" err="1" smtClean="0"/>
              <a:t>Dropsonde</a:t>
            </a:r>
            <a:r>
              <a:rPr lang="en-US" dirty="0" smtClean="0"/>
              <a:t> data can be </a:t>
            </a:r>
            <a:r>
              <a:rPr lang="en-US" dirty="0" err="1" smtClean="0"/>
              <a:t>downlinked</a:t>
            </a:r>
            <a:r>
              <a:rPr lang="en-US" dirty="0" smtClean="0"/>
              <a:t> to GTS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291450" y="126302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Instrument Implementation &amp; Platform</a:t>
            </a:r>
          </a:p>
        </p:txBody>
      </p:sp>
      <p:sp>
        <p:nvSpPr>
          <p:cNvPr id="38916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4660900" cy="4883150"/>
          </a:xfrm>
        </p:spPr>
        <p:txBody>
          <a:bodyPr>
            <a:normAutofit fontScale="92500" lnSpcReduction="20000"/>
          </a:bodyPr>
          <a:lstStyle/>
          <a:p>
            <a:r>
              <a:rPr lang="en-US" sz="1800" smtClean="0">
                <a:ea typeface="ＭＳ Ｐゴシック" charset="-128"/>
                <a:cs typeface="ＭＳ Ｐゴシック" charset="-128"/>
              </a:rPr>
              <a:t>Global Hawk Payload</a:t>
            </a:r>
          </a:p>
          <a:p>
            <a:pPr lvl="1"/>
            <a:r>
              <a:rPr lang="en-US" sz="1800" smtClean="0"/>
              <a:t>HIWRAP, Heymsfield/GSFC </a:t>
            </a:r>
          </a:p>
          <a:p>
            <a:pPr lvl="2"/>
            <a:r>
              <a:rPr lang="en-US" sz="1800" smtClean="0">
                <a:ea typeface="ＭＳ Ｐゴシック" charset="-128"/>
              </a:rPr>
              <a:t>Surface winds in rain-free areas</a:t>
            </a:r>
          </a:p>
          <a:p>
            <a:pPr lvl="2"/>
            <a:r>
              <a:rPr lang="en-US" sz="1800" smtClean="0">
                <a:ea typeface="ＭＳ Ｐゴシック" charset="-128"/>
              </a:rPr>
              <a:t>3D winds, reflectivity in rain</a:t>
            </a:r>
          </a:p>
          <a:p>
            <a:pPr lvl="1"/>
            <a:r>
              <a:rPr lang="en-US" sz="1800" smtClean="0"/>
              <a:t>HAMSR, Lambrigtsen/JPL</a:t>
            </a:r>
          </a:p>
          <a:p>
            <a:pPr lvl="2"/>
            <a:r>
              <a:rPr lang="en-US" sz="1800" smtClean="0">
                <a:ea typeface="ＭＳ Ｐゴシック" charset="-128"/>
              </a:rPr>
              <a:t>Soundings in rain-free regions</a:t>
            </a:r>
          </a:p>
          <a:p>
            <a:pPr lvl="2"/>
            <a:r>
              <a:rPr lang="en-US" sz="1800" smtClean="0">
                <a:ea typeface="ＭＳ Ｐゴシック" charset="-128"/>
              </a:rPr>
              <a:t>LWP, retrieved precip. profiles in rain</a:t>
            </a:r>
          </a:p>
          <a:p>
            <a:pPr lvl="1"/>
            <a:r>
              <a:rPr lang="en-US" sz="1800" smtClean="0"/>
              <a:t>Dropsondes, Wick/NOAA</a:t>
            </a:r>
          </a:p>
          <a:p>
            <a:pPr lvl="1"/>
            <a:r>
              <a:rPr lang="en-US" sz="1800" smtClean="0"/>
              <a:t>LIP, Blakeslee/MSFC</a:t>
            </a:r>
          </a:p>
          <a:p>
            <a:r>
              <a:rPr lang="en-US" sz="1800" smtClean="0">
                <a:ea typeface="ＭＳ Ｐゴシック" charset="-128"/>
                <a:cs typeface="ＭＳ Ｐゴシック" charset="-128"/>
              </a:rPr>
              <a:t>Operations:</a:t>
            </a:r>
          </a:p>
          <a:p>
            <a:pPr lvl="1"/>
            <a:r>
              <a:rPr lang="en-US" sz="1800" smtClean="0"/>
              <a:t>PRE-GRIP out of Dryden in late Spring or early Summer 2010</a:t>
            </a:r>
          </a:p>
          <a:p>
            <a:pPr lvl="1"/>
            <a:r>
              <a:rPr lang="en-US" sz="1800" smtClean="0"/>
              <a:t>GRIP flights based from Dryden</a:t>
            </a:r>
          </a:p>
          <a:p>
            <a:r>
              <a:rPr lang="en-US" sz="1800" smtClean="0">
                <a:ea typeface="ＭＳ Ｐゴシック" charset="-128"/>
                <a:cs typeface="ＭＳ Ｐゴシック" charset="-128"/>
              </a:rPr>
              <a:t>In-storm operations:</a:t>
            </a:r>
          </a:p>
          <a:p>
            <a:r>
              <a:rPr lang="en-US" sz="1800" smtClean="0">
                <a:ea typeface="ＭＳ Ｐゴシック" charset="-128"/>
                <a:cs typeface="ＭＳ Ｐゴシック" charset="-128"/>
              </a:rPr>
              <a:t>	• Will be extremely cautious operating near convection, performance in hurricanes not tested yet</a:t>
            </a:r>
          </a:p>
          <a:p>
            <a:r>
              <a:rPr lang="en-US" sz="1800" smtClean="0">
                <a:ea typeface="ＭＳ Ｐゴシック" charset="-128"/>
                <a:cs typeface="ＭＳ Ｐゴシック" charset="-128"/>
              </a:rPr>
              <a:t>	</a:t>
            </a:r>
          </a:p>
          <a:p>
            <a:pPr lvl="1"/>
            <a:endParaRPr lang="en-US" sz="1800" smtClean="0"/>
          </a:p>
          <a:p>
            <a:endParaRPr lang="en-US" sz="1800" smtClean="0">
              <a:ea typeface="ＭＳ Ｐゴシック" charset="-128"/>
              <a:cs typeface="ＭＳ Ｐゴシック" charset="-128"/>
            </a:endParaRPr>
          </a:p>
          <a:p>
            <a:endParaRPr lang="en-US" sz="18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DD74F2-C988-EF4E-876E-7EA3804233E1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pic>
        <p:nvPicPr>
          <p:cNvPr id="38918" name="Picture 7" descr="AV-6 1st Flt - EAFB in background_s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155700"/>
            <a:ext cx="4114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572000" y="4191000"/>
          <a:ext cx="4572000" cy="1720850"/>
        </p:xfrm>
        <a:graphic>
          <a:graphicData uri="http://schemas.openxmlformats.org/presentationml/2006/ole">
            <p:oleObj spid="_x0000_s18434" name="Document" r:id="rId5" imgW="5626100" imgH="1892300" progId="Word.Document.12">
              <p:link updateAutomatic="1"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930900" y="5618163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6324600" y="4724400"/>
            <a:ext cx="382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LIP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29400" y="4953000"/>
            <a:ext cx="609600" cy="4572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8920" idx="1"/>
          </p:cNvCxnSpPr>
          <p:nvPr/>
        </p:nvCxnSpPr>
        <p:spPr>
          <a:xfrm rot="10800000" flipV="1">
            <a:off x="5943600" y="4848225"/>
            <a:ext cx="381000" cy="2857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532</Words>
  <Application>Microsoft Macintosh PowerPoint</Application>
  <PresentationFormat>On-screen Show (4:3)</PresentationFormat>
  <Paragraphs>78</Paragraphs>
  <Slides>10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Theme</vt:lpstr>
      <vt:lpstr>Macintosh HD:Users:braun:Documents:Projects:GRIP:FlightPlans:GenEx2009v2-1.doc!OLE_LINK5</vt:lpstr>
      <vt:lpstr>Macintosh HD:Users:braun:Documents:Projects:GRIP:FlightPlans:GenEx2009v2-1.doc!OLE_LINK6</vt:lpstr>
      <vt:lpstr>Macintosh HD:Users:braun:Documents:Projects:GRIP:FlightPlans:GenEx2009v2-1.doc!OLE_LINK7</vt:lpstr>
      <vt:lpstr>MacintoshHD:Users:braun:Documents:Proposals:HS3:Versions:proposal_9.29.2009.doc!OLE_LINK3</vt:lpstr>
      <vt:lpstr>Genesis and Rapid Intensification Processes: Aircraft Planning </vt:lpstr>
      <vt:lpstr>The Global Hawk</vt:lpstr>
      <vt:lpstr>The NASA DC-8</vt:lpstr>
      <vt:lpstr>Atlantic Flight Ranges and Duration</vt:lpstr>
      <vt:lpstr>Phenomena of Interest</vt:lpstr>
      <vt:lpstr>Flight Patterns</vt:lpstr>
      <vt:lpstr>Operations</vt:lpstr>
      <vt:lpstr>Slide 8</vt:lpstr>
      <vt:lpstr>Instrument Implementation &amp; Platform</vt:lpstr>
      <vt:lpstr>Slide 10</vt:lpstr>
    </vt:vector>
  </TitlesOfParts>
  <Company>NASA/GSFC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Braun</dc:creator>
  <cp:lastModifiedBy>Scott Braun</cp:lastModifiedBy>
  <cp:revision>10</cp:revision>
  <dcterms:created xsi:type="dcterms:W3CDTF">2010-03-01T16:53:57Z</dcterms:created>
  <dcterms:modified xsi:type="dcterms:W3CDTF">2010-03-01T17:10:44Z</dcterms:modified>
</cp:coreProperties>
</file>