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notesSlides/notesSlide7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496" r:id="rId3"/>
    <p:sldId id="498" r:id="rId4"/>
    <p:sldId id="499" r:id="rId5"/>
    <p:sldId id="530" r:id="rId6"/>
    <p:sldId id="500" r:id="rId7"/>
    <p:sldId id="546" r:id="rId8"/>
    <p:sldId id="536" r:id="rId9"/>
    <p:sldId id="543" r:id="rId10"/>
    <p:sldId id="529" r:id="rId11"/>
    <p:sldId id="342" r:id="rId1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3E5B85"/>
    <a:srgbClr val="2A4973"/>
    <a:srgbClr val="345A8E"/>
    <a:srgbClr val="D49595"/>
    <a:srgbClr val="B38793"/>
    <a:srgbClr val="947C92"/>
    <a:srgbClr val="4B6C9E"/>
    <a:srgbClr val="D0968A"/>
    <a:srgbClr val="FD0DFB"/>
    <a:srgbClr val="99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131" autoAdjust="0"/>
  </p:normalViewPr>
  <p:slideViewPr>
    <p:cSldViewPr snapToGrid="0">
      <p:cViewPr varScale="1">
        <p:scale>
          <a:sx n="145" d="100"/>
          <a:sy n="145" d="100"/>
        </p:scale>
        <p:origin x="-1200" y="-104"/>
      </p:cViewPr>
      <p:guideLst>
        <p:guide orient="horz" pos="7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1836" y="-84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3F9CD97-AD0E-6546-880F-AAA28E8E6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4838"/>
            <a:ext cx="56070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3842FB8-34AA-8E49-BA28-BB62A479ED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DB2F4D-818D-E64D-A5F7-EC5606CE73EE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5F258F-81E6-1449-BE88-37F273BAD91E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C98EF7-66C9-BC49-9741-0A19DB89321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000" u="sng" smtClean="0">
                <a:latin typeface="Arial" charset="0"/>
              </a:rPr>
              <a:t>http://www.nrc.noaa.gov/HFIPDraftPlan.html</a:t>
            </a:r>
            <a:endParaRPr lang="en-US" sz="100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smtClean="0">
                <a:latin typeface="Arial" charset="0"/>
              </a:rPr>
              <a:t>HFIP Team</a:t>
            </a:r>
          </a:p>
          <a:p>
            <a:pPr eaLnBrk="1" hangingPunct="1">
              <a:spcBef>
                <a:spcPct val="0"/>
              </a:spcBef>
            </a:pPr>
            <a:r>
              <a:rPr lang="en-US" sz="1000" smtClean="0">
                <a:latin typeface="Arial" charset="0"/>
              </a:rPr>
              <a:t>Frank Marks, research lead</a:t>
            </a:r>
          </a:p>
          <a:p>
            <a:pPr eaLnBrk="1" hangingPunct="1">
              <a:spcBef>
                <a:spcPct val="0"/>
              </a:spcBef>
            </a:pPr>
            <a:r>
              <a:rPr lang="en-US" sz="1000" smtClean="0">
                <a:latin typeface="Arial" charset="0"/>
              </a:rPr>
              <a:t>Ed Rappaport, operations lead</a:t>
            </a:r>
          </a:p>
          <a:p>
            <a:pPr eaLnBrk="1" hangingPunct="1">
              <a:spcBef>
                <a:spcPct val="0"/>
              </a:spcBef>
            </a:pPr>
            <a:r>
              <a:rPr lang="en-US" sz="1000" smtClean="0">
                <a:latin typeface="Arial" charset="0"/>
              </a:rPr>
              <a:t>Fred Toepfer, project manager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smtClean="0">
                <a:latin typeface="Arial" charset="0"/>
              </a:rPr>
              <a:t>Robert Gall, development manager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smtClean="0">
                <a:latin typeface="Arial" charset="0"/>
              </a:rPr>
              <a:t>Mark DeMaria</a:t>
            </a:r>
          </a:p>
          <a:p>
            <a:pPr eaLnBrk="1" hangingPunct="1">
              <a:spcBef>
                <a:spcPct val="0"/>
              </a:spcBef>
            </a:pPr>
            <a:r>
              <a:rPr lang="en-US" sz="1000" smtClean="0">
                <a:latin typeface="Arial" charset="0"/>
              </a:rPr>
              <a:t>Chris Fairall</a:t>
            </a:r>
          </a:p>
          <a:p>
            <a:pPr eaLnBrk="1" hangingPunct="1">
              <a:spcBef>
                <a:spcPct val="0"/>
              </a:spcBef>
            </a:pPr>
            <a:r>
              <a:rPr lang="en-US" sz="1000" smtClean="0">
                <a:latin typeface="Arial" charset="0"/>
              </a:rPr>
              <a:t>Jim McFadden</a:t>
            </a:r>
          </a:p>
          <a:p>
            <a:pPr eaLnBrk="1" hangingPunct="1">
              <a:spcBef>
                <a:spcPct val="0"/>
              </a:spcBef>
            </a:pPr>
            <a:r>
              <a:rPr lang="en-US" sz="1000" smtClean="0">
                <a:latin typeface="Arial" charset="0"/>
              </a:rPr>
              <a:t>Scott Kiser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smtClean="0">
                <a:latin typeface="Arial" charset="0"/>
              </a:rPr>
              <a:t>Daniel Melendez</a:t>
            </a:r>
          </a:p>
          <a:p>
            <a:pPr eaLnBrk="1" hangingPunct="1">
              <a:spcBef>
                <a:spcPct val="0"/>
              </a:spcBef>
            </a:pPr>
            <a:r>
              <a:rPr lang="en-US" sz="1000" smtClean="0">
                <a:latin typeface="Arial" charset="0"/>
              </a:rPr>
              <a:t>Roger Pierce</a:t>
            </a:r>
          </a:p>
          <a:p>
            <a:pPr eaLnBrk="1" hangingPunct="1">
              <a:spcBef>
                <a:spcPct val="0"/>
              </a:spcBef>
            </a:pPr>
            <a:endParaRPr lang="en-US" sz="100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smtClean="0">
                <a:latin typeface="Arial" charset="0"/>
              </a:rPr>
              <a:t>HFIP executieve oversight board:</a:t>
            </a:r>
          </a:p>
          <a:p>
            <a:r>
              <a:rPr lang="en-US" sz="1000" smtClean="0">
                <a:latin typeface="Arial" charset="0"/>
              </a:rPr>
              <a:t>OAR DAA/Sandy MacDonald, co-chair</a:t>
            </a:r>
          </a:p>
          <a:p>
            <a:r>
              <a:rPr lang="en-US" sz="1000" smtClean="0">
                <a:latin typeface="Arial" charset="0"/>
              </a:rPr>
              <a:t>NWS AA/Jack Hayes, co-chair</a:t>
            </a:r>
          </a:p>
          <a:p>
            <a:r>
              <a:rPr lang="en-US" sz="1000" smtClean="0">
                <a:latin typeface="Arial" charset="0"/>
              </a:rPr>
              <a:t>NCEP/Louis Uccellini, </a:t>
            </a:r>
          </a:p>
          <a:p>
            <a:r>
              <a:rPr lang="en-US" sz="1000" smtClean="0">
                <a:latin typeface="Arial" charset="0"/>
              </a:rPr>
              <a:t>TPC/Bill Read, </a:t>
            </a:r>
          </a:p>
          <a:p>
            <a:r>
              <a:rPr lang="en-US" sz="1000" smtClean="0">
                <a:latin typeface="Arial" charset="0"/>
              </a:rPr>
              <a:t>NESDIS/Mark DeMaria,  </a:t>
            </a:r>
          </a:p>
          <a:p>
            <a:r>
              <a:rPr lang="en-US" sz="1000" smtClean="0">
                <a:latin typeface="Arial" charset="0"/>
              </a:rPr>
              <a:t>NOS/Jesse Feyen, </a:t>
            </a:r>
          </a:p>
          <a:p>
            <a:r>
              <a:rPr lang="en-US" sz="1000" smtClean="0">
                <a:latin typeface="Arial" charset="0"/>
              </a:rPr>
              <a:t>AOML/Bob Atlas</a:t>
            </a:r>
          </a:p>
          <a:p>
            <a:r>
              <a:rPr lang="en-US" sz="1000" smtClean="0">
                <a:latin typeface="Arial" charset="0"/>
              </a:rPr>
              <a:t>PPI/Paul Doremus</a:t>
            </a:r>
          </a:p>
          <a:p>
            <a:r>
              <a:rPr lang="en-US" sz="1000" smtClean="0">
                <a:latin typeface="Arial" charset="0"/>
              </a:rPr>
              <a:t>NMFS/Bonnie Ponwith, </a:t>
            </a:r>
          </a:p>
          <a:p>
            <a:r>
              <a:rPr lang="en-US" sz="1000" smtClean="0">
                <a:latin typeface="Arial" charset="0"/>
              </a:rPr>
              <a:t>NOS/Liz Scheffler, </a:t>
            </a:r>
          </a:p>
          <a:p>
            <a:r>
              <a:rPr lang="en-US" sz="1000" smtClean="0">
                <a:latin typeface="Arial" charset="0"/>
              </a:rPr>
              <a:t>NMAO-PM Aircraft/Phil Kenul, </a:t>
            </a:r>
          </a:p>
          <a:p>
            <a:r>
              <a:rPr lang="en-US" sz="1000" smtClean="0">
                <a:latin typeface="Arial" charset="0"/>
              </a:rPr>
              <a:t>OFCM/Sam Williamson</a:t>
            </a:r>
          </a:p>
          <a:p>
            <a:r>
              <a:rPr lang="en-US" sz="1000" smtClean="0">
                <a:latin typeface="Arial" charset="0"/>
              </a:rPr>
              <a:t>Executive Secretariat: OAR/Joseph Bartosik and NWS/John Iacabucci</a:t>
            </a:r>
          </a:p>
          <a:p>
            <a:pPr eaLnBrk="1" hangingPunct="1">
              <a:spcBef>
                <a:spcPct val="0"/>
              </a:spcBef>
            </a:pPr>
            <a:endParaRPr lang="en-US" sz="1000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448BB2-1B1E-3348-AEDC-C0AEED2C1242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000" smtClean="0">
                <a:latin typeface="Arial" charset="0"/>
              </a:rPr>
              <a:t>HFIP 2008-2009 activities</a:t>
            </a:r>
          </a:p>
          <a:p>
            <a:r>
              <a:rPr lang="en-US" sz="1000" smtClean="0">
                <a:latin typeface="Arial" charset="0"/>
              </a:rPr>
              <a:t>HRH Workshop:</a:t>
            </a:r>
          </a:p>
          <a:p>
            <a:r>
              <a:rPr lang="en-US" sz="1000" u="sng" smtClean="0">
                <a:latin typeface="Arial" charset="0"/>
              </a:rPr>
              <a:t>http://www.dtcenter.org/plots/hrh_test/workshop2009/presentations/1_Gall_HRH%20HFIP%20presentation.pdf</a:t>
            </a:r>
          </a:p>
          <a:p>
            <a:r>
              <a:rPr lang="en-US" sz="1000" u="sng" smtClean="0">
                <a:latin typeface="Arial" charset="0"/>
              </a:rPr>
              <a:t>http://www.dtcenter.org/plots/hrh_test/index.php</a:t>
            </a:r>
          </a:p>
          <a:p>
            <a:endParaRPr lang="en-US" sz="1000" u="sng" smtClean="0">
              <a:latin typeface="Arial" charset="0"/>
            </a:endParaRPr>
          </a:p>
          <a:p>
            <a:r>
              <a:rPr lang="en-US" sz="1000" u="sng" smtClean="0">
                <a:latin typeface="Arial" charset="0"/>
              </a:rPr>
              <a:t>HFIP-TACC Real-time test</a:t>
            </a:r>
          </a:p>
          <a:p>
            <a:r>
              <a:rPr lang="en-US" sz="1000" u="sng" smtClean="0">
                <a:latin typeface="Arial" charset="0"/>
              </a:rPr>
              <a:t>ftp://ftp.aoml.noaa.gov/pub/hrd/marks/HFIP-TACC_Summary.pdf</a:t>
            </a:r>
          </a:p>
          <a:p>
            <a:endParaRPr lang="en-US" sz="1000" u="sng" smtClean="0">
              <a:latin typeface="Arial" charset="0"/>
            </a:endParaRPr>
          </a:p>
          <a:p>
            <a:r>
              <a:rPr lang="en-US" sz="1000" smtClean="0">
                <a:solidFill>
                  <a:srgbClr val="000000"/>
                </a:solidFill>
                <a:latin typeface="Arial" charset="0"/>
              </a:rPr>
              <a:t>Diagnostics Team Workshop:</a:t>
            </a:r>
          </a:p>
          <a:p>
            <a:r>
              <a:rPr lang="en-US" sz="1000" u="sng" smtClean="0">
                <a:latin typeface="Arial" charset="0"/>
              </a:rPr>
              <a:t>http://rammb.cira.colostate.edu/research/tropical_cyclones/hfip/workshop_2009/</a:t>
            </a:r>
            <a:endParaRPr lang="en-US" sz="100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B6C689-BFE6-CB48-9BAE-609C5BF96112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charset="0"/>
              </a:rPr>
              <a:t>Operations: $500M/year (NOAA &amp; </a:t>
            </a:r>
            <a:r>
              <a:rPr lang="en-US" dirty="0" err="1" smtClean="0">
                <a:latin typeface="Arial" charset="0"/>
              </a:rPr>
              <a:t>DoD</a:t>
            </a:r>
            <a:r>
              <a:rPr lang="en-US" dirty="0" smtClean="0">
                <a:latin typeface="Arial" charset="0"/>
              </a:rPr>
              <a:t>)– observing, forecasting, instrumentation (satellites)</a:t>
            </a:r>
          </a:p>
          <a:p>
            <a:r>
              <a:rPr lang="en-US" dirty="0" smtClean="0">
                <a:latin typeface="Arial" charset="0"/>
              </a:rPr>
              <a:t>Research: $50M/year (10%) – leveraged across multiple agencies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8C9D50-F75A-E345-879A-050AD2BFA34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A23E7-BA94-9142-97B3-888DF20E05B5}" type="slidenum">
              <a:rPr lang="en-US">
                <a:latin typeface="Arial" charset="0"/>
              </a:rPr>
              <a:pPr>
                <a:defRPr/>
              </a:pPr>
              <a:t>6</a:t>
            </a:fld>
            <a:endParaRPr lang="en-US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1100" dirty="0" smtClean="0">
                <a:latin typeface="Arial" charset="0"/>
              </a:rPr>
              <a:t>Two Stream Approach to HFIP developments:</a:t>
            </a:r>
          </a:p>
          <a:p>
            <a:pPr marL="231775" indent="-231775" eaLnBrk="1" hangingPunct="1">
              <a:buFontTx/>
              <a:buChar char="•"/>
              <a:defRPr/>
            </a:pPr>
            <a:r>
              <a:rPr lang="en-US" sz="1100" dirty="0" smtClean="0"/>
              <a:t>Stream 1– Operational Transition and Implementation</a:t>
            </a:r>
          </a:p>
          <a:p>
            <a:pPr marL="231775" indent="-231775" eaLnBrk="1" hangingPunct="1">
              <a:buFontTx/>
              <a:buChar char="•"/>
              <a:defRPr/>
            </a:pPr>
            <a:r>
              <a:rPr lang="en-US" sz="1100" dirty="0" smtClean="0"/>
              <a:t>Stream 2 – Advanced Technology Demonstration</a:t>
            </a:r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Unconstrained by near-term availability of operational computing </a:t>
            </a:r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Uses both NOAA’s and computing resources from major supercomputing centers for testing and evaluation.  </a:t>
            </a:r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Emphasis is on high resolution global and regional models run as ensembles</a:t>
            </a:r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Real-time or near real time runs during hurricane season</a:t>
            </a:r>
          </a:p>
          <a:p>
            <a:pPr marL="231775" indent="-231775" eaLnBrk="1" hangingPunct="1">
              <a:buFontTx/>
              <a:buChar char="•"/>
              <a:defRPr/>
            </a:pPr>
            <a:r>
              <a:rPr lang="en-US" sz="1100" dirty="0" smtClean="0"/>
              <a:t>Stream 1.5  </a:t>
            </a:r>
            <a:r>
              <a:rPr lang="en-US" sz="1100" dirty="0" smtClean="0">
                <a:latin typeface="Arial" charset="0"/>
              </a:rPr>
              <a:t>(JHT-like)</a:t>
            </a:r>
            <a:endParaRPr lang="en-US" sz="1100" dirty="0" smtClean="0"/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NHC Forecaster Defined.  </a:t>
            </a:r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Subset of Stream 2 that forecasters see as particularly promising or provides demonstrated capability</a:t>
            </a:r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Will be configured to run in real-time and products made available to NHC.</a:t>
            </a:r>
            <a:endParaRPr lang="en-US" sz="11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7FCBB6-3E8E-5C49-B550-5803765E3801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Left hand image - Flight pattern for 11 P-3 Doppler mission For Earl beginning 00Z 28 August 2010, ending at 12Z 3 September 2010</a:t>
            </a:r>
          </a:p>
          <a:p>
            <a:r>
              <a:rPr lang="en-US">
                <a:latin typeface="Arial" charset="0"/>
              </a:rPr>
              <a:t>middle image – show real-time Doppler analyses for three legs mission centered on 00Z 30 August used to generate Sos</a:t>
            </a:r>
          </a:p>
          <a:p>
            <a:r>
              <a:rPr lang="en-US">
                <a:latin typeface="Arial" charset="0"/>
              </a:rPr>
              <a:t>Right images – HWRFx forecasts track and maximum wind swath (top), and intensity (bottom) initialized at 00Z 30 August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IFEX 2010: Hurricane Earl WP-3D (11 missions: </a:t>
            </a:r>
            <a:r>
              <a:rPr lang="en-US">
                <a:latin typeface="Calibri" charset="0"/>
                <a:ea typeface="Arial" charset="0"/>
                <a:cs typeface="Arial" charset="0"/>
                <a:sym typeface="Arial" charset="0"/>
              </a:rPr>
              <a:t>5 missions at 12-h intervals, 00Z 28 – 12Z 30 August, &amp; 6 missions at 12-h intervals, 00Z 1 September – 00Z 3 September collecting Doppler SO (HEDAS)</a:t>
            </a:r>
            <a:endParaRPr lang="en-US">
              <a:latin typeface="Calibri" charset="0"/>
            </a:endParaRPr>
          </a:p>
          <a:p>
            <a:pPr eaLnBrk="1" hangingPunct="1">
              <a:buFontTx/>
              <a:buChar char="•"/>
            </a:pPr>
            <a:r>
              <a:rPr lang="en-US">
                <a:latin typeface="Calibri" charset="0"/>
              </a:rPr>
              <a:t>Deployed 756 dropwindsondes and 238 AXBTs. 55 real-time TDR analyses transmitted to NHC and Doppler radial files transmitted to EMC. TDR superobs transmitted in Paloma, Bill and Danny provided real-time assimilation of TDR data into ARW model at TACC. 60 real-time H*Wind surface analyses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D491E2-5682-A249-8483-3DBC51B16A3E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48200" cy="34861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4650"/>
          </a:xfrm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</a:rPr>
              <a:t>2004-2010 for Intensity improvement</a:t>
            </a: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259FCD-3ECF-FB4F-A990-AD3822E5C6CD}" type="slidenum">
              <a:rPr lang="en-US">
                <a:latin typeface="Arial" charset="0"/>
              </a:rPr>
              <a:pPr>
                <a:defRPr/>
              </a:pPr>
              <a:t>10</a:t>
            </a:fld>
            <a:endParaRPr lang="en-US">
              <a:latin typeface="Arial" charset="0"/>
            </a:endParaRPr>
          </a:p>
        </p:txBody>
      </p:sp>
      <p:sp>
        <p:nvSpPr>
          <p:cNvPr id="67587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8500"/>
            <a:ext cx="4648200" cy="3486150"/>
          </a:xfrm>
          <a:ln/>
        </p:spPr>
      </p:sp>
      <p:sp>
        <p:nvSpPr>
          <p:cNvPr id="67588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09638" y="4356100"/>
            <a:ext cx="5014912" cy="3986213"/>
          </a:xfrm>
          <a:noFill/>
          <a:ln/>
        </p:spPr>
        <p:txBody>
          <a:bodyPr anchor="ctr"/>
          <a:lstStyle/>
          <a:p>
            <a:pPr marL="109538" lvl="1" eaLnBrk="1" hangingPunct="1">
              <a:lnSpc>
                <a:spcPct val="95000"/>
              </a:lnSpc>
              <a:spcBef>
                <a:spcPts val="650"/>
              </a:spcBef>
              <a:spcAft>
                <a:spcPts val="438"/>
              </a:spcAft>
            </a:pPr>
            <a:endParaRPr lang="en-GB" sz="130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2841625" y="2303463"/>
            <a:ext cx="506413" cy="33972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Calibri"/>
                <a:cs typeface="Calibri"/>
              </a:rPr>
              <a:t>Earl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346825" y="3873500"/>
            <a:ext cx="650875" cy="33813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Calibri"/>
                <a:cs typeface="Calibri"/>
              </a:rPr>
              <a:t>Fiona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0"/>
            <a:ext cx="6248400" cy="20574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274320" rIns="91440"/>
          <a:lstStyle>
            <a:lvl1pPr algn="r">
              <a:defRPr sz="6000">
                <a:latin typeface="TradeGothicBoldTw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5029200"/>
            <a:ext cx="6400800" cy="18288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182880"/>
          <a:lstStyle>
            <a:lvl1pPr algn="r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defRPr sz="1600">
                <a:solidFill>
                  <a:schemeClr val="bg1"/>
                </a:solidFill>
                <a:latin typeface="TradeGothicBoldCondTwenty" pitchFamily="2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&lt;#&gt;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19E9111-3B7F-084D-AC68-B7F33259BE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94525" y="6613525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61E0F4F-6EFA-A943-A094-4E403F290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94525" y="6613525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3704EED9-68E7-A240-900E-389E26DA9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0B5910-840D-034B-80ED-7C84F1CE13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 userDrawn="1">
            <p:ph type="sldNum" sz="quarter" idx="10"/>
          </p:nvPr>
        </p:nvSpPr>
        <p:spPr>
          <a:xfrm>
            <a:off x="7010400" y="6629400"/>
            <a:ext cx="2133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Arial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fld id="{EF30F581-DB3F-C24F-A5F3-C0C592759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94525" y="6613525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14D12ED-7692-3943-AFF9-83E8CC28B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94525" y="6613525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9B75231-8162-F241-B298-98233449A0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94525" y="6613525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A810085-A90C-9F4F-9A91-761A7A587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94525" y="6613525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6E335F8-38DA-EB4F-B973-6750F11C2B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94525" y="6613525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EC8EF9D-3F12-374B-95A7-A153F2C17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94525" y="6613525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5869996-589A-0F4E-9FD0-0E52137F9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94525" y="6613525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84061C-4F70-0540-BAB4-5B15701E8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jpeg"/><Relationship Id="rId18" Type="http://schemas.openxmlformats.org/officeDocument/2006/relationships/image" Target="../media/image5.jpeg"/><Relationship Id="rId19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31813" y="6646863"/>
            <a:ext cx="8112125" cy="1587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696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839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9" name="Picture 7" descr="Dept of Commerce Seal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6630988"/>
            <a:ext cx="228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8" descr="NOAA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6629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378200" y="6350000"/>
            <a:ext cx="44989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1200" b="1" dirty="0">
                <a:solidFill>
                  <a:schemeClr val="accent2"/>
                </a:solidFill>
              </a:rPr>
              <a:t>National Hurricane Forecast Improvement Project</a:t>
            </a:r>
            <a:r>
              <a:rPr lang="en-US" sz="1200" dirty="0">
                <a:solidFill>
                  <a:schemeClr val="accent2"/>
                </a:solidFill>
              </a:rPr>
              <a:t> </a:t>
            </a:r>
            <a:br>
              <a:rPr lang="en-US" sz="1200" dirty="0">
                <a:solidFill>
                  <a:schemeClr val="accent2"/>
                </a:solidFill>
              </a:rPr>
            </a:br>
            <a:r>
              <a:rPr lang="en-US" sz="1200" dirty="0">
                <a:solidFill>
                  <a:schemeClr val="accent2"/>
                </a:solidFill>
              </a:rPr>
              <a:t> </a:t>
            </a:r>
            <a:r>
              <a:rPr lang="en-US" sz="1100" i="1" dirty="0">
                <a:solidFill>
                  <a:schemeClr val="accent2"/>
                </a:solidFill>
              </a:rPr>
              <a:t>Meeting the Nation’s Needs</a:t>
            </a:r>
          </a:p>
        </p:txBody>
      </p:sp>
      <p:pic>
        <p:nvPicPr>
          <p:cNvPr id="9" name="Picture 19" descr="katrina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728663" y="6400800"/>
            <a:ext cx="457200" cy="46513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0" name="Picture 20" descr="Hurricane_Hunter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1739900" y="6400800"/>
            <a:ext cx="45720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1" name="Picture 21" descr="ivan4x4"/>
          <p:cNvPicPr>
            <a:picLocks noChangeAspect="1" noChangeArrowheads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1220788" y="6400800"/>
            <a:ext cx="45720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7685088" y="6453188"/>
            <a:ext cx="1420812" cy="33813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fld id="{0E299CCD-915E-324B-86DD-A2D9A897A336}" type="slidenum">
              <a:rPr lang="en-US" sz="1600"/>
              <a:pPr algn="r">
                <a:defRPr/>
              </a:pPr>
              <a:t>‹#›</a:t>
            </a:fld>
            <a:endParaRPr lang="en-US" sz="1600" dirty="0"/>
          </a:p>
        </p:txBody>
      </p:sp>
      <p:sp>
        <p:nvSpPr>
          <p:cNvPr id="12" name="Rectangle 2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</a:schemeClr>
              </a:gs>
              <a:gs pos="71000">
                <a:schemeClr val="accent2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rIns="18288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endParaRPr lang="en-US" sz="5400" kern="0" dirty="0">
              <a:solidFill>
                <a:schemeClr val="bg1"/>
              </a:solidFill>
              <a:latin typeface="Arial"/>
              <a:cs typeface="ＭＳ Ｐゴシック" pitchFamily="-112" charset="-128"/>
            </a:endParaRPr>
          </a:p>
        </p:txBody>
      </p:sp>
      <p:pic>
        <p:nvPicPr>
          <p:cNvPr id="16" name="Picture 15" descr="0231261355085.jpg"/>
          <p:cNvPicPr>
            <a:picLocks noChangeAspect="1"/>
          </p:cNvPicPr>
          <p:nvPr userDrawn="1"/>
        </p:nvPicPr>
        <p:blipFill>
          <a:blip r:embed="rId19">
            <a:lum bright="26000" contrast="38000"/>
            <a:alphaModFix amt="69000"/>
          </a:blip>
          <a:srcRect r="42058" b="14836"/>
          <a:stretch>
            <a:fillRect/>
          </a:stretch>
        </p:blipFill>
        <p:spPr>
          <a:xfrm>
            <a:off x="7523936" y="-25726"/>
            <a:ext cx="1626174" cy="1342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  <p:sldLayoutId id="2147484387" r:id="rId2"/>
    <p:sldLayoutId id="2147484388" r:id="rId3"/>
    <p:sldLayoutId id="2147484389" r:id="rId4"/>
    <p:sldLayoutId id="2147484390" r:id="rId5"/>
    <p:sldLayoutId id="2147484391" r:id="rId6"/>
    <p:sldLayoutId id="2147484392" r:id="rId7"/>
    <p:sldLayoutId id="2147484393" r:id="rId8"/>
    <p:sldLayoutId id="2147484394" r:id="rId9"/>
    <p:sldLayoutId id="2147484395" r:id="rId10"/>
    <p:sldLayoutId id="2147484396" r:id="rId11"/>
    <p:sldLayoutId id="2147484397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/>
          <a:ea typeface="ＭＳ Ｐゴシック" charset="-128"/>
          <a:cs typeface="ＭＳ Ｐゴシック" pitchFamily="-112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9pPr>
    </p:titleStyle>
    <p:bodyStyle>
      <a:lvl1pPr marL="342900" indent="-342900" algn="l" rtl="0" eaLnBrk="0" fontAlgn="base" hangingPunct="0">
        <a:spcBef>
          <a:spcPct val="75000"/>
        </a:spcBef>
        <a:spcAft>
          <a:spcPct val="0"/>
        </a:spcAft>
        <a:defRPr sz="2800">
          <a:solidFill>
            <a:schemeClr val="tx1"/>
          </a:solidFill>
          <a:latin typeface="Arial"/>
          <a:ea typeface="ＭＳ Ｐゴシック" charset="-128"/>
          <a:cs typeface="ＭＳ Ｐゴシック" pitchFamily="-112" charset="-128"/>
        </a:defRPr>
      </a:lvl1pPr>
      <a:lvl2pPr marL="514350" indent="-28575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Font typeface="Arial" charset="0"/>
        <a:buChar char="•"/>
        <a:defRPr sz="24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95000"/>
        <a:buFont typeface="Courier New" charset="0"/>
        <a:buChar char="o"/>
        <a:defRPr sz="20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3pPr>
      <a:lvl4pPr marL="13716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4pPr>
      <a:lvl5pPr marL="1828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5pPr>
      <a:lvl6pPr marL="2286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6pPr>
      <a:lvl7pPr marL="2743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7pPr>
      <a:lvl8pPr marL="3200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8pPr>
      <a:lvl9pPr marL="3657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fip.org/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14.jpe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jpe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hyperlink" Target="http://noaahrd.wordpress.com/2010/09/23/hrd-monthly-data-assimilation-meeting-of-september-2010/" TargetMode="External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ametsoc.org/doi/abs/10.1175/BAMS-87-11-1523" TargetMode="External"/><Relationship Id="rId4" Type="http://schemas.openxmlformats.org/officeDocument/2006/relationships/hyperlink" Target="http://www.aoml.noaa.gov/hrd/HFP2011/IFEX.html" TargetMode="External"/><Relationship Id="rId5" Type="http://schemas.openxmlformats.org/officeDocument/2006/relationships/image" Target="../media/image36.jpeg"/><Relationship Id="rId6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Dept of Commerce Se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8" y="6010275"/>
            <a:ext cx="825500" cy="820738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2058" name="Picture 10" descr="NOA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5188" y="6040438"/>
            <a:ext cx="779462" cy="779462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sp>
        <p:nvSpPr>
          <p:cNvPr id="206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011363" y="5522913"/>
            <a:ext cx="7116762" cy="1319212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Frank </a:t>
            </a:r>
            <a:r>
              <a:rPr lang="en-US" sz="2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Marks</a:t>
            </a: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/>
            </a:r>
            <a:b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</a:b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 NOAA/AOML Hurricane Research Division</a:t>
            </a: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NOAA </a:t>
            </a:r>
            <a:r>
              <a:rPr lang="en-US" sz="20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HFIP</a:t>
            </a: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 Lead</a:t>
            </a:r>
            <a:endParaRPr lang="en-US" sz="2000" b="1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  <a:ea typeface="Arial" pitchFamily="-111" charset="0"/>
              <a:cs typeface="Calibri"/>
            </a:endParaRP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18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14 July2011</a:t>
            </a:r>
            <a:endParaRPr lang="en-US" sz="18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  <a:ea typeface="Arial" pitchFamily="-111" charset="0"/>
              <a:cs typeface="Calibri"/>
            </a:endParaRP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802760" y="50800"/>
            <a:ext cx="6277742" cy="2305269"/>
          </a:xfrm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r">
              <a:defRPr/>
            </a:pPr>
            <a:r>
              <a:rPr lang="en-US" sz="4800" b="1" dirty="0" smtClean="0"/>
              <a:t>HFIP Advancements </a:t>
            </a:r>
            <a:r>
              <a:rPr lang="en-US" sz="4800" b="1" dirty="0" smtClean="0"/>
              <a:t>in</a:t>
            </a:r>
            <a:r>
              <a:rPr lang="en-US" sz="4800" b="1" dirty="0" smtClean="0"/>
              <a:t> Hurricane Research</a:t>
            </a:r>
            <a:endParaRPr lang="en-US" sz="4800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7800" y="1336675"/>
            <a:ext cx="8831263" cy="3390900"/>
          </a:xfrm>
        </p:spPr>
        <p:txBody>
          <a:bodyPr/>
          <a:lstStyle/>
          <a:p>
            <a:pPr lvl="1" eaLnBrk="1" hangingPunct="1">
              <a:spcBef>
                <a:spcPts val="300"/>
              </a:spcBef>
            </a:pPr>
            <a:r>
              <a:rPr lang="en-US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Partnership</a:t>
            </a:r>
            <a:r>
              <a:rPr lang="en-US" smtClean="0">
                <a:latin typeface="Calibri" charset="0"/>
                <a:ea typeface="Calibri" charset="0"/>
                <a:cs typeface="Calibri" charset="0"/>
              </a:rPr>
              <a:t>: AOML, ESRL, GFDL, DTC, USWRP, NESDIS/STAR working closely with Operations (EMC, NHC, AOC) and Federal &amp; Academic Partners (NASA, NSF, ONR, NRL, NCAR, MMS)</a:t>
            </a:r>
          </a:p>
          <a:p>
            <a:pPr lvl="1" eaLnBrk="1" hangingPunct="1">
              <a:spcBef>
                <a:spcPts val="300"/>
              </a:spcBef>
            </a:pPr>
            <a:r>
              <a:rPr lang="en-US" smtClean="0">
                <a:latin typeface="Calibri" charset="0"/>
                <a:ea typeface="Calibri" charset="0"/>
                <a:cs typeface="Calibri" charset="0"/>
              </a:rPr>
              <a:t>More integrated use &amp; support of Testbeds: JHT, DTC, JCSDA</a:t>
            </a:r>
          </a:p>
          <a:p>
            <a:pPr lvl="1" eaLnBrk="1" hangingPunct="1">
              <a:spcBef>
                <a:spcPts val="300"/>
              </a:spcBef>
            </a:pPr>
            <a:r>
              <a:rPr lang="en-US" smtClean="0">
                <a:latin typeface="Calibri" charset="0"/>
                <a:ea typeface="Calibri" charset="0"/>
                <a:cs typeface="Calibri" charset="0"/>
              </a:rPr>
              <a:t>Blend Traditional hurricane research activities and HFIP research activities</a:t>
            </a:r>
          </a:p>
          <a:p>
            <a:pPr lvl="1" eaLnBrk="1" hangingPunct="1">
              <a:spcBef>
                <a:spcPts val="300"/>
              </a:spcBef>
            </a:pPr>
            <a:r>
              <a:rPr lang="en-US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Manpower (diversity) to evaluate model performance with hurricane data sets is a critical need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Keys to Success</a:t>
            </a:r>
          </a:p>
        </p:txBody>
      </p:sp>
      <p:pic>
        <p:nvPicPr>
          <p:cNvPr id="12" name="Picture 7" descr="interaction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32" y="4655867"/>
            <a:ext cx="2097024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0" y="4584954"/>
            <a:ext cx="9699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CBLAST</a:t>
            </a:r>
          </a:p>
        </p:txBody>
      </p:sp>
      <p:pic>
        <p:nvPicPr>
          <p:cNvPr id="14" name="Picture 5" descr="collaborations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0963" y="4655867"/>
            <a:ext cx="2097024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814152" y="4584954"/>
            <a:ext cx="13731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IFEX/RAINEX</a:t>
            </a:r>
          </a:p>
        </p:txBody>
      </p:sp>
      <p:pic>
        <p:nvPicPr>
          <p:cNvPr id="16" name="Picture 15" descr="dropsonde_team_and_Sim"/>
          <p:cNvPicPr>
            <a:picLocks noChangeArrowheads="1"/>
          </p:cNvPicPr>
          <p:nvPr/>
        </p:nvPicPr>
        <p:blipFill>
          <a:blip r:embed="rId5"/>
          <a:srcRect l="4938" t="2171" r="5371" b="6584"/>
          <a:stretch>
            <a:fillRect/>
          </a:stretch>
        </p:blipFill>
        <p:spPr bwMode="auto">
          <a:xfrm>
            <a:off x="3677730" y="4655867"/>
            <a:ext cx="2051755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638371" y="4584954"/>
            <a:ext cx="1093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DOTSTAR</a:t>
            </a:r>
          </a:p>
        </p:txBody>
      </p:sp>
      <p:pic>
        <p:nvPicPr>
          <p:cNvPr id="18" name="Picture 12" descr="TCSP"/>
          <p:cNvPicPr>
            <a:picLocks noChangeArrowheads="1"/>
          </p:cNvPicPr>
          <p:nvPr/>
        </p:nvPicPr>
        <p:blipFill>
          <a:blip r:embed="rId6">
            <a:lum contrast="30000"/>
          </a:blip>
          <a:srcRect t="7205" r="6509"/>
          <a:stretch>
            <a:fillRect/>
          </a:stretch>
        </p:blipFill>
        <p:spPr bwMode="auto">
          <a:xfrm>
            <a:off x="5261376" y="4655867"/>
            <a:ext cx="2100618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5298039" y="4584954"/>
            <a:ext cx="1195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IFEX/TCSP</a:t>
            </a:r>
          </a:p>
        </p:txBody>
      </p:sp>
      <p:pic>
        <p:nvPicPr>
          <p:cNvPr id="20" name="Picture 19" descr="AOMLpress4.jpg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850093" y="4646986"/>
            <a:ext cx="2297748" cy="1618488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7522125" y="4583466"/>
            <a:ext cx="16218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IFEX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/PREDICT/GRIP</a:t>
            </a:r>
            <a:endParaRPr lang="en-US" sz="14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130854"/>
            <a:ext cx="6248400" cy="1395413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5400" b="1" dirty="0">
                <a:latin typeface="Arial"/>
                <a:ea typeface="+mj-ea"/>
                <a:cs typeface="Arial"/>
              </a:rPr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>
          <a:xfrm>
            <a:off x="44450" y="1265238"/>
            <a:ext cx="4652963" cy="558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000" dirty="0" smtClean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The Good – Track forecast improvements</a:t>
            </a:r>
          </a:p>
        </p:txBody>
      </p:sp>
      <p:pic>
        <p:nvPicPr>
          <p:cNvPr id="18435" name="Content Placeholder 6" descr="AL_tkerr (trend).gif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6363" y="1816100"/>
            <a:ext cx="4397375" cy="3657600"/>
          </a:xfrm>
        </p:spPr>
      </p:pic>
      <p:sp>
        <p:nvSpPr>
          <p:cNvPr id="17412" name="Text Box 19"/>
          <p:cNvSpPr txBox="1">
            <a:spLocks noChangeArrowheads="1"/>
          </p:cNvSpPr>
          <p:nvPr/>
        </p:nvSpPr>
        <p:spPr bwMode="auto">
          <a:xfrm>
            <a:off x="183010" y="5419262"/>
            <a:ext cx="4424461" cy="105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0188" indent="-230188">
              <a:spcBef>
                <a:spcPts val="60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+mn-lt"/>
              </a:rPr>
              <a:t>Errors cut in half over past 15 </a:t>
            </a:r>
            <a:r>
              <a:rPr lang="en-US" sz="1800" dirty="0">
                <a:noFill/>
                <a:latin typeface="+mn-lt"/>
              </a:rPr>
              <a:t>years</a:t>
            </a:r>
          </a:p>
          <a:p>
            <a:pPr marL="230188" indent="-230188">
              <a:spcBef>
                <a:spcPts val="60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+mn-lt"/>
              </a:rPr>
              <a:t>10-year improvement - As accurate at 48h as we were at 24h in 2000</a:t>
            </a:r>
          </a:p>
        </p:txBody>
      </p:sp>
      <p:pic>
        <p:nvPicPr>
          <p:cNvPr id="18437" name="Content Placeholder 5" descr="AL_inerr (trend).gif"/>
          <p:cNvPicPr>
            <a:picLocks/>
          </p:cNvPicPr>
          <p:nvPr/>
        </p:nvPicPr>
        <p:blipFill>
          <a:blip r:embed="rId4"/>
          <a:srcRect l="-201" r="-201"/>
          <a:stretch>
            <a:fillRect/>
          </a:stretch>
        </p:blipFill>
        <p:spPr bwMode="auto">
          <a:xfrm>
            <a:off x="4494213" y="1816100"/>
            <a:ext cx="453231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238875" y="4471988"/>
            <a:ext cx="2667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+mj-lt"/>
              </a:rPr>
              <a:t>No progress with intensity in last 15-20 years</a:t>
            </a:r>
          </a:p>
        </p:txBody>
      </p:sp>
      <p:sp>
        <p:nvSpPr>
          <p:cNvPr id="18439" name="Text Box 19"/>
          <p:cNvSpPr txBox="1">
            <a:spLocks noChangeArrowheads="1"/>
          </p:cNvSpPr>
          <p:nvPr/>
        </p:nvSpPr>
        <p:spPr bwMode="auto">
          <a:xfrm>
            <a:off x="4648200" y="5419725"/>
            <a:ext cx="43370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30188" indent="-230188">
              <a:spcBef>
                <a:spcPts val="600"/>
              </a:spcBef>
              <a:buFont typeface="Arial" charset="0"/>
              <a:buChar char="•"/>
            </a:pPr>
            <a:r>
              <a:rPr lang="en-US" sz="1800">
                <a:latin typeface="TradeGothicBold" charset="0"/>
              </a:rPr>
              <a:t>24-48h intensity forecast off by </a:t>
            </a:r>
            <a:r>
              <a:rPr lang="en-US" sz="1800" b="1">
                <a:latin typeface="TradeGothicBold" charset="0"/>
              </a:rPr>
              <a:t>1</a:t>
            </a:r>
            <a:r>
              <a:rPr lang="en-US" sz="1800">
                <a:latin typeface="TradeGothicBold" charset="0"/>
              </a:rPr>
              <a:t> category</a:t>
            </a:r>
          </a:p>
          <a:p>
            <a:pPr marL="230188" indent="-230188">
              <a:spcBef>
                <a:spcPts val="600"/>
              </a:spcBef>
              <a:buFont typeface="Arial" charset="0"/>
              <a:buChar char="•"/>
            </a:pPr>
            <a:r>
              <a:rPr lang="en-US" sz="1800">
                <a:latin typeface="TradeGothicBold" charset="0"/>
              </a:rPr>
              <a:t>Off by </a:t>
            </a:r>
            <a:r>
              <a:rPr lang="en-US" sz="1800" b="1">
                <a:latin typeface="TradeGothicBold" charset="0"/>
              </a:rPr>
              <a:t>2</a:t>
            </a:r>
            <a:r>
              <a:rPr lang="en-US" sz="1800">
                <a:latin typeface="TradeGothicBold" charset="0"/>
              </a:rPr>
              <a:t> categories 5-10% of time</a:t>
            </a: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4978400" y="1292225"/>
            <a:ext cx="37607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0" rIns="182880" anchor="ctr">
            <a:prstTxWarp prst="textNoShape">
              <a:avLst/>
            </a:prstTxWarp>
          </a:bodyPr>
          <a:lstStyle/>
          <a:p>
            <a:pPr algn="ctr">
              <a:lnSpc>
                <a:spcPct val="85000"/>
              </a:lnSpc>
            </a:pPr>
            <a:r>
              <a:rPr lang="en-US" sz="2000">
                <a:latin typeface="TradeGothic" pitchFamily="2" charset="0"/>
              </a:rPr>
              <a:t>The Bad - Intensity forecasts no real gains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0"/>
            <a:ext cx="7696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0" rIns="182880" anchor="ctr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defRPr/>
            </a:pPr>
            <a:r>
              <a:rPr lang="en-US" sz="5400" kern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Current Capabilities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608263" y="2627313"/>
            <a:ext cx="1855787" cy="2119312"/>
            <a:chOff x="2595563" y="2613813"/>
            <a:chExt cx="1856143" cy="2119313"/>
          </a:xfrm>
        </p:grpSpPr>
        <p:grpSp>
          <p:nvGrpSpPr>
            <p:cNvPr id="18443" name="Group 16"/>
            <p:cNvGrpSpPr>
              <a:grpSpLocks/>
            </p:cNvGrpSpPr>
            <p:nvPr/>
          </p:nvGrpSpPr>
          <p:grpSpPr bwMode="auto">
            <a:xfrm>
              <a:off x="2595563" y="2613813"/>
              <a:ext cx="1829956" cy="2119313"/>
              <a:chOff x="2595563" y="2600719"/>
              <a:chExt cx="1829956" cy="2119313"/>
            </a:xfrm>
          </p:grpSpPr>
          <p:cxnSp>
            <p:nvCxnSpPr>
              <p:cNvPr id="7" name="Straight Arrow Connector 6"/>
              <p:cNvCxnSpPr/>
              <p:nvPr/>
            </p:nvCxnSpPr>
            <p:spPr bwMode="auto">
              <a:xfrm flipV="1">
                <a:off x="2595563" y="3588144"/>
                <a:ext cx="1791044" cy="4762"/>
              </a:xfrm>
              <a:prstGeom prst="straightConnector1">
                <a:avLst/>
              </a:prstGeom>
              <a:ln w="57150"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 bwMode="auto">
              <a:xfrm>
                <a:off x="2595563" y="4094557"/>
                <a:ext cx="1830738" cy="17463"/>
              </a:xfrm>
              <a:prstGeom prst="straightConnector1">
                <a:avLst/>
              </a:prstGeom>
              <a:ln w="57150"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 bwMode="auto">
              <a:xfrm rot="5400000" flipH="1" flipV="1">
                <a:off x="1535906" y="3660376"/>
                <a:ext cx="2119313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Arrow Connector 17"/>
            <p:cNvCxnSpPr/>
            <p:nvPr/>
          </p:nvCxnSpPr>
          <p:spPr bwMode="auto">
            <a:xfrm>
              <a:off x="2603502" y="4469601"/>
              <a:ext cx="1848204" cy="1588"/>
            </a:xfrm>
            <a:prstGeom prst="straightConnector1">
              <a:avLst/>
            </a:prstGeom>
            <a:ln w="57150">
              <a:solidFill>
                <a:srgbClr val="BD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/>
          </p:cNvSpPr>
          <p:nvPr>
            <p:ph type="body" idx="1"/>
          </p:nvPr>
        </p:nvSpPr>
        <p:spPr>
          <a:xfrm>
            <a:off x="419100" y="1503363"/>
            <a:ext cx="8258175" cy="48196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3300" b="1" i="1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Goals</a:t>
            </a: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buFontTx/>
              <a:buChar char="•"/>
            </a:pPr>
            <a:r>
              <a:rPr lang="en-US" sz="3000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Improve</a:t>
            </a: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 Forecast Accuracy</a:t>
            </a:r>
            <a:r>
              <a:rPr lang="en-US" sz="220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lvl="1"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Hurricane impact areas (track) – 50% </a:t>
            </a:r>
            <a:br>
              <a:rPr lang="en-US" sz="190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in 10 years</a:t>
            </a:r>
          </a:p>
          <a:p>
            <a:pPr lvl="1"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Severity (intensity) – 50% in 10 years</a:t>
            </a:r>
          </a:p>
          <a:p>
            <a:pPr lvl="1"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Special Focus on Rapid Intensity Change (RI)</a:t>
            </a: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buFontTx/>
              <a:buChar char="•"/>
            </a:pPr>
            <a:r>
              <a:rPr lang="en-US" sz="3000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Extend</a:t>
            </a: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 forecast reliability out to 7 days</a:t>
            </a:r>
            <a:br>
              <a:rPr lang="en-US" sz="3000" smtClean="0">
                <a:latin typeface="Calibri" charset="0"/>
                <a:ea typeface="Calibri" charset="0"/>
                <a:cs typeface="Calibri" charset="0"/>
              </a:rPr>
            </a:br>
            <a:endParaRPr lang="en-US" sz="1100" smtClean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buFontTx/>
              <a:buChar char="•"/>
            </a:pPr>
            <a:r>
              <a:rPr lang="en-US" sz="3000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Quantify, bound</a:t>
            </a: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sz="3000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reduce</a:t>
            </a: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 forecast uncertainty to enable risk management decisions</a:t>
            </a:r>
          </a:p>
          <a:p>
            <a:pPr algn="ctr"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3000" smtClean="0">
                <a:latin typeface="Calibri" charset="0"/>
                <a:ea typeface="Calibri" charset="0"/>
                <a:cs typeface="Calibri" charset="0"/>
                <a:hlinkClick r:id="rId3"/>
              </a:rPr>
              <a:t>http://www.hfip.org/</a:t>
            </a:r>
            <a:endParaRPr lang="en-US" sz="3000" smtClean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0184" name="Picture 8" descr="http://www.magazine.noaa.gov/stories/images/145135F120_sm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6738" y="1473200"/>
            <a:ext cx="3124200" cy="2481263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  <a:miter lim="800000"/>
            <a:headEnd/>
            <a:tailEnd/>
          </a:ln>
          <a:effectLst>
            <a:outerShdw blurRad="63500" dist="99190" dir="2388334" algn="ctr" rotWithShape="0">
              <a:srgbClr val="2E507A">
                <a:alpha val="50000"/>
              </a:srgbClr>
            </a:outerShdw>
          </a:effec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88" y="168275"/>
            <a:ext cx="74326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4"/>
          <p:cNvSpPr>
            <a:spLocks noGrp="1"/>
          </p:cNvSpPr>
          <p:nvPr>
            <p:ph type="title"/>
          </p:nvPr>
        </p:nvSpPr>
        <p:spPr>
          <a:xfrm>
            <a:off x="0" y="-14288"/>
            <a:ext cx="7696200" cy="1371601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charset="0"/>
                <a:ea typeface="Calibri" charset="0"/>
                <a:cs typeface="Calibri" charset="0"/>
              </a:rPr>
              <a:t>How to get there?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/>
          <a:srcRect t="40390"/>
          <a:stretch>
            <a:fillRect/>
          </a:stretch>
        </p:blipFill>
        <p:spPr bwMode="auto">
          <a:xfrm>
            <a:off x="7177230" y="4427076"/>
            <a:ext cx="9207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07615" y="4407587"/>
            <a:ext cx="71457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5"/>
          <p:cNvSpPr>
            <a:spLocks noGrp="1"/>
          </p:cNvSpPr>
          <p:nvPr>
            <p:ph type="body" idx="1"/>
          </p:nvPr>
        </p:nvSpPr>
        <p:spPr>
          <a:xfrm>
            <a:off x="206373" y="1298576"/>
            <a:ext cx="6945313" cy="5072062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charset="2"/>
              <a:buChar char="ü"/>
            </a:pPr>
            <a:r>
              <a:rPr lang="en-US" sz="3000" dirty="0" smtClean="0">
                <a:latin typeface="Calibri" charset="0"/>
                <a:ea typeface="Calibri" charset="0"/>
                <a:cs typeface="Calibri" charset="0"/>
              </a:rPr>
              <a:t>Science (8 Teams)</a:t>
            </a:r>
          </a:p>
          <a:p>
            <a:pPr marL="341313" lvl="1" indent="-341313" eaLnBrk="1" hangingPunct="1"/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Improved understanding from combining observations &amp; models</a:t>
            </a:r>
          </a:p>
          <a:p>
            <a:pPr marL="341313" lvl="1" indent="-341313" eaLnBrk="1" hangingPunct="1"/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Higher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resolution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 coupled models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– critical to storm evolution forecasts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 –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especially intensity changes</a:t>
            </a:r>
          </a:p>
          <a:p>
            <a:pPr marL="341313" lvl="1" indent="-341313" eaLnBrk="1" hangingPunct="1"/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Forecast techniques to understand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reduce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 &amp; communicate uncertainty</a:t>
            </a:r>
            <a:endParaRPr lang="en-US" sz="19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ts val="600"/>
              </a:spcBef>
              <a:buFont typeface="Wingdings" charset="2"/>
              <a:buChar char="ü"/>
            </a:pPr>
            <a:r>
              <a:rPr lang="en-US" sz="3000" dirty="0">
                <a:latin typeface="Calibri" charset="0"/>
                <a:ea typeface="Calibri" charset="0"/>
                <a:cs typeface="Calibri" charset="0"/>
              </a:rPr>
              <a:t>Information Technology</a:t>
            </a:r>
          </a:p>
          <a:p>
            <a:pPr marL="341313" lvl="1" indent="-341313" eaLnBrk="1" hangingPunct="1"/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Increased computing power -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 run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advanced 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hurricane/global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models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 &amp; reduce uncertainty</a:t>
            </a:r>
          </a:p>
          <a:p>
            <a:pPr marL="341313" lvl="1" indent="-341313" eaLnBrk="1" hangingPunct="1"/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IT infrastructure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for 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interagency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data exchange</a:t>
            </a:r>
          </a:p>
          <a:p>
            <a:pPr eaLnBrk="1" hangingPunct="1">
              <a:spcBef>
                <a:spcPts val="600"/>
              </a:spcBef>
              <a:buFont typeface="Wingdings" charset="2"/>
              <a:buChar char="ü"/>
            </a:pPr>
            <a:r>
              <a:rPr lang="en-US" sz="3000" dirty="0" smtClean="0">
                <a:latin typeface="Calibri" charset="0"/>
                <a:ea typeface="Calibri" charset="0"/>
                <a:cs typeface="Calibri" charset="0"/>
              </a:rPr>
              <a:t>Observing Strategy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Improved use of existing and planned 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systems</a:t>
            </a:r>
          </a:p>
          <a:p>
            <a:pPr eaLnBrk="1" hangingPunct="1">
              <a:spcBef>
                <a:spcPts val="600"/>
              </a:spcBef>
              <a:buFont typeface="Wingdings" charset="2"/>
              <a:buChar char="ü"/>
            </a:pPr>
            <a:r>
              <a:rPr lang="en-US" sz="3000" dirty="0" smtClean="0">
                <a:latin typeface="Calibri" charset="0"/>
                <a:ea typeface="Calibri" charset="0"/>
                <a:cs typeface="Calibri" charset="0"/>
              </a:rPr>
              <a:t>Improved Products for Forecasters</a:t>
            </a:r>
            <a:endParaRPr lang="en-US" sz="30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5606" name="Picture 8" descr="http://www.magazine.noaa.gov/stories/images/145135F120_sm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9126" y="5314904"/>
            <a:ext cx="1645920" cy="1306967"/>
          </a:xfrm>
          <a:prstGeom prst="rect">
            <a:avLst/>
          </a:prstGeom>
          <a:solidFill>
            <a:schemeClr val="bg2"/>
          </a:solidFill>
          <a:ln w="63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5607" name="Picture 9" descr="12big.jpg"/>
          <p:cNvPicPr>
            <a:picLocks noChangeAspect="1"/>
          </p:cNvPicPr>
          <p:nvPr/>
        </p:nvPicPr>
        <p:blipFill>
          <a:blip r:embed="rId6"/>
          <a:srcRect l="9933" r="13426"/>
          <a:stretch>
            <a:fillRect/>
          </a:stretch>
        </p:blipFill>
        <p:spPr bwMode="auto">
          <a:xfrm>
            <a:off x="7168540" y="2202779"/>
            <a:ext cx="1645920" cy="129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71715" y="3349851"/>
            <a:ext cx="1645920" cy="108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7561" y="1289056"/>
            <a:ext cx="1645920" cy="11306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6769333" y="1462167"/>
            <a:ext cx="2101404" cy="4633921"/>
            <a:chOff x="6769333" y="1462167"/>
            <a:chExt cx="2101404" cy="4633921"/>
          </a:xfrm>
        </p:grpSpPr>
        <p:sp>
          <p:nvSpPr>
            <p:cNvPr id="9" name="Rectangle 8"/>
            <p:cNvSpPr/>
            <p:nvPr/>
          </p:nvSpPr>
          <p:spPr>
            <a:xfrm>
              <a:off x="6769333" y="1462167"/>
              <a:ext cx="2101404" cy="4633921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/>
            <a:srcRect r="6812" b="7189"/>
            <a:stretch>
              <a:fillRect/>
            </a:stretch>
          </p:blipFill>
          <p:spPr bwMode="auto">
            <a:xfrm>
              <a:off x="7302235" y="3864923"/>
              <a:ext cx="944479" cy="841765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pic>
        <p:pic>
          <p:nvPicPr>
            <p:cNvPr id="6" name="Picture 5" descr="NSF_Log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80700" y="2622384"/>
              <a:ext cx="987549" cy="987549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pic>
        <p:pic>
          <p:nvPicPr>
            <p:cNvPr id="7" name="Picture 6" descr="ONR_logo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77674" y="1684314"/>
              <a:ext cx="1593600" cy="71565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03286" y="5084878"/>
              <a:ext cx="942376" cy="773743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pic>
      </p:grpSp>
      <p:pic>
        <p:nvPicPr>
          <p:cNvPr id="21506" name="Picture 3"/>
          <p:cNvPicPr>
            <a:picLocks noGrp="1" noChangeAspect="1" noChangeArrowheads="1"/>
          </p:cNvPicPr>
          <p:nvPr>
            <p:ph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4288" y="1036638"/>
            <a:ext cx="6859587" cy="5486400"/>
          </a:xfrm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122238" y="149225"/>
            <a:ext cx="771084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Who: U. S. </a:t>
            </a:r>
            <a:r>
              <a:rPr lang="en-US" sz="5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Hurricane Team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422936" y="1453933"/>
            <a:ext cx="2648483" cy="4738413"/>
            <a:chOff x="6422936" y="1453933"/>
            <a:chExt cx="2648483" cy="4738413"/>
          </a:xfrm>
        </p:grpSpPr>
        <p:sp>
          <p:nvSpPr>
            <p:cNvPr id="16" name="Rectangle 15"/>
            <p:cNvSpPr/>
            <p:nvPr/>
          </p:nvSpPr>
          <p:spPr bwMode="auto">
            <a:xfrm>
              <a:off x="6448869" y="1453933"/>
              <a:ext cx="2622550" cy="4738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6422936" y="1934034"/>
              <a:ext cx="2592063" cy="3682934"/>
              <a:chOff x="6422936" y="1817762"/>
              <a:chExt cx="2592063" cy="3682934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6422936" y="1817762"/>
                <a:ext cx="259206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b="1" dirty="0" smtClean="0"/>
                  <a:t>2008 Snapshot</a:t>
                </a:r>
              </a:p>
              <a:p>
                <a:pPr algn="ctr"/>
                <a:r>
                  <a:rPr lang="en-US" sz="1800" b="1" dirty="0" smtClean="0"/>
                  <a:t>(Total Man-years: 211)</a:t>
                </a:r>
                <a:endParaRPr lang="en-US" sz="1800" b="1" dirty="0"/>
              </a:p>
            </p:txBody>
          </p:sp>
          <p:pic>
            <p:nvPicPr>
              <p:cNvPr id="26" name="Picture 25" descr="2008 - Agency Manpower Pie Chart.jpg"/>
              <p:cNvPicPr>
                <a:picLocks noChangeAspect="1"/>
              </p:cNvPicPr>
              <p:nvPr/>
            </p:nvPicPr>
            <p:blipFill>
              <a:blip r:embed="rId8" cstate="print"/>
              <a:srcRect l="28678" t="27865" r="30315" b="12239"/>
              <a:stretch>
                <a:fillRect/>
              </a:stretch>
            </p:blipFill>
            <p:spPr>
              <a:xfrm>
                <a:off x="6549998" y="2602638"/>
                <a:ext cx="2337938" cy="2329957"/>
              </a:xfrm>
              <a:prstGeom prst="rect">
                <a:avLst/>
              </a:prstGeom>
            </p:spPr>
          </p:pic>
          <p:grpSp>
            <p:nvGrpSpPr>
              <p:cNvPr id="27" name="Group 26"/>
              <p:cNvGrpSpPr/>
              <p:nvPr/>
            </p:nvGrpSpPr>
            <p:grpSpPr>
              <a:xfrm>
                <a:off x="6641928" y="5108953"/>
                <a:ext cx="2154078" cy="391743"/>
                <a:chOff x="609600" y="5486400"/>
                <a:chExt cx="3200400" cy="609600"/>
              </a:xfrm>
            </p:grpSpPr>
            <p:pic>
              <p:nvPicPr>
                <p:cNvPr id="28" name="Picture 1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 r="40107"/>
                <a:stretch>
                  <a:fillRect/>
                </a:stretch>
              </p:blipFill>
              <p:spPr bwMode="auto">
                <a:xfrm>
                  <a:off x="609600" y="5486400"/>
                  <a:ext cx="3200400" cy="304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1367477" y="5800725"/>
                  <a:ext cx="1819275" cy="295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" descr="Untitled Image 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0775" y="4283075"/>
            <a:ext cx="288925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What: HFIP Activities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9225" y="1328738"/>
            <a:ext cx="6607175" cy="4953000"/>
          </a:xfrm>
        </p:spPr>
        <p:txBody>
          <a:bodyPr/>
          <a:lstStyle/>
          <a:p>
            <a:pPr marL="461963" indent="-461963" eaLnBrk="1" hangingPunct="1">
              <a:spcBef>
                <a:spcPts val="600"/>
              </a:spcBef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Traditional Hurricane Research Activities:</a:t>
            </a: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Observations, analysis, database, &amp; instrument R&amp;D (IFEX)</a:t>
            </a: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Statistical-dynamical model development</a:t>
            </a: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Advances in operational models (Stream 1)</a:t>
            </a:r>
          </a:p>
          <a:p>
            <a:pPr marL="461963" indent="-461963" eaLnBrk="1" hangingPunct="1">
              <a:spcBef>
                <a:spcPts val="600"/>
              </a:spcBef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New HFIP Research Thrusts: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Experimental global and regional hurricane model development (Stream 2)</a:t>
            </a: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Data assimilation techniques and observing system strategy analysis development (Stream 1 &amp; 2)</a:t>
            </a: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Model evaluation tool development</a:t>
            </a: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Application and tool development for forecasters</a:t>
            </a:r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238125" y="5969000"/>
            <a:ext cx="86391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dirty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Partnership: NCEP, AOC, AOML, ESRL, GFDL, DTC, USWRP, NESDIS/STAR</a:t>
            </a:r>
          </a:p>
        </p:txBody>
      </p:sp>
      <p:sp>
        <p:nvSpPr>
          <p:cNvPr id="27654" name="Rectangle 6"/>
          <p:cNvSpPr>
            <a:spLocks/>
          </p:cNvSpPr>
          <p:nvPr/>
        </p:nvSpPr>
        <p:spPr bwMode="auto">
          <a:xfrm>
            <a:off x="6386976" y="4286274"/>
            <a:ext cx="525463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>
            <a:prstTxWarp prst="textNoShape">
              <a:avLst/>
            </a:prstTxWarp>
          </a:bodyPr>
          <a:lstStyle/>
          <a:p>
            <a:pPr marL="39688" algn="ctr">
              <a:lnSpc>
                <a:spcPct val="50000"/>
              </a:lnSpc>
            </a:pPr>
            <a:r>
              <a:rPr lang="en-US" sz="1600" dirty="0">
                <a:solidFill>
                  <a:schemeClr val="bg1"/>
                </a:solidFill>
                <a:latin typeface="Calibri" charset="0"/>
                <a:ea typeface="Arial" charset="0"/>
                <a:cs typeface="Arial" charset="0"/>
                <a:sym typeface="Arial" charset="0"/>
              </a:rPr>
              <a:t>D1</a:t>
            </a:r>
          </a:p>
        </p:txBody>
      </p:sp>
      <p:sp>
        <p:nvSpPr>
          <p:cNvPr id="27655" name="Rectangle 8"/>
          <p:cNvSpPr>
            <a:spLocks noChangeArrowheads="1"/>
          </p:cNvSpPr>
          <p:nvPr/>
        </p:nvSpPr>
        <p:spPr bwMode="auto">
          <a:xfrm>
            <a:off x="7039388" y="4677263"/>
            <a:ext cx="515938" cy="288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50800" tIns="50800" rIns="30479" bIns="50800" anchor="ctr">
            <a:prstTxWarp prst="textNoShape">
              <a:avLst/>
            </a:prstTxWarp>
          </a:bodyPr>
          <a:lstStyle/>
          <a:p>
            <a:pPr marL="39688" algn="ctr">
              <a:lnSpc>
                <a:spcPct val="90000"/>
              </a:lnSpc>
            </a:pPr>
            <a:r>
              <a:rPr lang="en-US" sz="1600" dirty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  <a:sym typeface="Arial" charset="0"/>
              </a:rPr>
              <a:t>D2</a:t>
            </a:r>
          </a:p>
        </p:txBody>
      </p:sp>
      <p:pic>
        <p:nvPicPr>
          <p:cNvPr id="27656" name="Picture 2" descr="tk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793" t="18758" r="10962" b="18715"/>
          <a:stretch>
            <a:fillRect/>
          </a:stretch>
        </p:blipFill>
        <p:spPr bwMode="auto">
          <a:xfrm>
            <a:off x="6742113" y="2272006"/>
            <a:ext cx="198913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11" descr="p3-gulfstream_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92875" y="1295693"/>
            <a:ext cx="2436813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3" descr="100830n_h.jpg"/>
          <p:cNvPicPr>
            <a:picLocks noChangeAspect="1"/>
          </p:cNvPicPr>
          <p:nvPr/>
        </p:nvPicPr>
        <p:blipFill>
          <a:blip r:embed="rId3"/>
          <a:srcRect l="9132" t="10481" r="13501" b="10950"/>
          <a:stretch>
            <a:fillRect/>
          </a:stretch>
        </p:blipFill>
        <p:spPr bwMode="auto">
          <a:xfrm>
            <a:off x="2836863" y="3755726"/>
            <a:ext cx="3062287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19" descr="Screen shot 2010-12-07 at 4.47.48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92813" y="1314450"/>
            <a:ext cx="31511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30" descr="Screen shot 2010-09-26 at 2.15.20 PM.png"/>
          <p:cNvPicPr>
            <a:picLocks noChangeAspect="1"/>
          </p:cNvPicPr>
          <p:nvPr/>
        </p:nvPicPr>
        <p:blipFill>
          <a:blip r:embed="rId5"/>
          <a:srcRect l="13594" r="11046"/>
          <a:stretch>
            <a:fillRect/>
          </a:stretch>
        </p:blipFill>
        <p:spPr bwMode="auto">
          <a:xfrm>
            <a:off x="0" y="1205976"/>
            <a:ext cx="33877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4100"/>
          </a:xfrm>
        </p:spPr>
        <p:txBody>
          <a:bodyPr rIns="30479" anchor="b"/>
          <a:lstStyle/>
          <a:p>
            <a:pPr eaLnBrk="1" hangingPunct="1"/>
            <a:r>
              <a:rPr lang="en-US" sz="4000" dirty="0" smtClean="0">
                <a:latin typeface="Arial" charset="0"/>
                <a:ea typeface="Calibri" charset="0"/>
                <a:cs typeface="Calibri" charset="0"/>
              </a:rPr>
              <a:t>Improved Use of Observations:</a:t>
            </a:r>
            <a:br>
              <a:rPr lang="en-US" sz="4000" dirty="0" smtClean="0">
                <a:latin typeface="Arial" charset="0"/>
                <a:ea typeface="Calibri" charset="0"/>
                <a:cs typeface="Calibri" charset="0"/>
              </a:rPr>
            </a:br>
            <a:r>
              <a:rPr lang="en-US" sz="2800" dirty="0" smtClean="0">
                <a:latin typeface="Arial" charset="0"/>
                <a:ea typeface="Calibri" charset="0"/>
                <a:cs typeface="Calibri" charset="0"/>
              </a:rPr>
              <a:t>HFIP 2010 Demo: Earl</a:t>
            </a:r>
            <a:endParaRPr lang="en-US" sz="3600" dirty="0" smtClean="0">
              <a:latin typeface="Arial" charset="0"/>
              <a:ea typeface="Calibri" charset="0"/>
              <a:cs typeface="Calibri" charset="0"/>
            </a:endParaRPr>
          </a:p>
        </p:txBody>
      </p:sp>
      <p:sp>
        <p:nvSpPr>
          <p:cNvPr id="72709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510" y="4369264"/>
            <a:ext cx="2422525" cy="169545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Ins="30479"/>
          <a:lstStyle/>
          <a:p>
            <a:pPr marL="39688" indent="0" algn="ctr" eaLnBrk="1" hangingPunct="1">
              <a:spcBef>
                <a:spcPct val="0"/>
              </a:spcBef>
              <a:defRPr/>
            </a:pPr>
            <a:r>
              <a:rPr lang="en-US" sz="1600" dirty="0" smtClean="0">
                <a:latin typeface="Calibri"/>
                <a:ea typeface="Arial" charset="0"/>
                <a:cs typeface="Calibri"/>
                <a:sym typeface="Arial" charset="0"/>
              </a:rPr>
              <a:t>5 missions at 12-h intervals</a:t>
            </a:r>
          </a:p>
          <a:p>
            <a:pPr marL="39688" indent="0" algn="ctr" eaLnBrk="1" hangingPunct="1">
              <a:spcBef>
                <a:spcPct val="0"/>
              </a:spcBef>
              <a:defRPr/>
            </a:pPr>
            <a:r>
              <a:rPr lang="en-US" sz="1600" dirty="0" smtClean="0">
                <a:latin typeface="Calibri"/>
                <a:ea typeface="Arial" charset="0"/>
                <a:cs typeface="Calibri"/>
                <a:sym typeface="Arial" charset="0"/>
              </a:rPr>
              <a:t>00Z 28 – 12Z 30 August,       6 missions at 12-h intervals 00Z 1 September – 00Z 3 September collecting Doppler SO (</a:t>
            </a:r>
            <a:r>
              <a:rPr lang="en-US" sz="1600" dirty="0" smtClean="0">
                <a:latin typeface="Calibri"/>
                <a:ea typeface="Arial" charset="0"/>
                <a:cs typeface="Calibri"/>
                <a:sym typeface="Arial" charset="0"/>
                <a:hlinkClick r:id="rId6"/>
              </a:rPr>
              <a:t>HEDAS</a:t>
            </a:r>
            <a:r>
              <a:rPr lang="en-US" sz="1600" dirty="0" smtClean="0">
                <a:latin typeface="Calibri"/>
                <a:ea typeface="Arial" charset="0"/>
                <a:cs typeface="Calibri"/>
                <a:sym typeface="Arial" charset="0"/>
              </a:rPr>
              <a:t>)</a:t>
            </a:r>
            <a:endParaRPr lang="en-US" sz="1600" dirty="0" smtClean="0">
              <a:latin typeface="Calibri"/>
              <a:ea typeface="Calibri" charset="0"/>
              <a:cs typeface="Calibri"/>
              <a:sym typeface="Arial" charset="0"/>
            </a:endParaRPr>
          </a:p>
        </p:txBody>
      </p:sp>
      <p:sp>
        <p:nvSpPr>
          <p:cNvPr id="46087" name="Rectangle 8"/>
          <p:cNvSpPr>
            <a:spLocks/>
          </p:cNvSpPr>
          <p:nvPr/>
        </p:nvSpPr>
        <p:spPr bwMode="auto">
          <a:xfrm>
            <a:off x="2282825" y="1220263"/>
            <a:ext cx="1135063" cy="862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400" b="1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  <a:sym typeface="Arial" charset="0"/>
              </a:rPr>
              <a:t>11 P-3 Flights</a:t>
            </a:r>
          </a:p>
          <a:p>
            <a:pPr marL="39688" algn="ctr"/>
            <a:r>
              <a:rPr lang="en-US" sz="1400" b="1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  <a:sym typeface="Arial" charset="0"/>
              </a:rPr>
              <a:t>28 August – 3 September 2010</a:t>
            </a:r>
          </a:p>
        </p:txBody>
      </p:sp>
      <p:sp>
        <p:nvSpPr>
          <p:cNvPr id="46088" name="TextBox 30"/>
          <p:cNvSpPr txBox="1">
            <a:spLocks noChangeArrowheads="1"/>
          </p:cNvSpPr>
          <p:nvPr/>
        </p:nvSpPr>
        <p:spPr bwMode="auto">
          <a:xfrm>
            <a:off x="6296025" y="1557338"/>
            <a:ext cx="1074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>
                <a:latin typeface="Calibri" charset="0"/>
                <a:ea typeface="Calibri" charset="0"/>
                <a:cs typeface="Calibri" charset="0"/>
              </a:rPr>
              <a:t>HWRFx/HEDAS</a:t>
            </a:r>
          </a:p>
          <a:p>
            <a:pPr algn="ctr"/>
            <a:r>
              <a:rPr lang="en-US" sz="1000" b="1">
                <a:latin typeface="Calibri" charset="0"/>
                <a:ea typeface="Calibri" charset="0"/>
                <a:cs typeface="Calibri" charset="0"/>
              </a:rPr>
              <a:t>20100831 00UTC</a:t>
            </a:r>
          </a:p>
        </p:txBody>
      </p:sp>
      <p:sp>
        <p:nvSpPr>
          <p:cNvPr id="23" name="Rectangle 6"/>
          <p:cNvSpPr txBox="1">
            <a:spLocks noChangeArrowheads="1"/>
          </p:cNvSpPr>
          <p:nvPr/>
        </p:nvSpPr>
        <p:spPr bwMode="auto">
          <a:xfrm>
            <a:off x="3519488" y="1787525"/>
            <a:ext cx="2179637" cy="1196975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Ins="30479">
            <a:prstTxWarp prst="textNoShape">
              <a:avLst/>
            </a:prstTxWarp>
          </a:bodyPr>
          <a:lstStyle/>
          <a:p>
            <a:pPr marL="39688" algn="ctr">
              <a:defRPr/>
            </a:pPr>
            <a:r>
              <a:rPr lang="en-US" sz="1600">
                <a:solidFill>
                  <a:srgbClr val="000000"/>
                </a:solidFill>
                <a:latin typeface="Calibri"/>
                <a:ea typeface="Arial" charset="0"/>
                <a:cs typeface="Calibri"/>
                <a:sym typeface="Arial" charset="0"/>
              </a:rPr>
              <a:t>Doppler SO (EnKF) transmitted in real-time to HRD for assimilation into HWRFx model </a:t>
            </a:r>
            <a:endParaRPr lang="en-US" sz="1600">
              <a:solidFill>
                <a:srgbClr val="000000"/>
              </a:solidFill>
              <a:latin typeface="Calibri"/>
              <a:ea typeface="Calibri" charset="0"/>
              <a:cs typeface="Calibri"/>
              <a:sym typeface="Arial" charset="0"/>
            </a:endParaRPr>
          </a:p>
        </p:txBody>
      </p:sp>
      <p:sp>
        <p:nvSpPr>
          <p:cNvPr id="46091" name="TextBox 30"/>
          <p:cNvSpPr txBox="1">
            <a:spLocks noChangeArrowheads="1"/>
          </p:cNvSpPr>
          <p:nvPr/>
        </p:nvSpPr>
        <p:spPr bwMode="auto">
          <a:xfrm>
            <a:off x="4761787" y="3778644"/>
            <a:ext cx="1143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20100830I1</a:t>
            </a:r>
          </a:p>
          <a:p>
            <a:pPr algn="ctr"/>
            <a:r>
              <a:rPr lang="en-US" sz="12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2126-0229 UTC</a:t>
            </a:r>
          </a:p>
        </p:txBody>
      </p:sp>
      <p:pic>
        <p:nvPicPr>
          <p:cNvPr id="46092" name="Picture 16" descr="intensity_forecast_earl_3012z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3600" y="4100513"/>
            <a:ext cx="3200400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3" name="TextBox 30"/>
          <p:cNvSpPr txBox="1">
            <a:spLocks noChangeArrowheads="1"/>
          </p:cNvSpPr>
          <p:nvPr/>
        </p:nvSpPr>
        <p:spPr bwMode="auto">
          <a:xfrm>
            <a:off x="6189663" y="5599113"/>
            <a:ext cx="1076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>
                <a:latin typeface="Calibri" charset="0"/>
                <a:ea typeface="Calibri" charset="0"/>
                <a:cs typeface="Calibri" charset="0"/>
              </a:rPr>
              <a:t>HWRFx/HEDAS</a:t>
            </a:r>
          </a:p>
          <a:p>
            <a:pPr algn="ctr"/>
            <a:r>
              <a:rPr lang="en-US" sz="1000" b="1">
                <a:latin typeface="Calibri" charset="0"/>
                <a:ea typeface="Calibri" charset="0"/>
                <a:cs typeface="Calibri" charset="0"/>
              </a:rPr>
              <a:t>20100831 00UTC</a:t>
            </a:r>
          </a:p>
        </p:txBody>
      </p:sp>
      <p:pic>
        <p:nvPicPr>
          <p:cNvPr id="46094" name="Picture 24" descr="100830H1wind10.gif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244" t="8144" r="20042" b="12263"/>
          <a:stretch>
            <a:fillRect/>
          </a:stretch>
        </p:blipFill>
        <p:spPr bwMode="auto">
          <a:xfrm>
            <a:off x="3575050" y="4314825"/>
            <a:ext cx="1525588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285702" y="6605797"/>
            <a:ext cx="35997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Calibri"/>
                <a:ea typeface="Arial" charset="0"/>
                <a:cs typeface="Calibri"/>
              </a:rPr>
              <a:t>J. </a:t>
            </a:r>
            <a:r>
              <a:rPr lang="en-US" sz="1200" dirty="0">
                <a:latin typeface="Calibri"/>
                <a:ea typeface="Arial" charset="0"/>
                <a:cs typeface="Calibri"/>
              </a:rPr>
              <a:t>Gamache,</a:t>
            </a:r>
            <a:r>
              <a:rPr lang="en-US" sz="1200" dirty="0" smtClean="0">
                <a:latin typeface="Calibri"/>
                <a:ea typeface="Arial" charset="0"/>
                <a:cs typeface="Calibri"/>
              </a:rPr>
              <a:t> A. </a:t>
            </a:r>
            <a:r>
              <a:rPr lang="en-US" sz="1200" dirty="0">
                <a:latin typeface="Calibri"/>
                <a:ea typeface="Arial" charset="0"/>
                <a:cs typeface="Calibri"/>
              </a:rPr>
              <a:t>Aksoy,</a:t>
            </a:r>
            <a:r>
              <a:rPr lang="en-US" sz="1200" dirty="0" smtClean="0">
                <a:latin typeface="Calibri"/>
                <a:ea typeface="Arial" charset="0"/>
                <a:cs typeface="Calibri"/>
              </a:rPr>
              <a:t> T.  </a:t>
            </a:r>
            <a:r>
              <a:rPr lang="en-US" sz="1200" dirty="0" err="1">
                <a:latin typeface="Calibri"/>
                <a:ea typeface="Arial" charset="0"/>
                <a:cs typeface="Calibri"/>
              </a:rPr>
              <a:t>Vukicevic</a:t>
            </a:r>
            <a:r>
              <a:rPr lang="en-US" sz="1200" dirty="0">
                <a:latin typeface="Calibri"/>
                <a:ea typeface="Arial" charset="0"/>
                <a:cs typeface="Calibri"/>
              </a:rPr>
              <a:t>, </a:t>
            </a:r>
            <a:r>
              <a:rPr lang="en-US" sz="1200" dirty="0" smtClean="0">
                <a:latin typeface="Calibri"/>
                <a:ea typeface="Arial" charset="0"/>
                <a:cs typeface="Calibri"/>
              </a:rPr>
              <a:t>Gopal (AOML/HRD)</a:t>
            </a:r>
            <a:endParaRPr lang="en-US" sz="1200" dirty="0">
              <a:latin typeface="Calibri"/>
              <a:ea typeface="Arial" charset="0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0963"/>
            <a:ext cx="8847138" cy="1031875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charset="0"/>
                <a:ea typeface="Calibri" charset="0"/>
                <a:cs typeface="Calibri" charset="0"/>
              </a:rPr>
              <a:t>HFIP 2010 Demonstration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1382713"/>
            <a:ext cx="7832725" cy="4714875"/>
          </a:xfrm>
        </p:spPr>
        <p:txBody>
          <a:bodyPr/>
          <a:lstStyle/>
          <a:p>
            <a:pPr marL="457200" indent="-457200" eaLnBrk="1" hangingPunct="1">
              <a:lnSpc>
                <a:spcPct val="80000"/>
              </a:lnSpc>
              <a:buFont typeface="TradeGothicBold" charset="0"/>
              <a:buAutoNum type="arabicPeriod"/>
            </a:pPr>
            <a:r>
              <a:rPr lang="en-US" sz="2400" smtClean="0">
                <a:latin typeface="Calibri" charset="0"/>
                <a:ea typeface="Calibri" charset="0"/>
                <a:cs typeface="Calibri" charset="0"/>
              </a:rPr>
              <a:t>Can reach HFIP </a:t>
            </a:r>
            <a:r>
              <a:rPr lang="en-US" sz="2400">
                <a:latin typeface="Calibri" charset="0"/>
                <a:ea typeface="Calibri" charset="0"/>
                <a:cs typeface="Calibri" charset="0"/>
              </a:rPr>
              <a:t>track goals out to at least 5 days using current global models initialized with EnKF</a:t>
            </a:r>
          </a:p>
          <a:p>
            <a:pPr marL="684213" lvl="2" indent="-284163" eaLnBrk="1" hangingPunct="1">
              <a:lnSpc>
                <a:spcPct val="80000"/>
              </a:lnSpc>
            </a:pPr>
            <a:r>
              <a:rPr lang="en-US" sz="2400">
                <a:latin typeface="Calibri" charset="0"/>
                <a:ea typeface="Calibri" charset="0"/>
                <a:cs typeface="Calibri" charset="0"/>
              </a:rPr>
              <a:t>Will need to be run at higher than current resolution to ensure continued gains</a:t>
            </a:r>
            <a:endParaRPr lang="en-US" sz="2400" smtClean="0">
              <a:latin typeface="Calibri" charset="0"/>
              <a:ea typeface="Calibri" charset="0"/>
              <a:cs typeface="Calibri" charset="0"/>
            </a:endParaRPr>
          </a:p>
          <a:p>
            <a:pPr marL="457200" indent="-457200" eaLnBrk="1" hangingPunct="1">
              <a:lnSpc>
                <a:spcPct val="80000"/>
              </a:lnSpc>
              <a:buFont typeface="TradeGothicBold" charset="0"/>
              <a:buAutoNum type="arabicPeriod"/>
            </a:pPr>
            <a:r>
              <a:rPr lang="en-US" sz="2400" smtClean="0">
                <a:latin typeface="Calibri" charset="0"/>
                <a:ea typeface="Calibri" charset="0"/>
                <a:cs typeface="Calibri" charset="0"/>
              </a:rPr>
              <a:t>Radar </a:t>
            </a:r>
            <a:r>
              <a:rPr lang="en-US" sz="2400">
                <a:latin typeface="Calibri" charset="0"/>
                <a:ea typeface="Calibri" charset="0"/>
                <a:cs typeface="Calibri" charset="0"/>
              </a:rPr>
              <a:t>data appears to be critical in initializing regional models (may require ENKF to use effectively)</a:t>
            </a:r>
          </a:p>
          <a:p>
            <a:pPr marL="684213" lvl="2" indent="-284163" eaLnBrk="1" hangingPunct="1">
              <a:lnSpc>
                <a:spcPct val="80000"/>
              </a:lnSpc>
            </a:pPr>
            <a:r>
              <a:rPr lang="en-US" sz="2400">
                <a:latin typeface="Calibri" charset="0"/>
                <a:ea typeface="Calibri" charset="0"/>
                <a:cs typeface="Calibri" charset="0"/>
              </a:rPr>
              <a:t>May solve</a:t>
            </a:r>
            <a:r>
              <a:rPr lang="en-US" sz="2400" smtClean="0">
                <a:latin typeface="Calibri" charset="0"/>
                <a:ea typeface="Calibri" charset="0"/>
                <a:cs typeface="Calibri" charset="0"/>
              </a:rPr>
              <a:t> intensity </a:t>
            </a:r>
            <a:r>
              <a:rPr lang="en-US" sz="2400">
                <a:latin typeface="Calibri" charset="0"/>
                <a:ea typeface="Calibri" charset="0"/>
                <a:cs typeface="Calibri" charset="0"/>
              </a:rPr>
              <a:t>problem for storms</a:t>
            </a:r>
            <a:r>
              <a:rPr lang="en-US" sz="2400" smtClean="0">
                <a:latin typeface="Calibri" charset="0"/>
                <a:ea typeface="Calibri" charset="0"/>
                <a:cs typeface="Calibri" charset="0"/>
              </a:rPr>
              <a:t> effecting U.S.</a:t>
            </a:r>
          </a:p>
          <a:p>
            <a:pPr marL="684213" lvl="2" indent="-284163" eaLnBrk="1" hangingPunct="1">
              <a:lnSpc>
                <a:spcPct val="80000"/>
              </a:lnSpc>
            </a:pPr>
            <a:r>
              <a:rPr lang="en-US" sz="2400">
                <a:latin typeface="Calibri" charset="0"/>
                <a:ea typeface="Calibri" charset="0"/>
                <a:cs typeface="Calibri" charset="0"/>
              </a:rPr>
              <a:t>Need increased use of</a:t>
            </a:r>
            <a:r>
              <a:rPr lang="en-US" sz="2400" smtClean="0">
                <a:latin typeface="Calibri" charset="0"/>
                <a:ea typeface="Calibri" charset="0"/>
                <a:cs typeface="Calibri" charset="0"/>
              </a:rPr>
              <a:t> satellite </a:t>
            </a:r>
            <a:r>
              <a:rPr lang="en-US" sz="2400">
                <a:latin typeface="Calibri" charset="0"/>
                <a:ea typeface="Calibri" charset="0"/>
                <a:cs typeface="Calibri" charset="0"/>
              </a:rPr>
              <a:t>data for storms further</a:t>
            </a:r>
            <a:r>
              <a:rPr lang="en-US" sz="2400" smtClean="0">
                <a:latin typeface="Calibri" charset="0"/>
                <a:ea typeface="Calibri" charset="0"/>
                <a:cs typeface="Calibri" charset="0"/>
              </a:rPr>
              <a:t> away</a:t>
            </a:r>
          </a:p>
          <a:p>
            <a:pPr marL="457200" indent="-457200" eaLnBrk="1" hangingPunct="1">
              <a:lnSpc>
                <a:spcPct val="80000"/>
              </a:lnSpc>
              <a:buFont typeface="TradeGothicBold" charset="0"/>
              <a:buAutoNum type="arabicPeriod"/>
            </a:pPr>
            <a:r>
              <a:rPr lang="en-US" sz="2400" smtClean="0">
                <a:latin typeface="Calibri" charset="0"/>
                <a:ea typeface="Calibri" charset="0"/>
                <a:cs typeface="Calibri" charset="0"/>
              </a:rPr>
              <a:t>Statistical </a:t>
            </a:r>
            <a:r>
              <a:rPr lang="en-US" sz="2400">
                <a:latin typeface="Calibri" charset="0"/>
                <a:ea typeface="Calibri" charset="0"/>
                <a:cs typeface="Calibri" charset="0"/>
              </a:rPr>
              <a:t>post processing provides a several percentage point improvement over raw scores (Bias Correction, Correlation Based Correction, other)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b="1772"/>
          <a:stretch>
            <a:fillRect/>
          </a:stretch>
        </p:blipFill>
        <p:spPr bwMode="auto">
          <a:xfrm>
            <a:off x="1285111" y="1297118"/>
            <a:ext cx="6804025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lot 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476" y="1305034"/>
            <a:ext cx="6402972" cy="50292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300482" y="3153103"/>
            <a:ext cx="1970690" cy="134882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build="p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1-05-20 at 4.06.2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417" y="1302883"/>
            <a:ext cx="2629156" cy="20116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in 2011?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559" y="1401373"/>
            <a:ext cx="8103476" cy="4957386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2011 HFIP model demonstration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Global model ensemble</a:t>
            </a:r>
          </a:p>
          <a:p>
            <a:pPr marL="685800" lvl="2">
              <a:buFont typeface="Arial"/>
              <a:buChar char="•"/>
            </a:pPr>
            <a:r>
              <a:rPr lang="en-US" dirty="0" smtClean="0"/>
              <a:t>80 member GFS hybrid-EnKF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Regional model ensemble</a:t>
            </a:r>
          </a:p>
          <a:p>
            <a:pPr marL="685800" lvl="2">
              <a:buFont typeface="Arial"/>
              <a:buChar char="•"/>
            </a:pPr>
            <a:r>
              <a:rPr lang="en-US" dirty="0" smtClean="0"/>
              <a:t>≥15 HWRF members (2@27:9:3 km, ≥10@9:3 km)</a:t>
            </a:r>
          </a:p>
          <a:p>
            <a:pPr marL="685800" lvl="2">
              <a:buFont typeface="Arial"/>
              <a:buChar char="•"/>
            </a:pPr>
            <a:r>
              <a:rPr lang="en-US" dirty="0" smtClean="0"/>
              <a:t>≥10 COAMPS-TC members (45:15:5 km)</a:t>
            </a:r>
          </a:p>
          <a:p>
            <a:pPr marL="685800" lvl="2">
              <a:buFont typeface="Arial"/>
              <a:buChar char="•"/>
            </a:pPr>
            <a:r>
              <a:rPr lang="en-US" dirty="0" smtClean="0"/>
              <a:t>≥10 ARW members (40.5:13.5:4.5 km)</a:t>
            </a:r>
          </a:p>
          <a:p>
            <a:pPr>
              <a:buFont typeface="Arial"/>
              <a:buChar char="•"/>
            </a:pPr>
            <a:r>
              <a:rPr lang="en-US" dirty="0" smtClean="0"/>
              <a:t>IFEX 2011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latin typeface="Calibri" charset="0"/>
                <a:ea typeface="ＭＳ Ｐゴシック" charset="-128"/>
              </a:rPr>
              <a:t>Continuation of IFEX objectives (</a:t>
            </a:r>
            <a:r>
              <a:rPr lang="en-US" dirty="0" smtClean="0">
                <a:latin typeface="Calibri" charset="0"/>
                <a:ea typeface="ＭＳ Ｐゴシック" charset="-128"/>
                <a:hlinkClick r:id="rId3"/>
              </a:rPr>
              <a:t>Rogers et al, 2006</a:t>
            </a:r>
            <a:r>
              <a:rPr lang="en-US" dirty="0" smtClean="0">
                <a:latin typeface="Calibri" charset="0"/>
                <a:ea typeface="ＭＳ Ｐゴシック" charset="-128"/>
              </a:rPr>
              <a:t>)</a:t>
            </a:r>
          </a:p>
          <a:p>
            <a:pPr lvl="1" eaLnBrk="1" hangingPunct="1">
              <a:buFontTx/>
              <a:buChar char="•"/>
            </a:pPr>
            <a:r>
              <a:rPr lang="en-US" dirty="0" smtClean="0"/>
              <a:t>320 flight hours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two P-3s &amp; G-IV available in June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Crews available for 2-per-day missions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charset="0"/>
                <a:hlinkClick r:id="rId4"/>
              </a:rPr>
              <a:t>IFEX 2011 home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hlinkClick r:id="rId4"/>
              </a:rPr>
              <a:t>page</a:t>
            </a: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 (see Shirley’s presentation)</a:t>
            </a:r>
            <a:endParaRPr lang="en-US" dirty="0" smtClean="0"/>
          </a:p>
        </p:txBody>
      </p:sp>
      <p:pic>
        <p:nvPicPr>
          <p:cNvPr id="7" name="Picture 8" descr="noaap3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38263" y="3820179"/>
            <a:ext cx="3109912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FEX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9790" y="4072759"/>
            <a:ext cx="754446" cy="754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radeGothicBold"/>
        <a:ea typeface=""/>
        <a:cs typeface=""/>
      </a:majorFont>
      <a:minorFont>
        <a:latin typeface="Trade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23736</TotalTime>
  <Words>1296</Words>
  <Application>Microsoft Macintosh PowerPoint</Application>
  <PresentationFormat>On-screen Show (4:3)</PresentationFormat>
  <Paragraphs>157</Paragraphs>
  <Slides>11</Slides>
  <Notes>10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HFIP Advancements in Hurricane Research</vt:lpstr>
      <vt:lpstr>The Good – Track forecast improvements</vt:lpstr>
      <vt:lpstr>Slide 3</vt:lpstr>
      <vt:lpstr>How to get there?</vt:lpstr>
      <vt:lpstr>Slide 5</vt:lpstr>
      <vt:lpstr>What: HFIP Activities</vt:lpstr>
      <vt:lpstr>Improved Use of Observations: HFIP 2010 Demo: Earl</vt:lpstr>
      <vt:lpstr>HFIP 2010 Demonstration</vt:lpstr>
      <vt:lpstr>What in 2011?</vt:lpstr>
      <vt:lpstr>Keys to Success</vt:lpstr>
      <vt:lpstr>Questions?</vt:lpstr>
    </vt:vector>
  </TitlesOfParts>
  <Manager>Tim McClung</Manager>
  <Company>NOAA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Nation's Hurricane Program: An Interagency Success Story</dc:title>
  <dc:subject>Hurricanes, Hurricane Research</dc:subject>
  <dc:creator>Kandis Boyd</dc:creator>
  <cp:lastModifiedBy>Frank Marks</cp:lastModifiedBy>
  <cp:revision>457</cp:revision>
  <cp:lastPrinted>2009-09-22T14:42:08Z</cp:lastPrinted>
  <dcterms:created xsi:type="dcterms:W3CDTF">2011-07-13T18:25:32Z</dcterms:created>
  <dcterms:modified xsi:type="dcterms:W3CDTF">2011-07-13T18:30:16Z</dcterms:modified>
</cp:coreProperties>
</file>