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8" r:id="rId4"/>
    <p:sldId id="257" r:id="rId5"/>
    <p:sldId id="268" r:id="rId6"/>
    <p:sldId id="279" r:id="rId7"/>
    <p:sldId id="280" r:id="rId8"/>
    <p:sldId id="281" r:id="rId9"/>
    <p:sldId id="283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FF"/>
    <a:srgbClr val="CC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7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2EC28-3840-4293-8E58-BB9B2EA1C24D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C8A41-68BA-4978-B6B7-317D00FD7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4EC6F-190B-43D7-9668-5BC007AF2C29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DB953-6AB1-4CE5-956E-255BB25C9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A5468-266A-42B2-876C-CCE019551D73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02AAE-30B3-469B-92BF-EC4E1DB1C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9A127-5AAF-4036-87D6-82D1F140D00B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B8AB-41CD-44CD-8534-AD1C72E19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EBDBF-797D-4132-977A-BFB739186438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4C3C6-E172-4C12-964F-1946D662D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0B198-DCA3-40F1-A6D5-884CDBBE55EF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2BDDC-7A8F-4A9D-95A1-DEA6B2AB0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11B4B-3F6B-4AE4-B092-FAC4DF86EC2A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39E98-A5DF-419B-88E7-05397DFDB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B1B2E-312A-471F-9EA2-05702C8F867E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15B50-488E-4B92-9492-C440DFADC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7E973-BA4D-487A-AA0C-24C8889D1362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D8328-1795-449B-BEF8-99963861B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92D1F-8B18-47B0-B496-9EA5EF294D01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92A2F-2B3F-4159-A7A9-3999577FA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8ADDF-7B07-447E-9F13-9374FBD86855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7B326-30B3-4E41-BD17-145780D31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FDE890C-D780-44EE-9E84-9DDC7D641DC7}" type="datetimeFigureOut">
              <a:rPr lang="en-US"/>
              <a:pPr>
                <a:defRPr/>
              </a:pPr>
              <a:t>9/16/2015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80014E-113A-494F-AE88-B2806D7D79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913765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928688" y="3451225"/>
            <a:ext cx="7299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Robert Rogers</a:t>
            </a:r>
            <a:r>
              <a:rPr lang="en-US" sz="2400" baseline="30000"/>
              <a:t>1</a:t>
            </a:r>
            <a:r>
              <a:rPr lang="en-US" sz="2400"/>
              <a:t>, Jun Zhang</a:t>
            </a:r>
            <a:r>
              <a:rPr lang="en-US" sz="2400" baseline="30000"/>
              <a:t>1,2</a:t>
            </a:r>
            <a:r>
              <a:rPr lang="en-US" sz="2400"/>
              <a:t>, Jon Zawislak</a:t>
            </a:r>
            <a:r>
              <a:rPr lang="en-US" sz="2400" baseline="30000"/>
              <a:t>3</a:t>
            </a:r>
            <a:r>
              <a:rPr lang="en-US" sz="2400"/>
              <a:t>, Eric Uhlhorn</a:t>
            </a:r>
            <a:r>
              <a:rPr lang="en-US" sz="2400" baseline="30000"/>
              <a:t>1</a:t>
            </a: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395288" y="3933825"/>
            <a:ext cx="85105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aseline="30000"/>
              <a:t>1</a:t>
            </a:r>
            <a:r>
              <a:rPr lang="en-US" sz="2000"/>
              <a:t>NOAA/AOML Hurricane Research Division</a:t>
            </a:r>
          </a:p>
          <a:p>
            <a:r>
              <a:rPr lang="en-US" sz="2000" baseline="30000"/>
              <a:t>2</a:t>
            </a:r>
            <a:r>
              <a:rPr lang="en-US" sz="2000"/>
              <a:t>Cooperative Institute for Marine and Atmospheric Studies, University of Miami</a:t>
            </a:r>
          </a:p>
          <a:p>
            <a:r>
              <a:rPr lang="en-US" sz="2000" baseline="30000"/>
              <a:t>3</a:t>
            </a:r>
            <a:r>
              <a:rPr lang="en-US" sz="2000"/>
              <a:t>Florida International University</a:t>
            </a:r>
          </a:p>
        </p:txBody>
      </p:sp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1943100" y="4943475"/>
            <a:ext cx="5386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(Acknowledgements: Paul Reasor, Ed Zipser, Trey Alvey)</a:t>
            </a: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5853113"/>
            <a:ext cx="762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5" descr="http://www.aoml.noaa.gov/hrd/HFP2010/IFEX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5889625"/>
            <a:ext cx="862013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5902325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0"/>
          <p:cNvPicPr>
            <a:picLocks noChangeAspect="1" noChangeArrowheads="1"/>
          </p:cNvPicPr>
          <p:nvPr/>
        </p:nvPicPr>
        <p:blipFill>
          <a:blip r:embed="rId6"/>
          <a:srcRect l="17049" t="3262" r="12509" b="2103"/>
          <a:stretch>
            <a:fillRect/>
          </a:stretch>
        </p:blipFill>
        <p:spPr bwMode="auto">
          <a:xfrm>
            <a:off x="2447925" y="5902325"/>
            <a:ext cx="10144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Rectangle 1"/>
          <p:cNvSpPr>
            <a:spLocks noChangeArrowheads="1"/>
          </p:cNvSpPr>
          <p:nvPr/>
        </p:nvSpPr>
        <p:spPr bwMode="auto">
          <a:xfrm>
            <a:off x="395288" y="152400"/>
            <a:ext cx="806291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</a:rPr>
              <a:t>Observations of the asymmetric structure and intensity evolution of Hurricane Edouard (2014). </a:t>
            </a:r>
            <a:endParaRPr lang="en-US" sz="2800">
              <a:solidFill>
                <a:srgbClr val="FFFF00"/>
              </a:solidFill>
            </a:endParaRPr>
          </a:p>
          <a:p>
            <a:pPr algn="ctr"/>
            <a:r>
              <a:rPr lang="en-US" sz="2800" b="1">
                <a:solidFill>
                  <a:srgbClr val="FFFF00"/>
                </a:solidFill>
              </a:rPr>
              <a:t>Part I: Kinematic structure and distribution of deep convection</a:t>
            </a:r>
            <a:endParaRPr lang="en-US" sz="28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-34925" y="554038"/>
            <a:ext cx="92964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/>
              <a:t>Recent aircraft and satellite composite studies of intensifying vs. steady-state TC’s have focused on radial and azimuthal distribution of deep convection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/>
              <a:t>Preferred radial location inside RMW</a:t>
            </a:r>
          </a:p>
          <a:p>
            <a:pPr marL="742950" lvl="1" indent="-285750">
              <a:buFont typeface="Arial" charset="0"/>
              <a:buChar char="•"/>
            </a:pPr>
            <a:endParaRPr lang="en-US" sz="2200"/>
          </a:p>
          <a:p>
            <a:pPr marL="742950" lvl="1" indent="-285750">
              <a:buFont typeface="Arial" charset="0"/>
              <a:buChar char="•"/>
            </a:pPr>
            <a:endParaRPr lang="en-US" sz="2200"/>
          </a:p>
          <a:p>
            <a:pPr marL="742950" lvl="1" indent="-285750">
              <a:buFont typeface="Arial" charset="0"/>
              <a:buChar char="•"/>
            </a:pPr>
            <a:endParaRPr lang="en-US" sz="2200"/>
          </a:p>
          <a:p>
            <a:pPr marL="742950" lvl="1" indent="-285750">
              <a:buFont typeface="Arial" charset="0"/>
              <a:buChar char="•"/>
            </a:pPr>
            <a:endParaRPr lang="en-US" sz="2200"/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</a:pPr>
            <a:endParaRPr lang="en-US" sz="2200"/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</a:pPr>
            <a:endParaRPr lang="en-US" sz="2200"/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</a:pPr>
            <a:endParaRPr lang="en-US" sz="700"/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000"/>
              <a:t>Preferred azimuthal location downshear, upshear left</a:t>
            </a:r>
          </a:p>
          <a:p>
            <a:pPr marL="285750" indent="-285750">
              <a:buFont typeface="Arial" charset="0"/>
              <a:buChar char="•"/>
            </a:pPr>
            <a:endParaRPr lang="en-US" sz="2200"/>
          </a:p>
          <a:p>
            <a:pPr marL="285750" indent="-285750">
              <a:buFont typeface="Arial" charset="0"/>
              <a:buChar char="•"/>
            </a:pPr>
            <a:endParaRPr lang="en-US" sz="2200"/>
          </a:p>
          <a:p>
            <a:pPr marL="285750" indent="-285750">
              <a:buFont typeface="Arial" charset="0"/>
              <a:buChar char="•"/>
            </a:pPr>
            <a:endParaRPr lang="en-US" sz="2200"/>
          </a:p>
          <a:p>
            <a:pPr marL="285750" indent="-285750">
              <a:buFont typeface="Arial" charset="0"/>
              <a:buChar char="•"/>
            </a:pPr>
            <a:endParaRPr lang="en-US" sz="2200"/>
          </a:p>
          <a:p>
            <a:pPr marL="285750" indent="-285750">
              <a:buFont typeface="Arial" charset="0"/>
              <a:buChar char="•"/>
            </a:pPr>
            <a:endParaRPr lang="en-US" sz="2200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438400" y="2143125"/>
            <a:ext cx="3581400" cy="1800225"/>
            <a:chOff x="-6019800" y="-577610"/>
            <a:chExt cx="5899219" cy="2787410"/>
          </a:xfrm>
        </p:grpSpPr>
        <p:pic>
          <p:nvPicPr>
            <p:cNvPr id="14347" name="Picture 2"/>
            <p:cNvPicPr>
              <a:picLocks noChangeAspect="1" noChangeArrowheads="1"/>
            </p:cNvPicPr>
            <p:nvPr/>
          </p:nvPicPr>
          <p:blipFill>
            <a:blip r:embed="rId2"/>
            <a:srcRect b="53621"/>
            <a:stretch>
              <a:fillRect/>
            </a:stretch>
          </p:blipFill>
          <p:spPr bwMode="auto">
            <a:xfrm>
              <a:off x="-6019800" y="-557684"/>
              <a:ext cx="2900893" cy="275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"/>
            <p:cNvPicPr>
              <a:picLocks noChangeAspect="1" noChangeArrowheads="1"/>
            </p:cNvPicPr>
            <p:nvPr/>
          </p:nvPicPr>
          <p:blipFill>
            <a:blip r:embed="rId2"/>
            <a:srcRect t="50000" b="3131"/>
            <a:stretch>
              <a:fillRect/>
            </a:stretch>
          </p:blipFill>
          <p:spPr bwMode="auto">
            <a:xfrm>
              <a:off x="-3021474" y="-577610"/>
              <a:ext cx="2900893" cy="2787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339" name="Group 2"/>
          <p:cNvGrpSpPr>
            <a:grpSpLocks/>
          </p:cNvGrpSpPr>
          <p:nvPr/>
        </p:nvGrpSpPr>
        <p:grpSpPr bwMode="auto">
          <a:xfrm>
            <a:off x="2474913" y="4960938"/>
            <a:ext cx="3505200" cy="1677987"/>
            <a:chOff x="914400" y="4223377"/>
            <a:chExt cx="5641312" cy="2605325"/>
          </a:xfrm>
        </p:grpSpPr>
        <p:pic>
          <p:nvPicPr>
            <p:cNvPr id="14345" name="Content Placeholder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4400" y="4223378"/>
              <a:ext cx="2773574" cy="2598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6" name="Content Placeholder 5"/>
            <p:cNvPicPr>
              <a:picLocks noChangeAspect="1"/>
            </p:cNvPicPr>
            <p:nvPr/>
          </p:nvPicPr>
          <p:blipFill>
            <a:blip r:embed="rId4"/>
            <a:srcRect t="3383"/>
            <a:stretch>
              <a:fillRect/>
            </a:stretch>
          </p:blipFill>
          <p:spPr bwMode="auto">
            <a:xfrm>
              <a:off x="3886200" y="4223377"/>
              <a:ext cx="2669512" cy="260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1981200" y="1620838"/>
            <a:ext cx="48006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u="sng"/>
              <a:t>Axisymmetric vorticity and distribution of convective bursts from composites of airborne Doppler</a:t>
            </a:r>
          </a:p>
        </p:txBody>
      </p:sp>
      <p:sp>
        <p:nvSpPr>
          <p:cNvPr id="14341" name="TextBox 10"/>
          <p:cNvSpPr txBox="1">
            <a:spLocks noChangeArrowheads="1"/>
          </p:cNvSpPr>
          <p:nvPr/>
        </p:nvSpPr>
        <p:spPr bwMode="auto">
          <a:xfrm>
            <a:off x="3048000" y="3916363"/>
            <a:ext cx="4800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(Rogers et al. 2013)</a:t>
            </a:r>
          </a:p>
        </p:txBody>
      </p:sp>
      <p:sp>
        <p:nvSpPr>
          <p:cNvPr id="14342" name="TextBox 11"/>
          <p:cNvSpPr txBox="1">
            <a:spLocks noChangeArrowheads="1"/>
          </p:cNvSpPr>
          <p:nvPr/>
        </p:nvSpPr>
        <p:spPr bwMode="auto">
          <a:xfrm>
            <a:off x="1981200" y="4440238"/>
            <a:ext cx="48006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u="sng"/>
              <a:t>Shear-relative distribution of 20 dBZ echo tops (km) from composites of TRMM PR overpasses</a:t>
            </a:r>
          </a:p>
        </p:txBody>
      </p:sp>
      <p:sp>
        <p:nvSpPr>
          <p:cNvPr id="14343" name="TextBox 12"/>
          <p:cNvSpPr txBox="1">
            <a:spLocks noChangeArrowheads="1"/>
          </p:cNvSpPr>
          <p:nvPr/>
        </p:nvSpPr>
        <p:spPr bwMode="auto">
          <a:xfrm>
            <a:off x="2809875" y="6627813"/>
            <a:ext cx="4800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/>
              <a:t>(Zagrodnik and Jiang 2014)</a:t>
            </a:r>
          </a:p>
        </p:txBody>
      </p:sp>
      <p:sp>
        <p:nvSpPr>
          <p:cNvPr id="14344" name="TextBox 3"/>
          <p:cNvSpPr txBox="1">
            <a:spLocks noChangeArrowheads="1"/>
          </p:cNvSpPr>
          <p:nvPr/>
        </p:nvSpPr>
        <p:spPr bwMode="auto">
          <a:xfrm>
            <a:off x="3657600" y="87313"/>
            <a:ext cx="1789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Motivation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04800" y="914400"/>
            <a:ext cx="86106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/>
              <a:t>Possible mechanisms for these radial and azimuthal distributions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/>
              <a:t>Radial profiles of PBL convergence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/>
              <a:t>Outer core lower-tropospheric inertial stability profiles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/>
              <a:t>Buoyancy distributions (both radial and azimuthal)</a:t>
            </a:r>
          </a:p>
          <a:p>
            <a:pPr marL="742950" lvl="1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200"/>
              <a:t>Slope differences between diabatic heating, M surfaces</a:t>
            </a:r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200"/>
              <a:t>HS3 provided this information for Edouard (2014), which was sampled by the GH and P-3’s during intensifying and slowly-weakening phases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/>
              <a:t>What can the observations in Edouard tell us about these mechanisms?</a:t>
            </a:r>
          </a:p>
        </p:txBody>
      </p:sp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2819400" y="95250"/>
            <a:ext cx="28241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Motivation (cont.)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11288" y="3235325"/>
            <a:ext cx="6513512" cy="292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11288" y="644525"/>
            <a:ext cx="6513512" cy="25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/>
          <a:srcRect l="53477" t="15646" r="23669" b="49261"/>
          <a:stretch>
            <a:fillRect/>
          </a:stretch>
        </p:blipFill>
        <p:spPr bwMode="auto">
          <a:xfrm>
            <a:off x="1600200" y="3241675"/>
            <a:ext cx="3030538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/>
          <a:srcRect l="52283" t="16432" r="23505" b="49130"/>
          <a:stretch>
            <a:fillRect/>
          </a:stretch>
        </p:blipFill>
        <p:spPr bwMode="auto">
          <a:xfrm>
            <a:off x="4638675" y="3260725"/>
            <a:ext cx="32099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/>
          <a:srcRect l="53310" t="24586" r="26178" b="48672"/>
          <a:stretch>
            <a:fillRect/>
          </a:stretch>
        </p:blipFill>
        <p:spPr bwMode="auto">
          <a:xfrm>
            <a:off x="4606925" y="649288"/>
            <a:ext cx="332422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2665413" y="271463"/>
            <a:ext cx="3811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/>
              <a:t>Flight tracks and times vs. intensity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725" y="6186488"/>
            <a:ext cx="8723313" cy="646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Focus will be during joint N43/AV6 missions on 14 Sept and 16 Sept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Storm was intensifying during 14 Sept mission, slowly weakening during 16 Sept mission</a:t>
            </a:r>
          </a:p>
        </p:txBody>
      </p:sp>
      <p:grpSp>
        <p:nvGrpSpPr>
          <p:cNvPr id="16392" name="Group 14"/>
          <p:cNvGrpSpPr>
            <a:grpSpLocks/>
          </p:cNvGrpSpPr>
          <p:nvPr/>
        </p:nvGrpSpPr>
        <p:grpSpPr bwMode="auto">
          <a:xfrm>
            <a:off x="1411288" y="723900"/>
            <a:ext cx="3160712" cy="2511425"/>
            <a:chOff x="1411288" y="765175"/>
            <a:chExt cx="2995612" cy="2286000"/>
          </a:xfrm>
        </p:grpSpPr>
        <p:pic>
          <p:nvPicPr>
            <p:cNvPr id="16394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11288" y="765175"/>
              <a:ext cx="2995612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 rot="1544917">
              <a:off x="1894257" y="2116256"/>
              <a:ext cx="300915" cy="46240"/>
            </a:xfrm>
            <a:prstGeom prst="rect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7708174">
              <a:off x="1615304" y="1664588"/>
              <a:ext cx="299117" cy="78238"/>
            </a:xfrm>
            <a:custGeom>
              <a:avLst/>
              <a:gdLst>
                <a:gd name="connsiteX0" fmla="*/ 0 w 319325"/>
                <a:gd name="connsiteY0" fmla="*/ 0 h 45719"/>
                <a:gd name="connsiteX1" fmla="*/ 319325 w 319325"/>
                <a:gd name="connsiteY1" fmla="*/ 0 h 45719"/>
                <a:gd name="connsiteX2" fmla="*/ 319325 w 319325"/>
                <a:gd name="connsiteY2" fmla="*/ 45719 h 45719"/>
                <a:gd name="connsiteX3" fmla="*/ 0 w 319325"/>
                <a:gd name="connsiteY3" fmla="*/ 45719 h 45719"/>
                <a:gd name="connsiteX4" fmla="*/ 0 w 319325"/>
                <a:gd name="connsiteY4" fmla="*/ 0 h 45719"/>
                <a:gd name="connsiteX0" fmla="*/ 0 w 319325"/>
                <a:gd name="connsiteY0" fmla="*/ 0 h 45719"/>
                <a:gd name="connsiteX1" fmla="*/ 319325 w 319325"/>
                <a:gd name="connsiteY1" fmla="*/ 0 h 45719"/>
                <a:gd name="connsiteX2" fmla="*/ 319325 w 319325"/>
                <a:gd name="connsiteY2" fmla="*/ 45719 h 45719"/>
                <a:gd name="connsiteX3" fmla="*/ 0 w 319325"/>
                <a:gd name="connsiteY3" fmla="*/ 45719 h 45719"/>
                <a:gd name="connsiteX4" fmla="*/ 1753 w 319325"/>
                <a:gd name="connsiteY4" fmla="*/ 44295 h 45719"/>
                <a:gd name="connsiteX5" fmla="*/ 0 w 319325"/>
                <a:gd name="connsiteY5" fmla="*/ 0 h 45719"/>
                <a:gd name="connsiteX0" fmla="*/ 0 w 319325"/>
                <a:gd name="connsiteY0" fmla="*/ 0 h 51685"/>
                <a:gd name="connsiteX1" fmla="*/ 319325 w 319325"/>
                <a:gd name="connsiteY1" fmla="*/ 0 h 51685"/>
                <a:gd name="connsiteX2" fmla="*/ 319325 w 319325"/>
                <a:gd name="connsiteY2" fmla="*/ 45719 h 51685"/>
                <a:gd name="connsiteX3" fmla="*/ 0 w 319325"/>
                <a:gd name="connsiteY3" fmla="*/ 45719 h 51685"/>
                <a:gd name="connsiteX4" fmla="*/ 166829 w 319325"/>
                <a:gd name="connsiteY4" fmla="*/ 51685 h 51685"/>
                <a:gd name="connsiteX5" fmla="*/ 0 w 319325"/>
                <a:gd name="connsiteY5" fmla="*/ 0 h 51685"/>
                <a:gd name="connsiteX0" fmla="*/ 0 w 319325"/>
                <a:gd name="connsiteY0" fmla="*/ 0 h 394089"/>
                <a:gd name="connsiteX1" fmla="*/ 319325 w 319325"/>
                <a:gd name="connsiteY1" fmla="*/ 0 h 394089"/>
                <a:gd name="connsiteX2" fmla="*/ 319325 w 319325"/>
                <a:gd name="connsiteY2" fmla="*/ 45719 h 394089"/>
                <a:gd name="connsiteX3" fmla="*/ 256381 w 319325"/>
                <a:gd name="connsiteY3" fmla="*/ 394089 h 394089"/>
                <a:gd name="connsiteX4" fmla="*/ 166829 w 319325"/>
                <a:gd name="connsiteY4" fmla="*/ 51685 h 394089"/>
                <a:gd name="connsiteX5" fmla="*/ 0 w 319325"/>
                <a:gd name="connsiteY5" fmla="*/ 0 h 394089"/>
                <a:gd name="connsiteX0" fmla="*/ 0 w 319325"/>
                <a:gd name="connsiteY0" fmla="*/ 0 h 394089"/>
                <a:gd name="connsiteX1" fmla="*/ 319325 w 319325"/>
                <a:gd name="connsiteY1" fmla="*/ 0 h 394089"/>
                <a:gd name="connsiteX2" fmla="*/ 319325 w 319325"/>
                <a:gd name="connsiteY2" fmla="*/ 45719 h 394089"/>
                <a:gd name="connsiteX3" fmla="*/ 256381 w 319325"/>
                <a:gd name="connsiteY3" fmla="*/ 394089 h 394089"/>
                <a:gd name="connsiteX4" fmla="*/ 36954 w 319325"/>
                <a:gd name="connsiteY4" fmla="*/ 76262 h 394089"/>
                <a:gd name="connsiteX5" fmla="*/ 0 w 319325"/>
                <a:gd name="connsiteY5" fmla="*/ 0 h 394089"/>
                <a:gd name="connsiteX0" fmla="*/ 0 w 319325"/>
                <a:gd name="connsiteY0" fmla="*/ 0 h 76262"/>
                <a:gd name="connsiteX1" fmla="*/ 319325 w 319325"/>
                <a:gd name="connsiteY1" fmla="*/ 0 h 76262"/>
                <a:gd name="connsiteX2" fmla="*/ 319325 w 319325"/>
                <a:gd name="connsiteY2" fmla="*/ 45719 h 76262"/>
                <a:gd name="connsiteX3" fmla="*/ 161969 w 319325"/>
                <a:gd name="connsiteY3" fmla="*/ 46488 h 76262"/>
                <a:gd name="connsiteX4" fmla="*/ 36954 w 319325"/>
                <a:gd name="connsiteY4" fmla="*/ 76262 h 76262"/>
                <a:gd name="connsiteX5" fmla="*/ 0 w 319325"/>
                <a:gd name="connsiteY5" fmla="*/ 0 h 76262"/>
                <a:gd name="connsiteX0" fmla="*/ 0 w 319325"/>
                <a:gd name="connsiteY0" fmla="*/ 3005 h 79267"/>
                <a:gd name="connsiteX1" fmla="*/ 7842 w 319325"/>
                <a:gd name="connsiteY1" fmla="*/ 0 h 79267"/>
                <a:gd name="connsiteX2" fmla="*/ 319325 w 319325"/>
                <a:gd name="connsiteY2" fmla="*/ 3005 h 79267"/>
                <a:gd name="connsiteX3" fmla="*/ 319325 w 319325"/>
                <a:gd name="connsiteY3" fmla="*/ 48724 h 79267"/>
                <a:gd name="connsiteX4" fmla="*/ 161969 w 319325"/>
                <a:gd name="connsiteY4" fmla="*/ 49493 h 79267"/>
                <a:gd name="connsiteX5" fmla="*/ 36954 w 319325"/>
                <a:gd name="connsiteY5" fmla="*/ 79267 h 79267"/>
                <a:gd name="connsiteX6" fmla="*/ 0 w 319325"/>
                <a:gd name="connsiteY6" fmla="*/ 3005 h 79267"/>
                <a:gd name="connsiteX0" fmla="*/ 116555 w 311483"/>
                <a:gd name="connsiteY0" fmla="*/ 1199 h 79267"/>
                <a:gd name="connsiteX1" fmla="*/ 0 w 311483"/>
                <a:gd name="connsiteY1" fmla="*/ 0 h 79267"/>
                <a:gd name="connsiteX2" fmla="*/ 311483 w 311483"/>
                <a:gd name="connsiteY2" fmla="*/ 3005 h 79267"/>
                <a:gd name="connsiteX3" fmla="*/ 311483 w 311483"/>
                <a:gd name="connsiteY3" fmla="*/ 48724 h 79267"/>
                <a:gd name="connsiteX4" fmla="*/ 154127 w 311483"/>
                <a:gd name="connsiteY4" fmla="*/ 49493 h 79267"/>
                <a:gd name="connsiteX5" fmla="*/ 29112 w 311483"/>
                <a:gd name="connsiteY5" fmla="*/ 79267 h 79267"/>
                <a:gd name="connsiteX6" fmla="*/ 116555 w 311483"/>
                <a:gd name="connsiteY6" fmla="*/ 1199 h 79267"/>
                <a:gd name="connsiteX0" fmla="*/ 137068 w 331996"/>
                <a:gd name="connsiteY0" fmla="*/ 1199 h 79267"/>
                <a:gd name="connsiteX1" fmla="*/ 20513 w 331996"/>
                <a:gd name="connsiteY1" fmla="*/ 0 h 79267"/>
                <a:gd name="connsiteX2" fmla="*/ 331996 w 331996"/>
                <a:gd name="connsiteY2" fmla="*/ 3005 h 79267"/>
                <a:gd name="connsiteX3" fmla="*/ 331996 w 331996"/>
                <a:gd name="connsiteY3" fmla="*/ 48724 h 79267"/>
                <a:gd name="connsiteX4" fmla="*/ 174640 w 331996"/>
                <a:gd name="connsiteY4" fmla="*/ 49493 h 79267"/>
                <a:gd name="connsiteX5" fmla="*/ 49625 w 331996"/>
                <a:gd name="connsiteY5" fmla="*/ 79267 h 79267"/>
                <a:gd name="connsiteX6" fmla="*/ 137068 w 331996"/>
                <a:gd name="connsiteY6" fmla="*/ 1199 h 79267"/>
                <a:gd name="connsiteX0" fmla="*/ 168906 w 311483"/>
                <a:gd name="connsiteY0" fmla="*/ 0 h 84219"/>
                <a:gd name="connsiteX1" fmla="*/ 0 w 311483"/>
                <a:gd name="connsiteY1" fmla="*/ 4952 h 84219"/>
                <a:gd name="connsiteX2" fmla="*/ 311483 w 311483"/>
                <a:gd name="connsiteY2" fmla="*/ 7957 h 84219"/>
                <a:gd name="connsiteX3" fmla="*/ 311483 w 311483"/>
                <a:gd name="connsiteY3" fmla="*/ 53676 h 84219"/>
                <a:gd name="connsiteX4" fmla="*/ 154127 w 311483"/>
                <a:gd name="connsiteY4" fmla="*/ 54445 h 84219"/>
                <a:gd name="connsiteX5" fmla="*/ 29112 w 311483"/>
                <a:gd name="connsiteY5" fmla="*/ 84219 h 84219"/>
                <a:gd name="connsiteX6" fmla="*/ 168906 w 311483"/>
                <a:gd name="connsiteY6" fmla="*/ 0 h 84219"/>
                <a:gd name="connsiteX0" fmla="*/ 168906 w 311483"/>
                <a:gd name="connsiteY0" fmla="*/ 0 h 84219"/>
                <a:gd name="connsiteX1" fmla="*/ 0 w 311483"/>
                <a:gd name="connsiteY1" fmla="*/ 4952 h 84219"/>
                <a:gd name="connsiteX2" fmla="*/ 311483 w 311483"/>
                <a:gd name="connsiteY2" fmla="*/ 7957 h 84219"/>
                <a:gd name="connsiteX3" fmla="*/ 311483 w 311483"/>
                <a:gd name="connsiteY3" fmla="*/ 53676 h 84219"/>
                <a:gd name="connsiteX4" fmla="*/ 154127 w 311483"/>
                <a:gd name="connsiteY4" fmla="*/ 54445 h 84219"/>
                <a:gd name="connsiteX5" fmla="*/ 29112 w 311483"/>
                <a:gd name="connsiteY5" fmla="*/ 84219 h 84219"/>
                <a:gd name="connsiteX6" fmla="*/ 168906 w 311483"/>
                <a:gd name="connsiteY6" fmla="*/ 0 h 84219"/>
                <a:gd name="connsiteX0" fmla="*/ 139796 w 282373"/>
                <a:gd name="connsiteY0" fmla="*/ 91639 h 175858"/>
                <a:gd name="connsiteX1" fmla="*/ 70238 w 282373"/>
                <a:gd name="connsiteY1" fmla="*/ 0 h 175858"/>
                <a:gd name="connsiteX2" fmla="*/ 282373 w 282373"/>
                <a:gd name="connsiteY2" fmla="*/ 99596 h 175858"/>
                <a:gd name="connsiteX3" fmla="*/ 282373 w 282373"/>
                <a:gd name="connsiteY3" fmla="*/ 145315 h 175858"/>
                <a:gd name="connsiteX4" fmla="*/ 125017 w 282373"/>
                <a:gd name="connsiteY4" fmla="*/ 146084 h 175858"/>
                <a:gd name="connsiteX5" fmla="*/ 2 w 282373"/>
                <a:gd name="connsiteY5" fmla="*/ 175858 h 175858"/>
                <a:gd name="connsiteX6" fmla="*/ 139796 w 282373"/>
                <a:gd name="connsiteY6" fmla="*/ 91639 h 175858"/>
                <a:gd name="connsiteX0" fmla="*/ 0 w 299763"/>
                <a:gd name="connsiteY0" fmla="*/ 115415 h 175858"/>
                <a:gd name="connsiteX1" fmla="*/ 87628 w 299763"/>
                <a:gd name="connsiteY1" fmla="*/ 0 h 175858"/>
                <a:gd name="connsiteX2" fmla="*/ 299763 w 299763"/>
                <a:gd name="connsiteY2" fmla="*/ 99596 h 175858"/>
                <a:gd name="connsiteX3" fmla="*/ 299763 w 299763"/>
                <a:gd name="connsiteY3" fmla="*/ 145315 h 175858"/>
                <a:gd name="connsiteX4" fmla="*/ 142407 w 299763"/>
                <a:gd name="connsiteY4" fmla="*/ 146084 h 175858"/>
                <a:gd name="connsiteX5" fmla="*/ 17392 w 299763"/>
                <a:gd name="connsiteY5" fmla="*/ 175858 h 175858"/>
                <a:gd name="connsiteX6" fmla="*/ 0 w 299763"/>
                <a:gd name="connsiteY6" fmla="*/ 115415 h 175858"/>
                <a:gd name="connsiteX0" fmla="*/ 6348 w 306111"/>
                <a:gd name="connsiteY0" fmla="*/ 115415 h 175858"/>
                <a:gd name="connsiteX1" fmla="*/ 93976 w 306111"/>
                <a:gd name="connsiteY1" fmla="*/ 0 h 175858"/>
                <a:gd name="connsiteX2" fmla="*/ 306111 w 306111"/>
                <a:gd name="connsiteY2" fmla="*/ 99596 h 175858"/>
                <a:gd name="connsiteX3" fmla="*/ 306111 w 306111"/>
                <a:gd name="connsiteY3" fmla="*/ 145315 h 175858"/>
                <a:gd name="connsiteX4" fmla="*/ 148755 w 306111"/>
                <a:gd name="connsiteY4" fmla="*/ 146084 h 175858"/>
                <a:gd name="connsiteX5" fmla="*/ 23740 w 306111"/>
                <a:gd name="connsiteY5" fmla="*/ 175858 h 175858"/>
                <a:gd name="connsiteX6" fmla="*/ 6348 w 306111"/>
                <a:gd name="connsiteY6" fmla="*/ 115415 h 175858"/>
                <a:gd name="connsiteX0" fmla="*/ 6348 w 306111"/>
                <a:gd name="connsiteY0" fmla="*/ 31688 h 92131"/>
                <a:gd name="connsiteX1" fmla="*/ 162194 w 306111"/>
                <a:gd name="connsiteY1" fmla="*/ 0 h 92131"/>
                <a:gd name="connsiteX2" fmla="*/ 306111 w 306111"/>
                <a:gd name="connsiteY2" fmla="*/ 15869 h 92131"/>
                <a:gd name="connsiteX3" fmla="*/ 306111 w 306111"/>
                <a:gd name="connsiteY3" fmla="*/ 61588 h 92131"/>
                <a:gd name="connsiteX4" fmla="*/ 148755 w 306111"/>
                <a:gd name="connsiteY4" fmla="*/ 62357 h 92131"/>
                <a:gd name="connsiteX5" fmla="*/ 23740 w 306111"/>
                <a:gd name="connsiteY5" fmla="*/ 92131 h 92131"/>
                <a:gd name="connsiteX6" fmla="*/ 6348 w 306111"/>
                <a:gd name="connsiteY6" fmla="*/ 31688 h 92131"/>
                <a:gd name="connsiteX0" fmla="*/ 6348 w 306111"/>
                <a:gd name="connsiteY0" fmla="*/ 31688 h 92131"/>
                <a:gd name="connsiteX1" fmla="*/ 162194 w 306111"/>
                <a:gd name="connsiteY1" fmla="*/ 0 h 92131"/>
                <a:gd name="connsiteX2" fmla="*/ 306111 w 306111"/>
                <a:gd name="connsiteY2" fmla="*/ 15869 h 92131"/>
                <a:gd name="connsiteX3" fmla="*/ 306111 w 306111"/>
                <a:gd name="connsiteY3" fmla="*/ 61588 h 92131"/>
                <a:gd name="connsiteX4" fmla="*/ 160811 w 306111"/>
                <a:gd name="connsiteY4" fmla="*/ 48810 h 92131"/>
                <a:gd name="connsiteX5" fmla="*/ 23740 w 306111"/>
                <a:gd name="connsiteY5" fmla="*/ 92131 h 92131"/>
                <a:gd name="connsiteX6" fmla="*/ 6348 w 306111"/>
                <a:gd name="connsiteY6" fmla="*/ 31688 h 92131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7525 w 297653"/>
                <a:gd name="connsiteY0" fmla="*/ 29796 h 78317"/>
                <a:gd name="connsiteX1" fmla="*/ 153736 w 297653"/>
                <a:gd name="connsiteY1" fmla="*/ 0 h 78317"/>
                <a:gd name="connsiteX2" fmla="*/ 297653 w 297653"/>
                <a:gd name="connsiteY2" fmla="*/ 15869 h 78317"/>
                <a:gd name="connsiteX3" fmla="*/ 297653 w 297653"/>
                <a:gd name="connsiteY3" fmla="*/ 61588 h 78317"/>
                <a:gd name="connsiteX4" fmla="*/ 152353 w 297653"/>
                <a:gd name="connsiteY4" fmla="*/ 48810 h 78317"/>
                <a:gd name="connsiteX5" fmla="*/ 16691 w 297653"/>
                <a:gd name="connsiteY5" fmla="*/ 78317 h 78317"/>
                <a:gd name="connsiteX6" fmla="*/ 7525 w 297653"/>
                <a:gd name="connsiteY6" fmla="*/ 29796 h 7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653" h="78317">
                  <a:moveTo>
                    <a:pt x="7525" y="29796"/>
                  </a:moveTo>
                  <a:cubicBezTo>
                    <a:pt x="59474" y="19233"/>
                    <a:pt x="45390" y="8091"/>
                    <a:pt x="153736" y="0"/>
                  </a:cubicBezTo>
                  <a:lnTo>
                    <a:pt x="297653" y="15869"/>
                  </a:lnTo>
                  <a:lnTo>
                    <a:pt x="297653" y="61588"/>
                  </a:lnTo>
                  <a:cubicBezTo>
                    <a:pt x="217415" y="51209"/>
                    <a:pt x="221067" y="51445"/>
                    <a:pt x="152353" y="48810"/>
                  </a:cubicBezTo>
                  <a:cubicBezTo>
                    <a:pt x="75327" y="52527"/>
                    <a:pt x="61912" y="68481"/>
                    <a:pt x="16691" y="78317"/>
                  </a:cubicBezTo>
                  <a:cubicBezTo>
                    <a:pt x="16107" y="63552"/>
                    <a:pt x="-13484" y="61909"/>
                    <a:pt x="7525" y="29796"/>
                  </a:cubicBezTo>
                  <a:close/>
                </a:path>
              </a:pathLst>
            </a:cu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397" name="TextBox 5"/>
            <p:cNvSpPr txBox="1">
              <a:spLocks noChangeArrowheads="1"/>
            </p:cNvSpPr>
            <p:nvPr/>
          </p:nvSpPr>
          <p:spPr bwMode="auto">
            <a:xfrm>
              <a:off x="1981200" y="1984375"/>
              <a:ext cx="460375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14 Sept</a:t>
              </a:r>
            </a:p>
          </p:txBody>
        </p:sp>
        <p:sp>
          <p:nvSpPr>
            <p:cNvPr id="16398" name="TextBox 10"/>
            <p:cNvSpPr txBox="1">
              <a:spLocks noChangeArrowheads="1"/>
            </p:cNvSpPr>
            <p:nvPr/>
          </p:nvSpPr>
          <p:spPr bwMode="auto">
            <a:xfrm>
              <a:off x="1731963" y="1624013"/>
              <a:ext cx="460375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16 Sept</a:t>
              </a:r>
            </a:p>
          </p:txBody>
        </p:sp>
      </p:grpSp>
      <p:sp>
        <p:nvSpPr>
          <p:cNvPr id="16393" name="TextBox 13"/>
          <p:cNvSpPr txBox="1">
            <a:spLocks noChangeArrowheads="1"/>
          </p:cNvSpPr>
          <p:nvPr/>
        </p:nvSpPr>
        <p:spPr bwMode="auto">
          <a:xfrm>
            <a:off x="3048000" y="-76200"/>
            <a:ext cx="3106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Overview of dataset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2"/>
          <p:cNvSpPr txBox="1">
            <a:spLocks noChangeArrowheads="1"/>
          </p:cNvSpPr>
          <p:nvPr/>
        </p:nvSpPr>
        <p:spPr bwMode="auto">
          <a:xfrm>
            <a:off x="2798763" y="-17463"/>
            <a:ext cx="3905250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Environmental conditions</a:t>
            </a:r>
          </a:p>
        </p:txBody>
      </p:sp>
      <p:sp>
        <p:nvSpPr>
          <p:cNvPr id="17410" name="TextBox 3"/>
          <p:cNvSpPr txBox="1">
            <a:spLocks noChangeArrowheads="1"/>
          </p:cNvSpPr>
          <p:nvPr/>
        </p:nvSpPr>
        <p:spPr bwMode="auto">
          <a:xfrm>
            <a:off x="76200" y="1676400"/>
            <a:ext cx="1447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Storm motion and SHIPS shear vectors (m/s)</a:t>
            </a:r>
          </a:p>
        </p:txBody>
      </p:sp>
      <p:sp>
        <p:nvSpPr>
          <p:cNvPr id="17411" name="TextBox 15"/>
          <p:cNvSpPr txBox="1">
            <a:spLocks noChangeArrowheads="1"/>
          </p:cNvSpPr>
          <p:nvPr/>
        </p:nvSpPr>
        <p:spPr bwMode="auto">
          <a:xfrm>
            <a:off x="152400" y="4038600"/>
            <a:ext cx="12382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Storm-centered SST (⁰C) from MW and AXBT’s</a:t>
            </a:r>
          </a:p>
        </p:txBody>
      </p:sp>
      <p:sp>
        <p:nvSpPr>
          <p:cNvPr id="17412" name="TextBox 16"/>
          <p:cNvSpPr txBox="1">
            <a:spLocks noChangeArrowheads="1"/>
          </p:cNvSpPr>
          <p:nvPr/>
        </p:nvSpPr>
        <p:spPr bwMode="auto">
          <a:xfrm>
            <a:off x="2395538" y="452438"/>
            <a:ext cx="1238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/>
              <a:t>14 Sept</a:t>
            </a:r>
          </a:p>
        </p:txBody>
      </p:sp>
      <p:sp>
        <p:nvSpPr>
          <p:cNvPr id="17413" name="TextBox 17"/>
          <p:cNvSpPr txBox="1">
            <a:spLocks noChangeArrowheads="1"/>
          </p:cNvSpPr>
          <p:nvPr/>
        </p:nvSpPr>
        <p:spPr bwMode="auto">
          <a:xfrm>
            <a:off x="6000750" y="461963"/>
            <a:ext cx="1238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/>
              <a:t>16 Sept</a:t>
            </a:r>
          </a:p>
        </p:txBody>
      </p:sp>
      <p:grpSp>
        <p:nvGrpSpPr>
          <p:cNvPr id="17414" name="Group 30"/>
          <p:cNvGrpSpPr>
            <a:grpSpLocks/>
          </p:cNvGrpSpPr>
          <p:nvPr/>
        </p:nvGrpSpPr>
        <p:grpSpPr bwMode="auto">
          <a:xfrm>
            <a:off x="1524000" y="838200"/>
            <a:ext cx="3167063" cy="4883150"/>
            <a:chOff x="1523999" y="983555"/>
            <a:chExt cx="3167481" cy="4883845"/>
          </a:xfrm>
        </p:grpSpPr>
        <p:sp>
          <p:nvSpPr>
            <p:cNvPr id="2" name="Rectangle 1"/>
            <p:cNvSpPr/>
            <p:nvPr/>
          </p:nvSpPr>
          <p:spPr>
            <a:xfrm>
              <a:off x="1523999" y="983555"/>
              <a:ext cx="3167481" cy="488384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7423" name="Picture 3" descr="C:\Users\ROBERT~1.ROG\AppData\Local\Temp\1\sst14.png"/>
            <p:cNvPicPr>
              <a:picLocks noChangeAspect="1" noChangeArrowheads="1"/>
            </p:cNvPicPr>
            <p:nvPr/>
          </p:nvPicPr>
          <p:blipFill>
            <a:blip r:embed="rId2"/>
            <a:srcRect l="5510" t="-2" r="7031" b="3333"/>
            <a:stretch>
              <a:fillRect/>
            </a:stretch>
          </p:blipFill>
          <p:spPr bwMode="auto">
            <a:xfrm>
              <a:off x="1698171" y="3388013"/>
              <a:ext cx="2881514" cy="247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4" name="Picture 9"/>
            <p:cNvPicPr>
              <a:picLocks noChangeAspect="1"/>
            </p:cNvPicPr>
            <p:nvPr/>
          </p:nvPicPr>
          <p:blipFill>
            <a:blip r:embed="rId3"/>
            <a:srcRect l="4301" t="62479" r="75937" b="14005"/>
            <a:stretch>
              <a:fillRect/>
            </a:stretch>
          </p:blipFill>
          <p:spPr bwMode="auto">
            <a:xfrm>
              <a:off x="1774705" y="983556"/>
              <a:ext cx="2514546" cy="2357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5" name="TextBox 6"/>
            <p:cNvSpPr txBox="1">
              <a:spLocks noChangeArrowheads="1"/>
            </p:cNvSpPr>
            <p:nvPr/>
          </p:nvSpPr>
          <p:spPr bwMode="auto">
            <a:xfrm>
              <a:off x="2363109" y="1263549"/>
              <a:ext cx="599804" cy="316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B050"/>
                  </a:solidFill>
                </a:rPr>
                <a:t>shear</a:t>
              </a:r>
            </a:p>
          </p:txBody>
        </p:sp>
        <p:sp>
          <p:nvSpPr>
            <p:cNvPr id="17426" name="TextBox 7"/>
            <p:cNvSpPr txBox="1">
              <a:spLocks noChangeArrowheads="1"/>
            </p:cNvSpPr>
            <p:nvPr/>
          </p:nvSpPr>
          <p:spPr bwMode="auto">
            <a:xfrm>
              <a:off x="1759644" y="1560777"/>
              <a:ext cx="736457" cy="316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0000FF"/>
                  </a:solidFill>
                </a:rPr>
                <a:t>motion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38931" y="2044156"/>
              <a:ext cx="371524" cy="2445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bg1"/>
                  </a:solidFill>
                  <a:latin typeface="+mn-lt"/>
                </a:rPr>
                <a:t>m/s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54500" y="1037538"/>
              <a:ext cx="371524" cy="2445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bg1"/>
                  </a:solidFill>
                  <a:latin typeface="+mn-lt"/>
                </a:rPr>
                <a:t>m/s</a:t>
              </a:r>
            </a:p>
          </p:txBody>
        </p:sp>
      </p:grpSp>
      <p:grpSp>
        <p:nvGrpSpPr>
          <p:cNvPr id="17415" name="Group 31"/>
          <p:cNvGrpSpPr>
            <a:grpSpLocks/>
          </p:cNvGrpSpPr>
          <p:nvPr/>
        </p:nvGrpSpPr>
        <p:grpSpPr bwMode="auto">
          <a:xfrm>
            <a:off x="5068888" y="854075"/>
            <a:ext cx="3084512" cy="4867275"/>
            <a:chOff x="5069433" y="998924"/>
            <a:chExt cx="3083967" cy="4868476"/>
          </a:xfrm>
        </p:grpSpPr>
        <p:sp>
          <p:nvSpPr>
            <p:cNvPr id="14" name="Rectangle 13"/>
            <p:cNvSpPr/>
            <p:nvPr/>
          </p:nvSpPr>
          <p:spPr>
            <a:xfrm>
              <a:off x="5069433" y="998924"/>
              <a:ext cx="3083967" cy="48684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7418" name="Picture 2" descr="C:\Users\ROBERT~1.ROG\AppData\Local\Temp\1\sst16.png"/>
            <p:cNvPicPr>
              <a:picLocks noChangeAspect="1" noChangeArrowheads="1"/>
            </p:cNvPicPr>
            <p:nvPr/>
          </p:nvPicPr>
          <p:blipFill>
            <a:blip r:embed="rId4"/>
            <a:srcRect l="3783" r="8667" b="3067"/>
            <a:stretch>
              <a:fillRect/>
            </a:stretch>
          </p:blipFill>
          <p:spPr bwMode="auto">
            <a:xfrm>
              <a:off x="5091380" y="3452870"/>
              <a:ext cx="2907699" cy="2414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9" name="Picture 10"/>
            <p:cNvPicPr>
              <a:picLocks noChangeAspect="1"/>
            </p:cNvPicPr>
            <p:nvPr/>
          </p:nvPicPr>
          <p:blipFill>
            <a:blip r:embed="rId5"/>
            <a:srcRect l="3612" t="62988" r="75937" b="13907"/>
            <a:stretch>
              <a:fillRect/>
            </a:stretch>
          </p:blipFill>
          <p:spPr bwMode="auto">
            <a:xfrm>
              <a:off x="5174286" y="1095794"/>
              <a:ext cx="2548685" cy="2290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7472483" y="2092982"/>
              <a:ext cx="365060" cy="2413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bg1"/>
                  </a:solidFill>
                  <a:latin typeface="+mn-lt"/>
                </a:rPr>
                <a:t>m/s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32860" y="1095786"/>
              <a:ext cx="363473" cy="2413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bg1"/>
                  </a:solidFill>
                  <a:latin typeface="+mn-lt"/>
                </a:rPr>
                <a:t>m/s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12725" y="5851525"/>
            <a:ext cx="8105775" cy="923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Moderate SE shear during 14 Sept, weak E shear during 16 Sept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Motion nearly parallel during 14 Sept, perpendicular toward NNE during 16 Sept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SST &gt; 28 C in front of storm on 14 Sept, cold wake effects on 16 Sept right of track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 l="17691" t="8739" r="52391" b="44304"/>
          <a:stretch>
            <a:fillRect/>
          </a:stretch>
        </p:blipFill>
        <p:spPr bwMode="auto">
          <a:xfrm>
            <a:off x="1584325" y="962025"/>
            <a:ext cx="299085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/>
          <a:srcRect l="18832" t="8609" r="52718" b="44565"/>
          <a:stretch>
            <a:fillRect/>
          </a:stretch>
        </p:blipFill>
        <p:spPr bwMode="auto">
          <a:xfrm>
            <a:off x="4727575" y="992188"/>
            <a:ext cx="2817813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4"/>
          <a:srcRect l="18584" t="8824" r="51601" b="44707"/>
          <a:stretch>
            <a:fillRect/>
          </a:stretch>
        </p:blipFill>
        <p:spPr bwMode="auto">
          <a:xfrm>
            <a:off x="4741863" y="3960813"/>
            <a:ext cx="2938462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5"/>
          <a:srcRect l="18512" t="8824" r="52225" b="44707"/>
          <a:stretch>
            <a:fillRect/>
          </a:stretch>
        </p:blipFill>
        <p:spPr bwMode="auto">
          <a:xfrm>
            <a:off x="1676400" y="3960813"/>
            <a:ext cx="2898775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16"/>
          <p:cNvSpPr txBox="1">
            <a:spLocks noChangeArrowheads="1"/>
          </p:cNvSpPr>
          <p:nvPr/>
        </p:nvSpPr>
        <p:spPr bwMode="auto">
          <a:xfrm>
            <a:off x="2362200" y="-30163"/>
            <a:ext cx="4778375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Distribution of deep convection</a:t>
            </a:r>
          </a:p>
        </p:txBody>
      </p:sp>
      <p:sp>
        <p:nvSpPr>
          <p:cNvPr id="18438" name="TextBox 10"/>
          <p:cNvSpPr txBox="1">
            <a:spLocks noChangeArrowheads="1"/>
          </p:cNvSpPr>
          <p:nvPr/>
        </p:nvSpPr>
        <p:spPr bwMode="auto">
          <a:xfrm>
            <a:off x="2679700" y="52705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14 Sept</a:t>
            </a:r>
          </a:p>
        </p:txBody>
      </p:sp>
      <p:sp>
        <p:nvSpPr>
          <p:cNvPr id="18439" name="TextBox 11"/>
          <p:cNvSpPr txBox="1">
            <a:spLocks noChangeArrowheads="1"/>
          </p:cNvSpPr>
          <p:nvPr/>
        </p:nvSpPr>
        <p:spPr bwMode="auto">
          <a:xfrm>
            <a:off x="5662613" y="533400"/>
            <a:ext cx="890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16 Sept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838200" y="1785938"/>
            <a:ext cx="3652838" cy="360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029200" y="1785938"/>
            <a:ext cx="3652838" cy="3606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54113" y="1801813"/>
            <a:ext cx="3254375" cy="36083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9460" name="Group 1"/>
          <p:cNvGrpSpPr>
            <a:grpSpLocks/>
          </p:cNvGrpSpPr>
          <p:nvPr/>
        </p:nvGrpSpPr>
        <p:grpSpPr bwMode="auto">
          <a:xfrm>
            <a:off x="5029200" y="1868488"/>
            <a:ext cx="3652838" cy="3541712"/>
            <a:chOff x="1530178" y="4852088"/>
            <a:chExt cx="3418700" cy="3318980"/>
          </a:xfrm>
        </p:grpSpPr>
        <p:pic>
          <p:nvPicPr>
            <p:cNvPr id="19476" name="Picture 3"/>
            <p:cNvPicPr>
              <a:picLocks noChangeAspect="1" noChangeArrowheads="1"/>
            </p:cNvPicPr>
            <p:nvPr/>
          </p:nvPicPr>
          <p:blipFill>
            <a:blip r:embed="rId2"/>
            <a:srcRect l="19453" t="10126" r="54909" b="44937"/>
            <a:stretch>
              <a:fillRect/>
            </a:stretch>
          </p:blipFill>
          <p:spPr bwMode="auto">
            <a:xfrm>
              <a:off x="1530178" y="4852088"/>
              <a:ext cx="3418700" cy="3318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477" name="Group 3"/>
            <p:cNvGrpSpPr>
              <a:grpSpLocks/>
            </p:cNvGrpSpPr>
            <p:nvPr/>
          </p:nvGrpSpPr>
          <p:grpSpPr bwMode="auto">
            <a:xfrm>
              <a:off x="2130551" y="5233279"/>
              <a:ext cx="2298511" cy="2334777"/>
              <a:chOff x="5257084" y="1959223"/>
              <a:chExt cx="2679218" cy="2784337"/>
            </a:xfrm>
          </p:grpSpPr>
          <p:grpSp>
            <p:nvGrpSpPr>
              <p:cNvPr id="19482" name="Group 8"/>
              <p:cNvGrpSpPr>
                <a:grpSpLocks/>
              </p:cNvGrpSpPr>
              <p:nvPr/>
            </p:nvGrpSpPr>
            <p:grpSpPr bwMode="auto">
              <a:xfrm>
                <a:off x="5408763" y="1959223"/>
                <a:ext cx="2527539" cy="2784337"/>
                <a:chOff x="7099541" y="4762808"/>
                <a:chExt cx="2527539" cy="2784337"/>
              </a:xfrm>
            </p:grpSpPr>
            <p:cxnSp>
              <p:nvCxnSpPr>
                <p:cNvPr id="19484" name="Straight Connector 10"/>
                <p:cNvCxnSpPr>
                  <a:cxnSpLocks noChangeShapeType="1"/>
                </p:cNvCxnSpPr>
                <p:nvPr/>
              </p:nvCxnSpPr>
              <p:spPr bwMode="auto">
                <a:xfrm rot="838570">
                  <a:off x="8325060" y="4762808"/>
                  <a:ext cx="0" cy="2784337"/>
                </a:xfrm>
                <a:prstGeom prst="line">
                  <a:avLst/>
                </a:prstGeom>
                <a:noFill/>
                <a:ln w="19050" algn="ctr">
                  <a:solidFill>
                    <a:srgbClr val="C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485" name="Straight Connector 11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7099541" y="5848710"/>
                  <a:ext cx="2527539" cy="629728"/>
                </a:xfrm>
                <a:prstGeom prst="line">
                  <a:avLst/>
                </a:prstGeom>
                <a:noFill/>
                <a:ln w="19050" algn="ctr">
                  <a:solidFill>
                    <a:srgbClr val="C00000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10" name="Isosceles Triangle 9"/>
              <p:cNvSpPr/>
              <p:nvPr/>
            </p:nvSpPr>
            <p:spPr>
              <a:xfrm rot="17225572">
                <a:off x="5250486" y="2903757"/>
                <a:ext cx="250151" cy="237262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5" name="TextBox 15"/>
            <p:cNvSpPr txBox="1">
              <a:spLocks noChangeArrowheads="1"/>
            </p:cNvSpPr>
            <p:nvPr/>
          </p:nvSpPr>
          <p:spPr bwMode="auto">
            <a:xfrm>
              <a:off x="2320594" y="6614970"/>
              <a:ext cx="427895" cy="284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kern="0" dirty="0">
                  <a:solidFill>
                    <a:srgbClr val="C00000"/>
                  </a:solidFill>
                </a:rPr>
                <a:t>DSL</a:t>
              </a:r>
              <a:endParaRPr lang="en-US" sz="1600" b="1" kern="0" dirty="0">
                <a:solidFill>
                  <a:srgbClr val="C00000"/>
                </a:solidFill>
              </a:endParaRPr>
            </a:p>
          </p:txBody>
        </p:sp>
        <p:sp>
          <p:nvSpPr>
            <p:cNvPr id="6" name="TextBox 15"/>
            <p:cNvSpPr txBox="1">
              <a:spLocks noChangeArrowheads="1"/>
            </p:cNvSpPr>
            <p:nvPr/>
          </p:nvSpPr>
          <p:spPr bwMode="auto">
            <a:xfrm>
              <a:off x="2712831" y="5442691"/>
              <a:ext cx="451667" cy="284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kern="0" dirty="0">
                  <a:solidFill>
                    <a:srgbClr val="C00000"/>
                  </a:solidFill>
                </a:rPr>
                <a:t>DSR</a:t>
              </a:r>
              <a:endParaRPr lang="en-US" sz="1600" b="1" kern="0" dirty="0">
                <a:solidFill>
                  <a:srgbClr val="C00000"/>
                </a:solidFill>
              </a:endParaRPr>
            </a:p>
          </p:txBody>
        </p:sp>
        <p:sp>
          <p:nvSpPr>
            <p:cNvPr id="7" name="TextBox 15"/>
            <p:cNvSpPr txBox="1">
              <a:spLocks noChangeArrowheads="1"/>
            </p:cNvSpPr>
            <p:nvPr/>
          </p:nvSpPr>
          <p:spPr bwMode="auto">
            <a:xfrm>
              <a:off x="3529991" y="7012177"/>
              <a:ext cx="430866" cy="284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kern="0" dirty="0">
                  <a:solidFill>
                    <a:srgbClr val="C00000"/>
                  </a:solidFill>
                </a:rPr>
                <a:t>U</a:t>
              </a:r>
              <a:r>
                <a:rPr lang="en-US" sz="1600" b="1" kern="0" dirty="0">
                  <a:solidFill>
                    <a:srgbClr val="C00000"/>
                  </a:solidFill>
                </a:rPr>
                <a:t>SL</a:t>
              </a:r>
              <a:endParaRPr lang="en-US" sz="1600" b="1" kern="0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15"/>
            <p:cNvSpPr txBox="1">
              <a:spLocks noChangeArrowheads="1"/>
            </p:cNvSpPr>
            <p:nvPr/>
          </p:nvSpPr>
          <p:spPr bwMode="auto">
            <a:xfrm>
              <a:off x="3830111" y="5762539"/>
              <a:ext cx="457609" cy="284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kern="0" dirty="0">
                  <a:solidFill>
                    <a:srgbClr val="C00000"/>
                  </a:solidFill>
                </a:rPr>
                <a:t>USR</a:t>
              </a:r>
              <a:endParaRPr lang="en-US" sz="1600" b="1" kern="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9461" name="Group 12"/>
          <p:cNvGrpSpPr>
            <a:grpSpLocks/>
          </p:cNvGrpSpPr>
          <p:nvPr/>
        </p:nvGrpSpPr>
        <p:grpSpPr bwMode="auto">
          <a:xfrm>
            <a:off x="1154113" y="1801813"/>
            <a:ext cx="3254375" cy="3595687"/>
            <a:chOff x="1679267" y="533400"/>
            <a:chExt cx="3254240" cy="3595103"/>
          </a:xfrm>
        </p:grpSpPr>
        <p:pic>
          <p:nvPicPr>
            <p:cNvPr id="19466" name="Picture 2"/>
            <p:cNvPicPr>
              <a:picLocks noChangeAspect="1" noChangeArrowheads="1"/>
            </p:cNvPicPr>
            <p:nvPr/>
          </p:nvPicPr>
          <p:blipFill>
            <a:blip r:embed="rId3"/>
            <a:srcRect l="20715" t="9428" r="55089" b="45287"/>
            <a:stretch>
              <a:fillRect/>
            </a:stretch>
          </p:blipFill>
          <p:spPr bwMode="auto">
            <a:xfrm>
              <a:off x="1679267" y="533400"/>
              <a:ext cx="3254240" cy="3595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467" name="Group 14"/>
            <p:cNvGrpSpPr>
              <a:grpSpLocks/>
            </p:cNvGrpSpPr>
            <p:nvPr/>
          </p:nvGrpSpPr>
          <p:grpSpPr bwMode="auto">
            <a:xfrm>
              <a:off x="2408602" y="941620"/>
              <a:ext cx="1870126" cy="2603932"/>
              <a:chOff x="1716657" y="1886035"/>
              <a:chExt cx="2122099" cy="2889972"/>
            </a:xfrm>
          </p:grpSpPr>
          <p:grpSp>
            <p:nvGrpSpPr>
              <p:cNvPr id="19472" name="Group 19"/>
              <p:cNvGrpSpPr>
                <a:grpSpLocks/>
              </p:cNvGrpSpPr>
              <p:nvPr/>
            </p:nvGrpSpPr>
            <p:grpSpPr bwMode="auto">
              <a:xfrm>
                <a:off x="1716657" y="1886035"/>
                <a:ext cx="2122099" cy="2889972"/>
                <a:chOff x="4132054" y="4396321"/>
                <a:chExt cx="2122099" cy="2889972"/>
              </a:xfrm>
            </p:grpSpPr>
            <p:cxnSp>
              <p:nvCxnSpPr>
                <p:cNvPr id="19474" name="Straight Connector 21"/>
                <p:cNvCxnSpPr>
                  <a:cxnSpLocks noChangeShapeType="1"/>
                </p:cNvCxnSpPr>
                <p:nvPr/>
              </p:nvCxnSpPr>
              <p:spPr bwMode="auto">
                <a:xfrm rot="-2102015">
                  <a:off x="5152450" y="4396321"/>
                  <a:ext cx="0" cy="2889972"/>
                </a:xfrm>
                <a:prstGeom prst="line">
                  <a:avLst/>
                </a:prstGeom>
                <a:noFill/>
                <a:ln w="19050" algn="ctr">
                  <a:solidFill>
                    <a:srgbClr val="C0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475" name="Straight Connector 22"/>
                <p:cNvCxnSpPr>
                  <a:cxnSpLocks noChangeShapeType="1"/>
                </p:cNvCxnSpPr>
                <p:nvPr/>
              </p:nvCxnSpPr>
              <p:spPr bwMode="auto">
                <a:xfrm flipH="1">
                  <a:off x="4132054" y="5080958"/>
                  <a:ext cx="2122099" cy="1483743"/>
                </a:xfrm>
                <a:prstGeom prst="line">
                  <a:avLst/>
                </a:prstGeom>
                <a:noFill/>
                <a:ln w="19050" algn="ctr">
                  <a:solidFill>
                    <a:srgbClr val="C00000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21" name="Isosceles Triangle 20"/>
              <p:cNvSpPr/>
              <p:nvPr/>
            </p:nvSpPr>
            <p:spPr>
              <a:xfrm rot="19641124">
                <a:off x="1768098" y="1996685"/>
                <a:ext cx="250383" cy="237815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2157084" y="2015884"/>
              <a:ext cx="439720" cy="30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kern="0" dirty="0">
                  <a:solidFill>
                    <a:srgbClr val="C00000"/>
                  </a:solidFill>
                </a:rPr>
                <a:t>DSL</a:t>
              </a:r>
              <a:endParaRPr lang="en-US" sz="1600" b="1" kern="0" dirty="0">
                <a:solidFill>
                  <a:srgbClr val="C00000"/>
                </a:solidFill>
              </a:endParaRPr>
            </a:p>
          </p:txBody>
        </p:sp>
        <p:sp>
          <p:nvSpPr>
            <p:cNvPr id="17" name="TextBox 15"/>
            <p:cNvSpPr txBox="1">
              <a:spLocks noChangeArrowheads="1"/>
            </p:cNvSpPr>
            <p:nvPr/>
          </p:nvSpPr>
          <p:spPr bwMode="auto">
            <a:xfrm>
              <a:off x="3146056" y="1065126"/>
              <a:ext cx="465118" cy="30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kern="0" dirty="0">
                  <a:solidFill>
                    <a:srgbClr val="C00000"/>
                  </a:solidFill>
                </a:rPr>
                <a:t>DSR</a:t>
              </a:r>
              <a:endParaRPr lang="en-US" sz="1600" b="1" kern="0" dirty="0">
                <a:solidFill>
                  <a:srgbClr val="C00000"/>
                </a:solidFill>
              </a:endParaRPr>
            </a:p>
          </p:txBody>
        </p:sp>
        <p:sp>
          <p:nvSpPr>
            <p:cNvPr id="18" name="TextBox 15"/>
            <p:cNvSpPr txBox="1">
              <a:spLocks noChangeArrowheads="1"/>
            </p:cNvSpPr>
            <p:nvPr/>
          </p:nvSpPr>
          <p:spPr bwMode="auto">
            <a:xfrm>
              <a:off x="2977788" y="3071400"/>
              <a:ext cx="442894" cy="30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kern="0" dirty="0">
                  <a:solidFill>
                    <a:srgbClr val="C00000"/>
                  </a:solidFill>
                </a:rPr>
                <a:t>U</a:t>
              </a:r>
              <a:r>
                <a:rPr lang="en-US" sz="1600" b="1" kern="0" dirty="0">
                  <a:solidFill>
                    <a:srgbClr val="C00000"/>
                  </a:solidFill>
                </a:rPr>
                <a:t>SL</a:t>
              </a:r>
              <a:endParaRPr lang="en-US" sz="1600" b="1" kern="0" dirty="0">
                <a:solidFill>
                  <a:srgbClr val="C00000"/>
                </a:solidFill>
              </a:endParaRPr>
            </a:p>
          </p:txBody>
        </p:sp>
        <p:sp>
          <p:nvSpPr>
            <p:cNvPr id="19" name="TextBox 15"/>
            <p:cNvSpPr txBox="1">
              <a:spLocks noChangeArrowheads="1"/>
            </p:cNvSpPr>
            <p:nvPr/>
          </p:nvSpPr>
          <p:spPr bwMode="auto">
            <a:xfrm>
              <a:off x="3990571" y="2057152"/>
              <a:ext cx="468293" cy="304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kern="0" dirty="0">
                  <a:solidFill>
                    <a:srgbClr val="C00000"/>
                  </a:solidFill>
                </a:rPr>
                <a:t>USR</a:t>
              </a:r>
              <a:endParaRPr lang="en-US" sz="1600" b="1" kern="0" dirty="0">
                <a:solidFill>
                  <a:srgbClr val="C00000"/>
                </a:solidFill>
              </a:endParaRPr>
            </a:p>
          </p:txBody>
        </p:sp>
      </p:grpSp>
      <p:sp>
        <p:nvSpPr>
          <p:cNvPr id="19462" name="TextBox 16"/>
          <p:cNvSpPr txBox="1">
            <a:spLocks noChangeArrowheads="1"/>
          </p:cNvSpPr>
          <p:nvPr/>
        </p:nvSpPr>
        <p:spPr bwMode="auto">
          <a:xfrm>
            <a:off x="2362200" y="76200"/>
            <a:ext cx="4778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Distribution of deep convection</a:t>
            </a:r>
          </a:p>
        </p:txBody>
      </p:sp>
      <p:sp>
        <p:nvSpPr>
          <p:cNvPr id="19463" name="TextBox 27"/>
          <p:cNvSpPr txBox="1">
            <a:spLocks noChangeArrowheads="1"/>
          </p:cNvSpPr>
          <p:nvPr/>
        </p:nvSpPr>
        <p:spPr bwMode="auto">
          <a:xfrm>
            <a:off x="1112838" y="806450"/>
            <a:ext cx="71167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Locations of points with 8-16 km peak w &gt; 3 m/s (green) and 5 m/s (black)</a:t>
            </a:r>
          </a:p>
        </p:txBody>
      </p:sp>
      <p:sp>
        <p:nvSpPr>
          <p:cNvPr id="19464" name="TextBox 28"/>
          <p:cNvSpPr txBox="1">
            <a:spLocks noChangeArrowheads="1"/>
          </p:cNvSpPr>
          <p:nvPr/>
        </p:nvSpPr>
        <p:spPr bwMode="auto">
          <a:xfrm>
            <a:off x="2362200" y="140970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14 Sept</a:t>
            </a:r>
          </a:p>
        </p:txBody>
      </p:sp>
      <p:sp>
        <p:nvSpPr>
          <p:cNvPr id="19465" name="TextBox 29"/>
          <p:cNvSpPr txBox="1">
            <a:spLocks noChangeArrowheads="1"/>
          </p:cNvSpPr>
          <p:nvPr/>
        </p:nvSpPr>
        <p:spPr bwMode="auto">
          <a:xfrm>
            <a:off x="6424613" y="1416050"/>
            <a:ext cx="890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16 Sept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/>
          <p:cNvPicPr>
            <a:picLocks noChangeAspect="1" noChangeArrowheads="1"/>
          </p:cNvPicPr>
          <p:nvPr/>
        </p:nvPicPr>
        <p:blipFill>
          <a:blip r:embed="rId2"/>
          <a:srcRect l="65491" t="8095" r="8440" b="48141"/>
          <a:stretch>
            <a:fillRect/>
          </a:stretch>
        </p:blipFill>
        <p:spPr bwMode="auto">
          <a:xfrm>
            <a:off x="1397000" y="1063625"/>
            <a:ext cx="373380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11"/>
          <p:cNvPicPr>
            <a:picLocks noChangeAspect="1" noChangeArrowheads="1"/>
          </p:cNvPicPr>
          <p:nvPr/>
        </p:nvPicPr>
        <p:blipFill>
          <a:blip r:embed="rId3"/>
          <a:srcRect l="65858" t="8250" r="8594" b="48875"/>
          <a:stretch>
            <a:fillRect/>
          </a:stretch>
        </p:blipFill>
        <p:spPr bwMode="auto">
          <a:xfrm>
            <a:off x="1384300" y="3733800"/>
            <a:ext cx="3746500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4"/>
          <a:srcRect l="65562" t="7851" r="8281" b="48351"/>
          <a:stretch>
            <a:fillRect/>
          </a:stretch>
        </p:blipFill>
        <p:spPr bwMode="auto">
          <a:xfrm>
            <a:off x="5203825" y="1055688"/>
            <a:ext cx="37369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0"/>
          <p:cNvPicPr>
            <a:picLocks noChangeAspect="1" noChangeArrowheads="1"/>
          </p:cNvPicPr>
          <p:nvPr/>
        </p:nvPicPr>
        <p:blipFill>
          <a:blip r:embed="rId5"/>
          <a:srcRect l="65739" t="7959" r="8087" b="48326"/>
          <a:stretch>
            <a:fillRect/>
          </a:stretch>
        </p:blipFill>
        <p:spPr bwMode="auto">
          <a:xfrm>
            <a:off x="5207000" y="3733800"/>
            <a:ext cx="37338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16"/>
          <p:cNvSpPr txBox="1">
            <a:spLocks noChangeArrowheads="1"/>
          </p:cNvSpPr>
          <p:nvPr/>
        </p:nvSpPr>
        <p:spPr bwMode="auto">
          <a:xfrm>
            <a:off x="1524000" y="152400"/>
            <a:ext cx="6156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Forcing mechanism for deep convection?</a:t>
            </a:r>
          </a:p>
        </p:txBody>
      </p:sp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2616200" y="57785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14 Sept</a:t>
            </a:r>
          </a:p>
        </p:txBody>
      </p:sp>
      <p:sp>
        <p:nvSpPr>
          <p:cNvPr id="20487" name="TextBox 7"/>
          <p:cNvSpPr txBox="1">
            <a:spLocks noChangeArrowheads="1"/>
          </p:cNvSpPr>
          <p:nvPr/>
        </p:nvSpPr>
        <p:spPr bwMode="auto">
          <a:xfrm>
            <a:off x="6654800" y="58420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16 Sept</a:t>
            </a:r>
          </a:p>
        </p:txBody>
      </p:sp>
      <p:sp>
        <p:nvSpPr>
          <p:cNvPr id="20488" name="TextBox 8"/>
          <p:cNvSpPr txBox="1">
            <a:spLocks noChangeArrowheads="1"/>
          </p:cNvSpPr>
          <p:nvPr/>
        </p:nvSpPr>
        <p:spPr bwMode="auto">
          <a:xfrm>
            <a:off x="101600" y="1527175"/>
            <a:ext cx="1219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Radial (shaded), tangential (contour) wind DSR</a:t>
            </a:r>
          </a:p>
        </p:txBody>
      </p:sp>
      <p:sp>
        <p:nvSpPr>
          <p:cNvPr id="20489" name="TextBox 9"/>
          <p:cNvSpPr txBox="1">
            <a:spLocks noChangeArrowheads="1"/>
          </p:cNvSpPr>
          <p:nvPr/>
        </p:nvSpPr>
        <p:spPr bwMode="auto">
          <a:xfrm>
            <a:off x="101600" y="3925888"/>
            <a:ext cx="12192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/>
              <a:t>Divergence (shaded), vertical velocity (contour)  DSR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6142038"/>
            <a:ext cx="8696325" cy="646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Radial flow penetrates further inward DSR, convergence peaked inside RMW on 14 Sept</a:t>
            </a:r>
            <a:endParaRPr lang="en-US" dirty="0">
              <a:solidFill>
                <a:prstClr val="black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Updraft originates closer to center, stronger magnitude on 14 Sept</a:t>
            </a:r>
            <a:endParaRPr lang="en-US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1676400" y="1119188"/>
            <a:ext cx="5270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DSR</a:t>
            </a:r>
            <a:endParaRPr 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1600200" y="3789363"/>
            <a:ext cx="5270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DSR</a:t>
            </a:r>
            <a:endParaRPr 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22" name="TextBox 15"/>
          <p:cNvSpPr txBox="1">
            <a:spLocks noChangeArrowheads="1"/>
          </p:cNvSpPr>
          <p:nvPr/>
        </p:nvSpPr>
        <p:spPr bwMode="auto">
          <a:xfrm>
            <a:off x="5511800" y="1122363"/>
            <a:ext cx="5286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DSR</a:t>
            </a:r>
            <a:endParaRPr 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5435600" y="3794125"/>
            <a:ext cx="5286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DSR</a:t>
            </a:r>
            <a:endParaRPr lang="en-US" sz="1600" b="1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81113" y="873125"/>
            <a:ext cx="5338762" cy="59086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67500" t="7875" r="8359" b="48250"/>
          <a:stretch>
            <a:fillRect/>
          </a:stretch>
        </p:blipFill>
        <p:spPr bwMode="auto">
          <a:xfrm>
            <a:off x="3941763" y="3835400"/>
            <a:ext cx="2593975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 l="65703" t="8125" r="11913" b="48375"/>
          <a:stretch>
            <a:fillRect/>
          </a:stretch>
        </p:blipFill>
        <p:spPr bwMode="auto">
          <a:xfrm>
            <a:off x="1373188" y="3849688"/>
            <a:ext cx="2408237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 l="67578" t="8000" r="8438" b="48625"/>
          <a:stretch>
            <a:fillRect/>
          </a:stretch>
        </p:blipFill>
        <p:spPr bwMode="auto">
          <a:xfrm>
            <a:off x="3952875" y="866775"/>
            <a:ext cx="25908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/>
          <a:srcRect l="64922" t="8125" r="11874" b="48875"/>
          <a:stretch>
            <a:fillRect/>
          </a:stretch>
        </p:blipFill>
        <p:spPr bwMode="auto">
          <a:xfrm>
            <a:off x="1281113" y="873125"/>
            <a:ext cx="2535237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4532313" y="1611313"/>
            <a:ext cx="377825" cy="1878012"/>
          </a:xfrm>
          <a:custGeom>
            <a:avLst/>
            <a:gdLst>
              <a:gd name="connsiteX0" fmla="*/ 47768 w 382143"/>
              <a:gd name="connsiteY0" fmla="*/ 1978925 h 1978925"/>
              <a:gd name="connsiteX1" fmla="*/ 40944 w 382143"/>
              <a:gd name="connsiteY1" fmla="*/ 1733265 h 1978925"/>
              <a:gd name="connsiteX2" fmla="*/ 34120 w 382143"/>
              <a:gd name="connsiteY2" fmla="*/ 1712794 h 1978925"/>
              <a:gd name="connsiteX3" fmla="*/ 27296 w 382143"/>
              <a:gd name="connsiteY3" fmla="*/ 1671850 h 1978925"/>
              <a:gd name="connsiteX4" fmla="*/ 13648 w 382143"/>
              <a:gd name="connsiteY4" fmla="*/ 1596788 h 1978925"/>
              <a:gd name="connsiteX5" fmla="*/ 6824 w 382143"/>
              <a:gd name="connsiteY5" fmla="*/ 1494430 h 1978925"/>
              <a:gd name="connsiteX6" fmla="*/ 0 w 382143"/>
              <a:gd name="connsiteY6" fmla="*/ 1473958 h 1978925"/>
              <a:gd name="connsiteX7" fmla="*/ 6824 w 382143"/>
              <a:gd name="connsiteY7" fmla="*/ 1269242 h 1978925"/>
              <a:gd name="connsiteX8" fmla="*/ 13648 w 382143"/>
              <a:gd name="connsiteY8" fmla="*/ 1248770 h 1978925"/>
              <a:gd name="connsiteX9" fmla="*/ 20472 w 382143"/>
              <a:gd name="connsiteY9" fmla="*/ 1221474 h 1978925"/>
              <a:gd name="connsiteX10" fmla="*/ 34120 w 382143"/>
              <a:gd name="connsiteY10" fmla="*/ 1180531 h 1978925"/>
              <a:gd name="connsiteX11" fmla="*/ 40944 w 382143"/>
              <a:gd name="connsiteY11" fmla="*/ 1132764 h 1978925"/>
              <a:gd name="connsiteX12" fmla="*/ 47768 w 382143"/>
              <a:gd name="connsiteY12" fmla="*/ 1112292 h 1978925"/>
              <a:gd name="connsiteX13" fmla="*/ 61415 w 382143"/>
              <a:gd name="connsiteY13" fmla="*/ 1044053 h 1978925"/>
              <a:gd name="connsiteX14" fmla="*/ 75063 w 382143"/>
              <a:gd name="connsiteY14" fmla="*/ 996286 h 1978925"/>
              <a:gd name="connsiteX15" fmla="*/ 81887 w 382143"/>
              <a:gd name="connsiteY15" fmla="*/ 948519 h 1978925"/>
              <a:gd name="connsiteX16" fmla="*/ 88711 w 382143"/>
              <a:gd name="connsiteY16" fmla="*/ 921224 h 1978925"/>
              <a:gd name="connsiteX17" fmla="*/ 95535 w 382143"/>
              <a:gd name="connsiteY17" fmla="*/ 880280 h 1978925"/>
              <a:gd name="connsiteX18" fmla="*/ 109182 w 382143"/>
              <a:gd name="connsiteY18" fmla="*/ 757450 h 1978925"/>
              <a:gd name="connsiteX19" fmla="*/ 116006 w 382143"/>
              <a:gd name="connsiteY19" fmla="*/ 736979 h 1978925"/>
              <a:gd name="connsiteX20" fmla="*/ 129654 w 382143"/>
              <a:gd name="connsiteY20" fmla="*/ 559558 h 1978925"/>
              <a:gd name="connsiteX21" fmla="*/ 143302 w 382143"/>
              <a:gd name="connsiteY21" fmla="*/ 518615 h 1978925"/>
              <a:gd name="connsiteX22" fmla="*/ 156950 w 382143"/>
              <a:gd name="connsiteY22" fmla="*/ 470848 h 1978925"/>
              <a:gd name="connsiteX23" fmla="*/ 170597 w 382143"/>
              <a:gd name="connsiteY23" fmla="*/ 450376 h 1978925"/>
              <a:gd name="connsiteX24" fmla="*/ 177421 w 382143"/>
              <a:gd name="connsiteY24" fmla="*/ 429904 h 1978925"/>
              <a:gd name="connsiteX25" fmla="*/ 211541 w 382143"/>
              <a:gd name="connsiteY25" fmla="*/ 388961 h 1978925"/>
              <a:gd name="connsiteX26" fmla="*/ 238836 w 382143"/>
              <a:gd name="connsiteY26" fmla="*/ 348018 h 1978925"/>
              <a:gd name="connsiteX27" fmla="*/ 252484 w 382143"/>
              <a:gd name="connsiteY27" fmla="*/ 327546 h 1978925"/>
              <a:gd name="connsiteX28" fmla="*/ 259308 w 382143"/>
              <a:gd name="connsiteY28" fmla="*/ 307074 h 1978925"/>
              <a:gd name="connsiteX29" fmla="*/ 286603 w 382143"/>
              <a:gd name="connsiteY29" fmla="*/ 266131 h 1978925"/>
              <a:gd name="connsiteX30" fmla="*/ 313899 w 382143"/>
              <a:gd name="connsiteY30" fmla="*/ 204716 h 1978925"/>
              <a:gd name="connsiteX31" fmla="*/ 327547 w 382143"/>
              <a:gd name="connsiteY31" fmla="*/ 150125 h 1978925"/>
              <a:gd name="connsiteX32" fmla="*/ 348018 w 382143"/>
              <a:gd name="connsiteY32" fmla="*/ 88710 h 1978925"/>
              <a:gd name="connsiteX33" fmla="*/ 354842 w 382143"/>
              <a:gd name="connsiteY33" fmla="*/ 68239 h 1978925"/>
              <a:gd name="connsiteX34" fmla="*/ 368490 w 382143"/>
              <a:gd name="connsiteY34" fmla="*/ 47767 h 1978925"/>
              <a:gd name="connsiteX35" fmla="*/ 382138 w 382143"/>
              <a:gd name="connsiteY35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27498 w 382345"/>
              <a:gd name="connsiteY3" fmla="*/ 1671850 h 1978925"/>
              <a:gd name="connsiteX4" fmla="*/ 13850 w 382345"/>
              <a:gd name="connsiteY4" fmla="*/ 1596788 h 1978925"/>
              <a:gd name="connsiteX5" fmla="*/ 202 w 382345"/>
              <a:gd name="connsiteY5" fmla="*/ 1473958 h 1978925"/>
              <a:gd name="connsiteX6" fmla="*/ 7026 w 382345"/>
              <a:gd name="connsiteY6" fmla="*/ 1269242 h 1978925"/>
              <a:gd name="connsiteX7" fmla="*/ 13850 w 382345"/>
              <a:gd name="connsiteY7" fmla="*/ 1248770 h 1978925"/>
              <a:gd name="connsiteX8" fmla="*/ 20674 w 382345"/>
              <a:gd name="connsiteY8" fmla="*/ 1221474 h 1978925"/>
              <a:gd name="connsiteX9" fmla="*/ 34322 w 382345"/>
              <a:gd name="connsiteY9" fmla="*/ 1180531 h 1978925"/>
              <a:gd name="connsiteX10" fmla="*/ 41146 w 382345"/>
              <a:gd name="connsiteY10" fmla="*/ 1132764 h 1978925"/>
              <a:gd name="connsiteX11" fmla="*/ 47970 w 382345"/>
              <a:gd name="connsiteY11" fmla="*/ 1112292 h 1978925"/>
              <a:gd name="connsiteX12" fmla="*/ 61617 w 382345"/>
              <a:gd name="connsiteY12" fmla="*/ 1044053 h 1978925"/>
              <a:gd name="connsiteX13" fmla="*/ 75265 w 382345"/>
              <a:gd name="connsiteY13" fmla="*/ 996286 h 1978925"/>
              <a:gd name="connsiteX14" fmla="*/ 82089 w 382345"/>
              <a:gd name="connsiteY14" fmla="*/ 948519 h 1978925"/>
              <a:gd name="connsiteX15" fmla="*/ 88913 w 382345"/>
              <a:gd name="connsiteY15" fmla="*/ 921224 h 1978925"/>
              <a:gd name="connsiteX16" fmla="*/ 95737 w 382345"/>
              <a:gd name="connsiteY16" fmla="*/ 880280 h 1978925"/>
              <a:gd name="connsiteX17" fmla="*/ 109384 w 382345"/>
              <a:gd name="connsiteY17" fmla="*/ 757450 h 1978925"/>
              <a:gd name="connsiteX18" fmla="*/ 116208 w 382345"/>
              <a:gd name="connsiteY18" fmla="*/ 736979 h 1978925"/>
              <a:gd name="connsiteX19" fmla="*/ 129856 w 382345"/>
              <a:gd name="connsiteY19" fmla="*/ 559558 h 1978925"/>
              <a:gd name="connsiteX20" fmla="*/ 143504 w 382345"/>
              <a:gd name="connsiteY20" fmla="*/ 518615 h 1978925"/>
              <a:gd name="connsiteX21" fmla="*/ 157152 w 382345"/>
              <a:gd name="connsiteY21" fmla="*/ 470848 h 1978925"/>
              <a:gd name="connsiteX22" fmla="*/ 170799 w 382345"/>
              <a:gd name="connsiteY22" fmla="*/ 450376 h 1978925"/>
              <a:gd name="connsiteX23" fmla="*/ 177623 w 382345"/>
              <a:gd name="connsiteY23" fmla="*/ 429904 h 1978925"/>
              <a:gd name="connsiteX24" fmla="*/ 211743 w 382345"/>
              <a:gd name="connsiteY24" fmla="*/ 388961 h 1978925"/>
              <a:gd name="connsiteX25" fmla="*/ 239038 w 382345"/>
              <a:gd name="connsiteY25" fmla="*/ 348018 h 1978925"/>
              <a:gd name="connsiteX26" fmla="*/ 252686 w 382345"/>
              <a:gd name="connsiteY26" fmla="*/ 327546 h 1978925"/>
              <a:gd name="connsiteX27" fmla="*/ 259510 w 382345"/>
              <a:gd name="connsiteY27" fmla="*/ 307074 h 1978925"/>
              <a:gd name="connsiteX28" fmla="*/ 286805 w 382345"/>
              <a:gd name="connsiteY28" fmla="*/ 266131 h 1978925"/>
              <a:gd name="connsiteX29" fmla="*/ 314101 w 382345"/>
              <a:gd name="connsiteY29" fmla="*/ 204716 h 1978925"/>
              <a:gd name="connsiteX30" fmla="*/ 327749 w 382345"/>
              <a:gd name="connsiteY30" fmla="*/ 150125 h 1978925"/>
              <a:gd name="connsiteX31" fmla="*/ 348220 w 382345"/>
              <a:gd name="connsiteY31" fmla="*/ 88710 h 1978925"/>
              <a:gd name="connsiteX32" fmla="*/ 355044 w 382345"/>
              <a:gd name="connsiteY32" fmla="*/ 68239 h 1978925"/>
              <a:gd name="connsiteX33" fmla="*/ 368692 w 382345"/>
              <a:gd name="connsiteY33" fmla="*/ 47767 h 1978925"/>
              <a:gd name="connsiteX34" fmla="*/ 382340 w 382345"/>
              <a:gd name="connsiteY34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20674 w 382345"/>
              <a:gd name="connsiteY7" fmla="*/ 1221474 h 1978925"/>
              <a:gd name="connsiteX8" fmla="*/ 34322 w 382345"/>
              <a:gd name="connsiteY8" fmla="*/ 1180531 h 1978925"/>
              <a:gd name="connsiteX9" fmla="*/ 41146 w 382345"/>
              <a:gd name="connsiteY9" fmla="*/ 1132764 h 1978925"/>
              <a:gd name="connsiteX10" fmla="*/ 47970 w 382345"/>
              <a:gd name="connsiteY10" fmla="*/ 1112292 h 1978925"/>
              <a:gd name="connsiteX11" fmla="*/ 61617 w 382345"/>
              <a:gd name="connsiteY11" fmla="*/ 1044053 h 1978925"/>
              <a:gd name="connsiteX12" fmla="*/ 75265 w 382345"/>
              <a:gd name="connsiteY12" fmla="*/ 996286 h 1978925"/>
              <a:gd name="connsiteX13" fmla="*/ 82089 w 382345"/>
              <a:gd name="connsiteY13" fmla="*/ 948519 h 1978925"/>
              <a:gd name="connsiteX14" fmla="*/ 88913 w 382345"/>
              <a:gd name="connsiteY14" fmla="*/ 921224 h 1978925"/>
              <a:gd name="connsiteX15" fmla="*/ 95737 w 382345"/>
              <a:gd name="connsiteY15" fmla="*/ 880280 h 1978925"/>
              <a:gd name="connsiteX16" fmla="*/ 109384 w 382345"/>
              <a:gd name="connsiteY16" fmla="*/ 757450 h 1978925"/>
              <a:gd name="connsiteX17" fmla="*/ 116208 w 382345"/>
              <a:gd name="connsiteY17" fmla="*/ 736979 h 1978925"/>
              <a:gd name="connsiteX18" fmla="*/ 129856 w 382345"/>
              <a:gd name="connsiteY18" fmla="*/ 559558 h 1978925"/>
              <a:gd name="connsiteX19" fmla="*/ 143504 w 382345"/>
              <a:gd name="connsiteY19" fmla="*/ 518615 h 1978925"/>
              <a:gd name="connsiteX20" fmla="*/ 157152 w 382345"/>
              <a:gd name="connsiteY20" fmla="*/ 470848 h 1978925"/>
              <a:gd name="connsiteX21" fmla="*/ 170799 w 382345"/>
              <a:gd name="connsiteY21" fmla="*/ 450376 h 1978925"/>
              <a:gd name="connsiteX22" fmla="*/ 177623 w 382345"/>
              <a:gd name="connsiteY22" fmla="*/ 429904 h 1978925"/>
              <a:gd name="connsiteX23" fmla="*/ 211743 w 382345"/>
              <a:gd name="connsiteY23" fmla="*/ 388961 h 1978925"/>
              <a:gd name="connsiteX24" fmla="*/ 239038 w 382345"/>
              <a:gd name="connsiteY24" fmla="*/ 348018 h 1978925"/>
              <a:gd name="connsiteX25" fmla="*/ 252686 w 382345"/>
              <a:gd name="connsiteY25" fmla="*/ 327546 h 1978925"/>
              <a:gd name="connsiteX26" fmla="*/ 259510 w 382345"/>
              <a:gd name="connsiteY26" fmla="*/ 307074 h 1978925"/>
              <a:gd name="connsiteX27" fmla="*/ 286805 w 382345"/>
              <a:gd name="connsiteY27" fmla="*/ 266131 h 1978925"/>
              <a:gd name="connsiteX28" fmla="*/ 314101 w 382345"/>
              <a:gd name="connsiteY28" fmla="*/ 204716 h 1978925"/>
              <a:gd name="connsiteX29" fmla="*/ 327749 w 382345"/>
              <a:gd name="connsiteY29" fmla="*/ 150125 h 1978925"/>
              <a:gd name="connsiteX30" fmla="*/ 348220 w 382345"/>
              <a:gd name="connsiteY30" fmla="*/ 88710 h 1978925"/>
              <a:gd name="connsiteX31" fmla="*/ 355044 w 382345"/>
              <a:gd name="connsiteY31" fmla="*/ 68239 h 1978925"/>
              <a:gd name="connsiteX32" fmla="*/ 368692 w 382345"/>
              <a:gd name="connsiteY32" fmla="*/ 47767 h 1978925"/>
              <a:gd name="connsiteX33" fmla="*/ 382340 w 382345"/>
              <a:gd name="connsiteY33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1146 w 382345"/>
              <a:gd name="connsiteY8" fmla="*/ 1132764 h 1978925"/>
              <a:gd name="connsiteX9" fmla="*/ 47970 w 382345"/>
              <a:gd name="connsiteY9" fmla="*/ 1112292 h 1978925"/>
              <a:gd name="connsiteX10" fmla="*/ 61617 w 382345"/>
              <a:gd name="connsiteY10" fmla="*/ 1044053 h 1978925"/>
              <a:gd name="connsiteX11" fmla="*/ 75265 w 382345"/>
              <a:gd name="connsiteY11" fmla="*/ 996286 h 1978925"/>
              <a:gd name="connsiteX12" fmla="*/ 82089 w 382345"/>
              <a:gd name="connsiteY12" fmla="*/ 948519 h 1978925"/>
              <a:gd name="connsiteX13" fmla="*/ 88913 w 382345"/>
              <a:gd name="connsiteY13" fmla="*/ 921224 h 1978925"/>
              <a:gd name="connsiteX14" fmla="*/ 95737 w 382345"/>
              <a:gd name="connsiteY14" fmla="*/ 880280 h 1978925"/>
              <a:gd name="connsiteX15" fmla="*/ 109384 w 382345"/>
              <a:gd name="connsiteY15" fmla="*/ 757450 h 1978925"/>
              <a:gd name="connsiteX16" fmla="*/ 116208 w 382345"/>
              <a:gd name="connsiteY16" fmla="*/ 736979 h 1978925"/>
              <a:gd name="connsiteX17" fmla="*/ 129856 w 382345"/>
              <a:gd name="connsiteY17" fmla="*/ 559558 h 1978925"/>
              <a:gd name="connsiteX18" fmla="*/ 143504 w 382345"/>
              <a:gd name="connsiteY18" fmla="*/ 518615 h 1978925"/>
              <a:gd name="connsiteX19" fmla="*/ 157152 w 382345"/>
              <a:gd name="connsiteY19" fmla="*/ 470848 h 1978925"/>
              <a:gd name="connsiteX20" fmla="*/ 170799 w 382345"/>
              <a:gd name="connsiteY20" fmla="*/ 450376 h 1978925"/>
              <a:gd name="connsiteX21" fmla="*/ 177623 w 382345"/>
              <a:gd name="connsiteY21" fmla="*/ 429904 h 1978925"/>
              <a:gd name="connsiteX22" fmla="*/ 211743 w 382345"/>
              <a:gd name="connsiteY22" fmla="*/ 388961 h 1978925"/>
              <a:gd name="connsiteX23" fmla="*/ 239038 w 382345"/>
              <a:gd name="connsiteY23" fmla="*/ 348018 h 1978925"/>
              <a:gd name="connsiteX24" fmla="*/ 252686 w 382345"/>
              <a:gd name="connsiteY24" fmla="*/ 327546 h 1978925"/>
              <a:gd name="connsiteX25" fmla="*/ 259510 w 382345"/>
              <a:gd name="connsiteY25" fmla="*/ 307074 h 1978925"/>
              <a:gd name="connsiteX26" fmla="*/ 286805 w 382345"/>
              <a:gd name="connsiteY26" fmla="*/ 266131 h 1978925"/>
              <a:gd name="connsiteX27" fmla="*/ 314101 w 382345"/>
              <a:gd name="connsiteY27" fmla="*/ 204716 h 1978925"/>
              <a:gd name="connsiteX28" fmla="*/ 327749 w 382345"/>
              <a:gd name="connsiteY28" fmla="*/ 150125 h 1978925"/>
              <a:gd name="connsiteX29" fmla="*/ 348220 w 382345"/>
              <a:gd name="connsiteY29" fmla="*/ 88710 h 1978925"/>
              <a:gd name="connsiteX30" fmla="*/ 355044 w 382345"/>
              <a:gd name="connsiteY30" fmla="*/ 68239 h 1978925"/>
              <a:gd name="connsiteX31" fmla="*/ 368692 w 382345"/>
              <a:gd name="connsiteY31" fmla="*/ 47767 h 1978925"/>
              <a:gd name="connsiteX32" fmla="*/ 382340 w 382345"/>
              <a:gd name="connsiteY32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61617 w 382345"/>
              <a:gd name="connsiteY9" fmla="*/ 1044053 h 1978925"/>
              <a:gd name="connsiteX10" fmla="*/ 75265 w 382345"/>
              <a:gd name="connsiteY10" fmla="*/ 996286 h 1978925"/>
              <a:gd name="connsiteX11" fmla="*/ 82089 w 382345"/>
              <a:gd name="connsiteY11" fmla="*/ 948519 h 1978925"/>
              <a:gd name="connsiteX12" fmla="*/ 88913 w 382345"/>
              <a:gd name="connsiteY12" fmla="*/ 921224 h 1978925"/>
              <a:gd name="connsiteX13" fmla="*/ 95737 w 382345"/>
              <a:gd name="connsiteY13" fmla="*/ 880280 h 1978925"/>
              <a:gd name="connsiteX14" fmla="*/ 109384 w 382345"/>
              <a:gd name="connsiteY14" fmla="*/ 757450 h 1978925"/>
              <a:gd name="connsiteX15" fmla="*/ 116208 w 382345"/>
              <a:gd name="connsiteY15" fmla="*/ 736979 h 1978925"/>
              <a:gd name="connsiteX16" fmla="*/ 129856 w 382345"/>
              <a:gd name="connsiteY16" fmla="*/ 559558 h 1978925"/>
              <a:gd name="connsiteX17" fmla="*/ 143504 w 382345"/>
              <a:gd name="connsiteY17" fmla="*/ 518615 h 1978925"/>
              <a:gd name="connsiteX18" fmla="*/ 157152 w 382345"/>
              <a:gd name="connsiteY18" fmla="*/ 470848 h 1978925"/>
              <a:gd name="connsiteX19" fmla="*/ 170799 w 382345"/>
              <a:gd name="connsiteY19" fmla="*/ 450376 h 1978925"/>
              <a:gd name="connsiteX20" fmla="*/ 177623 w 382345"/>
              <a:gd name="connsiteY20" fmla="*/ 429904 h 1978925"/>
              <a:gd name="connsiteX21" fmla="*/ 211743 w 382345"/>
              <a:gd name="connsiteY21" fmla="*/ 388961 h 1978925"/>
              <a:gd name="connsiteX22" fmla="*/ 239038 w 382345"/>
              <a:gd name="connsiteY22" fmla="*/ 348018 h 1978925"/>
              <a:gd name="connsiteX23" fmla="*/ 252686 w 382345"/>
              <a:gd name="connsiteY23" fmla="*/ 327546 h 1978925"/>
              <a:gd name="connsiteX24" fmla="*/ 259510 w 382345"/>
              <a:gd name="connsiteY24" fmla="*/ 307074 h 1978925"/>
              <a:gd name="connsiteX25" fmla="*/ 286805 w 382345"/>
              <a:gd name="connsiteY25" fmla="*/ 266131 h 1978925"/>
              <a:gd name="connsiteX26" fmla="*/ 314101 w 382345"/>
              <a:gd name="connsiteY26" fmla="*/ 204716 h 1978925"/>
              <a:gd name="connsiteX27" fmla="*/ 327749 w 382345"/>
              <a:gd name="connsiteY27" fmla="*/ 150125 h 1978925"/>
              <a:gd name="connsiteX28" fmla="*/ 348220 w 382345"/>
              <a:gd name="connsiteY28" fmla="*/ 88710 h 1978925"/>
              <a:gd name="connsiteX29" fmla="*/ 355044 w 382345"/>
              <a:gd name="connsiteY29" fmla="*/ 68239 h 1978925"/>
              <a:gd name="connsiteX30" fmla="*/ 368692 w 382345"/>
              <a:gd name="connsiteY30" fmla="*/ 47767 h 1978925"/>
              <a:gd name="connsiteX31" fmla="*/ 382340 w 382345"/>
              <a:gd name="connsiteY31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82089 w 382345"/>
              <a:gd name="connsiteY10" fmla="*/ 948519 h 1978925"/>
              <a:gd name="connsiteX11" fmla="*/ 88913 w 382345"/>
              <a:gd name="connsiteY11" fmla="*/ 921224 h 1978925"/>
              <a:gd name="connsiteX12" fmla="*/ 95737 w 382345"/>
              <a:gd name="connsiteY12" fmla="*/ 880280 h 1978925"/>
              <a:gd name="connsiteX13" fmla="*/ 109384 w 382345"/>
              <a:gd name="connsiteY13" fmla="*/ 757450 h 1978925"/>
              <a:gd name="connsiteX14" fmla="*/ 116208 w 382345"/>
              <a:gd name="connsiteY14" fmla="*/ 736979 h 1978925"/>
              <a:gd name="connsiteX15" fmla="*/ 129856 w 382345"/>
              <a:gd name="connsiteY15" fmla="*/ 559558 h 1978925"/>
              <a:gd name="connsiteX16" fmla="*/ 143504 w 382345"/>
              <a:gd name="connsiteY16" fmla="*/ 518615 h 1978925"/>
              <a:gd name="connsiteX17" fmla="*/ 157152 w 382345"/>
              <a:gd name="connsiteY17" fmla="*/ 470848 h 1978925"/>
              <a:gd name="connsiteX18" fmla="*/ 170799 w 382345"/>
              <a:gd name="connsiteY18" fmla="*/ 450376 h 1978925"/>
              <a:gd name="connsiteX19" fmla="*/ 177623 w 382345"/>
              <a:gd name="connsiteY19" fmla="*/ 429904 h 1978925"/>
              <a:gd name="connsiteX20" fmla="*/ 211743 w 382345"/>
              <a:gd name="connsiteY20" fmla="*/ 388961 h 1978925"/>
              <a:gd name="connsiteX21" fmla="*/ 239038 w 382345"/>
              <a:gd name="connsiteY21" fmla="*/ 348018 h 1978925"/>
              <a:gd name="connsiteX22" fmla="*/ 252686 w 382345"/>
              <a:gd name="connsiteY22" fmla="*/ 327546 h 1978925"/>
              <a:gd name="connsiteX23" fmla="*/ 259510 w 382345"/>
              <a:gd name="connsiteY23" fmla="*/ 307074 h 1978925"/>
              <a:gd name="connsiteX24" fmla="*/ 286805 w 382345"/>
              <a:gd name="connsiteY24" fmla="*/ 266131 h 1978925"/>
              <a:gd name="connsiteX25" fmla="*/ 314101 w 382345"/>
              <a:gd name="connsiteY25" fmla="*/ 204716 h 1978925"/>
              <a:gd name="connsiteX26" fmla="*/ 327749 w 382345"/>
              <a:gd name="connsiteY26" fmla="*/ 150125 h 1978925"/>
              <a:gd name="connsiteX27" fmla="*/ 348220 w 382345"/>
              <a:gd name="connsiteY27" fmla="*/ 88710 h 1978925"/>
              <a:gd name="connsiteX28" fmla="*/ 355044 w 382345"/>
              <a:gd name="connsiteY28" fmla="*/ 68239 h 1978925"/>
              <a:gd name="connsiteX29" fmla="*/ 368692 w 382345"/>
              <a:gd name="connsiteY29" fmla="*/ 47767 h 1978925"/>
              <a:gd name="connsiteX30" fmla="*/ 382340 w 382345"/>
              <a:gd name="connsiteY30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88913 w 382345"/>
              <a:gd name="connsiteY10" fmla="*/ 921224 h 1978925"/>
              <a:gd name="connsiteX11" fmla="*/ 95737 w 382345"/>
              <a:gd name="connsiteY11" fmla="*/ 880280 h 1978925"/>
              <a:gd name="connsiteX12" fmla="*/ 109384 w 382345"/>
              <a:gd name="connsiteY12" fmla="*/ 757450 h 1978925"/>
              <a:gd name="connsiteX13" fmla="*/ 116208 w 382345"/>
              <a:gd name="connsiteY13" fmla="*/ 736979 h 1978925"/>
              <a:gd name="connsiteX14" fmla="*/ 129856 w 382345"/>
              <a:gd name="connsiteY14" fmla="*/ 559558 h 1978925"/>
              <a:gd name="connsiteX15" fmla="*/ 143504 w 382345"/>
              <a:gd name="connsiteY15" fmla="*/ 518615 h 1978925"/>
              <a:gd name="connsiteX16" fmla="*/ 157152 w 382345"/>
              <a:gd name="connsiteY16" fmla="*/ 470848 h 1978925"/>
              <a:gd name="connsiteX17" fmla="*/ 170799 w 382345"/>
              <a:gd name="connsiteY17" fmla="*/ 450376 h 1978925"/>
              <a:gd name="connsiteX18" fmla="*/ 177623 w 382345"/>
              <a:gd name="connsiteY18" fmla="*/ 429904 h 1978925"/>
              <a:gd name="connsiteX19" fmla="*/ 211743 w 382345"/>
              <a:gd name="connsiteY19" fmla="*/ 388961 h 1978925"/>
              <a:gd name="connsiteX20" fmla="*/ 239038 w 382345"/>
              <a:gd name="connsiteY20" fmla="*/ 348018 h 1978925"/>
              <a:gd name="connsiteX21" fmla="*/ 252686 w 382345"/>
              <a:gd name="connsiteY21" fmla="*/ 327546 h 1978925"/>
              <a:gd name="connsiteX22" fmla="*/ 259510 w 382345"/>
              <a:gd name="connsiteY22" fmla="*/ 307074 h 1978925"/>
              <a:gd name="connsiteX23" fmla="*/ 286805 w 382345"/>
              <a:gd name="connsiteY23" fmla="*/ 266131 h 1978925"/>
              <a:gd name="connsiteX24" fmla="*/ 314101 w 382345"/>
              <a:gd name="connsiteY24" fmla="*/ 204716 h 1978925"/>
              <a:gd name="connsiteX25" fmla="*/ 327749 w 382345"/>
              <a:gd name="connsiteY25" fmla="*/ 150125 h 1978925"/>
              <a:gd name="connsiteX26" fmla="*/ 348220 w 382345"/>
              <a:gd name="connsiteY26" fmla="*/ 88710 h 1978925"/>
              <a:gd name="connsiteX27" fmla="*/ 355044 w 382345"/>
              <a:gd name="connsiteY27" fmla="*/ 68239 h 1978925"/>
              <a:gd name="connsiteX28" fmla="*/ 368692 w 382345"/>
              <a:gd name="connsiteY28" fmla="*/ 47767 h 1978925"/>
              <a:gd name="connsiteX29" fmla="*/ 382340 w 382345"/>
              <a:gd name="connsiteY29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16208 w 382345"/>
              <a:gd name="connsiteY12" fmla="*/ 736979 h 1978925"/>
              <a:gd name="connsiteX13" fmla="*/ 129856 w 382345"/>
              <a:gd name="connsiteY13" fmla="*/ 559558 h 1978925"/>
              <a:gd name="connsiteX14" fmla="*/ 143504 w 382345"/>
              <a:gd name="connsiteY14" fmla="*/ 518615 h 1978925"/>
              <a:gd name="connsiteX15" fmla="*/ 157152 w 382345"/>
              <a:gd name="connsiteY15" fmla="*/ 470848 h 1978925"/>
              <a:gd name="connsiteX16" fmla="*/ 170799 w 382345"/>
              <a:gd name="connsiteY16" fmla="*/ 450376 h 1978925"/>
              <a:gd name="connsiteX17" fmla="*/ 177623 w 382345"/>
              <a:gd name="connsiteY17" fmla="*/ 429904 h 1978925"/>
              <a:gd name="connsiteX18" fmla="*/ 211743 w 382345"/>
              <a:gd name="connsiteY18" fmla="*/ 388961 h 1978925"/>
              <a:gd name="connsiteX19" fmla="*/ 239038 w 382345"/>
              <a:gd name="connsiteY19" fmla="*/ 348018 h 1978925"/>
              <a:gd name="connsiteX20" fmla="*/ 252686 w 382345"/>
              <a:gd name="connsiteY20" fmla="*/ 327546 h 1978925"/>
              <a:gd name="connsiteX21" fmla="*/ 259510 w 382345"/>
              <a:gd name="connsiteY21" fmla="*/ 307074 h 1978925"/>
              <a:gd name="connsiteX22" fmla="*/ 286805 w 382345"/>
              <a:gd name="connsiteY22" fmla="*/ 266131 h 1978925"/>
              <a:gd name="connsiteX23" fmla="*/ 314101 w 382345"/>
              <a:gd name="connsiteY23" fmla="*/ 204716 h 1978925"/>
              <a:gd name="connsiteX24" fmla="*/ 327749 w 382345"/>
              <a:gd name="connsiteY24" fmla="*/ 150125 h 1978925"/>
              <a:gd name="connsiteX25" fmla="*/ 348220 w 382345"/>
              <a:gd name="connsiteY25" fmla="*/ 88710 h 1978925"/>
              <a:gd name="connsiteX26" fmla="*/ 355044 w 382345"/>
              <a:gd name="connsiteY26" fmla="*/ 68239 h 1978925"/>
              <a:gd name="connsiteX27" fmla="*/ 368692 w 382345"/>
              <a:gd name="connsiteY27" fmla="*/ 47767 h 1978925"/>
              <a:gd name="connsiteX28" fmla="*/ 382340 w 382345"/>
              <a:gd name="connsiteY28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29856 w 382345"/>
              <a:gd name="connsiteY12" fmla="*/ 559558 h 1978925"/>
              <a:gd name="connsiteX13" fmla="*/ 143504 w 382345"/>
              <a:gd name="connsiteY13" fmla="*/ 518615 h 1978925"/>
              <a:gd name="connsiteX14" fmla="*/ 157152 w 382345"/>
              <a:gd name="connsiteY14" fmla="*/ 470848 h 1978925"/>
              <a:gd name="connsiteX15" fmla="*/ 170799 w 382345"/>
              <a:gd name="connsiteY15" fmla="*/ 450376 h 1978925"/>
              <a:gd name="connsiteX16" fmla="*/ 177623 w 382345"/>
              <a:gd name="connsiteY16" fmla="*/ 429904 h 1978925"/>
              <a:gd name="connsiteX17" fmla="*/ 211743 w 382345"/>
              <a:gd name="connsiteY17" fmla="*/ 388961 h 1978925"/>
              <a:gd name="connsiteX18" fmla="*/ 239038 w 382345"/>
              <a:gd name="connsiteY18" fmla="*/ 348018 h 1978925"/>
              <a:gd name="connsiteX19" fmla="*/ 252686 w 382345"/>
              <a:gd name="connsiteY19" fmla="*/ 327546 h 1978925"/>
              <a:gd name="connsiteX20" fmla="*/ 259510 w 382345"/>
              <a:gd name="connsiteY20" fmla="*/ 307074 h 1978925"/>
              <a:gd name="connsiteX21" fmla="*/ 286805 w 382345"/>
              <a:gd name="connsiteY21" fmla="*/ 266131 h 1978925"/>
              <a:gd name="connsiteX22" fmla="*/ 314101 w 382345"/>
              <a:gd name="connsiteY22" fmla="*/ 204716 h 1978925"/>
              <a:gd name="connsiteX23" fmla="*/ 327749 w 382345"/>
              <a:gd name="connsiteY23" fmla="*/ 150125 h 1978925"/>
              <a:gd name="connsiteX24" fmla="*/ 348220 w 382345"/>
              <a:gd name="connsiteY24" fmla="*/ 88710 h 1978925"/>
              <a:gd name="connsiteX25" fmla="*/ 355044 w 382345"/>
              <a:gd name="connsiteY25" fmla="*/ 68239 h 1978925"/>
              <a:gd name="connsiteX26" fmla="*/ 368692 w 382345"/>
              <a:gd name="connsiteY26" fmla="*/ 47767 h 1978925"/>
              <a:gd name="connsiteX27" fmla="*/ 382340 w 382345"/>
              <a:gd name="connsiteY27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170799 w 382345"/>
              <a:gd name="connsiteY14" fmla="*/ 450376 h 1978925"/>
              <a:gd name="connsiteX15" fmla="*/ 177623 w 382345"/>
              <a:gd name="connsiteY15" fmla="*/ 429904 h 1978925"/>
              <a:gd name="connsiteX16" fmla="*/ 211743 w 382345"/>
              <a:gd name="connsiteY16" fmla="*/ 388961 h 1978925"/>
              <a:gd name="connsiteX17" fmla="*/ 239038 w 382345"/>
              <a:gd name="connsiteY17" fmla="*/ 348018 h 1978925"/>
              <a:gd name="connsiteX18" fmla="*/ 252686 w 382345"/>
              <a:gd name="connsiteY18" fmla="*/ 327546 h 1978925"/>
              <a:gd name="connsiteX19" fmla="*/ 259510 w 382345"/>
              <a:gd name="connsiteY19" fmla="*/ 307074 h 1978925"/>
              <a:gd name="connsiteX20" fmla="*/ 286805 w 382345"/>
              <a:gd name="connsiteY20" fmla="*/ 266131 h 1978925"/>
              <a:gd name="connsiteX21" fmla="*/ 314101 w 382345"/>
              <a:gd name="connsiteY21" fmla="*/ 204716 h 1978925"/>
              <a:gd name="connsiteX22" fmla="*/ 327749 w 382345"/>
              <a:gd name="connsiteY22" fmla="*/ 150125 h 1978925"/>
              <a:gd name="connsiteX23" fmla="*/ 348220 w 382345"/>
              <a:gd name="connsiteY23" fmla="*/ 88710 h 1978925"/>
              <a:gd name="connsiteX24" fmla="*/ 355044 w 382345"/>
              <a:gd name="connsiteY24" fmla="*/ 68239 h 1978925"/>
              <a:gd name="connsiteX25" fmla="*/ 368692 w 382345"/>
              <a:gd name="connsiteY25" fmla="*/ 47767 h 1978925"/>
              <a:gd name="connsiteX26" fmla="*/ 382340 w 382345"/>
              <a:gd name="connsiteY26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177623 w 382345"/>
              <a:gd name="connsiteY14" fmla="*/ 429904 h 1978925"/>
              <a:gd name="connsiteX15" fmla="*/ 211743 w 382345"/>
              <a:gd name="connsiteY15" fmla="*/ 388961 h 1978925"/>
              <a:gd name="connsiteX16" fmla="*/ 239038 w 382345"/>
              <a:gd name="connsiteY16" fmla="*/ 348018 h 1978925"/>
              <a:gd name="connsiteX17" fmla="*/ 252686 w 382345"/>
              <a:gd name="connsiteY17" fmla="*/ 327546 h 1978925"/>
              <a:gd name="connsiteX18" fmla="*/ 259510 w 382345"/>
              <a:gd name="connsiteY18" fmla="*/ 307074 h 1978925"/>
              <a:gd name="connsiteX19" fmla="*/ 286805 w 382345"/>
              <a:gd name="connsiteY19" fmla="*/ 266131 h 1978925"/>
              <a:gd name="connsiteX20" fmla="*/ 314101 w 382345"/>
              <a:gd name="connsiteY20" fmla="*/ 204716 h 1978925"/>
              <a:gd name="connsiteX21" fmla="*/ 327749 w 382345"/>
              <a:gd name="connsiteY21" fmla="*/ 150125 h 1978925"/>
              <a:gd name="connsiteX22" fmla="*/ 348220 w 382345"/>
              <a:gd name="connsiteY22" fmla="*/ 88710 h 1978925"/>
              <a:gd name="connsiteX23" fmla="*/ 355044 w 382345"/>
              <a:gd name="connsiteY23" fmla="*/ 68239 h 1978925"/>
              <a:gd name="connsiteX24" fmla="*/ 368692 w 382345"/>
              <a:gd name="connsiteY24" fmla="*/ 47767 h 1978925"/>
              <a:gd name="connsiteX25" fmla="*/ 382340 w 382345"/>
              <a:gd name="connsiteY25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211743 w 382345"/>
              <a:gd name="connsiteY14" fmla="*/ 388961 h 1978925"/>
              <a:gd name="connsiteX15" fmla="*/ 239038 w 382345"/>
              <a:gd name="connsiteY15" fmla="*/ 348018 h 1978925"/>
              <a:gd name="connsiteX16" fmla="*/ 252686 w 382345"/>
              <a:gd name="connsiteY16" fmla="*/ 327546 h 1978925"/>
              <a:gd name="connsiteX17" fmla="*/ 259510 w 382345"/>
              <a:gd name="connsiteY17" fmla="*/ 307074 h 1978925"/>
              <a:gd name="connsiteX18" fmla="*/ 286805 w 382345"/>
              <a:gd name="connsiteY18" fmla="*/ 266131 h 1978925"/>
              <a:gd name="connsiteX19" fmla="*/ 314101 w 382345"/>
              <a:gd name="connsiteY19" fmla="*/ 204716 h 1978925"/>
              <a:gd name="connsiteX20" fmla="*/ 327749 w 382345"/>
              <a:gd name="connsiteY20" fmla="*/ 150125 h 1978925"/>
              <a:gd name="connsiteX21" fmla="*/ 348220 w 382345"/>
              <a:gd name="connsiteY21" fmla="*/ 88710 h 1978925"/>
              <a:gd name="connsiteX22" fmla="*/ 355044 w 382345"/>
              <a:gd name="connsiteY22" fmla="*/ 68239 h 1978925"/>
              <a:gd name="connsiteX23" fmla="*/ 368692 w 382345"/>
              <a:gd name="connsiteY23" fmla="*/ 47767 h 1978925"/>
              <a:gd name="connsiteX24" fmla="*/ 382340 w 382345"/>
              <a:gd name="connsiteY24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211743 w 382345"/>
              <a:gd name="connsiteY14" fmla="*/ 388961 h 1978925"/>
              <a:gd name="connsiteX15" fmla="*/ 239038 w 382345"/>
              <a:gd name="connsiteY15" fmla="*/ 348018 h 1978925"/>
              <a:gd name="connsiteX16" fmla="*/ 259510 w 382345"/>
              <a:gd name="connsiteY16" fmla="*/ 307074 h 1978925"/>
              <a:gd name="connsiteX17" fmla="*/ 286805 w 382345"/>
              <a:gd name="connsiteY17" fmla="*/ 266131 h 1978925"/>
              <a:gd name="connsiteX18" fmla="*/ 314101 w 382345"/>
              <a:gd name="connsiteY18" fmla="*/ 204716 h 1978925"/>
              <a:gd name="connsiteX19" fmla="*/ 327749 w 382345"/>
              <a:gd name="connsiteY19" fmla="*/ 150125 h 1978925"/>
              <a:gd name="connsiteX20" fmla="*/ 348220 w 382345"/>
              <a:gd name="connsiteY20" fmla="*/ 88710 h 1978925"/>
              <a:gd name="connsiteX21" fmla="*/ 355044 w 382345"/>
              <a:gd name="connsiteY21" fmla="*/ 68239 h 1978925"/>
              <a:gd name="connsiteX22" fmla="*/ 368692 w 382345"/>
              <a:gd name="connsiteY22" fmla="*/ 47767 h 1978925"/>
              <a:gd name="connsiteX23" fmla="*/ 382340 w 382345"/>
              <a:gd name="connsiteY23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211743 w 382345"/>
              <a:gd name="connsiteY14" fmla="*/ 388961 h 1978925"/>
              <a:gd name="connsiteX15" fmla="*/ 239038 w 382345"/>
              <a:gd name="connsiteY15" fmla="*/ 348018 h 1978925"/>
              <a:gd name="connsiteX16" fmla="*/ 259510 w 382345"/>
              <a:gd name="connsiteY16" fmla="*/ 307074 h 1978925"/>
              <a:gd name="connsiteX17" fmla="*/ 286805 w 382345"/>
              <a:gd name="connsiteY17" fmla="*/ 266131 h 1978925"/>
              <a:gd name="connsiteX18" fmla="*/ 314101 w 382345"/>
              <a:gd name="connsiteY18" fmla="*/ 204716 h 1978925"/>
              <a:gd name="connsiteX19" fmla="*/ 327749 w 382345"/>
              <a:gd name="connsiteY19" fmla="*/ 150125 h 1978925"/>
              <a:gd name="connsiteX20" fmla="*/ 355044 w 382345"/>
              <a:gd name="connsiteY20" fmla="*/ 68239 h 1978925"/>
              <a:gd name="connsiteX21" fmla="*/ 368692 w 382345"/>
              <a:gd name="connsiteY21" fmla="*/ 47767 h 1978925"/>
              <a:gd name="connsiteX22" fmla="*/ 382340 w 382345"/>
              <a:gd name="connsiteY22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43504 w 382340"/>
              <a:gd name="connsiteY12" fmla="*/ 518615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59510 w 382340"/>
              <a:gd name="connsiteY16" fmla="*/ 307074 h 1978925"/>
              <a:gd name="connsiteX17" fmla="*/ 286805 w 382340"/>
              <a:gd name="connsiteY17" fmla="*/ 266131 h 1978925"/>
              <a:gd name="connsiteX18" fmla="*/ 314101 w 382340"/>
              <a:gd name="connsiteY18" fmla="*/ 204716 h 1978925"/>
              <a:gd name="connsiteX19" fmla="*/ 327749 w 382340"/>
              <a:gd name="connsiteY19" fmla="*/ 150125 h 1978925"/>
              <a:gd name="connsiteX20" fmla="*/ 355044 w 382340"/>
              <a:gd name="connsiteY20" fmla="*/ 68239 h 1978925"/>
              <a:gd name="connsiteX21" fmla="*/ 382340 w 382340"/>
              <a:gd name="connsiteY21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43504 w 382340"/>
              <a:gd name="connsiteY12" fmla="*/ 518615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59510 w 382340"/>
              <a:gd name="connsiteY16" fmla="*/ 307074 h 1978925"/>
              <a:gd name="connsiteX17" fmla="*/ 286805 w 382340"/>
              <a:gd name="connsiteY17" fmla="*/ 266131 h 1978925"/>
              <a:gd name="connsiteX18" fmla="*/ 327749 w 382340"/>
              <a:gd name="connsiteY18" fmla="*/ 150125 h 1978925"/>
              <a:gd name="connsiteX19" fmla="*/ 355044 w 382340"/>
              <a:gd name="connsiteY19" fmla="*/ 68239 h 1978925"/>
              <a:gd name="connsiteX20" fmla="*/ 382340 w 382340"/>
              <a:gd name="connsiteY20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43504 w 382340"/>
              <a:gd name="connsiteY12" fmla="*/ 518615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86805 w 382340"/>
              <a:gd name="connsiteY16" fmla="*/ 266131 h 1978925"/>
              <a:gd name="connsiteX17" fmla="*/ 327749 w 382340"/>
              <a:gd name="connsiteY17" fmla="*/ 150125 h 1978925"/>
              <a:gd name="connsiteX18" fmla="*/ 355044 w 382340"/>
              <a:gd name="connsiteY18" fmla="*/ 68239 h 1978925"/>
              <a:gd name="connsiteX19" fmla="*/ 382340 w 382340"/>
              <a:gd name="connsiteY19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23033 w 382340"/>
              <a:gd name="connsiteY12" fmla="*/ 593677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86805 w 382340"/>
              <a:gd name="connsiteY16" fmla="*/ 266131 h 1978925"/>
              <a:gd name="connsiteX17" fmla="*/ 327749 w 382340"/>
              <a:gd name="connsiteY17" fmla="*/ 150125 h 1978925"/>
              <a:gd name="connsiteX18" fmla="*/ 355044 w 382340"/>
              <a:gd name="connsiteY18" fmla="*/ 68239 h 1978925"/>
              <a:gd name="connsiteX19" fmla="*/ 382340 w 382340"/>
              <a:gd name="connsiteY19" fmla="*/ 0 h 1978925"/>
              <a:gd name="connsiteX0" fmla="*/ 62203 w 396573"/>
              <a:gd name="connsiteY0" fmla="*/ 1978925 h 1978925"/>
              <a:gd name="connsiteX1" fmla="*/ 55379 w 396573"/>
              <a:gd name="connsiteY1" fmla="*/ 1733265 h 1978925"/>
              <a:gd name="connsiteX2" fmla="*/ 48555 w 396573"/>
              <a:gd name="connsiteY2" fmla="*/ 1712794 h 1978925"/>
              <a:gd name="connsiteX3" fmla="*/ 28083 w 396573"/>
              <a:gd name="connsiteY3" fmla="*/ 1596788 h 1978925"/>
              <a:gd name="connsiteX4" fmla="*/ 14435 w 396573"/>
              <a:gd name="connsiteY4" fmla="*/ 1473958 h 1978925"/>
              <a:gd name="connsiteX5" fmla="*/ 787 w 396573"/>
              <a:gd name="connsiteY5" fmla="*/ 1337481 h 1978925"/>
              <a:gd name="connsiteX6" fmla="*/ 28083 w 396573"/>
              <a:gd name="connsiteY6" fmla="*/ 1248770 h 1978925"/>
              <a:gd name="connsiteX7" fmla="*/ 48555 w 396573"/>
              <a:gd name="connsiteY7" fmla="*/ 1180531 h 1978925"/>
              <a:gd name="connsiteX8" fmla="*/ 62203 w 396573"/>
              <a:gd name="connsiteY8" fmla="*/ 1112292 h 1978925"/>
              <a:gd name="connsiteX9" fmla="*/ 89498 w 396573"/>
              <a:gd name="connsiteY9" fmla="*/ 996286 h 1978925"/>
              <a:gd name="connsiteX10" fmla="*/ 109970 w 396573"/>
              <a:gd name="connsiteY10" fmla="*/ 880280 h 1978925"/>
              <a:gd name="connsiteX11" fmla="*/ 123617 w 396573"/>
              <a:gd name="connsiteY11" fmla="*/ 757450 h 1978925"/>
              <a:gd name="connsiteX12" fmla="*/ 137266 w 396573"/>
              <a:gd name="connsiteY12" fmla="*/ 593677 h 1978925"/>
              <a:gd name="connsiteX13" fmla="*/ 171385 w 396573"/>
              <a:gd name="connsiteY13" fmla="*/ 470848 h 1978925"/>
              <a:gd name="connsiteX14" fmla="*/ 225976 w 396573"/>
              <a:gd name="connsiteY14" fmla="*/ 388961 h 1978925"/>
              <a:gd name="connsiteX15" fmla="*/ 253271 w 396573"/>
              <a:gd name="connsiteY15" fmla="*/ 348018 h 1978925"/>
              <a:gd name="connsiteX16" fmla="*/ 301038 w 396573"/>
              <a:gd name="connsiteY16" fmla="*/ 266131 h 1978925"/>
              <a:gd name="connsiteX17" fmla="*/ 341982 w 396573"/>
              <a:gd name="connsiteY17" fmla="*/ 150125 h 1978925"/>
              <a:gd name="connsiteX18" fmla="*/ 369277 w 396573"/>
              <a:gd name="connsiteY18" fmla="*/ 68239 h 1978925"/>
              <a:gd name="connsiteX19" fmla="*/ 396573 w 396573"/>
              <a:gd name="connsiteY19" fmla="*/ 0 h 197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6573" h="1978925">
                <a:moveTo>
                  <a:pt x="62203" y="1978925"/>
                </a:moveTo>
                <a:cubicBezTo>
                  <a:pt x="59928" y="1897038"/>
                  <a:pt x="59575" y="1815076"/>
                  <a:pt x="55379" y="1733265"/>
                </a:cubicBezTo>
                <a:cubicBezTo>
                  <a:pt x="55011" y="1726082"/>
                  <a:pt x="53104" y="1735540"/>
                  <a:pt x="48555" y="1712794"/>
                </a:cubicBezTo>
                <a:cubicBezTo>
                  <a:pt x="44006" y="1690048"/>
                  <a:pt x="33770" y="1636594"/>
                  <a:pt x="28083" y="1596788"/>
                </a:cubicBezTo>
                <a:cubicBezTo>
                  <a:pt x="22396" y="1556982"/>
                  <a:pt x="18984" y="1517176"/>
                  <a:pt x="14435" y="1473958"/>
                </a:cubicBezTo>
                <a:cubicBezTo>
                  <a:pt x="9886" y="1430740"/>
                  <a:pt x="-3343" y="1405633"/>
                  <a:pt x="787" y="1337481"/>
                </a:cubicBezTo>
                <a:cubicBezTo>
                  <a:pt x="1222" y="1330301"/>
                  <a:pt x="20122" y="1274928"/>
                  <a:pt x="28083" y="1248770"/>
                </a:cubicBezTo>
                <a:cubicBezTo>
                  <a:pt x="36044" y="1222612"/>
                  <a:pt x="42868" y="1203277"/>
                  <a:pt x="48555" y="1180531"/>
                </a:cubicBezTo>
                <a:cubicBezTo>
                  <a:pt x="54242" y="1157785"/>
                  <a:pt x="55379" y="1142999"/>
                  <a:pt x="62203" y="1112292"/>
                </a:cubicBezTo>
                <a:cubicBezTo>
                  <a:pt x="69027" y="1081585"/>
                  <a:pt x="81537" y="1034955"/>
                  <a:pt x="89498" y="996286"/>
                </a:cubicBezTo>
                <a:cubicBezTo>
                  <a:pt x="97459" y="957617"/>
                  <a:pt x="104284" y="920086"/>
                  <a:pt x="109970" y="880280"/>
                </a:cubicBezTo>
                <a:cubicBezTo>
                  <a:pt x="115656" y="840474"/>
                  <a:pt x="119068" y="805217"/>
                  <a:pt x="123617" y="757450"/>
                </a:cubicBezTo>
                <a:cubicBezTo>
                  <a:pt x="128166" y="709683"/>
                  <a:pt x="129305" y="641444"/>
                  <a:pt x="137266" y="593677"/>
                </a:cubicBezTo>
                <a:cubicBezTo>
                  <a:pt x="145227" y="545910"/>
                  <a:pt x="156600" y="504967"/>
                  <a:pt x="171385" y="470848"/>
                </a:cubicBezTo>
                <a:cubicBezTo>
                  <a:pt x="186170" y="436729"/>
                  <a:pt x="212328" y="409433"/>
                  <a:pt x="225976" y="388961"/>
                </a:cubicBezTo>
                <a:cubicBezTo>
                  <a:pt x="235074" y="375313"/>
                  <a:pt x="240761" y="368490"/>
                  <a:pt x="253271" y="348018"/>
                </a:cubicBezTo>
                <a:cubicBezTo>
                  <a:pt x="265781" y="327546"/>
                  <a:pt x="286253" y="299113"/>
                  <a:pt x="301038" y="266131"/>
                </a:cubicBezTo>
                <a:cubicBezTo>
                  <a:pt x="315823" y="233149"/>
                  <a:pt x="330609" y="183107"/>
                  <a:pt x="341982" y="150125"/>
                </a:cubicBezTo>
                <a:cubicBezTo>
                  <a:pt x="348806" y="127379"/>
                  <a:pt x="360179" y="93260"/>
                  <a:pt x="369277" y="68239"/>
                </a:cubicBezTo>
                <a:cubicBezTo>
                  <a:pt x="378375" y="43218"/>
                  <a:pt x="390886" y="14216"/>
                  <a:pt x="396573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3051175" y="1427163"/>
            <a:ext cx="247650" cy="2073275"/>
          </a:xfrm>
          <a:custGeom>
            <a:avLst/>
            <a:gdLst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04869 w 245812"/>
              <a:gd name="connsiteY9" fmla="*/ 1562669 h 2183642"/>
              <a:gd name="connsiteX10" fmla="*/ 218517 w 245812"/>
              <a:gd name="connsiteY10" fmla="*/ 1542197 h 2183642"/>
              <a:gd name="connsiteX11" fmla="*/ 245812 w 245812"/>
              <a:gd name="connsiteY11" fmla="*/ 1480782 h 2183642"/>
              <a:gd name="connsiteX12" fmla="*/ 238988 w 245812"/>
              <a:gd name="connsiteY12" fmla="*/ 1248770 h 2183642"/>
              <a:gd name="connsiteX13" fmla="*/ 225341 w 245812"/>
              <a:gd name="connsiteY13" fmla="*/ 1132764 h 2183642"/>
              <a:gd name="connsiteX14" fmla="*/ 211693 w 245812"/>
              <a:gd name="connsiteY14" fmla="*/ 1091821 h 2183642"/>
              <a:gd name="connsiteX15" fmla="*/ 191221 w 245812"/>
              <a:gd name="connsiteY15" fmla="*/ 1023582 h 2183642"/>
              <a:gd name="connsiteX16" fmla="*/ 184397 w 245812"/>
              <a:gd name="connsiteY16" fmla="*/ 1003110 h 2183642"/>
              <a:gd name="connsiteX17" fmla="*/ 163926 w 245812"/>
              <a:gd name="connsiteY17" fmla="*/ 962167 h 2183642"/>
              <a:gd name="connsiteX18" fmla="*/ 157102 w 245812"/>
              <a:gd name="connsiteY18" fmla="*/ 914400 h 2183642"/>
              <a:gd name="connsiteX19" fmla="*/ 150278 w 245812"/>
              <a:gd name="connsiteY19" fmla="*/ 825690 h 2183642"/>
              <a:gd name="connsiteX20" fmla="*/ 143454 w 245812"/>
              <a:gd name="connsiteY20" fmla="*/ 791570 h 2183642"/>
              <a:gd name="connsiteX21" fmla="*/ 136630 w 245812"/>
              <a:gd name="connsiteY21" fmla="*/ 730155 h 2183642"/>
              <a:gd name="connsiteX22" fmla="*/ 122982 w 245812"/>
              <a:gd name="connsiteY22" fmla="*/ 682388 h 2183642"/>
              <a:gd name="connsiteX23" fmla="*/ 109335 w 245812"/>
              <a:gd name="connsiteY23" fmla="*/ 661916 h 2183642"/>
              <a:gd name="connsiteX24" fmla="*/ 95687 w 245812"/>
              <a:gd name="connsiteY24" fmla="*/ 620973 h 2183642"/>
              <a:gd name="connsiteX25" fmla="*/ 82039 w 245812"/>
              <a:gd name="connsiteY25" fmla="*/ 593678 h 2183642"/>
              <a:gd name="connsiteX26" fmla="*/ 68391 w 245812"/>
              <a:gd name="connsiteY26" fmla="*/ 252484 h 2183642"/>
              <a:gd name="connsiteX27" fmla="*/ 47920 w 245812"/>
              <a:gd name="connsiteY27" fmla="*/ 170597 h 2183642"/>
              <a:gd name="connsiteX28" fmla="*/ 41096 w 245812"/>
              <a:gd name="connsiteY28" fmla="*/ 150125 h 2183642"/>
              <a:gd name="connsiteX29" fmla="*/ 20624 w 245812"/>
              <a:gd name="connsiteY29" fmla="*/ 81887 h 2183642"/>
              <a:gd name="connsiteX30" fmla="*/ 6976 w 245812"/>
              <a:gd name="connsiteY30" fmla="*/ 61415 h 2183642"/>
              <a:gd name="connsiteX31" fmla="*/ 153 w 245812"/>
              <a:gd name="connsiteY31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211693 w 245812"/>
              <a:gd name="connsiteY13" fmla="*/ 1091821 h 2183642"/>
              <a:gd name="connsiteX14" fmla="*/ 191221 w 245812"/>
              <a:gd name="connsiteY14" fmla="*/ 1023582 h 2183642"/>
              <a:gd name="connsiteX15" fmla="*/ 184397 w 245812"/>
              <a:gd name="connsiteY15" fmla="*/ 1003110 h 2183642"/>
              <a:gd name="connsiteX16" fmla="*/ 163926 w 245812"/>
              <a:gd name="connsiteY16" fmla="*/ 962167 h 2183642"/>
              <a:gd name="connsiteX17" fmla="*/ 157102 w 245812"/>
              <a:gd name="connsiteY17" fmla="*/ 914400 h 2183642"/>
              <a:gd name="connsiteX18" fmla="*/ 150278 w 245812"/>
              <a:gd name="connsiteY18" fmla="*/ 825690 h 2183642"/>
              <a:gd name="connsiteX19" fmla="*/ 143454 w 245812"/>
              <a:gd name="connsiteY19" fmla="*/ 791570 h 2183642"/>
              <a:gd name="connsiteX20" fmla="*/ 136630 w 245812"/>
              <a:gd name="connsiteY20" fmla="*/ 730155 h 2183642"/>
              <a:gd name="connsiteX21" fmla="*/ 122982 w 245812"/>
              <a:gd name="connsiteY21" fmla="*/ 682388 h 2183642"/>
              <a:gd name="connsiteX22" fmla="*/ 109335 w 245812"/>
              <a:gd name="connsiteY22" fmla="*/ 661916 h 2183642"/>
              <a:gd name="connsiteX23" fmla="*/ 95687 w 245812"/>
              <a:gd name="connsiteY23" fmla="*/ 620973 h 2183642"/>
              <a:gd name="connsiteX24" fmla="*/ 82039 w 245812"/>
              <a:gd name="connsiteY24" fmla="*/ 593678 h 2183642"/>
              <a:gd name="connsiteX25" fmla="*/ 68391 w 245812"/>
              <a:gd name="connsiteY25" fmla="*/ 252484 h 2183642"/>
              <a:gd name="connsiteX26" fmla="*/ 47920 w 245812"/>
              <a:gd name="connsiteY26" fmla="*/ 170597 h 2183642"/>
              <a:gd name="connsiteX27" fmla="*/ 41096 w 245812"/>
              <a:gd name="connsiteY27" fmla="*/ 150125 h 2183642"/>
              <a:gd name="connsiteX28" fmla="*/ 20624 w 245812"/>
              <a:gd name="connsiteY28" fmla="*/ 81887 h 2183642"/>
              <a:gd name="connsiteX29" fmla="*/ 6976 w 245812"/>
              <a:gd name="connsiteY29" fmla="*/ 61415 h 2183642"/>
              <a:gd name="connsiteX30" fmla="*/ 153 w 245812"/>
              <a:gd name="connsiteY30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211693 w 245812"/>
              <a:gd name="connsiteY13" fmla="*/ 1091821 h 2183642"/>
              <a:gd name="connsiteX14" fmla="*/ 191221 w 245812"/>
              <a:gd name="connsiteY14" fmla="*/ 1023582 h 2183642"/>
              <a:gd name="connsiteX15" fmla="*/ 163926 w 245812"/>
              <a:gd name="connsiteY15" fmla="*/ 962167 h 2183642"/>
              <a:gd name="connsiteX16" fmla="*/ 157102 w 245812"/>
              <a:gd name="connsiteY16" fmla="*/ 914400 h 2183642"/>
              <a:gd name="connsiteX17" fmla="*/ 150278 w 245812"/>
              <a:gd name="connsiteY17" fmla="*/ 825690 h 2183642"/>
              <a:gd name="connsiteX18" fmla="*/ 143454 w 245812"/>
              <a:gd name="connsiteY18" fmla="*/ 791570 h 2183642"/>
              <a:gd name="connsiteX19" fmla="*/ 136630 w 245812"/>
              <a:gd name="connsiteY19" fmla="*/ 730155 h 2183642"/>
              <a:gd name="connsiteX20" fmla="*/ 122982 w 245812"/>
              <a:gd name="connsiteY20" fmla="*/ 682388 h 2183642"/>
              <a:gd name="connsiteX21" fmla="*/ 109335 w 245812"/>
              <a:gd name="connsiteY21" fmla="*/ 661916 h 2183642"/>
              <a:gd name="connsiteX22" fmla="*/ 95687 w 245812"/>
              <a:gd name="connsiteY22" fmla="*/ 620973 h 2183642"/>
              <a:gd name="connsiteX23" fmla="*/ 82039 w 245812"/>
              <a:gd name="connsiteY23" fmla="*/ 593678 h 2183642"/>
              <a:gd name="connsiteX24" fmla="*/ 68391 w 245812"/>
              <a:gd name="connsiteY24" fmla="*/ 252484 h 2183642"/>
              <a:gd name="connsiteX25" fmla="*/ 47920 w 245812"/>
              <a:gd name="connsiteY25" fmla="*/ 170597 h 2183642"/>
              <a:gd name="connsiteX26" fmla="*/ 41096 w 245812"/>
              <a:gd name="connsiteY26" fmla="*/ 150125 h 2183642"/>
              <a:gd name="connsiteX27" fmla="*/ 20624 w 245812"/>
              <a:gd name="connsiteY27" fmla="*/ 81887 h 2183642"/>
              <a:gd name="connsiteX28" fmla="*/ 6976 w 245812"/>
              <a:gd name="connsiteY28" fmla="*/ 61415 h 2183642"/>
              <a:gd name="connsiteX29" fmla="*/ 153 w 245812"/>
              <a:gd name="connsiteY29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63926 w 245812"/>
              <a:gd name="connsiteY14" fmla="*/ 962167 h 2183642"/>
              <a:gd name="connsiteX15" fmla="*/ 157102 w 245812"/>
              <a:gd name="connsiteY15" fmla="*/ 914400 h 2183642"/>
              <a:gd name="connsiteX16" fmla="*/ 150278 w 245812"/>
              <a:gd name="connsiteY16" fmla="*/ 825690 h 2183642"/>
              <a:gd name="connsiteX17" fmla="*/ 143454 w 245812"/>
              <a:gd name="connsiteY17" fmla="*/ 791570 h 2183642"/>
              <a:gd name="connsiteX18" fmla="*/ 136630 w 245812"/>
              <a:gd name="connsiteY18" fmla="*/ 730155 h 2183642"/>
              <a:gd name="connsiteX19" fmla="*/ 122982 w 245812"/>
              <a:gd name="connsiteY19" fmla="*/ 682388 h 2183642"/>
              <a:gd name="connsiteX20" fmla="*/ 109335 w 245812"/>
              <a:gd name="connsiteY20" fmla="*/ 661916 h 2183642"/>
              <a:gd name="connsiteX21" fmla="*/ 95687 w 245812"/>
              <a:gd name="connsiteY21" fmla="*/ 620973 h 2183642"/>
              <a:gd name="connsiteX22" fmla="*/ 82039 w 245812"/>
              <a:gd name="connsiteY22" fmla="*/ 593678 h 2183642"/>
              <a:gd name="connsiteX23" fmla="*/ 68391 w 245812"/>
              <a:gd name="connsiteY23" fmla="*/ 252484 h 2183642"/>
              <a:gd name="connsiteX24" fmla="*/ 47920 w 245812"/>
              <a:gd name="connsiteY24" fmla="*/ 170597 h 2183642"/>
              <a:gd name="connsiteX25" fmla="*/ 41096 w 245812"/>
              <a:gd name="connsiteY25" fmla="*/ 150125 h 2183642"/>
              <a:gd name="connsiteX26" fmla="*/ 20624 w 245812"/>
              <a:gd name="connsiteY26" fmla="*/ 81887 h 2183642"/>
              <a:gd name="connsiteX27" fmla="*/ 6976 w 245812"/>
              <a:gd name="connsiteY27" fmla="*/ 61415 h 2183642"/>
              <a:gd name="connsiteX28" fmla="*/ 153 w 245812"/>
              <a:gd name="connsiteY28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43454 w 245812"/>
              <a:gd name="connsiteY16" fmla="*/ 791570 h 2183642"/>
              <a:gd name="connsiteX17" fmla="*/ 136630 w 245812"/>
              <a:gd name="connsiteY17" fmla="*/ 730155 h 2183642"/>
              <a:gd name="connsiteX18" fmla="*/ 122982 w 245812"/>
              <a:gd name="connsiteY18" fmla="*/ 682388 h 2183642"/>
              <a:gd name="connsiteX19" fmla="*/ 109335 w 245812"/>
              <a:gd name="connsiteY19" fmla="*/ 661916 h 2183642"/>
              <a:gd name="connsiteX20" fmla="*/ 95687 w 245812"/>
              <a:gd name="connsiteY20" fmla="*/ 620973 h 2183642"/>
              <a:gd name="connsiteX21" fmla="*/ 82039 w 245812"/>
              <a:gd name="connsiteY21" fmla="*/ 593678 h 2183642"/>
              <a:gd name="connsiteX22" fmla="*/ 68391 w 245812"/>
              <a:gd name="connsiteY22" fmla="*/ 252484 h 2183642"/>
              <a:gd name="connsiteX23" fmla="*/ 47920 w 245812"/>
              <a:gd name="connsiteY23" fmla="*/ 170597 h 2183642"/>
              <a:gd name="connsiteX24" fmla="*/ 41096 w 245812"/>
              <a:gd name="connsiteY24" fmla="*/ 150125 h 2183642"/>
              <a:gd name="connsiteX25" fmla="*/ 20624 w 245812"/>
              <a:gd name="connsiteY25" fmla="*/ 81887 h 2183642"/>
              <a:gd name="connsiteX26" fmla="*/ 6976 w 245812"/>
              <a:gd name="connsiteY26" fmla="*/ 61415 h 2183642"/>
              <a:gd name="connsiteX27" fmla="*/ 153 w 245812"/>
              <a:gd name="connsiteY27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109335 w 245812"/>
              <a:gd name="connsiteY18" fmla="*/ 661916 h 2183642"/>
              <a:gd name="connsiteX19" fmla="*/ 95687 w 245812"/>
              <a:gd name="connsiteY19" fmla="*/ 620973 h 2183642"/>
              <a:gd name="connsiteX20" fmla="*/ 82039 w 245812"/>
              <a:gd name="connsiteY20" fmla="*/ 593678 h 2183642"/>
              <a:gd name="connsiteX21" fmla="*/ 68391 w 245812"/>
              <a:gd name="connsiteY21" fmla="*/ 252484 h 2183642"/>
              <a:gd name="connsiteX22" fmla="*/ 47920 w 245812"/>
              <a:gd name="connsiteY22" fmla="*/ 170597 h 2183642"/>
              <a:gd name="connsiteX23" fmla="*/ 41096 w 245812"/>
              <a:gd name="connsiteY23" fmla="*/ 150125 h 2183642"/>
              <a:gd name="connsiteX24" fmla="*/ 20624 w 245812"/>
              <a:gd name="connsiteY24" fmla="*/ 81887 h 2183642"/>
              <a:gd name="connsiteX25" fmla="*/ 6976 w 245812"/>
              <a:gd name="connsiteY25" fmla="*/ 61415 h 2183642"/>
              <a:gd name="connsiteX26" fmla="*/ 153 w 245812"/>
              <a:gd name="connsiteY26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95687 w 245812"/>
              <a:gd name="connsiteY18" fmla="*/ 620973 h 2183642"/>
              <a:gd name="connsiteX19" fmla="*/ 82039 w 245812"/>
              <a:gd name="connsiteY19" fmla="*/ 593678 h 2183642"/>
              <a:gd name="connsiteX20" fmla="*/ 68391 w 245812"/>
              <a:gd name="connsiteY20" fmla="*/ 252484 h 2183642"/>
              <a:gd name="connsiteX21" fmla="*/ 47920 w 245812"/>
              <a:gd name="connsiteY21" fmla="*/ 170597 h 2183642"/>
              <a:gd name="connsiteX22" fmla="*/ 41096 w 245812"/>
              <a:gd name="connsiteY22" fmla="*/ 150125 h 2183642"/>
              <a:gd name="connsiteX23" fmla="*/ 20624 w 245812"/>
              <a:gd name="connsiteY23" fmla="*/ 81887 h 2183642"/>
              <a:gd name="connsiteX24" fmla="*/ 6976 w 245812"/>
              <a:gd name="connsiteY24" fmla="*/ 61415 h 2183642"/>
              <a:gd name="connsiteX25" fmla="*/ 153 w 245812"/>
              <a:gd name="connsiteY25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82039 w 245812"/>
              <a:gd name="connsiteY18" fmla="*/ 593678 h 2183642"/>
              <a:gd name="connsiteX19" fmla="*/ 68391 w 245812"/>
              <a:gd name="connsiteY19" fmla="*/ 252484 h 2183642"/>
              <a:gd name="connsiteX20" fmla="*/ 47920 w 245812"/>
              <a:gd name="connsiteY20" fmla="*/ 170597 h 2183642"/>
              <a:gd name="connsiteX21" fmla="*/ 41096 w 245812"/>
              <a:gd name="connsiteY21" fmla="*/ 150125 h 2183642"/>
              <a:gd name="connsiteX22" fmla="*/ 20624 w 245812"/>
              <a:gd name="connsiteY22" fmla="*/ 81887 h 2183642"/>
              <a:gd name="connsiteX23" fmla="*/ 6976 w 245812"/>
              <a:gd name="connsiteY23" fmla="*/ 61415 h 2183642"/>
              <a:gd name="connsiteX24" fmla="*/ 153 w 245812"/>
              <a:gd name="connsiteY24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82039 w 245812"/>
              <a:gd name="connsiteY18" fmla="*/ 593678 h 2183642"/>
              <a:gd name="connsiteX19" fmla="*/ 68391 w 245812"/>
              <a:gd name="connsiteY19" fmla="*/ 252484 h 2183642"/>
              <a:gd name="connsiteX20" fmla="*/ 47920 w 245812"/>
              <a:gd name="connsiteY20" fmla="*/ 170597 h 2183642"/>
              <a:gd name="connsiteX21" fmla="*/ 20624 w 245812"/>
              <a:gd name="connsiteY21" fmla="*/ 81887 h 2183642"/>
              <a:gd name="connsiteX22" fmla="*/ 6976 w 245812"/>
              <a:gd name="connsiteY22" fmla="*/ 61415 h 2183642"/>
              <a:gd name="connsiteX23" fmla="*/ 153 w 245812"/>
              <a:gd name="connsiteY23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2019869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50125 w 245659"/>
              <a:gd name="connsiteY5" fmla="*/ 1753737 h 2183642"/>
              <a:gd name="connsiteX6" fmla="*/ 170597 w 245659"/>
              <a:gd name="connsiteY6" fmla="*/ 1712794 h 2183642"/>
              <a:gd name="connsiteX7" fmla="*/ 184244 w 245659"/>
              <a:gd name="connsiteY7" fmla="*/ 1624084 h 2183642"/>
              <a:gd name="connsiteX8" fmla="*/ 197892 w 245659"/>
              <a:gd name="connsiteY8" fmla="*/ 1583140 h 2183642"/>
              <a:gd name="connsiteX9" fmla="*/ 218364 w 245659"/>
              <a:gd name="connsiteY9" fmla="*/ 1542197 h 2183642"/>
              <a:gd name="connsiteX10" fmla="*/ 245659 w 245659"/>
              <a:gd name="connsiteY10" fmla="*/ 1480782 h 2183642"/>
              <a:gd name="connsiteX11" fmla="*/ 238835 w 245659"/>
              <a:gd name="connsiteY11" fmla="*/ 1248770 h 2183642"/>
              <a:gd name="connsiteX12" fmla="*/ 225188 w 245659"/>
              <a:gd name="connsiteY12" fmla="*/ 1132764 h 2183642"/>
              <a:gd name="connsiteX13" fmla="*/ 191068 w 245659"/>
              <a:gd name="connsiteY13" fmla="*/ 1023582 h 2183642"/>
              <a:gd name="connsiteX14" fmla="*/ 156949 w 245659"/>
              <a:gd name="connsiteY14" fmla="*/ 914400 h 2183642"/>
              <a:gd name="connsiteX15" fmla="*/ 150125 w 245659"/>
              <a:gd name="connsiteY15" fmla="*/ 825690 h 2183642"/>
              <a:gd name="connsiteX16" fmla="*/ 136477 w 245659"/>
              <a:gd name="connsiteY16" fmla="*/ 730155 h 2183642"/>
              <a:gd name="connsiteX17" fmla="*/ 122829 w 245659"/>
              <a:gd name="connsiteY17" fmla="*/ 682388 h 2183642"/>
              <a:gd name="connsiteX18" fmla="*/ 81886 w 245659"/>
              <a:gd name="connsiteY18" fmla="*/ 593678 h 2183642"/>
              <a:gd name="connsiteX19" fmla="*/ 68238 w 245659"/>
              <a:gd name="connsiteY19" fmla="*/ 252484 h 2183642"/>
              <a:gd name="connsiteX20" fmla="*/ 47767 w 245659"/>
              <a:gd name="connsiteY20" fmla="*/ 170597 h 2183642"/>
              <a:gd name="connsiteX21" fmla="*/ 20471 w 245659"/>
              <a:gd name="connsiteY21" fmla="*/ 81887 h 2183642"/>
              <a:gd name="connsiteX22" fmla="*/ 0 w 245659"/>
              <a:gd name="connsiteY22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2019869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70597 w 245659"/>
              <a:gd name="connsiteY5" fmla="*/ 1712794 h 2183642"/>
              <a:gd name="connsiteX6" fmla="*/ 184244 w 245659"/>
              <a:gd name="connsiteY6" fmla="*/ 1624084 h 2183642"/>
              <a:gd name="connsiteX7" fmla="*/ 197892 w 245659"/>
              <a:gd name="connsiteY7" fmla="*/ 1583140 h 2183642"/>
              <a:gd name="connsiteX8" fmla="*/ 218364 w 245659"/>
              <a:gd name="connsiteY8" fmla="*/ 1542197 h 2183642"/>
              <a:gd name="connsiteX9" fmla="*/ 245659 w 245659"/>
              <a:gd name="connsiteY9" fmla="*/ 1480782 h 2183642"/>
              <a:gd name="connsiteX10" fmla="*/ 238835 w 245659"/>
              <a:gd name="connsiteY10" fmla="*/ 1248770 h 2183642"/>
              <a:gd name="connsiteX11" fmla="*/ 225188 w 245659"/>
              <a:gd name="connsiteY11" fmla="*/ 1132764 h 2183642"/>
              <a:gd name="connsiteX12" fmla="*/ 191068 w 245659"/>
              <a:gd name="connsiteY12" fmla="*/ 1023582 h 2183642"/>
              <a:gd name="connsiteX13" fmla="*/ 156949 w 245659"/>
              <a:gd name="connsiteY13" fmla="*/ 914400 h 2183642"/>
              <a:gd name="connsiteX14" fmla="*/ 150125 w 245659"/>
              <a:gd name="connsiteY14" fmla="*/ 825690 h 2183642"/>
              <a:gd name="connsiteX15" fmla="*/ 136477 w 245659"/>
              <a:gd name="connsiteY15" fmla="*/ 730155 h 2183642"/>
              <a:gd name="connsiteX16" fmla="*/ 122829 w 245659"/>
              <a:gd name="connsiteY16" fmla="*/ 682388 h 2183642"/>
              <a:gd name="connsiteX17" fmla="*/ 81886 w 245659"/>
              <a:gd name="connsiteY17" fmla="*/ 593678 h 2183642"/>
              <a:gd name="connsiteX18" fmla="*/ 68238 w 245659"/>
              <a:gd name="connsiteY18" fmla="*/ 252484 h 2183642"/>
              <a:gd name="connsiteX19" fmla="*/ 47767 w 245659"/>
              <a:gd name="connsiteY19" fmla="*/ 170597 h 2183642"/>
              <a:gd name="connsiteX20" fmla="*/ 20471 w 245659"/>
              <a:gd name="connsiteY20" fmla="*/ 81887 h 2183642"/>
              <a:gd name="connsiteX21" fmla="*/ 0 w 245659"/>
              <a:gd name="connsiteY21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2019869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70597 w 245659"/>
              <a:gd name="connsiteY5" fmla="*/ 1712794 h 2183642"/>
              <a:gd name="connsiteX6" fmla="*/ 184244 w 245659"/>
              <a:gd name="connsiteY6" fmla="*/ 1624084 h 2183642"/>
              <a:gd name="connsiteX7" fmla="*/ 218364 w 245659"/>
              <a:gd name="connsiteY7" fmla="*/ 1542197 h 2183642"/>
              <a:gd name="connsiteX8" fmla="*/ 245659 w 245659"/>
              <a:gd name="connsiteY8" fmla="*/ 1480782 h 2183642"/>
              <a:gd name="connsiteX9" fmla="*/ 238835 w 245659"/>
              <a:gd name="connsiteY9" fmla="*/ 1248770 h 2183642"/>
              <a:gd name="connsiteX10" fmla="*/ 225188 w 245659"/>
              <a:gd name="connsiteY10" fmla="*/ 1132764 h 2183642"/>
              <a:gd name="connsiteX11" fmla="*/ 191068 w 245659"/>
              <a:gd name="connsiteY11" fmla="*/ 1023582 h 2183642"/>
              <a:gd name="connsiteX12" fmla="*/ 156949 w 245659"/>
              <a:gd name="connsiteY12" fmla="*/ 914400 h 2183642"/>
              <a:gd name="connsiteX13" fmla="*/ 150125 w 245659"/>
              <a:gd name="connsiteY13" fmla="*/ 825690 h 2183642"/>
              <a:gd name="connsiteX14" fmla="*/ 136477 w 245659"/>
              <a:gd name="connsiteY14" fmla="*/ 730155 h 2183642"/>
              <a:gd name="connsiteX15" fmla="*/ 122829 w 245659"/>
              <a:gd name="connsiteY15" fmla="*/ 682388 h 2183642"/>
              <a:gd name="connsiteX16" fmla="*/ 81886 w 245659"/>
              <a:gd name="connsiteY16" fmla="*/ 593678 h 2183642"/>
              <a:gd name="connsiteX17" fmla="*/ 68238 w 245659"/>
              <a:gd name="connsiteY17" fmla="*/ 252484 h 2183642"/>
              <a:gd name="connsiteX18" fmla="*/ 47767 w 245659"/>
              <a:gd name="connsiteY18" fmla="*/ 170597 h 2183642"/>
              <a:gd name="connsiteX19" fmla="*/ 20471 w 245659"/>
              <a:gd name="connsiteY19" fmla="*/ 81887 h 2183642"/>
              <a:gd name="connsiteX20" fmla="*/ 0 w 245659"/>
              <a:gd name="connsiteY20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1992573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70597 w 245659"/>
              <a:gd name="connsiteY5" fmla="*/ 1712794 h 2183642"/>
              <a:gd name="connsiteX6" fmla="*/ 184244 w 245659"/>
              <a:gd name="connsiteY6" fmla="*/ 1624084 h 2183642"/>
              <a:gd name="connsiteX7" fmla="*/ 218364 w 245659"/>
              <a:gd name="connsiteY7" fmla="*/ 1542197 h 2183642"/>
              <a:gd name="connsiteX8" fmla="*/ 245659 w 245659"/>
              <a:gd name="connsiteY8" fmla="*/ 1480782 h 2183642"/>
              <a:gd name="connsiteX9" fmla="*/ 238835 w 245659"/>
              <a:gd name="connsiteY9" fmla="*/ 1248770 h 2183642"/>
              <a:gd name="connsiteX10" fmla="*/ 225188 w 245659"/>
              <a:gd name="connsiteY10" fmla="*/ 1132764 h 2183642"/>
              <a:gd name="connsiteX11" fmla="*/ 191068 w 245659"/>
              <a:gd name="connsiteY11" fmla="*/ 1023582 h 2183642"/>
              <a:gd name="connsiteX12" fmla="*/ 156949 w 245659"/>
              <a:gd name="connsiteY12" fmla="*/ 914400 h 2183642"/>
              <a:gd name="connsiteX13" fmla="*/ 150125 w 245659"/>
              <a:gd name="connsiteY13" fmla="*/ 825690 h 2183642"/>
              <a:gd name="connsiteX14" fmla="*/ 136477 w 245659"/>
              <a:gd name="connsiteY14" fmla="*/ 730155 h 2183642"/>
              <a:gd name="connsiteX15" fmla="*/ 122829 w 245659"/>
              <a:gd name="connsiteY15" fmla="*/ 682388 h 2183642"/>
              <a:gd name="connsiteX16" fmla="*/ 81886 w 245659"/>
              <a:gd name="connsiteY16" fmla="*/ 593678 h 2183642"/>
              <a:gd name="connsiteX17" fmla="*/ 68238 w 245659"/>
              <a:gd name="connsiteY17" fmla="*/ 252484 h 2183642"/>
              <a:gd name="connsiteX18" fmla="*/ 47767 w 245659"/>
              <a:gd name="connsiteY18" fmla="*/ 170597 h 2183642"/>
              <a:gd name="connsiteX19" fmla="*/ 20471 w 245659"/>
              <a:gd name="connsiteY19" fmla="*/ 81887 h 2183642"/>
              <a:gd name="connsiteX20" fmla="*/ 0 w 245659"/>
              <a:gd name="connsiteY20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56949 w 259307"/>
              <a:gd name="connsiteY12" fmla="*/ 914400 h 2183642"/>
              <a:gd name="connsiteX13" fmla="*/ 150125 w 259307"/>
              <a:gd name="connsiteY13" fmla="*/ 825690 h 2183642"/>
              <a:gd name="connsiteX14" fmla="*/ 136477 w 259307"/>
              <a:gd name="connsiteY14" fmla="*/ 730155 h 2183642"/>
              <a:gd name="connsiteX15" fmla="*/ 122829 w 259307"/>
              <a:gd name="connsiteY15" fmla="*/ 682388 h 2183642"/>
              <a:gd name="connsiteX16" fmla="*/ 81886 w 259307"/>
              <a:gd name="connsiteY16" fmla="*/ 593678 h 2183642"/>
              <a:gd name="connsiteX17" fmla="*/ 68238 w 259307"/>
              <a:gd name="connsiteY17" fmla="*/ 252484 h 2183642"/>
              <a:gd name="connsiteX18" fmla="*/ 47767 w 259307"/>
              <a:gd name="connsiteY18" fmla="*/ 170597 h 2183642"/>
              <a:gd name="connsiteX19" fmla="*/ 20471 w 259307"/>
              <a:gd name="connsiteY19" fmla="*/ 81887 h 2183642"/>
              <a:gd name="connsiteX20" fmla="*/ 0 w 259307"/>
              <a:gd name="connsiteY20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56949 w 259307"/>
              <a:gd name="connsiteY12" fmla="*/ 914400 h 2183642"/>
              <a:gd name="connsiteX13" fmla="*/ 150125 w 259307"/>
              <a:gd name="connsiteY13" fmla="*/ 825690 h 2183642"/>
              <a:gd name="connsiteX14" fmla="*/ 122829 w 259307"/>
              <a:gd name="connsiteY14" fmla="*/ 682388 h 2183642"/>
              <a:gd name="connsiteX15" fmla="*/ 81886 w 259307"/>
              <a:gd name="connsiteY15" fmla="*/ 593678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56949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81886 w 259307"/>
              <a:gd name="connsiteY15" fmla="*/ 593678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81886 w 259307"/>
              <a:gd name="connsiteY15" fmla="*/ 593678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05719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05719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05719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9307" h="2183642">
                <a:moveTo>
                  <a:pt x="102358" y="2183642"/>
                </a:moveTo>
                <a:cubicBezTo>
                  <a:pt x="104633" y="2147248"/>
                  <a:pt x="106908" y="2106305"/>
                  <a:pt x="109182" y="2074460"/>
                </a:cubicBezTo>
                <a:cubicBezTo>
                  <a:pt x="111456" y="2042615"/>
                  <a:pt x="114699" y="2010865"/>
                  <a:pt x="116005" y="1992573"/>
                </a:cubicBezTo>
                <a:cubicBezTo>
                  <a:pt x="127105" y="1837160"/>
                  <a:pt x="107806" y="1928459"/>
                  <a:pt x="129653" y="1862919"/>
                </a:cubicBezTo>
                <a:cubicBezTo>
                  <a:pt x="131928" y="1840173"/>
                  <a:pt x="129653" y="1819702"/>
                  <a:pt x="136477" y="1794681"/>
                </a:cubicBezTo>
                <a:cubicBezTo>
                  <a:pt x="143301" y="1769660"/>
                  <a:pt x="162636" y="1741227"/>
                  <a:pt x="170597" y="1712794"/>
                </a:cubicBezTo>
                <a:cubicBezTo>
                  <a:pt x="189394" y="1656396"/>
                  <a:pt x="176283" y="1652517"/>
                  <a:pt x="184244" y="1624084"/>
                </a:cubicBezTo>
                <a:cubicBezTo>
                  <a:pt x="192205" y="1595651"/>
                  <a:pt x="205854" y="1578591"/>
                  <a:pt x="218364" y="1542197"/>
                </a:cubicBezTo>
                <a:cubicBezTo>
                  <a:pt x="230875" y="1505803"/>
                  <a:pt x="255715" y="1527113"/>
                  <a:pt x="259307" y="1405719"/>
                </a:cubicBezTo>
                <a:cubicBezTo>
                  <a:pt x="250208" y="1287438"/>
                  <a:pt x="244522" y="1294263"/>
                  <a:pt x="238835" y="1248770"/>
                </a:cubicBezTo>
                <a:cubicBezTo>
                  <a:pt x="233149" y="1203278"/>
                  <a:pt x="233149" y="1170295"/>
                  <a:pt x="225188" y="1132764"/>
                </a:cubicBezTo>
                <a:cubicBezTo>
                  <a:pt x="217227" y="1095233"/>
                  <a:pt x="199029" y="1059976"/>
                  <a:pt x="191068" y="1023582"/>
                </a:cubicBezTo>
                <a:cubicBezTo>
                  <a:pt x="183107" y="987188"/>
                  <a:pt x="184244" y="950794"/>
                  <a:pt x="177420" y="914400"/>
                </a:cubicBezTo>
                <a:cubicBezTo>
                  <a:pt x="170596" y="878006"/>
                  <a:pt x="159223" y="843887"/>
                  <a:pt x="150125" y="805218"/>
                </a:cubicBezTo>
                <a:cubicBezTo>
                  <a:pt x="141027" y="766549"/>
                  <a:pt x="129653" y="722194"/>
                  <a:pt x="122829" y="682388"/>
                </a:cubicBezTo>
                <a:cubicBezTo>
                  <a:pt x="116005" y="642582"/>
                  <a:pt x="118281" y="638033"/>
                  <a:pt x="109182" y="566382"/>
                </a:cubicBezTo>
                <a:cubicBezTo>
                  <a:pt x="90873" y="383292"/>
                  <a:pt x="78474" y="318448"/>
                  <a:pt x="68238" y="252484"/>
                </a:cubicBezTo>
                <a:cubicBezTo>
                  <a:pt x="58002" y="186520"/>
                  <a:pt x="55728" y="199030"/>
                  <a:pt x="47767" y="170597"/>
                </a:cubicBezTo>
                <a:cubicBezTo>
                  <a:pt x="39806" y="142164"/>
                  <a:pt x="28432" y="110320"/>
                  <a:pt x="20471" y="81887"/>
                </a:cubicBezTo>
                <a:cubicBezTo>
                  <a:pt x="12510" y="53454"/>
                  <a:pt x="4265" y="1706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713288" y="4876800"/>
            <a:ext cx="430212" cy="1619250"/>
          </a:xfrm>
          <a:custGeom>
            <a:avLst/>
            <a:gdLst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34119 w 484513"/>
              <a:gd name="connsiteY4" fmla="*/ 1078173 h 1726442"/>
              <a:gd name="connsiteX5" fmla="*/ 40943 w 484513"/>
              <a:gd name="connsiteY5" fmla="*/ 1057702 h 1726442"/>
              <a:gd name="connsiteX6" fmla="*/ 47767 w 484513"/>
              <a:gd name="connsiteY6" fmla="*/ 1030406 h 1726442"/>
              <a:gd name="connsiteX7" fmla="*/ 61414 w 484513"/>
              <a:gd name="connsiteY7" fmla="*/ 989463 h 1726442"/>
              <a:gd name="connsiteX8" fmla="*/ 75062 w 484513"/>
              <a:gd name="connsiteY8" fmla="*/ 948520 h 1726442"/>
              <a:gd name="connsiteX9" fmla="*/ 88710 w 484513"/>
              <a:gd name="connsiteY9" fmla="*/ 907576 h 1726442"/>
              <a:gd name="connsiteX10" fmla="*/ 95534 w 484513"/>
              <a:gd name="connsiteY10" fmla="*/ 887105 h 1726442"/>
              <a:gd name="connsiteX11" fmla="*/ 102358 w 484513"/>
              <a:gd name="connsiteY11" fmla="*/ 798394 h 1726442"/>
              <a:gd name="connsiteX12" fmla="*/ 122829 w 484513"/>
              <a:gd name="connsiteY12" fmla="*/ 730155 h 1726442"/>
              <a:gd name="connsiteX13" fmla="*/ 129653 w 484513"/>
              <a:gd name="connsiteY13" fmla="*/ 709684 h 1726442"/>
              <a:gd name="connsiteX14" fmla="*/ 136477 w 484513"/>
              <a:gd name="connsiteY14" fmla="*/ 689212 h 1726442"/>
              <a:gd name="connsiteX15" fmla="*/ 177420 w 484513"/>
              <a:gd name="connsiteY15" fmla="*/ 627797 h 1726442"/>
              <a:gd name="connsiteX16" fmla="*/ 191068 w 484513"/>
              <a:gd name="connsiteY16" fmla="*/ 607325 h 1726442"/>
              <a:gd name="connsiteX17" fmla="*/ 211540 w 484513"/>
              <a:gd name="connsiteY17" fmla="*/ 566382 h 1726442"/>
              <a:gd name="connsiteX18" fmla="*/ 232011 w 484513"/>
              <a:gd name="connsiteY18" fmla="*/ 511791 h 1726442"/>
              <a:gd name="connsiteX19" fmla="*/ 245659 w 484513"/>
              <a:gd name="connsiteY19" fmla="*/ 470848 h 1726442"/>
              <a:gd name="connsiteX20" fmla="*/ 252483 w 484513"/>
              <a:gd name="connsiteY20" fmla="*/ 450376 h 1726442"/>
              <a:gd name="connsiteX21" fmla="*/ 279779 w 484513"/>
              <a:gd name="connsiteY21" fmla="*/ 409433 h 1726442"/>
              <a:gd name="connsiteX22" fmla="*/ 286602 w 484513"/>
              <a:gd name="connsiteY22" fmla="*/ 388961 h 1726442"/>
              <a:gd name="connsiteX23" fmla="*/ 313898 w 484513"/>
              <a:gd name="connsiteY23" fmla="*/ 348018 h 1726442"/>
              <a:gd name="connsiteX24" fmla="*/ 334370 w 484513"/>
              <a:gd name="connsiteY24" fmla="*/ 286603 h 1726442"/>
              <a:gd name="connsiteX25" fmla="*/ 341194 w 484513"/>
              <a:gd name="connsiteY25" fmla="*/ 266131 h 1726442"/>
              <a:gd name="connsiteX26" fmla="*/ 354841 w 484513"/>
              <a:gd name="connsiteY26" fmla="*/ 245660 h 1726442"/>
              <a:gd name="connsiteX27" fmla="*/ 368489 w 484513"/>
              <a:gd name="connsiteY27" fmla="*/ 204717 h 1726442"/>
              <a:gd name="connsiteX28" fmla="*/ 375313 w 484513"/>
              <a:gd name="connsiteY28" fmla="*/ 184245 h 1726442"/>
              <a:gd name="connsiteX29" fmla="*/ 395785 w 484513"/>
              <a:gd name="connsiteY29" fmla="*/ 136478 h 1726442"/>
              <a:gd name="connsiteX30" fmla="*/ 416256 w 484513"/>
              <a:gd name="connsiteY30" fmla="*/ 122830 h 1726442"/>
              <a:gd name="connsiteX31" fmla="*/ 443552 w 484513"/>
              <a:gd name="connsiteY31" fmla="*/ 88711 h 1726442"/>
              <a:gd name="connsiteX32" fmla="*/ 450376 w 484513"/>
              <a:gd name="connsiteY32" fmla="*/ 68239 h 1726442"/>
              <a:gd name="connsiteX33" fmla="*/ 477671 w 484513"/>
              <a:gd name="connsiteY33" fmla="*/ 27296 h 1726442"/>
              <a:gd name="connsiteX34" fmla="*/ 484495 w 484513"/>
              <a:gd name="connsiteY34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34119 w 484513"/>
              <a:gd name="connsiteY4" fmla="*/ 1078173 h 1726442"/>
              <a:gd name="connsiteX5" fmla="*/ 40943 w 484513"/>
              <a:gd name="connsiteY5" fmla="*/ 1057702 h 1726442"/>
              <a:gd name="connsiteX6" fmla="*/ 61414 w 484513"/>
              <a:gd name="connsiteY6" fmla="*/ 989463 h 1726442"/>
              <a:gd name="connsiteX7" fmla="*/ 75062 w 484513"/>
              <a:gd name="connsiteY7" fmla="*/ 948520 h 1726442"/>
              <a:gd name="connsiteX8" fmla="*/ 88710 w 484513"/>
              <a:gd name="connsiteY8" fmla="*/ 907576 h 1726442"/>
              <a:gd name="connsiteX9" fmla="*/ 95534 w 484513"/>
              <a:gd name="connsiteY9" fmla="*/ 887105 h 1726442"/>
              <a:gd name="connsiteX10" fmla="*/ 102358 w 484513"/>
              <a:gd name="connsiteY10" fmla="*/ 798394 h 1726442"/>
              <a:gd name="connsiteX11" fmla="*/ 122829 w 484513"/>
              <a:gd name="connsiteY11" fmla="*/ 730155 h 1726442"/>
              <a:gd name="connsiteX12" fmla="*/ 129653 w 484513"/>
              <a:gd name="connsiteY12" fmla="*/ 709684 h 1726442"/>
              <a:gd name="connsiteX13" fmla="*/ 136477 w 484513"/>
              <a:gd name="connsiteY13" fmla="*/ 689212 h 1726442"/>
              <a:gd name="connsiteX14" fmla="*/ 177420 w 484513"/>
              <a:gd name="connsiteY14" fmla="*/ 627797 h 1726442"/>
              <a:gd name="connsiteX15" fmla="*/ 191068 w 484513"/>
              <a:gd name="connsiteY15" fmla="*/ 607325 h 1726442"/>
              <a:gd name="connsiteX16" fmla="*/ 211540 w 484513"/>
              <a:gd name="connsiteY16" fmla="*/ 566382 h 1726442"/>
              <a:gd name="connsiteX17" fmla="*/ 232011 w 484513"/>
              <a:gd name="connsiteY17" fmla="*/ 511791 h 1726442"/>
              <a:gd name="connsiteX18" fmla="*/ 245659 w 484513"/>
              <a:gd name="connsiteY18" fmla="*/ 470848 h 1726442"/>
              <a:gd name="connsiteX19" fmla="*/ 252483 w 484513"/>
              <a:gd name="connsiteY19" fmla="*/ 450376 h 1726442"/>
              <a:gd name="connsiteX20" fmla="*/ 279779 w 484513"/>
              <a:gd name="connsiteY20" fmla="*/ 409433 h 1726442"/>
              <a:gd name="connsiteX21" fmla="*/ 286602 w 484513"/>
              <a:gd name="connsiteY21" fmla="*/ 388961 h 1726442"/>
              <a:gd name="connsiteX22" fmla="*/ 313898 w 484513"/>
              <a:gd name="connsiteY22" fmla="*/ 348018 h 1726442"/>
              <a:gd name="connsiteX23" fmla="*/ 334370 w 484513"/>
              <a:gd name="connsiteY23" fmla="*/ 286603 h 1726442"/>
              <a:gd name="connsiteX24" fmla="*/ 341194 w 484513"/>
              <a:gd name="connsiteY24" fmla="*/ 266131 h 1726442"/>
              <a:gd name="connsiteX25" fmla="*/ 354841 w 484513"/>
              <a:gd name="connsiteY25" fmla="*/ 245660 h 1726442"/>
              <a:gd name="connsiteX26" fmla="*/ 368489 w 484513"/>
              <a:gd name="connsiteY26" fmla="*/ 204717 h 1726442"/>
              <a:gd name="connsiteX27" fmla="*/ 375313 w 484513"/>
              <a:gd name="connsiteY27" fmla="*/ 184245 h 1726442"/>
              <a:gd name="connsiteX28" fmla="*/ 395785 w 484513"/>
              <a:gd name="connsiteY28" fmla="*/ 136478 h 1726442"/>
              <a:gd name="connsiteX29" fmla="*/ 416256 w 484513"/>
              <a:gd name="connsiteY29" fmla="*/ 122830 h 1726442"/>
              <a:gd name="connsiteX30" fmla="*/ 443552 w 484513"/>
              <a:gd name="connsiteY30" fmla="*/ 88711 h 1726442"/>
              <a:gd name="connsiteX31" fmla="*/ 450376 w 484513"/>
              <a:gd name="connsiteY31" fmla="*/ 68239 h 1726442"/>
              <a:gd name="connsiteX32" fmla="*/ 477671 w 484513"/>
              <a:gd name="connsiteY32" fmla="*/ 27296 h 1726442"/>
              <a:gd name="connsiteX33" fmla="*/ 484495 w 484513"/>
              <a:gd name="connsiteY33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34119 w 484513"/>
              <a:gd name="connsiteY4" fmla="*/ 1078173 h 1726442"/>
              <a:gd name="connsiteX5" fmla="*/ 40943 w 484513"/>
              <a:gd name="connsiteY5" fmla="*/ 1057702 h 1726442"/>
              <a:gd name="connsiteX6" fmla="*/ 61414 w 484513"/>
              <a:gd name="connsiteY6" fmla="*/ 989463 h 1726442"/>
              <a:gd name="connsiteX7" fmla="*/ 88710 w 484513"/>
              <a:gd name="connsiteY7" fmla="*/ 907576 h 1726442"/>
              <a:gd name="connsiteX8" fmla="*/ 95534 w 484513"/>
              <a:gd name="connsiteY8" fmla="*/ 887105 h 1726442"/>
              <a:gd name="connsiteX9" fmla="*/ 102358 w 484513"/>
              <a:gd name="connsiteY9" fmla="*/ 798394 h 1726442"/>
              <a:gd name="connsiteX10" fmla="*/ 122829 w 484513"/>
              <a:gd name="connsiteY10" fmla="*/ 730155 h 1726442"/>
              <a:gd name="connsiteX11" fmla="*/ 129653 w 484513"/>
              <a:gd name="connsiteY11" fmla="*/ 709684 h 1726442"/>
              <a:gd name="connsiteX12" fmla="*/ 136477 w 484513"/>
              <a:gd name="connsiteY12" fmla="*/ 689212 h 1726442"/>
              <a:gd name="connsiteX13" fmla="*/ 177420 w 484513"/>
              <a:gd name="connsiteY13" fmla="*/ 627797 h 1726442"/>
              <a:gd name="connsiteX14" fmla="*/ 191068 w 484513"/>
              <a:gd name="connsiteY14" fmla="*/ 607325 h 1726442"/>
              <a:gd name="connsiteX15" fmla="*/ 211540 w 484513"/>
              <a:gd name="connsiteY15" fmla="*/ 566382 h 1726442"/>
              <a:gd name="connsiteX16" fmla="*/ 232011 w 484513"/>
              <a:gd name="connsiteY16" fmla="*/ 511791 h 1726442"/>
              <a:gd name="connsiteX17" fmla="*/ 245659 w 484513"/>
              <a:gd name="connsiteY17" fmla="*/ 470848 h 1726442"/>
              <a:gd name="connsiteX18" fmla="*/ 252483 w 484513"/>
              <a:gd name="connsiteY18" fmla="*/ 450376 h 1726442"/>
              <a:gd name="connsiteX19" fmla="*/ 279779 w 484513"/>
              <a:gd name="connsiteY19" fmla="*/ 409433 h 1726442"/>
              <a:gd name="connsiteX20" fmla="*/ 286602 w 484513"/>
              <a:gd name="connsiteY20" fmla="*/ 388961 h 1726442"/>
              <a:gd name="connsiteX21" fmla="*/ 313898 w 484513"/>
              <a:gd name="connsiteY21" fmla="*/ 348018 h 1726442"/>
              <a:gd name="connsiteX22" fmla="*/ 334370 w 484513"/>
              <a:gd name="connsiteY22" fmla="*/ 286603 h 1726442"/>
              <a:gd name="connsiteX23" fmla="*/ 341194 w 484513"/>
              <a:gd name="connsiteY23" fmla="*/ 266131 h 1726442"/>
              <a:gd name="connsiteX24" fmla="*/ 354841 w 484513"/>
              <a:gd name="connsiteY24" fmla="*/ 245660 h 1726442"/>
              <a:gd name="connsiteX25" fmla="*/ 368489 w 484513"/>
              <a:gd name="connsiteY25" fmla="*/ 204717 h 1726442"/>
              <a:gd name="connsiteX26" fmla="*/ 375313 w 484513"/>
              <a:gd name="connsiteY26" fmla="*/ 184245 h 1726442"/>
              <a:gd name="connsiteX27" fmla="*/ 395785 w 484513"/>
              <a:gd name="connsiteY27" fmla="*/ 136478 h 1726442"/>
              <a:gd name="connsiteX28" fmla="*/ 416256 w 484513"/>
              <a:gd name="connsiteY28" fmla="*/ 122830 h 1726442"/>
              <a:gd name="connsiteX29" fmla="*/ 443552 w 484513"/>
              <a:gd name="connsiteY29" fmla="*/ 88711 h 1726442"/>
              <a:gd name="connsiteX30" fmla="*/ 450376 w 484513"/>
              <a:gd name="connsiteY30" fmla="*/ 68239 h 1726442"/>
              <a:gd name="connsiteX31" fmla="*/ 477671 w 484513"/>
              <a:gd name="connsiteY31" fmla="*/ 27296 h 1726442"/>
              <a:gd name="connsiteX32" fmla="*/ 484495 w 484513"/>
              <a:gd name="connsiteY32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2829 w 484513"/>
              <a:gd name="connsiteY9" fmla="*/ 730155 h 1726442"/>
              <a:gd name="connsiteX10" fmla="*/ 129653 w 484513"/>
              <a:gd name="connsiteY10" fmla="*/ 709684 h 1726442"/>
              <a:gd name="connsiteX11" fmla="*/ 136477 w 484513"/>
              <a:gd name="connsiteY11" fmla="*/ 689212 h 1726442"/>
              <a:gd name="connsiteX12" fmla="*/ 177420 w 484513"/>
              <a:gd name="connsiteY12" fmla="*/ 627797 h 1726442"/>
              <a:gd name="connsiteX13" fmla="*/ 191068 w 484513"/>
              <a:gd name="connsiteY13" fmla="*/ 607325 h 1726442"/>
              <a:gd name="connsiteX14" fmla="*/ 211540 w 484513"/>
              <a:gd name="connsiteY14" fmla="*/ 566382 h 1726442"/>
              <a:gd name="connsiteX15" fmla="*/ 232011 w 484513"/>
              <a:gd name="connsiteY15" fmla="*/ 511791 h 1726442"/>
              <a:gd name="connsiteX16" fmla="*/ 245659 w 484513"/>
              <a:gd name="connsiteY16" fmla="*/ 470848 h 1726442"/>
              <a:gd name="connsiteX17" fmla="*/ 252483 w 484513"/>
              <a:gd name="connsiteY17" fmla="*/ 450376 h 1726442"/>
              <a:gd name="connsiteX18" fmla="*/ 279779 w 484513"/>
              <a:gd name="connsiteY18" fmla="*/ 409433 h 1726442"/>
              <a:gd name="connsiteX19" fmla="*/ 286602 w 484513"/>
              <a:gd name="connsiteY19" fmla="*/ 388961 h 1726442"/>
              <a:gd name="connsiteX20" fmla="*/ 313898 w 484513"/>
              <a:gd name="connsiteY20" fmla="*/ 348018 h 1726442"/>
              <a:gd name="connsiteX21" fmla="*/ 334370 w 484513"/>
              <a:gd name="connsiteY21" fmla="*/ 286603 h 1726442"/>
              <a:gd name="connsiteX22" fmla="*/ 341194 w 484513"/>
              <a:gd name="connsiteY22" fmla="*/ 266131 h 1726442"/>
              <a:gd name="connsiteX23" fmla="*/ 354841 w 484513"/>
              <a:gd name="connsiteY23" fmla="*/ 245660 h 1726442"/>
              <a:gd name="connsiteX24" fmla="*/ 368489 w 484513"/>
              <a:gd name="connsiteY24" fmla="*/ 204717 h 1726442"/>
              <a:gd name="connsiteX25" fmla="*/ 375313 w 484513"/>
              <a:gd name="connsiteY25" fmla="*/ 184245 h 1726442"/>
              <a:gd name="connsiteX26" fmla="*/ 395785 w 484513"/>
              <a:gd name="connsiteY26" fmla="*/ 136478 h 1726442"/>
              <a:gd name="connsiteX27" fmla="*/ 416256 w 484513"/>
              <a:gd name="connsiteY27" fmla="*/ 122830 h 1726442"/>
              <a:gd name="connsiteX28" fmla="*/ 443552 w 484513"/>
              <a:gd name="connsiteY28" fmla="*/ 88711 h 1726442"/>
              <a:gd name="connsiteX29" fmla="*/ 450376 w 484513"/>
              <a:gd name="connsiteY29" fmla="*/ 68239 h 1726442"/>
              <a:gd name="connsiteX30" fmla="*/ 477671 w 484513"/>
              <a:gd name="connsiteY30" fmla="*/ 27296 h 1726442"/>
              <a:gd name="connsiteX31" fmla="*/ 484495 w 484513"/>
              <a:gd name="connsiteY31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191068 w 484513"/>
              <a:gd name="connsiteY12" fmla="*/ 607325 h 1726442"/>
              <a:gd name="connsiteX13" fmla="*/ 211540 w 484513"/>
              <a:gd name="connsiteY13" fmla="*/ 566382 h 1726442"/>
              <a:gd name="connsiteX14" fmla="*/ 232011 w 484513"/>
              <a:gd name="connsiteY14" fmla="*/ 511791 h 1726442"/>
              <a:gd name="connsiteX15" fmla="*/ 245659 w 484513"/>
              <a:gd name="connsiteY15" fmla="*/ 470848 h 1726442"/>
              <a:gd name="connsiteX16" fmla="*/ 252483 w 484513"/>
              <a:gd name="connsiteY16" fmla="*/ 450376 h 1726442"/>
              <a:gd name="connsiteX17" fmla="*/ 279779 w 484513"/>
              <a:gd name="connsiteY17" fmla="*/ 409433 h 1726442"/>
              <a:gd name="connsiteX18" fmla="*/ 286602 w 484513"/>
              <a:gd name="connsiteY18" fmla="*/ 388961 h 1726442"/>
              <a:gd name="connsiteX19" fmla="*/ 313898 w 484513"/>
              <a:gd name="connsiteY19" fmla="*/ 348018 h 1726442"/>
              <a:gd name="connsiteX20" fmla="*/ 334370 w 484513"/>
              <a:gd name="connsiteY20" fmla="*/ 286603 h 1726442"/>
              <a:gd name="connsiteX21" fmla="*/ 341194 w 484513"/>
              <a:gd name="connsiteY21" fmla="*/ 266131 h 1726442"/>
              <a:gd name="connsiteX22" fmla="*/ 354841 w 484513"/>
              <a:gd name="connsiteY22" fmla="*/ 245660 h 1726442"/>
              <a:gd name="connsiteX23" fmla="*/ 368489 w 484513"/>
              <a:gd name="connsiteY23" fmla="*/ 204717 h 1726442"/>
              <a:gd name="connsiteX24" fmla="*/ 375313 w 484513"/>
              <a:gd name="connsiteY24" fmla="*/ 184245 h 1726442"/>
              <a:gd name="connsiteX25" fmla="*/ 395785 w 484513"/>
              <a:gd name="connsiteY25" fmla="*/ 136478 h 1726442"/>
              <a:gd name="connsiteX26" fmla="*/ 416256 w 484513"/>
              <a:gd name="connsiteY26" fmla="*/ 122830 h 1726442"/>
              <a:gd name="connsiteX27" fmla="*/ 443552 w 484513"/>
              <a:gd name="connsiteY27" fmla="*/ 88711 h 1726442"/>
              <a:gd name="connsiteX28" fmla="*/ 450376 w 484513"/>
              <a:gd name="connsiteY28" fmla="*/ 68239 h 1726442"/>
              <a:gd name="connsiteX29" fmla="*/ 477671 w 484513"/>
              <a:gd name="connsiteY29" fmla="*/ 27296 h 1726442"/>
              <a:gd name="connsiteX30" fmla="*/ 484495 w 484513"/>
              <a:gd name="connsiteY30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45659 w 484513"/>
              <a:gd name="connsiteY14" fmla="*/ 470848 h 1726442"/>
              <a:gd name="connsiteX15" fmla="*/ 252483 w 484513"/>
              <a:gd name="connsiteY15" fmla="*/ 450376 h 1726442"/>
              <a:gd name="connsiteX16" fmla="*/ 279779 w 484513"/>
              <a:gd name="connsiteY16" fmla="*/ 409433 h 1726442"/>
              <a:gd name="connsiteX17" fmla="*/ 286602 w 484513"/>
              <a:gd name="connsiteY17" fmla="*/ 388961 h 1726442"/>
              <a:gd name="connsiteX18" fmla="*/ 313898 w 484513"/>
              <a:gd name="connsiteY18" fmla="*/ 348018 h 1726442"/>
              <a:gd name="connsiteX19" fmla="*/ 334370 w 484513"/>
              <a:gd name="connsiteY19" fmla="*/ 286603 h 1726442"/>
              <a:gd name="connsiteX20" fmla="*/ 341194 w 484513"/>
              <a:gd name="connsiteY20" fmla="*/ 266131 h 1726442"/>
              <a:gd name="connsiteX21" fmla="*/ 354841 w 484513"/>
              <a:gd name="connsiteY21" fmla="*/ 245660 h 1726442"/>
              <a:gd name="connsiteX22" fmla="*/ 368489 w 484513"/>
              <a:gd name="connsiteY22" fmla="*/ 204717 h 1726442"/>
              <a:gd name="connsiteX23" fmla="*/ 375313 w 484513"/>
              <a:gd name="connsiteY23" fmla="*/ 184245 h 1726442"/>
              <a:gd name="connsiteX24" fmla="*/ 395785 w 484513"/>
              <a:gd name="connsiteY24" fmla="*/ 136478 h 1726442"/>
              <a:gd name="connsiteX25" fmla="*/ 416256 w 484513"/>
              <a:gd name="connsiteY25" fmla="*/ 122830 h 1726442"/>
              <a:gd name="connsiteX26" fmla="*/ 443552 w 484513"/>
              <a:gd name="connsiteY26" fmla="*/ 88711 h 1726442"/>
              <a:gd name="connsiteX27" fmla="*/ 450376 w 484513"/>
              <a:gd name="connsiteY27" fmla="*/ 68239 h 1726442"/>
              <a:gd name="connsiteX28" fmla="*/ 477671 w 484513"/>
              <a:gd name="connsiteY28" fmla="*/ 27296 h 1726442"/>
              <a:gd name="connsiteX29" fmla="*/ 484495 w 484513"/>
              <a:gd name="connsiteY29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286602 w 484513"/>
              <a:gd name="connsiteY16" fmla="*/ 388961 h 1726442"/>
              <a:gd name="connsiteX17" fmla="*/ 313898 w 484513"/>
              <a:gd name="connsiteY17" fmla="*/ 348018 h 1726442"/>
              <a:gd name="connsiteX18" fmla="*/ 334370 w 484513"/>
              <a:gd name="connsiteY18" fmla="*/ 286603 h 1726442"/>
              <a:gd name="connsiteX19" fmla="*/ 341194 w 484513"/>
              <a:gd name="connsiteY19" fmla="*/ 266131 h 1726442"/>
              <a:gd name="connsiteX20" fmla="*/ 354841 w 484513"/>
              <a:gd name="connsiteY20" fmla="*/ 245660 h 1726442"/>
              <a:gd name="connsiteX21" fmla="*/ 368489 w 484513"/>
              <a:gd name="connsiteY21" fmla="*/ 204717 h 1726442"/>
              <a:gd name="connsiteX22" fmla="*/ 375313 w 484513"/>
              <a:gd name="connsiteY22" fmla="*/ 184245 h 1726442"/>
              <a:gd name="connsiteX23" fmla="*/ 395785 w 484513"/>
              <a:gd name="connsiteY23" fmla="*/ 136478 h 1726442"/>
              <a:gd name="connsiteX24" fmla="*/ 416256 w 484513"/>
              <a:gd name="connsiteY24" fmla="*/ 122830 h 1726442"/>
              <a:gd name="connsiteX25" fmla="*/ 443552 w 484513"/>
              <a:gd name="connsiteY25" fmla="*/ 88711 h 1726442"/>
              <a:gd name="connsiteX26" fmla="*/ 450376 w 484513"/>
              <a:gd name="connsiteY26" fmla="*/ 68239 h 1726442"/>
              <a:gd name="connsiteX27" fmla="*/ 477671 w 484513"/>
              <a:gd name="connsiteY27" fmla="*/ 27296 h 1726442"/>
              <a:gd name="connsiteX28" fmla="*/ 484495 w 484513"/>
              <a:gd name="connsiteY28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41194 w 484513"/>
              <a:gd name="connsiteY18" fmla="*/ 266131 h 1726442"/>
              <a:gd name="connsiteX19" fmla="*/ 354841 w 484513"/>
              <a:gd name="connsiteY19" fmla="*/ 245660 h 1726442"/>
              <a:gd name="connsiteX20" fmla="*/ 368489 w 484513"/>
              <a:gd name="connsiteY20" fmla="*/ 204717 h 1726442"/>
              <a:gd name="connsiteX21" fmla="*/ 375313 w 484513"/>
              <a:gd name="connsiteY21" fmla="*/ 184245 h 1726442"/>
              <a:gd name="connsiteX22" fmla="*/ 395785 w 484513"/>
              <a:gd name="connsiteY22" fmla="*/ 136478 h 1726442"/>
              <a:gd name="connsiteX23" fmla="*/ 416256 w 484513"/>
              <a:gd name="connsiteY23" fmla="*/ 122830 h 1726442"/>
              <a:gd name="connsiteX24" fmla="*/ 443552 w 484513"/>
              <a:gd name="connsiteY24" fmla="*/ 88711 h 1726442"/>
              <a:gd name="connsiteX25" fmla="*/ 450376 w 484513"/>
              <a:gd name="connsiteY25" fmla="*/ 68239 h 1726442"/>
              <a:gd name="connsiteX26" fmla="*/ 477671 w 484513"/>
              <a:gd name="connsiteY26" fmla="*/ 27296 h 1726442"/>
              <a:gd name="connsiteX27" fmla="*/ 484495 w 484513"/>
              <a:gd name="connsiteY27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54841 w 484513"/>
              <a:gd name="connsiteY18" fmla="*/ 245660 h 1726442"/>
              <a:gd name="connsiteX19" fmla="*/ 368489 w 484513"/>
              <a:gd name="connsiteY19" fmla="*/ 204717 h 1726442"/>
              <a:gd name="connsiteX20" fmla="*/ 375313 w 484513"/>
              <a:gd name="connsiteY20" fmla="*/ 184245 h 1726442"/>
              <a:gd name="connsiteX21" fmla="*/ 395785 w 484513"/>
              <a:gd name="connsiteY21" fmla="*/ 136478 h 1726442"/>
              <a:gd name="connsiteX22" fmla="*/ 416256 w 484513"/>
              <a:gd name="connsiteY22" fmla="*/ 122830 h 1726442"/>
              <a:gd name="connsiteX23" fmla="*/ 443552 w 484513"/>
              <a:gd name="connsiteY23" fmla="*/ 88711 h 1726442"/>
              <a:gd name="connsiteX24" fmla="*/ 450376 w 484513"/>
              <a:gd name="connsiteY24" fmla="*/ 68239 h 1726442"/>
              <a:gd name="connsiteX25" fmla="*/ 477671 w 484513"/>
              <a:gd name="connsiteY25" fmla="*/ 27296 h 1726442"/>
              <a:gd name="connsiteX26" fmla="*/ 484495 w 484513"/>
              <a:gd name="connsiteY26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68489 w 484513"/>
              <a:gd name="connsiteY18" fmla="*/ 204717 h 1726442"/>
              <a:gd name="connsiteX19" fmla="*/ 375313 w 484513"/>
              <a:gd name="connsiteY19" fmla="*/ 184245 h 1726442"/>
              <a:gd name="connsiteX20" fmla="*/ 395785 w 484513"/>
              <a:gd name="connsiteY20" fmla="*/ 136478 h 1726442"/>
              <a:gd name="connsiteX21" fmla="*/ 416256 w 484513"/>
              <a:gd name="connsiteY21" fmla="*/ 122830 h 1726442"/>
              <a:gd name="connsiteX22" fmla="*/ 443552 w 484513"/>
              <a:gd name="connsiteY22" fmla="*/ 88711 h 1726442"/>
              <a:gd name="connsiteX23" fmla="*/ 450376 w 484513"/>
              <a:gd name="connsiteY23" fmla="*/ 68239 h 1726442"/>
              <a:gd name="connsiteX24" fmla="*/ 477671 w 484513"/>
              <a:gd name="connsiteY24" fmla="*/ 27296 h 1726442"/>
              <a:gd name="connsiteX25" fmla="*/ 484495 w 484513"/>
              <a:gd name="connsiteY25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68489 w 484513"/>
              <a:gd name="connsiteY18" fmla="*/ 204717 h 1726442"/>
              <a:gd name="connsiteX19" fmla="*/ 395785 w 484513"/>
              <a:gd name="connsiteY19" fmla="*/ 136478 h 1726442"/>
              <a:gd name="connsiteX20" fmla="*/ 416256 w 484513"/>
              <a:gd name="connsiteY20" fmla="*/ 122830 h 1726442"/>
              <a:gd name="connsiteX21" fmla="*/ 443552 w 484513"/>
              <a:gd name="connsiteY21" fmla="*/ 88711 h 1726442"/>
              <a:gd name="connsiteX22" fmla="*/ 450376 w 484513"/>
              <a:gd name="connsiteY22" fmla="*/ 68239 h 1726442"/>
              <a:gd name="connsiteX23" fmla="*/ 477671 w 484513"/>
              <a:gd name="connsiteY23" fmla="*/ 27296 h 1726442"/>
              <a:gd name="connsiteX24" fmla="*/ 484495 w 484513"/>
              <a:gd name="connsiteY24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68489 w 484513"/>
              <a:gd name="connsiteY18" fmla="*/ 204717 h 1726442"/>
              <a:gd name="connsiteX19" fmla="*/ 395785 w 484513"/>
              <a:gd name="connsiteY19" fmla="*/ 136478 h 1726442"/>
              <a:gd name="connsiteX20" fmla="*/ 443552 w 484513"/>
              <a:gd name="connsiteY20" fmla="*/ 88711 h 1726442"/>
              <a:gd name="connsiteX21" fmla="*/ 450376 w 484513"/>
              <a:gd name="connsiteY21" fmla="*/ 68239 h 1726442"/>
              <a:gd name="connsiteX22" fmla="*/ 477671 w 484513"/>
              <a:gd name="connsiteY22" fmla="*/ 27296 h 1726442"/>
              <a:gd name="connsiteX23" fmla="*/ 484495 w 484513"/>
              <a:gd name="connsiteY23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61414 w 484495"/>
              <a:gd name="connsiteY5" fmla="*/ 989463 h 1726442"/>
              <a:gd name="connsiteX6" fmla="*/ 88710 w 484495"/>
              <a:gd name="connsiteY6" fmla="*/ 907576 h 1726442"/>
              <a:gd name="connsiteX7" fmla="*/ 95534 w 484495"/>
              <a:gd name="connsiteY7" fmla="*/ 887105 h 1726442"/>
              <a:gd name="connsiteX8" fmla="*/ 102358 w 484495"/>
              <a:gd name="connsiteY8" fmla="*/ 798394 h 1726442"/>
              <a:gd name="connsiteX9" fmla="*/ 129653 w 484495"/>
              <a:gd name="connsiteY9" fmla="*/ 709684 h 1726442"/>
              <a:gd name="connsiteX10" fmla="*/ 136477 w 484495"/>
              <a:gd name="connsiteY10" fmla="*/ 689212 h 1726442"/>
              <a:gd name="connsiteX11" fmla="*/ 177420 w 484495"/>
              <a:gd name="connsiteY11" fmla="*/ 627797 h 1726442"/>
              <a:gd name="connsiteX12" fmla="*/ 211540 w 484495"/>
              <a:gd name="connsiteY12" fmla="*/ 566382 h 1726442"/>
              <a:gd name="connsiteX13" fmla="*/ 232011 w 484495"/>
              <a:gd name="connsiteY13" fmla="*/ 511791 h 1726442"/>
              <a:gd name="connsiteX14" fmla="*/ 252483 w 484495"/>
              <a:gd name="connsiteY14" fmla="*/ 450376 h 1726442"/>
              <a:gd name="connsiteX15" fmla="*/ 279779 w 484495"/>
              <a:gd name="connsiteY15" fmla="*/ 409433 h 1726442"/>
              <a:gd name="connsiteX16" fmla="*/ 313898 w 484495"/>
              <a:gd name="connsiteY16" fmla="*/ 348018 h 1726442"/>
              <a:gd name="connsiteX17" fmla="*/ 334370 w 484495"/>
              <a:gd name="connsiteY17" fmla="*/ 286603 h 1726442"/>
              <a:gd name="connsiteX18" fmla="*/ 368489 w 484495"/>
              <a:gd name="connsiteY18" fmla="*/ 204717 h 1726442"/>
              <a:gd name="connsiteX19" fmla="*/ 395785 w 484495"/>
              <a:gd name="connsiteY19" fmla="*/ 136478 h 1726442"/>
              <a:gd name="connsiteX20" fmla="*/ 443552 w 484495"/>
              <a:gd name="connsiteY20" fmla="*/ 88711 h 1726442"/>
              <a:gd name="connsiteX21" fmla="*/ 477671 w 484495"/>
              <a:gd name="connsiteY21" fmla="*/ 27296 h 1726442"/>
              <a:gd name="connsiteX22" fmla="*/ 484495 w 484495"/>
              <a:gd name="connsiteY22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61414 w 484495"/>
              <a:gd name="connsiteY5" fmla="*/ 989463 h 1726442"/>
              <a:gd name="connsiteX6" fmla="*/ 88710 w 484495"/>
              <a:gd name="connsiteY6" fmla="*/ 907576 h 1726442"/>
              <a:gd name="connsiteX7" fmla="*/ 95534 w 484495"/>
              <a:gd name="connsiteY7" fmla="*/ 887105 h 1726442"/>
              <a:gd name="connsiteX8" fmla="*/ 102358 w 484495"/>
              <a:gd name="connsiteY8" fmla="*/ 798394 h 1726442"/>
              <a:gd name="connsiteX9" fmla="*/ 129653 w 484495"/>
              <a:gd name="connsiteY9" fmla="*/ 709684 h 1726442"/>
              <a:gd name="connsiteX10" fmla="*/ 136477 w 484495"/>
              <a:gd name="connsiteY10" fmla="*/ 689212 h 1726442"/>
              <a:gd name="connsiteX11" fmla="*/ 177420 w 484495"/>
              <a:gd name="connsiteY11" fmla="*/ 627797 h 1726442"/>
              <a:gd name="connsiteX12" fmla="*/ 211540 w 484495"/>
              <a:gd name="connsiteY12" fmla="*/ 566382 h 1726442"/>
              <a:gd name="connsiteX13" fmla="*/ 232011 w 484495"/>
              <a:gd name="connsiteY13" fmla="*/ 511791 h 1726442"/>
              <a:gd name="connsiteX14" fmla="*/ 252483 w 484495"/>
              <a:gd name="connsiteY14" fmla="*/ 450376 h 1726442"/>
              <a:gd name="connsiteX15" fmla="*/ 279779 w 484495"/>
              <a:gd name="connsiteY15" fmla="*/ 409433 h 1726442"/>
              <a:gd name="connsiteX16" fmla="*/ 313898 w 484495"/>
              <a:gd name="connsiteY16" fmla="*/ 348018 h 1726442"/>
              <a:gd name="connsiteX17" fmla="*/ 334370 w 484495"/>
              <a:gd name="connsiteY17" fmla="*/ 286603 h 1726442"/>
              <a:gd name="connsiteX18" fmla="*/ 368489 w 484495"/>
              <a:gd name="connsiteY18" fmla="*/ 204717 h 1726442"/>
              <a:gd name="connsiteX19" fmla="*/ 395785 w 484495"/>
              <a:gd name="connsiteY19" fmla="*/ 136478 h 1726442"/>
              <a:gd name="connsiteX20" fmla="*/ 443552 w 484495"/>
              <a:gd name="connsiteY20" fmla="*/ 88711 h 1726442"/>
              <a:gd name="connsiteX21" fmla="*/ 484495 w 484495"/>
              <a:gd name="connsiteY21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61414 w 484495"/>
              <a:gd name="connsiteY5" fmla="*/ 989463 h 1726442"/>
              <a:gd name="connsiteX6" fmla="*/ 88710 w 484495"/>
              <a:gd name="connsiteY6" fmla="*/ 907576 h 1726442"/>
              <a:gd name="connsiteX7" fmla="*/ 102358 w 484495"/>
              <a:gd name="connsiteY7" fmla="*/ 798394 h 1726442"/>
              <a:gd name="connsiteX8" fmla="*/ 129653 w 484495"/>
              <a:gd name="connsiteY8" fmla="*/ 709684 h 1726442"/>
              <a:gd name="connsiteX9" fmla="*/ 136477 w 484495"/>
              <a:gd name="connsiteY9" fmla="*/ 689212 h 1726442"/>
              <a:gd name="connsiteX10" fmla="*/ 177420 w 484495"/>
              <a:gd name="connsiteY10" fmla="*/ 627797 h 1726442"/>
              <a:gd name="connsiteX11" fmla="*/ 211540 w 484495"/>
              <a:gd name="connsiteY11" fmla="*/ 566382 h 1726442"/>
              <a:gd name="connsiteX12" fmla="*/ 232011 w 484495"/>
              <a:gd name="connsiteY12" fmla="*/ 511791 h 1726442"/>
              <a:gd name="connsiteX13" fmla="*/ 252483 w 484495"/>
              <a:gd name="connsiteY13" fmla="*/ 450376 h 1726442"/>
              <a:gd name="connsiteX14" fmla="*/ 279779 w 484495"/>
              <a:gd name="connsiteY14" fmla="*/ 409433 h 1726442"/>
              <a:gd name="connsiteX15" fmla="*/ 313898 w 484495"/>
              <a:gd name="connsiteY15" fmla="*/ 348018 h 1726442"/>
              <a:gd name="connsiteX16" fmla="*/ 334370 w 484495"/>
              <a:gd name="connsiteY16" fmla="*/ 286603 h 1726442"/>
              <a:gd name="connsiteX17" fmla="*/ 368489 w 484495"/>
              <a:gd name="connsiteY17" fmla="*/ 204717 h 1726442"/>
              <a:gd name="connsiteX18" fmla="*/ 395785 w 484495"/>
              <a:gd name="connsiteY18" fmla="*/ 136478 h 1726442"/>
              <a:gd name="connsiteX19" fmla="*/ 443552 w 484495"/>
              <a:gd name="connsiteY19" fmla="*/ 88711 h 1726442"/>
              <a:gd name="connsiteX20" fmla="*/ 484495 w 484495"/>
              <a:gd name="connsiteY20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54591 w 484495"/>
              <a:gd name="connsiteY5" fmla="*/ 968991 h 1726442"/>
              <a:gd name="connsiteX6" fmla="*/ 88710 w 484495"/>
              <a:gd name="connsiteY6" fmla="*/ 907576 h 1726442"/>
              <a:gd name="connsiteX7" fmla="*/ 102358 w 484495"/>
              <a:gd name="connsiteY7" fmla="*/ 798394 h 1726442"/>
              <a:gd name="connsiteX8" fmla="*/ 129653 w 484495"/>
              <a:gd name="connsiteY8" fmla="*/ 709684 h 1726442"/>
              <a:gd name="connsiteX9" fmla="*/ 136477 w 484495"/>
              <a:gd name="connsiteY9" fmla="*/ 689212 h 1726442"/>
              <a:gd name="connsiteX10" fmla="*/ 177420 w 484495"/>
              <a:gd name="connsiteY10" fmla="*/ 627797 h 1726442"/>
              <a:gd name="connsiteX11" fmla="*/ 211540 w 484495"/>
              <a:gd name="connsiteY11" fmla="*/ 566382 h 1726442"/>
              <a:gd name="connsiteX12" fmla="*/ 232011 w 484495"/>
              <a:gd name="connsiteY12" fmla="*/ 511791 h 1726442"/>
              <a:gd name="connsiteX13" fmla="*/ 252483 w 484495"/>
              <a:gd name="connsiteY13" fmla="*/ 450376 h 1726442"/>
              <a:gd name="connsiteX14" fmla="*/ 279779 w 484495"/>
              <a:gd name="connsiteY14" fmla="*/ 409433 h 1726442"/>
              <a:gd name="connsiteX15" fmla="*/ 313898 w 484495"/>
              <a:gd name="connsiteY15" fmla="*/ 348018 h 1726442"/>
              <a:gd name="connsiteX16" fmla="*/ 334370 w 484495"/>
              <a:gd name="connsiteY16" fmla="*/ 286603 h 1726442"/>
              <a:gd name="connsiteX17" fmla="*/ 368489 w 484495"/>
              <a:gd name="connsiteY17" fmla="*/ 204717 h 1726442"/>
              <a:gd name="connsiteX18" fmla="*/ 395785 w 484495"/>
              <a:gd name="connsiteY18" fmla="*/ 136478 h 1726442"/>
              <a:gd name="connsiteX19" fmla="*/ 443552 w 484495"/>
              <a:gd name="connsiteY19" fmla="*/ 88711 h 1726442"/>
              <a:gd name="connsiteX20" fmla="*/ 484495 w 484495"/>
              <a:gd name="connsiteY20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88710 w 484495"/>
              <a:gd name="connsiteY5" fmla="*/ 907576 h 1726442"/>
              <a:gd name="connsiteX6" fmla="*/ 102358 w 484495"/>
              <a:gd name="connsiteY6" fmla="*/ 798394 h 1726442"/>
              <a:gd name="connsiteX7" fmla="*/ 129653 w 484495"/>
              <a:gd name="connsiteY7" fmla="*/ 709684 h 1726442"/>
              <a:gd name="connsiteX8" fmla="*/ 136477 w 484495"/>
              <a:gd name="connsiteY8" fmla="*/ 689212 h 1726442"/>
              <a:gd name="connsiteX9" fmla="*/ 177420 w 484495"/>
              <a:gd name="connsiteY9" fmla="*/ 627797 h 1726442"/>
              <a:gd name="connsiteX10" fmla="*/ 211540 w 484495"/>
              <a:gd name="connsiteY10" fmla="*/ 566382 h 1726442"/>
              <a:gd name="connsiteX11" fmla="*/ 232011 w 484495"/>
              <a:gd name="connsiteY11" fmla="*/ 511791 h 1726442"/>
              <a:gd name="connsiteX12" fmla="*/ 252483 w 484495"/>
              <a:gd name="connsiteY12" fmla="*/ 450376 h 1726442"/>
              <a:gd name="connsiteX13" fmla="*/ 279779 w 484495"/>
              <a:gd name="connsiteY13" fmla="*/ 409433 h 1726442"/>
              <a:gd name="connsiteX14" fmla="*/ 313898 w 484495"/>
              <a:gd name="connsiteY14" fmla="*/ 348018 h 1726442"/>
              <a:gd name="connsiteX15" fmla="*/ 334370 w 484495"/>
              <a:gd name="connsiteY15" fmla="*/ 286603 h 1726442"/>
              <a:gd name="connsiteX16" fmla="*/ 368489 w 484495"/>
              <a:gd name="connsiteY16" fmla="*/ 204717 h 1726442"/>
              <a:gd name="connsiteX17" fmla="*/ 395785 w 484495"/>
              <a:gd name="connsiteY17" fmla="*/ 136478 h 1726442"/>
              <a:gd name="connsiteX18" fmla="*/ 443552 w 484495"/>
              <a:gd name="connsiteY18" fmla="*/ 88711 h 1726442"/>
              <a:gd name="connsiteX19" fmla="*/ 484495 w 484495"/>
              <a:gd name="connsiteY19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75062 w 484495"/>
              <a:gd name="connsiteY5" fmla="*/ 921224 h 1726442"/>
              <a:gd name="connsiteX6" fmla="*/ 102358 w 484495"/>
              <a:gd name="connsiteY6" fmla="*/ 798394 h 1726442"/>
              <a:gd name="connsiteX7" fmla="*/ 129653 w 484495"/>
              <a:gd name="connsiteY7" fmla="*/ 709684 h 1726442"/>
              <a:gd name="connsiteX8" fmla="*/ 136477 w 484495"/>
              <a:gd name="connsiteY8" fmla="*/ 689212 h 1726442"/>
              <a:gd name="connsiteX9" fmla="*/ 177420 w 484495"/>
              <a:gd name="connsiteY9" fmla="*/ 627797 h 1726442"/>
              <a:gd name="connsiteX10" fmla="*/ 211540 w 484495"/>
              <a:gd name="connsiteY10" fmla="*/ 566382 h 1726442"/>
              <a:gd name="connsiteX11" fmla="*/ 232011 w 484495"/>
              <a:gd name="connsiteY11" fmla="*/ 511791 h 1726442"/>
              <a:gd name="connsiteX12" fmla="*/ 252483 w 484495"/>
              <a:gd name="connsiteY12" fmla="*/ 450376 h 1726442"/>
              <a:gd name="connsiteX13" fmla="*/ 279779 w 484495"/>
              <a:gd name="connsiteY13" fmla="*/ 409433 h 1726442"/>
              <a:gd name="connsiteX14" fmla="*/ 313898 w 484495"/>
              <a:gd name="connsiteY14" fmla="*/ 348018 h 1726442"/>
              <a:gd name="connsiteX15" fmla="*/ 334370 w 484495"/>
              <a:gd name="connsiteY15" fmla="*/ 286603 h 1726442"/>
              <a:gd name="connsiteX16" fmla="*/ 368489 w 484495"/>
              <a:gd name="connsiteY16" fmla="*/ 204717 h 1726442"/>
              <a:gd name="connsiteX17" fmla="*/ 395785 w 484495"/>
              <a:gd name="connsiteY17" fmla="*/ 136478 h 1726442"/>
              <a:gd name="connsiteX18" fmla="*/ 443552 w 484495"/>
              <a:gd name="connsiteY18" fmla="*/ 88711 h 1726442"/>
              <a:gd name="connsiteX19" fmla="*/ 484495 w 484495"/>
              <a:gd name="connsiteY19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75062 w 484495"/>
              <a:gd name="connsiteY5" fmla="*/ 921224 h 1726442"/>
              <a:gd name="connsiteX6" fmla="*/ 102358 w 484495"/>
              <a:gd name="connsiteY6" fmla="*/ 798394 h 1726442"/>
              <a:gd name="connsiteX7" fmla="*/ 129653 w 484495"/>
              <a:gd name="connsiteY7" fmla="*/ 709684 h 1726442"/>
              <a:gd name="connsiteX8" fmla="*/ 177420 w 484495"/>
              <a:gd name="connsiteY8" fmla="*/ 627797 h 1726442"/>
              <a:gd name="connsiteX9" fmla="*/ 211540 w 484495"/>
              <a:gd name="connsiteY9" fmla="*/ 566382 h 1726442"/>
              <a:gd name="connsiteX10" fmla="*/ 232011 w 484495"/>
              <a:gd name="connsiteY10" fmla="*/ 511791 h 1726442"/>
              <a:gd name="connsiteX11" fmla="*/ 252483 w 484495"/>
              <a:gd name="connsiteY11" fmla="*/ 450376 h 1726442"/>
              <a:gd name="connsiteX12" fmla="*/ 279779 w 484495"/>
              <a:gd name="connsiteY12" fmla="*/ 409433 h 1726442"/>
              <a:gd name="connsiteX13" fmla="*/ 313898 w 484495"/>
              <a:gd name="connsiteY13" fmla="*/ 348018 h 1726442"/>
              <a:gd name="connsiteX14" fmla="*/ 334370 w 484495"/>
              <a:gd name="connsiteY14" fmla="*/ 286603 h 1726442"/>
              <a:gd name="connsiteX15" fmla="*/ 368489 w 484495"/>
              <a:gd name="connsiteY15" fmla="*/ 204717 h 1726442"/>
              <a:gd name="connsiteX16" fmla="*/ 395785 w 484495"/>
              <a:gd name="connsiteY16" fmla="*/ 136478 h 1726442"/>
              <a:gd name="connsiteX17" fmla="*/ 443552 w 484495"/>
              <a:gd name="connsiteY17" fmla="*/ 88711 h 1726442"/>
              <a:gd name="connsiteX18" fmla="*/ 484495 w 484495"/>
              <a:gd name="connsiteY18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75062 w 484495"/>
              <a:gd name="connsiteY5" fmla="*/ 921224 h 1726442"/>
              <a:gd name="connsiteX6" fmla="*/ 102358 w 484495"/>
              <a:gd name="connsiteY6" fmla="*/ 798394 h 1726442"/>
              <a:gd name="connsiteX7" fmla="*/ 143301 w 484495"/>
              <a:gd name="connsiteY7" fmla="*/ 723331 h 1726442"/>
              <a:gd name="connsiteX8" fmla="*/ 177420 w 484495"/>
              <a:gd name="connsiteY8" fmla="*/ 627797 h 1726442"/>
              <a:gd name="connsiteX9" fmla="*/ 211540 w 484495"/>
              <a:gd name="connsiteY9" fmla="*/ 566382 h 1726442"/>
              <a:gd name="connsiteX10" fmla="*/ 232011 w 484495"/>
              <a:gd name="connsiteY10" fmla="*/ 511791 h 1726442"/>
              <a:gd name="connsiteX11" fmla="*/ 252483 w 484495"/>
              <a:gd name="connsiteY11" fmla="*/ 450376 h 1726442"/>
              <a:gd name="connsiteX12" fmla="*/ 279779 w 484495"/>
              <a:gd name="connsiteY12" fmla="*/ 409433 h 1726442"/>
              <a:gd name="connsiteX13" fmla="*/ 313898 w 484495"/>
              <a:gd name="connsiteY13" fmla="*/ 348018 h 1726442"/>
              <a:gd name="connsiteX14" fmla="*/ 334370 w 484495"/>
              <a:gd name="connsiteY14" fmla="*/ 286603 h 1726442"/>
              <a:gd name="connsiteX15" fmla="*/ 368489 w 484495"/>
              <a:gd name="connsiteY15" fmla="*/ 204717 h 1726442"/>
              <a:gd name="connsiteX16" fmla="*/ 395785 w 484495"/>
              <a:gd name="connsiteY16" fmla="*/ 136478 h 1726442"/>
              <a:gd name="connsiteX17" fmla="*/ 443552 w 484495"/>
              <a:gd name="connsiteY17" fmla="*/ 88711 h 1726442"/>
              <a:gd name="connsiteX18" fmla="*/ 484495 w 484495"/>
              <a:gd name="connsiteY18" fmla="*/ 0 h 172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4495" h="1726442">
                <a:moveTo>
                  <a:pt x="6823" y="1726442"/>
                </a:moveTo>
                <a:cubicBezTo>
                  <a:pt x="4549" y="1701421"/>
                  <a:pt x="0" y="1676503"/>
                  <a:pt x="0" y="1651379"/>
                </a:cubicBezTo>
                <a:cubicBezTo>
                  <a:pt x="0" y="1500695"/>
                  <a:pt x="1885" y="1497930"/>
                  <a:pt x="13647" y="1392072"/>
                </a:cubicBezTo>
                <a:cubicBezTo>
                  <a:pt x="15922" y="1342030"/>
                  <a:pt x="15922" y="1297674"/>
                  <a:pt x="20471" y="1241946"/>
                </a:cubicBezTo>
                <a:cubicBezTo>
                  <a:pt x="25020" y="1186218"/>
                  <a:pt x="31845" y="1111156"/>
                  <a:pt x="40943" y="1057702"/>
                </a:cubicBezTo>
                <a:cubicBezTo>
                  <a:pt x="50041" y="1004248"/>
                  <a:pt x="64826" y="964442"/>
                  <a:pt x="75062" y="921224"/>
                </a:cubicBezTo>
                <a:cubicBezTo>
                  <a:pt x="85298" y="878006"/>
                  <a:pt x="90985" y="831376"/>
                  <a:pt x="102358" y="798394"/>
                </a:cubicBezTo>
                <a:cubicBezTo>
                  <a:pt x="113731" y="765412"/>
                  <a:pt x="137615" y="741528"/>
                  <a:pt x="143301" y="723331"/>
                </a:cubicBezTo>
                <a:cubicBezTo>
                  <a:pt x="155811" y="694898"/>
                  <a:pt x="166047" y="653955"/>
                  <a:pt x="177420" y="627797"/>
                </a:cubicBezTo>
                <a:cubicBezTo>
                  <a:pt x="188793" y="601639"/>
                  <a:pt x="202442" y="585716"/>
                  <a:pt x="211540" y="566382"/>
                </a:cubicBezTo>
                <a:cubicBezTo>
                  <a:pt x="226314" y="507289"/>
                  <a:pt x="225187" y="531125"/>
                  <a:pt x="232011" y="511791"/>
                </a:cubicBezTo>
                <a:cubicBezTo>
                  <a:pt x="238835" y="492457"/>
                  <a:pt x="244522" y="467436"/>
                  <a:pt x="252483" y="450376"/>
                </a:cubicBezTo>
                <a:cubicBezTo>
                  <a:pt x="260444" y="433316"/>
                  <a:pt x="269543" y="426493"/>
                  <a:pt x="279779" y="409433"/>
                </a:cubicBezTo>
                <a:cubicBezTo>
                  <a:pt x="290015" y="392373"/>
                  <a:pt x="304800" y="368490"/>
                  <a:pt x="313898" y="348018"/>
                </a:cubicBezTo>
                <a:cubicBezTo>
                  <a:pt x="322996" y="327546"/>
                  <a:pt x="325272" y="310487"/>
                  <a:pt x="334370" y="286603"/>
                </a:cubicBezTo>
                <a:cubicBezTo>
                  <a:pt x="343469" y="262720"/>
                  <a:pt x="358253" y="229738"/>
                  <a:pt x="368489" y="204717"/>
                </a:cubicBezTo>
                <a:cubicBezTo>
                  <a:pt x="378725" y="179696"/>
                  <a:pt x="383275" y="155812"/>
                  <a:pt x="395785" y="136478"/>
                </a:cubicBezTo>
                <a:cubicBezTo>
                  <a:pt x="408295" y="117144"/>
                  <a:pt x="428767" y="111457"/>
                  <a:pt x="443552" y="88711"/>
                </a:cubicBezTo>
                <a:cubicBezTo>
                  <a:pt x="458337" y="65965"/>
                  <a:pt x="475965" y="18482"/>
                  <a:pt x="484495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041650" y="4910138"/>
            <a:ext cx="212725" cy="1593850"/>
          </a:xfrm>
          <a:custGeom>
            <a:avLst/>
            <a:gdLst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56949 w 245659"/>
              <a:gd name="connsiteY14" fmla="*/ 232011 h 1699146"/>
              <a:gd name="connsiteX15" fmla="*/ 136477 w 245659"/>
              <a:gd name="connsiteY15" fmla="*/ 211540 h 1699146"/>
              <a:gd name="connsiteX16" fmla="*/ 102358 w 245659"/>
              <a:gd name="connsiteY16" fmla="*/ 150125 h 1699146"/>
              <a:gd name="connsiteX17" fmla="*/ 81886 w 245659"/>
              <a:gd name="connsiteY17" fmla="*/ 136477 h 1699146"/>
              <a:gd name="connsiteX18" fmla="*/ 54591 w 245659"/>
              <a:gd name="connsiteY18" fmla="*/ 75062 h 1699146"/>
              <a:gd name="connsiteX19" fmla="*/ 34119 w 245659"/>
              <a:gd name="connsiteY19" fmla="*/ 61414 h 1699146"/>
              <a:gd name="connsiteX20" fmla="*/ 13648 w 245659"/>
              <a:gd name="connsiteY20" fmla="*/ 20471 h 1699146"/>
              <a:gd name="connsiteX21" fmla="*/ 0 w 245659"/>
              <a:gd name="connsiteY21" fmla="*/ 0 h 1699146"/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36477 w 245659"/>
              <a:gd name="connsiteY14" fmla="*/ 211540 h 1699146"/>
              <a:gd name="connsiteX15" fmla="*/ 102358 w 245659"/>
              <a:gd name="connsiteY15" fmla="*/ 150125 h 1699146"/>
              <a:gd name="connsiteX16" fmla="*/ 81886 w 245659"/>
              <a:gd name="connsiteY16" fmla="*/ 136477 h 1699146"/>
              <a:gd name="connsiteX17" fmla="*/ 54591 w 245659"/>
              <a:gd name="connsiteY17" fmla="*/ 75062 h 1699146"/>
              <a:gd name="connsiteX18" fmla="*/ 34119 w 245659"/>
              <a:gd name="connsiteY18" fmla="*/ 61414 h 1699146"/>
              <a:gd name="connsiteX19" fmla="*/ 13648 w 245659"/>
              <a:gd name="connsiteY19" fmla="*/ 20471 h 1699146"/>
              <a:gd name="connsiteX20" fmla="*/ 0 w 245659"/>
              <a:gd name="connsiteY20" fmla="*/ 0 h 1699146"/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36477 w 245659"/>
              <a:gd name="connsiteY14" fmla="*/ 211540 h 1699146"/>
              <a:gd name="connsiteX15" fmla="*/ 81886 w 245659"/>
              <a:gd name="connsiteY15" fmla="*/ 136477 h 1699146"/>
              <a:gd name="connsiteX16" fmla="*/ 54591 w 245659"/>
              <a:gd name="connsiteY16" fmla="*/ 75062 h 1699146"/>
              <a:gd name="connsiteX17" fmla="*/ 34119 w 245659"/>
              <a:gd name="connsiteY17" fmla="*/ 61414 h 1699146"/>
              <a:gd name="connsiteX18" fmla="*/ 13648 w 245659"/>
              <a:gd name="connsiteY18" fmla="*/ 20471 h 1699146"/>
              <a:gd name="connsiteX19" fmla="*/ 0 w 245659"/>
              <a:gd name="connsiteY19" fmla="*/ 0 h 1699146"/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36477 w 245659"/>
              <a:gd name="connsiteY14" fmla="*/ 211540 h 1699146"/>
              <a:gd name="connsiteX15" fmla="*/ 81886 w 245659"/>
              <a:gd name="connsiteY15" fmla="*/ 136477 h 1699146"/>
              <a:gd name="connsiteX16" fmla="*/ 34119 w 245659"/>
              <a:gd name="connsiteY16" fmla="*/ 61414 h 1699146"/>
              <a:gd name="connsiteX17" fmla="*/ 13648 w 245659"/>
              <a:gd name="connsiteY17" fmla="*/ 20471 h 1699146"/>
              <a:gd name="connsiteX18" fmla="*/ 0 w 245659"/>
              <a:gd name="connsiteY18" fmla="*/ 0 h 1699146"/>
              <a:gd name="connsiteX0" fmla="*/ 218364 w 245659"/>
              <a:gd name="connsiteY0" fmla="*/ 1699209 h 1699209"/>
              <a:gd name="connsiteX1" fmla="*/ 211540 w 245659"/>
              <a:gd name="connsiteY1" fmla="*/ 1665089 h 1699209"/>
              <a:gd name="connsiteX2" fmla="*/ 204716 w 245659"/>
              <a:gd name="connsiteY2" fmla="*/ 1637794 h 1699209"/>
              <a:gd name="connsiteX3" fmla="*/ 197892 w 245659"/>
              <a:gd name="connsiteY3" fmla="*/ 1494492 h 1699209"/>
              <a:gd name="connsiteX4" fmla="*/ 211540 w 245659"/>
              <a:gd name="connsiteY4" fmla="*/ 1330719 h 1699209"/>
              <a:gd name="connsiteX5" fmla="*/ 218364 w 245659"/>
              <a:gd name="connsiteY5" fmla="*/ 1276128 h 1699209"/>
              <a:gd name="connsiteX6" fmla="*/ 225188 w 245659"/>
              <a:gd name="connsiteY6" fmla="*/ 1228361 h 1699209"/>
              <a:gd name="connsiteX7" fmla="*/ 238836 w 245659"/>
              <a:gd name="connsiteY7" fmla="*/ 1126003 h 1699209"/>
              <a:gd name="connsiteX8" fmla="*/ 245659 w 245659"/>
              <a:gd name="connsiteY8" fmla="*/ 1105531 h 1699209"/>
              <a:gd name="connsiteX9" fmla="*/ 238836 w 245659"/>
              <a:gd name="connsiteY9" fmla="*/ 887167 h 1699209"/>
              <a:gd name="connsiteX10" fmla="*/ 232012 w 245659"/>
              <a:gd name="connsiteY10" fmla="*/ 498206 h 1699209"/>
              <a:gd name="connsiteX11" fmla="*/ 211540 w 245659"/>
              <a:gd name="connsiteY11" fmla="*/ 416319 h 1699209"/>
              <a:gd name="connsiteX12" fmla="*/ 204716 w 245659"/>
              <a:gd name="connsiteY12" fmla="*/ 395848 h 1699209"/>
              <a:gd name="connsiteX13" fmla="*/ 177421 w 245659"/>
              <a:gd name="connsiteY13" fmla="*/ 354904 h 1699209"/>
              <a:gd name="connsiteX14" fmla="*/ 136477 w 245659"/>
              <a:gd name="connsiteY14" fmla="*/ 211603 h 1699209"/>
              <a:gd name="connsiteX15" fmla="*/ 81886 w 245659"/>
              <a:gd name="connsiteY15" fmla="*/ 136540 h 1699209"/>
              <a:gd name="connsiteX16" fmla="*/ 13648 w 245659"/>
              <a:gd name="connsiteY16" fmla="*/ 20534 h 1699209"/>
              <a:gd name="connsiteX17" fmla="*/ 0 w 245659"/>
              <a:gd name="connsiteY17" fmla="*/ 63 h 1699209"/>
              <a:gd name="connsiteX0" fmla="*/ 218364 w 245659"/>
              <a:gd name="connsiteY0" fmla="*/ 1699209 h 1699209"/>
              <a:gd name="connsiteX1" fmla="*/ 211540 w 245659"/>
              <a:gd name="connsiteY1" fmla="*/ 1665089 h 1699209"/>
              <a:gd name="connsiteX2" fmla="*/ 204716 w 245659"/>
              <a:gd name="connsiteY2" fmla="*/ 1637794 h 1699209"/>
              <a:gd name="connsiteX3" fmla="*/ 197892 w 245659"/>
              <a:gd name="connsiteY3" fmla="*/ 1494492 h 1699209"/>
              <a:gd name="connsiteX4" fmla="*/ 211540 w 245659"/>
              <a:gd name="connsiteY4" fmla="*/ 1330719 h 1699209"/>
              <a:gd name="connsiteX5" fmla="*/ 225188 w 245659"/>
              <a:gd name="connsiteY5" fmla="*/ 1228361 h 1699209"/>
              <a:gd name="connsiteX6" fmla="*/ 238836 w 245659"/>
              <a:gd name="connsiteY6" fmla="*/ 1126003 h 1699209"/>
              <a:gd name="connsiteX7" fmla="*/ 245659 w 245659"/>
              <a:gd name="connsiteY7" fmla="*/ 1105531 h 1699209"/>
              <a:gd name="connsiteX8" fmla="*/ 238836 w 245659"/>
              <a:gd name="connsiteY8" fmla="*/ 887167 h 1699209"/>
              <a:gd name="connsiteX9" fmla="*/ 232012 w 245659"/>
              <a:gd name="connsiteY9" fmla="*/ 498206 h 1699209"/>
              <a:gd name="connsiteX10" fmla="*/ 211540 w 245659"/>
              <a:gd name="connsiteY10" fmla="*/ 416319 h 1699209"/>
              <a:gd name="connsiteX11" fmla="*/ 204716 w 245659"/>
              <a:gd name="connsiteY11" fmla="*/ 395848 h 1699209"/>
              <a:gd name="connsiteX12" fmla="*/ 177421 w 245659"/>
              <a:gd name="connsiteY12" fmla="*/ 354904 h 1699209"/>
              <a:gd name="connsiteX13" fmla="*/ 136477 w 245659"/>
              <a:gd name="connsiteY13" fmla="*/ 211603 h 1699209"/>
              <a:gd name="connsiteX14" fmla="*/ 81886 w 245659"/>
              <a:gd name="connsiteY14" fmla="*/ 136540 h 1699209"/>
              <a:gd name="connsiteX15" fmla="*/ 13648 w 245659"/>
              <a:gd name="connsiteY15" fmla="*/ 20534 h 1699209"/>
              <a:gd name="connsiteX16" fmla="*/ 0 w 245659"/>
              <a:gd name="connsiteY16" fmla="*/ 63 h 1699209"/>
              <a:gd name="connsiteX0" fmla="*/ 218364 w 245659"/>
              <a:gd name="connsiteY0" fmla="*/ 1699209 h 1699209"/>
              <a:gd name="connsiteX1" fmla="*/ 204716 w 245659"/>
              <a:gd name="connsiteY1" fmla="*/ 1637794 h 1699209"/>
              <a:gd name="connsiteX2" fmla="*/ 197892 w 245659"/>
              <a:gd name="connsiteY2" fmla="*/ 1494492 h 1699209"/>
              <a:gd name="connsiteX3" fmla="*/ 211540 w 245659"/>
              <a:gd name="connsiteY3" fmla="*/ 1330719 h 1699209"/>
              <a:gd name="connsiteX4" fmla="*/ 225188 w 245659"/>
              <a:gd name="connsiteY4" fmla="*/ 1228361 h 1699209"/>
              <a:gd name="connsiteX5" fmla="*/ 238836 w 245659"/>
              <a:gd name="connsiteY5" fmla="*/ 1126003 h 1699209"/>
              <a:gd name="connsiteX6" fmla="*/ 245659 w 245659"/>
              <a:gd name="connsiteY6" fmla="*/ 1105531 h 1699209"/>
              <a:gd name="connsiteX7" fmla="*/ 238836 w 245659"/>
              <a:gd name="connsiteY7" fmla="*/ 887167 h 1699209"/>
              <a:gd name="connsiteX8" fmla="*/ 232012 w 245659"/>
              <a:gd name="connsiteY8" fmla="*/ 498206 h 1699209"/>
              <a:gd name="connsiteX9" fmla="*/ 211540 w 245659"/>
              <a:gd name="connsiteY9" fmla="*/ 416319 h 1699209"/>
              <a:gd name="connsiteX10" fmla="*/ 204716 w 245659"/>
              <a:gd name="connsiteY10" fmla="*/ 395848 h 1699209"/>
              <a:gd name="connsiteX11" fmla="*/ 177421 w 245659"/>
              <a:gd name="connsiteY11" fmla="*/ 354904 h 1699209"/>
              <a:gd name="connsiteX12" fmla="*/ 136477 w 245659"/>
              <a:gd name="connsiteY12" fmla="*/ 211603 h 1699209"/>
              <a:gd name="connsiteX13" fmla="*/ 81886 w 245659"/>
              <a:gd name="connsiteY13" fmla="*/ 136540 h 1699209"/>
              <a:gd name="connsiteX14" fmla="*/ 13648 w 245659"/>
              <a:gd name="connsiteY14" fmla="*/ 20534 h 1699209"/>
              <a:gd name="connsiteX15" fmla="*/ 0 w 245659"/>
              <a:gd name="connsiteY15" fmla="*/ 63 h 1699209"/>
              <a:gd name="connsiteX0" fmla="*/ 184245 w 245659"/>
              <a:gd name="connsiteY0" fmla="*/ 1699209 h 1699209"/>
              <a:gd name="connsiteX1" fmla="*/ 204716 w 245659"/>
              <a:gd name="connsiteY1" fmla="*/ 1637794 h 1699209"/>
              <a:gd name="connsiteX2" fmla="*/ 197892 w 245659"/>
              <a:gd name="connsiteY2" fmla="*/ 1494492 h 1699209"/>
              <a:gd name="connsiteX3" fmla="*/ 211540 w 245659"/>
              <a:gd name="connsiteY3" fmla="*/ 1330719 h 1699209"/>
              <a:gd name="connsiteX4" fmla="*/ 225188 w 245659"/>
              <a:gd name="connsiteY4" fmla="*/ 1228361 h 1699209"/>
              <a:gd name="connsiteX5" fmla="*/ 238836 w 245659"/>
              <a:gd name="connsiteY5" fmla="*/ 1126003 h 1699209"/>
              <a:gd name="connsiteX6" fmla="*/ 245659 w 245659"/>
              <a:gd name="connsiteY6" fmla="*/ 1105531 h 1699209"/>
              <a:gd name="connsiteX7" fmla="*/ 238836 w 245659"/>
              <a:gd name="connsiteY7" fmla="*/ 887167 h 1699209"/>
              <a:gd name="connsiteX8" fmla="*/ 232012 w 245659"/>
              <a:gd name="connsiteY8" fmla="*/ 498206 h 1699209"/>
              <a:gd name="connsiteX9" fmla="*/ 211540 w 245659"/>
              <a:gd name="connsiteY9" fmla="*/ 416319 h 1699209"/>
              <a:gd name="connsiteX10" fmla="*/ 204716 w 245659"/>
              <a:gd name="connsiteY10" fmla="*/ 395848 h 1699209"/>
              <a:gd name="connsiteX11" fmla="*/ 177421 w 245659"/>
              <a:gd name="connsiteY11" fmla="*/ 354904 h 1699209"/>
              <a:gd name="connsiteX12" fmla="*/ 136477 w 245659"/>
              <a:gd name="connsiteY12" fmla="*/ 211603 h 1699209"/>
              <a:gd name="connsiteX13" fmla="*/ 81886 w 245659"/>
              <a:gd name="connsiteY13" fmla="*/ 136540 h 1699209"/>
              <a:gd name="connsiteX14" fmla="*/ 13648 w 245659"/>
              <a:gd name="connsiteY14" fmla="*/ 20534 h 1699209"/>
              <a:gd name="connsiteX15" fmla="*/ 0 w 245659"/>
              <a:gd name="connsiteY15" fmla="*/ 63 h 1699209"/>
              <a:gd name="connsiteX0" fmla="*/ 184245 w 245659"/>
              <a:gd name="connsiteY0" fmla="*/ 1699209 h 1699209"/>
              <a:gd name="connsiteX1" fmla="*/ 184244 w 245659"/>
              <a:gd name="connsiteY1" fmla="*/ 1610499 h 1699209"/>
              <a:gd name="connsiteX2" fmla="*/ 197892 w 245659"/>
              <a:gd name="connsiteY2" fmla="*/ 1494492 h 1699209"/>
              <a:gd name="connsiteX3" fmla="*/ 211540 w 245659"/>
              <a:gd name="connsiteY3" fmla="*/ 1330719 h 1699209"/>
              <a:gd name="connsiteX4" fmla="*/ 225188 w 245659"/>
              <a:gd name="connsiteY4" fmla="*/ 1228361 h 1699209"/>
              <a:gd name="connsiteX5" fmla="*/ 238836 w 245659"/>
              <a:gd name="connsiteY5" fmla="*/ 1126003 h 1699209"/>
              <a:gd name="connsiteX6" fmla="*/ 245659 w 245659"/>
              <a:gd name="connsiteY6" fmla="*/ 1105531 h 1699209"/>
              <a:gd name="connsiteX7" fmla="*/ 238836 w 245659"/>
              <a:gd name="connsiteY7" fmla="*/ 887167 h 1699209"/>
              <a:gd name="connsiteX8" fmla="*/ 232012 w 245659"/>
              <a:gd name="connsiteY8" fmla="*/ 498206 h 1699209"/>
              <a:gd name="connsiteX9" fmla="*/ 211540 w 245659"/>
              <a:gd name="connsiteY9" fmla="*/ 416319 h 1699209"/>
              <a:gd name="connsiteX10" fmla="*/ 204716 w 245659"/>
              <a:gd name="connsiteY10" fmla="*/ 395848 h 1699209"/>
              <a:gd name="connsiteX11" fmla="*/ 177421 w 245659"/>
              <a:gd name="connsiteY11" fmla="*/ 354904 h 1699209"/>
              <a:gd name="connsiteX12" fmla="*/ 136477 w 245659"/>
              <a:gd name="connsiteY12" fmla="*/ 211603 h 1699209"/>
              <a:gd name="connsiteX13" fmla="*/ 81886 w 245659"/>
              <a:gd name="connsiteY13" fmla="*/ 136540 h 1699209"/>
              <a:gd name="connsiteX14" fmla="*/ 13648 w 245659"/>
              <a:gd name="connsiteY14" fmla="*/ 20534 h 1699209"/>
              <a:gd name="connsiteX15" fmla="*/ 0 w 245659"/>
              <a:gd name="connsiteY15" fmla="*/ 63 h 1699209"/>
              <a:gd name="connsiteX0" fmla="*/ 184245 w 240149"/>
              <a:gd name="connsiteY0" fmla="*/ 1699209 h 1699209"/>
              <a:gd name="connsiteX1" fmla="*/ 184244 w 240149"/>
              <a:gd name="connsiteY1" fmla="*/ 1610499 h 1699209"/>
              <a:gd name="connsiteX2" fmla="*/ 197892 w 240149"/>
              <a:gd name="connsiteY2" fmla="*/ 1494492 h 1699209"/>
              <a:gd name="connsiteX3" fmla="*/ 211540 w 240149"/>
              <a:gd name="connsiteY3" fmla="*/ 1330719 h 1699209"/>
              <a:gd name="connsiteX4" fmla="*/ 225188 w 240149"/>
              <a:gd name="connsiteY4" fmla="*/ 1228361 h 1699209"/>
              <a:gd name="connsiteX5" fmla="*/ 238836 w 240149"/>
              <a:gd name="connsiteY5" fmla="*/ 1126003 h 1699209"/>
              <a:gd name="connsiteX6" fmla="*/ 238836 w 240149"/>
              <a:gd name="connsiteY6" fmla="*/ 887167 h 1699209"/>
              <a:gd name="connsiteX7" fmla="*/ 232012 w 240149"/>
              <a:gd name="connsiteY7" fmla="*/ 498206 h 1699209"/>
              <a:gd name="connsiteX8" fmla="*/ 211540 w 240149"/>
              <a:gd name="connsiteY8" fmla="*/ 416319 h 1699209"/>
              <a:gd name="connsiteX9" fmla="*/ 204716 w 240149"/>
              <a:gd name="connsiteY9" fmla="*/ 395848 h 1699209"/>
              <a:gd name="connsiteX10" fmla="*/ 177421 w 240149"/>
              <a:gd name="connsiteY10" fmla="*/ 354904 h 1699209"/>
              <a:gd name="connsiteX11" fmla="*/ 136477 w 240149"/>
              <a:gd name="connsiteY11" fmla="*/ 211603 h 1699209"/>
              <a:gd name="connsiteX12" fmla="*/ 81886 w 240149"/>
              <a:gd name="connsiteY12" fmla="*/ 136540 h 1699209"/>
              <a:gd name="connsiteX13" fmla="*/ 13648 w 240149"/>
              <a:gd name="connsiteY13" fmla="*/ 20534 h 1699209"/>
              <a:gd name="connsiteX14" fmla="*/ 0 w 240149"/>
              <a:gd name="connsiteY14" fmla="*/ 63 h 1699209"/>
              <a:gd name="connsiteX0" fmla="*/ 184245 w 240664"/>
              <a:gd name="connsiteY0" fmla="*/ 1699209 h 1699209"/>
              <a:gd name="connsiteX1" fmla="*/ 184244 w 240664"/>
              <a:gd name="connsiteY1" fmla="*/ 1610499 h 1699209"/>
              <a:gd name="connsiteX2" fmla="*/ 197892 w 240664"/>
              <a:gd name="connsiteY2" fmla="*/ 1494492 h 1699209"/>
              <a:gd name="connsiteX3" fmla="*/ 211540 w 240664"/>
              <a:gd name="connsiteY3" fmla="*/ 1330719 h 1699209"/>
              <a:gd name="connsiteX4" fmla="*/ 225188 w 240664"/>
              <a:gd name="connsiteY4" fmla="*/ 1228361 h 1699209"/>
              <a:gd name="connsiteX5" fmla="*/ 238836 w 240664"/>
              <a:gd name="connsiteY5" fmla="*/ 1126003 h 1699209"/>
              <a:gd name="connsiteX6" fmla="*/ 238836 w 240664"/>
              <a:gd name="connsiteY6" fmla="*/ 887167 h 1699209"/>
              <a:gd name="connsiteX7" fmla="*/ 238836 w 240664"/>
              <a:gd name="connsiteY7" fmla="*/ 559621 h 1699209"/>
              <a:gd name="connsiteX8" fmla="*/ 211540 w 240664"/>
              <a:gd name="connsiteY8" fmla="*/ 416319 h 1699209"/>
              <a:gd name="connsiteX9" fmla="*/ 204716 w 240664"/>
              <a:gd name="connsiteY9" fmla="*/ 395848 h 1699209"/>
              <a:gd name="connsiteX10" fmla="*/ 177421 w 240664"/>
              <a:gd name="connsiteY10" fmla="*/ 354904 h 1699209"/>
              <a:gd name="connsiteX11" fmla="*/ 136477 w 240664"/>
              <a:gd name="connsiteY11" fmla="*/ 211603 h 1699209"/>
              <a:gd name="connsiteX12" fmla="*/ 81886 w 240664"/>
              <a:gd name="connsiteY12" fmla="*/ 136540 h 1699209"/>
              <a:gd name="connsiteX13" fmla="*/ 13648 w 240664"/>
              <a:gd name="connsiteY13" fmla="*/ 20534 h 1699209"/>
              <a:gd name="connsiteX14" fmla="*/ 0 w 240664"/>
              <a:gd name="connsiteY14" fmla="*/ 63 h 1699209"/>
              <a:gd name="connsiteX0" fmla="*/ 184245 w 241363"/>
              <a:gd name="connsiteY0" fmla="*/ 1699209 h 1699209"/>
              <a:gd name="connsiteX1" fmla="*/ 184244 w 241363"/>
              <a:gd name="connsiteY1" fmla="*/ 1610499 h 1699209"/>
              <a:gd name="connsiteX2" fmla="*/ 197892 w 241363"/>
              <a:gd name="connsiteY2" fmla="*/ 1494492 h 1699209"/>
              <a:gd name="connsiteX3" fmla="*/ 211540 w 241363"/>
              <a:gd name="connsiteY3" fmla="*/ 1330719 h 1699209"/>
              <a:gd name="connsiteX4" fmla="*/ 225188 w 241363"/>
              <a:gd name="connsiteY4" fmla="*/ 1228361 h 1699209"/>
              <a:gd name="connsiteX5" fmla="*/ 238836 w 241363"/>
              <a:gd name="connsiteY5" fmla="*/ 1126003 h 1699209"/>
              <a:gd name="connsiteX6" fmla="*/ 238836 w 241363"/>
              <a:gd name="connsiteY6" fmla="*/ 887167 h 1699209"/>
              <a:gd name="connsiteX7" fmla="*/ 238836 w 241363"/>
              <a:gd name="connsiteY7" fmla="*/ 559621 h 1699209"/>
              <a:gd name="connsiteX8" fmla="*/ 204716 w 241363"/>
              <a:gd name="connsiteY8" fmla="*/ 395848 h 1699209"/>
              <a:gd name="connsiteX9" fmla="*/ 177421 w 241363"/>
              <a:gd name="connsiteY9" fmla="*/ 354904 h 1699209"/>
              <a:gd name="connsiteX10" fmla="*/ 136477 w 241363"/>
              <a:gd name="connsiteY10" fmla="*/ 211603 h 1699209"/>
              <a:gd name="connsiteX11" fmla="*/ 81886 w 241363"/>
              <a:gd name="connsiteY11" fmla="*/ 136540 h 1699209"/>
              <a:gd name="connsiteX12" fmla="*/ 13648 w 241363"/>
              <a:gd name="connsiteY12" fmla="*/ 20534 h 1699209"/>
              <a:gd name="connsiteX13" fmla="*/ 0 w 241363"/>
              <a:gd name="connsiteY13" fmla="*/ 63 h 1699209"/>
              <a:gd name="connsiteX0" fmla="*/ 184245 w 240352"/>
              <a:gd name="connsiteY0" fmla="*/ 1699209 h 1699209"/>
              <a:gd name="connsiteX1" fmla="*/ 184244 w 240352"/>
              <a:gd name="connsiteY1" fmla="*/ 1610499 h 1699209"/>
              <a:gd name="connsiteX2" fmla="*/ 197892 w 240352"/>
              <a:gd name="connsiteY2" fmla="*/ 1494492 h 1699209"/>
              <a:gd name="connsiteX3" fmla="*/ 211540 w 240352"/>
              <a:gd name="connsiteY3" fmla="*/ 1330719 h 1699209"/>
              <a:gd name="connsiteX4" fmla="*/ 225188 w 240352"/>
              <a:gd name="connsiteY4" fmla="*/ 1228361 h 1699209"/>
              <a:gd name="connsiteX5" fmla="*/ 238836 w 240352"/>
              <a:gd name="connsiteY5" fmla="*/ 1126003 h 1699209"/>
              <a:gd name="connsiteX6" fmla="*/ 238836 w 240352"/>
              <a:gd name="connsiteY6" fmla="*/ 887167 h 1699209"/>
              <a:gd name="connsiteX7" fmla="*/ 238836 w 240352"/>
              <a:gd name="connsiteY7" fmla="*/ 559621 h 1699209"/>
              <a:gd name="connsiteX8" fmla="*/ 218364 w 240352"/>
              <a:gd name="connsiteY8" fmla="*/ 450439 h 1699209"/>
              <a:gd name="connsiteX9" fmla="*/ 177421 w 240352"/>
              <a:gd name="connsiteY9" fmla="*/ 354904 h 1699209"/>
              <a:gd name="connsiteX10" fmla="*/ 136477 w 240352"/>
              <a:gd name="connsiteY10" fmla="*/ 211603 h 1699209"/>
              <a:gd name="connsiteX11" fmla="*/ 81886 w 240352"/>
              <a:gd name="connsiteY11" fmla="*/ 136540 h 1699209"/>
              <a:gd name="connsiteX12" fmla="*/ 13648 w 240352"/>
              <a:gd name="connsiteY12" fmla="*/ 20534 h 1699209"/>
              <a:gd name="connsiteX13" fmla="*/ 0 w 240352"/>
              <a:gd name="connsiteY13" fmla="*/ 63 h 1699209"/>
              <a:gd name="connsiteX0" fmla="*/ 184245 w 240352"/>
              <a:gd name="connsiteY0" fmla="*/ 1699209 h 1699209"/>
              <a:gd name="connsiteX1" fmla="*/ 184244 w 240352"/>
              <a:gd name="connsiteY1" fmla="*/ 1610499 h 1699209"/>
              <a:gd name="connsiteX2" fmla="*/ 197892 w 240352"/>
              <a:gd name="connsiteY2" fmla="*/ 1494492 h 1699209"/>
              <a:gd name="connsiteX3" fmla="*/ 211540 w 240352"/>
              <a:gd name="connsiteY3" fmla="*/ 1330719 h 1699209"/>
              <a:gd name="connsiteX4" fmla="*/ 225188 w 240352"/>
              <a:gd name="connsiteY4" fmla="*/ 1228361 h 1699209"/>
              <a:gd name="connsiteX5" fmla="*/ 238836 w 240352"/>
              <a:gd name="connsiteY5" fmla="*/ 1126003 h 1699209"/>
              <a:gd name="connsiteX6" fmla="*/ 238836 w 240352"/>
              <a:gd name="connsiteY6" fmla="*/ 887167 h 1699209"/>
              <a:gd name="connsiteX7" fmla="*/ 238836 w 240352"/>
              <a:gd name="connsiteY7" fmla="*/ 559621 h 1699209"/>
              <a:gd name="connsiteX8" fmla="*/ 218364 w 240352"/>
              <a:gd name="connsiteY8" fmla="*/ 450439 h 1699209"/>
              <a:gd name="connsiteX9" fmla="*/ 177421 w 240352"/>
              <a:gd name="connsiteY9" fmla="*/ 327609 h 1699209"/>
              <a:gd name="connsiteX10" fmla="*/ 136477 w 240352"/>
              <a:gd name="connsiteY10" fmla="*/ 211603 h 1699209"/>
              <a:gd name="connsiteX11" fmla="*/ 81886 w 240352"/>
              <a:gd name="connsiteY11" fmla="*/ 136540 h 1699209"/>
              <a:gd name="connsiteX12" fmla="*/ 13648 w 240352"/>
              <a:gd name="connsiteY12" fmla="*/ 20534 h 1699209"/>
              <a:gd name="connsiteX13" fmla="*/ 0 w 240352"/>
              <a:gd name="connsiteY13" fmla="*/ 63 h 169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352" h="1699209">
                <a:moveTo>
                  <a:pt x="184245" y="1699209"/>
                </a:moveTo>
                <a:cubicBezTo>
                  <a:pt x="181402" y="1686414"/>
                  <a:pt x="181969" y="1644619"/>
                  <a:pt x="184244" y="1610499"/>
                </a:cubicBezTo>
                <a:cubicBezTo>
                  <a:pt x="186519" y="1576379"/>
                  <a:pt x="200167" y="1542259"/>
                  <a:pt x="197892" y="1494492"/>
                </a:cubicBezTo>
                <a:cubicBezTo>
                  <a:pt x="202441" y="1439901"/>
                  <a:pt x="206991" y="1375074"/>
                  <a:pt x="211540" y="1330719"/>
                </a:cubicBezTo>
                <a:cubicBezTo>
                  <a:pt x="216089" y="1286364"/>
                  <a:pt x="220639" y="1262480"/>
                  <a:pt x="225188" y="1228361"/>
                </a:cubicBezTo>
                <a:cubicBezTo>
                  <a:pt x="229737" y="1194242"/>
                  <a:pt x="236561" y="1182868"/>
                  <a:pt x="238836" y="1126003"/>
                </a:cubicBezTo>
                <a:cubicBezTo>
                  <a:pt x="241111" y="1069138"/>
                  <a:pt x="238836" y="981564"/>
                  <a:pt x="238836" y="887167"/>
                </a:cubicBezTo>
                <a:cubicBezTo>
                  <a:pt x="238836" y="792770"/>
                  <a:pt x="242248" y="632409"/>
                  <a:pt x="238836" y="559621"/>
                </a:cubicBezTo>
                <a:cubicBezTo>
                  <a:pt x="235424" y="486833"/>
                  <a:pt x="228600" y="489108"/>
                  <a:pt x="218364" y="450439"/>
                </a:cubicBezTo>
                <a:cubicBezTo>
                  <a:pt x="208128" y="411770"/>
                  <a:pt x="191069" y="367415"/>
                  <a:pt x="177421" y="327609"/>
                </a:cubicBezTo>
                <a:cubicBezTo>
                  <a:pt x="163773" y="287803"/>
                  <a:pt x="148988" y="245722"/>
                  <a:pt x="136477" y="211603"/>
                </a:cubicBezTo>
                <a:cubicBezTo>
                  <a:pt x="120555" y="175209"/>
                  <a:pt x="95534" y="159286"/>
                  <a:pt x="81886" y="136540"/>
                </a:cubicBezTo>
                <a:cubicBezTo>
                  <a:pt x="61414" y="104695"/>
                  <a:pt x="27296" y="43280"/>
                  <a:pt x="13648" y="20534"/>
                </a:cubicBezTo>
                <a:cubicBezTo>
                  <a:pt x="0" y="-2212"/>
                  <a:pt x="0" y="63"/>
                  <a:pt x="0" y="63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1590675" y="1031875"/>
            <a:ext cx="503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USL</a:t>
            </a:r>
            <a:endParaRPr 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1590675" y="4013200"/>
            <a:ext cx="503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USL</a:t>
            </a:r>
            <a:endParaRPr 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3916363" y="1031875"/>
            <a:ext cx="498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D</a:t>
            </a:r>
            <a:r>
              <a:rPr lang="en-US" sz="1600" b="1" kern="0" dirty="0">
                <a:solidFill>
                  <a:schemeClr val="bg1"/>
                </a:solidFill>
              </a:rPr>
              <a:t>SL</a:t>
            </a:r>
            <a:endParaRPr 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3916363" y="4013200"/>
            <a:ext cx="498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kern="0" dirty="0">
                <a:solidFill>
                  <a:schemeClr val="bg1"/>
                </a:solidFill>
              </a:rPr>
              <a:t>D</a:t>
            </a:r>
            <a:r>
              <a:rPr lang="en-US" sz="1600" b="1" kern="0" dirty="0">
                <a:solidFill>
                  <a:schemeClr val="bg1"/>
                </a:solidFill>
              </a:rPr>
              <a:t>SL</a:t>
            </a:r>
            <a:endParaRPr lang="en-US" sz="1600" b="1" kern="0" dirty="0">
              <a:solidFill>
                <a:schemeClr val="bg1"/>
              </a:solidFill>
            </a:endParaRPr>
          </a:p>
        </p:txBody>
      </p:sp>
      <p:sp>
        <p:nvSpPr>
          <p:cNvPr id="21518" name="TextBox 16"/>
          <p:cNvSpPr txBox="1">
            <a:spLocks noChangeArrowheads="1"/>
          </p:cNvSpPr>
          <p:nvPr/>
        </p:nvSpPr>
        <p:spPr bwMode="auto">
          <a:xfrm>
            <a:off x="1779588" y="0"/>
            <a:ext cx="58404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Impact of convective heating on vortex</a:t>
            </a:r>
          </a:p>
        </p:txBody>
      </p:sp>
      <p:sp>
        <p:nvSpPr>
          <p:cNvPr id="21519" name="TextBox 15"/>
          <p:cNvSpPr txBox="1">
            <a:spLocks noChangeArrowheads="1"/>
          </p:cNvSpPr>
          <p:nvPr/>
        </p:nvSpPr>
        <p:spPr bwMode="auto">
          <a:xfrm>
            <a:off x="228600" y="2085975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14 Sept</a:t>
            </a:r>
          </a:p>
        </p:txBody>
      </p:sp>
      <p:sp>
        <p:nvSpPr>
          <p:cNvPr id="21520" name="TextBox 16"/>
          <p:cNvSpPr txBox="1">
            <a:spLocks noChangeArrowheads="1"/>
          </p:cNvSpPr>
          <p:nvPr/>
        </p:nvSpPr>
        <p:spPr bwMode="auto">
          <a:xfrm>
            <a:off x="234950" y="500380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/>
              <a:t>16 Sept</a:t>
            </a:r>
          </a:p>
        </p:txBody>
      </p:sp>
      <p:sp>
        <p:nvSpPr>
          <p:cNvPr id="21521" name="TextBox 17"/>
          <p:cNvSpPr txBox="1">
            <a:spLocks noChangeArrowheads="1"/>
          </p:cNvSpPr>
          <p:nvPr/>
        </p:nvSpPr>
        <p:spPr bwMode="auto">
          <a:xfrm>
            <a:off x="76200" y="449263"/>
            <a:ext cx="91043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Inertial stability (shaded, x 10</a:t>
            </a:r>
            <a:r>
              <a:rPr lang="en-US" baseline="30000"/>
              <a:t>-7</a:t>
            </a:r>
            <a:r>
              <a:rPr lang="en-US"/>
              <a:t> s</a:t>
            </a:r>
            <a:r>
              <a:rPr lang="en-US" baseline="30000"/>
              <a:t>-2</a:t>
            </a:r>
            <a:r>
              <a:rPr lang="en-US"/>
              <a:t>) and vertical velocity (contour, m/s) in downwind quadrants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81800" y="1981200"/>
            <a:ext cx="2170113" cy="3416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Stronger updrafts DSL, closer to center on 14 Sept</a:t>
            </a:r>
            <a:endParaRPr lang="en-US" dirty="0">
              <a:solidFill>
                <a:prstClr val="black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Persistent strong updrafts aloft USL on 14 Sept, co-located with high inertial stability in that quadrant.  Little to no updrafts USL on 16 Sept. </a:t>
            </a:r>
            <a:endParaRPr lang="en-US" dirty="0">
              <a:solidFill>
                <a:prstClr val="black"/>
              </a:solidFill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4093</TotalTime>
  <Words>441</Words>
  <Application>Microsoft Office PowerPoint</Application>
  <PresentationFormat>On-screen Show (4:3)</PresentationFormat>
  <Paragraphs>89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Calibri</vt:lpstr>
      <vt:lpstr>Arial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Rogers</dc:creator>
  <cp:lastModifiedBy>Jennifer Rogers</cp:lastModifiedBy>
  <cp:revision>54</cp:revision>
  <dcterms:created xsi:type="dcterms:W3CDTF">2015-04-28T21:51:40Z</dcterms:created>
  <dcterms:modified xsi:type="dcterms:W3CDTF">2015-09-16T19:14:26Z</dcterms:modified>
</cp:coreProperties>
</file>