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8"/>
  </p:notesMasterIdLst>
  <p:handoutMasterIdLst>
    <p:handoutMasterId r:id="rId29"/>
  </p:handoutMasterIdLst>
  <p:sldIdLst>
    <p:sldId id="256" r:id="rId2"/>
    <p:sldId id="470" r:id="rId3"/>
    <p:sldId id="486" r:id="rId4"/>
    <p:sldId id="487" r:id="rId5"/>
    <p:sldId id="471" r:id="rId6"/>
    <p:sldId id="451" r:id="rId7"/>
    <p:sldId id="489" r:id="rId8"/>
    <p:sldId id="490" r:id="rId9"/>
    <p:sldId id="491" r:id="rId10"/>
    <p:sldId id="472" r:id="rId11"/>
    <p:sldId id="484" r:id="rId12"/>
    <p:sldId id="492" r:id="rId13"/>
    <p:sldId id="493" r:id="rId14"/>
    <p:sldId id="483" r:id="rId15"/>
    <p:sldId id="474" r:id="rId16"/>
    <p:sldId id="475" r:id="rId17"/>
    <p:sldId id="476" r:id="rId18"/>
    <p:sldId id="480" r:id="rId19"/>
    <p:sldId id="481" r:id="rId20"/>
    <p:sldId id="458" r:id="rId21"/>
    <p:sldId id="488" r:id="rId22"/>
    <p:sldId id="485" r:id="rId23"/>
    <p:sldId id="469" r:id="rId24"/>
    <p:sldId id="464" r:id="rId25"/>
    <p:sldId id="494" r:id="rId26"/>
    <p:sldId id="342" r:id="rId27"/>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D0DFB"/>
    <a:srgbClr val="9999FF"/>
    <a:srgbClr val="FF3300"/>
    <a:srgbClr val="C0C0C0"/>
    <a:srgbClr val="000066"/>
    <a:srgbClr val="6666FF"/>
    <a:srgbClr val="3333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104" y="-216"/>
      </p:cViewPr>
      <p:guideLst>
        <p:guide orient="horz" pos="72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1" Type="http://schemas.openxmlformats.org/officeDocument/2006/relationships/slide" Target="slides/slide11.xml"/><Relationship Id="rId2" Type="http://schemas.openxmlformats.org/officeDocument/2006/relationships/slide" Target="slides/slide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F52A4AF-0C4B-47DB-808F-01131B722952}" type="slidenum">
              <a:rPr lang="en-US"/>
              <a:pPr/>
              <a:t>‹#›</a:t>
            </a:fld>
            <a:endParaRPr lang="en-US"/>
          </a:p>
        </p:txBody>
      </p:sp>
    </p:spTree>
    <p:extLst>
      <p:ext uri="{BB962C8B-B14F-4D97-AF65-F5344CB8AC3E}">
        <p14:creationId xmlns:p14="http://schemas.microsoft.com/office/powerpoint/2010/main" val="20472591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vl1pPr>
          </a:lstStyle>
          <a:p>
            <a:fld id="{B3961587-3525-4793-BCBE-3F281D83F9FC}" type="slidenum">
              <a:rPr lang="en-US"/>
              <a:pPr/>
              <a:t>‹#›</a:t>
            </a:fld>
            <a:endParaRPr lang="en-US"/>
          </a:p>
        </p:txBody>
      </p:sp>
    </p:spTree>
    <p:extLst>
      <p:ext uri="{BB962C8B-B14F-4D97-AF65-F5344CB8AC3E}">
        <p14:creationId xmlns:p14="http://schemas.microsoft.com/office/powerpoint/2010/main" val="140284747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EF19A20D-738E-42F2-9D30-5D2FFF15333E}" type="slidenum">
              <a:rPr lang="en-US"/>
              <a:pPr/>
              <a:t>1</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sz="1400" smtClean="0">
                <a:latin typeface="Arial" pitchFamily="34" charset="0"/>
              </a:rPr>
              <a:t>Hurricane Earl 2 September 2010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2EFC4CF6-682D-490D-9660-E1DC40ADF521}" type="slidenum">
              <a:rPr lang="en-US"/>
              <a:pPr/>
              <a:t>15</a:t>
            </a:fld>
            <a:endParaRPr lang="en-US"/>
          </a:p>
        </p:txBody>
      </p:sp>
      <p:sp>
        <p:nvSpPr>
          <p:cNvPr id="40963" name="Rectangle 2"/>
          <p:cNvSpPr>
            <a:spLocks noGrp="1" noRot="1" noChangeAspect="1" noChangeArrowheads="1"/>
          </p:cNvSpPr>
          <p:nvPr>
            <p:ph type="sldImg"/>
          </p:nvPr>
        </p:nvSpPr>
        <p:spPr>
          <a:solidFill>
            <a:srgbClr val="FFFFFF"/>
          </a:solidFill>
          <a:ln/>
        </p:spPr>
      </p:sp>
      <p:sp>
        <p:nvSpPr>
          <p:cNvPr id="40964"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a:spcBef>
                <a:spcPct val="0"/>
              </a:spcBef>
            </a:pPr>
            <a:r>
              <a:rPr lang="en-US" smtClean="0">
                <a:solidFill>
                  <a:srgbClr val="000000"/>
                </a:solidFill>
                <a:latin typeface="Arial" pitchFamily="34" charset="0"/>
                <a:cs typeface="Arial" pitchFamily="34" charset="0"/>
              </a:rPr>
              <a:t>UR image depicts dropsonde profiles in eyewall of Hurricane Guillermo (1997) </a:t>
            </a:r>
          </a:p>
          <a:p>
            <a:pPr>
              <a:spcBef>
                <a:spcPct val="0"/>
              </a:spcBef>
            </a:pPr>
            <a:r>
              <a:rPr lang="en-US" smtClean="0">
                <a:solidFill>
                  <a:srgbClr val="000000"/>
                </a:solidFill>
                <a:latin typeface="Arial" pitchFamily="34" charset="0"/>
                <a:cs typeface="Arial" pitchFamily="34" charset="0"/>
              </a:rPr>
              <a:t>LR image is Doppler Wind Lidar profiles from TCS-08</a:t>
            </a:r>
          </a:p>
          <a:p>
            <a:pPr eaLnBrk="1" hangingPunct="1"/>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1848FB1F-EFE2-4A74-B549-697C66CFA5C9}" type="slidenum">
              <a:rPr lang="en-US"/>
              <a:pPr/>
              <a:t>16</a:t>
            </a:fld>
            <a:endParaRPr lang="en-US"/>
          </a:p>
        </p:txBody>
      </p:sp>
      <p:sp>
        <p:nvSpPr>
          <p:cNvPr id="43011" name="Rectangle 2"/>
          <p:cNvSpPr>
            <a:spLocks noGrp="1" noRot="1" noChangeAspect="1" noChangeArrowheads="1"/>
          </p:cNvSpPr>
          <p:nvPr>
            <p:ph type="sldImg"/>
          </p:nvPr>
        </p:nvSpPr>
        <p:spPr>
          <a:solidFill>
            <a:srgbClr val="FFFFFF"/>
          </a:solidFill>
          <a:ln/>
        </p:spPr>
      </p:sp>
      <p:sp>
        <p:nvSpPr>
          <p:cNvPr id="43012"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eaLnBrk="1" hangingPunct="1"/>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AB6395E-07F4-4B7F-ACC7-CA731D5CEDCB}" type="slidenum">
              <a:rPr lang="en-US"/>
              <a:pPr/>
              <a:t>17</a:t>
            </a:fld>
            <a:endParaRPr lang="en-US"/>
          </a:p>
        </p:txBody>
      </p:sp>
      <p:sp>
        <p:nvSpPr>
          <p:cNvPr id="45059" name="Rectangle 2"/>
          <p:cNvSpPr>
            <a:spLocks noGrp="1" noRot="1" noChangeAspect="1" noChangeArrowheads="1"/>
          </p:cNvSpPr>
          <p:nvPr>
            <p:ph type="sldImg"/>
          </p:nvPr>
        </p:nvSpPr>
        <p:spPr>
          <a:solidFill>
            <a:srgbClr val="FFFFFF"/>
          </a:solidFill>
          <a:ln/>
        </p:spPr>
      </p:sp>
      <p:sp>
        <p:nvSpPr>
          <p:cNvPr id="45060"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eaLnBrk="1" hangingPunct="1"/>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p:spPr>
        <p:txBody>
          <a:bodyPr/>
          <a:lstStyle/>
          <a:p>
            <a:r>
              <a:rPr lang="en-US" smtClean="0">
                <a:latin typeface="Cambria" pitchFamily="18" charset="0"/>
              </a:rPr>
              <a:t>Images on Right: RTMM GH-DC8 Coordination (top) and HAMSR imagery overlaid on satellite images (bottom) </a:t>
            </a:r>
          </a:p>
          <a:p>
            <a:r>
              <a:rPr lang="en-US" smtClean="0">
                <a:latin typeface="Cambria" pitchFamily="18" charset="0"/>
              </a:rPr>
              <a:t>7 eye passes attempted, 5 directly over, 1 near miss, 1 detoured around eyewall due to lightning</a:t>
            </a:r>
          </a:p>
          <a:p>
            <a:r>
              <a:rPr lang="en-US" smtClean="0">
                <a:latin typeface="Cambria" pitchFamily="18" charset="0"/>
              </a:rPr>
              <a:t>3 passes were coordinated with NASA DC8 beneath the GH </a:t>
            </a:r>
          </a:p>
          <a:p>
            <a:r>
              <a:rPr lang="en-US" smtClean="0">
                <a:latin typeface="Cambria" pitchFamily="18" charset="0"/>
              </a:rPr>
              <a:t>Very little turbulence encountered at 60 kft</a:t>
            </a:r>
          </a:p>
          <a:p>
            <a:r>
              <a:rPr lang="en-US" smtClean="0">
                <a:latin typeface="Cambria" pitchFamily="18" charset="0"/>
              </a:rPr>
              <a:t>Many real time flight changes were made </a:t>
            </a:r>
          </a:p>
        </p:txBody>
      </p:sp>
      <p:sp>
        <p:nvSpPr>
          <p:cNvPr id="47108" name="Slide Number Placeholder 3"/>
          <p:cNvSpPr>
            <a:spLocks noGrp="1"/>
          </p:cNvSpPr>
          <p:nvPr>
            <p:ph type="sldNum" sz="quarter" idx="5"/>
          </p:nvPr>
        </p:nvSpPr>
        <p:spPr/>
        <p:txBody>
          <a:bodyPr/>
          <a:lstStyle/>
          <a:p>
            <a:fld id="{04316091-7276-4ADD-90F8-0E3A67F256B3}" type="slidenum">
              <a:rPr lang="en-US"/>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p>
            <a:fld id="{5B387F07-9BFF-44A2-B4BD-D28778FCB0B2}" type="slidenum">
              <a:rPr lang="en-US"/>
              <a:pPr/>
              <a:t>20</a:t>
            </a:fld>
            <a:endParaRPr lang="en-US"/>
          </a:p>
        </p:txBody>
      </p:sp>
      <p:sp>
        <p:nvSpPr>
          <p:cNvPr id="50179" name="Text Box 2"/>
          <p:cNvSpPr>
            <a:spLocks noGrp="1" noRot="1" noChangeAspect="1" noChangeArrowheads="1" noTextEdit="1"/>
          </p:cNvSpPr>
          <p:nvPr>
            <p:ph type="sldImg"/>
          </p:nvPr>
        </p:nvSpPr>
        <p:spPr>
          <a:xfrm>
            <a:off x="1179513" y="698500"/>
            <a:ext cx="4648200" cy="3486150"/>
          </a:xfrm>
          <a:ln/>
        </p:spPr>
      </p:sp>
      <p:sp>
        <p:nvSpPr>
          <p:cNvPr id="50180" name="Text Box 3"/>
          <p:cNvSpPr>
            <a:spLocks noGrp="1" noChangeArrowheads="1"/>
          </p:cNvSpPr>
          <p:nvPr>
            <p:ph type="body" idx="1"/>
          </p:nvPr>
        </p:nvSpPr>
        <p:spPr>
          <a:xfrm>
            <a:off x="909638" y="4356100"/>
            <a:ext cx="5014912" cy="3986213"/>
          </a:xfrm>
          <a:noFill/>
          <a:ln/>
        </p:spPr>
        <p:txBody>
          <a:bodyPr anchor="ctr"/>
          <a:lstStyle/>
          <a:p>
            <a:pPr marL="109538" lvl="1" eaLnBrk="1" hangingPunct="1">
              <a:lnSpc>
                <a:spcPct val="95000"/>
              </a:lnSpc>
              <a:spcBef>
                <a:spcPts val="650"/>
              </a:spcBef>
              <a:spcAft>
                <a:spcPts val="438"/>
              </a:spcAft>
            </a:pPr>
            <a:endParaRPr lang="en-GB" sz="1300" smtClean="0">
              <a:latin typeface="Arial" pitchFamily="34"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fld id="{4AD61C0B-1092-43A5-A3F2-F78FED9A0C06}" type="slidenum">
              <a:rPr lang="en-US"/>
              <a:pPr/>
              <a:t>23</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35038" y="4416425"/>
            <a:ext cx="5140325" cy="274638"/>
          </a:xfrm>
          <a:noFill/>
          <a:ln/>
        </p:spPr>
        <p:txBody>
          <a:bodyPr/>
          <a:lstStyle/>
          <a:p>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fld id="{4FD120BC-E622-4864-9653-2F50CAFC7802}" type="slidenum">
              <a:rPr lang="en-US"/>
              <a:pPr/>
              <a:t>24</a:t>
            </a:fld>
            <a:endParaRPr lang="en-US"/>
          </a:p>
        </p:txBody>
      </p:sp>
      <p:sp>
        <p:nvSpPr>
          <p:cNvPr id="56323" name="Text Box 2"/>
          <p:cNvSpPr>
            <a:spLocks noGrp="1" noRot="1" noChangeAspect="1" noChangeArrowheads="1" noTextEdit="1"/>
          </p:cNvSpPr>
          <p:nvPr>
            <p:ph type="sldImg"/>
          </p:nvPr>
        </p:nvSpPr>
        <p:spPr>
          <a:xfrm>
            <a:off x="1179513" y="698500"/>
            <a:ext cx="4648200" cy="3486150"/>
          </a:xfrm>
          <a:ln/>
        </p:spPr>
      </p:sp>
      <p:sp>
        <p:nvSpPr>
          <p:cNvPr id="56324" name="Text Box 3"/>
          <p:cNvSpPr>
            <a:spLocks noGrp="1" noChangeArrowheads="1"/>
          </p:cNvSpPr>
          <p:nvPr>
            <p:ph type="body" idx="1"/>
          </p:nvPr>
        </p:nvSpPr>
        <p:spPr>
          <a:xfrm>
            <a:off x="909638" y="4356100"/>
            <a:ext cx="5014912" cy="3986213"/>
          </a:xfrm>
          <a:noFill/>
          <a:ln/>
        </p:spPr>
        <p:txBody>
          <a:bodyPr anchor="ctr"/>
          <a:lstStyle/>
          <a:p>
            <a:pPr marL="109538" lvl="1" eaLnBrk="1" hangingPunct="1">
              <a:lnSpc>
                <a:spcPct val="95000"/>
              </a:lnSpc>
              <a:spcBef>
                <a:spcPts val="650"/>
              </a:spcBef>
              <a:spcAft>
                <a:spcPts val="438"/>
              </a:spcAft>
            </a:pPr>
            <a:endParaRPr lang="en-GB" sz="1300" smtClean="0">
              <a:latin typeface="Arial" pitchFamily="34" charset="0"/>
              <a:ea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90D988F-FAF2-48AB-B02A-A8824FA8568A}" type="slidenum">
              <a:rPr lang="en-US"/>
              <a:pPr/>
              <a:t>26</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endParaRPr lang="en-US" smtClean="0">
              <a:latin typeface="Arial" pitchFamily="34" charset="0"/>
            </a:endParaRPr>
          </a:p>
        </p:txBody>
      </p:sp>
      <p:sp>
        <p:nvSpPr>
          <p:cNvPr id="45060" name="Slide Number Placeholder 3"/>
          <p:cNvSpPr>
            <a:spLocks noGrp="1"/>
          </p:cNvSpPr>
          <p:nvPr>
            <p:ph type="sldNum" sz="quarter" idx="5"/>
          </p:nvPr>
        </p:nvSpPr>
        <p:spPr/>
        <p:txBody>
          <a:bodyPr/>
          <a:lstStyle/>
          <a:p>
            <a:fld id="{BF744B93-99BE-465A-B758-443D36C6B40A}" type="slidenum">
              <a:rPr lang="en-US"/>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p:spPr>
        <p:txBody>
          <a:bodyPr/>
          <a:lstStyle/>
          <a:p>
            <a:pPr marL="231775" indent="-231775" eaLnBrk="1" hangingPunct="1">
              <a:buFontTx/>
              <a:buChar char="•"/>
            </a:pPr>
            <a:r>
              <a:rPr lang="en-US" sz="1100" b="1" smtClean="0">
                <a:latin typeface="Arial" pitchFamily="34" charset="0"/>
              </a:rPr>
              <a:t>FY10 Demo System:</a:t>
            </a:r>
          </a:p>
          <a:p>
            <a:pPr marL="682625" lvl="1" indent="-225425" eaLnBrk="1" hangingPunct="1">
              <a:buFontTx/>
              <a:buChar char="–"/>
            </a:pPr>
            <a:r>
              <a:rPr lang="en-US" sz="1100" smtClean="0">
                <a:latin typeface="Arial" pitchFamily="34" charset="0"/>
                <a:ea typeface="ＭＳ Ｐゴシック" charset="-128"/>
              </a:rPr>
              <a:t>Improved EnKF and 4DVAR DA systems for global models.</a:t>
            </a:r>
          </a:p>
          <a:p>
            <a:pPr marL="682625" lvl="1" indent="-225425" eaLnBrk="1" hangingPunct="1">
              <a:buFontTx/>
              <a:buChar char="–"/>
            </a:pPr>
            <a:r>
              <a:rPr lang="en-US" sz="1100" smtClean="0">
                <a:latin typeface="Arial" pitchFamily="34" charset="0"/>
                <a:ea typeface="ＭＳ Ｐゴシック" charset="-128"/>
              </a:rPr>
              <a:t>Improved DA systems for regional models.</a:t>
            </a:r>
          </a:p>
          <a:p>
            <a:pPr marL="682625" lvl="1" indent="-225425" eaLnBrk="1" hangingPunct="1">
              <a:buFontTx/>
              <a:buChar char="–"/>
            </a:pPr>
            <a:r>
              <a:rPr lang="en-US" sz="1100" smtClean="0">
                <a:latin typeface="Arial" pitchFamily="34" charset="0"/>
                <a:ea typeface="ＭＳ Ｐゴシック" charset="-128"/>
              </a:rPr>
              <a:t>High resolution global ensembles (resolution 15-25 km) .</a:t>
            </a:r>
          </a:p>
          <a:p>
            <a:pPr marL="682625" lvl="1" indent="-225425" eaLnBrk="1" hangingPunct="1">
              <a:buFontTx/>
              <a:buChar char="–"/>
            </a:pPr>
            <a:r>
              <a:rPr lang="en-US" sz="1100" smtClean="0">
                <a:latin typeface="Arial" pitchFamily="34" charset="0"/>
                <a:ea typeface="ＭＳ Ｐゴシック" charset="-128"/>
              </a:rPr>
              <a:t>Multi model global ensembles (possible candidates—FIM, Cubed Sphere, GFS).</a:t>
            </a:r>
          </a:p>
          <a:p>
            <a:pPr marL="682625" lvl="1" indent="-225425" eaLnBrk="1" hangingPunct="1">
              <a:buFontTx/>
              <a:buChar char="–"/>
            </a:pPr>
            <a:r>
              <a:rPr lang="en-US" sz="1100" smtClean="0">
                <a:latin typeface="Arial" pitchFamily="34" charset="0"/>
                <a:ea typeface="ＭＳ Ｐゴシック" charset="-128"/>
              </a:rPr>
              <a:t>Regional single model ensemble.</a:t>
            </a:r>
          </a:p>
        </p:txBody>
      </p:sp>
      <p:sp>
        <p:nvSpPr>
          <p:cNvPr id="4" name="Slide Number Placeholder 3"/>
          <p:cNvSpPr>
            <a:spLocks noGrp="1"/>
          </p:cNvSpPr>
          <p:nvPr>
            <p:ph type="sldNum" sz="quarter" idx="5"/>
          </p:nvPr>
        </p:nvSpPr>
        <p:spPr/>
        <p:txBody>
          <a:bodyPr/>
          <a:lstStyle/>
          <a:p>
            <a:fld id="{E6850008-FCC1-414B-8390-9643CE8802D5}" type="slidenum">
              <a:rPr lang="en-US"/>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CCF3BC1-59D0-46DC-A4ED-29BCF282C7B1}" type="slidenum">
              <a:rPr lang="en-US"/>
              <a:pPr/>
              <a:t>8</a:t>
            </a:fld>
            <a:endParaRPr lang="en-US"/>
          </a:p>
        </p:txBody>
      </p:sp>
      <p:sp>
        <p:nvSpPr>
          <p:cNvPr id="27651" name="Rectangle 2"/>
          <p:cNvSpPr>
            <a:spLocks noGrp="1" noRot="1" noChangeAspect="1" noChangeArrowheads="1"/>
          </p:cNvSpPr>
          <p:nvPr>
            <p:ph type="sldImg"/>
          </p:nvPr>
        </p:nvSpPr>
        <p:spPr>
          <a:xfrm>
            <a:off x="1181100" y="696913"/>
            <a:ext cx="4648200" cy="3486150"/>
          </a:xfrm>
          <a:solidFill>
            <a:srgbClr val="FFFFFF"/>
          </a:solidFill>
          <a:ln/>
        </p:spPr>
      </p:sp>
      <p:sp>
        <p:nvSpPr>
          <p:cNvPr id="26628" name="Rectangle 3"/>
          <p:cNvSpPr>
            <a:spLocks noGrp="1" noChangeArrowheads="1"/>
          </p:cNvSpPr>
          <p:nvPr>
            <p:ph type="body" idx="1"/>
          </p:nvPr>
        </p:nvSpPr>
        <p:spPr>
          <a:xfrm>
            <a:off x="701675" y="4416425"/>
            <a:ext cx="5607050" cy="4183063"/>
          </a:xfrm>
          <a:ln/>
        </p:spPr>
        <p:txBody>
          <a:bodyPr lIns="93177" tIns="46589" rIns="93177" bIns="46589"/>
          <a:lstStyle/>
          <a:p>
            <a:endParaRPr lang="en-US" sz="1100" smtClean="0">
              <a:latin typeface="Arial" pitchFamily="34" charset="0"/>
              <a:cs typeface="Arial" pitchFamily="34" charset="0"/>
            </a:endParaRPr>
          </a:p>
          <a:p>
            <a:r>
              <a:rPr lang="en-US" sz="1100" smtClean="0">
                <a:latin typeface="Arial" pitchFamily="34" charset="0"/>
                <a:cs typeface="Arial" pitchFamily="34" charset="0"/>
              </a:rPr>
              <a:t>Global Ensembles:</a:t>
            </a:r>
          </a:p>
          <a:p>
            <a:r>
              <a:rPr lang="en-US" sz="1100" smtClean="0">
                <a:latin typeface="Arial" pitchFamily="34" charset="0"/>
                <a:cs typeface="Arial" pitchFamily="34" charset="0"/>
              </a:rPr>
              <a:t>80-member T254 GFS ensembles cycled every 6-h continuously from 1 August to current time</a:t>
            </a:r>
          </a:p>
          <a:p>
            <a:r>
              <a:rPr lang="en-US" sz="1100" smtClean="0">
                <a:latin typeface="Arial" pitchFamily="34" charset="0"/>
                <a:cs typeface="Arial" pitchFamily="34" charset="0"/>
              </a:rPr>
              <a:t>Look at 20 members of the 80 member ensemble</a:t>
            </a:r>
          </a:p>
          <a:p>
            <a:r>
              <a:rPr lang="en-US" sz="1100" smtClean="0">
                <a:latin typeface="Arial" pitchFamily="34" charset="0"/>
                <a:cs typeface="Arial" pitchFamily="34" charset="0"/>
              </a:rPr>
              <a:t>Left panels shows ellipse plot of 20 members at each forecast time – ellipse shape shows the spread along/across track</a:t>
            </a:r>
          </a:p>
          <a:p>
            <a:r>
              <a:rPr lang="en-US" sz="1100" smtClean="0">
                <a:latin typeface="Arial" pitchFamily="34" charset="0"/>
                <a:cs typeface="Arial" pitchFamily="34" charset="0"/>
              </a:rPr>
              <a:t>Right panel show surface pressure post stamp images of 20 members</a:t>
            </a:r>
          </a:p>
          <a:p>
            <a:pPr eaLnBrk="1" hangingPunct="1">
              <a:spcBef>
                <a:spcPts val="413"/>
              </a:spcBef>
            </a:pPr>
            <a:endParaRPr lang="en-US" sz="1100" smtClean="0">
              <a:solidFill>
                <a:srgbClr val="000000"/>
              </a:solidFill>
              <a:latin typeface="Arial" pitchFamily="34" charset="0"/>
              <a:cs typeface="Arial" pitchFamily="34" charset="0"/>
              <a:sym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A5F438B-9C73-477F-85F7-4D8A44FED1A1}" type="slidenum">
              <a:rPr lang="en-US"/>
              <a:pPr/>
              <a:t>9</a:t>
            </a:fld>
            <a:endParaRPr lang="en-US"/>
          </a:p>
        </p:txBody>
      </p:sp>
      <p:sp>
        <p:nvSpPr>
          <p:cNvPr id="29699" name="Rectangle 2"/>
          <p:cNvSpPr>
            <a:spLocks noGrp="1" noRot="1" noChangeAspect="1" noChangeArrowheads="1"/>
          </p:cNvSpPr>
          <p:nvPr>
            <p:ph type="sldImg"/>
          </p:nvPr>
        </p:nvSpPr>
        <p:spPr>
          <a:xfrm>
            <a:off x="1181100" y="696913"/>
            <a:ext cx="4648200" cy="3486150"/>
          </a:xfrm>
          <a:solidFill>
            <a:srgbClr val="FFFFFF"/>
          </a:solidFill>
          <a:ln/>
        </p:spPr>
      </p:sp>
      <p:sp>
        <p:nvSpPr>
          <p:cNvPr id="26628" name="Rectangle 3"/>
          <p:cNvSpPr>
            <a:spLocks noGrp="1" noChangeArrowheads="1"/>
          </p:cNvSpPr>
          <p:nvPr>
            <p:ph type="body" idx="1"/>
          </p:nvPr>
        </p:nvSpPr>
        <p:spPr>
          <a:xfrm>
            <a:off x="701675" y="4416425"/>
            <a:ext cx="5607050" cy="4183063"/>
          </a:xfrm>
          <a:ln/>
        </p:spPr>
        <p:txBody>
          <a:bodyPr lIns="93177" tIns="46589" rIns="93177" bIns="46589"/>
          <a:lstStyle/>
          <a:p>
            <a:r>
              <a:rPr lang="en-US" sz="1100" dirty="0" smtClean="0">
                <a:latin typeface="Arial" pitchFamily="34" charset="0"/>
                <a:cs typeface="Arial" pitchFamily="34" charset="0"/>
              </a:rPr>
              <a:t>FIM Deterministic models run each day during Aug-Sep 2009:</a:t>
            </a:r>
          </a:p>
          <a:p>
            <a:r>
              <a:rPr lang="en-US" sz="1100" dirty="0" smtClean="0">
                <a:latin typeface="Arial" pitchFamily="34" charset="0"/>
                <a:cs typeface="Arial" pitchFamily="34" charset="0"/>
              </a:rPr>
              <a:t>30 km (Initialized with GSI-3DVAR and </a:t>
            </a:r>
            <a:r>
              <a:rPr lang="en-US" sz="1100" dirty="0" err="1" smtClean="0">
                <a:latin typeface="Arial" pitchFamily="34" charset="0"/>
                <a:cs typeface="Arial" pitchFamily="34" charset="0"/>
              </a:rPr>
              <a:t>EnKF</a:t>
            </a:r>
            <a:r>
              <a:rPr lang="en-US" sz="1100" dirty="0" smtClean="0">
                <a:latin typeface="Arial" pitchFamily="34" charset="0"/>
                <a:cs typeface="Arial" pitchFamily="34" charset="0"/>
              </a:rPr>
              <a:t>).</a:t>
            </a:r>
          </a:p>
          <a:p>
            <a:r>
              <a:rPr lang="en-US" sz="1100" dirty="0" smtClean="0">
                <a:latin typeface="Arial" pitchFamily="34" charset="0"/>
                <a:cs typeface="Arial" pitchFamily="34" charset="0"/>
              </a:rPr>
              <a:t>15 km (Initialized with </a:t>
            </a:r>
            <a:r>
              <a:rPr lang="en-US" sz="1100" dirty="0" err="1" smtClean="0">
                <a:latin typeface="Arial" pitchFamily="34" charset="0"/>
                <a:cs typeface="Arial" pitchFamily="34" charset="0"/>
              </a:rPr>
              <a:t>EnKF</a:t>
            </a:r>
            <a:r>
              <a:rPr lang="en-US" sz="1100" dirty="0" smtClean="0">
                <a:latin typeface="Arial" pitchFamily="34" charset="0"/>
                <a:cs typeface="Arial" pitchFamily="34" charset="0"/>
              </a:rPr>
              <a:t>).</a:t>
            </a:r>
          </a:p>
          <a:p>
            <a:r>
              <a:rPr lang="en-US" sz="1100" dirty="0" smtClean="0">
                <a:latin typeface="Arial" pitchFamily="34" charset="0"/>
                <a:cs typeface="Arial" pitchFamily="34" charset="0"/>
              </a:rPr>
              <a:t>10 km (Initialized with </a:t>
            </a:r>
            <a:r>
              <a:rPr lang="en-US" sz="1100" dirty="0" err="1" smtClean="0">
                <a:latin typeface="Arial" pitchFamily="34" charset="0"/>
                <a:cs typeface="Arial" pitchFamily="34" charset="0"/>
              </a:rPr>
              <a:t>EnKF</a:t>
            </a:r>
            <a:r>
              <a:rPr lang="en-US" sz="1100" dirty="0" smtClean="0">
                <a:latin typeface="Arial" pitchFamily="34" charset="0"/>
                <a:cs typeface="Arial" pitchFamily="34" charset="0"/>
              </a:rPr>
              <a:t>).</a:t>
            </a:r>
          </a:p>
          <a:p>
            <a:r>
              <a:rPr lang="en-US" sz="1100" dirty="0" smtClean="0">
                <a:latin typeface="Arial" pitchFamily="34" charset="0"/>
                <a:cs typeface="Arial" pitchFamily="34" charset="0"/>
              </a:rPr>
              <a:t> </a:t>
            </a:r>
          </a:p>
          <a:p>
            <a:r>
              <a:rPr lang="en-US" sz="1100" dirty="0" smtClean="0">
                <a:latin typeface="Arial" pitchFamily="34" charset="0"/>
                <a:cs typeface="Arial" pitchFamily="34" charset="0"/>
              </a:rPr>
              <a:t>Global Ensembles:</a:t>
            </a:r>
          </a:p>
          <a:p>
            <a:r>
              <a:rPr lang="en-US" sz="1100" dirty="0" smtClean="0">
                <a:latin typeface="Arial" pitchFamily="34" charset="0"/>
                <a:cs typeface="Arial" pitchFamily="34" charset="0"/>
              </a:rPr>
              <a:t>30 km FIM (initialized with </a:t>
            </a:r>
            <a:r>
              <a:rPr lang="en-US" sz="1100" dirty="0" err="1" smtClean="0">
                <a:latin typeface="Arial" pitchFamily="34" charset="0"/>
                <a:cs typeface="Arial" pitchFamily="34" charset="0"/>
              </a:rPr>
              <a:t>EnKF</a:t>
            </a:r>
            <a:r>
              <a:rPr lang="en-US" sz="1100" dirty="0" smtClean="0">
                <a:latin typeface="Arial" pitchFamily="34" charset="0"/>
                <a:cs typeface="Arial" pitchFamily="34" charset="0"/>
              </a:rPr>
              <a:t>) 20 members.</a:t>
            </a:r>
          </a:p>
          <a:p>
            <a:pPr eaLnBrk="1" hangingPunct="1">
              <a:spcBef>
                <a:spcPts val="413"/>
              </a:spcBef>
            </a:pPr>
            <a:endParaRPr lang="en-US" sz="1100" dirty="0" smtClean="0">
              <a:solidFill>
                <a:srgbClr val="000000"/>
              </a:solidFill>
              <a:latin typeface="Arial" pitchFamily="34" charset="0"/>
              <a:cs typeface="Arial" pitchFamily="34" charset="0"/>
              <a:sym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pPr>
              <a:spcBef>
                <a:spcPct val="0"/>
              </a:spcBef>
            </a:pPr>
            <a:endParaRPr lang="en-US" smtClean="0">
              <a:latin typeface="Arial" pitchFamily="34" charset="0"/>
            </a:endParaRPr>
          </a:p>
        </p:txBody>
      </p:sp>
      <p:sp>
        <p:nvSpPr>
          <p:cNvPr id="31748" name="Slide Number Placeholder 3"/>
          <p:cNvSpPr>
            <a:spLocks noGrp="1"/>
          </p:cNvSpPr>
          <p:nvPr>
            <p:ph type="sldNum" sz="quarter" idx="5"/>
          </p:nvPr>
        </p:nvSpPr>
        <p:spPr>
          <a:noFill/>
        </p:spPr>
        <p:txBody>
          <a:bodyPr/>
          <a:lstStyle/>
          <a:p>
            <a:fld id="{B29F0D61-FD83-40F7-B3A1-497454E927E9}" type="slidenum">
              <a:rPr lang="en-US">
                <a:latin typeface="Franklin Gothic Book" pitchFamily="34" charset="0"/>
              </a:rPr>
              <a:pPr/>
              <a:t>10</a:t>
            </a:fld>
            <a:endParaRPr lang="en-US">
              <a:latin typeface="Franklin Gothic Book"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r>
              <a:rPr lang="en-US" smtClean="0">
                <a:latin typeface="Times New Roman" pitchFamily="18" charset="0"/>
                <a:cs typeface="Times New Roman" pitchFamily="18" charset="0"/>
              </a:rPr>
              <a:t>Demo 2011 season; Not only we have improved the products but also added a suite of NOAA HWRF systems at different configurations.</a:t>
            </a:r>
          </a:p>
          <a:p>
            <a:r>
              <a:rPr lang="en-US" smtClean="0">
                <a:latin typeface="Times New Roman" pitchFamily="18" charset="0"/>
                <a:cs typeface="Times New Roman" pitchFamily="18" charset="0"/>
              </a:rPr>
              <a:t>Example of Hurricane Paula</a:t>
            </a:r>
          </a:p>
          <a:p>
            <a:endParaRPr lang="en-US" smtClean="0">
              <a:latin typeface="Times New Roman" pitchFamily="18" charset="0"/>
              <a:cs typeface="Times New Roman" pitchFamily="18" charset="0"/>
            </a:endParaRPr>
          </a:p>
        </p:txBody>
      </p:sp>
      <p:sp>
        <p:nvSpPr>
          <p:cNvPr id="23556" name="Slide Number Placeholder 3"/>
          <p:cNvSpPr>
            <a:spLocks noGrp="1"/>
          </p:cNvSpPr>
          <p:nvPr>
            <p:ph type="sldNum" sz="quarter" idx="5"/>
          </p:nvPr>
        </p:nvSpPr>
        <p:spPr/>
        <p:txBody>
          <a:bodyPr/>
          <a:lstStyle/>
          <a:p>
            <a:fld id="{EA2E6FF3-D706-496F-9BB7-AD1C0FC9B81B}" type="slidenum">
              <a:rPr lang="en-US"/>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fld id="{55DEB416-DEA8-4403-BA16-FBA8BF1A02CC}" type="slidenum">
              <a:rPr lang="en-US"/>
              <a:pPr/>
              <a:t>13</a:t>
            </a:fld>
            <a:endParaRPr lang="en-US"/>
          </a:p>
        </p:txBody>
      </p:sp>
      <p:sp>
        <p:nvSpPr>
          <p:cNvPr id="36867" name="Text Box 2"/>
          <p:cNvSpPr>
            <a:spLocks noGrp="1" noRot="1" noChangeAspect="1" noChangeArrowheads="1" noTextEdit="1"/>
          </p:cNvSpPr>
          <p:nvPr>
            <p:ph type="sldImg"/>
          </p:nvPr>
        </p:nvSpPr>
        <p:spPr>
          <a:xfrm>
            <a:off x="1179513" y="698500"/>
            <a:ext cx="4648200" cy="3486150"/>
          </a:xfrm>
          <a:ln/>
        </p:spPr>
      </p:sp>
      <p:sp>
        <p:nvSpPr>
          <p:cNvPr id="36868" name="Text Box 3"/>
          <p:cNvSpPr>
            <a:spLocks noGrp="1" noChangeArrowheads="1"/>
          </p:cNvSpPr>
          <p:nvPr>
            <p:ph type="body" idx="1"/>
          </p:nvPr>
        </p:nvSpPr>
        <p:spPr>
          <a:xfrm>
            <a:off x="909638" y="4356100"/>
            <a:ext cx="5014912" cy="3986213"/>
          </a:xfrm>
          <a:noFill/>
          <a:ln/>
        </p:spPr>
        <p:txBody>
          <a:bodyPr anchor="ctr"/>
          <a:lstStyle/>
          <a:p>
            <a:pPr marL="109538" lvl="1" eaLnBrk="1" hangingPunct="1">
              <a:lnSpc>
                <a:spcPct val="95000"/>
              </a:lnSpc>
              <a:spcBef>
                <a:spcPts val="650"/>
              </a:spcBef>
              <a:spcAft>
                <a:spcPts val="438"/>
              </a:spcAft>
            </a:pPr>
            <a:endParaRPr lang="en-GB" sz="1300" smtClean="0">
              <a:latin typeface="Arial" pitchFamily="34" charset="0"/>
              <a:ea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solidFill>
            <a:srgbClr val="FFFFFF"/>
          </a:solidFill>
          <a:ln/>
        </p:spPr>
      </p:sp>
      <p:sp>
        <p:nvSpPr>
          <p:cNvPr id="38915" name="Notes Placeholder 2"/>
          <p:cNvSpPr>
            <a:spLocks noGrp="1"/>
          </p:cNvSpPr>
          <p:nvPr>
            <p:ph type="body" idx="1"/>
          </p:nvPr>
        </p:nvSpPr>
        <p:spPr>
          <a:solidFill>
            <a:srgbClr val="FFFFFF"/>
          </a:solidFill>
          <a:ln>
            <a:solidFill>
              <a:srgbClr val="000000"/>
            </a:solidFill>
          </a:ln>
        </p:spPr>
        <p:txBody>
          <a:bodyPr/>
          <a:lstStyle/>
          <a:p>
            <a:r>
              <a:rPr lang="en-US" smtClean="0">
                <a:latin typeface="Times New Roman" pitchFamily="18" charset="0"/>
                <a:cs typeface="Times New Roman" pitchFamily="18" charset="0"/>
              </a:rPr>
              <a:t>Danielle, Earl and Fiona</a:t>
            </a:r>
          </a:p>
          <a:p>
            <a:r>
              <a:rPr lang="en-US" smtClean="0">
                <a:latin typeface="Times New Roman" pitchFamily="18" charset="0"/>
                <a:cs typeface="Times New Roman" pitchFamily="18" charset="0"/>
              </a:rPr>
              <a:t>3-km from 9:3 will be used as the base line for operations at 27:9:3</a:t>
            </a:r>
          </a:p>
        </p:txBody>
      </p:sp>
      <p:sp>
        <p:nvSpPr>
          <p:cNvPr id="38916" name="Slide Number Placeholder 3"/>
          <p:cNvSpPr txBox="1">
            <a:spLocks noGrp="1"/>
          </p:cNvSpPr>
          <p:nvPr/>
        </p:nvSpPr>
        <p:spPr bwMode="auto">
          <a:xfrm>
            <a:off x="3971925" y="8831263"/>
            <a:ext cx="3038475" cy="465137"/>
          </a:xfrm>
          <a:prstGeom prst="rect">
            <a:avLst/>
          </a:prstGeom>
          <a:noFill/>
          <a:ln w="9525">
            <a:noFill/>
            <a:miter lim="800000"/>
            <a:headEnd/>
            <a:tailEnd/>
          </a:ln>
        </p:spPr>
        <p:txBody>
          <a:bodyPr lIns="93177" tIns="46589" rIns="93177" bIns="46589" anchor="b"/>
          <a:lstStyle/>
          <a:p>
            <a:pPr algn="r"/>
            <a:fld id="{294FB47F-0637-4CF9-87A7-E9F75C324828}" type="slidenum">
              <a:rPr lang="en-US" sz="1200"/>
              <a:pPr algn="r"/>
              <a:t>14</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2895600" y="0"/>
            <a:ext cx="6248400" cy="2057400"/>
          </a:xfrm>
          <a:effectLst>
            <a:outerShdw blurRad="63500" dist="17961" dir="2700000" algn="ctr" rotWithShape="0">
              <a:schemeClr val="tx1">
                <a:alpha val="50000"/>
              </a:schemeClr>
            </a:outerShdw>
          </a:effectLst>
        </p:spPr>
        <p:txBody>
          <a:bodyPr lIns="274320" rIns="91440"/>
          <a:lstStyle>
            <a:lvl1pPr algn="r">
              <a:defRPr sz="6000">
                <a:latin typeface="TradeGothicBoldTwo" pitchFamily="2" charset="0"/>
              </a:defRPr>
            </a:lvl1pPr>
          </a:lstStyle>
          <a:p>
            <a:r>
              <a:rPr lang="en-US"/>
              <a:t>Click to edit Master title style</a:t>
            </a:r>
          </a:p>
        </p:txBody>
      </p:sp>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4" name="Rectangle 4"/>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lgn="ctr">
              <a:defRPr sz="1800">
                <a:latin typeface="Arial" charset="0"/>
                <a:ea typeface="ＭＳ Ｐゴシック" charset="-128"/>
                <a:cs typeface="ＭＳ Ｐゴシック" charset="-128"/>
              </a:defRPr>
            </a:lvl1pPr>
          </a:lstStyle>
          <a:p>
            <a:pPr>
              <a:defRPr/>
            </a:pPr>
            <a:r>
              <a:rPr lang="en-US"/>
              <a:t>&lt;#&gt;</a:t>
            </a: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E6A1A331-F582-416E-BBFC-702FDA6F2F58}"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noChangeArrowheads="1"/>
          </p:cNvSpPr>
          <p:nvPr>
            <p:ph type="sldNum" sz="quarter" idx="10"/>
          </p:nvPr>
        </p:nvSpPr>
        <p:spPr>
          <a:xfrm>
            <a:off x="6994525" y="6613525"/>
            <a:ext cx="2133600" cy="228600"/>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58557208-8517-4C7C-BA75-31AA0477168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noChangeArrowheads="1"/>
          </p:cNvSpPr>
          <p:nvPr>
            <p:ph type="sldNum" sz="quarter" idx="10"/>
          </p:nvPr>
        </p:nvSpPr>
        <p:spPr>
          <a:xfrm>
            <a:off x="6994525" y="6613525"/>
            <a:ext cx="2133600" cy="228600"/>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72B8FEF0-489D-4FFD-9B10-8FD240E5385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6172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419600"/>
          </a:xfrm>
        </p:spPr>
        <p:txBody>
          <a:bodyPr/>
          <a:lstStyle/>
          <a:p>
            <a:pPr lvl="0"/>
            <a:endParaRPr lang="en-US" noProof="0" smtClean="0"/>
          </a:p>
        </p:txBody>
      </p:sp>
      <p:sp>
        <p:nvSpPr>
          <p:cNvPr id="4" name="Rectangle 4"/>
          <p:cNvSpPr>
            <a:spLocks noGrp="1" noChangeArrowheads="1"/>
          </p:cNvSpPr>
          <p:nvPr>
            <p:ph type="dt" sz="half" idx="10"/>
          </p:nvPr>
        </p:nvSpPr>
        <p:spPr>
          <a:xfrm>
            <a:off x="762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a:lvl1pPr>
          </a:lstStyle>
          <a:p>
            <a:fld id="{AC7B4372-7C3D-4CB7-BA20-AEB2B0D2842B}" type="datetime1">
              <a:rPr lang="en-US"/>
              <a:pPr/>
              <a:t>1/27/12</a:t>
            </a:fld>
            <a:endParaRPr lang="en-US"/>
          </a:p>
        </p:txBody>
      </p:sp>
      <p:sp>
        <p:nvSpPr>
          <p:cNvPr id="5" name="Rectangle 5"/>
          <p:cNvSpPr>
            <a:spLocks noGrp="1" noChangeArrowheads="1"/>
          </p:cNvSpPr>
          <p:nvPr>
            <p:ph type="ftr" sz="quarter" idx="11"/>
          </p:nvPr>
        </p:nvSpPr>
        <p:spPr>
          <a:xfrm>
            <a:off x="3124200" y="6477000"/>
            <a:ext cx="2895600" cy="228600"/>
          </a:xfrm>
          <a:prstGeom prst="rect">
            <a:avLst/>
          </a:prstGeom>
        </p:spPr>
        <p:txBody>
          <a:bodyPr/>
          <a:lstStyle>
            <a:lvl1pPr>
              <a:defRPr>
                <a:latin typeface="Arial" charset="0"/>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a:xfrm>
            <a:off x="7162800" y="6553200"/>
            <a:ext cx="1905000" cy="228600"/>
          </a:xfrm>
          <a:prstGeom prst="rect">
            <a:avLst/>
          </a:prstGeom>
        </p:spPr>
        <p:txBody>
          <a:bodyPr vert="horz" wrap="square" lIns="91440" tIns="45720" rIns="91440" bIns="45720" numCol="1" anchor="t" anchorCtr="0" compatLnSpc="1">
            <a:prstTxWarp prst="textNoShape">
              <a:avLst/>
            </a:prstTxWarp>
          </a:bodyPr>
          <a:lstStyle>
            <a:lvl1pPr>
              <a:defRPr/>
            </a:lvl1pPr>
          </a:lstStyle>
          <a:p>
            <a:fld id="{DA912A37-AEBE-4164-806E-43410D64288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userDrawn="1">
            <p:ph type="sldNum" sz="quarter" idx="10"/>
          </p:nvPr>
        </p:nvSpPr>
        <p:spPr>
          <a:xfrm>
            <a:off x="7010400" y="6629400"/>
            <a:ext cx="2133600" cy="228600"/>
          </a:xfrm>
          <a:prstGeom prst="rect">
            <a:avLst/>
          </a:prstGeom>
        </p:spPr>
        <p:txBody>
          <a:bodyPr vert="horz" wrap="square" lIns="91440" tIns="45720" rIns="91440" bIns="45720" numCol="1" anchor="t" anchorCtr="0" compatLnSpc="1">
            <a:prstTxWarp prst="textNoShape">
              <a:avLst/>
            </a:prstTxWarp>
          </a:bodyPr>
          <a:lstStyle>
            <a:lvl1pPr>
              <a:defRPr sz="1800">
                <a:cs typeface="Arial" pitchFamily="34" charset="0"/>
              </a:defRPr>
            </a:lvl1pPr>
          </a:lstStyle>
          <a:p>
            <a:fld id="{F06D625F-7A35-48C8-BC26-E2F8AD82C8F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noChangeArrowheads="1"/>
          </p:cNvSpPr>
          <p:nvPr>
            <p:ph type="sldNum" sz="quarter" idx="10"/>
          </p:nvPr>
        </p:nvSpPr>
        <p:spPr>
          <a:xfrm>
            <a:off x="6994525" y="6613525"/>
            <a:ext cx="2133600" cy="228600"/>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3C08A071-1615-409E-B4F1-C5876AF6874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noChangeArrowheads="1"/>
          </p:cNvSpPr>
          <p:nvPr>
            <p:ph type="sldNum" sz="quarter" idx="10"/>
          </p:nvPr>
        </p:nvSpPr>
        <p:spPr>
          <a:xfrm>
            <a:off x="6994525" y="6613525"/>
            <a:ext cx="2133600" cy="228600"/>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9449711A-0C9B-4E8A-BA7F-4CFF429DB34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noChangeArrowheads="1"/>
          </p:cNvSpPr>
          <p:nvPr>
            <p:ph type="sldNum" sz="quarter" idx="10"/>
          </p:nvPr>
        </p:nvSpPr>
        <p:spPr>
          <a:xfrm>
            <a:off x="6994525" y="6613525"/>
            <a:ext cx="2133600" cy="228600"/>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E8F3D34B-A9EF-4BE2-B19E-ED489A4FF860}"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noChangeArrowheads="1"/>
          </p:cNvSpPr>
          <p:nvPr>
            <p:ph type="sldNum" sz="quarter" idx="10"/>
          </p:nvPr>
        </p:nvSpPr>
        <p:spPr>
          <a:xfrm>
            <a:off x="6994525" y="6613525"/>
            <a:ext cx="2133600" cy="228600"/>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315F9E7B-17E2-41FD-94CE-072486A02A2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noChangeArrowheads="1"/>
          </p:cNvSpPr>
          <p:nvPr>
            <p:ph type="sldNum" sz="quarter" idx="10"/>
          </p:nvPr>
        </p:nvSpPr>
        <p:spPr>
          <a:xfrm>
            <a:off x="6994525" y="6613525"/>
            <a:ext cx="2133600" cy="228600"/>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9D985943-FBCA-4AE8-9A36-04DF13E62D4B}"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6994525" y="6613525"/>
            <a:ext cx="2133600" cy="228600"/>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1F25EAD6-3853-4C07-980A-EAD9BF95E766}"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noChangeArrowheads="1"/>
          </p:cNvSpPr>
          <p:nvPr>
            <p:ph type="sldNum" sz="quarter" idx="10"/>
          </p:nvPr>
        </p:nvSpPr>
        <p:spPr>
          <a:xfrm>
            <a:off x="6994525" y="6613525"/>
            <a:ext cx="2133600" cy="228600"/>
          </a:xfrm>
          <a:prstGeom prst="rect">
            <a:avLst/>
          </a:prstGeom>
        </p:spPr>
        <p:txBody>
          <a:bodyPr vert="horz" wrap="square" lIns="91440" tIns="45720" rIns="91440" bIns="45720" numCol="1" anchor="t" anchorCtr="0" compatLnSpc="1">
            <a:prstTxWarp prst="textNoShape">
              <a:avLst/>
            </a:prstTxWarp>
          </a:bodyPr>
          <a:lstStyle>
            <a:lvl1pPr>
              <a:defRPr sz="1800"/>
            </a:lvl1pPr>
          </a:lstStyle>
          <a:p>
            <a:fld id="{59BB93C8-8C88-4D87-B5D4-3FB66AE49E29}"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7" Type="http://schemas.openxmlformats.org/officeDocument/2006/relationships/image" Target="../media/image4.jpeg"/><Relationship Id="rId18" Type="http://schemas.openxmlformats.org/officeDocument/2006/relationships/image" Target="../media/image5.jpeg"/><Relationship Id="rId19"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a:cxnSpLocks noChangeShapeType="1"/>
          </p:cNvCxnSpPr>
          <p:nvPr userDrawn="1"/>
        </p:nvCxnSpPr>
        <p:spPr bwMode="auto">
          <a:xfrm>
            <a:off x="531813" y="6646863"/>
            <a:ext cx="8112125" cy="1587"/>
          </a:xfrm>
          <a:prstGeom prst="line">
            <a:avLst/>
          </a:prstGeom>
          <a:noFill/>
          <a:ln w="25400">
            <a:solidFill>
              <a:schemeClr val="accent2"/>
            </a:solidFill>
            <a:round/>
            <a:headEnd/>
            <a:tailEnd/>
          </a:ln>
          <a:effectLst>
            <a:outerShdw dist="20000" dir="5400000" rotWithShape="0">
              <a:srgbClr val="808080">
                <a:alpha val="37999"/>
              </a:srgbClr>
            </a:outerShdw>
          </a:effectLst>
        </p:spPr>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304800" y="1524000"/>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9" name="Picture 7" descr="Dept of Commerce Seal"/>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7" name="Rectangle 10"/>
          <p:cNvSpPr>
            <a:spLocks noChangeArrowheads="1"/>
          </p:cNvSpPr>
          <p:nvPr userDrawn="1"/>
        </p:nvSpPr>
        <p:spPr bwMode="auto">
          <a:xfrm>
            <a:off x="3378200" y="6350000"/>
            <a:ext cx="4498975" cy="546100"/>
          </a:xfrm>
          <a:prstGeom prst="rect">
            <a:avLst/>
          </a:prstGeom>
          <a:noFill/>
          <a:ln w="9525">
            <a:noFill/>
            <a:miter lim="800000"/>
            <a:headEnd/>
            <a:tailEnd/>
          </a:ln>
          <a:effectLst/>
        </p:spPr>
        <p:txBody>
          <a:bodyPr>
            <a:spAutoFit/>
          </a:bodyPr>
          <a:lstStyle/>
          <a:p>
            <a:pPr>
              <a:lnSpc>
                <a:spcPct val="125000"/>
              </a:lnSpc>
            </a:pPr>
            <a:r>
              <a:rPr lang="en-US" sz="1200" b="1">
                <a:solidFill>
                  <a:schemeClr val="accent2"/>
                </a:solidFill>
              </a:rPr>
              <a:t>National Hurricane Forecast Improvement Project</a:t>
            </a:r>
            <a:r>
              <a:rPr lang="en-US" sz="1200">
                <a:solidFill>
                  <a:schemeClr val="accent2"/>
                </a:solidFill>
              </a:rPr>
              <a:t> </a:t>
            </a:r>
            <a:br>
              <a:rPr lang="en-US" sz="1200">
                <a:solidFill>
                  <a:schemeClr val="accent2"/>
                </a:solidFill>
              </a:rPr>
            </a:br>
            <a:r>
              <a:rPr lang="en-US" sz="1200">
                <a:solidFill>
                  <a:schemeClr val="accent2"/>
                </a:solidFill>
              </a:rPr>
              <a:t> </a:t>
            </a:r>
            <a:r>
              <a:rPr lang="en-US" sz="1100" i="1">
                <a:solidFill>
                  <a:schemeClr val="accent2"/>
                </a:solidFill>
              </a:rPr>
              <a:t>Meeting the Nation’s Needs</a:t>
            </a:r>
          </a:p>
        </p:txBody>
      </p:sp>
      <p:pic>
        <p:nvPicPr>
          <p:cNvPr id="9" name="Picture 19" descr="katrina"/>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0" name="Picture 20" descr="Hurricane_Hunter"/>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1" name="Picture 21" descr="ivan4x4"/>
          <p:cNvPicPr>
            <a:picLocks noChangeAspect="1" noChangeArrowheads="1"/>
          </p:cNvPicPr>
          <p:nvPr userDrawn="1"/>
        </p:nvPicPr>
        <p:blipFill>
          <a:blip r:embed="rId18" cstate="email">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fld id="{03589D07-7EA1-417D-BDD5-D6FBB3B58565}" type="slidenum">
              <a:rPr lang="en-US" sz="1600"/>
              <a:pPr algn="r"/>
              <a:t>‹#›</a:t>
            </a:fld>
            <a:endParaRPr lang="en-US" sz="160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100000">
                <a:schemeClr val="accent2">
                  <a:lumMod val="60000"/>
                  <a:lumOff val="40000"/>
                </a:schemeClr>
              </a:gs>
              <a:gs pos="71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16" name="Picture 15" descr="0231261355085.jpg"/>
          <p:cNvPicPr>
            <a:picLocks noChangeAspect="1"/>
          </p:cNvPicPr>
          <p:nvPr userDrawn="1"/>
        </p:nvPicPr>
        <p:blipFill>
          <a:blip r:embed="rId19" cstate="email">
            <a:extLst>
              <a:ext uri="{28A0092B-C50C-407E-A947-70E740481C1C}">
                <a14:useLocalDpi xmlns:a14="http://schemas.microsoft.com/office/drawing/2010/main"/>
              </a:ext>
            </a:extLst>
          </a:blip>
          <a:srcRect/>
          <a:stretch>
            <a:fillRect/>
          </a:stretch>
        </p:blipFill>
        <p:spPr>
          <a:xfrm>
            <a:off x="6607706" y="-50801"/>
            <a:ext cx="2536294" cy="1418749"/>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 id="2147484396" r:id="rId12"/>
  </p:sldLayoutIdLst>
  <p:timing>
    <p:tnLst>
      <p:par>
        <p:cTn xmlns:p14="http://schemas.microsoft.com/office/powerpoint/2010/mai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pitchFamily="34"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pitchFamily="49"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hyperlink" Target="https://storm.aoml.noaa.gov/realtime" TargetMode="External"/><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hyperlink" Target="http://noaahrd.wordpress.com/2010/07/15/hrd-scientists-brief-noaaaoc-on-hfip-and-ifex2010-14-july-2010/" TargetMode="External"/><Relationship Id="rId10" Type="http://schemas.openxmlformats.org/officeDocument/2006/relationships/image" Target="../media/image37.jpeg"/><Relationship Id="rId11"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hyperlink" Target="http://noaahrd.wordpress.com/?s=Doppler+radar" TargetMode="External"/><Relationship Id="rId5" Type="http://schemas.openxmlformats.org/officeDocument/2006/relationships/hyperlink" Target="http://noaahrd.wordpress.com/category/hwind/" TargetMode="External"/><Relationship Id="rId6" Type="http://schemas.openxmlformats.org/officeDocument/2006/relationships/hyperlink" Target="https://storm.aoml.noaa.gov/realtime" TargetMode="External"/><Relationship Id="rId7" Type="http://schemas.openxmlformats.org/officeDocument/2006/relationships/hyperlink" Target="http://www.rsmas.miami.edu/groups/upper-ocean-dynamics/oil.html" TargetMode="External"/><Relationship Id="rId8" Type="http://schemas.openxmlformats.org/officeDocument/2006/relationships/hyperlink" Target="http://noaahrd.wordpress.com/category/ifex-discussion/" TargetMode="External"/><Relationship Id="rId9" Type="http://schemas.openxmlformats.org/officeDocument/2006/relationships/hyperlink" Target="http://noaahrd.wordpress.com/2010/07/15/hrd-scientists-brief-noaaaoc-on-hfip-and-ifex2010-14-july-2010/"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hyperlink" Target="http://noaahrd.wordpress.com/2010/09/09/summary-of-noaa-ifex-flights-into-hurricane-earl/" TargetMode="External"/><Relationship Id="rId6" Type="http://schemas.openxmlformats.org/officeDocument/2006/relationships/hyperlink" Target="http://noaahrd.wordpress.com/2010/09/02/nasa-and-noaa-scientists-collaborate-in-high-altitude-flyover-of-a-hurricane-earl-with-nasa-global-hawk-2-september-2010/" TargetMode="External"/><Relationship Id="rId7" Type="http://schemas.openxmlformats.org/officeDocument/2006/relationships/hyperlink" Target="http://noaahrd.wordpress.com/2010/07/15/hrd-scientists-brief-noaaaoc-on-hfip-and-ifex2010-14-july-2010/"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hyperlink" Target="http://noaahrd.wordpress.com/2010/09/02/nasa-and-noaa-scientists-collaborate-in-high-altitude-flyover-of-a-hurricane-earl-with-nasa-global-hawk-2-september-2010/" TargetMode="External"/><Relationship Id="rId4" Type="http://schemas.openxmlformats.org/officeDocument/2006/relationships/image" Target="../media/image42.jpeg"/><Relationship Id="rId5" Type="http://schemas.openxmlformats.org/officeDocument/2006/relationships/image" Target="../media/image43.jpe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image" Target="../media/image4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 Target="slide23.xml"/><Relationship Id="rId4" Type="http://schemas.openxmlformats.org/officeDocument/2006/relationships/hyperlink" Target="http://www.dtcenter.org/plots/hrh_test/HRH_Report_30Sept.pdf"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7" name="Picture 9" descr="Dept of Commerce Se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6037263"/>
            <a:ext cx="825500" cy="820737"/>
          </a:xfrm>
          <a:prstGeom prst="rect">
            <a:avLst/>
          </a:prstGeom>
          <a:noFill/>
          <a:effectLst>
            <a:outerShdw blurRad="63500" dist="37026" dir="7998880" algn="ctr" rotWithShape="0">
              <a:schemeClr val="bg2">
                <a:alpha val="50000"/>
              </a:schemeClr>
            </a:outerShdw>
          </a:effectLst>
        </p:spPr>
      </p:pic>
      <p:pic>
        <p:nvPicPr>
          <p:cNvPr id="2058" name="Picture 10" descr="NOAA"/>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8200" y="6096000"/>
            <a:ext cx="762000" cy="762000"/>
          </a:xfrm>
          <a:prstGeom prst="rect">
            <a:avLst/>
          </a:prstGeom>
          <a:noFill/>
          <a:effectLst>
            <a:outerShdw blurRad="63500" dist="37026" dir="7998880" algn="ctr" rotWithShape="0">
              <a:schemeClr val="bg2">
                <a:alpha val="50000"/>
              </a:schemeClr>
            </a:outerShdw>
          </a:effectLst>
        </p:spPr>
      </p:pic>
      <p:sp>
        <p:nvSpPr>
          <p:cNvPr id="2060" name="Rectangle 12"/>
          <p:cNvSpPr>
            <a:spLocks noGrp="1" noChangeArrowheads="1"/>
          </p:cNvSpPr>
          <p:nvPr>
            <p:ph type="subTitle" idx="1"/>
          </p:nvPr>
        </p:nvSpPr>
        <p:spPr>
          <a:xfrm>
            <a:off x="1976438" y="5768975"/>
            <a:ext cx="7116762" cy="1038225"/>
          </a:xfrm>
          <a:effectLst>
            <a:outerShdw dist="38100" dir="2700000" rotWithShape="0">
              <a:srgbClr val="000000">
                <a:alpha val="42999"/>
              </a:srgbClr>
            </a:outerShdw>
          </a:effectLst>
        </p:spPr>
        <p:txBody>
          <a:bodyPr/>
          <a:lstStyle/>
          <a:p>
            <a:pPr marL="0" indent="0" eaLnBrk="1" hangingPunct="1">
              <a:lnSpc>
                <a:spcPct val="100000"/>
              </a:lnSpc>
              <a:spcAft>
                <a:spcPct val="0"/>
              </a:spcAft>
            </a:pPr>
            <a:r>
              <a:rPr lang="en-US" sz="2200" b="1" smtClean="0">
                <a:effectLst>
                  <a:outerShdw blurRad="38100" dist="38100" dir="2700000" algn="tl">
                    <a:srgbClr val="C0C0C0"/>
                  </a:outerShdw>
                </a:effectLst>
                <a:latin typeface="Calibri" pitchFamily="34" charset="0"/>
                <a:ea typeface="Arial" pitchFamily="34" charset="0"/>
              </a:rPr>
              <a:t>Frank Marks</a:t>
            </a:r>
            <a:r>
              <a:rPr lang="en-US" sz="2000" b="1" smtClean="0">
                <a:effectLst>
                  <a:outerShdw blurRad="38100" dist="38100" dir="2700000" algn="tl">
                    <a:srgbClr val="C0C0C0"/>
                  </a:outerShdw>
                </a:effectLst>
                <a:latin typeface="Calibri" pitchFamily="34" charset="0"/>
                <a:ea typeface="Arial" pitchFamily="34" charset="0"/>
              </a:rPr>
              <a:t/>
            </a:r>
            <a:br>
              <a:rPr lang="en-US" sz="2000" b="1" smtClean="0">
                <a:effectLst>
                  <a:outerShdw blurRad="38100" dist="38100" dir="2700000" algn="tl">
                    <a:srgbClr val="C0C0C0"/>
                  </a:outerShdw>
                </a:effectLst>
                <a:latin typeface="Calibri" pitchFamily="34" charset="0"/>
                <a:ea typeface="Arial" pitchFamily="34" charset="0"/>
              </a:rPr>
            </a:br>
            <a:r>
              <a:rPr lang="en-US" sz="2000" b="1" smtClean="0">
                <a:effectLst>
                  <a:outerShdw blurRad="38100" dist="38100" dir="2700000" algn="tl">
                    <a:srgbClr val="C0C0C0"/>
                  </a:outerShdw>
                </a:effectLst>
                <a:latin typeface="Calibri" pitchFamily="34" charset="0"/>
                <a:ea typeface="Arial" pitchFamily="34" charset="0"/>
              </a:rPr>
              <a:t> HFIP Research Lead</a:t>
            </a:r>
          </a:p>
          <a:p>
            <a:pPr marL="0" indent="0" eaLnBrk="1" hangingPunct="1">
              <a:lnSpc>
                <a:spcPct val="100000"/>
              </a:lnSpc>
              <a:spcAft>
                <a:spcPct val="0"/>
              </a:spcAft>
            </a:pPr>
            <a:r>
              <a:rPr lang="en-US" sz="1800" b="1" smtClean="0">
                <a:effectLst>
                  <a:outerShdw blurRad="38100" dist="38100" dir="2700000" algn="tl">
                    <a:srgbClr val="C0C0C0"/>
                  </a:outerShdw>
                </a:effectLst>
                <a:latin typeface="Calibri" pitchFamily="34" charset="0"/>
                <a:ea typeface="Arial" pitchFamily="34" charset="0"/>
              </a:rPr>
              <a:t>10 November 2010</a:t>
            </a:r>
          </a:p>
        </p:txBody>
      </p:sp>
      <p:sp>
        <p:nvSpPr>
          <p:cNvPr id="15367" name="Rectangle 7"/>
          <p:cNvSpPr>
            <a:spLocks noGrp="1" noChangeArrowheads="1"/>
          </p:cNvSpPr>
          <p:nvPr>
            <p:ph type="title" idx="4294967295"/>
          </p:nvPr>
        </p:nvSpPr>
        <p:spPr>
          <a:xfrm>
            <a:off x="4170363" y="50800"/>
            <a:ext cx="4910137" cy="2501900"/>
          </a:xfrm>
          <a:effectLst>
            <a:outerShdw blurRad="63500" dist="107763" dir="2700000" algn="ctr" rotWithShape="0">
              <a:schemeClr val="tx1">
                <a:alpha val="74998"/>
              </a:schemeClr>
            </a:outerShdw>
          </a:effectLst>
        </p:spPr>
        <p:txBody>
          <a:bodyPr/>
          <a:lstStyle/>
          <a:p>
            <a:pPr algn="r">
              <a:defRPr/>
            </a:pPr>
            <a:r>
              <a:rPr lang="en-US" sz="4800">
                <a:latin typeface="Calibri" charset="0"/>
                <a:ea typeface="Calibri" charset="0"/>
                <a:cs typeface="Calibri" charset="0"/>
              </a:rPr>
              <a:t>NOAA Hurricane Forecast Improvement Project</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1662113" y="2443163"/>
            <a:ext cx="1543050" cy="379412"/>
          </a:xfrm>
          <a:prstGeom prst="rect">
            <a:avLst/>
          </a:prstGeom>
          <a:solidFill>
            <a:srgbClr val="9BBB59"/>
          </a:solidFill>
          <a:ln w="9525">
            <a:solidFill>
              <a:schemeClr val="accent1"/>
            </a:solidFill>
            <a:miter lim="800000"/>
            <a:headEnd/>
            <a:tailEnd/>
          </a:ln>
          <a:effectLst>
            <a:outerShdw blurRad="63500" dist="26940" dir="5400000" algn="t" rotWithShape="0">
              <a:srgbClr val="000000">
                <a:alpha val="50000"/>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WRF V3.2</a:t>
            </a:r>
          </a:p>
        </p:txBody>
      </p:sp>
      <p:sp>
        <p:nvSpPr>
          <p:cNvPr id="12" name="Rectangle 11"/>
          <p:cNvSpPr>
            <a:spLocks noChangeArrowheads="1"/>
          </p:cNvSpPr>
          <p:nvPr/>
        </p:nvSpPr>
        <p:spPr bwMode="auto">
          <a:xfrm>
            <a:off x="1662113" y="3027363"/>
            <a:ext cx="1543050" cy="379412"/>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WRF V3.1.1</a:t>
            </a:r>
          </a:p>
        </p:txBody>
      </p:sp>
      <p:sp>
        <p:nvSpPr>
          <p:cNvPr id="14" name="Rectangle 13"/>
          <p:cNvSpPr>
            <a:spLocks noChangeArrowheads="1"/>
          </p:cNvSpPr>
          <p:nvPr/>
        </p:nvSpPr>
        <p:spPr bwMode="auto">
          <a:xfrm>
            <a:off x="1724025" y="3611563"/>
            <a:ext cx="1417638" cy="379412"/>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WRF V3.1</a:t>
            </a:r>
          </a:p>
        </p:txBody>
      </p:sp>
      <p:sp>
        <p:nvSpPr>
          <p:cNvPr id="15" name="Rectangle 14"/>
          <p:cNvSpPr>
            <a:spLocks noChangeArrowheads="1"/>
          </p:cNvSpPr>
          <p:nvPr/>
        </p:nvSpPr>
        <p:spPr bwMode="auto">
          <a:xfrm>
            <a:off x="1724025" y="4197350"/>
            <a:ext cx="1417638" cy="379413"/>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WRF V3.0</a:t>
            </a:r>
          </a:p>
        </p:txBody>
      </p:sp>
      <p:sp>
        <p:nvSpPr>
          <p:cNvPr id="16" name="Rectangle 15"/>
          <p:cNvSpPr>
            <a:spLocks noChangeArrowheads="1"/>
          </p:cNvSpPr>
          <p:nvPr/>
        </p:nvSpPr>
        <p:spPr bwMode="auto">
          <a:xfrm>
            <a:off x="1724025" y="4779963"/>
            <a:ext cx="1417638" cy="379412"/>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WRF V2.2</a:t>
            </a:r>
          </a:p>
        </p:txBody>
      </p:sp>
      <p:sp>
        <p:nvSpPr>
          <p:cNvPr id="17" name="Rectangle 16"/>
          <p:cNvSpPr>
            <a:spLocks noChangeArrowheads="1"/>
          </p:cNvSpPr>
          <p:nvPr/>
        </p:nvSpPr>
        <p:spPr bwMode="auto">
          <a:xfrm>
            <a:off x="1724025" y="5364163"/>
            <a:ext cx="1417638" cy="379412"/>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WRF V2.1</a:t>
            </a:r>
          </a:p>
        </p:txBody>
      </p:sp>
      <p:sp>
        <p:nvSpPr>
          <p:cNvPr id="18" name="Rectangle 17"/>
          <p:cNvSpPr>
            <a:spLocks noChangeArrowheads="1"/>
          </p:cNvSpPr>
          <p:nvPr/>
        </p:nvSpPr>
        <p:spPr bwMode="auto">
          <a:xfrm>
            <a:off x="1724025" y="5948363"/>
            <a:ext cx="1417638" cy="379412"/>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WRF V2</a:t>
            </a:r>
          </a:p>
        </p:txBody>
      </p:sp>
      <p:sp>
        <p:nvSpPr>
          <p:cNvPr id="19" name="Rectangle 18"/>
          <p:cNvSpPr>
            <a:spLocks noChangeArrowheads="1"/>
          </p:cNvSpPr>
          <p:nvPr/>
        </p:nvSpPr>
        <p:spPr bwMode="auto">
          <a:xfrm>
            <a:off x="190500" y="5948363"/>
            <a:ext cx="1417638" cy="379412"/>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05/2004</a:t>
            </a:r>
          </a:p>
        </p:txBody>
      </p:sp>
      <p:sp>
        <p:nvSpPr>
          <p:cNvPr id="20" name="Rectangle 19"/>
          <p:cNvSpPr>
            <a:spLocks noChangeArrowheads="1"/>
          </p:cNvSpPr>
          <p:nvPr/>
        </p:nvSpPr>
        <p:spPr bwMode="auto">
          <a:xfrm>
            <a:off x="190500" y="3027363"/>
            <a:ext cx="1417638" cy="379412"/>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07/2009</a:t>
            </a:r>
          </a:p>
        </p:txBody>
      </p:sp>
      <p:sp>
        <p:nvSpPr>
          <p:cNvPr id="29" name="Up Arrow 28"/>
          <p:cNvSpPr>
            <a:spLocks noChangeArrowheads="1"/>
          </p:cNvSpPr>
          <p:nvPr/>
        </p:nvSpPr>
        <p:spPr bwMode="auto">
          <a:xfrm>
            <a:off x="2409825" y="3970338"/>
            <a:ext cx="46038" cy="247650"/>
          </a:xfrm>
          <a:prstGeom prst="upArrow">
            <a:avLst>
              <a:gd name="adj1" fmla="val 50000"/>
              <a:gd name="adj2" fmla="val 50007"/>
            </a:avLst>
          </a:prstGeom>
          <a:gradFill rotWithShape="1">
            <a:gsLst>
              <a:gs pos="0">
                <a:srgbClr val="CBFFFF"/>
              </a:gs>
              <a:gs pos="100000">
                <a:srgbClr val="B5E5E9"/>
              </a:gs>
            </a:gsLst>
            <a:lin ang="5400000"/>
          </a:gradFill>
          <a:ln w="54483">
            <a:solidFill>
              <a:srgbClr val="000090"/>
            </a:solidFill>
            <a:miter lim="800000"/>
            <a:headEnd/>
            <a:tailEnd/>
          </a:ln>
          <a:effectLst>
            <a:outerShdw dist="23000" dir="5400000" rotWithShape="0">
              <a:srgbClr val="808080">
                <a:alpha val="34999"/>
              </a:srgbClr>
            </a:outerShdw>
          </a:effectLst>
        </p:spPr>
        <p:txBody>
          <a:bodyPr anchor="ctr"/>
          <a:lstStyle/>
          <a:p>
            <a:pPr algn="ctr">
              <a:defRPr/>
            </a:pPr>
            <a:endParaRPr lang="en-US" sz="1800">
              <a:solidFill>
                <a:srgbClr val="FFFFFF"/>
              </a:solidFill>
              <a:latin typeface="Calibri"/>
              <a:ea typeface="+mn-ea"/>
              <a:cs typeface="Calibri"/>
            </a:endParaRPr>
          </a:p>
        </p:txBody>
      </p:sp>
      <p:sp>
        <p:nvSpPr>
          <p:cNvPr id="30" name="Up Arrow 29"/>
          <p:cNvSpPr>
            <a:spLocks noChangeArrowheads="1"/>
          </p:cNvSpPr>
          <p:nvPr/>
        </p:nvSpPr>
        <p:spPr bwMode="auto">
          <a:xfrm>
            <a:off x="2409825" y="3386138"/>
            <a:ext cx="46038" cy="247650"/>
          </a:xfrm>
          <a:prstGeom prst="upArrow">
            <a:avLst>
              <a:gd name="adj1" fmla="val 50000"/>
              <a:gd name="adj2" fmla="val 50007"/>
            </a:avLst>
          </a:prstGeom>
          <a:gradFill rotWithShape="1">
            <a:gsLst>
              <a:gs pos="0">
                <a:srgbClr val="CBFFFF"/>
              </a:gs>
              <a:gs pos="100000">
                <a:srgbClr val="B5E5E9"/>
              </a:gs>
            </a:gsLst>
            <a:lin ang="5400000"/>
          </a:gradFill>
          <a:ln w="54483">
            <a:solidFill>
              <a:srgbClr val="000090"/>
            </a:solidFill>
            <a:miter lim="800000"/>
            <a:headEnd/>
            <a:tailEnd/>
          </a:ln>
          <a:effectLst>
            <a:outerShdw dist="23000" dir="5400000" rotWithShape="0">
              <a:srgbClr val="808080">
                <a:alpha val="34999"/>
              </a:srgbClr>
            </a:outerShdw>
          </a:effectLst>
        </p:spPr>
        <p:txBody>
          <a:bodyPr anchor="ctr"/>
          <a:lstStyle/>
          <a:p>
            <a:pPr algn="ctr">
              <a:defRPr/>
            </a:pPr>
            <a:endParaRPr lang="en-US" sz="1800">
              <a:solidFill>
                <a:srgbClr val="FFFFFF"/>
              </a:solidFill>
              <a:latin typeface="Calibri"/>
              <a:ea typeface="+mn-ea"/>
              <a:cs typeface="Calibri"/>
            </a:endParaRPr>
          </a:p>
        </p:txBody>
      </p:sp>
      <p:sp>
        <p:nvSpPr>
          <p:cNvPr id="37" name="Rectangle 36"/>
          <p:cNvSpPr>
            <a:spLocks noChangeArrowheads="1"/>
          </p:cNvSpPr>
          <p:nvPr/>
        </p:nvSpPr>
        <p:spPr bwMode="auto">
          <a:xfrm>
            <a:off x="190500" y="2443163"/>
            <a:ext cx="1417638" cy="379412"/>
          </a:xfrm>
          <a:prstGeom prst="rect">
            <a:avLst/>
          </a:prstGeom>
          <a:solidFill>
            <a:srgbClr val="9BBB59"/>
          </a:solidFill>
          <a:ln w="9525">
            <a:solidFill>
              <a:srgbClr val="F79646"/>
            </a:solidFill>
            <a:miter lim="800000"/>
            <a:headEnd/>
            <a:tailEnd/>
          </a:ln>
          <a:effectLst>
            <a:outerShdw blurRad="63500" dist="26940" dir="5400000" algn="t" rotWithShape="0">
              <a:srgbClr val="000000">
                <a:alpha val="50000"/>
              </a:srgbClr>
            </a:outerShdw>
          </a:effectLst>
        </p:spPr>
        <p:txBody>
          <a:bodyPr anchor="ctr"/>
          <a:lstStyle/>
          <a:p>
            <a:pPr algn="ctr">
              <a:defRPr/>
            </a:pPr>
            <a:r>
              <a:rPr lang="en-US" sz="1800">
                <a:solidFill>
                  <a:srgbClr val="FFFFFF"/>
                </a:solidFill>
                <a:latin typeface="Calibri" charset="0"/>
                <a:ea typeface="Calibri" charset="0"/>
                <a:cs typeface="Calibri" charset="0"/>
              </a:rPr>
              <a:t>04/2010</a:t>
            </a:r>
          </a:p>
        </p:txBody>
      </p:sp>
      <p:sp>
        <p:nvSpPr>
          <p:cNvPr id="66" name="Rectangle 65"/>
          <p:cNvSpPr>
            <a:spLocks noChangeArrowheads="1"/>
          </p:cNvSpPr>
          <p:nvPr/>
        </p:nvSpPr>
        <p:spPr bwMode="auto">
          <a:xfrm>
            <a:off x="190500" y="5364163"/>
            <a:ext cx="1417638" cy="379412"/>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08/2005</a:t>
            </a:r>
          </a:p>
        </p:txBody>
      </p:sp>
      <p:sp>
        <p:nvSpPr>
          <p:cNvPr id="67" name="Rectangle 66"/>
          <p:cNvSpPr>
            <a:spLocks noChangeArrowheads="1"/>
          </p:cNvSpPr>
          <p:nvPr/>
        </p:nvSpPr>
        <p:spPr bwMode="auto">
          <a:xfrm>
            <a:off x="190500" y="4779963"/>
            <a:ext cx="1417638" cy="379412"/>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12/2006</a:t>
            </a:r>
          </a:p>
        </p:txBody>
      </p:sp>
      <p:sp>
        <p:nvSpPr>
          <p:cNvPr id="68" name="Rectangle 67"/>
          <p:cNvSpPr>
            <a:spLocks noChangeArrowheads="1"/>
          </p:cNvSpPr>
          <p:nvPr/>
        </p:nvSpPr>
        <p:spPr bwMode="auto">
          <a:xfrm>
            <a:off x="190500" y="4195763"/>
            <a:ext cx="1417638" cy="379412"/>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04/2008</a:t>
            </a:r>
          </a:p>
        </p:txBody>
      </p:sp>
      <p:sp>
        <p:nvSpPr>
          <p:cNvPr id="69" name="Rectangle 68"/>
          <p:cNvSpPr>
            <a:spLocks noChangeArrowheads="1"/>
          </p:cNvSpPr>
          <p:nvPr/>
        </p:nvSpPr>
        <p:spPr bwMode="auto">
          <a:xfrm>
            <a:off x="190500" y="3611563"/>
            <a:ext cx="1417638" cy="379412"/>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04/2009</a:t>
            </a:r>
          </a:p>
        </p:txBody>
      </p:sp>
      <p:sp>
        <p:nvSpPr>
          <p:cNvPr id="30738" name="Rectangle 2"/>
          <p:cNvSpPr txBox="1">
            <a:spLocks/>
          </p:cNvSpPr>
          <p:nvPr/>
        </p:nvSpPr>
        <p:spPr bwMode="auto">
          <a:xfrm>
            <a:off x="0" y="0"/>
            <a:ext cx="8893175" cy="1216025"/>
          </a:xfrm>
          <a:prstGeom prst="rect">
            <a:avLst/>
          </a:prstGeom>
          <a:noFill/>
          <a:ln w="9525">
            <a:noFill/>
            <a:miter lim="800000"/>
            <a:headEnd/>
            <a:tailEnd/>
          </a:ln>
        </p:spPr>
        <p:txBody>
          <a:bodyPr lIns="0" tIns="0" rIns="0" bIns="0" anchor="ctr"/>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GB" sz="4800">
                <a:solidFill>
                  <a:schemeClr val="bg1"/>
                </a:solidFill>
                <a:latin typeface="Calibri" pitchFamily="34" charset="0"/>
              </a:rPr>
              <a:t>HWRF code management: </a:t>
            </a:r>
            <a:r>
              <a:rPr lang="en-GB" sz="5400">
                <a:solidFill>
                  <a:schemeClr val="bg1"/>
                </a:solidFill>
                <a:latin typeface="Calibri" pitchFamily="34" charset="0"/>
              </a:rPr>
              <a:t/>
            </a:r>
            <a:br>
              <a:rPr lang="en-GB" sz="5400">
                <a:solidFill>
                  <a:schemeClr val="bg1"/>
                </a:solidFill>
                <a:latin typeface="Calibri" pitchFamily="34" charset="0"/>
              </a:rPr>
            </a:br>
            <a:r>
              <a:rPr lang="en-GB" sz="3200">
                <a:solidFill>
                  <a:schemeClr val="bg1"/>
                </a:solidFill>
                <a:latin typeface="Calibri" pitchFamily="34" charset="0"/>
              </a:rPr>
              <a:t>facilitate research &amp; operations collaboration </a:t>
            </a:r>
          </a:p>
        </p:txBody>
      </p:sp>
      <p:sp>
        <p:nvSpPr>
          <p:cNvPr id="25" name="Up Arrow 24"/>
          <p:cNvSpPr>
            <a:spLocks noChangeArrowheads="1"/>
          </p:cNvSpPr>
          <p:nvPr/>
        </p:nvSpPr>
        <p:spPr bwMode="auto">
          <a:xfrm>
            <a:off x="2409825" y="5722938"/>
            <a:ext cx="46038" cy="247650"/>
          </a:xfrm>
          <a:prstGeom prst="upArrow">
            <a:avLst>
              <a:gd name="adj1" fmla="val 50000"/>
              <a:gd name="adj2" fmla="val 50007"/>
            </a:avLst>
          </a:prstGeom>
          <a:gradFill rotWithShape="1">
            <a:gsLst>
              <a:gs pos="0">
                <a:srgbClr val="CBFFFF"/>
              </a:gs>
              <a:gs pos="100000">
                <a:srgbClr val="B5E5E9"/>
              </a:gs>
            </a:gsLst>
            <a:lin ang="5400000"/>
          </a:gradFill>
          <a:ln w="54483">
            <a:solidFill>
              <a:srgbClr val="000090"/>
            </a:solidFill>
            <a:miter lim="800000"/>
            <a:headEnd/>
            <a:tailEnd/>
          </a:ln>
          <a:effectLst>
            <a:outerShdw dist="23000" dir="5400000" rotWithShape="0">
              <a:srgbClr val="808080">
                <a:alpha val="34999"/>
              </a:srgbClr>
            </a:outerShdw>
          </a:effectLst>
        </p:spPr>
        <p:txBody>
          <a:bodyPr anchor="ctr"/>
          <a:lstStyle/>
          <a:p>
            <a:pPr algn="ctr">
              <a:defRPr/>
            </a:pPr>
            <a:endParaRPr lang="en-US" sz="1800">
              <a:solidFill>
                <a:srgbClr val="FFFFFF"/>
              </a:solidFill>
              <a:latin typeface="Calibri"/>
              <a:ea typeface="+mn-ea"/>
              <a:cs typeface="Calibri"/>
            </a:endParaRPr>
          </a:p>
        </p:txBody>
      </p:sp>
      <p:sp>
        <p:nvSpPr>
          <p:cNvPr id="27" name="Up Arrow 26"/>
          <p:cNvSpPr>
            <a:spLocks noChangeArrowheads="1"/>
          </p:cNvSpPr>
          <p:nvPr/>
        </p:nvSpPr>
        <p:spPr bwMode="auto">
          <a:xfrm>
            <a:off x="2409825" y="5138738"/>
            <a:ext cx="46038" cy="247650"/>
          </a:xfrm>
          <a:prstGeom prst="upArrow">
            <a:avLst>
              <a:gd name="adj1" fmla="val 50000"/>
              <a:gd name="adj2" fmla="val 50007"/>
            </a:avLst>
          </a:prstGeom>
          <a:gradFill rotWithShape="1">
            <a:gsLst>
              <a:gs pos="0">
                <a:srgbClr val="CBFFFF"/>
              </a:gs>
              <a:gs pos="100000">
                <a:srgbClr val="B5E5E9"/>
              </a:gs>
            </a:gsLst>
            <a:lin ang="5400000"/>
          </a:gradFill>
          <a:ln w="54483">
            <a:solidFill>
              <a:srgbClr val="000090"/>
            </a:solidFill>
            <a:miter lim="800000"/>
            <a:headEnd/>
            <a:tailEnd/>
          </a:ln>
          <a:effectLst>
            <a:outerShdw dist="23000" dir="5400000" rotWithShape="0">
              <a:srgbClr val="808080">
                <a:alpha val="34999"/>
              </a:srgbClr>
            </a:outerShdw>
          </a:effectLst>
        </p:spPr>
        <p:txBody>
          <a:bodyPr anchor="ctr"/>
          <a:lstStyle/>
          <a:p>
            <a:pPr algn="ctr">
              <a:defRPr/>
            </a:pPr>
            <a:endParaRPr lang="en-US" sz="1800">
              <a:solidFill>
                <a:srgbClr val="FFFFFF"/>
              </a:solidFill>
              <a:latin typeface="Calibri"/>
              <a:ea typeface="+mn-ea"/>
              <a:cs typeface="Calibri"/>
            </a:endParaRPr>
          </a:p>
        </p:txBody>
      </p:sp>
      <p:sp>
        <p:nvSpPr>
          <p:cNvPr id="28" name="Up Arrow 27"/>
          <p:cNvSpPr>
            <a:spLocks noChangeArrowheads="1"/>
          </p:cNvSpPr>
          <p:nvPr/>
        </p:nvSpPr>
        <p:spPr bwMode="auto">
          <a:xfrm>
            <a:off x="2409825" y="4554538"/>
            <a:ext cx="46038" cy="246062"/>
          </a:xfrm>
          <a:prstGeom prst="upArrow">
            <a:avLst>
              <a:gd name="adj1" fmla="val 50000"/>
              <a:gd name="adj2" fmla="val 50008"/>
            </a:avLst>
          </a:prstGeom>
          <a:gradFill rotWithShape="1">
            <a:gsLst>
              <a:gs pos="0">
                <a:srgbClr val="CBFFFF"/>
              </a:gs>
              <a:gs pos="100000">
                <a:srgbClr val="B5E5E9"/>
              </a:gs>
            </a:gsLst>
            <a:lin ang="5400000"/>
          </a:gradFill>
          <a:ln w="54483">
            <a:solidFill>
              <a:srgbClr val="000090"/>
            </a:solidFill>
            <a:miter lim="800000"/>
            <a:headEnd/>
            <a:tailEnd/>
          </a:ln>
          <a:effectLst>
            <a:outerShdw dist="23000" dir="5400000" rotWithShape="0">
              <a:srgbClr val="808080">
                <a:alpha val="34999"/>
              </a:srgbClr>
            </a:outerShdw>
          </a:effectLst>
        </p:spPr>
        <p:txBody>
          <a:bodyPr anchor="ctr"/>
          <a:lstStyle/>
          <a:p>
            <a:pPr algn="ctr">
              <a:defRPr/>
            </a:pPr>
            <a:endParaRPr lang="en-US" sz="1800">
              <a:solidFill>
                <a:srgbClr val="FFFFFF"/>
              </a:solidFill>
              <a:latin typeface="Calibri"/>
              <a:ea typeface="+mn-ea"/>
              <a:cs typeface="Calibri"/>
            </a:endParaRPr>
          </a:p>
        </p:txBody>
      </p:sp>
      <p:grpSp>
        <p:nvGrpSpPr>
          <p:cNvPr id="30742" name="Group 45"/>
          <p:cNvGrpSpPr>
            <a:grpSpLocks/>
          </p:cNvGrpSpPr>
          <p:nvPr/>
        </p:nvGrpSpPr>
        <p:grpSpPr bwMode="auto">
          <a:xfrm>
            <a:off x="3043238" y="1931988"/>
            <a:ext cx="4438650" cy="379412"/>
            <a:chOff x="3124200" y="1797050"/>
            <a:chExt cx="5468938" cy="379413"/>
          </a:xfrm>
        </p:grpSpPr>
        <p:sp>
          <p:nvSpPr>
            <p:cNvPr id="52" name="Rectangle 51"/>
            <p:cNvSpPr>
              <a:spLocks noChangeArrowheads="1"/>
            </p:cNvSpPr>
            <p:nvPr/>
          </p:nvSpPr>
          <p:spPr bwMode="auto">
            <a:xfrm>
              <a:off x="3734468" y="1797050"/>
              <a:ext cx="4858670" cy="379413"/>
            </a:xfrm>
            <a:prstGeom prst="rect">
              <a:avLst/>
            </a:prstGeom>
            <a:solidFill>
              <a:srgbClr val="9BBB59"/>
            </a:solidFill>
            <a:ln w="9525">
              <a:solidFill>
                <a:schemeClr val="accent1"/>
              </a:solidFill>
              <a:miter lim="800000"/>
              <a:headEnd/>
              <a:tailEnd/>
            </a:ln>
            <a:effectLst>
              <a:outerShdw blurRad="63500" dist="26940" dir="5400000" algn="t" rotWithShape="0">
                <a:srgbClr val="000000">
                  <a:alpha val="50000"/>
                </a:srgbClr>
              </a:outerShdw>
            </a:effectLst>
          </p:spPr>
          <p:txBody>
            <a:bodyPr anchor="ctr"/>
            <a:lstStyle/>
            <a:p>
              <a:pPr algn="ctr">
                <a:defRPr/>
              </a:pPr>
              <a:r>
                <a:rPr lang="en-US" sz="1800">
                  <a:solidFill>
                    <a:srgbClr val="FFFFFF"/>
                  </a:solidFill>
                  <a:latin typeface="Calibri" charset="0"/>
                  <a:ea typeface="Calibri" charset="0"/>
                  <a:cs typeface="Calibri" charset="0"/>
                </a:rPr>
                <a:t>HWRF operational configuration (2011)</a:t>
              </a:r>
            </a:p>
          </p:txBody>
        </p:sp>
        <p:sp>
          <p:nvSpPr>
            <p:cNvPr id="51" name="Right Arrow 50"/>
            <p:cNvSpPr>
              <a:spLocks noChangeArrowheads="1"/>
            </p:cNvSpPr>
            <p:nvPr/>
          </p:nvSpPr>
          <p:spPr bwMode="auto">
            <a:xfrm>
              <a:off x="3124200" y="1981200"/>
              <a:ext cx="469437" cy="46037"/>
            </a:xfrm>
            <a:prstGeom prst="rightArrow">
              <a:avLst>
                <a:gd name="adj1" fmla="val 50000"/>
                <a:gd name="adj2" fmla="val 49985"/>
              </a:avLst>
            </a:prstGeom>
            <a:solidFill>
              <a:srgbClr val="F79646"/>
            </a:solidFill>
            <a:ln w="35433">
              <a:solidFill>
                <a:srgbClr val="9BBB59"/>
              </a:solidFill>
              <a:miter lim="800000"/>
              <a:headEnd/>
              <a:tailEnd/>
            </a:ln>
            <a:effectLst>
              <a:outerShdw blurRad="63500" dist="26940" dir="5400000" algn="t" rotWithShape="0">
                <a:srgbClr val="000000">
                  <a:alpha val="50000"/>
                </a:srgbClr>
              </a:outerShdw>
            </a:effectLst>
          </p:spPr>
          <p:txBody>
            <a:bodyPr anchor="ctr"/>
            <a:lstStyle/>
            <a:p>
              <a:pPr algn="ctr">
                <a:defRPr/>
              </a:pPr>
              <a:endParaRPr lang="en-US" sz="1800">
                <a:solidFill>
                  <a:srgbClr val="FFFFFF"/>
                </a:solidFill>
                <a:latin typeface="Calibri"/>
                <a:ea typeface="+mn-ea"/>
                <a:cs typeface="Calibri"/>
              </a:endParaRPr>
            </a:p>
          </p:txBody>
        </p:sp>
      </p:grpSp>
      <p:grpSp>
        <p:nvGrpSpPr>
          <p:cNvPr id="30743" name="Group 75"/>
          <p:cNvGrpSpPr>
            <a:grpSpLocks/>
          </p:cNvGrpSpPr>
          <p:nvPr/>
        </p:nvGrpSpPr>
        <p:grpSpPr bwMode="auto">
          <a:xfrm>
            <a:off x="2427288" y="1363663"/>
            <a:ext cx="1954212" cy="1112837"/>
            <a:chOff x="2508309" y="1265237"/>
            <a:chExt cx="1954213" cy="1113280"/>
          </a:xfrm>
        </p:grpSpPr>
        <p:sp>
          <p:nvSpPr>
            <p:cNvPr id="61" name="Rectangle 60"/>
            <p:cNvSpPr>
              <a:spLocks noChangeArrowheads="1"/>
            </p:cNvSpPr>
            <p:nvPr/>
          </p:nvSpPr>
          <p:spPr bwMode="auto">
            <a:xfrm>
              <a:off x="2508309" y="1265237"/>
              <a:ext cx="1954213" cy="379563"/>
            </a:xfrm>
            <a:prstGeom prst="rect">
              <a:avLst/>
            </a:prstGeom>
            <a:solidFill>
              <a:srgbClr val="660066"/>
            </a:solidFill>
            <a:ln w="9525">
              <a:solidFill>
                <a:schemeClr val="accent1"/>
              </a:solidFill>
              <a:miter lim="800000"/>
              <a:headEnd/>
              <a:tailEnd/>
            </a:ln>
            <a:effectLst>
              <a:outerShdw blurRad="63500" dist="26940" dir="5400000" algn="t" rotWithShape="0">
                <a:srgbClr val="000000">
                  <a:alpha val="50000"/>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Extensive Testing</a:t>
              </a:r>
            </a:p>
          </p:txBody>
        </p:sp>
        <p:cxnSp>
          <p:nvCxnSpPr>
            <p:cNvPr id="64" name="Straight Connector 63"/>
            <p:cNvCxnSpPr>
              <a:cxnSpLocks noChangeShapeType="1"/>
            </p:cNvCxnSpPr>
            <p:nvPr/>
          </p:nvCxnSpPr>
          <p:spPr bwMode="auto">
            <a:xfrm rot="5400000" flipH="1" flipV="1">
              <a:off x="3113001" y="2011659"/>
              <a:ext cx="733717" cy="0"/>
            </a:xfrm>
            <a:prstGeom prst="line">
              <a:avLst/>
            </a:prstGeom>
            <a:noFill/>
            <a:ln w="12700">
              <a:solidFill>
                <a:srgbClr val="660066"/>
              </a:solidFill>
              <a:prstDash val="sysDash"/>
              <a:round/>
              <a:headEnd/>
              <a:tailEnd/>
            </a:ln>
            <a:effectLst>
              <a:outerShdw blurRad="63500" dist="26940" dir="5400000" algn="t" rotWithShape="0">
                <a:srgbClr val="000000">
                  <a:alpha val="50000"/>
                </a:srgbClr>
              </a:outerShdw>
            </a:effectLst>
          </p:spPr>
        </p:cxnSp>
      </p:grpSp>
      <p:sp>
        <p:nvSpPr>
          <p:cNvPr id="75" name="Rectangle 74"/>
          <p:cNvSpPr>
            <a:spLocks noChangeArrowheads="1"/>
          </p:cNvSpPr>
          <p:nvPr/>
        </p:nvSpPr>
        <p:spPr bwMode="auto">
          <a:xfrm>
            <a:off x="371475" y="1363663"/>
            <a:ext cx="1954213" cy="379412"/>
          </a:xfrm>
          <a:prstGeom prst="rect">
            <a:avLst/>
          </a:prstGeom>
          <a:gradFill rotWithShape="1">
            <a:gsLst>
              <a:gs pos="0">
                <a:srgbClr val="A3A3EF"/>
              </a:gs>
              <a:gs pos="100000">
                <a:srgbClr val="2424A8"/>
              </a:gs>
            </a:gsLst>
            <a:lin ang="5400000"/>
          </a:gradFill>
          <a:ln w="9525">
            <a:solidFill>
              <a:srgbClr val="2F2F98"/>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sz="1800" dirty="0">
                <a:solidFill>
                  <a:schemeClr val="lt1"/>
                </a:solidFill>
                <a:latin typeface="Calibri"/>
                <a:ea typeface="+mn-ea"/>
                <a:cs typeface="Calibri"/>
              </a:rPr>
              <a:t>WRF Repository</a:t>
            </a:r>
          </a:p>
        </p:txBody>
      </p:sp>
      <p:sp>
        <p:nvSpPr>
          <p:cNvPr id="50" name="Rectangle 49"/>
          <p:cNvSpPr>
            <a:spLocks noChangeArrowheads="1"/>
          </p:cNvSpPr>
          <p:nvPr/>
        </p:nvSpPr>
        <p:spPr bwMode="auto">
          <a:xfrm>
            <a:off x="3255963" y="5848350"/>
            <a:ext cx="1006475" cy="538163"/>
          </a:xfrm>
          <a:prstGeom prst="rect">
            <a:avLst/>
          </a:prstGeom>
          <a:solidFill>
            <a:srgbClr val="FF6600"/>
          </a:solidFill>
          <a:ln w="9525">
            <a:solidFill>
              <a:srgbClr val="39659B"/>
            </a:solidFill>
            <a:miter lim="800000"/>
            <a:headEnd/>
            <a:tailEnd/>
          </a:ln>
          <a:effectLst>
            <a:outerShdw blurRad="63500" dist="26940" dir="5400000" algn="t" rotWithShape="0">
              <a:srgbClr val="000000">
                <a:alpha val="50000"/>
              </a:srgbClr>
            </a:outerShdw>
          </a:effectLst>
        </p:spPr>
        <p:txBody>
          <a:bodyPr anchor="ctr"/>
          <a:lstStyle/>
          <a:p>
            <a:pPr algn="ctr" fontAlgn="auto">
              <a:spcBef>
                <a:spcPts val="0"/>
              </a:spcBef>
              <a:spcAft>
                <a:spcPts val="0"/>
              </a:spcAft>
              <a:defRPr/>
            </a:pPr>
            <a:r>
              <a:rPr lang="en-US" sz="1400" dirty="0">
                <a:solidFill>
                  <a:schemeClr val="lt1"/>
                </a:solidFill>
                <a:latin typeface="Calibri"/>
                <a:ea typeface="+mn-ea"/>
                <a:cs typeface="Calibri"/>
              </a:rPr>
              <a:t>oper HWRF</a:t>
            </a:r>
          </a:p>
          <a:p>
            <a:pPr algn="ctr" fontAlgn="auto">
              <a:spcBef>
                <a:spcPts val="0"/>
              </a:spcBef>
              <a:spcAft>
                <a:spcPts val="0"/>
              </a:spcAft>
              <a:defRPr/>
            </a:pPr>
            <a:r>
              <a:rPr lang="en-US" sz="1400" dirty="0">
                <a:solidFill>
                  <a:schemeClr val="lt1"/>
                </a:solidFill>
                <a:latin typeface="Calibri"/>
                <a:ea typeface="+mn-ea"/>
                <a:cs typeface="Calibri"/>
              </a:rPr>
              <a:t>2007</a:t>
            </a:r>
          </a:p>
        </p:txBody>
      </p:sp>
      <p:sp>
        <p:nvSpPr>
          <p:cNvPr id="57" name="Rectangle 56"/>
          <p:cNvSpPr>
            <a:spLocks noChangeArrowheads="1"/>
          </p:cNvSpPr>
          <p:nvPr/>
        </p:nvSpPr>
        <p:spPr bwMode="auto">
          <a:xfrm>
            <a:off x="4330700" y="5848350"/>
            <a:ext cx="1006475" cy="538163"/>
          </a:xfrm>
          <a:prstGeom prst="rect">
            <a:avLst/>
          </a:prstGeom>
          <a:solidFill>
            <a:srgbClr val="FF6600"/>
          </a:solidFill>
          <a:ln w="9525">
            <a:solidFill>
              <a:srgbClr val="39659B"/>
            </a:solidFill>
            <a:miter lim="800000"/>
            <a:headEnd/>
            <a:tailEnd/>
          </a:ln>
          <a:effectLst>
            <a:outerShdw blurRad="63500" dist="26940" dir="5400000" algn="t" rotWithShape="0">
              <a:srgbClr val="000000">
                <a:alpha val="50000"/>
              </a:srgbClr>
            </a:outerShdw>
          </a:effectLst>
        </p:spPr>
        <p:txBody>
          <a:bodyPr anchor="ctr"/>
          <a:lstStyle/>
          <a:p>
            <a:pPr algn="ctr" fontAlgn="auto">
              <a:spcBef>
                <a:spcPts val="0"/>
              </a:spcBef>
              <a:spcAft>
                <a:spcPts val="0"/>
              </a:spcAft>
              <a:defRPr/>
            </a:pPr>
            <a:r>
              <a:rPr lang="en-US" sz="1400" dirty="0">
                <a:solidFill>
                  <a:schemeClr val="lt1"/>
                </a:solidFill>
                <a:latin typeface="Calibri"/>
                <a:ea typeface="+mn-ea"/>
                <a:cs typeface="Calibri"/>
              </a:rPr>
              <a:t>oper HWRF</a:t>
            </a:r>
          </a:p>
          <a:p>
            <a:pPr algn="ctr" fontAlgn="auto">
              <a:spcBef>
                <a:spcPts val="0"/>
              </a:spcBef>
              <a:spcAft>
                <a:spcPts val="0"/>
              </a:spcAft>
              <a:defRPr/>
            </a:pPr>
            <a:r>
              <a:rPr lang="en-US" sz="1400" dirty="0">
                <a:solidFill>
                  <a:schemeClr val="lt1"/>
                </a:solidFill>
                <a:latin typeface="Calibri"/>
                <a:ea typeface="+mn-ea"/>
                <a:cs typeface="Calibri"/>
              </a:rPr>
              <a:t>2008</a:t>
            </a:r>
          </a:p>
        </p:txBody>
      </p:sp>
      <p:sp>
        <p:nvSpPr>
          <p:cNvPr id="58" name="Rectangle 57"/>
          <p:cNvSpPr>
            <a:spLocks noChangeArrowheads="1"/>
          </p:cNvSpPr>
          <p:nvPr/>
        </p:nvSpPr>
        <p:spPr bwMode="auto">
          <a:xfrm>
            <a:off x="5405438" y="5848350"/>
            <a:ext cx="1004887" cy="538163"/>
          </a:xfrm>
          <a:prstGeom prst="rect">
            <a:avLst/>
          </a:prstGeom>
          <a:solidFill>
            <a:srgbClr val="FF6600"/>
          </a:solidFill>
          <a:ln w="9525">
            <a:solidFill>
              <a:srgbClr val="39659B"/>
            </a:solidFill>
            <a:miter lim="800000"/>
            <a:headEnd/>
            <a:tailEnd/>
          </a:ln>
          <a:effectLst>
            <a:outerShdw blurRad="63500" dist="26940" dir="5400000" algn="t" rotWithShape="0">
              <a:srgbClr val="000000">
                <a:alpha val="50000"/>
              </a:srgbClr>
            </a:outerShdw>
          </a:effectLst>
        </p:spPr>
        <p:txBody>
          <a:bodyPr anchor="ctr"/>
          <a:lstStyle/>
          <a:p>
            <a:pPr algn="ctr" fontAlgn="auto">
              <a:spcBef>
                <a:spcPts val="0"/>
              </a:spcBef>
              <a:spcAft>
                <a:spcPts val="0"/>
              </a:spcAft>
              <a:defRPr/>
            </a:pPr>
            <a:r>
              <a:rPr lang="en-US" sz="1400" dirty="0">
                <a:solidFill>
                  <a:schemeClr val="lt1"/>
                </a:solidFill>
                <a:latin typeface="Calibri"/>
                <a:ea typeface="+mn-ea"/>
                <a:cs typeface="Calibri"/>
              </a:rPr>
              <a:t>oper HWRF</a:t>
            </a:r>
          </a:p>
          <a:p>
            <a:pPr algn="ctr" fontAlgn="auto">
              <a:spcBef>
                <a:spcPts val="0"/>
              </a:spcBef>
              <a:spcAft>
                <a:spcPts val="0"/>
              </a:spcAft>
              <a:defRPr/>
            </a:pPr>
            <a:r>
              <a:rPr lang="en-US" sz="1400" dirty="0">
                <a:solidFill>
                  <a:schemeClr val="lt1"/>
                </a:solidFill>
                <a:latin typeface="Calibri"/>
                <a:ea typeface="+mn-ea"/>
                <a:cs typeface="Calibri"/>
              </a:rPr>
              <a:t>2009</a:t>
            </a:r>
          </a:p>
        </p:txBody>
      </p:sp>
      <p:sp>
        <p:nvSpPr>
          <p:cNvPr id="59" name="Rectangle 58"/>
          <p:cNvSpPr>
            <a:spLocks noChangeArrowheads="1"/>
          </p:cNvSpPr>
          <p:nvPr/>
        </p:nvSpPr>
        <p:spPr bwMode="auto">
          <a:xfrm>
            <a:off x="6478588" y="5848350"/>
            <a:ext cx="1006475" cy="538163"/>
          </a:xfrm>
          <a:prstGeom prst="rect">
            <a:avLst/>
          </a:prstGeom>
          <a:solidFill>
            <a:srgbClr val="FF6600"/>
          </a:solidFill>
          <a:ln w="9525">
            <a:solidFill>
              <a:srgbClr val="39659B"/>
            </a:solidFill>
            <a:miter lim="800000"/>
            <a:headEnd/>
            <a:tailEnd/>
          </a:ln>
          <a:effectLst>
            <a:outerShdw blurRad="63500" dist="26940" dir="5400000" algn="t" rotWithShape="0">
              <a:srgbClr val="000000">
                <a:alpha val="50000"/>
              </a:srgbClr>
            </a:outerShdw>
          </a:effectLst>
        </p:spPr>
        <p:txBody>
          <a:bodyPr anchor="ctr"/>
          <a:lstStyle/>
          <a:p>
            <a:pPr algn="ctr" fontAlgn="auto">
              <a:spcBef>
                <a:spcPts val="0"/>
              </a:spcBef>
              <a:spcAft>
                <a:spcPts val="0"/>
              </a:spcAft>
              <a:defRPr/>
            </a:pPr>
            <a:r>
              <a:rPr lang="en-US" sz="1400" dirty="0">
                <a:solidFill>
                  <a:schemeClr val="lt1"/>
                </a:solidFill>
                <a:latin typeface="Calibri"/>
                <a:ea typeface="+mn-ea"/>
                <a:cs typeface="Calibri"/>
              </a:rPr>
              <a:t>oper HWRF</a:t>
            </a:r>
          </a:p>
          <a:p>
            <a:pPr algn="ctr" fontAlgn="auto">
              <a:spcBef>
                <a:spcPts val="0"/>
              </a:spcBef>
              <a:spcAft>
                <a:spcPts val="0"/>
              </a:spcAft>
              <a:defRPr/>
            </a:pPr>
            <a:r>
              <a:rPr lang="en-US" sz="1400" dirty="0">
                <a:solidFill>
                  <a:schemeClr val="lt1"/>
                </a:solidFill>
                <a:latin typeface="Calibri"/>
                <a:ea typeface="+mn-ea"/>
                <a:cs typeface="Calibri"/>
              </a:rPr>
              <a:t>2010</a:t>
            </a:r>
          </a:p>
        </p:txBody>
      </p:sp>
      <p:cxnSp>
        <p:nvCxnSpPr>
          <p:cNvPr id="73" name="Straight Arrow Connector 72"/>
          <p:cNvCxnSpPr>
            <a:cxnSpLocks noChangeShapeType="1"/>
            <a:stCxn id="58" idx="0"/>
          </p:cNvCxnSpPr>
          <p:nvPr/>
        </p:nvCxnSpPr>
        <p:spPr bwMode="auto">
          <a:xfrm rot="16200000" flipV="1">
            <a:off x="2597151" y="2536825"/>
            <a:ext cx="3097212" cy="3525837"/>
          </a:xfrm>
          <a:prstGeom prst="straightConnector1">
            <a:avLst/>
          </a:prstGeom>
          <a:noFill/>
          <a:ln w="19050">
            <a:solidFill>
              <a:srgbClr val="000090"/>
            </a:solidFill>
            <a:round/>
            <a:headEnd/>
            <a:tailEnd type="arrow" w="med" len="med"/>
          </a:ln>
          <a:effectLst>
            <a:outerShdw blurRad="63500" dist="26940" dir="5400000" algn="t" rotWithShape="0">
              <a:srgbClr val="000000">
                <a:alpha val="50000"/>
              </a:srgbClr>
            </a:outerShdw>
          </a:effectLst>
        </p:spPr>
      </p:cxnSp>
      <p:cxnSp>
        <p:nvCxnSpPr>
          <p:cNvPr id="76" name="Straight Arrow Connector 75"/>
          <p:cNvCxnSpPr>
            <a:cxnSpLocks noChangeShapeType="1"/>
            <a:stCxn id="59" idx="0"/>
          </p:cNvCxnSpPr>
          <p:nvPr/>
        </p:nvCxnSpPr>
        <p:spPr bwMode="auto">
          <a:xfrm rot="16200000" flipV="1">
            <a:off x="3156744" y="2023269"/>
            <a:ext cx="3097212" cy="4552950"/>
          </a:xfrm>
          <a:prstGeom prst="straightConnector1">
            <a:avLst/>
          </a:prstGeom>
          <a:noFill/>
          <a:ln w="19050">
            <a:solidFill>
              <a:srgbClr val="F79646"/>
            </a:solidFill>
            <a:prstDash val="dash"/>
            <a:round/>
            <a:headEnd/>
            <a:tailEnd type="arrow" w="med" len="med"/>
          </a:ln>
          <a:effectLst>
            <a:outerShdw blurRad="63500" dist="26940" dir="5400000" algn="t" rotWithShape="0">
              <a:srgbClr val="000000">
                <a:alpha val="50000"/>
              </a:srgbClr>
            </a:outerShdw>
          </a:effectLst>
        </p:spPr>
      </p:cxnSp>
      <p:sp>
        <p:nvSpPr>
          <p:cNvPr id="43" name="Rectangle 42"/>
          <p:cNvSpPr>
            <a:spLocks noChangeArrowheads="1"/>
          </p:cNvSpPr>
          <p:nvPr/>
        </p:nvSpPr>
        <p:spPr bwMode="auto">
          <a:xfrm>
            <a:off x="1693863" y="1887538"/>
            <a:ext cx="1466850" cy="379412"/>
          </a:xfrm>
          <a:prstGeom prst="rect">
            <a:avLst/>
          </a:prstGeom>
          <a:noFill/>
          <a:ln w="9525">
            <a:noFill/>
            <a:miter lim="800000"/>
            <a:headEnd/>
            <a:tailEnd/>
          </a:ln>
          <a:effectLst>
            <a:outerShdw blurRad="63500" dist="26940" dir="5400000" algn="t" rotWithShape="0">
              <a:srgbClr val="000000">
                <a:alpha val="50000"/>
              </a:srgbClr>
            </a:outerShdw>
          </a:effectLst>
        </p:spPr>
        <p:txBody>
          <a:bodyPr anchor="ctr"/>
          <a:lstStyle/>
          <a:p>
            <a:pPr algn="ctr" fontAlgn="auto">
              <a:spcBef>
                <a:spcPts val="0"/>
              </a:spcBef>
              <a:spcAft>
                <a:spcPts val="0"/>
              </a:spcAft>
              <a:defRPr/>
            </a:pPr>
            <a:r>
              <a:rPr lang="en-US" sz="1800" dirty="0">
                <a:latin typeface="Calibri"/>
                <a:ea typeface="+mn-ea"/>
                <a:cs typeface="Calibri"/>
              </a:rPr>
              <a:t>WRF V3.2+</a:t>
            </a:r>
          </a:p>
        </p:txBody>
      </p:sp>
      <p:sp>
        <p:nvSpPr>
          <p:cNvPr id="49" name="Up Arrow 48"/>
          <p:cNvSpPr>
            <a:spLocks noChangeArrowheads="1"/>
          </p:cNvSpPr>
          <p:nvPr/>
        </p:nvSpPr>
        <p:spPr bwMode="auto">
          <a:xfrm>
            <a:off x="2409825" y="2268538"/>
            <a:ext cx="46038" cy="247650"/>
          </a:xfrm>
          <a:prstGeom prst="upArrow">
            <a:avLst>
              <a:gd name="adj1" fmla="val 50000"/>
              <a:gd name="adj2" fmla="val 50007"/>
            </a:avLst>
          </a:prstGeom>
          <a:gradFill rotWithShape="1">
            <a:gsLst>
              <a:gs pos="0">
                <a:srgbClr val="CBFFFF"/>
              </a:gs>
              <a:gs pos="100000">
                <a:srgbClr val="B5E5E9"/>
              </a:gs>
            </a:gsLst>
            <a:lin ang="5400000"/>
          </a:gradFill>
          <a:ln w="54483">
            <a:solidFill>
              <a:srgbClr val="000090"/>
            </a:solidFill>
            <a:miter lim="800000"/>
            <a:headEnd/>
            <a:tailEnd/>
          </a:ln>
          <a:effectLst>
            <a:outerShdw dist="23000" dir="5400000" rotWithShape="0">
              <a:srgbClr val="808080">
                <a:alpha val="34999"/>
              </a:srgbClr>
            </a:outerShdw>
          </a:effectLst>
        </p:spPr>
        <p:txBody>
          <a:bodyPr anchor="ctr"/>
          <a:lstStyle/>
          <a:p>
            <a:pPr algn="ctr">
              <a:defRPr/>
            </a:pPr>
            <a:endParaRPr lang="en-US" sz="1800">
              <a:solidFill>
                <a:srgbClr val="FFFFFF"/>
              </a:solidFill>
              <a:latin typeface="Calibri"/>
              <a:ea typeface="+mn-ea"/>
              <a:cs typeface="Calibri"/>
            </a:endParaRPr>
          </a:p>
        </p:txBody>
      </p:sp>
      <p:sp>
        <p:nvSpPr>
          <p:cNvPr id="60" name="Rectangle 59"/>
          <p:cNvSpPr>
            <a:spLocks noChangeArrowheads="1"/>
          </p:cNvSpPr>
          <p:nvPr/>
        </p:nvSpPr>
        <p:spPr bwMode="auto">
          <a:xfrm>
            <a:off x="160338" y="1887538"/>
            <a:ext cx="1447800" cy="379412"/>
          </a:xfrm>
          <a:prstGeom prst="rect">
            <a:avLst/>
          </a:prstGeom>
          <a:noFill/>
          <a:ln w="9525">
            <a:noFill/>
            <a:miter lim="800000"/>
            <a:headEnd/>
            <a:tailEnd/>
          </a:ln>
          <a:effectLst>
            <a:outerShdw blurRad="63500" dist="26940" dir="5400000" algn="t" rotWithShape="0">
              <a:srgbClr val="000000">
                <a:alpha val="50000"/>
              </a:srgbClr>
            </a:outerShdw>
          </a:effectLst>
        </p:spPr>
        <p:txBody>
          <a:bodyPr anchor="ctr"/>
          <a:lstStyle/>
          <a:p>
            <a:pPr algn="ctr">
              <a:defRPr/>
            </a:pPr>
            <a:r>
              <a:rPr lang="en-US" sz="1800" dirty="0">
                <a:latin typeface="Calibri" charset="0"/>
                <a:ea typeface="Calibri" charset="0"/>
                <a:cs typeface="Calibri" charset="0"/>
              </a:rPr>
              <a:t>02/2011</a:t>
            </a:r>
          </a:p>
        </p:txBody>
      </p:sp>
      <p:sp>
        <p:nvSpPr>
          <p:cNvPr id="65" name="Rectangle 64"/>
          <p:cNvSpPr>
            <a:spLocks noChangeArrowheads="1"/>
          </p:cNvSpPr>
          <p:nvPr/>
        </p:nvSpPr>
        <p:spPr bwMode="auto">
          <a:xfrm>
            <a:off x="5049838" y="3084513"/>
            <a:ext cx="1111250" cy="457200"/>
          </a:xfrm>
          <a:prstGeom prst="rect">
            <a:avLst/>
          </a:prstGeom>
          <a:solidFill>
            <a:srgbClr val="FF6600"/>
          </a:solidFill>
          <a:ln w="9525">
            <a:solidFill>
              <a:srgbClr val="39659B"/>
            </a:solidFill>
            <a:miter lim="800000"/>
            <a:headEnd/>
            <a:tailEnd/>
          </a:ln>
          <a:effectLst>
            <a:outerShdw blurRad="63500" dist="26940" dir="5400000" algn="t" rotWithShape="0">
              <a:srgbClr val="000000">
                <a:alpha val="50000"/>
              </a:srgbClr>
            </a:outerShdw>
          </a:effectLst>
        </p:spPr>
        <p:txBody>
          <a:bodyPr anchor="ctr"/>
          <a:lstStyle/>
          <a:p>
            <a:pPr algn="ctr" fontAlgn="auto">
              <a:spcBef>
                <a:spcPts val="0"/>
              </a:spcBef>
              <a:spcAft>
                <a:spcPts val="0"/>
              </a:spcAft>
              <a:defRPr/>
            </a:pPr>
            <a:r>
              <a:rPr lang="en-US" sz="1400" dirty="0">
                <a:solidFill>
                  <a:schemeClr val="lt1"/>
                </a:solidFill>
                <a:latin typeface="Calibri"/>
                <a:ea typeface="+mn-ea"/>
                <a:cs typeface="Calibri"/>
              </a:rPr>
              <a:t>upgrades</a:t>
            </a:r>
          </a:p>
          <a:p>
            <a:pPr algn="ctr" fontAlgn="auto">
              <a:spcBef>
                <a:spcPts val="0"/>
              </a:spcBef>
              <a:spcAft>
                <a:spcPts val="0"/>
              </a:spcAft>
              <a:defRPr/>
            </a:pPr>
            <a:r>
              <a:rPr lang="en-US" sz="1400" dirty="0">
                <a:solidFill>
                  <a:schemeClr val="lt1"/>
                </a:solidFill>
                <a:latin typeface="Calibri"/>
                <a:ea typeface="+mn-ea"/>
                <a:cs typeface="Calibri"/>
              </a:rPr>
              <a:t>2011</a:t>
            </a:r>
          </a:p>
        </p:txBody>
      </p:sp>
      <p:cxnSp>
        <p:nvCxnSpPr>
          <p:cNvPr id="70" name="Straight Arrow Connector 69"/>
          <p:cNvCxnSpPr>
            <a:cxnSpLocks noChangeShapeType="1"/>
          </p:cNvCxnSpPr>
          <p:nvPr/>
        </p:nvCxnSpPr>
        <p:spPr bwMode="auto">
          <a:xfrm rot="10800000">
            <a:off x="2530475" y="2276475"/>
            <a:ext cx="2573338" cy="766763"/>
          </a:xfrm>
          <a:prstGeom prst="straightConnector1">
            <a:avLst/>
          </a:prstGeom>
          <a:noFill/>
          <a:ln w="19050">
            <a:solidFill>
              <a:srgbClr val="F79646"/>
            </a:solidFill>
            <a:prstDash val="dash"/>
            <a:round/>
            <a:headEnd/>
            <a:tailEnd type="arrow" w="med" len="med"/>
          </a:ln>
          <a:effectLst>
            <a:outerShdw blurRad="63500" dist="26940" dir="5400000" algn="t" rotWithShape="0">
              <a:srgbClr val="000000">
                <a:alpha val="50000"/>
              </a:srgbClr>
            </a:outerShdw>
          </a:effectLst>
        </p:spPr>
      </p:cxnSp>
      <p:sp>
        <p:nvSpPr>
          <p:cNvPr id="30756" name="TextBox 52"/>
          <p:cNvSpPr txBox="1">
            <a:spLocks noChangeArrowheads="1"/>
          </p:cNvSpPr>
          <p:nvPr/>
        </p:nvSpPr>
        <p:spPr bwMode="auto">
          <a:xfrm>
            <a:off x="5160963" y="6607175"/>
            <a:ext cx="4132262" cy="276225"/>
          </a:xfrm>
          <a:prstGeom prst="rect">
            <a:avLst/>
          </a:prstGeom>
          <a:noFill/>
          <a:ln w="9525">
            <a:noFill/>
            <a:miter lim="800000"/>
            <a:headEnd/>
            <a:tailEnd/>
          </a:ln>
        </p:spPr>
        <p:txBody>
          <a:bodyPr>
            <a:spAutoFit/>
          </a:bodyPr>
          <a:lstStyle/>
          <a:p>
            <a:r>
              <a:rPr lang="en-US" sz="1200">
                <a:latin typeface="Calibri" pitchFamily="34" charset="0"/>
              </a:rPr>
              <a:t>Ligia Bernardet (DTC), Vijay Tallapragada (EMC), &amp; Gopal (HRD)</a:t>
            </a:r>
          </a:p>
        </p:txBody>
      </p:sp>
      <p:sp>
        <p:nvSpPr>
          <p:cNvPr id="91" name="TextBox 90"/>
          <p:cNvSpPr txBox="1">
            <a:spLocks noChangeArrowheads="1"/>
          </p:cNvSpPr>
          <p:nvPr/>
        </p:nvSpPr>
        <p:spPr bwMode="auto">
          <a:xfrm>
            <a:off x="5030788" y="1363663"/>
            <a:ext cx="1325562" cy="461962"/>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wrap="none">
            <a:spAutoFit/>
          </a:bodyPr>
          <a:lstStyle/>
          <a:p>
            <a:pPr>
              <a:defRPr/>
            </a:pPr>
            <a:r>
              <a:rPr lang="en-US" b="1" dirty="0">
                <a:solidFill>
                  <a:schemeClr val="dk1"/>
                </a:solidFill>
                <a:latin typeface="Calibri"/>
                <a:ea typeface="+mn-ea"/>
                <a:cs typeface="Calibri"/>
              </a:rPr>
              <a:t>Stream 1</a:t>
            </a:r>
          </a:p>
        </p:txBody>
      </p:sp>
      <p:sp>
        <p:nvSpPr>
          <p:cNvPr id="47" name="Right Arrow 46"/>
          <p:cNvSpPr>
            <a:spLocks noChangeArrowheads="1"/>
          </p:cNvSpPr>
          <p:nvPr/>
        </p:nvSpPr>
        <p:spPr bwMode="auto">
          <a:xfrm>
            <a:off x="4167188" y="6126163"/>
            <a:ext cx="274637" cy="55562"/>
          </a:xfrm>
          <a:prstGeom prst="rightArrow">
            <a:avLst>
              <a:gd name="adj1" fmla="val 50000"/>
              <a:gd name="adj2" fmla="val 49655"/>
            </a:avLst>
          </a:prstGeom>
          <a:solidFill>
            <a:srgbClr val="F79646"/>
          </a:solidFill>
          <a:ln w="35433">
            <a:solidFill>
              <a:srgbClr val="FF6600"/>
            </a:solidFill>
            <a:miter lim="800000"/>
            <a:headEnd/>
            <a:tailEnd/>
          </a:ln>
          <a:effectLst>
            <a:outerShdw blurRad="63500" dist="26940" dir="5400000" algn="t" rotWithShape="0">
              <a:srgbClr val="000000">
                <a:alpha val="50000"/>
              </a:srgbClr>
            </a:outerShdw>
          </a:effectLst>
        </p:spPr>
        <p:txBody>
          <a:bodyPr anchor="ctr"/>
          <a:lstStyle/>
          <a:p>
            <a:pPr algn="ctr">
              <a:defRPr/>
            </a:pPr>
            <a:endParaRPr lang="en-US" sz="1800">
              <a:solidFill>
                <a:srgbClr val="FFFFFF"/>
              </a:solidFill>
              <a:latin typeface="Calibri"/>
              <a:ea typeface="+mn-ea"/>
              <a:cs typeface="Calibri"/>
            </a:endParaRPr>
          </a:p>
        </p:txBody>
      </p:sp>
      <p:sp>
        <p:nvSpPr>
          <p:cNvPr id="55" name="Right Arrow 54"/>
          <p:cNvSpPr>
            <a:spLocks noChangeArrowheads="1"/>
          </p:cNvSpPr>
          <p:nvPr/>
        </p:nvSpPr>
        <p:spPr bwMode="auto">
          <a:xfrm flipV="1">
            <a:off x="6315075" y="6126163"/>
            <a:ext cx="276225" cy="53975"/>
          </a:xfrm>
          <a:prstGeom prst="rightArrow">
            <a:avLst>
              <a:gd name="adj1" fmla="val 50000"/>
              <a:gd name="adj2" fmla="val 49655"/>
            </a:avLst>
          </a:prstGeom>
          <a:solidFill>
            <a:srgbClr val="F79646"/>
          </a:solidFill>
          <a:ln w="35433">
            <a:solidFill>
              <a:srgbClr val="FF6600"/>
            </a:solidFill>
            <a:miter lim="800000"/>
            <a:headEnd/>
            <a:tailEnd/>
          </a:ln>
          <a:effectLst>
            <a:outerShdw blurRad="63500" dist="26940" dir="5400000" algn="t" rotWithShape="0">
              <a:srgbClr val="000000">
                <a:alpha val="50000"/>
              </a:srgbClr>
            </a:outerShdw>
          </a:effectLst>
        </p:spPr>
        <p:txBody>
          <a:bodyPr anchor="ctr"/>
          <a:lstStyle/>
          <a:p>
            <a:pPr algn="ctr">
              <a:defRPr/>
            </a:pPr>
            <a:endParaRPr lang="en-US" sz="1800">
              <a:solidFill>
                <a:srgbClr val="FFFFFF"/>
              </a:solidFill>
              <a:latin typeface="Calibri"/>
              <a:ea typeface="+mn-ea"/>
              <a:cs typeface="Calibri"/>
            </a:endParaRPr>
          </a:p>
        </p:txBody>
      </p:sp>
      <p:sp>
        <p:nvSpPr>
          <p:cNvPr id="56" name="Right Arrow 55"/>
          <p:cNvSpPr>
            <a:spLocks noChangeArrowheads="1"/>
          </p:cNvSpPr>
          <p:nvPr/>
        </p:nvSpPr>
        <p:spPr bwMode="auto">
          <a:xfrm>
            <a:off x="5240338" y="6126163"/>
            <a:ext cx="276225" cy="55562"/>
          </a:xfrm>
          <a:prstGeom prst="rightArrow">
            <a:avLst>
              <a:gd name="adj1" fmla="val 50000"/>
              <a:gd name="adj2" fmla="val 49655"/>
            </a:avLst>
          </a:prstGeom>
          <a:solidFill>
            <a:srgbClr val="F79646"/>
          </a:solidFill>
          <a:ln w="35433">
            <a:solidFill>
              <a:srgbClr val="FF6600"/>
            </a:solidFill>
            <a:miter lim="800000"/>
            <a:headEnd/>
            <a:tailEnd/>
          </a:ln>
          <a:effectLst>
            <a:outerShdw blurRad="63500" dist="26940" dir="5400000" algn="t" rotWithShape="0">
              <a:srgbClr val="000000">
                <a:alpha val="50000"/>
              </a:srgbClr>
            </a:outerShdw>
          </a:effectLst>
        </p:spPr>
        <p:txBody>
          <a:bodyPr anchor="ctr"/>
          <a:lstStyle/>
          <a:p>
            <a:pPr algn="ctr">
              <a:defRPr/>
            </a:pPr>
            <a:endParaRPr lang="en-US" sz="1800">
              <a:solidFill>
                <a:srgbClr val="FFFFFF"/>
              </a:solidFill>
              <a:latin typeface="Calibri"/>
              <a:ea typeface="+mn-ea"/>
              <a:cs typeface="Calibri"/>
            </a:endParaRPr>
          </a:p>
        </p:txBody>
      </p:sp>
      <p:sp>
        <p:nvSpPr>
          <p:cNvPr id="103" name="Up Arrow 102"/>
          <p:cNvSpPr>
            <a:spLocks noChangeArrowheads="1"/>
          </p:cNvSpPr>
          <p:nvPr/>
        </p:nvSpPr>
        <p:spPr bwMode="auto">
          <a:xfrm>
            <a:off x="2409825" y="2801938"/>
            <a:ext cx="44450" cy="247650"/>
          </a:xfrm>
          <a:prstGeom prst="upArrow">
            <a:avLst>
              <a:gd name="adj1" fmla="val 50000"/>
              <a:gd name="adj2" fmla="val 49988"/>
            </a:avLst>
          </a:prstGeom>
          <a:gradFill rotWithShape="1">
            <a:gsLst>
              <a:gs pos="0">
                <a:srgbClr val="CBFFFF"/>
              </a:gs>
              <a:gs pos="100000">
                <a:srgbClr val="B5E5E9"/>
              </a:gs>
            </a:gsLst>
            <a:lin ang="5400000"/>
          </a:gradFill>
          <a:ln w="54483">
            <a:solidFill>
              <a:srgbClr val="000090"/>
            </a:solidFill>
            <a:miter lim="800000"/>
            <a:headEnd/>
            <a:tailEnd/>
          </a:ln>
          <a:effectLst>
            <a:outerShdw dist="23000" dir="5400000" rotWithShape="0">
              <a:srgbClr val="808080">
                <a:alpha val="34999"/>
              </a:srgbClr>
            </a:outerShdw>
          </a:effectLst>
        </p:spPr>
        <p:txBody>
          <a:bodyPr anchor="ctr"/>
          <a:lstStyle/>
          <a:p>
            <a:pPr algn="ctr">
              <a:defRPr/>
            </a:pPr>
            <a:endParaRPr lang="en-US" sz="1800">
              <a:solidFill>
                <a:srgbClr val="FFFFFF"/>
              </a:solidFill>
              <a:latin typeface="Calibri"/>
              <a:ea typeface="+mn-ea"/>
              <a:cs typeface="Calibri"/>
            </a:endParaRPr>
          </a:p>
        </p:txBody>
      </p:sp>
      <p:cxnSp>
        <p:nvCxnSpPr>
          <p:cNvPr id="106" name="Straight Connector 105"/>
          <p:cNvCxnSpPr>
            <a:cxnSpLocks noChangeShapeType="1"/>
          </p:cNvCxnSpPr>
          <p:nvPr/>
        </p:nvCxnSpPr>
        <p:spPr bwMode="auto">
          <a:xfrm rot="10800000" flipH="1" flipV="1">
            <a:off x="7580313" y="1487488"/>
            <a:ext cx="12700" cy="4848225"/>
          </a:xfrm>
          <a:prstGeom prst="line">
            <a:avLst/>
          </a:prstGeom>
          <a:noFill/>
          <a:ln w="9525">
            <a:solidFill>
              <a:schemeClr val="tx1"/>
            </a:solidFill>
            <a:prstDash val="dot"/>
            <a:round/>
            <a:headEnd/>
            <a:tailEnd/>
          </a:ln>
          <a:effectLst>
            <a:outerShdw dist="20000" dir="5400000" rotWithShape="0">
              <a:srgbClr val="808080">
                <a:alpha val="37999"/>
              </a:srgbClr>
            </a:outerShdw>
          </a:effectLst>
        </p:spPr>
      </p:cxnSp>
      <p:grpSp>
        <p:nvGrpSpPr>
          <p:cNvPr id="4" name="Group 122"/>
          <p:cNvGrpSpPr>
            <a:grpSpLocks/>
          </p:cNvGrpSpPr>
          <p:nvPr/>
        </p:nvGrpSpPr>
        <p:grpSpPr bwMode="auto">
          <a:xfrm>
            <a:off x="6175375" y="1363663"/>
            <a:ext cx="2851150" cy="3225800"/>
            <a:chOff x="6174818" y="1229405"/>
            <a:chExt cx="2852416" cy="3225216"/>
          </a:xfrm>
        </p:grpSpPr>
        <p:sp>
          <p:nvSpPr>
            <p:cNvPr id="113" name="Up Arrow 112"/>
            <p:cNvSpPr>
              <a:spLocks noChangeArrowheads="1"/>
            </p:cNvSpPr>
            <p:nvPr/>
          </p:nvSpPr>
          <p:spPr bwMode="auto">
            <a:xfrm rot="5400000">
              <a:off x="6940347" y="1733646"/>
              <a:ext cx="46029" cy="1577088"/>
            </a:xfrm>
            <a:prstGeom prst="upArrow">
              <a:avLst>
                <a:gd name="adj1" fmla="val 50000"/>
                <a:gd name="adj2" fmla="val 49967"/>
              </a:avLst>
            </a:prstGeom>
            <a:gradFill rotWithShape="1">
              <a:gsLst>
                <a:gs pos="0">
                  <a:srgbClr val="CBFFFF"/>
                </a:gs>
                <a:gs pos="100000">
                  <a:srgbClr val="B5E5E9"/>
                </a:gs>
              </a:gsLst>
              <a:lin ang="5400000"/>
            </a:gradFill>
            <a:ln w="54483">
              <a:solidFill>
                <a:srgbClr val="7575D1"/>
              </a:solidFill>
              <a:miter lim="800000"/>
              <a:headEnd/>
              <a:tailEnd/>
            </a:ln>
            <a:effectLst>
              <a:outerShdw dist="23000" dir="5400000" rotWithShape="0">
                <a:srgbClr val="808080">
                  <a:alpha val="34999"/>
                </a:srgbClr>
              </a:outerShdw>
            </a:effectLst>
          </p:spPr>
          <p:txBody>
            <a:bodyPr anchor="ctr"/>
            <a:lstStyle/>
            <a:p>
              <a:pPr algn="ctr">
                <a:defRPr/>
              </a:pPr>
              <a:endParaRPr lang="en-US" sz="1800">
                <a:solidFill>
                  <a:srgbClr val="FFFFFF"/>
                </a:solidFill>
                <a:latin typeface="Calibri"/>
                <a:ea typeface="+mn-ea"/>
                <a:cs typeface="Calibri"/>
              </a:endParaRPr>
            </a:p>
          </p:txBody>
        </p:sp>
        <p:sp>
          <p:nvSpPr>
            <p:cNvPr id="78" name="Rectangle 77"/>
            <p:cNvSpPr>
              <a:spLocks noChangeArrowheads="1"/>
            </p:cNvSpPr>
            <p:nvPr/>
          </p:nvSpPr>
          <p:spPr bwMode="auto">
            <a:xfrm>
              <a:off x="7793199" y="3322938"/>
              <a:ext cx="1110155" cy="457117"/>
            </a:xfrm>
            <a:prstGeom prst="rect">
              <a:avLst/>
            </a:prstGeom>
            <a:solidFill>
              <a:schemeClr val="accent1"/>
            </a:solidFill>
            <a:ln w="38100">
              <a:solidFill>
                <a:schemeClr val="bg1"/>
              </a:solidFill>
              <a:miter lim="800000"/>
              <a:headEnd/>
              <a:tailEnd/>
            </a:ln>
            <a:effectLst>
              <a:outerShdw dist="20000" dir="5400000" rotWithShape="0">
                <a:srgbClr val="808080">
                  <a:alpha val="37999"/>
                </a:srgbClr>
              </a:outerShdw>
            </a:effectLst>
          </p:spPr>
          <p:txBody>
            <a:bodyPr anchor="ctr"/>
            <a:lstStyle/>
            <a:p>
              <a:pPr algn="ctr" fontAlgn="auto">
                <a:spcBef>
                  <a:spcPts val="0"/>
                </a:spcBef>
                <a:spcAft>
                  <a:spcPts val="0"/>
                </a:spcAft>
                <a:defRPr/>
              </a:pPr>
              <a:r>
                <a:rPr lang="en-US" sz="1600" b="1" dirty="0">
                  <a:solidFill>
                    <a:srgbClr val="000090"/>
                  </a:solidFill>
                  <a:latin typeface="Calibri"/>
                  <a:ea typeface="+mn-ea"/>
                  <a:cs typeface="Calibri"/>
                </a:rPr>
                <a:t>HWRFx</a:t>
              </a:r>
            </a:p>
            <a:p>
              <a:pPr algn="ctr" fontAlgn="auto">
                <a:spcBef>
                  <a:spcPts val="0"/>
                </a:spcBef>
                <a:spcAft>
                  <a:spcPts val="0"/>
                </a:spcAft>
                <a:defRPr/>
              </a:pPr>
              <a:r>
                <a:rPr lang="en-US" sz="1600" b="1" dirty="0">
                  <a:solidFill>
                    <a:srgbClr val="000090"/>
                  </a:solidFill>
                  <a:latin typeface="Calibri"/>
                  <a:ea typeface="+mn-ea"/>
                  <a:cs typeface="Calibri"/>
                </a:rPr>
                <a:t>2009</a:t>
              </a:r>
            </a:p>
          </p:txBody>
        </p:sp>
        <p:sp>
          <p:nvSpPr>
            <p:cNvPr id="90" name="TextBox 89"/>
            <p:cNvSpPr txBox="1">
              <a:spLocks noChangeArrowheads="1"/>
            </p:cNvSpPr>
            <p:nvPr/>
          </p:nvSpPr>
          <p:spPr bwMode="auto">
            <a:xfrm>
              <a:off x="7701083" y="1229405"/>
              <a:ext cx="1326151" cy="461878"/>
            </a:xfrm>
            <a:prstGeom prst="rect">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wrap="none">
              <a:spAutoFit/>
            </a:bodyPr>
            <a:lstStyle/>
            <a:p>
              <a:pPr>
                <a:defRPr/>
              </a:pPr>
              <a:r>
                <a:rPr lang="en-US" b="1" dirty="0">
                  <a:solidFill>
                    <a:schemeClr val="dk1"/>
                  </a:solidFill>
                  <a:latin typeface="Calibri"/>
                  <a:ea typeface="+mn-ea"/>
                  <a:cs typeface="Calibri"/>
                </a:rPr>
                <a:t>Stream 2</a:t>
              </a:r>
            </a:p>
          </p:txBody>
        </p:sp>
        <p:sp>
          <p:nvSpPr>
            <p:cNvPr id="104" name="Up Arrow 103"/>
            <p:cNvSpPr>
              <a:spLocks noChangeArrowheads="1"/>
            </p:cNvSpPr>
            <p:nvPr/>
          </p:nvSpPr>
          <p:spPr bwMode="auto">
            <a:xfrm rot="5400000">
              <a:off x="6940347" y="2836758"/>
              <a:ext cx="46030" cy="1577088"/>
            </a:xfrm>
            <a:prstGeom prst="upArrow">
              <a:avLst>
                <a:gd name="adj1" fmla="val 50000"/>
                <a:gd name="adj2" fmla="val 49966"/>
              </a:avLst>
            </a:prstGeom>
            <a:gradFill rotWithShape="1">
              <a:gsLst>
                <a:gs pos="0">
                  <a:srgbClr val="CBFFFF"/>
                </a:gs>
                <a:gs pos="100000">
                  <a:srgbClr val="B5E5E9"/>
                </a:gs>
              </a:gsLst>
              <a:lin ang="5400000"/>
            </a:gradFill>
            <a:ln w="54483">
              <a:solidFill>
                <a:srgbClr val="7575D1"/>
              </a:solidFill>
              <a:miter lim="800000"/>
              <a:headEnd/>
              <a:tailEnd/>
            </a:ln>
            <a:effectLst>
              <a:outerShdw dist="23000" dir="5400000" rotWithShape="0">
                <a:srgbClr val="808080">
                  <a:alpha val="34999"/>
                </a:srgbClr>
              </a:outerShdw>
            </a:effectLst>
          </p:spPr>
          <p:txBody>
            <a:bodyPr anchor="ctr"/>
            <a:lstStyle/>
            <a:p>
              <a:pPr algn="ctr">
                <a:defRPr/>
              </a:pPr>
              <a:endParaRPr lang="en-US" sz="1800">
                <a:solidFill>
                  <a:srgbClr val="FFFFFF"/>
                </a:solidFill>
                <a:latin typeface="Calibri"/>
                <a:ea typeface="+mn-ea"/>
                <a:cs typeface="Calibri"/>
              </a:endParaRPr>
            </a:p>
          </p:txBody>
        </p:sp>
        <p:sp>
          <p:nvSpPr>
            <p:cNvPr id="108" name="Up Arrow 107"/>
            <p:cNvSpPr>
              <a:spLocks noChangeArrowheads="1"/>
            </p:cNvSpPr>
            <p:nvPr/>
          </p:nvSpPr>
          <p:spPr bwMode="auto">
            <a:xfrm rot="5400000">
              <a:off x="6940347" y="3419266"/>
              <a:ext cx="46029" cy="1577088"/>
            </a:xfrm>
            <a:prstGeom prst="upArrow">
              <a:avLst>
                <a:gd name="adj1" fmla="val 50000"/>
                <a:gd name="adj2" fmla="val 49967"/>
              </a:avLst>
            </a:prstGeom>
            <a:gradFill rotWithShape="1">
              <a:gsLst>
                <a:gs pos="0">
                  <a:srgbClr val="CBFFFF"/>
                </a:gs>
                <a:gs pos="100000">
                  <a:srgbClr val="B5E5E9"/>
                </a:gs>
              </a:gsLst>
              <a:lin ang="5400000"/>
            </a:gradFill>
            <a:ln w="54483">
              <a:solidFill>
                <a:srgbClr val="7575D1"/>
              </a:solidFill>
              <a:miter lim="800000"/>
              <a:headEnd/>
              <a:tailEnd/>
            </a:ln>
            <a:effectLst>
              <a:outerShdw dist="23000" dir="5400000" rotWithShape="0">
                <a:srgbClr val="808080">
                  <a:alpha val="34999"/>
                </a:srgbClr>
              </a:outerShdw>
            </a:effectLst>
          </p:spPr>
          <p:txBody>
            <a:bodyPr anchor="ctr"/>
            <a:lstStyle/>
            <a:p>
              <a:pPr algn="ctr">
                <a:defRPr/>
              </a:pPr>
              <a:endParaRPr lang="en-US" sz="1800">
                <a:solidFill>
                  <a:srgbClr val="FFFFFF"/>
                </a:solidFill>
                <a:latin typeface="Calibri"/>
                <a:ea typeface="+mn-ea"/>
                <a:cs typeface="Calibri"/>
              </a:endParaRPr>
            </a:p>
          </p:txBody>
        </p:sp>
        <p:sp>
          <p:nvSpPr>
            <p:cNvPr id="109" name="Up Arrow 108"/>
            <p:cNvSpPr>
              <a:spLocks noChangeArrowheads="1"/>
            </p:cNvSpPr>
            <p:nvPr/>
          </p:nvSpPr>
          <p:spPr bwMode="auto">
            <a:xfrm>
              <a:off x="8334777" y="3832434"/>
              <a:ext cx="46058" cy="247605"/>
            </a:xfrm>
            <a:prstGeom prst="upArrow">
              <a:avLst>
                <a:gd name="adj1" fmla="val 50000"/>
                <a:gd name="adj2" fmla="val 50001"/>
              </a:avLst>
            </a:prstGeom>
            <a:gradFill rotWithShape="1">
              <a:gsLst>
                <a:gs pos="0">
                  <a:srgbClr val="CBFFFF"/>
                </a:gs>
                <a:gs pos="100000">
                  <a:srgbClr val="B5E5E9"/>
                </a:gs>
              </a:gsLst>
              <a:lin ang="5400000"/>
            </a:gradFill>
            <a:ln w="54483">
              <a:solidFill>
                <a:srgbClr val="000090"/>
              </a:solidFill>
              <a:miter lim="800000"/>
              <a:headEnd/>
              <a:tailEnd/>
            </a:ln>
            <a:effectLst>
              <a:outerShdw dist="23000" dir="5400000" rotWithShape="0">
                <a:srgbClr val="808080">
                  <a:alpha val="34999"/>
                </a:srgbClr>
              </a:outerShdw>
            </a:effectLst>
          </p:spPr>
          <p:txBody>
            <a:bodyPr anchor="ctr"/>
            <a:lstStyle/>
            <a:p>
              <a:pPr algn="ctr">
                <a:defRPr/>
              </a:pPr>
              <a:endParaRPr lang="en-US" sz="1800">
                <a:solidFill>
                  <a:srgbClr val="FFFFFF"/>
                </a:solidFill>
                <a:latin typeface="Calibri"/>
                <a:ea typeface="+mn-ea"/>
                <a:cs typeface="Calibri"/>
              </a:endParaRPr>
            </a:p>
          </p:txBody>
        </p:sp>
        <p:sp>
          <p:nvSpPr>
            <p:cNvPr id="107" name="Rectangle 106"/>
            <p:cNvSpPr>
              <a:spLocks noChangeArrowheads="1"/>
            </p:cNvSpPr>
            <p:nvPr/>
          </p:nvSpPr>
          <p:spPr bwMode="auto">
            <a:xfrm>
              <a:off x="7793199" y="3935602"/>
              <a:ext cx="1110155" cy="457117"/>
            </a:xfrm>
            <a:prstGeom prst="rect">
              <a:avLst/>
            </a:prstGeom>
            <a:solidFill>
              <a:schemeClr val="accent1"/>
            </a:solidFill>
            <a:ln w="38100">
              <a:solidFill>
                <a:schemeClr val="bg1"/>
              </a:solidFill>
              <a:miter lim="800000"/>
              <a:headEnd/>
              <a:tailEnd/>
            </a:ln>
            <a:effectLst>
              <a:outerShdw dist="20000" dir="5400000" rotWithShape="0">
                <a:srgbClr val="808080">
                  <a:alpha val="37999"/>
                </a:srgbClr>
              </a:outerShdw>
            </a:effectLst>
          </p:spPr>
          <p:txBody>
            <a:bodyPr anchor="ctr"/>
            <a:lstStyle/>
            <a:p>
              <a:pPr algn="ctr" fontAlgn="auto">
                <a:spcBef>
                  <a:spcPts val="0"/>
                </a:spcBef>
                <a:spcAft>
                  <a:spcPts val="0"/>
                </a:spcAft>
                <a:defRPr/>
              </a:pPr>
              <a:r>
                <a:rPr lang="en-US" sz="1600" b="1" dirty="0">
                  <a:solidFill>
                    <a:srgbClr val="000090"/>
                  </a:solidFill>
                  <a:latin typeface="Calibri"/>
                  <a:ea typeface="+mn-ea"/>
                  <a:cs typeface="Calibri"/>
                </a:rPr>
                <a:t>HWRFx</a:t>
              </a:r>
            </a:p>
            <a:p>
              <a:pPr algn="ctr" fontAlgn="auto">
                <a:spcBef>
                  <a:spcPts val="0"/>
                </a:spcBef>
                <a:spcAft>
                  <a:spcPts val="0"/>
                </a:spcAft>
                <a:defRPr/>
              </a:pPr>
              <a:r>
                <a:rPr lang="en-US" sz="1600" b="1" dirty="0">
                  <a:solidFill>
                    <a:srgbClr val="000090"/>
                  </a:solidFill>
                  <a:latin typeface="Calibri"/>
                  <a:ea typeface="+mn-ea"/>
                  <a:cs typeface="Calibri"/>
                </a:rPr>
                <a:t>2008</a:t>
              </a:r>
            </a:p>
          </p:txBody>
        </p:sp>
        <p:sp>
          <p:nvSpPr>
            <p:cNvPr id="114" name="Rectangle 113"/>
            <p:cNvSpPr>
              <a:spLocks noChangeArrowheads="1"/>
            </p:cNvSpPr>
            <p:nvPr/>
          </p:nvSpPr>
          <p:spPr bwMode="auto">
            <a:xfrm>
              <a:off x="7793199" y="2273791"/>
              <a:ext cx="1110155" cy="457117"/>
            </a:xfrm>
            <a:prstGeom prst="rect">
              <a:avLst/>
            </a:prstGeom>
            <a:solidFill>
              <a:schemeClr val="accent1"/>
            </a:solidFill>
            <a:ln w="38100">
              <a:solidFill>
                <a:schemeClr val="bg1"/>
              </a:solidFill>
              <a:miter lim="800000"/>
              <a:headEnd/>
              <a:tailEnd/>
            </a:ln>
            <a:effectLst>
              <a:outerShdw dist="20000" dir="5400000" rotWithShape="0">
                <a:srgbClr val="808080">
                  <a:alpha val="37999"/>
                </a:srgbClr>
              </a:outerShdw>
            </a:effectLst>
          </p:spPr>
          <p:txBody>
            <a:bodyPr anchor="ctr"/>
            <a:lstStyle/>
            <a:p>
              <a:pPr algn="ctr" fontAlgn="auto">
                <a:spcBef>
                  <a:spcPts val="0"/>
                </a:spcBef>
                <a:spcAft>
                  <a:spcPts val="0"/>
                </a:spcAft>
                <a:defRPr/>
              </a:pPr>
              <a:r>
                <a:rPr lang="en-US" sz="1600" b="1" dirty="0">
                  <a:solidFill>
                    <a:srgbClr val="000090"/>
                  </a:solidFill>
                  <a:latin typeface="Calibri"/>
                  <a:ea typeface="+mn-ea"/>
                  <a:cs typeface="Calibri"/>
                </a:rPr>
                <a:t>HWRFx</a:t>
              </a:r>
            </a:p>
            <a:p>
              <a:pPr algn="ctr" fontAlgn="auto">
                <a:spcBef>
                  <a:spcPts val="0"/>
                </a:spcBef>
                <a:spcAft>
                  <a:spcPts val="0"/>
                </a:spcAft>
                <a:defRPr/>
              </a:pPr>
              <a:r>
                <a:rPr lang="en-US" sz="1600" b="1" dirty="0">
                  <a:solidFill>
                    <a:srgbClr val="000090"/>
                  </a:solidFill>
                  <a:latin typeface="Calibri"/>
                  <a:ea typeface="+mn-ea"/>
                  <a:cs typeface="Calibri"/>
                </a:rPr>
                <a:t>2010</a:t>
              </a:r>
            </a:p>
          </p:txBody>
        </p:sp>
        <p:sp>
          <p:nvSpPr>
            <p:cNvPr id="30773" name="TextBox 116"/>
            <p:cNvSpPr txBox="1">
              <a:spLocks noChangeArrowheads="1"/>
            </p:cNvSpPr>
            <p:nvPr/>
          </p:nvSpPr>
          <p:spPr bwMode="auto">
            <a:xfrm>
              <a:off x="6350470" y="3931401"/>
              <a:ext cx="1432233" cy="523220"/>
            </a:xfrm>
            <a:prstGeom prst="rect">
              <a:avLst/>
            </a:prstGeom>
            <a:noFill/>
            <a:ln w="9525">
              <a:noFill/>
              <a:miter lim="800000"/>
              <a:headEnd/>
              <a:tailEnd/>
            </a:ln>
          </p:spPr>
          <p:txBody>
            <a:bodyPr>
              <a:spAutoFit/>
            </a:bodyPr>
            <a:lstStyle/>
            <a:p>
              <a:pPr algn="ctr"/>
              <a:r>
                <a:rPr lang="en-US" sz="1400">
                  <a:solidFill>
                    <a:srgbClr val="000090"/>
                  </a:solidFill>
                  <a:latin typeface="Calibri" pitchFamily="34" charset="0"/>
                </a:rPr>
                <a:t>WRF V3.0</a:t>
              </a:r>
            </a:p>
            <a:p>
              <a:pPr algn="ctr"/>
              <a:r>
                <a:rPr lang="en-US" sz="1400">
                  <a:solidFill>
                    <a:srgbClr val="000090"/>
                  </a:solidFill>
                  <a:latin typeface="Calibri" pitchFamily="34" charset="0"/>
                </a:rPr>
                <a:t> add moving nest</a:t>
              </a:r>
            </a:p>
          </p:txBody>
        </p:sp>
        <p:sp>
          <p:nvSpPr>
            <p:cNvPr id="30774" name="Rectangle 117"/>
            <p:cNvSpPr>
              <a:spLocks noChangeArrowheads="1"/>
            </p:cNvSpPr>
            <p:nvPr/>
          </p:nvSpPr>
          <p:spPr bwMode="auto">
            <a:xfrm>
              <a:off x="6619520" y="2244596"/>
              <a:ext cx="894133" cy="307777"/>
            </a:xfrm>
            <a:prstGeom prst="rect">
              <a:avLst/>
            </a:prstGeom>
            <a:noFill/>
            <a:ln w="9525">
              <a:noFill/>
              <a:miter lim="800000"/>
              <a:headEnd/>
              <a:tailEnd/>
            </a:ln>
          </p:spPr>
          <p:txBody>
            <a:bodyPr wrap="none">
              <a:spAutoFit/>
            </a:bodyPr>
            <a:lstStyle/>
            <a:p>
              <a:pPr algn="ctr"/>
              <a:r>
                <a:rPr lang="en-US" sz="1400">
                  <a:solidFill>
                    <a:srgbClr val="000090"/>
                  </a:solidFill>
                  <a:latin typeface="Calibri" pitchFamily="34" charset="0"/>
                </a:rPr>
                <a:t>WRF V3.2</a:t>
              </a:r>
            </a:p>
          </p:txBody>
        </p:sp>
        <p:sp>
          <p:nvSpPr>
            <p:cNvPr id="30775" name="Rectangle 118"/>
            <p:cNvSpPr>
              <a:spLocks noChangeArrowheads="1"/>
            </p:cNvSpPr>
            <p:nvPr/>
          </p:nvSpPr>
          <p:spPr bwMode="auto">
            <a:xfrm>
              <a:off x="6619520" y="3302164"/>
              <a:ext cx="894133" cy="307777"/>
            </a:xfrm>
            <a:prstGeom prst="rect">
              <a:avLst/>
            </a:prstGeom>
            <a:noFill/>
            <a:ln w="9525">
              <a:noFill/>
              <a:miter lim="800000"/>
              <a:headEnd/>
              <a:tailEnd/>
            </a:ln>
          </p:spPr>
          <p:txBody>
            <a:bodyPr wrap="none">
              <a:spAutoFit/>
            </a:bodyPr>
            <a:lstStyle/>
            <a:p>
              <a:pPr algn="ctr"/>
              <a:r>
                <a:rPr lang="en-US" sz="1400">
                  <a:solidFill>
                    <a:srgbClr val="000090"/>
                  </a:solidFill>
                  <a:latin typeface="Calibri" pitchFamily="34" charset="0"/>
                </a:rPr>
                <a:t>WRF V3.1</a:t>
              </a:r>
            </a:p>
          </p:txBody>
        </p:sp>
      </p:grpSp>
      <p:sp>
        <p:nvSpPr>
          <p:cNvPr id="54" name="Right Arrow 53"/>
          <p:cNvSpPr>
            <a:spLocks noChangeArrowheads="1"/>
          </p:cNvSpPr>
          <p:nvPr/>
        </p:nvSpPr>
        <p:spPr bwMode="auto">
          <a:xfrm>
            <a:off x="2982913" y="6135688"/>
            <a:ext cx="304800" cy="46037"/>
          </a:xfrm>
          <a:prstGeom prst="rightArrow">
            <a:avLst>
              <a:gd name="adj1" fmla="val 50000"/>
              <a:gd name="adj2" fmla="val 49655"/>
            </a:avLst>
          </a:prstGeom>
          <a:solidFill>
            <a:srgbClr val="F79646"/>
          </a:solidFill>
          <a:ln w="35433">
            <a:solidFill>
              <a:srgbClr val="FF6600"/>
            </a:solidFill>
            <a:miter lim="800000"/>
            <a:headEnd/>
            <a:tailEnd/>
          </a:ln>
          <a:effectLst>
            <a:outerShdw blurRad="63500" dist="26940" dir="5400000" algn="t" rotWithShape="0">
              <a:srgbClr val="000000">
                <a:alpha val="50000"/>
              </a:srgbClr>
            </a:outerShdw>
          </a:effectLst>
        </p:spPr>
        <p:txBody>
          <a:bodyPr anchor="ctr"/>
          <a:lstStyle/>
          <a:p>
            <a:pPr algn="ctr">
              <a:defRPr/>
            </a:pPr>
            <a:endParaRPr lang="en-US" sz="1800">
              <a:solidFill>
                <a:srgbClr val="FFFFFF"/>
              </a:solidFill>
              <a:latin typeface="Calibri"/>
              <a:ea typeface="+mn-ea"/>
              <a:cs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2"/>
          <p:cNvSpPr>
            <a:spLocks noGrp="1" noChangeArrowheads="1"/>
          </p:cNvSpPr>
          <p:nvPr>
            <p:ph type="title"/>
          </p:nvPr>
        </p:nvSpPr>
        <p:spPr/>
        <p:txBody>
          <a:bodyPr/>
          <a:lstStyle/>
          <a:p>
            <a:r>
              <a:rPr lang="en-US" smtClean="0">
                <a:latin typeface="Calibri" pitchFamily="34" charset="0"/>
              </a:rPr>
              <a:t/>
            </a:r>
            <a:br>
              <a:rPr lang="en-US" smtClean="0">
                <a:latin typeface="Calibri" pitchFamily="34" charset="0"/>
              </a:rPr>
            </a:br>
            <a:endParaRPr lang="en-US" smtClean="0">
              <a:latin typeface="Calibri" pitchFamily="34" charset="0"/>
            </a:endParaRPr>
          </a:p>
        </p:txBody>
      </p:sp>
      <p:sp>
        <p:nvSpPr>
          <p:cNvPr id="32771" name="Rectangle 13"/>
          <p:cNvSpPr>
            <a:spLocks noGrp="1" noChangeArrowheads="1"/>
          </p:cNvSpPr>
          <p:nvPr>
            <p:ph type="body" idx="1"/>
          </p:nvPr>
        </p:nvSpPr>
        <p:spPr>
          <a:xfrm>
            <a:off x="2667000" y="1679575"/>
            <a:ext cx="3505200" cy="4800600"/>
          </a:xfrm>
        </p:spPr>
        <p:txBody>
          <a:bodyPr/>
          <a:lstStyle/>
          <a:p>
            <a:pPr>
              <a:lnSpc>
                <a:spcPct val="90000"/>
              </a:lnSpc>
            </a:pPr>
            <a:r>
              <a:rPr lang="en-US" sz="2400" smtClean="0">
                <a:latin typeface="Calibri" pitchFamily="34" charset="0"/>
              </a:rPr>
              <a:t>HFIP stream 2 (9/3 km resolution)</a:t>
            </a:r>
          </a:p>
          <a:p>
            <a:pPr lvl="1">
              <a:lnSpc>
                <a:spcPct val="90000"/>
              </a:lnSpc>
            </a:pPr>
            <a:r>
              <a:rPr lang="en-US" sz="1800" smtClean="0">
                <a:latin typeface="Calibri" pitchFamily="34" charset="0"/>
                <a:ea typeface="ＭＳ Ｐゴシック" charset="-128"/>
              </a:rPr>
              <a:t>HWRFX with HWRF IC</a:t>
            </a:r>
          </a:p>
          <a:p>
            <a:pPr lvl="1">
              <a:lnSpc>
                <a:spcPct val="90000"/>
              </a:lnSpc>
            </a:pPr>
            <a:r>
              <a:rPr lang="en-US" sz="1800" smtClean="0">
                <a:solidFill>
                  <a:schemeClr val="accent2"/>
                </a:solidFill>
                <a:latin typeface="Calibri" pitchFamily="34" charset="0"/>
                <a:ea typeface="ＭＳ Ｐゴシック" charset="-128"/>
              </a:rPr>
              <a:t>HWRFX with HEDAS IC </a:t>
            </a:r>
          </a:p>
          <a:p>
            <a:pPr lvl="1">
              <a:lnSpc>
                <a:spcPct val="90000"/>
              </a:lnSpc>
            </a:pPr>
            <a:r>
              <a:rPr lang="en-US" sz="1800" smtClean="0">
                <a:solidFill>
                  <a:schemeClr val="accent2"/>
                </a:solidFill>
                <a:latin typeface="Calibri" pitchFamily="34" charset="0"/>
                <a:ea typeface="ＭＳ Ｐゴシック" charset="-128"/>
              </a:rPr>
              <a:t>HWRFV3.2-HRD </a:t>
            </a:r>
          </a:p>
          <a:p>
            <a:pPr>
              <a:lnSpc>
                <a:spcPct val="90000"/>
              </a:lnSpc>
            </a:pPr>
            <a:r>
              <a:rPr lang="en-US" sz="2400" smtClean="0">
                <a:latin typeface="Calibri" pitchFamily="34" charset="0"/>
              </a:rPr>
              <a:t>All Storms of 2010</a:t>
            </a:r>
          </a:p>
          <a:p>
            <a:pPr lvl="1">
              <a:lnSpc>
                <a:spcPct val="90000"/>
              </a:lnSpc>
            </a:pPr>
            <a:r>
              <a:rPr lang="en-US" sz="1800" smtClean="0">
                <a:latin typeface="Calibri" pitchFamily="34" charset="0"/>
                <a:ea typeface="ＭＳ Ｐゴシック" charset="-128"/>
              </a:rPr>
              <a:t>4 cycles per day</a:t>
            </a:r>
          </a:p>
          <a:p>
            <a:pPr lvl="1">
              <a:lnSpc>
                <a:spcPct val="90000"/>
              </a:lnSpc>
            </a:pPr>
            <a:r>
              <a:rPr lang="en-US" sz="1800" smtClean="0">
                <a:latin typeface="Calibri" pitchFamily="34" charset="0"/>
                <a:ea typeface="ＭＳ Ｐゴシック" charset="-128"/>
              </a:rPr>
              <a:t>431 cases in 24 storms</a:t>
            </a:r>
          </a:p>
          <a:p>
            <a:pPr>
              <a:lnSpc>
                <a:spcPct val="90000"/>
              </a:lnSpc>
            </a:pPr>
            <a:r>
              <a:rPr lang="en-US" sz="2400" smtClean="0">
                <a:latin typeface="Calibri" pitchFamily="34" charset="0"/>
              </a:rPr>
              <a:t>19 main products; e.g.,</a:t>
            </a:r>
          </a:p>
          <a:p>
            <a:pPr lvl="1">
              <a:lnSpc>
                <a:spcPct val="90000"/>
              </a:lnSpc>
            </a:pPr>
            <a:r>
              <a:rPr lang="en-US" sz="1800" smtClean="0">
                <a:latin typeface="Calibri" pitchFamily="34" charset="0"/>
                <a:ea typeface="ＭＳ Ｐゴシック" charset="-128"/>
              </a:rPr>
              <a:t>Synthetic microwave imagery</a:t>
            </a:r>
          </a:p>
          <a:p>
            <a:pPr lvl="1">
              <a:lnSpc>
                <a:spcPct val="90000"/>
              </a:lnSpc>
            </a:pPr>
            <a:r>
              <a:rPr lang="en-US" sz="1800" smtClean="0">
                <a:latin typeface="Calibri" pitchFamily="34" charset="0"/>
                <a:ea typeface="ＭＳ Ｐゴシック" charset="-128"/>
              </a:rPr>
              <a:t>SHIPS predictors</a:t>
            </a:r>
          </a:p>
          <a:p>
            <a:pPr lvl="1">
              <a:lnSpc>
                <a:spcPct val="90000"/>
              </a:lnSpc>
            </a:pPr>
            <a:r>
              <a:rPr lang="en-US" sz="1800" smtClean="0">
                <a:latin typeface="Calibri" pitchFamily="34" charset="0"/>
                <a:ea typeface="ＭＳ Ｐゴシック" charset="-128"/>
              </a:rPr>
              <a:t>Shear and Steering</a:t>
            </a:r>
          </a:p>
          <a:p>
            <a:pPr lvl="1">
              <a:lnSpc>
                <a:spcPct val="90000"/>
              </a:lnSpc>
            </a:pPr>
            <a:r>
              <a:rPr lang="en-US" sz="1800" smtClean="0">
                <a:latin typeface="Calibri" pitchFamily="34" charset="0"/>
                <a:ea typeface="ＭＳ Ｐゴシック" charset="-128"/>
              </a:rPr>
              <a:t>Time-height cross-sections </a:t>
            </a:r>
          </a:p>
          <a:p>
            <a:pPr lvl="1">
              <a:lnSpc>
                <a:spcPct val="90000"/>
              </a:lnSpc>
            </a:pPr>
            <a:r>
              <a:rPr lang="en-US" sz="1800" smtClean="0">
                <a:latin typeface="Calibri" pitchFamily="34" charset="0"/>
                <a:ea typeface="ＭＳ Ｐゴシック" charset="-128"/>
              </a:rPr>
              <a:t>Swaths (wind and rainfall)</a:t>
            </a:r>
          </a:p>
        </p:txBody>
      </p:sp>
      <p:grpSp>
        <p:nvGrpSpPr>
          <p:cNvPr id="2" name="Group 16"/>
          <p:cNvGrpSpPr>
            <a:grpSpLocks/>
          </p:cNvGrpSpPr>
          <p:nvPr/>
        </p:nvGrpSpPr>
        <p:grpSpPr bwMode="auto">
          <a:xfrm>
            <a:off x="0" y="299519"/>
            <a:ext cx="7891892" cy="715962"/>
            <a:chOff x="96" y="192"/>
            <a:chExt cx="5424" cy="720"/>
          </a:xfrm>
          <a:solidFill>
            <a:schemeClr val="bg1"/>
          </a:solidFill>
        </p:grpSpPr>
        <p:pic>
          <p:nvPicPr>
            <p:cNvPr id="11276" name="Picture 14" descr="C:\Users\gopal\Desktop\2010\hfip_demo_201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4" y="240"/>
              <a:ext cx="4416" cy="672"/>
            </a:xfrm>
            <a:prstGeom prst="rect">
              <a:avLst/>
            </a:prstGeom>
            <a:grpFill/>
            <a:ln w="9525">
              <a:noFill/>
              <a:miter lim="800000"/>
              <a:headEnd/>
              <a:tailEnd/>
            </a:ln>
          </p:spPr>
        </p:pic>
        <p:pic>
          <p:nvPicPr>
            <p:cNvPr id="11277" name="Picture 15" descr="C:\Users\gopal\Desktop\2010\AOML_LOG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6" y="192"/>
              <a:ext cx="912" cy="677"/>
            </a:xfrm>
            <a:prstGeom prst="rect">
              <a:avLst/>
            </a:prstGeom>
            <a:grpFill/>
            <a:ln w="9525">
              <a:noFill/>
              <a:miter lim="800000"/>
              <a:headEnd/>
              <a:tailEnd/>
            </a:ln>
          </p:spPr>
        </p:pic>
      </p:grpSp>
      <p:sp>
        <p:nvSpPr>
          <p:cNvPr id="32773" name="Rectangle 17"/>
          <p:cNvSpPr>
            <a:spLocks noChangeArrowheads="1"/>
          </p:cNvSpPr>
          <p:nvPr/>
        </p:nvSpPr>
        <p:spPr bwMode="auto">
          <a:xfrm>
            <a:off x="2438400" y="1298575"/>
            <a:ext cx="4154488" cy="396875"/>
          </a:xfrm>
          <a:prstGeom prst="rect">
            <a:avLst/>
          </a:prstGeom>
          <a:noFill/>
          <a:ln w="9525">
            <a:noFill/>
            <a:miter lim="800000"/>
            <a:headEnd/>
            <a:tailEnd/>
          </a:ln>
        </p:spPr>
        <p:txBody>
          <a:bodyPr wrap="none">
            <a:spAutoFit/>
          </a:bodyPr>
          <a:lstStyle/>
          <a:p>
            <a:r>
              <a:rPr lang="en-US" sz="2000">
                <a:solidFill>
                  <a:srgbClr val="FF0000"/>
                </a:solidFill>
                <a:latin typeface="Calibri" pitchFamily="34" charset="0"/>
                <a:hlinkClick r:id="rId5"/>
              </a:rPr>
              <a:t>https://storm.aoml.noaa.gov/realtime</a:t>
            </a:r>
            <a:endParaRPr lang="en-US" sz="2000">
              <a:solidFill>
                <a:srgbClr val="FF0000"/>
              </a:solidFill>
              <a:latin typeface="Calibri" pitchFamily="34" charset="0"/>
            </a:endParaRPr>
          </a:p>
        </p:txBody>
      </p:sp>
      <p:pic>
        <p:nvPicPr>
          <p:cNvPr id="32774" name="Picture 18" descr="C:\Users\gopal\Desktop\2010\HWRFx_Web_Portal.gif"/>
          <p:cNvPicPr>
            <a:picLocks noChangeAspect="1" noChangeArrowheads="1" noCrop="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8600" y="1755775"/>
            <a:ext cx="2438400" cy="2152650"/>
          </a:xfrm>
          <a:prstGeom prst="rect">
            <a:avLst/>
          </a:prstGeom>
          <a:noFill/>
          <a:ln w="9525">
            <a:noFill/>
            <a:miter lim="800000"/>
            <a:headEnd/>
            <a:tailEnd/>
          </a:ln>
        </p:spPr>
      </p:pic>
      <p:pic>
        <p:nvPicPr>
          <p:cNvPr id="32775" name="Picture 14" descr="C:\Users\gopal\Desktop\HFIP_MEETING\maxwindswath.gi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38200" y="2289175"/>
            <a:ext cx="1677988" cy="1335088"/>
          </a:xfrm>
          <a:prstGeom prst="rect">
            <a:avLst/>
          </a:prstGeom>
          <a:noFill/>
          <a:ln w="9525">
            <a:noFill/>
            <a:miter lim="800000"/>
            <a:headEnd/>
            <a:tailEnd/>
          </a:ln>
        </p:spPr>
      </p:pic>
      <p:pic>
        <p:nvPicPr>
          <p:cNvPr id="32776" name="Picture 16" descr="C:\Users\gopal\Desktop\HFIP_MEETING\divprof.gif"/>
          <p:cNvPicPr>
            <a:picLocks noChangeAspect="1" noChangeArrowheads="1"/>
          </p:cNvPicPr>
          <p:nvPr/>
        </p:nvPicPr>
        <p:blipFill>
          <a:blip r:embed="rId8" cstate="email">
            <a:extLst>
              <a:ext uri="{28A0092B-C50C-407E-A947-70E740481C1C}">
                <a14:useLocalDpi xmlns:a14="http://schemas.microsoft.com/office/drawing/2010/main"/>
              </a:ext>
            </a:extLst>
          </a:blip>
          <a:srcRect r="1601"/>
          <a:stretch>
            <a:fillRect/>
          </a:stretch>
        </p:blipFill>
        <p:spPr bwMode="auto">
          <a:xfrm>
            <a:off x="152400" y="4117975"/>
            <a:ext cx="2581275" cy="2362200"/>
          </a:xfrm>
          <a:prstGeom prst="rect">
            <a:avLst/>
          </a:prstGeom>
          <a:noFill/>
          <a:ln w="9525">
            <a:noFill/>
            <a:miter lim="800000"/>
            <a:headEnd/>
            <a:tailEnd/>
          </a:ln>
        </p:spPr>
      </p:pic>
      <p:pic>
        <p:nvPicPr>
          <p:cNvPr id="32777" name="Picture 17" descr="C:\Users\gopal\Desktop\HFIP_MEETING\predictors.gif"/>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00800" y="4125913"/>
            <a:ext cx="2286000" cy="2203450"/>
          </a:xfrm>
          <a:prstGeom prst="rect">
            <a:avLst/>
          </a:prstGeom>
          <a:noFill/>
          <a:ln w="9525">
            <a:noFill/>
            <a:miter lim="800000"/>
            <a:headEnd/>
            <a:tailEnd/>
          </a:ln>
        </p:spPr>
      </p:pic>
      <p:pic>
        <p:nvPicPr>
          <p:cNvPr id="32778" name="Picture 18" descr="C:\Users\gopal\Desktop\HFIP_MEETING\850-200_shear-cpr_0hr.gi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943600" y="1603375"/>
            <a:ext cx="3052763" cy="2289175"/>
          </a:xfrm>
          <a:prstGeom prst="rect">
            <a:avLst/>
          </a:prstGeom>
          <a:noFill/>
          <a:ln w="9525">
            <a:noFill/>
            <a:miter lim="800000"/>
            <a:headEnd/>
            <a:tailEnd/>
          </a:ln>
        </p:spPr>
      </p:pic>
      <p:pic>
        <p:nvPicPr>
          <p:cNvPr id="11283" name="Picture 19" descr="C:\Users\gopal\Desktop\HFIP_MEETING\850-200_shear-cpr_18hr.gif"/>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948363" y="1603375"/>
            <a:ext cx="3043237" cy="2282825"/>
          </a:xfrm>
          <a:prstGeom prst="rect">
            <a:avLst/>
          </a:prstGeom>
          <a:noFill/>
          <a:ln w="9525">
            <a:noFill/>
            <a:miter lim="800000"/>
            <a:headEnd/>
            <a:tailEnd/>
          </a:ln>
        </p:spPr>
      </p:pic>
      <p:sp>
        <p:nvSpPr>
          <p:cNvPr id="32780" name="Text Box 8"/>
          <p:cNvSpPr txBox="1">
            <a:spLocks noChangeArrowheads="1"/>
          </p:cNvSpPr>
          <p:nvPr/>
        </p:nvSpPr>
        <p:spPr bwMode="auto">
          <a:xfrm>
            <a:off x="5513388" y="6605588"/>
            <a:ext cx="3363912" cy="277812"/>
          </a:xfrm>
          <a:prstGeom prst="rect">
            <a:avLst/>
          </a:prstGeom>
          <a:noFill/>
          <a:ln w="9525">
            <a:noFill/>
            <a:miter lim="800000"/>
            <a:headEnd/>
            <a:tailEnd/>
          </a:ln>
        </p:spPr>
        <p:txBody>
          <a:bodyPr>
            <a:spAutoFit/>
          </a:bodyPr>
          <a:lstStyle/>
          <a:p>
            <a:r>
              <a:rPr lang="en-US" sz="1200">
                <a:latin typeface="Calibri" pitchFamily="34" charset="0"/>
                <a:cs typeface="Arial" pitchFamily="34" charset="0"/>
              </a:rPr>
              <a:t>Courtesy of Gopal &amp; Thiago Quirino (HRD)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101600"/>
            <a:ext cx="7296150" cy="1143000"/>
          </a:xfrm>
        </p:spPr>
        <p:txBody>
          <a:bodyPr/>
          <a:lstStyle/>
          <a:p>
            <a:pPr eaLnBrk="1" hangingPunct="1"/>
            <a:r>
              <a:rPr lang="en-US" sz="4800" smtClean="0">
                <a:latin typeface="Calibri" pitchFamily="34" charset="0"/>
              </a:rPr>
              <a:t>Single Model Ensembles: </a:t>
            </a:r>
            <a:r>
              <a:rPr lang="en-US" sz="4000" smtClean="0">
                <a:latin typeface="Calibri" pitchFamily="34" charset="0"/>
              </a:rPr>
              <a:t>Earl</a:t>
            </a:r>
            <a:endParaRPr lang="en-US" sz="4800" smtClean="0">
              <a:latin typeface="Calibri" pitchFamily="34" charset="0"/>
            </a:endParaRPr>
          </a:p>
        </p:txBody>
      </p:sp>
      <p:sp>
        <p:nvSpPr>
          <p:cNvPr id="123907" name="TextBox 9"/>
          <p:cNvSpPr txBox="1">
            <a:spLocks noChangeArrowheads="1"/>
          </p:cNvSpPr>
          <p:nvPr/>
        </p:nvSpPr>
        <p:spPr bwMode="auto">
          <a:xfrm>
            <a:off x="5702300" y="1417638"/>
            <a:ext cx="2446338" cy="708025"/>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dist="20000" dir="5400000" rotWithShape="0">
              <a:srgbClr val="808080">
                <a:alpha val="37999"/>
              </a:srgbClr>
            </a:outerShdw>
          </a:effectLst>
        </p:spPr>
        <p:txBody>
          <a:bodyPr>
            <a:spAutoFit/>
          </a:bodyPr>
          <a:lstStyle/>
          <a:p>
            <a:pPr>
              <a:defRPr/>
            </a:pPr>
            <a:r>
              <a:rPr lang="en-US" sz="2000" dirty="0">
                <a:solidFill>
                  <a:schemeClr val="dk1"/>
                </a:solidFill>
                <a:latin typeface="Calibri"/>
                <a:ea typeface="+mn-ea"/>
                <a:cs typeface="Calibri"/>
              </a:rPr>
              <a:t>ICs: GFS-EnKF analysis</a:t>
            </a:r>
          </a:p>
          <a:p>
            <a:pPr>
              <a:defRPr/>
            </a:pPr>
            <a:r>
              <a:rPr lang="en-US" sz="2000" dirty="0" err="1">
                <a:solidFill>
                  <a:schemeClr val="dk1"/>
                </a:solidFill>
                <a:latin typeface="Calibri"/>
                <a:ea typeface="+mn-ea"/>
                <a:cs typeface="Calibri"/>
              </a:rPr>
              <a:t>BCs</a:t>
            </a:r>
            <a:r>
              <a:rPr lang="en-US" sz="2000" dirty="0">
                <a:solidFill>
                  <a:schemeClr val="dk1"/>
                </a:solidFill>
                <a:latin typeface="Calibri"/>
                <a:ea typeface="+mn-ea"/>
                <a:cs typeface="Calibri"/>
              </a:rPr>
              <a:t>: GFS forecast </a:t>
            </a:r>
          </a:p>
        </p:txBody>
      </p:sp>
      <p:sp>
        <p:nvSpPr>
          <p:cNvPr id="34820" name="TextBox 30"/>
          <p:cNvSpPr txBox="1">
            <a:spLocks noChangeArrowheads="1"/>
          </p:cNvSpPr>
          <p:nvPr/>
        </p:nvSpPr>
        <p:spPr bwMode="auto">
          <a:xfrm>
            <a:off x="6200775" y="6591300"/>
            <a:ext cx="1982788" cy="276225"/>
          </a:xfrm>
          <a:prstGeom prst="rect">
            <a:avLst/>
          </a:prstGeom>
          <a:noFill/>
          <a:ln w="9525">
            <a:noFill/>
            <a:miter lim="800000"/>
            <a:headEnd/>
            <a:tailEnd/>
          </a:ln>
        </p:spPr>
        <p:txBody>
          <a:bodyPr wrap="none">
            <a:spAutoFit/>
          </a:bodyPr>
          <a:lstStyle/>
          <a:p>
            <a:r>
              <a:rPr lang="en-US" sz="1200">
                <a:latin typeface="Calibri" pitchFamily="34" charset="0"/>
              </a:rPr>
              <a:t>Courtesy Fuqing Zhang (PSU)</a:t>
            </a:r>
          </a:p>
        </p:txBody>
      </p:sp>
      <p:sp>
        <p:nvSpPr>
          <p:cNvPr id="34821" name="TextBox 6"/>
          <p:cNvSpPr txBox="1">
            <a:spLocks noChangeArrowheads="1"/>
          </p:cNvSpPr>
          <p:nvPr/>
        </p:nvSpPr>
        <p:spPr bwMode="auto">
          <a:xfrm>
            <a:off x="479425" y="5451475"/>
            <a:ext cx="820738" cy="460375"/>
          </a:xfrm>
          <a:prstGeom prst="rect">
            <a:avLst/>
          </a:prstGeom>
          <a:noFill/>
          <a:ln w="9525">
            <a:noFill/>
            <a:miter lim="800000"/>
            <a:headEnd/>
            <a:tailEnd/>
          </a:ln>
        </p:spPr>
        <p:txBody>
          <a:bodyPr wrap="none">
            <a:spAutoFit/>
          </a:bodyPr>
          <a:lstStyle/>
          <a:p>
            <a:r>
              <a:rPr lang="en-US" b="1">
                <a:solidFill>
                  <a:srgbClr val="000090"/>
                </a:solidFill>
                <a:latin typeface="Calibri" pitchFamily="34" charset="0"/>
              </a:rPr>
              <a:t>ARW</a:t>
            </a:r>
          </a:p>
        </p:txBody>
      </p:sp>
      <p:pic>
        <p:nvPicPr>
          <p:cNvPr id="34822" name="Picture 11" descr="2010110406_al21TOMAS_track.eps"/>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85875"/>
            <a:ext cx="4795838" cy="3316288"/>
          </a:xfrm>
          <a:prstGeom prst="rect">
            <a:avLst/>
          </a:prstGeom>
          <a:noFill/>
          <a:ln w="9525">
            <a:noFill/>
            <a:miter lim="800000"/>
            <a:headEnd/>
            <a:tailEnd/>
          </a:ln>
        </p:spPr>
      </p:pic>
      <p:pic>
        <p:nvPicPr>
          <p:cNvPr id="34823" name="Picture 13" descr="2010110406_al21TOMAS_wsp.eps"/>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11650" y="3030538"/>
            <a:ext cx="4797425" cy="33718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71913"/>
            <a:ext cx="3195638" cy="2514600"/>
          </a:xfrm>
          <a:prstGeom prst="rect">
            <a:avLst/>
          </a:prstGeom>
          <a:noFill/>
          <a:ln w="9525">
            <a:noFill/>
            <a:miter lim="800000"/>
            <a:headEnd/>
            <a:tailEnd/>
          </a:ln>
        </p:spPr>
      </p:pic>
      <p:pic>
        <p:nvPicPr>
          <p:cNvPr id="35843" name="Picture 12" descr="Karl-091600-intensity-forecast-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68638" y="1306513"/>
            <a:ext cx="3521075" cy="2514600"/>
          </a:xfrm>
          <a:prstGeom prst="rect">
            <a:avLst/>
          </a:prstGeom>
          <a:noFill/>
          <a:ln w="9525">
            <a:noFill/>
            <a:miter lim="800000"/>
            <a:headEnd/>
            <a:tailEnd/>
          </a:ln>
        </p:spPr>
      </p:pic>
      <p:sp>
        <p:nvSpPr>
          <p:cNvPr id="35844" name="Rectangle 4"/>
          <p:cNvSpPr>
            <a:spLocks noGrp="1" noChangeArrowheads="1"/>
          </p:cNvSpPr>
          <p:nvPr>
            <p:ph type="title"/>
          </p:nvPr>
        </p:nvSpPr>
        <p:spPr/>
        <p:txBody>
          <a:bodyPr/>
          <a:lstStyle/>
          <a:p>
            <a:pPr eaLnBrk="1" hangingPunct="1"/>
            <a:r>
              <a:rPr lang="en-US" sz="4800" smtClean="0">
                <a:latin typeface="Calibri" pitchFamily="34" charset="0"/>
              </a:rPr>
              <a:t>Multi-model Ensembles</a:t>
            </a:r>
          </a:p>
        </p:txBody>
      </p:sp>
      <p:sp>
        <p:nvSpPr>
          <p:cNvPr id="35845" name="Rectangle 8"/>
          <p:cNvSpPr>
            <a:spLocks noGrp="1" noChangeArrowheads="1"/>
          </p:cNvSpPr>
          <p:nvPr>
            <p:ph type="body" idx="1"/>
          </p:nvPr>
        </p:nvSpPr>
        <p:spPr>
          <a:xfrm>
            <a:off x="6534150" y="1450975"/>
            <a:ext cx="2609850" cy="3614738"/>
          </a:xfrm>
        </p:spPr>
        <p:txBody>
          <a:bodyPr/>
          <a:lstStyle/>
          <a:p>
            <a:pPr marL="227013" indent="-227013" eaLnBrk="1" hangingPunct="1"/>
            <a:r>
              <a:rPr lang="en-US" sz="2400" smtClean="0">
                <a:latin typeface="Calibri" pitchFamily="34" charset="0"/>
              </a:rPr>
              <a:t>2010 season: </a:t>
            </a:r>
          </a:p>
          <a:p>
            <a:pPr marL="227013" indent="-227013" eaLnBrk="1" hangingPunct="1">
              <a:buFontTx/>
              <a:buChar char="•"/>
            </a:pPr>
            <a:r>
              <a:rPr lang="en-US" sz="2000" smtClean="0">
                <a:latin typeface="Calibri" pitchFamily="34" charset="0"/>
              </a:rPr>
              <a:t>Multi-model regional ensemble</a:t>
            </a:r>
          </a:p>
          <a:p>
            <a:pPr marL="227013" indent="-227013" eaLnBrk="1" hangingPunct="1">
              <a:buFontTx/>
              <a:buChar char="•"/>
            </a:pPr>
            <a:r>
              <a:rPr lang="en-US" sz="2000" smtClean="0">
                <a:latin typeface="Calibri" pitchFamily="34" charset="0"/>
              </a:rPr>
              <a:t>Regional models do better on intensity for strong hurricanes (Karl), but worse for weak systems (TD18/ Richard)</a:t>
            </a:r>
          </a:p>
          <a:p>
            <a:pPr marL="227013" indent="-227013" eaLnBrk="1" hangingPunct="1"/>
            <a:endParaRPr lang="en-US" sz="1600" smtClean="0">
              <a:latin typeface="Calibri" pitchFamily="34" charset="0"/>
            </a:endParaRPr>
          </a:p>
          <a:p>
            <a:pPr marL="227013" indent="-227013" eaLnBrk="1" hangingPunct="1">
              <a:buFontTx/>
              <a:buChar char="•"/>
            </a:pPr>
            <a:endParaRPr lang="en-US" smtClean="0">
              <a:latin typeface="Calibri" pitchFamily="34" charset="0"/>
            </a:endParaRPr>
          </a:p>
        </p:txBody>
      </p:sp>
      <p:sp>
        <p:nvSpPr>
          <p:cNvPr id="35846" name="TextBox 13"/>
          <p:cNvSpPr txBox="1">
            <a:spLocks noChangeArrowheads="1"/>
          </p:cNvSpPr>
          <p:nvPr/>
        </p:nvSpPr>
        <p:spPr bwMode="auto">
          <a:xfrm>
            <a:off x="955675" y="4065588"/>
            <a:ext cx="1325563" cy="307975"/>
          </a:xfrm>
          <a:prstGeom prst="rect">
            <a:avLst/>
          </a:prstGeom>
          <a:noFill/>
          <a:ln w="9525">
            <a:noFill/>
            <a:miter lim="800000"/>
            <a:headEnd/>
            <a:tailEnd/>
          </a:ln>
        </p:spPr>
        <p:txBody>
          <a:bodyPr wrap="none">
            <a:spAutoFit/>
          </a:bodyPr>
          <a:lstStyle/>
          <a:p>
            <a:r>
              <a:rPr lang="en-US" sz="1400" b="1">
                <a:latin typeface="Calibri" pitchFamily="34" charset="0"/>
              </a:rPr>
              <a:t>TD 18 (Richard)</a:t>
            </a:r>
          </a:p>
        </p:txBody>
      </p:sp>
      <p:sp>
        <p:nvSpPr>
          <p:cNvPr id="35847" name="TextBox 14"/>
          <p:cNvSpPr txBox="1">
            <a:spLocks noChangeArrowheads="1"/>
          </p:cNvSpPr>
          <p:nvPr/>
        </p:nvSpPr>
        <p:spPr bwMode="auto">
          <a:xfrm>
            <a:off x="4772025" y="1568450"/>
            <a:ext cx="1249363" cy="307975"/>
          </a:xfrm>
          <a:prstGeom prst="rect">
            <a:avLst/>
          </a:prstGeom>
          <a:noFill/>
          <a:ln w="9525">
            <a:noFill/>
            <a:miter lim="800000"/>
            <a:headEnd/>
            <a:tailEnd/>
          </a:ln>
        </p:spPr>
        <p:txBody>
          <a:bodyPr wrap="none">
            <a:spAutoFit/>
          </a:bodyPr>
          <a:lstStyle/>
          <a:p>
            <a:r>
              <a:rPr lang="en-US" sz="1400" b="1">
                <a:latin typeface="Calibri" pitchFamily="34" charset="0"/>
              </a:rPr>
              <a:t>Hurricane Karl</a:t>
            </a:r>
          </a:p>
        </p:txBody>
      </p:sp>
      <p:sp>
        <p:nvSpPr>
          <p:cNvPr id="35848" name="Text Box 8"/>
          <p:cNvSpPr txBox="1">
            <a:spLocks noChangeArrowheads="1"/>
          </p:cNvSpPr>
          <p:nvPr/>
        </p:nvSpPr>
        <p:spPr bwMode="auto">
          <a:xfrm>
            <a:off x="5637213" y="6608763"/>
            <a:ext cx="3182937" cy="276225"/>
          </a:xfrm>
          <a:prstGeom prst="rect">
            <a:avLst/>
          </a:prstGeom>
          <a:noFill/>
          <a:ln w="9525">
            <a:noFill/>
            <a:miter lim="800000"/>
            <a:headEnd/>
            <a:tailEnd/>
          </a:ln>
        </p:spPr>
        <p:txBody>
          <a:bodyPr>
            <a:spAutoFit/>
          </a:bodyPr>
          <a:lstStyle/>
          <a:p>
            <a:pPr algn="ctr"/>
            <a:r>
              <a:rPr lang="en-US" sz="1200">
                <a:latin typeface="Calibri" pitchFamily="34" charset="0"/>
                <a:cs typeface="Arial" pitchFamily="34" charset="0"/>
              </a:rPr>
              <a:t>Courtesy of DTC &amp; FSU</a:t>
            </a:r>
          </a:p>
        </p:txBody>
      </p:sp>
      <p:pic>
        <p:nvPicPr>
          <p:cNvPr id="35849"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0675" y="1306513"/>
            <a:ext cx="2693988" cy="2514600"/>
          </a:xfrm>
          <a:prstGeom prst="rect">
            <a:avLst/>
          </a:prstGeom>
          <a:noFill/>
          <a:ln w="9525">
            <a:noFill/>
            <a:miter lim="800000"/>
            <a:headEnd/>
            <a:tailEnd/>
          </a:ln>
        </p:spPr>
      </p:pic>
      <p:sp>
        <p:nvSpPr>
          <p:cNvPr id="35850" name="TextBox 14"/>
          <p:cNvSpPr txBox="1">
            <a:spLocks noChangeArrowheads="1"/>
          </p:cNvSpPr>
          <p:nvPr/>
        </p:nvSpPr>
        <p:spPr bwMode="auto">
          <a:xfrm>
            <a:off x="1058863" y="1498600"/>
            <a:ext cx="1249362" cy="307975"/>
          </a:xfrm>
          <a:prstGeom prst="rect">
            <a:avLst/>
          </a:prstGeom>
          <a:noFill/>
          <a:ln w="9525">
            <a:noFill/>
            <a:miter lim="800000"/>
            <a:headEnd/>
            <a:tailEnd/>
          </a:ln>
        </p:spPr>
        <p:txBody>
          <a:bodyPr wrap="none">
            <a:spAutoFit/>
          </a:bodyPr>
          <a:lstStyle/>
          <a:p>
            <a:r>
              <a:rPr lang="en-US" sz="1400" b="1">
                <a:latin typeface="Calibri" pitchFamily="34" charset="0"/>
              </a:rPr>
              <a:t>Hurricane Karl</a:t>
            </a:r>
          </a:p>
        </p:txBody>
      </p:sp>
      <p:pic>
        <p:nvPicPr>
          <p:cNvPr id="35851" name="Picture 2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30563" y="3871913"/>
            <a:ext cx="3246437" cy="2514600"/>
          </a:xfrm>
          <a:prstGeom prst="rect">
            <a:avLst/>
          </a:prstGeom>
          <a:noFill/>
          <a:ln w="9525">
            <a:noFill/>
            <a:miter lim="800000"/>
            <a:headEnd/>
            <a:tailEnd/>
          </a:ln>
        </p:spPr>
      </p:pic>
      <p:sp>
        <p:nvSpPr>
          <p:cNvPr id="35852" name="TextBox 13"/>
          <p:cNvSpPr txBox="1">
            <a:spLocks noChangeArrowheads="1"/>
          </p:cNvSpPr>
          <p:nvPr/>
        </p:nvSpPr>
        <p:spPr bwMode="auto">
          <a:xfrm>
            <a:off x="4540250" y="4121150"/>
            <a:ext cx="1327150" cy="307975"/>
          </a:xfrm>
          <a:prstGeom prst="rect">
            <a:avLst/>
          </a:prstGeom>
          <a:noFill/>
          <a:ln w="9525">
            <a:noFill/>
            <a:miter lim="800000"/>
            <a:headEnd/>
            <a:tailEnd/>
          </a:ln>
        </p:spPr>
        <p:txBody>
          <a:bodyPr wrap="none">
            <a:spAutoFit/>
          </a:bodyPr>
          <a:lstStyle/>
          <a:p>
            <a:r>
              <a:rPr lang="en-US" sz="1400" b="1">
                <a:latin typeface="Calibri" pitchFamily="34" charset="0"/>
              </a:rPr>
              <a:t>TD 18 (Richard)</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6"/>
          <p:cNvGrpSpPr>
            <a:grpSpLocks/>
          </p:cNvGrpSpPr>
          <p:nvPr/>
        </p:nvGrpSpPr>
        <p:grpSpPr bwMode="auto">
          <a:xfrm>
            <a:off x="366713" y="1377950"/>
            <a:ext cx="4814887" cy="3194050"/>
            <a:chOff x="144" y="1104"/>
            <a:chExt cx="1632" cy="1296"/>
          </a:xfrm>
        </p:grpSpPr>
        <p:pic>
          <p:nvPicPr>
            <p:cNvPr id="37897" name="Picture 18" descr="C:\Users\gopal\Desktop\2010\sfcpressst_120hr.gif"/>
            <p:cNvPicPr>
              <a:picLocks noChangeAspect="1" noChangeArrowheads="1"/>
            </p:cNvPicPr>
            <p:nvPr/>
          </p:nvPicPr>
          <p:blipFill>
            <a:blip r:embed="rId3" cstate="email">
              <a:extLst>
                <a:ext uri="{28A0092B-C50C-407E-A947-70E740481C1C}">
                  <a14:useLocalDpi xmlns:a14="http://schemas.microsoft.com/office/drawing/2010/main"/>
                </a:ext>
              </a:extLst>
            </a:blip>
            <a:srcRect l="3200"/>
            <a:stretch>
              <a:fillRect/>
            </a:stretch>
          </p:blipFill>
          <p:spPr bwMode="auto">
            <a:xfrm>
              <a:off x="144" y="1104"/>
              <a:ext cx="1632" cy="1296"/>
            </a:xfrm>
            <a:prstGeom prst="rect">
              <a:avLst/>
            </a:prstGeom>
            <a:noFill/>
            <a:ln w="9525">
              <a:noFill/>
              <a:miter lim="800000"/>
              <a:headEnd/>
              <a:tailEnd/>
            </a:ln>
          </p:spPr>
        </p:pic>
        <p:sp>
          <p:nvSpPr>
            <p:cNvPr id="37898" name="Rectangle 24"/>
            <p:cNvSpPr>
              <a:spLocks noChangeArrowheads="1"/>
            </p:cNvSpPr>
            <p:nvPr/>
          </p:nvSpPr>
          <p:spPr bwMode="auto">
            <a:xfrm>
              <a:off x="528" y="1248"/>
              <a:ext cx="768" cy="96"/>
            </a:xfrm>
            <a:prstGeom prst="rect">
              <a:avLst/>
            </a:prstGeom>
            <a:noFill/>
            <a:ln w="9525">
              <a:noFill/>
              <a:miter lim="800000"/>
              <a:headEnd/>
              <a:tailEnd/>
            </a:ln>
          </p:spPr>
          <p:txBody>
            <a:bodyPr wrap="none" anchor="ctr"/>
            <a:lstStyle/>
            <a:p>
              <a:pPr algn="ctr"/>
              <a:r>
                <a:rPr lang="en-US" sz="1600">
                  <a:solidFill>
                    <a:schemeClr val="tx2"/>
                  </a:solidFill>
                  <a:latin typeface="Calibri" pitchFamily="34" charset="0"/>
                </a:rPr>
                <a:t>HWRFV3.2</a:t>
              </a:r>
            </a:p>
          </p:txBody>
        </p:sp>
        <p:sp>
          <p:nvSpPr>
            <p:cNvPr id="37899" name="Rectangle 25"/>
            <p:cNvSpPr>
              <a:spLocks noChangeArrowheads="1"/>
            </p:cNvSpPr>
            <p:nvPr/>
          </p:nvSpPr>
          <p:spPr bwMode="auto">
            <a:xfrm>
              <a:off x="480" y="2160"/>
              <a:ext cx="768" cy="96"/>
            </a:xfrm>
            <a:prstGeom prst="rect">
              <a:avLst/>
            </a:prstGeom>
            <a:noFill/>
            <a:ln w="9525">
              <a:noFill/>
              <a:miter lim="800000"/>
              <a:headEnd/>
              <a:tailEnd/>
            </a:ln>
          </p:spPr>
          <p:txBody>
            <a:bodyPr wrap="none" anchor="ctr"/>
            <a:lstStyle/>
            <a:p>
              <a:pPr algn="ctr"/>
              <a:r>
                <a:rPr lang="en-US" sz="1600">
                  <a:solidFill>
                    <a:schemeClr val="tx2"/>
                  </a:solidFill>
                  <a:latin typeface="Calibri" pitchFamily="34" charset="0"/>
                </a:rPr>
                <a:t>Forecast at 9:3</a:t>
              </a:r>
            </a:p>
          </p:txBody>
        </p:sp>
      </p:grpSp>
      <p:sp>
        <p:nvSpPr>
          <p:cNvPr id="37891" name="Rectangle 2"/>
          <p:cNvSpPr txBox="1">
            <a:spLocks noChangeArrowheads="1"/>
          </p:cNvSpPr>
          <p:nvPr/>
        </p:nvSpPr>
        <p:spPr bwMode="auto">
          <a:xfrm>
            <a:off x="0" y="0"/>
            <a:ext cx="8382000" cy="990600"/>
          </a:xfrm>
          <a:prstGeom prst="rect">
            <a:avLst/>
          </a:prstGeom>
          <a:noFill/>
          <a:ln w="9525">
            <a:noFill/>
            <a:miter lim="800000"/>
            <a:headEnd/>
            <a:tailEnd/>
          </a:ln>
        </p:spPr>
        <p:txBody>
          <a:bodyPr anchor="ctr"/>
          <a:lstStyle/>
          <a:p>
            <a:r>
              <a:rPr lang="en-US" sz="4800">
                <a:solidFill>
                  <a:schemeClr val="bg1"/>
                </a:solidFill>
                <a:latin typeface="Calibri" pitchFamily="34" charset="0"/>
              </a:rPr>
              <a:t>HWRFx-HWRFV3.2 Transition</a:t>
            </a:r>
          </a:p>
        </p:txBody>
      </p:sp>
      <p:sp>
        <p:nvSpPr>
          <p:cNvPr id="37892" name="Rectangle 10"/>
          <p:cNvSpPr>
            <a:spLocks noGrp="1" noChangeArrowheads="1"/>
          </p:cNvSpPr>
          <p:nvPr>
            <p:ph type="body" idx="1"/>
          </p:nvPr>
        </p:nvSpPr>
        <p:spPr>
          <a:xfrm>
            <a:off x="304800" y="4405313"/>
            <a:ext cx="8534400" cy="1828800"/>
          </a:xfrm>
        </p:spPr>
        <p:txBody>
          <a:bodyPr/>
          <a:lstStyle/>
          <a:p>
            <a:pPr>
              <a:spcBef>
                <a:spcPts val="1200"/>
              </a:spcBef>
              <a:buFontTx/>
              <a:buChar char="•"/>
            </a:pPr>
            <a:r>
              <a:rPr lang="en-US" sz="2000" smtClean="0">
                <a:latin typeface="Calibri" pitchFamily="34" charset="0"/>
              </a:rPr>
              <a:t>Evaluation of the system at 9:3 (Stream 2)</a:t>
            </a:r>
          </a:p>
          <a:p>
            <a:pPr>
              <a:spcBef>
                <a:spcPts val="1200"/>
              </a:spcBef>
              <a:buFontTx/>
              <a:buChar char="•"/>
            </a:pPr>
            <a:r>
              <a:rPr lang="en-US" sz="2000" smtClean="0">
                <a:latin typeface="Calibri" pitchFamily="34" charset="0"/>
              </a:rPr>
              <a:t>Evaluation of the operational configuration (27:9:3) (Stream 1 &amp; 1.5)</a:t>
            </a:r>
          </a:p>
          <a:p>
            <a:pPr>
              <a:spcBef>
                <a:spcPts val="1200"/>
              </a:spcBef>
              <a:buFontTx/>
              <a:buChar char="•"/>
            </a:pPr>
            <a:r>
              <a:rPr lang="en-US" sz="2000" smtClean="0">
                <a:latin typeface="Calibri" pitchFamily="34" charset="0"/>
              </a:rPr>
              <a:t>Improved initialization at 3 km resolution (HEDAS &amp; HWRF)</a:t>
            </a:r>
          </a:p>
          <a:p>
            <a:pPr>
              <a:spcBef>
                <a:spcPts val="1200"/>
              </a:spcBef>
              <a:buFontTx/>
              <a:buChar char="•"/>
            </a:pPr>
            <a:r>
              <a:rPr lang="en-US" sz="2000" smtClean="0">
                <a:latin typeface="Calibri" pitchFamily="34" charset="0"/>
              </a:rPr>
              <a:t>Advancing physics at 3 km resolution</a:t>
            </a:r>
          </a:p>
        </p:txBody>
      </p:sp>
      <p:pic>
        <p:nvPicPr>
          <p:cNvPr id="37893" name="Picture 11" descr="C:\Users\gopal\Desktop\HFIP_MEETING\moving_nest.gif"/>
          <p:cNvPicPr>
            <a:picLocks noChangeAspect="1" noChangeArrowheads="1" noCrop="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1600" y="1581150"/>
            <a:ext cx="3657600" cy="2722563"/>
          </a:xfrm>
          <a:prstGeom prst="rect">
            <a:avLst/>
          </a:prstGeom>
          <a:noFill/>
          <a:ln w="9525">
            <a:noFill/>
            <a:miter lim="800000"/>
            <a:headEnd/>
            <a:tailEnd/>
          </a:ln>
        </p:spPr>
      </p:pic>
      <p:sp>
        <p:nvSpPr>
          <p:cNvPr id="37894" name="Rectangle 16"/>
          <p:cNvSpPr>
            <a:spLocks noChangeArrowheads="1"/>
          </p:cNvSpPr>
          <p:nvPr/>
        </p:nvSpPr>
        <p:spPr bwMode="auto">
          <a:xfrm>
            <a:off x="6019800" y="1524000"/>
            <a:ext cx="2009775" cy="473075"/>
          </a:xfrm>
          <a:prstGeom prst="rect">
            <a:avLst/>
          </a:prstGeom>
          <a:noFill/>
          <a:ln w="9525">
            <a:noFill/>
            <a:miter lim="800000"/>
            <a:headEnd/>
            <a:tailEnd/>
          </a:ln>
        </p:spPr>
        <p:txBody>
          <a:bodyPr wrap="none" anchor="ctr"/>
          <a:lstStyle/>
          <a:p>
            <a:pPr algn="ctr"/>
            <a:r>
              <a:rPr lang="en-US" sz="2000">
                <a:solidFill>
                  <a:schemeClr val="bg1"/>
                </a:solidFill>
                <a:latin typeface="Calibri" pitchFamily="34" charset="0"/>
              </a:rPr>
              <a:t>HWRFV3.2</a:t>
            </a:r>
          </a:p>
        </p:txBody>
      </p:sp>
      <p:sp>
        <p:nvSpPr>
          <p:cNvPr id="37895" name="Rectangle 14"/>
          <p:cNvSpPr>
            <a:spLocks noChangeArrowheads="1"/>
          </p:cNvSpPr>
          <p:nvPr/>
        </p:nvSpPr>
        <p:spPr bwMode="auto">
          <a:xfrm>
            <a:off x="5943600" y="3733800"/>
            <a:ext cx="2441575" cy="473075"/>
          </a:xfrm>
          <a:prstGeom prst="rect">
            <a:avLst/>
          </a:prstGeom>
          <a:noFill/>
          <a:ln w="9525">
            <a:noFill/>
            <a:miter lim="800000"/>
            <a:headEnd/>
            <a:tailEnd/>
          </a:ln>
        </p:spPr>
        <p:txBody>
          <a:bodyPr wrap="none" anchor="ctr"/>
          <a:lstStyle/>
          <a:p>
            <a:pPr algn="ctr"/>
            <a:r>
              <a:rPr lang="en-US" sz="1600">
                <a:solidFill>
                  <a:schemeClr val="bg1"/>
                </a:solidFill>
                <a:latin typeface="Calibri" pitchFamily="34" charset="0"/>
              </a:rPr>
              <a:t>Ike Simulation at 27:9:3</a:t>
            </a:r>
          </a:p>
        </p:txBody>
      </p:sp>
      <p:sp>
        <p:nvSpPr>
          <p:cNvPr id="37896" name="TextBox 52"/>
          <p:cNvSpPr txBox="1">
            <a:spLocks noChangeArrowheads="1"/>
          </p:cNvSpPr>
          <p:nvPr/>
        </p:nvSpPr>
        <p:spPr bwMode="auto">
          <a:xfrm>
            <a:off x="5756275" y="6607175"/>
            <a:ext cx="2971800" cy="276225"/>
          </a:xfrm>
          <a:prstGeom prst="rect">
            <a:avLst/>
          </a:prstGeom>
          <a:noFill/>
          <a:ln w="9525">
            <a:noFill/>
            <a:miter lim="800000"/>
            <a:headEnd/>
            <a:tailEnd/>
          </a:ln>
        </p:spPr>
        <p:txBody>
          <a:bodyPr>
            <a:spAutoFit/>
          </a:bodyPr>
          <a:lstStyle/>
          <a:p>
            <a:r>
              <a:rPr lang="en-US" sz="1200">
                <a:latin typeface="Calibri" pitchFamily="34" charset="0"/>
              </a:rPr>
              <a:t>Vijay Tallapragada (EMC), &amp; Gopal (HRD)</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403225" y="1222375"/>
            <a:ext cx="3240088" cy="5224463"/>
          </a:xfrm>
        </p:spPr>
        <p:txBody>
          <a:bodyPr/>
          <a:lstStyle/>
          <a:p>
            <a:pPr eaLnBrk="1" hangingPunct="1">
              <a:lnSpc>
                <a:spcPct val="90000"/>
              </a:lnSpc>
              <a:spcBef>
                <a:spcPts val="300"/>
              </a:spcBef>
            </a:pPr>
            <a:r>
              <a:rPr lang="en-US" sz="2000" b="1" smtClean="0">
                <a:solidFill>
                  <a:srgbClr val="000000"/>
                </a:solidFill>
                <a:latin typeface="Calibri" pitchFamily="34" charset="0"/>
              </a:rPr>
              <a:t>In-situ</a:t>
            </a:r>
          </a:p>
          <a:p>
            <a:pPr marL="566738" lvl="1" eaLnBrk="1" hangingPunct="1">
              <a:lnSpc>
                <a:spcPct val="90000"/>
              </a:lnSpc>
              <a:spcBef>
                <a:spcPts val="300"/>
              </a:spcBef>
            </a:pPr>
            <a:r>
              <a:rPr lang="en-US" sz="1800" smtClean="0">
                <a:solidFill>
                  <a:srgbClr val="000000"/>
                </a:solidFill>
                <a:latin typeface="Calibri" pitchFamily="34" charset="0"/>
                <a:ea typeface="ＭＳ Ｐゴシック" charset="-128"/>
              </a:rPr>
              <a:t>Wind, press., temp.</a:t>
            </a:r>
          </a:p>
          <a:p>
            <a:pPr marL="566738" lvl="1" eaLnBrk="1" hangingPunct="1">
              <a:lnSpc>
                <a:spcPct val="90000"/>
              </a:lnSpc>
              <a:spcBef>
                <a:spcPts val="300"/>
              </a:spcBef>
            </a:pPr>
            <a:endParaRPr lang="en-US" sz="1800" smtClean="0">
              <a:solidFill>
                <a:srgbClr val="000000"/>
              </a:solidFill>
              <a:latin typeface="Calibri" pitchFamily="34" charset="0"/>
              <a:ea typeface="ＭＳ Ｐゴシック" charset="-128"/>
            </a:endParaRPr>
          </a:p>
          <a:p>
            <a:pPr eaLnBrk="1" hangingPunct="1">
              <a:lnSpc>
                <a:spcPct val="90000"/>
              </a:lnSpc>
              <a:spcBef>
                <a:spcPts val="300"/>
              </a:spcBef>
            </a:pPr>
            <a:endParaRPr lang="en-US" sz="2000" smtClean="0">
              <a:solidFill>
                <a:srgbClr val="000000"/>
              </a:solidFill>
              <a:latin typeface="Calibri" pitchFamily="34" charset="0"/>
            </a:endParaRPr>
          </a:p>
          <a:p>
            <a:pPr eaLnBrk="1" hangingPunct="1">
              <a:lnSpc>
                <a:spcPct val="90000"/>
              </a:lnSpc>
              <a:spcBef>
                <a:spcPts val="300"/>
              </a:spcBef>
            </a:pPr>
            <a:endParaRPr lang="en-US" sz="2000" smtClean="0">
              <a:solidFill>
                <a:srgbClr val="000000"/>
              </a:solidFill>
              <a:latin typeface="Calibri" pitchFamily="34" charset="0"/>
            </a:endParaRPr>
          </a:p>
          <a:p>
            <a:pPr eaLnBrk="1" hangingPunct="1">
              <a:lnSpc>
                <a:spcPct val="90000"/>
              </a:lnSpc>
              <a:spcBef>
                <a:spcPts val="300"/>
              </a:spcBef>
            </a:pPr>
            <a:r>
              <a:rPr lang="en-US" sz="2000" b="1" smtClean="0">
                <a:solidFill>
                  <a:srgbClr val="000000"/>
                </a:solidFill>
                <a:latin typeface="Calibri" pitchFamily="34" charset="0"/>
              </a:rPr>
              <a:t>Expendables</a:t>
            </a:r>
          </a:p>
          <a:p>
            <a:pPr marL="566738" lvl="1" eaLnBrk="1" hangingPunct="1">
              <a:lnSpc>
                <a:spcPct val="90000"/>
              </a:lnSpc>
              <a:spcBef>
                <a:spcPts val="300"/>
              </a:spcBef>
            </a:pPr>
            <a:r>
              <a:rPr lang="en-US" sz="1800" smtClean="0">
                <a:solidFill>
                  <a:srgbClr val="000000"/>
                </a:solidFill>
                <a:latin typeface="Calibri" pitchFamily="34" charset="0"/>
                <a:ea typeface="ＭＳ Ｐゴシック" charset="-128"/>
              </a:rPr>
              <a:t>Dropsondes</a:t>
            </a:r>
          </a:p>
          <a:p>
            <a:pPr marL="566738" lvl="1" eaLnBrk="1" hangingPunct="1">
              <a:lnSpc>
                <a:spcPct val="90000"/>
              </a:lnSpc>
              <a:spcBef>
                <a:spcPts val="300"/>
              </a:spcBef>
            </a:pPr>
            <a:r>
              <a:rPr lang="en-US" sz="1800" smtClean="0">
                <a:solidFill>
                  <a:srgbClr val="000000"/>
                </a:solidFill>
                <a:latin typeface="Calibri" pitchFamily="34" charset="0"/>
                <a:ea typeface="ＭＳ Ｐゴシック" charset="-128"/>
              </a:rPr>
              <a:t>AXBT, AXCP, buoy</a:t>
            </a:r>
          </a:p>
          <a:p>
            <a:pPr marL="566738" lvl="1" eaLnBrk="1" hangingPunct="1">
              <a:lnSpc>
                <a:spcPct val="90000"/>
              </a:lnSpc>
              <a:spcBef>
                <a:spcPts val="300"/>
              </a:spcBef>
            </a:pPr>
            <a:endParaRPr lang="en-US" sz="1800" smtClean="0">
              <a:solidFill>
                <a:srgbClr val="000000"/>
              </a:solidFill>
              <a:latin typeface="Calibri" pitchFamily="34" charset="0"/>
              <a:ea typeface="ＭＳ Ｐゴシック" charset="-128"/>
            </a:endParaRPr>
          </a:p>
          <a:p>
            <a:pPr eaLnBrk="1" hangingPunct="1">
              <a:lnSpc>
                <a:spcPct val="90000"/>
              </a:lnSpc>
              <a:spcBef>
                <a:spcPts val="300"/>
              </a:spcBef>
            </a:pPr>
            <a:endParaRPr lang="en-US" sz="1400" smtClean="0">
              <a:solidFill>
                <a:srgbClr val="000000"/>
              </a:solidFill>
              <a:latin typeface="Calibri" pitchFamily="34" charset="0"/>
            </a:endParaRPr>
          </a:p>
          <a:p>
            <a:pPr eaLnBrk="1" hangingPunct="1">
              <a:lnSpc>
                <a:spcPct val="90000"/>
              </a:lnSpc>
              <a:spcBef>
                <a:spcPts val="300"/>
              </a:spcBef>
            </a:pPr>
            <a:endParaRPr lang="en-US" sz="2000" smtClean="0">
              <a:solidFill>
                <a:srgbClr val="000000"/>
              </a:solidFill>
              <a:latin typeface="Calibri" pitchFamily="34" charset="0"/>
            </a:endParaRPr>
          </a:p>
          <a:p>
            <a:pPr eaLnBrk="1" hangingPunct="1">
              <a:lnSpc>
                <a:spcPct val="90000"/>
              </a:lnSpc>
              <a:spcBef>
                <a:spcPts val="300"/>
              </a:spcBef>
            </a:pPr>
            <a:endParaRPr lang="en-US" sz="1400" smtClean="0">
              <a:solidFill>
                <a:srgbClr val="000000"/>
              </a:solidFill>
              <a:latin typeface="Calibri" pitchFamily="34" charset="0"/>
            </a:endParaRPr>
          </a:p>
          <a:p>
            <a:pPr eaLnBrk="1" hangingPunct="1">
              <a:lnSpc>
                <a:spcPct val="90000"/>
              </a:lnSpc>
              <a:spcBef>
                <a:spcPts val="300"/>
              </a:spcBef>
            </a:pPr>
            <a:r>
              <a:rPr lang="en-US" sz="2000" b="1" smtClean="0">
                <a:solidFill>
                  <a:srgbClr val="000000"/>
                </a:solidFill>
                <a:latin typeface="Calibri" pitchFamily="34" charset="0"/>
              </a:rPr>
              <a:t>Remote Sensors</a:t>
            </a:r>
          </a:p>
          <a:p>
            <a:pPr marL="566738" lvl="1" eaLnBrk="1" hangingPunct="1">
              <a:lnSpc>
                <a:spcPct val="90000"/>
              </a:lnSpc>
              <a:spcBef>
                <a:spcPts val="300"/>
              </a:spcBef>
            </a:pPr>
            <a:r>
              <a:rPr lang="en-US" sz="1800" smtClean="0">
                <a:solidFill>
                  <a:srgbClr val="000000"/>
                </a:solidFill>
                <a:latin typeface="Calibri" pitchFamily="34" charset="0"/>
                <a:ea typeface="ＭＳ Ｐゴシック" charset="-128"/>
              </a:rPr>
              <a:t>Doppler Radar</a:t>
            </a:r>
          </a:p>
          <a:p>
            <a:pPr marL="566738" lvl="1" eaLnBrk="1" hangingPunct="1">
              <a:lnSpc>
                <a:spcPct val="90000"/>
              </a:lnSpc>
              <a:spcBef>
                <a:spcPts val="300"/>
              </a:spcBef>
            </a:pPr>
            <a:r>
              <a:rPr lang="en-US" sz="1800" smtClean="0">
                <a:solidFill>
                  <a:srgbClr val="000000"/>
                </a:solidFill>
                <a:latin typeface="Calibri" pitchFamily="34" charset="0"/>
                <a:ea typeface="ＭＳ Ｐゴシック" charset="-128"/>
              </a:rPr>
              <a:t>SFMR/HIRAD</a:t>
            </a:r>
          </a:p>
          <a:p>
            <a:pPr marL="566738" lvl="1" eaLnBrk="1" hangingPunct="1">
              <a:lnSpc>
                <a:spcPct val="90000"/>
              </a:lnSpc>
              <a:spcBef>
                <a:spcPts val="300"/>
              </a:spcBef>
            </a:pPr>
            <a:r>
              <a:rPr lang="en-US" sz="1800" smtClean="0">
                <a:solidFill>
                  <a:srgbClr val="000000"/>
                </a:solidFill>
                <a:latin typeface="Calibri" pitchFamily="34" charset="0"/>
                <a:ea typeface="ＭＳ Ｐゴシック" charset="-128"/>
              </a:rPr>
              <a:t>WSRA </a:t>
            </a:r>
          </a:p>
          <a:p>
            <a:pPr marL="566738" lvl="1" eaLnBrk="1" hangingPunct="1">
              <a:lnSpc>
                <a:spcPct val="90000"/>
              </a:lnSpc>
              <a:spcBef>
                <a:spcPts val="300"/>
              </a:spcBef>
            </a:pPr>
            <a:r>
              <a:rPr lang="en-US" sz="1800" smtClean="0">
                <a:solidFill>
                  <a:srgbClr val="000000"/>
                </a:solidFill>
                <a:latin typeface="Calibri" pitchFamily="34" charset="0"/>
                <a:ea typeface="ＭＳ Ｐゴシック" charset="-128"/>
              </a:rPr>
              <a:t>Scatterometer/profiler</a:t>
            </a:r>
          </a:p>
          <a:p>
            <a:pPr marL="566738" lvl="1" eaLnBrk="1" hangingPunct="1">
              <a:lnSpc>
                <a:spcPct val="90000"/>
              </a:lnSpc>
              <a:spcBef>
                <a:spcPts val="300"/>
              </a:spcBef>
            </a:pPr>
            <a:r>
              <a:rPr lang="en-US" sz="1800" smtClean="0">
                <a:solidFill>
                  <a:srgbClr val="000000"/>
                </a:solidFill>
                <a:latin typeface="Calibri" pitchFamily="34" charset="0"/>
                <a:ea typeface="ＭＳ Ｐゴシック" charset="-128"/>
              </a:rPr>
              <a:t>UAS</a:t>
            </a:r>
          </a:p>
        </p:txBody>
      </p:sp>
      <p:pic>
        <p:nvPicPr>
          <p:cNvPr id="3993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l="2910" r="3792" b="714"/>
          <a:stretch>
            <a:fillRect/>
          </a:stretch>
        </p:blipFill>
        <p:spPr bwMode="auto">
          <a:xfrm>
            <a:off x="6400800" y="1162050"/>
            <a:ext cx="2370138" cy="3122613"/>
          </a:xfrm>
          <a:prstGeom prst="rect">
            <a:avLst/>
          </a:prstGeom>
          <a:noFill/>
          <a:ln w="9525">
            <a:noFill/>
            <a:miter lim="800000"/>
            <a:headEnd/>
            <a:tailEnd/>
          </a:ln>
        </p:spPr>
      </p:pic>
      <p:pic>
        <p:nvPicPr>
          <p:cNvPr id="39940" name="Picture 8" descr="noaap3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513" y="1831975"/>
            <a:ext cx="3109912" cy="1022350"/>
          </a:xfrm>
          <a:prstGeom prst="rect">
            <a:avLst/>
          </a:prstGeom>
          <a:noFill/>
          <a:ln w="9525">
            <a:noFill/>
            <a:miter lim="800000"/>
            <a:headEnd/>
            <a:tailEnd/>
          </a:ln>
        </p:spPr>
      </p:pic>
      <p:pic>
        <p:nvPicPr>
          <p:cNvPr id="39941" name="Picture 9" descr="gonzo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3225" y="3660775"/>
            <a:ext cx="3009900" cy="1003300"/>
          </a:xfrm>
          <a:prstGeom prst="rect">
            <a:avLst/>
          </a:prstGeom>
          <a:noFill/>
          <a:ln w="9525">
            <a:noFill/>
            <a:miter lim="800000"/>
            <a:headEnd/>
            <a:tailEnd/>
          </a:ln>
        </p:spPr>
      </p:pic>
      <p:sp>
        <p:nvSpPr>
          <p:cNvPr id="39942" name="TextBox 12"/>
          <p:cNvSpPr txBox="1">
            <a:spLocks noChangeArrowheads="1"/>
          </p:cNvSpPr>
          <p:nvPr/>
        </p:nvSpPr>
        <p:spPr bwMode="auto">
          <a:xfrm>
            <a:off x="4110038" y="2176463"/>
            <a:ext cx="1666875" cy="338137"/>
          </a:xfrm>
          <a:prstGeom prst="rect">
            <a:avLst/>
          </a:prstGeom>
          <a:noFill/>
          <a:ln w="9525">
            <a:noFill/>
            <a:miter lim="800000"/>
            <a:headEnd/>
            <a:tailEnd/>
          </a:ln>
        </p:spPr>
        <p:txBody>
          <a:bodyPr wrap="none">
            <a:spAutoFit/>
          </a:bodyPr>
          <a:lstStyle/>
          <a:p>
            <a:r>
              <a:rPr lang="en-US" sz="1600">
                <a:latin typeface="Calibri" pitchFamily="34" charset="0"/>
              </a:rPr>
              <a:t>Global Hawk UAS</a:t>
            </a:r>
          </a:p>
        </p:txBody>
      </p:sp>
      <p:sp>
        <p:nvSpPr>
          <p:cNvPr id="39943" name="TextBox 4"/>
          <p:cNvSpPr txBox="1">
            <a:spLocks noChangeArrowheads="1"/>
          </p:cNvSpPr>
          <p:nvPr/>
        </p:nvSpPr>
        <p:spPr bwMode="auto">
          <a:xfrm>
            <a:off x="6937375" y="6550025"/>
            <a:ext cx="1922463" cy="307975"/>
          </a:xfrm>
          <a:prstGeom prst="rect">
            <a:avLst/>
          </a:prstGeom>
          <a:noFill/>
          <a:ln w="9525">
            <a:noFill/>
            <a:miter lim="800000"/>
            <a:headEnd/>
            <a:tailEnd/>
          </a:ln>
        </p:spPr>
        <p:txBody>
          <a:bodyPr wrap="none">
            <a:spAutoFit/>
          </a:bodyPr>
          <a:lstStyle/>
          <a:p>
            <a:r>
              <a:rPr lang="en-US" sz="1400">
                <a:latin typeface="Calibri" pitchFamily="34" charset="0"/>
              </a:rPr>
              <a:t>Rob Rogers, AOML/HRD</a:t>
            </a:r>
          </a:p>
        </p:txBody>
      </p:sp>
      <p:pic>
        <p:nvPicPr>
          <p:cNvPr id="39944" name="Picture 16" descr="TDR on tail_red.jp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67138" y="2473325"/>
            <a:ext cx="2282825" cy="1712913"/>
          </a:xfrm>
          <a:prstGeom prst="rect">
            <a:avLst/>
          </a:prstGeom>
          <a:noFill/>
          <a:ln w="9525">
            <a:noFill/>
            <a:miter lim="800000"/>
            <a:headEnd/>
            <a:tailEnd/>
          </a:ln>
        </p:spPr>
      </p:pic>
      <p:pic>
        <p:nvPicPr>
          <p:cNvPr id="39945" name="Picture 3" descr="C:\Documents and Settings\gde\My Documents\Lidar Related\P3DWL\Pictures\DSCN220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92538" y="4457700"/>
            <a:ext cx="2144712" cy="1663700"/>
          </a:xfrm>
          <a:prstGeom prst="rect">
            <a:avLst/>
          </a:prstGeom>
          <a:noFill/>
          <a:ln w="9525">
            <a:noFill/>
            <a:miter lim="800000"/>
            <a:headEnd/>
            <a:tailEnd/>
          </a:ln>
        </p:spPr>
      </p:pic>
      <p:pic>
        <p:nvPicPr>
          <p:cNvPr id="3994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42025" y="4348163"/>
            <a:ext cx="2743200" cy="1808162"/>
          </a:xfrm>
          <a:prstGeom prst="rect">
            <a:avLst/>
          </a:prstGeom>
          <a:noFill/>
          <a:ln w="9525">
            <a:noFill/>
            <a:round/>
            <a:headEnd/>
            <a:tailEnd/>
          </a:ln>
        </p:spPr>
      </p:pic>
      <p:sp>
        <p:nvSpPr>
          <p:cNvPr id="39947" name="Rectangle 7"/>
          <p:cNvSpPr>
            <a:spLocks noGrp="1" noChangeArrowheads="1"/>
          </p:cNvSpPr>
          <p:nvPr>
            <p:ph type="title"/>
          </p:nvPr>
        </p:nvSpPr>
        <p:spPr>
          <a:xfrm>
            <a:off x="0" y="0"/>
            <a:ext cx="9144000" cy="1016000"/>
          </a:xfrm>
        </p:spPr>
        <p:txBody>
          <a:bodyPr anchor="b"/>
          <a:lstStyle/>
          <a:p>
            <a:pPr>
              <a:lnSpc>
                <a:spcPct val="100000"/>
              </a:lnSpc>
            </a:pPr>
            <a:r>
              <a:rPr lang="en-US" sz="4400" smtClean="0">
                <a:latin typeface="Calibri" pitchFamily="34" charset="0"/>
              </a:rPr>
              <a:t>Improved Use of Observations:</a:t>
            </a:r>
            <a:r>
              <a:rPr lang="en-US" sz="4800" smtClean="0">
                <a:latin typeface="Calibri" pitchFamily="34" charset="0"/>
              </a:rPr>
              <a:t/>
            </a:r>
            <a:br>
              <a:rPr lang="en-US" sz="4800" smtClean="0">
                <a:latin typeface="Calibri" pitchFamily="34" charset="0"/>
              </a:rPr>
            </a:br>
            <a:r>
              <a:rPr lang="en-US" sz="2800" smtClean="0">
                <a:latin typeface="Calibri" pitchFamily="34" charset="0"/>
              </a:rPr>
              <a:t>Intensity Forecast experiment (</a:t>
            </a:r>
            <a:r>
              <a:rPr lang="en-US" sz="2800" smtClean="0">
                <a:latin typeface="Calibri" pitchFamily="34" charset="0"/>
                <a:hlinkClick r:id="rId9"/>
              </a:rPr>
              <a:t>IFEX 2010</a:t>
            </a:r>
            <a:r>
              <a:rPr lang="en-US" sz="2800" smtClean="0">
                <a:latin typeface="Calibri" pitchFamily="34" charset="0"/>
              </a:rPr>
              <a:t>)</a:t>
            </a:r>
          </a:p>
        </p:txBody>
      </p:sp>
      <p:sp>
        <p:nvSpPr>
          <p:cNvPr id="39948" name="TextBox 12"/>
          <p:cNvSpPr txBox="1">
            <a:spLocks noChangeArrowheads="1"/>
          </p:cNvSpPr>
          <p:nvPr/>
        </p:nvSpPr>
        <p:spPr bwMode="auto">
          <a:xfrm>
            <a:off x="3798888" y="4113213"/>
            <a:ext cx="2117725" cy="338137"/>
          </a:xfrm>
          <a:prstGeom prst="rect">
            <a:avLst/>
          </a:prstGeom>
          <a:noFill/>
          <a:ln w="9525">
            <a:noFill/>
            <a:miter lim="800000"/>
            <a:headEnd/>
            <a:tailEnd/>
          </a:ln>
        </p:spPr>
        <p:txBody>
          <a:bodyPr wrap="none">
            <a:spAutoFit/>
          </a:bodyPr>
          <a:lstStyle/>
          <a:p>
            <a:r>
              <a:rPr lang="en-US" sz="1600">
                <a:latin typeface="Calibri" pitchFamily="34" charset="0"/>
              </a:rPr>
              <a:t>G-IV Tail Doppler Radar</a:t>
            </a:r>
          </a:p>
        </p:txBody>
      </p:sp>
      <p:sp>
        <p:nvSpPr>
          <p:cNvPr id="39949" name="TextBox 12"/>
          <p:cNvSpPr txBox="1">
            <a:spLocks noChangeArrowheads="1"/>
          </p:cNvSpPr>
          <p:nvPr/>
        </p:nvSpPr>
        <p:spPr bwMode="auto">
          <a:xfrm>
            <a:off x="4329113" y="6084888"/>
            <a:ext cx="1004887" cy="338137"/>
          </a:xfrm>
          <a:prstGeom prst="rect">
            <a:avLst/>
          </a:prstGeom>
          <a:noFill/>
          <a:ln w="9525">
            <a:noFill/>
            <a:miter lim="800000"/>
            <a:headEnd/>
            <a:tailEnd/>
          </a:ln>
        </p:spPr>
        <p:txBody>
          <a:bodyPr wrap="none">
            <a:spAutoFit/>
          </a:bodyPr>
          <a:lstStyle/>
          <a:p>
            <a:r>
              <a:rPr lang="en-US" sz="1600">
                <a:latin typeface="Calibri" pitchFamily="34" charset="0"/>
              </a:rPr>
              <a:t>ONR DWL</a:t>
            </a:r>
          </a:p>
        </p:txBody>
      </p:sp>
      <p:pic>
        <p:nvPicPr>
          <p:cNvPr id="39950" name="Picture 3" descr="Range_Flight_Takeoff2_15Aug10.jp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71900" y="1244600"/>
            <a:ext cx="2286000" cy="1006475"/>
          </a:xfrm>
          <a:prstGeom prst="rect">
            <a:avLst/>
          </a:prstGeom>
          <a:noFill/>
          <a:ln w="9525">
            <a:noFill/>
            <a:miter lim="800000"/>
            <a:headEnd/>
            <a:tailEnd/>
          </a:ln>
        </p:spPr>
      </p:pic>
      <p:pic>
        <p:nvPicPr>
          <p:cNvPr id="39951" name="Picture 4"/>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881813" y="1601788"/>
            <a:ext cx="360362" cy="1035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3" descr="hurricanes092410jpg-29e61c40e080454d.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67213" y="3201988"/>
            <a:ext cx="4776787" cy="3200400"/>
          </a:xfrm>
          <a:prstGeom prst="rect">
            <a:avLst/>
          </a:prstGeom>
          <a:noFill/>
          <a:ln w="9525">
            <a:noFill/>
            <a:miter lim="800000"/>
            <a:headEnd/>
            <a:tailEnd/>
          </a:ln>
        </p:spPr>
      </p:pic>
      <p:sp>
        <p:nvSpPr>
          <p:cNvPr id="41987" name="TextBox 4"/>
          <p:cNvSpPr txBox="1">
            <a:spLocks noChangeArrowheads="1"/>
          </p:cNvSpPr>
          <p:nvPr/>
        </p:nvSpPr>
        <p:spPr bwMode="auto">
          <a:xfrm>
            <a:off x="7167563" y="6523038"/>
            <a:ext cx="1922462" cy="307975"/>
          </a:xfrm>
          <a:prstGeom prst="rect">
            <a:avLst/>
          </a:prstGeom>
          <a:noFill/>
          <a:ln w="9525">
            <a:noFill/>
            <a:miter lim="800000"/>
            <a:headEnd/>
            <a:tailEnd/>
          </a:ln>
        </p:spPr>
        <p:txBody>
          <a:bodyPr wrap="none">
            <a:spAutoFit/>
          </a:bodyPr>
          <a:lstStyle/>
          <a:p>
            <a:r>
              <a:rPr lang="en-US" sz="1400">
                <a:latin typeface="Calibri" pitchFamily="34" charset="0"/>
              </a:rPr>
              <a:t>Rob Rogers, AOML/HRD</a:t>
            </a:r>
          </a:p>
        </p:txBody>
      </p:sp>
      <p:sp>
        <p:nvSpPr>
          <p:cNvPr id="5" name="Oval 4"/>
          <p:cNvSpPr>
            <a:spLocks noChangeArrowheads="1"/>
          </p:cNvSpPr>
          <p:nvPr/>
        </p:nvSpPr>
        <p:spPr bwMode="auto">
          <a:xfrm>
            <a:off x="5600700" y="3505200"/>
            <a:ext cx="755650" cy="387350"/>
          </a:xfrm>
          <a:prstGeom prst="ellipse">
            <a:avLst/>
          </a:prstGeom>
          <a:noFill/>
          <a:ln w="952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dirty="0">
              <a:ln>
                <a:solidFill>
                  <a:srgbClr val="FF0000"/>
                </a:solidFill>
              </a:ln>
              <a:solidFill>
                <a:srgbClr val="FF0000"/>
              </a:solidFill>
              <a:latin typeface="Calibri"/>
              <a:ea typeface="+mn-ea"/>
              <a:cs typeface="Calibri"/>
            </a:endParaRPr>
          </a:p>
        </p:txBody>
      </p:sp>
      <p:sp>
        <p:nvSpPr>
          <p:cNvPr id="6" name="Oval 5"/>
          <p:cNvSpPr>
            <a:spLocks noChangeArrowheads="1"/>
          </p:cNvSpPr>
          <p:nvPr/>
        </p:nvSpPr>
        <p:spPr bwMode="auto">
          <a:xfrm>
            <a:off x="4362450" y="5467350"/>
            <a:ext cx="755650" cy="387350"/>
          </a:xfrm>
          <a:prstGeom prst="ellipse">
            <a:avLst/>
          </a:prstGeom>
          <a:noFill/>
          <a:ln w="952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dirty="0">
              <a:ln>
                <a:solidFill>
                  <a:srgbClr val="FF0000"/>
                </a:solidFill>
              </a:ln>
              <a:solidFill>
                <a:srgbClr val="FF0000"/>
              </a:solidFill>
              <a:latin typeface="Calibri"/>
              <a:ea typeface="+mn-ea"/>
              <a:cs typeface="Calibri"/>
            </a:endParaRPr>
          </a:p>
        </p:txBody>
      </p:sp>
      <p:sp>
        <p:nvSpPr>
          <p:cNvPr id="10" name="Rectangular Callout 9"/>
          <p:cNvSpPr>
            <a:spLocks noChangeArrowheads="1"/>
          </p:cNvSpPr>
          <p:nvPr/>
        </p:nvSpPr>
        <p:spPr bwMode="auto">
          <a:xfrm>
            <a:off x="3995738" y="4821238"/>
            <a:ext cx="673100" cy="207962"/>
          </a:xfrm>
          <a:prstGeom prst="wedgeRectCallout">
            <a:avLst>
              <a:gd name="adj1" fmla="val 79185"/>
              <a:gd name="adj2" fmla="val 23685"/>
            </a:avLst>
          </a:prstGeom>
          <a:solidFill>
            <a:srgbClr val="F2F2F2"/>
          </a:solidFill>
          <a:ln w="9525">
            <a:solidFill>
              <a:schemeClr val="bg2"/>
            </a:solidFill>
            <a:miter lim="800000"/>
            <a:headEnd/>
            <a:tailEnd/>
          </a:ln>
          <a:effectLst>
            <a:outerShdw dist="23000" dir="5400000" rotWithShape="0">
              <a:srgbClr val="808080">
                <a:alpha val="34999"/>
              </a:srgbClr>
            </a:outerShdw>
          </a:effectLst>
        </p:spPr>
        <p:txBody>
          <a:bodyPr lIns="0" tIns="0" rIns="0" bIns="0"/>
          <a:lstStyle/>
          <a:p>
            <a:pPr>
              <a:defRPr/>
            </a:pPr>
            <a:r>
              <a:rPr lang="en-US" sz="400" b="1" cap="all" dirty="0">
                <a:latin typeface="Lucida Sans"/>
                <a:ea typeface="+mn-ea"/>
                <a:cs typeface="Lucida Sans"/>
              </a:rPr>
              <a:t>Tropical Depression 2</a:t>
            </a:r>
          </a:p>
          <a:p>
            <a:pPr>
              <a:defRPr/>
            </a:pPr>
            <a:r>
              <a:rPr lang="en-US" sz="400" dirty="0">
                <a:latin typeface="Lucida Sans"/>
                <a:ea typeface="+mn-ea"/>
                <a:cs typeface="Lucida Sans"/>
              </a:rPr>
              <a:t>Duration: July 7-8</a:t>
            </a:r>
          </a:p>
          <a:p>
            <a:pPr>
              <a:defRPr/>
            </a:pPr>
            <a:r>
              <a:rPr lang="en-US" sz="400" dirty="0">
                <a:latin typeface="Lucida Sans"/>
                <a:ea typeface="+mn-ea"/>
                <a:cs typeface="Lucida Sans"/>
              </a:rPr>
              <a:t>Top winds:  35 mph</a:t>
            </a:r>
          </a:p>
        </p:txBody>
      </p:sp>
      <p:sp>
        <p:nvSpPr>
          <p:cNvPr id="17" name="Freeform 16"/>
          <p:cNvSpPr>
            <a:spLocks noChangeArrowheads="1"/>
          </p:cNvSpPr>
          <p:nvPr/>
        </p:nvSpPr>
        <p:spPr bwMode="auto">
          <a:xfrm>
            <a:off x="4724400" y="4833938"/>
            <a:ext cx="296863" cy="449262"/>
          </a:xfrm>
          <a:custGeom>
            <a:avLst/>
            <a:gdLst>
              <a:gd name="T0" fmla="*/ 296863 w 296333"/>
              <a:gd name="T1" fmla="*/ 449262 h 448733"/>
              <a:gd name="T2" fmla="*/ 220527 w 296333"/>
              <a:gd name="T3" fmla="*/ 271252 h 448733"/>
              <a:gd name="T4" fmla="*/ 152673 w 296333"/>
              <a:gd name="T5" fmla="*/ 186486 h 448733"/>
              <a:gd name="T6" fmla="*/ 67854 w 296333"/>
              <a:gd name="T7" fmla="*/ 118673 h 448733"/>
              <a:gd name="T8" fmla="*/ 33928 w 296333"/>
              <a:gd name="T9" fmla="*/ 59336 h 448733"/>
              <a:gd name="T10" fmla="*/ 0 w 296333"/>
              <a:gd name="T11" fmla="*/ 0 h 448733"/>
              <a:gd name="T12" fmla="*/ 0 w 296333"/>
              <a:gd name="T13" fmla="*/ 0 h 448733"/>
              <a:gd name="T14" fmla="*/ 0 60000 65536"/>
              <a:gd name="T15" fmla="*/ 0 60000 65536"/>
              <a:gd name="T16" fmla="*/ 0 60000 65536"/>
              <a:gd name="T17" fmla="*/ 0 60000 65536"/>
              <a:gd name="T18" fmla="*/ 0 60000 65536"/>
              <a:gd name="T19" fmla="*/ 0 60000 65536"/>
              <a:gd name="T20" fmla="*/ 0 60000 65536"/>
              <a:gd name="T21" fmla="*/ 0 w 296333"/>
              <a:gd name="T22" fmla="*/ 0 h 448733"/>
              <a:gd name="T23" fmla="*/ 296333 w 296333"/>
              <a:gd name="T24" fmla="*/ 448733 h 4487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6333" h="448733">
                <a:moveTo>
                  <a:pt x="296333" y="448733"/>
                </a:moveTo>
                <a:cubicBezTo>
                  <a:pt x="270227" y="381705"/>
                  <a:pt x="244122" y="314677"/>
                  <a:pt x="220133" y="270933"/>
                </a:cubicBezTo>
                <a:cubicBezTo>
                  <a:pt x="196144" y="227189"/>
                  <a:pt x="177800" y="211666"/>
                  <a:pt x="152400" y="186266"/>
                </a:cubicBezTo>
                <a:cubicBezTo>
                  <a:pt x="127000" y="160866"/>
                  <a:pt x="87488" y="139700"/>
                  <a:pt x="67733" y="118533"/>
                </a:cubicBezTo>
                <a:cubicBezTo>
                  <a:pt x="47978" y="97366"/>
                  <a:pt x="33867" y="59266"/>
                  <a:pt x="33867" y="59266"/>
                </a:cubicBezTo>
                <a:lnTo>
                  <a:pt x="0" y="0"/>
                </a:lnTo>
              </a:path>
            </a:pathLst>
          </a:custGeom>
          <a:noFill/>
          <a:ln w="25400">
            <a:solidFill>
              <a:srgbClr val="FFFF99"/>
            </a:solidFill>
            <a:miter lim="800000"/>
            <a:headEnd/>
            <a:tailEnd/>
          </a:ln>
          <a:effectLst>
            <a:outerShdw dist="20000" dir="5400000" rotWithShape="0">
              <a:srgbClr val="808080">
                <a:alpha val="37999"/>
              </a:srgbClr>
            </a:outerShdw>
          </a:effectLst>
        </p:spPr>
        <p:txBody>
          <a:bodyPr anchor="ctr"/>
          <a:lstStyle/>
          <a:p>
            <a:pPr algn="ctr">
              <a:defRPr/>
            </a:pPr>
            <a:endParaRPr lang="en-US">
              <a:latin typeface="Calibri"/>
              <a:ea typeface="+mn-ea"/>
              <a:cs typeface="Calibri"/>
            </a:endParaRPr>
          </a:p>
        </p:txBody>
      </p:sp>
      <p:sp>
        <p:nvSpPr>
          <p:cNvPr id="18" name="Oval 17"/>
          <p:cNvSpPr>
            <a:spLocks noChangeArrowheads="1"/>
          </p:cNvSpPr>
          <p:nvPr/>
        </p:nvSpPr>
        <p:spPr bwMode="auto">
          <a:xfrm>
            <a:off x="3944938" y="4762500"/>
            <a:ext cx="746125" cy="325438"/>
          </a:xfrm>
          <a:prstGeom prst="ellipse">
            <a:avLst/>
          </a:prstGeom>
          <a:noFill/>
          <a:ln w="9525">
            <a:solidFill>
              <a:srgbClr val="FF0000"/>
            </a:solidFill>
            <a:round/>
            <a:headEnd/>
            <a:tailEnd/>
          </a:ln>
          <a:effectLst>
            <a:outerShdw dist="23000" dir="5400000" rotWithShape="0">
              <a:srgbClr val="808080">
                <a:alpha val="34999"/>
              </a:srgbClr>
            </a:outerShdw>
          </a:effectLst>
        </p:spPr>
        <p:txBody>
          <a:bodyPr lIns="0" tIns="0" rIns="0" bIns="0"/>
          <a:lstStyle/>
          <a:p>
            <a:pPr algn="ctr">
              <a:defRPr/>
            </a:pPr>
            <a:endParaRPr lang="en-US" dirty="0">
              <a:ln>
                <a:solidFill>
                  <a:srgbClr val="FF0000"/>
                </a:solidFill>
              </a:ln>
              <a:solidFill>
                <a:srgbClr val="FF0000"/>
              </a:solidFill>
              <a:latin typeface="Calibri"/>
              <a:ea typeface="+mn-ea"/>
              <a:cs typeface="Calibri"/>
            </a:endParaRPr>
          </a:p>
        </p:txBody>
      </p:sp>
      <p:sp>
        <p:nvSpPr>
          <p:cNvPr id="19" name="Freeform 18"/>
          <p:cNvSpPr>
            <a:spLocks noChangeArrowheads="1"/>
          </p:cNvSpPr>
          <p:nvPr/>
        </p:nvSpPr>
        <p:spPr bwMode="auto">
          <a:xfrm>
            <a:off x="5130800" y="4691063"/>
            <a:ext cx="279400" cy="257175"/>
          </a:xfrm>
          <a:custGeom>
            <a:avLst/>
            <a:gdLst>
              <a:gd name="T0" fmla="*/ 279400 w 296333"/>
              <a:gd name="T1" fmla="*/ 257175 h 448733"/>
              <a:gd name="T2" fmla="*/ 207554 w 296333"/>
              <a:gd name="T3" fmla="*/ 155275 h 448733"/>
              <a:gd name="T4" fmla="*/ 143692 w 296333"/>
              <a:gd name="T5" fmla="*/ 106752 h 448733"/>
              <a:gd name="T6" fmla="*/ 63863 w 296333"/>
              <a:gd name="T7" fmla="*/ 67933 h 448733"/>
              <a:gd name="T8" fmla="*/ 31932 w 296333"/>
              <a:gd name="T9" fmla="*/ 33966 h 448733"/>
              <a:gd name="T10" fmla="*/ 0 w 296333"/>
              <a:gd name="T11" fmla="*/ 0 h 448733"/>
              <a:gd name="T12" fmla="*/ 0 w 296333"/>
              <a:gd name="T13" fmla="*/ 0 h 448733"/>
              <a:gd name="T14" fmla="*/ 0 60000 65536"/>
              <a:gd name="T15" fmla="*/ 0 60000 65536"/>
              <a:gd name="T16" fmla="*/ 0 60000 65536"/>
              <a:gd name="T17" fmla="*/ 0 60000 65536"/>
              <a:gd name="T18" fmla="*/ 0 60000 65536"/>
              <a:gd name="T19" fmla="*/ 0 60000 65536"/>
              <a:gd name="T20" fmla="*/ 0 60000 65536"/>
              <a:gd name="T21" fmla="*/ 0 w 296333"/>
              <a:gd name="T22" fmla="*/ 0 h 448733"/>
              <a:gd name="T23" fmla="*/ 296333 w 296333"/>
              <a:gd name="T24" fmla="*/ 448733 h 4487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96333" h="448733">
                <a:moveTo>
                  <a:pt x="296333" y="448733"/>
                </a:moveTo>
                <a:cubicBezTo>
                  <a:pt x="270227" y="381705"/>
                  <a:pt x="244122" y="314677"/>
                  <a:pt x="220133" y="270933"/>
                </a:cubicBezTo>
                <a:cubicBezTo>
                  <a:pt x="196144" y="227189"/>
                  <a:pt x="177800" y="211666"/>
                  <a:pt x="152400" y="186266"/>
                </a:cubicBezTo>
                <a:cubicBezTo>
                  <a:pt x="127000" y="160866"/>
                  <a:pt x="87488" y="139700"/>
                  <a:pt x="67733" y="118533"/>
                </a:cubicBezTo>
                <a:cubicBezTo>
                  <a:pt x="47978" y="97366"/>
                  <a:pt x="33867" y="59266"/>
                  <a:pt x="33867" y="59266"/>
                </a:cubicBezTo>
                <a:lnTo>
                  <a:pt x="0" y="0"/>
                </a:lnTo>
              </a:path>
            </a:pathLst>
          </a:custGeom>
          <a:noFill/>
          <a:ln w="25400">
            <a:solidFill>
              <a:srgbClr val="FFFF99"/>
            </a:solidFill>
            <a:miter lim="800000"/>
            <a:headEnd/>
            <a:tailEnd/>
          </a:ln>
          <a:effectLst>
            <a:outerShdw dist="20000" dir="5400000" rotWithShape="0">
              <a:srgbClr val="808080">
                <a:alpha val="37999"/>
              </a:srgbClr>
            </a:outerShdw>
          </a:effectLst>
        </p:spPr>
        <p:txBody>
          <a:bodyPr anchor="ctr"/>
          <a:lstStyle/>
          <a:p>
            <a:pPr algn="ctr">
              <a:defRPr/>
            </a:pPr>
            <a:endParaRPr lang="en-US">
              <a:latin typeface="Calibri"/>
              <a:ea typeface="+mn-ea"/>
              <a:cs typeface="Calibri"/>
            </a:endParaRPr>
          </a:p>
        </p:txBody>
      </p:sp>
      <p:sp>
        <p:nvSpPr>
          <p:cNvPr id="20" name="Rectangular Callout 19"/>
          <p:cNvSpPr>
            <a:spLocks noChangeArrowheads="1"/>
          </p:cNvSpPr>
          <p:nvPr/>
        </p:nvSpPr>
        <p:spPr bwMode="auto">
          <a:xfrm>
            <a:off x="4475163" y="4081463"/>
            <a:ext cx="650875" cy="206375"/>
          </a:xfrm>
          <a:prstGeom prst="wedgeRectCallout">
            <a:avLst>
              <a:gd name="adj1" fmla="val 62560"/>
              <a:gd name="adj2" fmla="val 276750"/>
            </a:avLst>
          </a:prstGeom>
          <a:solidFill>
            <a:srgbClr val="F2F2F2"/>
          </a:solidFill>
          <a:ln w="9525">
            <a:solidFill>
              <a:schemeClr val="bg2"/>
            </a:solidFill>
            <a:miter lim="800000"/>
            <a:headEnd/>
            <a:tailEnd/>
          </a:ln>
          <a:effectLst>
            <a:outerShdw dist="23000" dir="5400000" rotWithShape="0">
              <a:srgbClr val="808080">
                <a:alpha val="34999"/>
              </a:srgbClr>
            </a:outerShdw>
          </a:effectLst>
        </p:spPr>
        <p:txBody>
          <a:bodyPr lIns="0" tIns="0" rIns="0" bIns="0"/>
          <a:lstStyle/>
          <a:p>
            <a:pPr>
              <a:defRPr/>
            </a:pPr>
            <a:r>
              <a:rPr lang="en-US" sz="400" b="1" cap="all" dirty="0">
                <a:latin typeface="Lucida Sans"/>
                <a:ea typeface="+mn-ea"/>
                <a:cs typeface="Lucida Sans"/>
              </a:rPr>
              <a:t>Tropical Depression 5</a:t>
            </a:r>
          </a:p>
          <a:p>
            <a:pPr>
              <a:defRPr/>
            </a:pPr>
            <a:r>
              <a:rPr lang="en-US" sz="400" dirty="0">
                <a:latin typeface="Lucida Sans"/>
                <a:ea typeface="+mn-ea"/>
                <a:cs typeface="Lucida Sans"/>
              </a:rPr>
              <a:t>Duration: August 10-11</a:t>
            </a:r>
          </a:p>
          <a:p>
            <a:pPr>
              <a:defRPr/>
            </a:pPr>
            <a:r>
              <a:rPr lang="en-US" sz="400" dirty="0">
                <a:latin typeface="Lucida Sans"/>
                <a:ea typeface="+mn-ea"/>
                <a:cs typeface="Lucida Sans"/>
              </a:rPr>
              <a:t>Top winds:  35 mph</a:t>
            </a:r>
          </a:p>
        </p:txBody>
      </p:sp>
      <p:sp>
        <p:nvSpPr>
          <p:cNvPr id="7" name="Oval 6"/>
          <p:cNvSpPr>
            <a:spLocks noChangeArrowheads="1"/>
          </p:cNvSpPr>
          <p:nvPr/>
        </p:nvSpPr>
        <p:spPr bwMode="auto">
          <a:xfrm>
            <a:off x="5054600" y="4267200"/>
            <a:ext cx="755650" cy="387350"/>
          </a:xfrm>
          <a:prstGeom prst="ellipse">
            <a:avLst/>
          </a:prstGeom>
          <a:noFill/>
          <a:ln w="952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dirty="0">
              <a:ln>
                <a:solidFill>
                  <a:srgbClr val="FF0000"/>
                </a:solidFill>
              </a:ln>
              <a:solidFill>
                <a:srgbClr val="FF0000"/>
              </a:solidFill>
              <a:latin typeface="Calibri"/>
              <a:ea typeface="+mn-ea"/>
              <a:cs typeface="Calibri"/>
            </a:endParaRPr>
          </a:p>
        </p:txBody>
      </p:sp>
      <p:sp>
        <p:nvSpPr>
          <p:cNvPr id="21" name="Oval 20"/>
          <p:cNvSpPr>
            <a:spLocks noChangeArrowheads="1"/>
          </p:cNvSpPr>
          <p:nvPr/>
        </p:nvSpPr>
        <p:spPr bwMode="auto">
          <a:xfrm>
            <a:off x="4411663" y="4017963"/>
            <a:ext cx="744537" cy="330200"/>
          </a:xfrm>
          <a:prstGeom prst="ellipse">
            <a:avLst/>
          </a:prstGeom>
          <a:noFill/>
          <a:ln w="9525">
            <a:solidFill>
              <a:srgbClr val="FF0000"/>
            </a:solidFill>
            <a:round/>
            <a:headEnd/>
            <a:tailEnd/>
          </a:ln>
          <a:effectLst>
            <a:outerShdw dist="23000" dir="5400000" rotWithShape="0">
              <a:srgbClr val="808080">
                <a:alpha val="34999"/>
              </a:srgbClr>
            </a:outerShdw>
          </a:effectLst>
        </p:spPr>
        <p:txBody>
          <a:bodyPr lIns="0" tIns="0" rIns="0" bIns="0"/>
          <a:lstStyle/>
          <a:p>
            <a:pPr algn="ctr">
              <a:defRPr/>
            </a:pPr>
            <a:endParaRPr lang="en-US" dirty="0">
              <a:ln>
                <a:solidFill>
                  <a:srgbClr val="FF0000"/>
                </a:solidFill>
              </a:ln>
              <a:solidFill>
                <a:srgbClr val="FF0000"/>
              </a:solidFill>
              <a:latin typeface="Calibri"/>
              <a:ea typeface="+mn-ea"/>
              <a:cs typeface="Calibri"/>
            </a:endParaRPr>
          </a:p>
        </p:txBody>
      </p:sp>
      <p:sp>
        <p:nvSpPr>
          <p:cNvPr id="23" name="Oval 22"/>
          <p:cNvSpPr>
            <a:spLocks noChangeArrowheads="1"/>
          </p:cNvSpPr>
          <p:nvPr/>
        </p:nvSpPr>
        <p:spPr bwMode="auto">
          <a:xfrm>
            <a:off x="5194300" y="5784850"/>
            <a:ext cx="755650" cy="387350"/>
          </a:xfrm>
          <a:prstGeom prst="ellipse">
            <a:avLst/>
          </a:prstGeom>
          <a:noFill/>
          <a:ln w="952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dirty="0">
              <a:ln>
                <a:solidFill>
                  <a:srgbClr val="FF0000"/>
                </a:solidFill>
              </a:ln>
              <a:solidFill>
                <a:srgbClr val="FF0000"/>
              </a:solidFill>
              <a:latin typeface="Calibri"/>
              <a:ea typeface="+mn-ea"/>
              <a:cs typeface="Calibri"/>
            </a:endParaRPr>
          </a:p>
        </p:txBody>
      </p:sp>
      <p:sp>
        <p:nvSpPr>
          <p:cNvPr id="24" name="TextBox 23"/>
          <p:cNvSpPr txBox="1"/>
          <p:nvPr/>
        </p:nvSpPr>
        <p:spPr>
          <a:xfrm>
            <a:off x="-1588" y="1165225"/>
            <a:ext cx="4343401" cy="532447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spAutoFit/>
          </a:bodyPr>
          <a:lstStyle/>
          <a:p>
            <a:pPr marL="228600" indent="-228600">
              <a:buFont typeface="Arial" pitchFamily="34" charset="0"/>
              <a:buChar char="•"/>
            </a:pPr>
            <a:r>
              <a:rPr lang="en-US" sz="2000">
                <a:solidFill>
                  <a:srgbClr val="000000"/>
                </a:solidFill>
                <a:latin typeface="Calibri" pitchFamily="34" charset="0"/>
                <a:ea typeface="ＭＳ Ｐゴシック" charset="-128"/>
              </a:rPr>
              <a:t>To date: </a:t>
            </a:r>
          </a:p>
          <a:p>
            <a:pPr lvl="1" indent="-228600">
              <a:buFont typeface="Wingdings" pitchFamily="2" charset="2"/>
              <a:buChar char="ü"/>
            </a:pPr>
            <a:r>
              <a:rPr lang="en-US" sz="2000">
                <a:solidFill>
                  <a:srgbClr val="000000"/>
                </a:solidFill>
                <a:latin typeface="Calibri" pitchFamily="34" charset="0"/>
                <a:ea typeface="ＭＳ Ｐゴシック" charset="-128"/>
              </a:rPr>
              <a:t>NOAA aircraft flew ~375 h (28 P-3 and 22 G-IV missions) in 8 tropical systems, and 3 Gulf ocean survey missions</a:t>
            </a:r>
          </a:p>
          <a:p>
            <a:pPr lvl="1" indent="-228600">
              <a:buFont typeface="Wingdings" pitchFamily="2" charset="2"/>
              <a:buChar char="ü"/>
            </a:pPr>
            <a:r>
              <a:rPr lang="en-US" sz="2000">
                <a:solidFill>
                  <a:srgbClr val="000000"/>
                </a:solidFill>
                <a:latin typeface="Calibri" pitchFamily="34" charset="0"/>
                <a:ea typeface="ＭＳ Ｐゴシック" charset="-128"/>
              </a:rPr>
              <a:t>Deployed ~1000 GPS dropsondes; ~250 ocean probes (AXBT/CP/CTD)</a:t>
            </a:r>
          </a:p>
          <a:p>
            <a:pPr lvl="1" indent="-228600">
              <a:buFont typeface="Wingdings" pitchFamily="2" charset="2"/>
              <a:buChar char="ü"/>
            </a:pPr>
            <a:r>
              <a:rPr lang="en-US" sz="2000">
                <a:solidFill>
                  <a:srgbClr val="000000"/>
                </a:solidFill>
                <a:latin typeface="Calibri" pitchFamily="34" charset="0"/>
                <a:ea typeface="ＭＳ Ｐゴシック" charset="-128"/>
              </a:rPr>
              <a:t>Performed 75 </a:t>
            </a:r>
            <a:r>
              <a:rPr lang="en-US" sz="2000">
                <a:solidFill>
                  <a:srgbClr val="000000"/>
                </a:solidFill>
                <a:latin typeface="Calibri" pitchFamily="34" charset="0"/>
                <a:ea typeface="ＭＳ Ｐゴシック" charset="-128"/>
                <a:hlinkClick r:id="rId4"/>
              </a:rPr>
              <a:t>Doppler analyses </a:t>
            </a:r>
            <a:r>
              <a:rPr lang="en-US" sz="2000">
                <a:solidFill>
                  <a:srgbClr val="000000"/>
                </a:solidFill>
                <a:latin typeface="Calibri" pitchFamily="34" charset="0"/>
                <a:ea typeface="ＭＳ Ｐゴシック" charset="-128"/>
              </a:rPr>
              <a:t>&amp; SO data sets, 130 </a:t>
            </a:r>
            <a:r>
              <a:rPr lang="en-US" sz="2000">
                <a:solidFill>
                  <a:srgbClr val="000000"/>
                </a:solidFill>
                <a:latin typeface="Calibri" pitchFamily="34" charset="0"/>
                <a:ea typeface="ＭＳ Ｐゴシック" charset="-128"/>
                <a:hlinkClick r:id="rId5"/>
              </a:rPr>
              <a:t>H*Wind analyses</a:t>
            </a:r>
            <a:endParaRPr lang="en-US" sz="2000">
              <a:solidFill>
                <a:srgbClr val="000000"/>
              </a:solidFill>
              <a:latin typeface="Calibri" pitchFamily="34" charset="0"/>
              <a:ea typeface="ＭＳ Ｐゴシック" charset="-128"/>
            </a:endParaRPr>
          </a:p>
          <a:p>
            <a:pPr lvl="1" indent="-228600">
              <a:buFont typeface="Wingdings" pitchFamily="2" charset="2"/>
              <a:buChar char="ü"/>
            </a:pPr>
            <a:r>
              <a:rPr lang="en-US" sz="2000">
                <a:solidFill>
                  <a:srgbClr val="000000"/>
                </a:solidFill>
                <a:latin typeface="Calibri" pitchFamily="34" charset="0"/>
                <a:ea typeface="ＭＳ Ｐゴシック" charset="-128"/>
              </a:rPr>
              <a:t>Performed 560 </a:t>
            </a:r>
            <a:r>
              <a:rPr lang="en-US" sz="2000">
                <a:solidFill>
                  <a:srgbClr val="000000"/>
                </a:solidFill>
                <a:latin typeface="Calibri" pitchFamily="34" charset="0"/>
                <a:ea typeface="ＭＳ Ｐゴシック" charset="-128"/>
                <a:hlinkClick r:id="rId6"/>
              </a:rPr>
              <a:t>HWRFx simulations</a:t>
            </a:r>
            <a:r>
              <a:rPr lang="en-US" sz="2000">
                <a:solidFill>
                  <a:srgbClr val="000000"/>
                </a:solidFill>
                <a:latin typeface="Calibri" pitchFamily="34" charset="0"/>
                <a:ea typeface="ＭＳ Ｐゴシック" charset="-128"/>
              </a:rPr>
              <a:t> in 19 storms and 10 invests</a:t>
            </a:r>
          </a:p>
          <a:p>
            <a:pPr lvl="1" indent="-228600">
              <a:buFont typeface="Wingdings" pitchFamily="2" charset="2"/>
              <a:buChar char="ü"/>
            </a:pPr>
            <a:r>
              <a:rPr lang="en-US" sz="2000">
                <a:solidFill>
                  <a:srgbClr val="000000"/>
                </a:solidFill>
                <a:latin typeface="Calibri" pitchFamily="34" charset="0"/>
                <a:ea typeface="ＭＳ Ｐゴシック" charset="-128"/>
              </a:rPr>
              <a:t>19 HEDAS analyses &amp; HWRFx runs for Hurricanes Earl, Karl, &amp; Tomas</a:t>
            </a:r>
          </a:p>
          <a:p>
            <a:pPr lvl="1" indent="-228600">
              <a:buFont typeface="Wingdings" pitchFamily="2" charset="2"/>
              <a:buChar char="ü"/>
            </a:pPr>
            <a:r>
              <a:rPr lang="en-US" sz="2000">
                <a:solidFill>
                  <a:srgbClr val="000000"/>
                </a:solidFill>
                <a:latin typeface="Calibri" pitchFamily="34" charset="0"/>
                <a:ea typeface="ＭＳ Ｐゴシック" charset="-128"/>
              </a:rPr>
              <a:t>2 coordinated P-3/Global Hawk missions – 1 each in Earl &amp; Karl</a:t>
            </a:r>
          </a:p>
          <a:p>
            <a:pPr lvl="1" indent="-228600">
              <a:buFont typeface="Courier New" pitchFamily="49" charset="0"/>
              <a:buChar char="o"/>
            </a:pPr>
            <a:r>
              <a:rPr lang="en-US" sz="2000">
                <a:solidFill>
                  <a:srgbClr val="000000"/>
                </a:solidFill>
                <a:latin typeface="Calibri" pitchFamily="34" charset="0"/>
                <a:ea typeface="ＭＳ Ｐゴシック" charset="-128"/>
              </a:rPr>
              <a:t>ONR DWL installation delayed</a:t>
            </a:r>
          </a:p>
          <a:p>
            <a:pPr lvl="1" indent="-228600">
              <a:buFont typeface="Courier New" pitchFamily="49" charset="0"/>
              <a:buChar char="o"/>
            </a:pPr>
            <a:r>
              <a:rPr lang="en-US" sz="2000">
                <a:solidFill>
                  <a:srgbClr val="000000"/>
                </a:solidFill>
                <a:latin typeface="Calibri" pitchFamily="34" charset="0"/>
                <a:ea typeface="ＭＳ Ｐゴシック" charset="-128"/>
              </a:rPr>
              <a:t>G-IV TDR acceptance tests delayed</a:t>
            </a:r>
          </a:p>
        </p:txBody>
      </p:sp>
      <p:sp>
        <p:nvSpPr>
          <p:cNvPr id="22" name="TextBox 21"/>
          <p:cNvSpPr txBox="1"/>
          <p:nvPr/>
        </p:nvSpPr>
        <p:spPr>
          <a:xfrm>
            <a:off x="4191000" y="1265238"/>
            <a:ext cx="4953000" cy="1476375"/>
          </a:xfrm>
          <a:prstGeom prst="rect">
            <a:avLst/>
          </a:prstGeom>
          <a:ln w="9525" cap="flat" cmpd="sng" algn="ctr">
            <a:solidFill>
              <a:schemeClr val="accent2"/>
            </a:solidFill>
            <a:prstDash val="solid"/>
            <a:round/>
            <a:headEnd type="none" w="med" len="med"/>
            <a:tailEnd type="none" w="med" len="med"/>
          </a:ln>
        </p:spPr>
        <p:style>
          <a:lnRef idx="2">
            <a:schemeClr val="accent2"/>
          </a:lnRef>
          <a:fillRef idx="1">
            <a:schemeClr val="lt1"/>
          </a:fillRef>
          <a:effectRef idx="0">
            <a:schemeClr val="accent2"/>
          </a:effectRef>
          <a:fontRef idx="minor">
            <a:schemeClr val="dk1"/>
          </a:fontRef>
        </p:style>
        <p:txBody>
          <a:bodyPr>
            <a:spAutoFit/>
          </a:bodyPr>
          <a:lstStyle/>
          <a:p>
            <a:pPr marL="168275" indent="-168275">
              <a:buFont typeface="Arial" charset="0"/>
              <a:buChar char="•"/>
              <a:defRPr/>
            </a:pPr>
            <a:r>
              <a:rPr lang="en-US" sz="1800">
                <a:solidFill>
                  <a:srgbClr val="000000"/>
                </a:solidFill>
                <a:latin typeface="Calibri" charset="0"/>
                <a:ea typeface="Calibri" charset="0"/>
                <a:cs typeface="Calibri" charset="0"/>
              </a:rPr>
              <a:t>TD 2 &amp; 5, TS Alex, Bonnie &amp; Matthew, Hurricanes Earl, Karl, Richard, Tomas plus 3 Gulf ocean survey missions (+</a:t>
            </a:r>
            <a:r>
              <a:rPr lang="en-US" sz="1800">
                <a:solidFill>
                  <a:srgbClr val="000000"/>
                </a:solidFill>
                <a:latin typeface="Calibri" charset="0"/>
                <a:ea typeface="Calibri" charset="0"/>
                <a:cs typeface="Calibri" charset="0"/>
                <a:hlinkClick r:id="rId7"/>
              </a:rPr>
              <a:t>10 ocean survey missions</a:t>
            </a:r>
            <a:r>
              <a:rPr lang="en-US" sz="1800">
                <a:solidFill>
                  <a:srgbClr val="000000"/>
                </a:solidFill>
                <a:latin typeface="Calibri" charset="0"/>
                <a:ea typeface="Calibri" charset="0"/>
                <a:cs typeface="Calibri" charset="0"/>
              </a:rPr>
              <a:t> in support of DWH spill - unprecedented upper ocean data set for coupled modeling)</a:t>
            </a:r>
          </a:p>
        </p:txBody>
      </p:sp>
      <p:sp>
        <p:nvSpPr>
          <p:cNvPr id="27" name="Freeform 26"/>
          <p:cNvSpPr>
            <a:spLocks noChangeArrowheads="1"/>
          </p:cNvSpPr>
          <p:nvPr/>
        </p:nvSpPr>
        <p:spPr bwMode="auto">
          <a:xfrm>
            <a:off x="5035550" y="5384800"/>
            <a:ext cx="630238" cy="342900"/>
          </a:xfrm>
          <a:custGeom>
            <a:avLst/>
            <a:gdLst>
              <a:gd name="T0" fmla="*/ 510248 w 572558"/>
              <a:gd name="T1" fmla="*/ 342900 h 273050"/>
              <a:gd name="T2" fmla="*/ 580145 w 572558"/>
              <a:gd name="T3" fmla="*/ 191386 h 273050"/>
              <a:gd name="T4" fmla="*/ 587135 w 572558"/>
              <a:gd name="T5" fmla="*/ 127591 h 273050"/>
              <a:gd name="T6" fmla="*/ 629073 w 572558"/>
              <a:gd name="T7" fmla="*/ 151514 h 273050"/>
              <a:gd name="T8" fmla="*/ 594125 w 572558"/>
              <a:gd name="T9" fmla="*/ 191386 h 273050"/>
              <a:gd name="T10" fmla="*/ 517238 w 572558"/>
              <a:gd name="T11" fmla="*/ 199360 h 273050"/>
              <a:gd name="T12" fmla="*/ 433362 w 572558"/>
              <a:gd name="T13" fmla="*/ 183412 h 273050"/>
              <a:gd name="T14" fmla="*/ 335506 w 572558"/>
              <a:gd name="T15" fmla="*/ 151514 h 273050"/>
              <a:gd name="T16" fmla="*/ 202701 w 572558"/>
              <a:gd name="T17" fmla="*/ 87719 h 273050"/>
              <a:gd name="T18" fmla="*/ 55918 w 572558"/>
              <a:gd name="T19" fmla="*/ 39872 h 273050"/>
              <a:gd name="T20" fmla="*/ 0 w 572558"/>
              <a:gd name="T21" fmla="*/ 0 h 273050"/>
              <a:gd name="T22" fmla="*/ 0 w 572558"/>
              <a:gd name="T23" fmla="*/ 0 h 273050"/>
              <a:gd name="T24" fmla="*/ 0 w 572558"/>
              <a:gd name="T25" fmla="*/ 0 h 273050"/>
              <a:gd name="T26" fmla="*/ 0 w 572558"/>
              <a:gd name="T27" fmla="*/ 0 h 2730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2558"/>
              <a:gd name="T43" fmla="*/ 0 h 273050"/>
              <a:gd name="T44" fmla="*/ 572558 w 572558"/>
              <a:gd name="T45" fmla="*/ 273050 h 2730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2558" h="273050">
                <a:moveTo>
                  <a:pt x="463550" y="273050"/>
                </a:moveTo>
                <a:cubicBezTo>
                  <a:pt x="489479" y="227012"/>
                  <a:pt x="515408" y="180975"/>
                  <a:pt x="527050" y="152400"/>
                </a:cubicBezTo>
                <a:cubicBezTo>
                  <a:pt x="538692" y="123825"/>
                  <a:pt x="525992" y="106892"/>
                  <a:pt x="533400" y="101600"/>
                </a:cubicBezTo>
                <a:cubicBezTo>
                  <a:pt x="540808" y="96308"/>
                  <a:pt x="570442" y="112183"/>
                  <a:pt x="571500" y="120650"/>
                </a:cubicBezTo>
                <a:cubicBezTo>
                  <a:pt x="572558" y="129117"/>
                  <a:pt x="556683" y="146050"/>
                  <a:pt x="539750" y="152400"/>
                </a:cubicBezTo>
                <a:cubicBezTo>
                  <a:pt x="522817" y="158750"/>
                  <a:pt x="494242" y="159808"/>
                  <a:pt x="469900" y="158750"/>
                </a:cubicBezTo>
                <a:cubicBezTo>
                  <a:pt x="445558" y="157692"/>
                  <a:pt x="421217" y="152400"/>
                  <a:pt x="393700" y="146050"/>
                </a:cubicBezTo>
                <a:cubicBezTo>
                  <a:pt x="366183" y="139700"/>
                  <a:pt x="339725" y="133350"/>
                  <a:pt x="304800" y="120650"/>
                </a:cubicBezTo>
                <a:cubicBezTo>
                  <a:pt x="269875" y="107950"/>
                  <a:pt x="226483" y="84667"/>
                  <a:pt x="184150" y="69850"/>
                </a:cubicBezTo>
                <a:cubicBezTo>
                  <a:pt x="141817" y="55033"/>
                  <a:pt x="81492" y="43392"/>
                  <a:pt x="50800" y="31750"/>
                </a:cubicBezTo>
                <a:cubicBezTo>
                  <a:pt x="20108" y="20108"/>
                  <a:pt x="0" y="0"/>
                  <a:pt x="0" y="0"/>
                </a:cubicBezTo>
              </a:path>
            </a:pathLst>
          </a:custGeom>
          <a:noFill/>
          <a:ln w="25400">
            <a:solidFill>
              <a:srgbClr val="EE2B04"/>
            </a:solidFill>
            <a:miter lim="800000"/>
            <a:headEnd/>
            <a:tailEnd/>
          </a:ln>
          <a:effectLst>
            <a:outerShdw dist="20000" dir="5400000" rotWithShape="0">
              <a:srgbClr val="808080">
                <a:alpha val="37999"/>
              </a:srgbClr>
            </a:outerShdw>
          </a:effectLst>
        </p:spPr>
        <p:txBody>
          <a:bodyPr anchor="ctr"/>
          <a:lstStyle/>
          <a:p>
            <a:pPr algn="ctr">
              <a:defRPr/>
            </a:pPr>
            <a:endParaRPr lang="en-US">
              <a:latin typeface="+mn-lt"/>
              <a:ea typeface="+mn-ea"/>
            </a:endParaRPr>
          </a:p>
        </p:txBody>
      </p:sp>
      <p:sp>
        <p:nvSpPr>
          <p:cNvPr id="42001" name="TextBox 24"/>
          <p:cNvSpPr txBox="1">
            <a:spLocks noChangeArrowheads="1"/>
          </p:cNvSpPr>
          <p:nvPr/>
        </p:nvSpPr>
        <p:spPr bwMode="auto">
          <a:xfrm>
            <a:off x="4240213" y="2628900"/>
            <a:ext cx="4916487" cy="584200"/>
          </a:xfrm>
          <a:prstGeom prst="rect">
            <a:avLst/>
          </a:prstGeom>
          <a:noFill/>
          <a:ln w="9525">
            <a:noFill/>
            <a:miter lim="800000"/>
            <a:headEnd/>
            <a:tailEnd/>
          </a:ln>
        </p:spPr>
        <p:txBody>
          <a:bodyPr>
            <a:spAutoFit/>
          </a:bodyPr>
          <a:lstStyle/>
          <a:p>
            <a:r>
              <a:rPr lang="en-US" sz="1600">
                <a:latin typeface="Calibri" pitchFamily="34" charset="0"/>
              </a:rPr>
              <a:t>For details see:</a:t>
            </a:r>
            <a:endParaRPr lang="en-US" sz="1600">
              <a:latin typeface="Calibri" pitchFamily="34" charset="0"/>
              <a:hlinkClick r:id="rId8"/>
            </a:endParaRPr>
          </a:p>
          <a:p>
            <a:r>
              <a:rPr lang="en-US" sz="1600">
                <a:latin typeface="Calibri" pitchFamily="34" charset="0"/>
                <a:hlinkClick r:id="rId8"/>
              </a:rPr>
              <a:t>http://noaahrd.wordpress.com/category/ifex-discussion/</a:t>
            </a:r>
            <a:endParaRPr lang="en-US" sz="1600">
              <a:latin typeface="Calibri" pitchFamily="34" charset="0"/>
            </a:endParaRPr>
          </a:p>
        </p:txBody>
      </p:sp>
      <p:sp>
        <p:nvSpPr>
          <p:cNvPr id="8" name="Oval 7"/>
          <p:cNvSpPr>
            <a:spLocks noChangeArrowheads="1"/>
          </p:cNvSpPr>
          <p:nvPr/>
        </p:nvSpPr>
        <p:spPr bwMode="auto">
          <a:xfrm>
            <a:off x="5473700" y="5213350"/>
            <a:ext cx="755650" cy="387350"/>
          </a:xfrm>
          <a:prstGeom prst="ellipse">
            <a:avLst/>
          </a:prstGeom>
          <a:noFill/>
          <a:ln w="952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dirty="0">
              <a:ln>
                <a:solidFill>
                  <a:srgbClr val="FF0000"/>
                </a:solidFill>
              </a:ln>
              <a:solidFill>
                <a:srgbClr val="FF0000"/>
              </a:solidFill>
              <a:latin typeface="Calibri"/>
              <a:ea typeface="+mn-ea"/>
              <a:cs typeface="Calibri"/>
            </a:endParaRPr>
          </a:p>
        </p:txBody>
      </p:sp>
      <p:sp>
        <p:nvSpPr>
          <p:cNvPr id="28" name="Rectangular Callout 27"/>
          <p:cNvSpPr>
            <a:spLocks noChangeArrowheads="1"/>
          </p:cNvSpPr>
          <p:nvPr/>
        </p:nvSpPr>
        <p:spPr bwMode="auto">
          <a:xfrm>
            <a:off x="5980113" y="5694363"/>
            <a:ext cx="650875" cy="206375"/>
          </a:xfrm>
          <a:prstGeom prst="wedgeRectCallout">
            <a:avLst>
              <a:gd name="adj1" fmla="val -120856"/>
              <a:gd name="adj2" fmla="val -80176"/>
            </a:avLst>
          </a:prstGeom>
          <a:solidFill>
            <a:srgbClr val="F2F2F2"/>
          </a:solidFill>
          <a:ln w="9525">
            <a:solidFill>
              <a:schemeClr val="bg2"/>
            </a:solidFill>
            <a:miter lim="800000"/>
            <a:headEnd/>
            <a:tailEnd/>
          </a:ln>
          <a:effectLst>
            <a:outerShdw dist="23000" dir="5400000" rotWithShape="0">
              <a:srgbClr val="808080">
                <a:alpha val="34999"/>
              </a:srgbClr>
            </a:outerShdw>
          </a:effectLst>
        </p:spPr>
        <p:txBody>
          <a:bodyPr lIns="0" tIns="0" rIns="0" bIns="0"/>
          <a:lstStyle/>
          <a:p>
            <a:pPr>
              <a:defRPr/>
            </a:pPr>
            <a:r>
              <a:rPr lang="en-US" sz="400" b="1">
                <a:latin typeface="Lucida Sans" charset="0"/>
                <a:ea typeface="Lucida Sans" charset="0"/>
                <a:cs typeface="Lucida Sans" charset="0"/>
              </a:rPr>
              <a:t>HURRICANE RICHARD</a:t>
            </a:r>
          </a:p>
          <a:p>
            <a:pPr>
              <a:defRPr/>
            </a:pPr>
            <a:r>
              <a:rPr lang="en-US" sz="400">
                <a:latin typeface="Lucida Sans" charset="0"/>
                <a:ea typeface="Lucida Sans" charset="0"/>
                <a:cs typeface="Lucida Sans" charset="0"/>
              </a:rPr>
              <a:t>Duration: October  21-26</a:t>
            </a:r>
          </a:p>
          <a:p>
            <a:pPr>
              <a:defRPr/>
            </a:pPr>
            <a:r>
              <a:rPr lang="en-US" sz="400">
                <a:latin typeface="Lucida Sans" charset="0"/>
                <a:ea typeface="Lucida Sans" charset="0"/>
                <a:cs typeface="Lucida Sans" charset="0"/>
              </a:rPr>
              <a:t>Top winds:  92 mph</a:t>
            </a:r>
          </a:p>
        </p:txBody>
      </p:sp>
      <p:sp>
        <p:nvSpPr>
          <p:cNvPr id="29" name="Oval 28"/>
          <p:cNvSpPr>
            <a:spLocks noChangeArrowheads="1"/>
          </p:cNvSpPr>
          <p:nvPr/>
        </p:nvSpPr>
        <p:spPr bwMode="auto">
          <a:xfrm>
            <a:off x="5905500" y="5619750"/>
            <a:ext cx="755650" cy="387350"/>
          </a:xfrm>
          <a:prstGeom prst="ellipse">
            <a:avLst/>
          </a:prstGeom>
          <a:noFill/>
          <a:ln w="9525">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dirty="0">
              <a:ln>
                <a:solidFill>
                  <a:srgbClr val="FF0000"/>
                </a:solidFill>
              </a:ln>
              <a:solidFill>
                <a:srgbClr val="FF0000"/>
              </a:solidFill>
              <a:latin typeface="Calibri"/>
              <a:ea typeface="+mn-ea"/>
              <a:cs typeface="Calibri"/>
            </a:endParaRPr>
          </a:p>
        </p:txBody>
      </p:sp>
      <p:sp>
        <p:nvSpPr>
          <p:cNvPr id="26" name="Rectangle 7"/>
          <p:cNvSpPr txBox="1">
            <a:spLocks noChangeArrowheads="1"/>
          </p:cNvSpPr>
          <p:nvPr/>
        </p:nvSpPr>
        <p:spPr bwMode="auto">
          <a:xfrm>
            <a:off x="0" y="0"/>
            <a:ext cx="9144000" cy="1016000"/>
          </a:xfrm>
          <a:prstGeom prst="rect">
            <a:avLst/>
          </a:prstGeom>
          <a:noFill/>
          <a:ln w="9525">
            <a:noFill/>
            <a:miter lim="800000"/>
            <a:headEnd/>
            <a:tailEnd/>
          </a:ln>
        </p:spPr>
        <p:txBody>
          <a:bodyPr lIns="182880" rIns="182880" anchor="b"/>
          <a:lstStyle/>
          <a:p>
            <a:pPr eaLnBrk="0" hangingPunct="0"/>
            <a:r>
              <a:rPr lang="en-US" sz="4400">
                <a:solidFill>
                  <a:schemeClr val="bg1"/>
                </a:solidFill>
                <a:latin typeface="Calibri" pitchFamily="34" charset="0"/>
              </a:rPr>
              <a:t>Improved Use of Observations:</a:t>
            </a:r>
            <a:r>
              <a:rPr lang="en-US" sz="4800">
                <a:solidFill>
                  <a:schemeClr val="bg1"/>
                </a:solidFill>
                <a:latin typeface="Calibri" pitchFamily="34" charset="0"/>
              </a:rPr>
              <a:t/>
            </a:r>
            <a:br>
              <a:rPr lang="en-US" sz="4800">
                <a:solidFill>
                  <a:schemeClr val="bg1"/>
                </a:solidFill>
                <a:latin typeface="Calibri" pitchFamily="34" charset="0"/>
              </a:rPr>
            </a:br>
            <a:r>
              <a:rPr lang="en-US" sz="2800">
                <a:solidFill>
                  <a:schemeClr val="bg1"/>
                </a:solidFill>
                <a:latin typeface="Calibri" pitchFamily="34" charset="0"/>
              </a:rPr>
              <a:t>Intensity Forecast experiment (</a:t>
            </a:r>
            <a:r>
              <a:rPr lang="en-US" sz="2800">
                <a:solidFill>
                  <a:schemeClr val="bg1"/>
                </a:solidFill>
                <a:latin typeface="Calibri" pitchFamily="34" charset="0"/>
                <a:hlinkClick r:id="rId9"/>
              </a:rPr>
              <a:t>IFEX 2010</a:t>
            </a:r>
            <a:r>
              <a:rPr lang="en-US" sz="2800">
                <a:solidFill>
                  <a:schemeClr val="bg1"/>
                </a:solidFill>
                <a:latin typeface="Calibri"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4"/>
          <p:cNvSpPr txBox="1">
            <a:spLocks noChangeArrowheads="1"/>
          </p:cNvSpPr>
          <p:nvPr/>
        </p:nvSpPr>
        <p:spPr bwMode="auto">
          <a:xfrm>
            <a:off x="7005638" y="6550025"/>
            <a:ext cx="1922462" cy="307975"/>
          </a:xfrm>
          <a:prstGeom prst="rect">
            <a:avLst/>
          </a:prstGeom>
          <a:noFill/>
          <a:ln w="9525">
            <a:noFill/>
            <a:miter lim="800000"/>
            <a:headEnd/>
            <a:tailEnd/>
          </a:ln>
        </p:spPr>
        <p:txBody>
          <a:bodyPr wrap="none">
            <a:spAutoFit/>
          </a:bodyPr>
          <a:lstStyle/>
          <a:p>
            <a:r>
              <a:rPr lang="en-US" sz="1400">
                <a:latin typeface="Calibri" pitchFamily="34" charset="0"/>
              </a:rPr>
              <a:t>Rob Rogers, AOML/HRD</a:t>
            </a:r>
          </a:p>
        </p:txBody>
      </p:sp>
      <p:pic>
        <p:nvPicPr>
          <p:cNvPr id="1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24471" y="3901756"/>
            <a:ext cx="3394129" cy="2474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descr="Earl.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728632" y="1067286"/>
            <a:ext cx="3395152" cy="3081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4037" name="Rectangle 8"/>
          <p:cNvSpPr>
            <a:spLocks/>
          </p:cNvSpPr>
          <p:nvPr/>
        </p:nvSpPr>
        <p:spPr bwMode="auto">
          <a:xfrm>
            <a:off x="7886700" y="1312863"/>
            <a:ext cx="1135063" cy="215900"/>
          </a:xfrm>
          <a:prstGeom prst="rect">
            <a:avLst/>
          </a:prstGeom>
          <a:noFill/>
          <a:ln w="12700">
            <a:noFill/>
            <a:miter lim="800000"/>
            <a:headEnd/>
            <a:tailEnd/>
          </a:ln>
        </p:spPr>
        <p:txBody>
          <a:bodyPr lIns="0" tIns="0" rIns="40639" bIns="0">
            <a:spAutoFit/>
          </a:bodyPr>
          <a:lstStyle/>
          <a:p>
            <a:pPr marL="39688" algn="ctr"/>
            <a:r>
              <a:rPr lang="en-US" sz="1400" b="1">
                <a:solidFill>
                  <a:srgbClr val="FFFFFF"/>
                </a:solidFill>
                <a:latin typeface="Calibri" pitchFamily="34" charset="0"/>
                <a:cs typeface="Arial" pitchFamily="34" charset="0"/>
                <a:sym typeface="Arial" pitchFamily="34" charset="0"/>
              </a:rPr>
              <a:t>Hurricane Earl</a:t>
            </a:r>
          </a:p>
        </p:txBody>
      </p:sp>
      <p:sp>
        <p:nvSpPr>
          <p:cNvPr id="44038" name="Rectangle 8"/>
          <p:cNvSpPr>
            <a:spLocks/>
          </p:cNvSpPr>
          <p:nvPr/>
        </p:nvSpPr>
        <p:spPr bwMode="auto">
          <a:xfrm>
            <a:off x="7886700" y="4235450"/>
            <a:ext cx="1135063" cy="215900"/>
          </a:xfrm>
          <a:prstGeom prst="rect">
            <a:avLst/>
          </a:prstGeom>
          <a:noFill/>
          <a:ln w="12700">
            <a:noFill/>
            <a:miter lim="800000"/>
            <a:headEnd/>
            <a:tailEnd/>
          </a:ln>
        </p:spPr>
        <p:txBody>
          <a:bodyPr lIns="0" tIns="0" rIns="40639" bIns="0">
            <a:spAutoFit/>
          </a:bodyPr>
          <a:lstStyle/>
          <a:p>
            <a:pPr marL="39688" algn="ctr"/>
            <a:r>
              <a:rPr lang="en-US" sz="1400" b="1">
                <a:solidFill>
                  <a:srgbClr val="FFFFFF"/>
                </a:solidFill>
                <a:latin typeface="Calibri" pitchFamily="34" charset="0"/>
                <a:cs typeface="Arial" pitchFamily="34" charset="0"/>
                <a:sym typeface="Arial" pitchFamily="34" charset="0"/>
              </a:rPr>
              <a:t>Hurricane Karl</a:t>
            </a:r>
          </a:p>
        </p:txBody>
      </p:sp>
      <p:sp>
        <p:nvSpPr>
          <p:cNvPr id="44039" name="TextBox 22"/>
          <p:cNvSpPr txBox="1">
            <a:spLocks noChangeArrowheads="1"/>
          </p:cNvSpPr>
          <p:nvPr/>
        </p:nvSpPr>
        <p:spPr bwMode="auto">
          <a:xfrm>
            <a:off x="111125" y="1165225"/>
            <a:ext cx="5526088" cy="5354638"/>
          </a:xfrm>
          <a:prstGeom prst="rect">
            <a:avLst/>
          </a:prstGeom>
          <a:noFill/>
          <a:ln w="9525">
            <a:noFill/>
            <a:miter lim="800000"/>
            <a:headEnd/>
            <a:tailEnd/>
          </a:ln>
        </p:spPr>
        <p:txBody>
          <a:bodyPr>
            <a:spAutoFit/>
          </a:bodyPr>
          <a:lstStyle/>
          <a:p>
            <a:pPr marL="223838" indent="-223838">
              <a:buFont typeface="Arial" pitchFamily="34" charset="0"/>
              <a:buChar char="•"/>
            </a:pPr>
            <a:r>
              <a:rPr lang="en-US" sz="1800" b="1">
                <a:latin typeface="Calibri" pitchFamily="34" charset="0"/>
                <a:hlinkClick r:id="rId5"/>
              </a:rPr>
              <a:t>Earl data set</a:t>
            </a:r>
            <a:r>
              <a:rPr lang="en-US" sz="1800" b="1">
                <a:latin typeface="Calibri" pitchFamily="34" charset="0"/>
              </a:rPr>
              <a:t>:</a:t>
            </a:r>
          </a:p>
          <a:p>
            <a:pPr marL="681038" lvl="1" indent="-223838">
              <a:buFont typeface="Wingdings" pitchFamily="2" charset="2"/>
              <a:buChar char="ü"/>
            </a:pPr>
            <a:r>
              <a:rPr lang="en-US" sz="1800">
                <a:latin typeface="Calibri" pitchFamily="34" charset="0"/>
              </a:rPr>
              <a:t>nearly complete lifecycle, sampled by P-3’s at 12-h intervals for inner core, 24-h intervals for environment by G-IV</a:t>
            </a:r>
          </a:p>
          <a:p>
            <a:pPr marL="681038" lvl="1" indent="-223838">
              <a:buFont typeface="Wingdings" pitchFamily="2" charset="2"/>
              <a:buChar char="ü"/>
            </a:pPr>
            <a:r>
              <a:rPr lang="en-US" sz="1800">
                <a:latin typeface="Calibri" pitchFamily="34" charset="0"/>
              </a:rPr>
              <a:t>significant RI event sampled by Doppler radar prior to, during, and after</a:t>
            </a:r>
          </a:p>
          <a:p>
            <a:pPr marL="681038" lvl="1" indent="-223838">
              <a:buFont typeface="Wingdings" pitchFamily="2" charset="2"/>
              <a:buChar char="ü"/>
            </a:pPr>
            <a:r>
              <a:rPr lang="en-US" sz="1800">
                <a:latin typeface="Calibri" pitchFamily="34" charset="0"/>
              </a:rPr>
              <a:t>steady-state period as a major hurricane sampled, including vortex interaction with increasing upper-level SW shear</a:t>
            </a:r>
          </a:p>
          <a:p>
            <a:pPr marL="681038" lvl="1" indent="-223838">
              <a:buFont typeface="Wingdings" pitchFamily="2" charset="2"/>
              <a:buChar char="ü"/>
            </a:pPr>
            <a:r>
              <a:rPr lang="en-US" sz="1800">
                <a:latin typeface="Calibri" pitchFamily="34" charset="0"/>
              </a:rPr>
              <a:t>weakening stages sampled, including period leading up to ET</a:t>
            </a:r>
          </a:p>
          <a:p>
            <a:pPr marL="681038" lvl="1" indent="-223838">
              <a:buFont typeface="Wingdings" pitchFamily="2" charset="2"/>
              <a:buChar char="ü"/>
            </a:pPr>
            <a:r>
              <a:rPr lang="en-US" sz="1800">
                <a:latin typeface="Calibri" pitchFamily="34" charset="0"/>
                <a:hlinkClick r:id="rId6"/>
              </a:rPr>
              <a:t>First Global Hawk mission in hurricane</a:t>
            </a:r>
            <a:endParaRPr lang="en-US" sz="1800">
              <a:latin typeface="Calibri" pitchFamily="34" charset="0"/>
            </a:endParaRPr>
          </a:p>
          <a:p>
            <a:pPr marL="223838" indent="-223838">
              <a:buFont typeface="Arial" pitchFamily="34" charset="0"/>
              <a:buChar char="•"/>
            </a:pPr>
            <a:r>
              <a:rPr lang="en-US" sz="1800" b="1">
                <a:latin typeface="Calibri" pitchFamily="34" charset="0"/>
              </a:rPr>
              <a:t>Karl data set:</a:t>
            </a:r>
          </a:p>
          <a:p>
            <a:pPr marL="681038" lvl="1" indent="-223838">
              <a:buFont typeface="Wingdings" pitchFamily="2" charset="2"/>
              <a:buChar char="ü"/>
            </a:pPr>
            <a:r>
              <a:rPr lang="en-US" sz="1800">
                <a:latin typeface="Calibri" pitchFamily="34" charset="0"/>
              </a:rPr>
              <a:t>good coverage during pre-genesis stage with combined IFEX, PREDICT &amp; GRIP dropsonde data </a:t>
            </a:r>
          </a:p>
          <a:p>
            <a:pPr marL="681038" lvl="1" indent="-223838">
              <a:buFont typeface="Wingdings" pitchFamily="2" charset="2"/>
              <a:buChar char="ü"/>
            </a:pPr>
            <a:r>
              <a:rPr lang="en-US" sz="1800">
                <a:latin typeface="Calibri" pitchFamily="34" charset="0"/>
              </a:rPr>
              <a:t>disorganized circulation gradually became better organized during 36 h system was sampled by P-3</a:t>
            </a:r>
          </a:p>
          <a:p>
            <a:pPr marL="681038" lvl="1" indent="-223838">
              <a:buFont typeface="Wingdings" pitchFamily="2" charset="2"/>
              <a:buChar char="ü"/>
            </a:pPr>
            <a:r>
              <a:rPr lang="en-US" sz="1800">
                <a:latin typeface="Calibri" pitchFamily="34" charset="0"/>
              </a:rPr>
              <a:t>significant RI episode sampled by P-3 Doppler radar, DC-8 &amp; Global Hawk in Bay of Campeche</a:t>
            </a:r>
          </a:p>
        </p:txBody>
      </p:sp>
      <p:sp>
        <p:nvSpPr>
          <p:cNvPr id="44040" name="Rectangle 7"/>
          <p:cNvSpPr>
            <a:spLocks noGrp="1" noChangeArrowheads="1"/>
          </p:cNvSpPr>
          <p:nvPr>
            <p:ph type="title"/>
          </p:nvPr>
        </p:nvSpPr>
        <p:spPr>
          <a:xfrm>
            <a:off x="0" y="0"/>
            <a:ext cx="9144000" cy="1016000"/>
          </a:xfrm>
        </p:spPr>
        <p:txBody>
          <a:bodyPr anchor="b"/>
          <a:lstStyle/>
          <a:p>
            <a:pPr>
              <a:lnSpc>
                <a:spcPct val="100000"/>
              </a:lnSpc>
            </a:pPr>
            <a:r>
              <a:rPr lang="en-US" sz="4400" smtClean="0">
                <a:latin typeface="Calibri" pitchFamily="34" charset="0"/>
              </a:rPr>
              <a:t>Improved Use of Observations:</a:t>
            </a:r>
            <a:r>
              <a:rPr lang="en-US" sz="4800" smtClean="0">
                <a:latin typeface="Calibri" pitchFamily="34" charset="0"/>
              </a:rPr>
              <a:t/>
            </a:r>
            <a:br>
              <a:rPr lang="en-US" sz="4800" smtClean="0">
                <a:latin typeface="Calibri" pitchFamily="34" charset="0"/>
              </a:rPr>
            </a:br>
            <a:r>
              <a:rPr lang="en-US" sz="2800" smtClean="0">
                <a:latin typeface="Calibri" pitchFamily="34" charset="0"/>
              </a:rPr>
              <a:t>Intensity Forecast experiment (</a:t>
            </a:r>
            <a:r>
              <a:rPr lang="en-US" sz="2800" smtClean="0">
                <a:latin typeface="Calibri" pitchFamily="34" charset="0"/>
                <a:hlinkClick r:id="rId7"/>
              </a:rPr>
              <a:t>IFEX 2010</a:t>
            </a:r>
            <a:r>
              <a:rPr lang="en-US" sz="2800" smtClean="0">
                <a:latin typeface="Calibri" pitchFamily="34" charset="0"/>
              </a:rPr>
              <a:t>)</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95250" y="1274763"/>
            <a:ext cx="4700588" cy="503237"/>
          </a:xfrm>
        </p:spPr>
        <p:txBody>
          <a:bodyPr/>
          <a:lstStyle/>
          <a:p>
            <a:pPr eaLnBrk="1" hangingPunct="1">
              <a:spcBef>
                <a:spcPts val="600"/>
              </a:spcBef>
            </a:pPr>
            <a:r>
              <a:rPr lang="en-US" sz="2800" smtClean="0">
                <a:solidFill>
                  <a:schemeClr val="tx1"/>
                </a:solidFill>
                <a:latin typeface="Arial" pitchFamily="34" charset="0"/>
                <a:hlinkClick r:id="rId3"/>
              </a:rPr>
              <a:t>Successes from Earl Flight</a:t>
            </a:r>
            <a:endParaRPr lang="en-US" sz="2800" smtClean="0">
              <a:solidFill>
                <a:schemeClr val="tx1"/>
              </a:solidFill>
              <a:latin typeface="Arial" pitchFamily="34" charset="0"/>
            </a:endParaRPr>
          </a:p>
        </p:txBody>
      </p:sp>
      <p:sp>
        <p:nvSpPr>
          <p:cNvPr id="46083" name="Content Placeholder 3"/>
          <p:cNvSpPr>
            <a:spLocks noGrp="1"/>
          </p:cNvSpPr>
          <p:nvPr>
            <p:ph sz="quarter" idx="2"/>
          </p:nvPr>
        </p:nvSpPr>
        <p:spPr>
          <a:xfrm>
            <a:off x="233363" y="1751013"/>
            <a:ext cx="4040187" cy="4349750"/>
          </a:xfrm>
        </p:spPr>
        <p:txBody>
          <a:bodyPr/>
          <a:lstStyle/>
          <a:p>
            <a:pPr marL="0" indent="0" eaLnBrk="1" hangingPunct="1">
              <a:spcBef>
                <a:spcPts val="600"/>
              </a:spcBef>
              <a:buFontTx/>
              <a:buChar char="•"/>
            </a:pPr>
            <a:r>
              <a:rPr lang="en-US" sz="2000" smtClean="0">
                <a:latin typeface="TradeGothicBold" charset="0"/>
              </a:rPr>
              <a:t>24 h mission (8 h on station)</a:t>
            </a:r>
          </a:p>
          <a:p>
            <a:pPr marL="0" indent="0" eaLnBrk="1" hangingPunct="1">
              <a:spcBef>
                <a:spcPts val="600"/>
              </a:spcBef>
              <a:buFontTx/>
              <a:buChar char="•"/>
            </a:pPr>
            <a:r>
              <a:rPr lang="en-US" sz="2000" smtClean="0">
                <a:latin typeface="TradeGothicBold" charset="0"/>
              </a:rPr>
              <a:t>Ability to overfly a major hurricane (7 overpasses of eye)</a:t>
            </a:r>
          </a:p>
          <a:p>
            <a:pPr marL="0" indent="0" eaLnBrk="1" hangingPunct="1">
              <a:spcBef>
                <a:spcPts val="600"/>
              </a:spcBef>
              <a:buFontTx/>
              <a:buChar char="•"/>
            </a:pPr>
            <a:r>
              <a:rPr lang="en-US" sz="2000" smtClean="0">
                <a:latin typeface="TradeGothicBold" charset="0"/>
              </a:rPr>
              <a:t>Mission scientists able to work with GH pilots on real time track changes</a:t>
            </a:r>
          </a:p>
          <a:p>
            <a:pPr marL="0" indent="0" eaLnBrk="1" hangingPunct="1">
              <a:spcBef>
                <a:spcPts val="600"/>
              </a:spcBef>
              <a:buFontTx/>
              <a:buChar char="•"/>
            </a:pPr>
            <a:r>
              <a:rPr lang="en-US" sz="2000" smtClean="0">
                <a:latin typeface="TradeGothicBold" charset="0"/>
              </a:rPr>
              <a:t>Coordination with other aircraft possible and effective (3 passes with DC-8)</a:t>
            </a:r>
          </a:p>
          <a:p>
            <a:pPr marL="0" indent="0" eaLnBrk="1" hangingPunct="1">
              <a:spcBef>
                <a:spcPts val="600"/>
              </a:spcBef>
              <a:buFontTx/>
              <a:buChar char="•"/>
            </a:pPr>
            <a:r>
              <a:rPr lang="en-US" sz="2000" smtClean="0">
                <a:latin typeface="TradeGothicBold" charset="0"/>
              </a:rPr>
              <a:t>All instruments worked well</a:t>
            </a:r>
            <a:r>
              <a:rPr lang="en-US" sz="2000" baseline="30000" smtClean="0">
                <a:latin typeface="TradeGothicBold" charset="0"/>
              </a:rPr>
              <a:t>*</a:t>
            </a:r>
            <a:r>
              <a:rPr lang="en-US" sz="2000" smtClean="0">
                <a:latin typeface="TradeGothicBold" charset="0"/>
              </a:rPr>
              <a:t> and most provided real-time data and/or imagery</a:t>
            </a:r>
          </a:p>
        </p:txBody>
      </p:sp>
      <p:sp>
        <p:nvSpPr>
          <p:cNvPr id="5" name="Text Placeholder 4"/>
          <p:cNvSpPr>
            <a:spLocks noGrp="1"/>
          </p:cNvSpPr>
          <p:nvPr>
            <p:ph type="body" sz="half" idx="3"/>
          </p:nvPr>
        </p:nvSpPr>
        <p:spPr>
          <a:xfrm>
            <a:off x="4346575" y="1084263"/>
            <a:ext cx="4598988" cy="654050"/>
          </a:xfrm>
        </p:spPr>
        <p:txBody>
          <a:bodyPr>
            <a:normAutofit fontScale="85000" lnSpcReduction="10000"/>
          </a:bodyPr>
          <a:lstStyle/>
          <a:p>
            <a:pPr algn="ctr" eaLnBrk="1" fontAlgn="auto" hangingPunct="1">
              <a:spcAft>
                <a:spcPts val="0"/>
              </a:spcAft>
              <a:buClr>
                <a:schemeClr val="accent3"/>
              </a:buClr>
              <a:buFont typeface="Wingdings 2"/>
              <a:buNone/>
              <a:defRPr/>
            </a:pPr>
            <a:r>
              <a:rPr lang="en-US" sz="1800" b="0" dirty="0" smtClean="0">
                <a:latin typeface="+mj-lt"/>
                <a:ea typeface="+mn-ea"/>
                <a:cs typeface="+mn-cs"/>
              </a:rPr>
              <a:t>RTMM GH-DC8 Coordination (top) and HAMSR imagery overlaid on satellite images (bottom) </a:t>
            </a:r>
            <a:endParaRPr lang="en-US" sz="1800" b="0" dirty="0">
              <a:latin typeface="+mj-lt"/>
              <a:ea typeface="+mn-ea"/>
              <a:cs typeface="+mn-cs"/>
            </a:endParaRPr>
          </a:p>
        </p:txBody>
      </p:sp>
      <p:pic>
        <p:nvPicPr>
          <p:cNvPr id="46085" name="Content Placeholder 10" descr="GH_DC8_trk.jpg"/>
          <p:cNvPicPr>
            <a:picLocks noGrp="1" noChangeAspect="1"/>
          </p:cNvPicPr>
          <p:nvPr>
            <p:ph sz="quarter" idx="4"/>
          </p:nvPr>
        </p:nvPicPr>
        <p:blipFill>
          <a:blip r:embed="rId4" cstate="email">
            <a:extLst>
              <a:ext uri="{28A0092B-C50C-407E-A947-70E740481C1C}">
                <a14:useLocalDpi xmlns:a14="http://schemas.microsoft.com/office/drawing/2010/main"/>
              </a:ext>
            </a:extLst>
          </a:blip>
          <a:srcRect/>
          <a:stretch>
            <a:fillRect/>
          </a:stretch>
        </p:blipFill>
        <p:spPr>
          <a:xfrm>
            <a:off x="4295775" y="1717675"/>
            <a:ext cx="4584700" cy="2463800"/>
          </a:xfrm>
        </p:spPr>
      </p:pic>
      <p:pic>
        <p:nvPicPr>
          <p:cNvPr id="46086" name="Picture 14" descr="GH_HAMSR_eye_small.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10050" y="4030663"/>
            <a:ext cx="4937125" cy="2444750"/>
          </a:xfrm>
          <a:prstGeom prst="rect">
            <a:avLst/>
          </a:prstGeom>
          <a:noFill/>
          <a:ln w="9525">
            <a:noFill/>
            <a:miter lim="800000"/>
            <a:headEnd/>
            <a:tailEnd/>
          </a:ln>
        </p:spPr>
      </p:pic>
      <p:sp>
        <p:nvSpPr>
          <p:cNvPr id="46087" name="TextBox 8"/>
          <p:cNvSpPr txBox="1">
            <a:spLocks noChangeArrowheads="1"/>
          </p:cNvSpPr>
          <p:nvPr/>
        </p:nvSpPr>
        <p:spPr bwMode="auto">
          <a:xfrm>
            <a:off x="749300" y="3175"/>
            <a:ext cx="6959600" cy="1322388"/>
          </a:xfrm>
          <a:prstGeom prst="rect">
            <a:avLst/>
          </a:prstGeom>
          <a:noFill/>
          <a:ln w="9525">
            <a:noFill/>
            <a:miter lim="800000"/>
            <a:headEnd/>
            <a:tailEnd/>
          </a:ln>
        </p:spPr>
        <p:txBody>
          <a:bodyPr anchor="b">
            <a:spAutoFit/>
          </a:bodyPr>
          <a:lstStyle/>
          <a:p>
            <a:r>
              <a:rPr lang="en-US" sz="4000">
                <a:solidFill>
                  <a:srgbClr val="FFFFFF"/>
                </a:solidFill>
                <a:latin typeface="Calibri" pitchFamily="34" charset="0"/>
              </a:rPr>
              <a:t>Global Hawk UAS flight into Hurricane Earl</a:t>
            </a:r>
          </a:p>
        </p:txBody>
      </p:sp>
      <p:sp>
        <p:nvSpPr>
          <p:cNvPr id="10" name="TextBox 9"/>
          <p:cNvSpPr txBox="1"/>
          <p:nvPr/>
        </p:nvSpPr>
        <p:spPr>
          <a:xfrm>
            <a:off x="406400" y="6081713"/>
            <a:ext cx="2849563" cy="307975"/>
          </a:xfrm>
          <a:prstGeom prst="rect">
            <a:avLst/>
          </a:prstGeom>
          <a:noFill/>
        </p:spPr>
        <p:txBody>
          <a:bodyPr wrap="none">
            <a:spAutoFit/>
          </a:bodyPr>
          <a:lstStyle/>
          <a:p>
            <a:pPr>
              <a:defRPr/>
            </a:pPr>
            <a:r>
              <a:rPr lang="en-US" sz="1400" baseline="30000" dirty="0">
                <a:latin typeface="+mj-lt"/>
                <a:cs typeface="ＭＳ Ｐゴシック" charset="-128"/>
              </a:rPr>
              <a:t>*</a:t>
            </a:r>
            <a:r>
              <a:rPr lang="en-US" sz="1400" dirty="0">
                <a:latin typeface="+mj-lt"/>
                <a:cs typeface="ＭＳ Ｐゴシック" charset="-128"/>
              </a:rPr>
              <a:t>GPS dropsonde system not installed</a:t>
            </a:r>
          </a:p>
        </p:txBody>
      </p:sp>
      <p:pic>
        <p:nvPicPr>
          <p:cNvPr id="46089" name="Picture 11"/>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608013"/>
            <a:ext cx="681038" cy="681037"/>
          </a:xfrm>
          <a:prstGeom prst="rect">
            <a:avLst/>
          </a:prstGeom>
          <a:noFill/>
          <a:ln w="9525">
            <a:noFill/>
            <a:miter lim="800000"/>
            <a:headEnd/>
            <a:tailEnd/>
          </a:ln>
        </p:spPr>
      </p:pic>
      <p:pic>
        <p:nvPicPr>
          <p:cNvPr id="46090" name="Picture 12"/>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0"/>
            <a:ext cx="715963" cy="596900"/>
          </a:xfrm>
          <a:prstGeom prst="rect">
            <a:avLst/>
          </a:prstGeom>
          <a:noFill/>
          <a:ln w="9525">
            <a:noFill/>
            <a:miter lim="800000"/>
            <a:headEnd/>
            <a:tailEnd/>
          </a:ln>
        </p:spPr>
      </p:pic>
      <p:sp>
        <p:nvSpPr>
          <p:cNvPr id="46091" name="TextBox 4"/>
          <p:cNvSpPr txBox="1">
            <a:spLocks noChangeArrowheads="1"/>
          </p:cNvSpPr>
          <p:nvPr/>
        </p:nvSpPr>
        <p:spPr bwMode="auto">
          <a:xfrm>
            <a:off x="7005638" y="6550025"/>
            <a:ext cx="1892300" cy="307975"/>
          </a:xfrm>
          <a:prstGeom prst="rect">
            <a:avLst/>
          </a:prstGeom>
          <a:noFill/>
          <a:ln w="9525">
            <a:noFill/>
            <a:miter lim="800000"/>
            <a:headEnd/>
            <a:tailEnd/>
          </a:ln>
        </p:spPr>
        <p:txBody>
          <a:bodyPr wrap="none">
            <a:spAutoFit/>
          </a:bodyPr>
          <a:lstStyle/>
          <a:p>
            <a:r>
              <a:rPr lang="en-US" sz="1400">
                <a:latin typeface="Calibri" pitchFamily="34" charset="0"/>
              </a:rPr>
              <a:t>Mike Black, AOML/HRD</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6" descr="GH_EYEPASS3_small.jpg"/>
          <p:cNvPicPr>
            <a:picLocks noChangeAspect="1"/>
          </p:cNvPicPr>
          <p:nvPr/>
        </p:nvPicPr>
        <p:blipFill>
          <a:blip r:embed="rId2"/>
          <a:srcRect/>
          <a:stretch>
            <a:fillRect/>
          </a:stretch>
        </p:blipFill>
        <p:spPr bwMode="auto">
          <a:xfrm>
            <a:off x="4445000" y="1746250"/>
            <a:ext cx="4572000" cy="4660900"/>
          </a:xfrm>
          <a:prstGeom prst="rect">
            <a:avLst/>
          </a:prstGeom>
          <a:noFill/>
          <a:ln w="9525">
            <a:noFill/>
            <a:miter lim="800000"/>
            <a:headEnd/>
            <a:tailEnd/>
          </a:ln>
        </p:spPr>
      </p:pic>
      <p:sp>
        <p:nvSpPr>
          <p:cNvPr id="48131" name="Content Placeholder 8"/>
          <p:cNvSpPr>
            <a:spLocks noGrp="1"/>
          </p:cNvSpPr>
          <p:nvPr>
            <p:ph sz="half" idx="1"/>
          </p:nvPr>
        </p:nvSpPr>
        <p:spPr>
          <a:xfrm>
            <a:off x="100013" y="1471613"/>
            <a:ext cx="4500562" cy="5086350"/>
          </a:xfrm>
        </p:spPr>
        <p:txBody>
          <a:bodyPr/>
          <a:lstStyle/>
          <a:p>
            <a:pPr marL="0" indent="0" algn="ctr" eaLnBrk="1" hangingPunct="1">
              <a:spcBef>
                <a:spcPts val="600"/>
              </a:spcBef>
              <a:buFont typeface="Wingdings 2" pitchFamily="18" charset="2"/>
              <a:buNone/>
            </a:pPr>
            <a:r>
              <a:rPr lang="en-US" sz="2000" b="1" smtClean="0">
                <a:latin typeface="Calibri" pitchFamily="34" charset="0"/>
                <a:ea typeface="Helvetica" charset="0"/>
              </a:rPr>
              <a:t>Pros</a:t>
            </a:r>
            <a:endParaRPr lang="en-US" sz="1800" b="1" smtClean="0">
              <a:latin typeface="Calibri" pitchFamily="34" charset="0"/>
              <a:ea typeface="Helvetica" charset="0"/>
            </a:endParaRPr>
          </a:p>
          <a:p>
            <a:pPr marL="0" indent="0" eaLnBrk="1" hangingPunct="1">
              <a:spcBef>
                <a:spcPts val="600"/>
              </a:spcBef>
              <a:buFontTx/>
              <a:buChar char="•"/>
            </a:pPr>
            <a:r>
              <a:rPr lang="en-US" sz="1800" smtClean="0">
                <a:latin typeface="Calibri" pitchFamily="34" charset="0"/>
                <a:ea typeface="Helvetica" charset="0"/>
              </a:rPr>
              <a:t>Long (+24 hr) duration flight time</a:t>
            </a:r>
          </a:p>
          <a:p>
            <a:pPr marL="0" indent="0" eaLnBrk="1" hangingPunct="1">
              <a:spcBef>
                <a:spcPts val="600"/>
              </a:spcBef>
              <a:buFontTx/>
              <a:buChar char="•"/>
            </a:pPr>
            <a:r>
              <a:rPr lang="en-US" sz="1800" smtClean="0">
                <a:latin typeface="Calibri" pitchFamily="34" charset="0"/>
                <a:ea typeface="Helvetica" charset="0"/>
              </a:rPr>
              <a:t>Continuous monitoring of storm for 15-20 h if deployed closer to targets</a:t>
            </a:r>
          </a:p>
          <a:p>
            <a:pPr marL="0" indent="0" eaLnBrk="1" hangingPunct="1">
              <a:spcBef>
                <a:spcPts val="600"/>
              </a:spcBef>
              <a:buFontTx/>
              <a:buChar char="•"/>
            </a:pPr>
            <a:r>
              <a:rPr lang="en-US" sz="1800" smtClean="0">
                <a:latin typeface="Calibri" pitchFamily="34" charset="0"/>
                <a:ea typeface="Helvetica" charset="0"/>
              </a:rPr>
              <a:t>Large payload for remote-sensing instruments</a:t>
            </a:r>
          </a:p>
          <a:p>
            <a:pPr marL="0" indent="0" eaLnBrk="1" hangingPunct="1">
              <a:spcBef>
                <a:spcPts val="600"/>
              </a:spcBef>
              <a:buFontTx/>
              <a:buChar char="•"/>
            </a:pPr>
            <a:r>
              <a:rPr lang="en-US" sz="1800" smtClean="0">
                <a:latin typeface="Calibri" pitchFamily="34" charset="0"/>
                <a:ea typeface="Helvetica" charset="0"/>
              </a:rPr>
              <a:t>Ability to profile entire depth of troposphere</a:t>
            </a:r>
          </a:p>
          <a:p>
            <a:pPr marL="0" indent="0" algn="ctr" eaLnBrk="1" hangingPunct="1">
              <a:spcBef>
                <a:spcPts val="600"/>
              </a:spcBef>
            </a:pPr>
            <a:r>
              <a:rPr lang="en-US" sz="2000" b="1" smtClean="0">
                <a:latin typeface="Calibri" pitchFamily="34" charset="0"/>
                <a:ea typeface="Helvetica" charset="0"/>
              </a:rPr>
              <a:t>Cons</a:t>
            </a:r>
          </a:p>
          <a:p>
            <a:pPr marL="0" indent="0" eaLnBrk="1" hangingPunct="1">
              <a:spcBef>
                <a:spcPts val="600"/>
              </a:spcBef>
              <a:buFontTx/>
              <a:buChar char="•"/>
            </a:pPr>
            <a:r>
              <a:rPr lang="en-US" sz="1800" smtClean="0">
                <a:latin typeface="Calibri" pitchFamily="34" charset="0"/>
                <a:ea typeface="Helvetica" charset="0"/>
              </a:rPr>
              <a:t>Long (days) turnaround time between flights</a:t>
            </a:r>
          </a:p>
          <a:p>
            <a:pPr marL="0" indent="0" eaLnBrk="1" hangingPunct="1">
              <a:spcBef>
                <a:spcPts val="600"/>
              </a:spcBef>
              <a:buFontTx/>
              <a:buChar char="•"/>
            </a:pPr>
            <a:r>
              <a:rPr lang="en-US" sz="1800" smtClean="0">
                <a:latin typeface="Calibri" pitchFamily="34" charset="0"/>
                <a:ea typeface="Helvetica" charset="0"/>
              </a:rPr>
              <a:t>Complicated &amp; expensive support needed to fly </a:t>
            </a:r>
          </a:p>
          <a:p>
            <a:pPr marL="0" indent="0" eaLnBrk="1" hangingPunct="1">
              <a:spcBef>
                <a:spcPts val="600"/>
              </a:spcBef>
              <a:buFontTx/>
              <a:buChar char="•"/>
            </a:pPr>
            <a:r>
              <a:rPr lang="en-US" sz="1800" smtClean="0">
                <a:latin typeface="Calibri" pitchFamily="34" charset="0"/>
                <a:ea typeface="Helvetica" charset="0"/>
              </a:rPr>
              <a:t>Very little in-situ measurements</a:t>
            </a:r>
          </a:p>
          <a:p>
            <a:pPr marL="0" indent="0" eaLnBrk="1" hangingPunct="1">
              <a:spcBef>
                <a:spcPts val="600"/>
              </a:spcBef>
            </a:pPr>
            <a:endParaRPr lang="en-US" sz="1800" smtClean="0">
              <a:latin typeface="Calibri" pitchFamily="34" charset="0"/>
              <a:ea typeface="Helvetica" charset="0"/>
            </a:endParaRPr>
          </a:p>
        </p:txBody>
      </p:sp>
      <p:sp>
        <p:nvSpPr>
          <p:cNvPr id="48132" name="Content Placeholder 9"/>
          <p:cNvSpPr>
            <a:spLocks noGrp="1"/>
          </p:cNvSpPr>
          <p:nvPr>
            <p:ph sz="half" idx="2"/>
          </p:nvPr>
        </p:nvSpPr>
        <p:spPr>
          <a:xfrm>
            <a:off x="4738688" y="1393825"/>
            <a:ext cx="4038600" cy="463550"/>
          </a:xfrm>
        </p:spPr>
        <p:txBody>
          <a:bodyPr/>
          <a:lstStyle/>
          <a:p>
            <a:pPr marL="0" indent="0" algn="ctr" eaLnBrk="1" hangingPunct="1">
              <a:buFont typeface="Wingdings 2" pitchFamily="18" charset="2"/>
              <a:buNone/>
            </a:pPr>
            <a:r>
              <a:rPr lang="en-US" sz="1800" smtClean="0">
                <a:latin typeface="Calibri" pitchFamily="34" charset="0"/>
              </a:rPr>
              <a:t>Earls eye/eyewall from 60,000 feet</a:t>
            </a:r>
          </a:p>
        </p:txBody>
      </p:sp>
      <p:pic>
        <p:nvPicPr>
          <p:cNvPr id="48133"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08013"/>
            <a:ext cx="681038" cy="681037"/>
          </a:xfrm>
          <a:prstGeom prst="rect">
            <a:avLst/>
          </a:prstGeom>
          <a:noFill/>
          <a:ln w="9525">
            <a:noFill/>
            <a:miter lim="800000"/>
            <a:headEnd/>
            <a:tailEnd/>
          </a:ln>
        </p:spPr>
      </p:pic>
      <p:pic>
        <p:nvPicPr>
          <p:cNvPr id="48134" name="Picture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715963" cy="596900"/>
          </a:xfrm>
          <a:prstGeom prst="rect">
            <a:avLst/>
          </a:prstGeom>
          <a:noFill/>
          <a:ln w="9525">
            <a:noFill/>
            <a:miter lim="800000"/>
            <a:headEnd/>
            <a:tailEnd/>
          </a:ln>
        </p:spPr>
      </p:pic>
      <p:sp>
        <p:nvSpPr>
          <p:cNvPr id="48135" name="Title 7"/>
          <p:cNvSpPr>
            <a:spLocks noGrp="1"/>
          </p:cNvSpPr>
          <p:nvPr>
            <p:ph type="title"/>
          </p:nvPr>
        </p:nvSpPr>
        <p:spPr>
          <a:xfrm>
            <a:off x="695325" y="0"/>
            <a:ext cx="6934200" cy="1257300"/>
          </a:xfrm>
        </p:spPr>
        <p:txBody>
          <a:bodyPr/>
          <a:lstStyle/>
          <a:p>
            <a:pPr eaLnBrk="1" hangingPunct="1"/>
            <a:r>
              <a:rPr lang="en-US" sz="4000" smtClean="0">
                <a:solidFill>
                  <a:srgbClr val="FFFFFF"/>
                </a:solidFill>
                <a:latin typeface="Calibri" pitchFamily="34" charset="0"/>
              </a:rPr>
              <a:t>Pros &amp; Cons of Global Hawk as TC research platform</a:t>
            </a:r>
          </a:p>
        </p:txBody>
      </p:sp>
      <p:sp>
        <p:nvSpPr>
          <p:cNvPr id="48136" name="TextBox 4"/>
          <p:cNvSpPr txBox="1">
            <a:spLocks noChangeArrowheads="1"/>
          </p:cNvSpPr>
          <p:nvPr/>
        </p:nvSpPr>
        <p:spPr bwMode="auto">
          <a:xfrm>
            <a:off x="7005638" y="6577013"/>
            <a:ext cx="1892300" cy="307975"/>
          </a:xfrm>
          <a:prstGeom prst="rect">
            <a:avLst/>
          </a:prstGeom>
          <a:noFill/>
          <a:ln w="9525">
            <a:noFill/>
            <a:miter lim="800000"/>
            <a:headEnd/>
            <a:tailEnd/>
          </a:ln>
        </p:spPr>
        <p:txBody>
          <a:bodyPr wrap="none">
            <a:spAutoFit/>
          </a:bodyPr>
          <a:lstStyle/>
          <a:p>
            <a:r>
              <a:rPr lang="en-US" sz="1400">
                <a:latin typeface="Calibri" pitchFamily="34" charset="0"/>
              </a:rPr>
              <a:t>Mike Black, AOML/HRD</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76200"/>
            <a:ext cx="8686800" cy="1143000"/>
          </a:xfrm>
        </p:spPr>
        <p:txBody>
          <a:bodyPr/>
          <a:lstStyle/>
          <a:p>
            <a:pPr eaLnBrk="1" hangingPunct="1"/>
            <a:r>
              <a:rPr lang="en-US" sz="4800" smtClean="0">
                <a:latin typeface="Calibri" pitchFamily="34" charset="0"/>
              </a:rPr>
              <a:t>HFIP Organization Structure</a:t>
            </a:r>
          </a:p>
        </p:txBody>
      </p:sp>
      <p:graphicFrame>
        <p:nvGraphicFramePr>
          <p:cNvPr id="793603" name="Group 3"/>
          <p:cNvGraphicFramePr>
            <a:graphicFrameLocks noGrp="1"/>
          </p:cNvGraphicFramePr>
          <p:nvPr>
            <p:ph idx="1"/>
          </p:nvPr>
        </p:nvGraphicFramePr>
        <p:xfrm>
          <a:off x="331788" y="1920875"/>
          <a:ext cx="8547100" cy="4628324"/>
        </p:xfrm>
        <a:graphic>
          <a:graphicData uri="http://schemas.openxmlformats.org/drawingml/2006/table">
            <a:tbl>
              <a:tblPr/>
              <a:tblGrid>
                <a:gridCol w="3186112"/>
                <a:gridCol w="5360988"/>
              </a:tblGrid>
              <a:tr h="450850">
                <a:tc>
                  <a:txBody>
                    <a:bodyPr/>
                    <a:lstStyle/>
                    <a:p>
                      <a:pPr marL="228600" marR="0" lvl="0" indent="-228600" algn="l" defTabSz="914400" rtl="0" eaLnBrk="1" fontAlgn="base" latinLnBrk="0" hangingPunct="1">
                        <a:lnSpc>
                          <a:spcPct val="90000"/>
                        </a:lnSpc>
                        <a:spcBef>
                          <a:spcPct val="0"/>
                        </a:spcBef>
                        <a:spcAft>
                          <a:spcPct val="0"/>
                        </a:spcAft>
                        <a:buClrTx/>
                        <a:buSzTx/>
                        <a:buFontTx/>
                        <a:buNone/>
                        <a:tabLst/>
                      </a:pPr>
                      <a:r>
                        <a:rPr kumimoji="0" lang="en-US" sz="2000" b="1" i="0" u="sng" strike="noStrike" cap="none" normalizeH="0" baseline="0" smtClean="0">
                          <a:ln>
                            <a:noFill/>
                          </a:ln>
                          <a:solidFill>
                            <a:schemeClr val="tx1"/>
                          </a:solidFill>
                          <a:effectLst/>
                          <a:latin typeface="Calibri" pitchFamily="34" charset="0"/>
                          <a:ea typeface="ＭＳ Ｐゴシック" charset="-128"/>
                        </a:rPr>
                        <a:t>FY2010 Teams</a:t>
                      </a:r>
                      <a:r>
                        <a:rPr kumimoji="0" lang="en-US" sz="2000" b="1" i="0" u="none" strike="noStrike" cap="none" normalizeH="0" baseline="0" smtClean="0">
                          <a:ln>
                            <a:noFill/>
                          </a:ln>
                          <a:solidFill>
                            <a:schemeClr val="tx1"/>
                          </a:solidFill>
                          <a:effectLst/>
                          <a:latin typeface="Calibri" pitchFamily="34" charset="0"/>
                          <a:ea typeface="ＭＳ Ｐゴシック" charset="-128"/>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9EB"/>
                    </a:solid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2000" b="1" i="0" u="sng" strike="noStrike" cap="none" normalizeH="0" baseline="0" smtClean="0">
                          <a:ln>
                            <a:noFill/>
                          </a:ln>
                          <a:solidFill>
                            <a:schemeClr val="tx1"/>
                          </a:solidFill>
                          <a:effectLst/>
                          <a:latin typeface="Calibri" pitchFamily="34" charset="0"/>
                          <a:ea typeface="ＭＳ Ｐゴシック" charset="-128"/>
                        </a:rPr>
                        <a:t>Team Leads </a:t>
                      </a:r>
                      <a:r>
                        <a:rPr kumimoji="0" lang="en-US" sz="2000" b="0" i="0" u="sng" strike="noStrike" cap="none" normalizeH="0" baseline="0" smtClean="0">
                          <a:ln>
                            <a:noFill/>
                          </a:ln>
                          <a:solidFill>
                            <a:schemeClr val="tx1"/>
                          </a:solidFill>
                          <a:effectLst/>
                          <a:latin typeface="Calibri" pitchFamily="34" charset="0"/>
                          <a:ea typeface="ＭＳ Ｐゴシック" charset="-128"/>
                        </a:rPr>
                        <a:t>and Member’s Organization</a:t>
                      </a:r>
                      <a:r>
                        <a:rPr kumimoji="0" lang="en-US" sz="2000" b="1" i="0" u="none" strike="noStrike" cap="none" normalizeH="0" baseline="0" smtClean="0">
                          <a:ln>
                            <a:noFill/>
                          </a:ln>
                          <a:solidFill>
                            <a:schemeClr val="tx1"/>
                          </a:solidFill>
                          <a:effectLst/>
                          <a:latin typeface="Calibri" pitchFamily="34" charset="0"/>
                          <a:ea typeface="ＭＳ Ｐゴシック" charset="-128"/>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E9EB"/>
                    </a:solidFill>
                  </a:tcPr>
                </a:tc>
              </a:tr>
              <a:tr h="450850">
                <a:tc>
                  <a:txBody>
                    <a:bodyPr/>
                    <a:lstStyle/>
                    <a:p>
                      <a:pPr marL="350838" marR="0" lvl="0" indent="-350838"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itchFamily="34" charset="0"/>
                          <a:ea typeface="ＭＳ Ｐゴシック" charset="-128"/>
                        </a:rPr>
                        <a:t>1.   Global Model/Physics Development Team</a:t>
                      </a:r>
                      <a:endParaRPr kumimoji="0" lang="en-US" sz="1600" b="0" i="0" u="none" strike="noStrike" cap="none" normalizeH="0" baseline="0" smtClean="0">
                        <a:ln>
                          <a:noFill/>
                        </a:ln>
                        <a:solidFill>
                          <a:schemeClr val="tx1"/>
                        </a:solidFill>
                        <a:effectLst/>
                        <a:latin typeface="Calibri"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34" charset="0"/>
                          <a:ea typeface="ＭＳ Ｐゴシック" charset="-128"/>
                        </a:rPr>
                        <a:t>Benjamin </a:t>
                      </a:r>
                      <a:r>
                        <a:rPr kumimoji="0" lang="en-US" sz="1600" b="1" i="0" u="none" strike="noStrike" cap="none" normalizeH="0" baseline="0" smtClean="0">
                          <a:ln>
                            <a:noFill/>
                          </a:ln>
                          <a:solidFill>
                            <a:schemeClr val="tx1"/>
                          </a:solidFill>
                          <a:effectLst/>
                          <a:latin typeface="Calibri" pitchFamily="34" charset="0"/>
                          <a:ea typeface="ＭＳ Ｐゴシック" charset="-128"/>
                        </a:rPr>
                        <a:t>(ESRL), </a:t>
                      </a:r>
                      <a:r>
                        <a:rPr kumimoji="0" lang="en-US" sz="1600" b="1" i="0" u="none" strike="noStrike" cap="none" normalizeH="0" baseline="0" smtClean="0">
                          <a:ln>
                            <a:noFill/>
                          </a:ln>
                          <a:solidFill>
                            <a:srgbClr val="FF0000"/>
                          </a:solidFill>
                          <a:effectLst/>
                          <a:latin typeface="Calibri" pitchFamily="34" charset="0"/>
                          <a:ea typeface="ＭＳ Ｐゴシック" charset="-128"/>
                        </a:rPr>
                        <a:t>Brown </a:t>
                      </a:r>
                      <a:r>
                        <a:rPr kumimoji="0" lang="en-US" sz="1600" b="1" i="0" u="none" strike="noStrike" cap="none" normalizeH="0" baseline="0" smtClean="0">
                          <a:ln>
                            <a:noFill/>
                          </a:ln>
                          <a:solidFill>
                            <a:schemeClr val="tx1"/>
                          </a:solidFill>
                          <a:effectLst/>
                          <a:latin typeface="Calibri" pitchFamily="34" charset="0"/>
                          <a:ea typeface="ＭＳ Ｐゴシック" charset="-128"/>
                        </a:rPr>
                        <a:t>(ESRL)</a:t>
                      </a:r>
                      <a:r>
                        <a:rPr kumimoji="0" lang="en-US" sz="1600" b="0" i="0" u="none" strike="noStrike" cap="none" normalizeH="0" baseline="0" smtClean="0">
                          <a:ln>
                            <a:noFill/>
                          </a:ln>
                          <a:solidFill>
                            <a:schemeClr val="tx1"/>
                          </a:solidFill>
                          <a:effectLst/>
                          <a:latin typeface="Calibri" pitchFamily="34" charset="0"/>
                          <a:ea typeface="ＭＳ Ｐゴシック" charset="-128"/>
                        </a:rPr>
                        <a:t>, </a:t>
                      </a:r>
                      <a:r>
                        <a:rPr kumimoji="0" lang="en-US" sz="1600" b="0" i="0" u="none" strike="noStrike" cap="none" normalizeH="0" baseline="0" smtClean="0">
                          <a:ln>
                            <a:noFill/>
                          </a:ln>
                          <a:solidFill>
                            <a:srgbClr val="FF0000"/>
                          </a:solidFill>
                          <a:effectLst/>
                          <a:latin typeface="Calibri" pitchFamily="34" charset="0"/>
                          <a:ea typeface="ＭＳ Ｐゴシック" charset="-128"/>
                        </a:rPr>
                        <a:t>HRD</a:t>
                      </a:r>
                      <a:r>
                        <a:rPr kumimoji="0" lang="en-US" sz="1600" b="0" i="0" u="none" strike="noStrike" cap="none" normalizeH="0" baseline="0" smtClean="0">
                          <a:ln>
                            <a:noFill/>
                          </a:ln>
                          <a:solidFill>
                            <a:schemeClr val="tx1"/>
                          </a:solidFill>
                          <a:effectLst/>
                          <a:latin typeface="Calibri" pitchFamily="34" charset="0"/>
                          <a:ea typeface="ＭＳ Ｐゴシック" charset="-128"/>
                        </a:rPr>
                        <a:t>, NRL, </a:t>
                      </a:r>
                      <a:r>
                        <a:rPr kumimoji="0" lang="en-US" sz="1600" b="0" i="0" u="none" strike="noStrike" cap="none" normalizeH="0" baseline="0" smtClean="0">
                          <a:ln>
                            <a:noFill/>
                          </a:ln>
                          <a:solidFill>
                            <a:srgbClr val="FF0000"/>
                          </a:solidFill>
                          <a:effectLst/>
                          <a:latin typeface="Calibri" pitchFamily="34" charset="0"/>
                          <a:ea typeface="ＭＳ Ｐゴシック" charset="-128"/>
                        </a:rPr>
                        <a:t>GFDL</a:t>
                      </a:r>
                      <a:r>
                        <a:rPr kumimoji="0" lang="en-US" sz="1600" b="0" i="0" u="none" strike="noStrike" cap="none" normalizeH="0" baseline="0" smtClean="0">
                          <a:ln>
                            <a:noFill/>
                          </a:ln>
                          <a:solidFill>
                            <a:schemeClr val="tx1"/>
                          </a:solidFill>
                          <a:effectLst/>
                          <a:latin typeface="Calibri" pitchFamily="34" charset="0"/>
                          <a:ea typeface="ＭＳ Ｐゴシック" charset="-128"/>
                        </a:rPr>
                        <a:t>, EMC, NRL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350838" marR="0" lvl="0" indent="-350838"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itchFamily="34" charset="0"/>
                          <a:ea typeface="ＭＳ Ｐゴシック" charset="-128"/>
                        </a:rPr>
                        <a:t>2.	Regional Model/Physics Development Team</a:t>
                      </a:r>
                      <a:endParaRPr kumimoji="0" lang="en-US" sz="1600" b="0" i="0" u="none" strike="noStrike" cap="none" normalizeH="0" baseline="0" smtClean="0">
                        <a:ln>
                          <a:noFill/>
                        </a:ln>
                        <a:solidFill>
                          <a:schemeClr val="tx1"/>
                        </a:solidFill>
                        <a:effectLst/>
                        <a:latin typeface="Calibri"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34" charset="0"/>
                          <a:ea typeface="ＭＳ Ｐゴシック" charset="-128"/>
                        </a:rPr>
                        <a:t>Bender </a:t>
                      </a:r>
                      <a:r>
                        <a:rPr kumimoji="0" lang="en-US" sz="1600" b="1" i="0" u="none" strike="noStrike" cap="none" normalizeH="0" baseline="0" smtClean="0">
                          <a:ln>
                            <a:noFill/>
                          </a:ln>
                          <a:solidFill>
                            <a:schemeClr val="tx1"/>
                          </a:solidFill>
                          <a:effectLst/>
                          <a:latin typeface="Calibri" pitchFamily="34" charset="0"/>
                          <a:ea typeface="ＭＳ Ｐゴシック" charset="-128"/>
                        </a:rPr>
                        <a:t>(GFDL), Kwon (EMC), </a:t>
                      </a:r>
                      <a:r>
                        <a:rPr kumimoji="0" lang="en-US" sz="1600" b="0" i="0" u="none" strike="noStrike" cap="none" normalizeH="0" baseline="0" smtClean="0">
                          <a:ln>
                            <a:noFill/>
                          </a:ln>
                          <a:solidFill>
                            <a:srgbClr val="FF0000"/>
                          </a:solidFill>
                          <a:effectLst/>
                          <a:latin typeface="Calibri" pitchFamily="34" charset="0"/>
                          <a:ea typeface="ＭＳ Ｐゴシック" charset="-128"/>
                        </a:rPr>
                        <a:t>HRD</a:t>
                      </a:r>
                      <a:r>
                        <a:rPr kumimoji="0" lang="en-US" sz="1600" b="0" i="0" u="none" strike="noStrike" cap="none" normalizeH="0" baseline="0" smtClean="0">
                          <a:ln>
                            <a:noFill/>
                          </a:ln>
                          <a:solidFill>
                            <a:schemeClr val="tx1"/>
                          </a:solidFill>
                          <a:effectLst/>
                          <a:latin typeface="Calibri" pitchFamily="34" charset="0"/>
                          <a:ea typeface="ＭＳ Ｐゴシック" charset="-128"/>
                        </a:rPr>
                        <a:t>, NRL, </a:t>
                      </a:r>
                      <a:r>
                        <a:rPr kumimoji="0" lang="en-US" sz="1600" b="0" i="0" u="none" strike="noStrike" cap="none" normalizeH="0" baseline="0" smtClean="0">
                          <a:ln>
                            <a:noFill/>
                          </a:ln>
                          <a:solidFill>
                            <a:srgbClr val="FF0000"/>
                          </a:solidFill>
                          <a:effectLst/>
                          <a:latin typeface="Calibri" pitchFamily="34" charset="0"/>
                          <a:ea typeface="ＭＳ Ｐゴシック" charset="-128"/>
                        </a:rPr>
                        <a:t>ESRL </a:t>
                      </a:r>
                      <a:r>
                        <a:rPr kumimoji="0" lang="en-US" sz="1600" b="0" i="0" u="none" strike="noStrike" cap="none" normalizeH="0" baseline="0" smtClean="0">
                          <a:ln>
                            <a:noFill/>
                          </a:ln>
                          <a:solidFill>
                            <a:schemeClr val="tx1"/>
                          </a:solidFill>
                          <a:effectLst/>
                          <a:latin typeface="Calibri" pitchFamily="34" charset="0"/>
                          <a:ea typeface="ＭＳ Ｐゴシック" charset="-128"/>
                        </a:rPr>
                        <a:t>URI,</a:t>
                      </a:r>
                      <a:r>
                        <a:rPr kumimoji="0" lang="en-US" sz="1600" b="1" i="0" u="none" strike="noStrike" cap="none" normalizeH="0" baseline="0" smtClean="0">
                          <a:ln>
                            <a:noFill/>
                          </a:ln>
                          <a:solidFill>
                            <a:schemeClr val="tx1"/>
                          </a:solidFill>
                          <a:effectLst/>
                          <a:latin typeface="Calibri" pitchFamily="34" charset="0"/>
                          <a:ea typeface="ＭＳ Ｐゴシック" charset="-128"/>
                        </a:rPr>
                        <a:t> </a:t>
                      </a:r>
                      <a:r>
                        <a:rPr kumimoji="0" lang="en-US" sz="1600" b="0" i="0" u="none" strike="noStrike" cap="none" normalizeH="0" baseline="0" smtClean="0">
                          <a:ln>
                            <a:noFill/>
                          </a:ln>
                          <a:solidFill>
                            <a:schemeClr val="tx1"/>
                          </a:solidFill>
                          <a:effectLst/>
                          <a:latin typeface="Calibri" pitchFamily="34" charset="0"/>
                          <a:ea typeface="ＭＳ Ｐゴシック" charset="-128"/>
                        </a:rPr>
                        <a:t>Old Dominion Univ, </a:t>
                      </a:r>
                      <a:r>
                        <a:rPr kumimoji="0" lang="pt-BR" sz="1600" b="0" i="0" u="none" strike="noStrike" cap="none" normalizeH="0" baseline="0" smtClean="0">
                          <a:ln>
                            <a:noFill/>
                          </a:ln>
                          <a:solidFill>
                            <a:schemeClr val="tx1"/>
                          </a:solidFill>
                          <a:effectLst/>
                          <a:latin typeface="Calibri" pitchFamily="34" charset="0"/>
                          <a:ea typeface="ＭＳ Ｐゴシック" charset="-128"/>
                        </a:rPr>
                        <a:t>NESL</a:t>
                      </a:r>
                      <a:endParaRPr kumimoji="0" lang="en-US" sz="1600" b="0" i="0" u="none" strike="noStrike" cap="none" normalizeH="0" baseline="0" smtClean="0">
                        <a:ln>
                          <a:noFill/>
                        </a:ln>
                        <a:solidFill>
                          <a:schemeClr val="tx1"/>
                        </a:solidFill>
                        <a:effectLst/>
                        <a:latin typeface="Calibri"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350838" marR="0" lvl="0" indent="-350838"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itchFamily="34" charset="0"/>
                          <a:ea typeface="ＭＳ Ｐゴシック" charset="-128"/>
                        </a:rPr>
                        <a:t>3.   Ensemble Development Team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34" charset="0"/>
                          <a:ea typeface="ＭＳ Ｐゴシック" charset="-128"/>
                        </a:rPr>
                        <a:t>Toth </a:t>
                      </a:r>
                      <a:r>
                        <a:rPr kumimoji="0" lang="en-US" sz="1600" b="1" i="0" u="none" strike="noStrike" cap="none" normalizeH="0" baseline="0" smtClean="0">
                          <a:ln>
                            <a:noFill/>
                          </a:ln>
                          <a:solidFill>
                            <a:schemeClr val="tx1"/>
                          </a:solidFill>
                          <a:effectLst/>
                          <a:latin typeface="Calibri" pitchFamily="34" charset="0"/>
                          <a:ea typeface="ＭＳ Ｐゴシック" charset="-128"/>
                        </a:rPr>
                        <a:t>(ESRL), Reynolds (NRL), </a:t>
                      </a:r>
                      <a:r>
                        <a:rPr kumimoji="0" lang="en-US" sz="1600" b="0" i="0" u="none" strike="noStrike" cap="none" normalizeH="0" baseline="0" smtClean="0">
                          <a:ln>
                            <a:noFill/>
                          </a:ln>
                          <a:solidFill>
                            <a:srgbClr val="FF0000"/>
                          </a:solidFill>
                          <a:effectLst/>
                          <a:latin typeface="Calibri" pitchFamily="34" charset="0"/>
                          <a:ea typeface="ＭＳ Ｐゴシック" charset="-128"/>
                        </a:rPr>
                        <a:t>HRD</a:t>
                      </a:r>
                      <a:r>
                        <a:rPr kumimoji="0" lang="en-US" sz="1600" b="0" i="0" u="none" strike="noStrike" cap="none" normalizeH="0" baseline="0" smtClean="0">
                          <a:ln>
                            <a:noFill/>
                          </a:ln>
                          <a:solidFill>
                            <a:schemeClr val="tx1"/>
                          </a:solidFill>
                          <a:effectLst/>
                          <a:latin typeface="Calibri" pitchFamily="34" charset="0"/>
                          <a:ea typeface="ＭＳ Ｐゴシック" charset="-128"/>
                        </a:rPr>
                        <a:t>, PSU, EMC, NHC, FSU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4513">
                <a:tc>
                  <a:txBody>
                    <a:bodyPr/>
                    <a:lstStyle/>
                    <a:p>
                      <a:pPr marL="350838" marR="0" lvl="0" indent="-350838"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itchFamily="34" charset="0"/>
                          <a:ea typeface="ＭＳ Ｐゴシック" charset="-128"/>
                        </a:rPr>
                        <a:t>4.	Data Assimilation/Vortex Initialization Team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itchFamily="34" charset="0"/>
                          <a:ea typeface="ＭＳ Ｐゴシック" charset="-128"/>
                        </a:rPr>
                        <a:t>Lapenta </a:t>
                      </a:r>
                      <a:r>
                        <a:rPr kumimoji="0" lang="en-US" sz="1600" b="0" i="0" u="none" strike="noStrike" cap="none" normalizeH="0" baseline="0" smtClean="0">
                          <a:ln>
                            <a:noFill/>
                          </a:ln>
                          <a:solidFill>
                            <a:schemeClr val="tx1"/>
                          </a:solidFill>
                          <a:effectLst/>
                          <a:latin typeface="Calibri" pitchFamily="34" charset="0"/>
                          <a:ea typeface="ＭＳ Ｐゴシック" charset="-128"/>
                        </a:rPr>
                        <a:t>(EMC), </a:t>
                      </a:r>
                      <a:r>
                        <a:rPr kumimoji="0" lang="en-US" sz="1600" b="1" i="0" u="none" strike="noStrike" cap="none" normalizeH="0" baseline="0" smtClean="0">
                          <a:ln>
                            <a:noFill/>
                          </a:ln>
                          <a:solidFill>
                            <a:srgbClr val="FF0000"/>
                          </a:solidFill>
                          <a:effectLst/>
                          <a:latin typeface="Calibri" pitchFamily="34" charset="0"/>
                          <a:ea typeface="ＭＳ Ｐゴシック" charset="-128"/>
                        </a:rPr>
                        <a:t>Whitaker </a:t>
                      </a:r>
                      <a:r>
                        <a:rPr kumimoji="0" lang="en-US" sz="1600" b="0" i="0" u="none" strike="noStrike" cap="none" normalizeH="0" baseline="0" smtClean="0">
                          <a:ln>
                            <a:noFill/>
                          </a:ln>
                          <a:solidFill>
                            <a:schemeClr val="tx1"/>
                          </a:solidFill>
                          <a:effectLst/>
                          <a:latin typeface="Calibri" pitchFamily="34" charset="0"/>
                          <a:ea typeface="ＭＳ Ｐゴシック" charset="-128"/>
                        </a:rPr>
                        <a:t>(ESRL</a:t>
                      </a:r>
                      <a:r>
                        <a:rPr kumimoji="0" lang="en-US" sz="1600" b="1" i="0" u="none" strike="noStrike" cap="none" normalizeH="0" baseline="0" smtClean="0">
                          <a:ln>
                            <a:noFill/>
                          </a:ln>
                          <a:solidFill>
                            <a:schemeClr val="tx1"/>
                          </a:solidFill>
                          <a:effectLst/>
                          <a:latin typeface="Calibri" pitchFamily="34" charset="0"/>
                          <a:ea typeface="ＭＳ Ｐゴシック" charset="-128"/>
                        </a:rPr>
                        <a:t>)</a:t>
                      </a:r>
                      <a:r>
                        <a:rPr kumimoji="0" lang="en-US" sz="1600" b="0" i="0" u="none" strike="noStrike" cap="none" normalizeH="0" baseline="0" smtClean="0">
                          <a:ln>
                            <a:noFill/>
                          </a:ln>
                          <a:solidFill>
                            <a:schemeClr val="tx1"/>
                          </a:solidFill>
                          <a:effectLst/>
                          <a:latin typeface="Calibri" pitchFamily="34" charset="0"/>
                          <a:ea typeface="ＭＳ Ｐゴシック" charset="-128"/>
                        </a:rPr>
                        <a:t>, NRL, </a:t>
                      </a:r>
                      <a:r>
                        <a:rPr kumimoji="0" lang="en-US" sz="1600" b="0" i="0" u="none" strike="noStrike" cap="none" normalizeH="0" baseline="0" smtClean="0">
                          <a:ln>
                            <a:noFill/>
                          </a:ln>
                          <a:solidFill>
                            <a:srgbClr val="FF0000"/>
                          </a:solidFill>
                          <a:effectLst/>
                          <a:latin typeface="Calibri" pitchFamily="34" charset="0"/>
                          <a:ea typeface="ＭＳ Ｐゴシック" charset="-128"/>
                        </a:rPr>
                        <a:t>HRD</a:t>
                      </a:r>
                      <a:r>
                        <a:rPr kumimoji="0" lang="en-US" sz="1600" b="0" i="0" u="none" strike="noStrike" cap="none" normalizeH="0" baseline="0" smtClean="0">
                          <a:ln>
                            <a:noFill/>
                          </a:ln>
                          <a:solidFill>
                            <a:schemeClr val="tx1"/>
                          </a:solidFill>
                          <a:effectLst/>
                          <a:latin typeface="Calibri" pitchFamily="34" charset="0"/>
                          <a:ea typeface="ＭＳ Ｐゴシック" charset="-128"/>
                        </a:rPr>
                        <a:t>, CIRA,</a:t>
                      </a:r>
                      <a:r>
                        <a:rPr kumimoji="0" lang="en-US" sz="1600" b="1" i="0" u="none" strike="noStrike" cap="none" normalizeH="0" baseline="0" smtClean="0">
                          <a:ln>
                            <a:noFill/>
                          </a:ln>
                          <a:solidFill>
                            <a:schemeClr val="tx1"/>
                          </a:solidFill>
                          <a:effectLst/>
                          <a:latin typeface="Calibri" pitchFamily="34" charset="0"/>
                          <a:ea typeface="ＭＳ Ｐゴシック" charset="-128"/>
                        </a:rPr>
                        <a:t> </a:t>
                      </a:r>
                      <a:r>
                        <a:rPr kumimoji="0" lang="en-US" sz="1600" b="0" i="0" u="none" strike="noStrike" cap="none" normalizeH="0" baseline="0" smtClean="0">
                          <a:ln>
                            <a:noFill/>
                          </a:ln>
                          <a:solidFill>
                            <a:schemeClr val="tx1"/>
                          </a:solidFill>
                          <a:effectLst/>
                          <a:latin typeface="Calibri" pitchFamily="34" charset="0"/>
                          <a:ea typeface="ＭＳ Ｐゴシック" charset="-128"/>
                        </a:rPr>
                        <a:t>PSU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350838" marR="0" lvl="0" indent="-350838" algn="l" defTabSz="914400" rtl="0" eaLnBrk="1" fontAlgn="base" latinLnBrk="0" hangingPunct="1">
                        <a:lnSpc>
                          <a:spcPct val="90000"/>
                        </a:lnSpc>
                        <a:spcBef>
                          <a:spcPct val="0"/>
                        </a:spcBef>
                        <a:spcAft>
                          <a:spcPct val="0"/>
                        </a:spcAft>
                        <a:buClrTx/>
                        <a:buSzTx/>
                        <a:buFontTx/>
                        <a:buAutoNum type="arabicPeriod" startAt="5"/>
                        <a:tabLst>
                          <a:tab pos="350838" algn="l"/>
                        </a:tabLst>
                      </a:pPr>
                      <a:r>
                        <a:rPr kumimoji="0" lang="en-US" sz="1600" b="1" i="0" u="none" strike="noStrike" cap="none" normalizeH="0" baseline="0" smtClean="0">
                          <a:ln>
                            <a:noFill/>
                          </a:ln>
                          <a:solidFill>
                            <a:schemeClr val="tx1"/>
                          </a:solidFill>
                          <a:effectLst/>
                          <a:latin typeface="Calibri" pitchFamily="34" charset="0"/>
                          <a:ea typeface="ＭＳ Ｐゴシック" charset="-128"/>
                        </a:rPr>
                        <a:t>Verification Team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34" charset="0"/>
                          <a:ea typeface="ＭＳ Ｐゴシック" charset="-128"/>
                        </a:rPr>
                        <a:t>Marchok </a:t>
                      </a:r>
                      <a:r>
                        <a:rPr kumimoji="0" lang="en-US" sz="1600" b="1" i="0" u="none" strike="noStrike" cap="none" normalizeH="0" baseline="0" smtClean="0">
                          <a:ln>
                            <a:noFill/>
                          </a:ln>
                          <a:solidFill>
                            <a:schemeClr val="tx1"/>
                          </a:solidFill>
                          <a:effectLst/>
                          <a:latin typeface="Calibri" pitchFamily="34" charset="0"/>
                          <a:ea typeface="ＭＳ Ｐゴシック" charset="-128"/>
                        </a:rPr>
                        <a:t>(GFDL), Brown (RAL)</a:t>
                      </a:r>
                      <a:r>
                        <a:rPr kumimoji="0" lang="en-US" sz="1600" b="0" i="0" u="none" strike="noStrike" cap="none" normalizeH="0" baseline="0" smtClean="0">
                          <a:ln>
                            <a:noFill/>
                          </a:ln>
                          <a:solidFill>
                            <a:schemeClr val="tx1"/>
                          </a:solidFill>
                          <a:effectLst/>
                          <a:latin typeface="Calibri" pitchFamily="34" charset="0"/>
                          <a:ea typeface="ＭＳ Ｐゴシック" charset="-128"/>
                        </a:rPr>
                        <a:t>,  NRL, NESDIS/STAR, </a:t>
                      </a:r>
                      <a:r>
                        <a:rPr kumimoji="0" lang="en-US" sz="1600" b="0" i="0" u="none" strike="noStrike" cap="none" normalizeH="0" baseline="0" smtClean="0">
                          <a:ln>
                            <a:noFill/>
                          </a:ln>
                          <a:solidFill>
                            <a:srgbClr val="FF0000"/>
                          </a:solidFill>
                          <a:effectLst/>
                          <a:latin typeface="Calibri" pitchFamily="34" charset="0"/>
                          <a:ea typeface="ＭＳ Ｐゴシック" charset="-128"/>
                        </a:rPr>
                        <a:t>HRD</a:t>
                      </a:r>
                      <a:r>
                        <a:rPr kumimoji="0" lang="en-US" sz="1600" b="0" i="0" u="none" strike="noStrike" cap="none" normalizeH="0" baseline="0" smtClean="0">
                          <a:ln>
                            <a:noFill/>
                          </a:ln>
                          <a:solidFill>
                            <a:schemeClr val="tx1"/>
                          </a:solidFill>
                          <a:effectLst/>
                          <a:latin typeface="Calibri" pitchFamily="34" charset="0"/>
                          <a:ea typeface="ＭＳ Ｐゴシック" charset="-128"/>
                        </a:rPr>
                        <a:t>,  NHC, EMC, </a:t>
                      </a:r>
                      <a:r>
                        <a:rPr kumimoji="0" lang="en-US" sz="1600" b="0" i="0" u="none" strike="noStrike" cap="none" normalizeH="0" baseline="0" smtClean="0">
                          <a:ln>
                            <a:noFill/>
                          </a:ln>
                          <a:solidFill>
                            <a:srgbClr val="FF0000"/>
                          </a:solidFill>
                          <a:effectLst/>
                          <a:latin typeface="Calibri" pitchFamily="34" charset="0"/>
                          <a:ea typeface="ＭＳ Ｐゴシック" charset="-128"/>
                        </a:rPr>
                        <a:t>ESRL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350838" marR="0" lvl="0" indent="-350838"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itchFamily="34" charset="0"/>
                          <a:ea typeface="ＭＳ Ｐゴシック" charset="-128"/>
                        </a:rPr>
                        <a:t>6.	Applications Development and Diagnostics Team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itchFamily="34" charset="0"/>
                          <a:ea typeface="ＭＳ Ｐゴシック" charset="-128"/>
                        </a:rPr>
                        <a:t>Rappaport (NHC), DeMaria (NESDIS/STAR)</a:t>
                      </a:r>
                      <a:r>
                        <a:rPr kumimoji="0" lang="en-US" sz="1600" b="0" i="0" u="none" strike="noStrike" cap="none" normalizeH="0" baseline="0" smtClean="0">
                          <a:ln>
                            <a:noFill/>
                          </a:ln>
                          <a:solidFill>
                            <a:schemeClr val="tx1"/>
                          </a:solidFill>
                          <a:effectLst/>
                          <a:latin typeface="Calibri" pitchFamily="34" charset="0"/>
                          <a:ea typeface="ＭＳ Ｐゴシック" charset="-128"/>
                        </a:rPr>
                        <a:t>, EMC, NRL, </a:t>
                      </a:r>
                      <a:r>
                        <a:rPr kumimoji="0" lang="en-US" sz="1600" b="0" i="0" u="none" strike="noStrike" cap="none" normalizeH="0" baseline="0" smtClean="0">
                          <a:ln>
                            <a:noFill/>
                          </a:ln>
                          <a:solidFill>
                            <a:srgbClr val="FF0000"/>
                          </a:solidFill>
                          <a:effectLst/>
                          <a:latin typeface="Calibri" pitchFamily="34" charset="0"/>
                          <a:ea typeface="ＭＳ Ｐゴシック" charset="-128"/>
                        </a:rPr>
                        <a:t>HRD</a:t>
                      </a:r>
                      <a:r>
                        <a:rPr kumimoji="0" lang="en-US" sz="1600" b="0" i="0" u="none" strike="noStrike" cap="none" normalizeH="0" baseline="0" smtClean="0">
                          <a:ln>
                            <a:noFill/>
                          </a:ln>
                          <a:solidFill>
                            <a:schemeClr val="tx1"/>
                          </a:solidFill>
                          <a:effectLst/>
                          <a:latin typeface="Calibri" pitchFamily="34" charset="0"/>
                          <a:ea typeface="ＭＳ Ｐゴシック" charset="-128"/>
                        </a:rPr>
                        <a:t>, RAL, </a:t>
                      </a:r>
                      <a:r>
                        <a:rPr kumimoji="0" lang="en-US" sz="1600" b="0" i="0" u="none" strike="noStrike" cap="none" normalizeH="0" baseline="0" smtClean="0">
                          <a:ln>
                            <a:noFill/>
                          </a:ln>
                          <a:solidFill>
                            <a:srgbClr val="FF0000"/>
                          </a:solidFill>
                          <a:effectLst/>
                          <a:latin typeface="Calibri" pitchFamily="34" charset="0"/>
                          <a:ea typeface="ＭＳ Ｐゴシック" charset="-128"/>
                        </a:rPr>
                        <a:t>ESRL</a:t>
                      </a:r>
                      <a:r>
                        <a:rPr kumimoji="0" lang="en-US" sz="1600" b="0" i="0" u="none" strike="noStrike" cap="none" normalizeH="0" baseline="0" smtClean="0">
                          <a:ln>
                            <a:noFill/>
                          </a:ln>
                          <a:solidFill>
                            <a:schemeClr val="tx1"/>
                          </a:solidFill>
                          <a:effectLst/>
                          <a:latin typeface="Calibri" pitchFamily="34" charset="0"/>
                          <a:ea typeface="ＭＳ Ｐゴシック" charset="-128"/>
                        </a:rPr>
                        <a:t>, OU, FSU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350838" marR="0" lvl="0" indent="-350838"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itchFamily="34" charset="0"/>
                          <a:ea typeface="ＭＳ Ｐゴシック" charset="-128"/>
                        </a:rPr>
                        <a:t>7.	Hurricane Observations Team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rgbClr val="FF0000"/>
                          </a:solidFill>
                          <a:effectLst/>
                          <a:latin typeface="Calibri" pitchFamily="34" charset="0"/>
                          <a:ea typeface="ＭＳ Ｐゴシック" charset="-128"/>
                        </a:rPr>
                        <a:t>Aberson </a:t>
                      </a:r>
                      <a:r>
                        <a:rPr kumimoji="0" lang="en-US" sz="1600" b="1" i="0" u="none" strike="noStrike" cap="none" normalizeH="0" baseline="0" smtClean="0">
                          <a:ln>
                            <a:noFill/>
                          </a:ln>
                          <a:solidFill>
                            <a:schemeClr val="tx1"/>
                          </a:solidFill>
                          <a:effectLst/>
                          <a:latin typeface="Calibri" pitchFamily="34" charset="0"/>
                          <a:ea typeface="ＭＳ Ｐゴシック" charset="-128"/>
                        </a:rPr>
                        <a:t>(HRD), Shay (RSMAS), </a:t>
                      </a:r>
                      <a:r>
                        <a:rPr kumimoji="0" lang="en-US" sz="1600" b="0" i="0" u="none" strike="noStrike" cap="none" normalizeH="0" baseline="0" smtClean="0">
                          <a:ln>
                            <a:noFill/>
                          </a:ln>
                          <a:solidFill>
                            <a:schemeClr val="tx1"/>
                          </a:solidFill>
                          <a:effectLst/>
                          <a:latin typeface="Calibri" pitchFamily="34" charset="0"/>
                          <a:ea typeface="ＭＳ Ｐゴシック" charset="-128"/>
                        </a:rPr>
                        <a:t>NHC</a:t>
                      </a:r>
                      <a:r>
                        <a:rPr kumimoji="0" lang="en-US" sz="1600" b="1" i="0" u="none" strike="noStrike" cap="none" normalizeH="0" baseline="0" smtClean="0">
                          <a:ln>
                            <a:noFill/>
                          </a:ln>
                          <a:solidFill>
                            <a:schemeClr val="tx1"/>
                          </a:solidFill>
                          <a:effectLst/>
                          <a:latin typeface="Calibri" pitchFamily="34" charset="0"/>
                          <a:ea typeface="ＭＳ Ｐゴシック" charset="-128"/>
                        </a:rPr>
                        <a:t>,</a:t>
                      </a:r>
                      <a:r>
                        <a:rPr kumimoji="0" lang="en-US" sz="1600" b="0" i="0" u="none" strike="noStrike" cap="none" normalizeH="0" baseline="0" smtClean="0">
                          <a:ln>
                            <a:noFill/>
                          </a:ln>
                          <a:solidFill>
                            <a:srgbClr val="FF0000"/>
                          </a:solidFill>
                          <a:effectLst/>
                          <a:latin typeface="Calibri" pitchFamily="34" charset="0"/>
                          <a:ea typeface="ＭＳ Ｐゴシック" charset="-128"/>
                        </a:rPr>
                        <a:t> HRD,</a:t>
                      </a:r>
                      <a:r>
                        <a:rPr kumimoji="0" lang="en-US" sz="1600" b="1" i="0" u="none" strike="noStrike" cap="none" normalizeH="0" baseline="0" smtClean="0">
                          <a:ln>
                            <a:noFill/>
                          </a:ln>
                          <a:solidFill>
                            <a:schemeClr val="tx1"/>
                          </a:solidFill>
                          <a:effectLst/>
                          <a:latin typeface="Calibri" pitchFamily="34" charset="0"/>
                          <a:ea typeface="ＭＳ Ｐゴシック" charset="-128"/>
                        </a:rPr>
                        <a:t> </a:t>
                      </a:r>
                      <a:r>
                        <a:rPr kumimoji="0" lang="en-US" sz="1600" b="0" i="0" u="none" strike="noStrike" cap="none" normalizeH="0" baseline="0" smtClean="0">
                          <a:ln>
                            <a:noFill/>
                          </a:ln>
                          <a:solidFill>
                            <a:schemeClr val="tx1"/>
                          </a:solidFill>
                          <a:effectLst/>
                          <a:latin typeface="Calibri" pitchFamily="34" charset="0"/>
                          <a:ea typeface="ＭＳ Ｐゴシック" charset="-128"/>
                        </a:rPr>
                        <a:t>EMC, NESDIS/STAR, </a:t>
                      </a:r>
                      <a:r>
                        <a:rPr kumimoji="0" lang="en-US" sz="1600" b="0" i="0" u="none" strike="noStrike" cap="none" normalizeH="0" baseline="0" smtClean="0">
                          <a:ln>
                            <a:noFill/>
                          </a:ln>
                          <a:solidFill>
                            <a:srgbClr val="FF0000"/>
                          </a:solidFill>
                          <a:effectLst/>
                          <a:latin typeface="Calibri" pitchFamily="34" charset="0"/>
                          <a:ea typeface="ＭＳ Ｐゴシック" charset="-128"/>
                        </a:rPr>
                        <a:t>ESRL</a:t>
                      </a:r>
                      <a:r>
                        <a:rPr kumimoji="0" lang="en-US" sz="1600" b="0" i="0" u="none" strike="noStrike" cap="none" normalizeH="0" baseline="0" smtClean="0">
                          <a:ln>
                            <a:noFill/>
                          </a:ln>
                          <a:solidFill>
                            <a:schemeClr val="tx1"/>
                          </a:solidFill>
                          <a:effectLst/>
                          <a:latin typeface="Calibri" pitchFamily="34" charset="0"/>
                          <a:ea typeface="ＭＳ Ｐゴシック" charset="-128"/>
                        </a:rPr>
                        <a:t>, URI, NRL, AOC, RAL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350838" marR="0" lvl="0" indent="-350838" algn="l" defTabSz="914400" rtl="0" eaLnBrk="1" fontAlgn="base" latinLnBrk="0" hangingPunct="1">
                        <a:lnSpc>
                          <a:spcPct val="90000"/>
                        </a:lnSpc>
                        <a:spcBef>
                          <a:spcPct val="0"/>
                        </a:spcBef>
                        <a:spcAft>
                          <a:spcPct val="0"/>
                        </a:spcAft>
                        <a:buClrTx/>
                        <a:buSzTx/>
                        <a:buFontTx/>
                        <a:buAutoNum type="arabicPeriod" startAt="8"/>
                        <a:tabLst/>
                      </a:pPr>
                      <a:r>
                        <a:rPr kumimoji="0" lang="en-US" sz="1600" b="1" i="0" u="none" strike="noStrike" cap="none" normalizeH="0" baseline="0" smtClean="0">
                          <a:ln>
                            <a:noFill/>
                          </a:ln>
                          <a:solidFill>
                            <a:schemeClr val="tx1"/>
                          </a:solidFill>
                          <a:effectLst/>
                          <a:latin typeface="Calibri" pitchFamily="34" charset="0"/>
                          <a:ea typeface="ＭＳ Ｐゴシック" charset="-128"/>
                        </a:rPr>
                        <a:t>Ocean/Wave Model Team</a:t>
                      </a:r>
                      <a:endParaRPr kumimoji="0" lang="en-US" sz="1600" b="0" i="0" u="none" strike="noStrike" cap="none" normalizeH="0" baseline="0" smtClean="0">
                        <a:ln>
                          <a:noFill/>
                        </a:ln>
                        <a:solidFill>
                          <a:schemeClr val="tx1"/>
                        </a:solidFill>
                        <a:effectLst/>
                        <a:latin typeface="Calibri" pitchFamily="34" charset="0"/>
                        <a:ea typeface="ＭＳ Ｐゴシック"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Calibri" pitchFamily="34" charset="0"/>
                          <a:ea typeface="ＭＳ Ｐゴシック" charset="-128"/>
                        </a:rPr>
                        <a:t>Tolman (EMC), </a:t>
                      </a:r>
                      <a:r>
                        <a:rPr kumimoji="0" lang="en-US" sz="1600" b="1" i="0" u="none" strike="noStrike" cap="none" normalizeH="0" baseline="0" smtClean="0">
                          <a:ln>
                            <a:noFill/>
                          </a:ln>
                          <a:solidFill>
                            <a:srgbClr val="FF0000"/>
                          </a:solidFill>
                          <a:effectLst/>
                          <a:latin typeface="Calibri" pitchFamily="34" charset="0"/>
                          <a:ea typeface="ＭＳ Ｐゴシック" charset="-128"/>
                        </a:rPr>
                        <a:t>Halliwell </a:t>
                      </a:r>
                      <a:r>
                        <a:rPr kumimoji="0" lang="en-US" sz="1600" b="1" i="0" u="none" strike="noStrike" cap="none" normalizeH="0" baseline="0" smtClean="0">
                          <a:ln>
                            <a:noFill/>
                          </a:ln>
                          <a:solidFill>
                            <a:schemeClr val="tx1"/>
                          </a:solidFill>
                          <a:effectLst/>
                          <a:latin typeface="Calibri" pitchFamily="34" charset="0"/>
                          <a:ea typeface="ＭＳ Ｐゴシック" charset="-128"/>
                        </a:rPr>
                        <a:t>( AOML), </a:t>
                      </a:r>
                      <a:r>
                        <a:rPr kumimoji="0" lang="en-US" sz="1600" b="0" i="0" u="none" strike="noStrike" cap="none" normalizeH="0" baseline="0" smtClean="0">
                          <a:ln>
                            <a:noFill/>
                          </a:ln>
                          <a:solidFill>
                            <a:schemeClr val="tx1"/>
                          </a:solidFill>
                          <a:effectLst/>
                          <a:latin typeface="Calibri" pitchFamily="34" charset="0"/>
                          <a:ea typeface="ＭＳ Ｐゴシック" charset="-128"/>
                        </a:rPr>
                        <a:t>URI, ESRL, NRL, RSMAS, </a:t>
                      </a:r>
                      <a:r>
                        <a:rPr kumimoji="0" lang="en-US" sz="1600" b="0" i="0" u="none" strike="noStrike" cap="none" normalizeH="0" baseline="0" smtClean="0">
                          <a:ln>
                            <a:noFill/>
                          </a:ln>
                          <a:solidFill>
                            <a:srgbClr val="FF0000"/>
                          </a:solidFill>
                          <a:effectLst/>
                          <a:latin typeface="Calibri" pitchFamily="34" charset="0"/>
                          <a:ea typeface="ＭＳ Ｐゴシック" charset="-128"/>
                        </a:rPr>
                        <a:t>HRD</a:t>
                      </a:r>
                      <a:r>
                        <a:rPr kumimoji="0" lang="en-US" sz="1600" b="0" i="0" u="none" strike="noStrike" cap="none" normalizeH="0" baseline="0" smtClean="0">
                          <a:ln>
                            <a:noFill/>
                          </a:ln>
                          <a:solidFill>
                            <a:schemeClr val="tx1"/>
                          </a:solidFill>
                          <a:effectLst/>
                          <a:latin typeface="Calibri" pitchFamily="34" charset="0"/>
                          <a:ea typeface="ＭＳ Ｐゴシック" charset="-128"/>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467" name="TextBox 4"/>
          <p:cNvSpPr txBox="1">
            <a:spLocks noChangeArrowheads="1"/>
          </p:cNvSpPr>
          <p:nvPr/>
        </p:nvSpPr>
        <p:spPr bwMode="auto">
          <a:xfrm>
            <a:off x="293688" y="1236663"/>
            <a:ext cx="8596312" cy="646112"/>
          </a:xfrm>
          <a:prstGeom prst="rect">
            <a:avLst/>
          </a:prstGeom>
          <a:noFill/>
          <a:ln w="9525">
            <a:noFill/>
            <a:miter lim="800000"/>
            <a:headEnd/>
            <a:tailEnd/>
          </a:ln>
        </p:spPr>
        <p:txBody>
          <a:bodyPr>
            <a:spAutoFit/>
          </a:bodyPr>
          <a:lstStyle/>
          <a:p>
            <a:r>
              <a:rPr lang="en-US" sz="1800">
                <a:latin typeface="Calibri" pitchFamily="34" charset="0"/>
              </a:rPr>
              <a:t>HFIP Leadership: Frank Marks (Research Lead), Ed Rappaport (Operations Lead), Fred Toepfer (Project Manager), Bob Gall (Development Manager)</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176213" y="1270000"/>
            <a:ext cx="8782050" cy="5187950"/>
          </a:xfrm>
        </p:spPr>
        <p:txBody>
          <a:bodyPr/>
          <a:lstStyle/>
          <a:p>
            <a:pPr marL="227013" indent="-227013" eaLnBrk="1" hangingPunct="1">
              <a:lnSpc>
                <a:spcPct val="95000"/>
              </a:lnSpc>
              <a:spcBef>
                <a:spcPct val="20000"/>
              </a:spcBef>
              <a:buFontTx/>
              <a:buChar char="•"/>
            </a:pPr>
            <a:r>
              <a:rPr lang="en-US" sz="3200" smtClean="0">
                <a:solidFill>
                  <a:srgbClr val="FF0906"/>
                </a:solidFill>
                <a:latin typeface="Calibri" pitchFamily="34" charset="0"/>
                <a:hlinkClick r:id="rId3" action="ppaction://hlinksldjump"/>
              </a:rPr>
              <a:t>Critical to HFIP success</a:t>
            </a:r>
            <a:r>
              <a:rPr lang="en-US" sz="3200" smtClean="0">
                <a:latin typeface="Calibri" pitchFamily="34" charset="0"/>
              </a:rPr>
              <a:t>: Massive amounts of simulation output:</a:t>
            </a:r>
          </a:p>
          <a:p>
            <a:pPr marL="398463" lvl="1" indent="-227013" eaLnBrk="1" hangingPunct="1">
              <a:lnSpc>
                <a:spcPct val="95000"/>
              </a:lnSpc>
              <a:spcBef>
                <a:spcPct val="20000"/>
              </a:spcBef>
              <a:buFontTx/>
              <a:buChar char="•"/>
            </a:pPr>
            <a:r>
              <a:rPr lang="en-US" sz="2800" smtClean="0">
                <a:latin typeface="Calibri" pitchFamily="34" charset="0"/>
                <a:ea typeface="ＭＳ Ｐゴシック" charset="-128"/>
                <a:hlinkClick r:id="rId4"/>
              </a:rPr>
              <a:t>High-resolution hurricane (HRH) </a:t>
            </a:r>
            <a:r>
              <a:rPr lang="en-US" sz="2800" smtClean="0">
                <a:latin typeface="Calibri" pitchFamily="34" charset="0"/>
                <a:ea typeface="ＭＳ Ｐゴシック" charset="-128"/>
              </a:rPr>
              <a:t>test: 69 cases (2005 &amp; 2007) for 6 model teams - &gt;50 Tb</a:t>
            </a:r>
          </a:p>
          <a:p>
            <a:pPr marL="398463" lvl="1" indent="-227013" eaLnBrk="1" hangingPunct="1">
              <a:lnSpc>
                <a:spcPct val="95000"/>
              </a:lnSpc>
              <a:spcBef>
                <a:spcPct val="20000"/>
              </a:spcBef>
              <a:buFontTx/>
              <a:buChar char="•"/>
            </a:pPr>
            <a:r>
              <a:rPr lang="en-US" sz="2800" smtClean="0">
                <a:latin typeface="Calibri" pitchFamily="34" charset="0"/>
                <a:ea typeface="ＭＳ Ｐゴシック" charset="-128"/>
              </a:rPr>
              <a:t>2008 &amp; 2009 HFIP Real-time test – &gt;70 cases plus multi-model regional ensembles - &gt;70 Tb</a:t>
            </a:r>
          </a:p>
          <a:p>
            <a:pPr marL="398463" lvl="1" indent="-227013" eaLnBrk="1" hangingPunct="1">
              <a:lnSpc>
                <a:spcPct val="95000"/>
              </a:lnSpc>
              <a:spcBef>
                <a:spcPct val="20000"/>
              </a:spcBef>
              <a:buFontTx/>
              <a:buChar char="•"/>
            </a:pPr>
            <a:r>
              <a:rPr lang="en-US" sz="2800" smtClean="0">
                <a:latin typeface="Calibri" pitchFamily="34" charset="0"/>
                <a:ea typeface="ＭＳ Ｐゴシック" charset="-128"/>
              </a:rPr>
              <a:t>2010 Demonstration -&gt; 30 storms &amp; invests plus multi model ensembles -&gt; ~400 Tb</a:t>
            </a:r>
          </a:p>
          <a:p>
            <a:pPr marL="227013" indent="-227013" eaLnBrk="1" hangingPunct="1">
              <a:lnSpc>
                <a:spcPct val="95000"/>
              </a:lnSpc>
              <a:spcBef>
                <a:spcPct val="20000"/>
              </a:spcBef>
              <a:buFontTx/>
              <a:buChar char="•"/>
            </a:pPr>
            <a:r>
              <a:rPr lang="en-US" sz="3200" smtClean="0">
                <a:latin typeface="Calibri" pitchFamily="34" charset="0"/>
              </a:rPr>
              <a:t>Need diagnostic tools to evaluate more than track and peak wind (e.g., large-scale, vortex-scale, convective scale, probability)</a:t>
            </a:r>
          </a:p>
        </p:txBody>
      </p:sp>
      <p:sp>
        <p:nvSpPr>
          <p:cNvPr id="49155" name="Rectangle 3"/>
          <p:cNvSpPr>
            <a:spLocks noGrp="1" noChangeArrowheads="1"/>
          </p:cNvSpPr>
          <p:nvPr>
            <p:ph type="title"/>
          </p:nvPr>
        </p:nvSpPr>
        <p:spPr>
          <a:xfrm>
            <a:off x="0" y="0"/>
            <a:ext cx="9144000" cy="1338263"/>
          </a:xfrm>
        </p:spPr>
        <p:txBody>
          <a:bodyPr/>
          <a:lstStyle/>
          <a:p>
            <a:pPr eaLnBrk="1" hangingPunct="1"/>
            <a:r>
              <a:rPr lang="en-US" sz="4800" smtClean="0">
                <a:latin typeface="Calibri" pitchFamily="34" charset="0"/>
              </a:rPr>
              <a:t>Improved Models &amp; Data:</a:t>
            </a:r>
            <a:r>
              <a:rPr lang="en-US" sz="4400" smtClean="0">
                <a:latin typeface="Calibri" pitchFamily="34" charset="0"/>
              </a:rPr>
              <a:t/>
            </a:r>
            <a:br>
              <a:rPr lang="en-US" sz="4400" smtClean="0">
                <a:latin typeface="Calibri" pitchFamily="34" charset="0"/>
              </a:rPr>
            </a:br>
            <a:r>
              <a:rPr lang="en-US" sz="4000" smtClean="0">
                <a:latin typeface="Calibri" pitchFamily="34" charset="0"/>
              </a:rPr>
              <a:t>Model evaluation</a:t>
            </a:r>
            <a:endParaRPr lang="en-US" sz="4400" smtClean="0">
              <a:latin typeface="Calibri" pitchFamily="34" charset="0"/>
            </a:endParaRPr>
          </a:p>
        </p:txBody>
      </p:sp>
      <p:sp>
        <p:nvSpPr>
          <p:cNvPr id="49156" name="TextBox 4"/>
          <p:cNvSpPr txBox="1">
            <a:spLocks noChangeArrowheads="1"/>
          </p:cNvSpPr>
          <p:nvPr/>
        </p:nvSpPr>
        <p:spPr bwMode="auto">
          <a:xfrm>
            <a:off x="5332413" y="6575425"/>
            <a:ext cx="3490912" cy="307975"/>
          </a:xfrm>
          <a:prstGeom prst="rect">
            <a:avLst/>
          </a:prstGeom>
          <a:noFill/>
          <a:ln w="9525">
            <a:noFill/>
            <a:miter lim="800000"/>
            <a:headEnd/>
            <a:tailEnd/>
          </a:ln>
        </p:spPr>
        <p:txBody>
          <a:bodyPr wrap="none">
            <a:spAutoFit/>
          </a:bodyPr>
          <a:lstStyle/>
          <a:p>
            <a:r>
              <a:rPr lang="en-US" sz="1400">
                <a:latin typeface="Calibri" pitchFamily="34" charset="0"/>
              </a:rPr>
              <a:t>Application Development &amp; Diagnostics Team</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0" y="257175"/>
            <a:ext cx="8229600" cy="838200"/>
          </a:xfrm>
        </p:spPr>
        <p:txBody>
          <a:bodyPr/>
          <a:lstStyle/>
          <a:p>
            <a:r>
              <a:rPr lang="en-US" sz="4800" smtClean="0">
                <a:latin typeface="Calibri" pitchFamily="34" charset="0"/>
              </a:rPr>
              <a:t>FY 11 Funding </a:t>
            </a:r>
          </a:p>
        </p:txBody>
      </p:sp>
      <p:sp>
        <p:nvSpPr>
          <p:cNvPr id="51203" name="Rectangle 4"/>
          <p:cNvSpPr>
            <a:spLocks noChangeArrowheads="1"/>
          </p:cNvSpPr>
          <p:nvPr/>
        </p:nvSpPr>
        <p:spPr bwMode="auto">
          <a:xfrm>
            <a:off x="233363" y="2195513"/>
            <a:ext cx="4211637" cy="3324225"/>
          </a:xfrm>
          <a:prstGeom prst="rect">
            <a:avLst/>
          </a:prstGeom>
          <a:noFill/>
          <a:ln w="9525">
            <a:noFill/>
            <a:miter lim="800000"/>
            <a:headEnd/>
            <a:tailEnd/>
          </a:ln>
        </p:spPr>
        <p:txBody>
          <a:bodyPr>
            <a:spAutoFit/>
          </a:bodyPr>
          <a:lstStyle/>
          <a:p>
            <a:r>
              <a:rPr lang="en-US" sz="2000">
                <a:latin typeface="Calibri" pitchFamily="34" charset="0"/>
              </a:rPr>
              <a:t>HFIP Funding for FY10: </a:t>
            </a:r>
          </a:p>
          <a:p>
            <a:endParaRPr lang="en-US" sz="2000">
              <a:latin typeface="Calibri" pitchFamily="34" charset="0"/>
            </a:endParaRPr>
          </a:p>
          <a:p>
            <a:r>
              <a:rPr lang="en-US" sz="2000">
                <a:latin typeface="Calibri" pitchFamily="34" charset="0"/>
              </a:rPr>
              <a:t>Dedicated for HPC  	    $3.000M</a:t>
            </a:r>
          </a:p>
          <a:p>
            <a:endParaRPr lang="en-US" sz="2000">
              <a:latin typeface="Calibri" pitchFamily="34" charset="0"/>
            </a:endParaRPr>
          </a:p>
          <a:p>
            <a:r>
              <a:rPr lang="en-US" sz="2000">
                <a:latin typeface="Calibri" pitchFamily="34" charset="0"/>
              </a:rPr>
              <a:t>OAR  Base	    	   $6.020M</a:t>
            </a:r>
          </a:p>
          <a:p>
            <a:endParaRPr lang="en-US" sz="2000">
              <a:latin typeface="Calibri" pitchFamily="34" charset="0"/>
            </a:endParaRPr>
          </a:p>
          <a:p>
            <a:r>
              <a:rPr lang="en-US" sz="2000">
                <a:latin typeface="Calibri" pitchFamily="34" charset="0"/>
              </a:rPr>
              <a:t>NWS   Base	  	 </a:t>
            </a:r>
            <a:r>
              <a:rPr lang="en-US" sz="2000" u="sng">
                <a:latin typeface="Calibri" pitchFamily="34" charset="0"/>
              </a:rPr>
              <a:t>$14.040M</a:t>
            </a:r>
          </a:p>
          <a:p>
            <a:r>
              <a:rPr lang="en-US" sz="2000">
                <a:latin typeface="Calibri" pitchFamily="34" charset="0"/>
              </a:rPr>
              <a:t>      				Total           	 $23.060M</a:t>
            </a:r>
            <a:r>
              <a:rPr lang="en-US" sz="2000">
                <a:solidFill>
                  <a:srgbClr val="FF0000"/>
                </a:solidFill>
                <a:latin typeface="Calibri" pitchFamily="34" charset="0"/>
              </a:rPr>
              <a:t>  </a:t>
            </a:r>
          </a:p>
          <a:p>
            <a:pPr>
              <a:spcBef>
                <a:spcPct val="50000"/>
              </a:spcBef>
            </a:pPr>
            <a:endParaRPr lang="en-US" sz="2000">
              <a:solidFill>
                <a:srgbClr val="FF0000"/>
              </a:solidFill>
              <a:latin typeface="Calibri" pitchFamily="34" charset="0"/>
            </a:endParaRPr>
          </a:p>
        </p:txBody>
      </p:sp>
      <p:sp>
        <p:nvSpPr>
          <p:cNvPr id="51204" name="Text Box 6"/>
          <p:cNvSpPr txBox="1">
            <a:spLocks noChangeArrowheads="1"/>
          </p:cNvSpPr>
          <p:nvPr/>
        </p:nvSpPr>
        <p:spPr bwMode="auto">
          <a:xfrm>
            <a:off x="776288" y="1581150"/>
            <a:ext cx="7429500" cy="461963"/>
          </a:xfrm>
          <a:prstGeom prst="rect">
            <a:avLst/>
          </a:prstGeom>
          <a:noFill/>
          <a:ln w="9525">
            <a:noFill/>
            <a:miter lim="800000"/>
            <a:headEnd/>
            <a:tailEnd/>
          </a:ln>
        </p:spPr>
        <p:txBody>
          <a:bodyPr>
            <a:spAutoFit/>
          </a:bodyPr>
          <a:lstStyle/>
          <a:p>
            <a:pPr algn="ctr">
              <a:spcBef>
                <a:spcPct val="50000"/>
              </a:spcBef>
            </a:pPr>
            <a:r>
              <a:rPr lang="en-US" b="1">
                <a:solidFill>
                  <a:srgbClr val="FF0000"/>
                </a:solidFill>
                <a:latin typeface="Calibri" pitchFamily="34" charset="0"/>
              </a:rPr>
              <a:t>Funding for FY11 is continuing resolution</a:t>
            </a:r>
          </a:p>
        </p:txBody>
      </p:sp>
      <p:sp>
        <p:nvSpPr>
          <p:cNvPr id="51205" name="Rectangle 7"/>
          <p:cNvSpPr>
            <a:spLocks noChangeArrowheads="1"/>
          </p:cNvSpPr>
          <p:nvPr/>
        </p:nvSpPr>
        <p:spPr bwMode="auto">
          <a:xfrm>
            <a:off x="4754563" y="2195513"/>
            <a:ext cx="4152900" cy="3324225"/>
          </a:xfrm>
          <a:prstGeom prst="rect">
            <a:avLst/>
          </a:prstGeom>
          <a:noFill/>
          <a:ln w="9525">
            <a:noFill/>
            <a:miter lim="800000"/>
            <a:headEnd/>
            <a:tailEnd/>
          </a:ln>
        </p:spPr>
        <p:txBody>
          <a:bodyPr>
            <a:spAutoFit/>
          </a:bodyPr>
          <a:lstStyle/>
          <a:p>
            <a:r>
              <a:rPr lang="en-US" sz="2000">
                <a:solidFill>
                  <a:srgbClr val="0000FF"/>
                </a:solidFill>
                <a:latin typeface="Calibri" pitchFamily="34" charset="0"/>
              </a:rPr>
              <a:t>Anticipated Funding for FY11: </a:t>
            </a:r>
          </a:p>
          <a:p>
            <a:endParaRPr lang="en-US" sz="2000">
              <a:solidFill>
                <a:srgbClr val="0000FF"/>
              </a:solidFill>
              <a:latin typeface="Calibri" pitchFamily="34" charset="0"/>
            </a:endParaRPr>
          </a:p>
          <a:p>
            <a:r>
              <a:rPr lang="en-US" sz="2000">
                <a:solidFill>
                  <a:srgbClr val="0000FF"/>
                </a:solidFill>
                <a:latin typeface="Calibri" pitchFamily="34" charset="0"/>
              </a:rPr>
              <a:t>Dedicated for HPC  	    $3.000M</a:t>
            </a:r>
          </a:p>
          <a:p>
            <a:endParaRPr lang="en-US" sz="2000">
              <a:solidFill>
                <a:srgbClr val="0000FF"/>
              </a:solidFill>
              <a:latin typeface="Calibri" pitchFamily="34" charset="0"/>
            </a:endParaRPr>
          </a:p>
          <a:p>
            <a:r>
              <a:rPr lang="en-US" sz="2000">
                <a:solidFill>
                  <a:srgbClr val="0000FF"/>
                </a:solidFill>
                <a:latin typeface="Calibri" pitchFamily="34" charset="0"/>
              </a:rPr>
              <a:t>OAR  Base	 	 ~$6.101M</a:t>
            </a:r>
          </a:p>
          <a:p>
            <a:endParaRPr lang="en-US" sz="2000">
              <a:solidFill>
                <a:srgbClr val="0000FF"/>
              </a:solidFill>
              <a:latin typeface="Calibri" pitchFamily="34" charset="0"/>
            </a:endParaRPr>
          </a:p>
          <a:p>
            <a:r>
              <a:rPr lang="en-US" sz="2000">
                <a:solidFill>
                  <a:srgbClr val="0000FF"/>
                </a:solidFill>
                <a:latin typeface="Calibri" pitchFamily="34" charset="0"/>
              </a:rPr>
              <a:t>NWS Base   	 	 </a:t>
            </a:r>
            <a:r>
              <a:rPr lang="en-US" sz="2000" u="sng">
                <a:solidFill>
                  <a:srgbClr val="0000FF"/>
                </a:solidFill>
                <a:latin typeface="Calibri" pitchFamily="34" charset="0"/>
              </a:rPr>
              <a:t>$13.040M</a:t>
            </a:r>
          </a:p>
          <a:p>
            <a:r>
              <a:rPr lang="en-US" sz="2000">
                <a:latin typeface="Calibri" pitchFamily="34" charset="0"/>
              </a:rPr>
              <a:t>      				</a:t>
            </a:r>
            <a:r>
              <a:rPr lang="en-US" sz="2000">
                <a:solidFill>
                  <a:srgbClr val="0000FF"/>
                </a:solidFill>
                <a:latin typeface="Calibri" pitchFamily="34" charset="0"/>
              </a:rPr>
              <a:t>Total                      ~$23.141M</a:t>
            </a:r>
            <a:r>
              <a:rPr lang="en-US" sz="2000">
                <a:solidFill>
                  <a:srgbClr val="FF0000"/>
                </a:solidFill>
                <a:latin typeface="Calibri" pitchFamily="34" charset="0"/>
              </a:rPr>
              <a:t>  </a:t>
            </a:r>
          </a:p>
          <a:p>
            <a:pPr>
              <a:spcBef>
                <a:spcPct val="50000"/>
              </a:spcBef>
            </a:pPr>
            <a:endParaRPr lang="en-US" sz="2000">
              <a:solidFill>
                <a:srgbClr val="FF0000"/>
              </a:solidFill>
              <a:latin typeface="Calibri" pitchFamily="34" charset="0"/>
            </a:endParaRPr>
          </a:p>
        </p:txBody>
      </p:sp>
      <p:sp>
        <p:nvSpPr>
          <p:cNvPr id="51206" name="Text Box 8"/>
          <p:cNvSpPr txBox="1">
            <a:spLocks noChangeArrowheads="1"/>
          </p:cNvSpPr>
          <p:nvPr/>
        </p:nvSpPr>
        <p:spPr bwMode="auto">
          <a:xfrm>
            <a:off x="1177925" y="5330825"/>
            <a:ext cx="7324725" cy="461963"/>
          </a:xfrm>
          <a:prstGeom prst="rect">
            <a:avLst/>
          </a:prstGeom>
          <a:noFill/>
          <a:ln w="9525">
            <a:noFill/>
            <a:miter lim="800000"/>
            <a:headEnd/>
            <a:tailEnd/>
          </a:ln>
        </p:spPr>
        <p:txBody>
          <a:bodyPr>
            <a:spAutoFit/>
          </a:bodyPr>
          <a:lstStyle/>
          <a:p>
            <a:pPr algn="ctr"/>
            <a:r>
              <a:rPr lang="en-US">
                <a:latin typeface="Calibri" pitchFamily="34" charset="0"/>
              </a:rPr>
              <a:t>No anticipated internal reprogramming anticipated</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sz="4800" smtClean="0">
                <a:latin typeface="Calibri" pitchFamily="34" charset="0"/>
              </a:rPr>
              <a:t>FY11 Priorities</a:t>
            </a:r>
          </a:p>
        </p:txBody>
      </p:sp>
      <p:sp>
        <p:nvSpPr>
          <p:cNvPr id="52227" name="Rectangle 3"/>
          <p:cNvSpPr>
            <a:spLocks noGrp="1" noChangeArrowheads="1"/>
          </p:cNvSpPr>
          <p:nvPr>
            <p:ph type="body" idx="1"/>
          </p:nvPr>
        </p:nvSpPr>
        <p:spPr>
          <a:xfrm>
            <a:off x="374650" y="1389063"/>
            <a:ext cx="8229600" cy="4879975"/>
          </a:xfrm>
        </p:spPr>
        <p:txBody>
          <a:bodyPr/>
          <a:lstStyle/>
          <a:p>
            <a:r>
              <a:rPr lang="en-US" sz="2000" smtClean="0">
                <a:latin typeface="Calibri" pitchFamily="34" charset="0"/>
              </a:rPr>
              <a:t>Upgrade TJet, currently NOAA’s largest HPC System (126 tflops) </a:t>
            </a:r>
          </a:p>
          <a:p>
            <a:pPr lvl="1"/>
            <a:r>
              <a:rPr lang="en-US" sz="2000" smtClean="0">
                <a:latin typeface="Calibri" pitchFamily="34" charset="0"/>
                <a:ea typeface="ＭＳ Ｐゴシック" charset="-128"/>
              </a:rPr>
              <a:t>Increase computing power by 50% to 15K cores </a:t>
            </a:r>
          </a:p>
          <a:p>
            <a:pPr lvl="1"/>
            <a:r>
              <a:rPr lang="en-US" sz="2000" smtClean="0">
                <a:latin typeface="Calibri" pitchFamily="34" charset="0"/>
                <a:ea typeface="ＭＳ Ｐゴシック" charset="-128"/>
              </a:rPr>
              <a:t>Increase storage and capacity by 50%</a:t>
            </a:r>
          </a:p>
          <a:p>
            <a:r>
              <a:rPr lang="en-US" sz="2000" smtClean="0">
                <a:solidFill>
                  <a:srgbClr val="000000"/>
                </a:solidFill>
                <a:latin typeface="Calibri" pitchFamily="34" charset="0"/>
              </a:rPr>
              <a:t>Work with NWS, NOAA CIO and CFO to develop strategy to address need for addition operational HPC</a:t>
            </a:r>
          </a:p>
          <a:p>
            <a:pPr lvl="1"/>
            <a:r>
              <a:rPr lang="en-US" sz="2000" smtClean="0">
                <a:solidFill>
                  <a:srgbClr val="000000"/>
                </a:solidFill>
                <a:latin typeface="Calibri" pitchFamily="34" charset="0"/>
                <a:ea typeface="ＭＳ Ｐゴシック" charset="-128"/>
              </a:rPr>
              <a:t>Capitalize on significant science improvements that translate into better forecasts</a:t>
            </a:r>
          </a:p>
          <a:p>
            <a:r>
              <a:rPr lang="en-US" sz="2000" smtClean="0">
                <a:solidFill>
                  <a:srgbClr val="000000"/>
                </a:solidFill>
                <a:latin typeface="Calibri" pitchFamily="34" charset="0"/>
              </a:rPr>
              <a:t>Science Plan and Science Review Committee</a:t>
            </a:r>
          </a:p>
          <a:p>
            <a:r>
              <a:rPr lang="en-US" sz="2000" smtClean="0">
                <a:solidFill>
                  <a:srgbClr val="000000"/>
                </a:solidFill>
                <a:latin typeface="Calibri" pitchFamily="34" charset="0"/>
              </a:rPr>
              <a:t>Support effort for quantifying economic impact of improved hurricane forecasts</a:t>
            </a:r>
          </a:p>
          <a:p>
            <a:r>
              <a:rPr lang="en-US" altLang="ja-JP" sz="2000" smtClean="0">
                <a:latin typeface="Calibri" pitchFamily="34" charset="0"/>
              </a:rPr>
              <a:t>Development of probabilistic products for forecasters</a:t>
            </a:r>
          </a:p>
          <a:p>
            <a:r>
              <a:rPr lang="en-US" altLang="ja-JP" sz="2000" smtClean="0">
                <a:latin typeface="Calibri" pitchFamily="34" charset="0"/>
              </a:rPr>
              <a:t>Observing strategies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7788" y="49213"/>
            <a:ext cx="7772400" cy="1295400"/>
          </a:xfrm>
        </p:spPr>
        <p:txBody>
          <a:bodyPr/>
          <a:lstStyle/>
          <a:p>
            <a:r>
              <a:rPr lang="en-US" sz="4800" smtClean="0">
                <a:latin typeface="Calibri" pitchFamily="34" charset="0"/>
              </a:rPr>
              <a:t>Challenges for HFIP</a:t>
            </a:r>
          </a:p>
        </p:txBody>
      </p:sp>
      <p:sp>
        <p:nvSpPr>
          <p:cNvPr id="53251" name="Rectangle 3"/>
          <p:cNvSpPr>
            <a:spLocks noGrp="1" noChangeArrowheads="1"/>
          </p:cNvSpPr>
          <p:nvPr>
            <p:ph type="body" idx="1"/>
          </p:nvPr>
        </p:nvSpPr>
        <p:spPr>
          <a:xfrm>
            <a:off x="304800" y="1279525"/>
            <a:ext cx="8610600" cy="5105400"/>
          </a:xfrm>
        </p:spPr>
        <p:txBody>
          <a:bodyPr/>
          <a:lstStyle/>
          <a:p>
            <a:pPr>
              <a:spcBef>
                <a:spcPct val="30000"/>
              </a:spcBef>
              <a:buFontTx/>
              <a:buChar char="•"/>
            </a:pPr>
            <a:r>
              <a:rPr lang="en-US" sz="2400" smtClean="0">
                <a:latin typeface="Calibri" pitchFamily="34" charset="0"/>
              </a:rPr>
              <a:t>Improved intensity prediction at higher resolutions requires better understanding of model dynamical behavior in response to assimilated observations and physics.</a:t>
            </a:r>
          </a:p>
          <a:p>
            <a:pPr lvl="1">
              <a:spcBef>
                <a:spcPct val="30000"/>
              </a:spcBef>
              <a:buFontTx/>
              <a:buChar char="•"/>
            </a:pPr>
            <a:r>
              <a:rPr lang="en-US" sz="2000" smtClean="0">
                <a:latin typeface="Calibri" pitchFamily="34" charset="0"/>
                <a:ea typeface="ＭＳ Ｐゴシック" charset="-128"/>
              </a:rPr>
              <a:t>Current observations assimilated are not projecting onto the model to produce expected intensity changes.</a:t>
            </a:r>
          </a:p>
          <a:p>
            <a:pPr lvl="1">
              <a:spcBef>
                <a:spcPct val="30000"/>
              </a:spcBef>
              <a:buFontTx/>
              <a:buChar char="•"/>
            </a:pPr>
            <a:r>
              <a:rPr lang="en-US" sz="2000" smtClean="0">
                <a:latin typeface="Calibri" pitchFamily="34" charset="0"/>
                <a:ea typeface="ＭＳ Ｐゴシック" charset="-128"/>
              </a:rPr>
              <a:t>Current physics packages for global/regional hurricane models at higher resolution are not appropriate to capture hurricane intensity change.</a:t>
            </a:r>
          </a:p>
          <a:p>
            <a:pPr>
              <a:spcBef>
                <a:spcPct val="30000"/>
              </a:spcBef>
              <a:buFontTx/>
              <a:buChar char="•"/>
            </a:pPr>
            <a:r>
              <a:rPr lang="en-US" sz="2400" smtClean="0">
                <a:latin typeface="Calibri" pitchFamily="34" charset="0"/>
              </a:rPr>
              <a:t>High resolution global and regional ensemble systems are showing promise, but require further testing and evaluation.</a:t>
            </a:r>
          </a:p>
          <a:p>
            <a:pPr>
              <a:spcBef>
                <a:spcPct val="30000"/>
              </a:spcBef>
              <a:buFontTx/>
              <a:buChar char="•"/>
            </a:pPr>
            <a:r>
              <a:rPr lang="en-US" sz="2400" smtClean="0">
                <a:latin typeface="Calibri" pitchFamily="34" charset="0"/>
              </a:rPr>
              <a:t>Develop better products to convey ensemble information.</a:t>
            </a:r>
          </a:p>
          <a:p>
            <a:pPr>
              <a:spcBef>
                <a:spcPct val="30000"/>
              </a:spcBef>
              <a:buFontTx/>
              <a:buChar char="•"/>
            </a:pPr>
            <a:r>
              <a:rPr lang="en-US" sz="2400" smtClean="0">
                <a:latin typeface="Calibri" pitchFamily="34" charset="0"/>
              </a:rPr>
              <a:t>Need to ensure future operational computer power is available for transfer to operations.</a:t>
            </a:r>
          </a:p>
          <a:p>
            <a:pPr>
              <a:buFontTx/>
              <a:buChar char="•"/>
            </a:pPr>
            <a:endParaRPr lang="en-US" sz="2400" smtClean="0">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177800" y="1350963"/>
            <a:ext cx="8831263" cy="3390900"/>
          </a:xfrm>
        </p:spPr>
        <p:txBody>
          <a:bodyPr/>
          <a:lstStyle/>
          <a:p>
            <a:pPr lvl="1" eaLnBrk="1" hangingPunct="1">
              <a:spcBef>
                <a:spcPts val="300"/>
              </a:spcBef>
            </a:pPr>
            <a:r>
              <a:rPr lang="en-US" dirty="0" smtClean="0">
                <a:solidFill>
                  <a:srgbClr val="000090"/>
                </a:solidFill>
                <a:latin typeface="Calibri" pitchFamily="34" charset="0"/>
                <a:ea typeface="ＭＳ Ｐゴシック" charset="-128"/>
              </a:rPr>
              <a:t>Partnership</a:t>
            </a:r>
            <a:r>
              <a:rPr lang="en-US" dirty="0" smtClean="0">
                <a:latin typeface="Calibri" pitchFamily="34" charset="0"/>
                <a:ea typeface="ＭＳ Ｐゴシック" charset="-128"/>
              </a:rPr>
              <a:t>: AOML, ESRL, GFDL, DTC, USWRP, NESDIS/STAR working closely with Operations (EMC, NHC, AOC) and Federal &amp; Academic Partners (NASA, NSF, ONR, NRL, NCAR, MMS)</a:t>
            </a:r>
          </a:p>
          <a:p>
            <a:pPr lvl="1" eaLnBrk="1" hangingPunct="1">
              <a:spcBef>
                <a:spcPts val="300"/>
              </a:spcBef>
            </a:pPr>
            <a:r>
              <a:rPr lang="en-US" dirty="0" smtClean="0">
                <a:latin typeface="Calibri" pitchFamily="34" charset="0"/>
                <a:ea typeface="ＭＳ Ｐゴシック" charset="-128"/>
              </a:rPr>
              <a:t>More integrated use &amp; support of </a:t>
            </a:r>
            <a:r>
              <a:rPr lang="en-US" dirty="0" err="1" smtClean="0">
                <a:latin typeface="Calibri" pitchFamily="34" charset="0"/>
                <a:ea typeface="ＭＳ Ｐゴシック" charset="-128"/>
              </a:rPr>
              <a:t>Testbeds</a:t>
            </a:r>
            <a:r>
              <a:rPr lang="en-US" dirty="0" smtClean="0">
                <a:latin typeface="Calibri" pitchFamily="34" charset="0"/>
                <a:ea typeface="ＭＳ Ｐゴシック" charset="-128"/>
              </a:rPr>
              <a:t>: JHT, DTC, JCSDA</a:t>
            </a:r>
          </a:p>
          <a:p>
            <a:pPr lvl="1" eaLnBrk="1" hangingPunct="1">
              <a:spcBef>
                <a:spcPts val="300"/>
              </a:spcBef>
            </a:pPr>
            <a:r>
              <a:rPr lang="en-US" dirty="0" smtClean="0">
                <a:latin typeface="Calibri" pitchFamily="34" charset="0"/>
                <a:ea typeface="ＭＳ Ｐゴシック" charset="-128"/>
              </a:rPr>
              <a:t>Blend Traditional hurricane research activities and HFIP research activities</a:t>
            </a:r>
          </a:p>
          <a:p>
            <a:pPr lvl="1" eaLnBrk="1" hangingPunct="1">
              <a:spcBef>
                <a:spcPts val="300"/>
              </a:spcBef>
            </a:pPr>
            <a:r>
              <a:rPr lang="en-US" dirty="0" smtClean="0">
                <a:solidFill>
                  <a:srgbClr val="000090"/>
                </a:solidFill>
                <a:latin typeface="Calibri" pitchFamily="34" charset="0"/>
                <a:ea typeface="ＭＳ Ｐゴシック" charset="-128"/>
              </a:rPr>
              <a:t>Manpower (diversity) to evaluate model performance with hurricane data sets is a critical need</a:t>
            </a:r>
          </a:p>
        </p:txBody>
      </p:sp>
      <p:sp>
        <p:nvSpPr>
          <p:cNvPr id="55299" name="Rectangle 3"/>
          <p:cNvSpPr>
            <a:spLocks noGrp="1" noChangeArrowheads="1"/>
          </p:cNvSpPr>
          <p:nvPr>
            <p:ph type="title"/>
          </p:nvPr>
        </p:nvSpPr>
        <p:spPr/>
        <p:txBody>
          <a:bodyPr/>
          <a:lstStyle/>
          <a:p>
            <a:pPr eaLnBrk="1" hangingPunct="1"/>
            <a:r>
              <a:rPr lang="en-US" sz="4800" smtClean="0">
                <a:solidFill>
                  <a:srgbClr val="FFFFFF"/>
                </a:solidFill>
                <a:latin typeface="Calibri" pitchFamily="34" charset="0"/>
              </a:rPr>
              <a:t>Keys to Success</a:t>
            </a:r>
          </a:p>
        </p:txBody>
      </p:sp>
      <p:pic>
        <p:nvPicPr>
          <p:cNvPr id="5" name="Picture 7" descr="interaction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913" y="4552950"/>
            <a:ext cx="2438400" cy="1828800"/>
          </a:xfrm>
          <a:prstGeom prst="rect">
            <a:avLst/>
          </a:prstGeom>
          <a:noFill/>
          <a:ln w="9525">
            <a:solidFill>
              <a:schemeClr val="tx1"/>
            </a:solidFill>
            <a:miter lim="800000"/>
            <a:headEnd/>
            <a:tailEnd/>
          </a:ln>
          <a:effectLst>
            <a:outerShdw dist="35921" dir="2700000" algn="ctr" rotWithShape="0">
              <a:srgbClr val="808080">
                <a:alpha val="74997"/>
              </a:srgbClr>
            </a:outerShdw>
          </a:effectLst>
        </p:spPr>
      </p:pic>
      <p:sp>
        <p:nvSpPr>
          <p:cNvPr id="55301" name="Text Box 11"/>
          <p:cNvSpPr txBox="1">
            <a:spLocks noChangeArrowheads="1"/>
          </p:cNvSpPr>
          <p:nvPr/>
        </p:nvSpPr>
        <p:spPr bwMode="auto">
          <a:xfrm>
            <a:off x="376238" y="4494213"/>
            <a:ext cx="969962"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latin typeface="Calibri" pitchFamily="34" charset="0"/>
              </a:rPr>
              <a:t>CBLAST</a:t>
            </a:r>
          </a:p>
        </p:txBody>
      </p:sp>
      <p:pic>
        <p:nvPicPr>
          <p:cNvPr id="7" name="Picture 5" descr="collaborations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78063" y="4552950"/>
            <a:ext cx="2438400" cy="1828800"/>
          </a:xfrm>
          <a:prstGeom prst="rect">
            <a:avLst/>
          </a:prstGeom>
          <a:noFill/>
          <a:ln w="9525">
            <a:solidFill>
              <a:schemeClr val="tx1"/>
            </a:solidFill>
            <a:miter lim="800000"/>
            <a:headEnd/>
            <a:tailEnd/>
          </a:ln>
          <a:effectLst>
            <a:outerShdw dist="35921" dir="2700000" algn="ctr" rotWithShape="0">
              <a:srgbClr val="808080">
                <a:alpha val="74997"/>
              </a:srgbClr>
            </a:outerShdw>
          </a:effectLst>
        </p:spPr>
      </p:pic>
      <p:sp>
        <p:nvSpPr>
          <p:cNvPr id="55303" name="Text Box 10"/>
          <p:cNvSpPr txBox="1">
            <a:spLocks noChangeArrowheads="1"/>
          </p:cNvSpPr>
          <p:nvPr/>
        </p:nvSpPr>
        <p:spPr bwMode="auto">
          <a:xfrm>
            <a:off x="2305050" y="4494213"/>
            <a:ext cx="1373188" cy="304800"/>
          </a:xfrm>
          <a:prstGeom prst="rect">
            <a:avLst/>
          </a:prstGeom>
          <a:noFill/>
          <a:ln w="9525">
            <a:noFill/>
            <a:miter lim="800000"/>
            <a:headEnd/>
            <a:tailEnd/>
          </a:ln>
        </p:spPr>
        <p:txBody>
          <a:bodyPr>
            <a:spAutoFit/>
          </a:bodyPr>
          <a:lstStyle/>
          <a:p>
            <a:pPr>
              <a:spcBef>
                <a:spcPct val="50000"/>
              </a:spcBef>
            </a:pPr>
            <a:r>
              <a:rPr lang="en-US" sz="1400" b="1">
                <a:latin typeface="Calibri" pitchFamily="34" charset="0"/>
              </a:rPr>
              <a:t>IFEX/RAINEX</a:t>
            </a:r>
          </a:p>
        </p:txBody>
      </p:sp>
      <p:pic>
        <p:nvPicPr>
          <p:cNvPr id="9" name="Picture 8" descr="dropsonde_team_and_Si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2625" y="4552950"/>
            <a:ext cx="2397125" cy="1828800"/>
          </a:xfrm>
          <a:prstGeom prst="rect">
            <a:avLst/>
          </a:prstGeom>
          <a:noFill/>
          <a:ln w="9525">
            <a:solidFill>
              <a:schemeClr val="tx1"/>
            </a:solidFill>
            <a:miter lim="800000"/>
            <a:headEnd/>
            <a:tailEnd/>
          </a:ln>
          <a:effectLst>
            <a:outerShdw dist="35921" dir="2700000" algn="ctr" rotWithShape="0">
              <a:srgbClr val="808080">
                <a:alpha val="74997"/>
              </a:srgbClr>
            </a:outerShdw>
          </a:effectLst>
        </p:spPr>
      </p:pic>
      <p:sp>
        <p:nvSpPr>
          <p:cNvPr id="55305" name="Text Box 9"/>
          <p:cNvSpPr txBox="1">
            <a:spLocks noChangeArrowheads="1"/>
          </p:cNvSpPr>
          <p:nvPr/>
        </p:nvSpPr>
        <p:spPr bwMode="auto">
          <a:xfrm>
            <a:off x="5478463" y="4495800"/>
            <a:ext cx="1093787" cy="304800"/>
          </a:xfrm>
          <a:prstGeom prst="rect">
            <a:avLst/>
          </a:prstGeom>
          <a:noFill/>
          <a:ln w="9525">
            <a:noFill/>
            <a:miter lim="800000"/>
            <a:headEnd/>
            <a:tailEnd/>
          </a:ln>
        </p:spPr>
        <p:txBody>
          <a:bodyPr>
            <a:spAutoFit/>
          </a:bodyPr>
          <a:lstStyle/>
          <a:p>
            <a:pPr>
              <a:spcBef>
                <a:spcPct val="50000"/>
              </a:spcBef>
            </a:pPr>
            <a:r>
              <a:rPr lang="en-US" sz="1400" b="1">
                <a:solidFill>
                  <a:schemeClr val="bg1"/>
                </a:solidFill>
                <a:latin typeface="Calibri" pitchFamily="34" charset="0"/>
              </a:rPr>
              <a:t>DOTSTAR</a:t>
            </a:r>
          </a:p>
        </p:txBody>
      </p:sp>
      <p:pic>
        <p:nvPicPr>
          <p:cNvPr id="11" name="Picture 12" descr="TCSP"/>
          <p:cNvPicPr>
            <a:picLocks noChangeAspect="1" noChangeArrowheads="1"/>
          </p:cNvPicPr>
          <p:nvPr/>
        </p:nvPicPr>
        <p:blipFill>
          <a:blip r:embed="rId6" cstate="email">
            <a:lum contrast="30000"/>
            <a:extLst>
              <a:ext uri="{28A0092B-C50C-407E-A947-70E740481C1C}">
                <a14:useLocalDpi xmlns:a14="http://schemas.microsoft.com/office/drawing/2010/main"/>
              </a:ext>
            </a:extLst>
          </a:blip>
          <a:srcRect/>
          <a:stretch>
            <a:fillRect/>
          </a:stretch>
        </p:blipFill>
        <p:spPr bwMode="auto">
          <a:xfrm>
            <a:off x="6665913" y="4545013"/>
            <a:ext cx="2432050" cy="1828800"/>
          </a:xfrm>
          <a:prstGeom prst="rect">
            <a:avLst/>
          </a:prstGeom>
          <a:noFill/>
          <a:ln w="9525">
            <a:solidFill>
              <a:schemeClr val="tx1"/>
            </a:solidFill>
            <a:miter lim="800000"/>
            <a:headEnd/>
            <a:tailEnd/>
          </a:ln>
          <a:effectLst>
            <a:outerShdw dist="35921" dir="2700000" algn="ctr" rotWithShape="0">
              <a:srgbClr val="808080">
                <a:alpha val="74997"/>
              </a:srgbClr>
            </a:outerShdw>
          </a:effectLst>
        </p:spPr>
      </p:pic>
      <p:sp>
        <p:nvSpPr>
          <p:cNvPr id="55307" name="Text Box 13"/>
          <p:cNvSpPr txBox="1">
            <a:spLocks noChangeArrowheads="1"/>
          </p:cNvSpPr>
          <p:nvPr/>
        </p:nvSpPr>
        <p:spPr bwMode="auto">
          <a:xfrm>
            <a:off x="7791450" y="4495800"/>
            <a:ext cx="1195388" cy="304800"/>
          </a:xfrm>
          <a:prstGeom prst="rect">
            <a:avLst/>
          </a:prstGeom>
          <a:noFill/>
          <a:ln w="9525">
            <a:noFill/>
            <a:miter lim="800000"/>
            <a:headEnd/>
            <a:tailEnd/>
          </a:ln>
        </p:spPr>
        <p:txBody>
          <a:bodyPr>
            <a:spAutoFit/>
          </a:bodyPr>
          <a:lstStyle/>
          <a:p>
            <a:pPr>
              <a:spcBef>
                <a:spcPct val="50000"/>
              </a:spcBef>
            </a:pPr>
            <a:r>
              <a:rPr lang="en-US" sz="1400" b="1">
                <a:latin typeface="Calibri" pitchFamily="34" charset="0"/>
              </a:rPr>
              <a:t>IFEX/TCSP</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Points</a:t>
            </a:r>
            <a:endParaRPr lang="en-US" dirty="0"/>
          </a:p>
        </p:txBody>
      </p:sp>
      <p:sp>
        <p:nvSpPr>
          <p:cNvPr id="4" name="Slide Number Placeholder 3"/>
          <p:cNvSpPr>
            <a:spLocks noGrp="1"/>
          </p:cNvSpPr>
          <p:nvPr>
            <p:ph type="sldNum" sz="quarter" idx="10"/>
          </p:nvPr>
        </p:nvSpPr>
        <p:spPr/>
        <p:txBody>
          <a:bodyPr/>
          <a:lstStyle/>
          <a:p>
            <a:endParaRPr lang="en-US" dirty="0"/>
          </a:p>
        </p:txBody>
      </p:sp>
      <p:sp>
        <p:nvSpPr>
          <p:cNvPr id="6" name="Rectangle 2"/>
          <p:cNvSpPr txBox="1">
            <a:spLocks noChangeArrowheads="1"/>
          </p:cNvSpPr>
          <p:nvPr/>
        </p:nvSpPr>
        <p:spPr bwMode="auto">
          <a:xfrm>
            <a:off x="0" y="1600350"/>
            <a:ext cx="8831263" cy="3390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514350" marR="0" lvl="1" indent="-285750" algn="l" defTabSz="914400" rtl="0" eaLnBrk="1" fontAlgn="base" latinLnBrk="0" hangingPunct="1">
              <a:lnSpc>
                <a:spcPct val="100000"/>
              </a:lnSpc>
              <a:spcBef>
                <a:spcPts val="300"/>
              </a:spcBef>
              <a:spcAft>
                <a:spcPct val="0"/>
              </a:spcAft>
              <a:buClr>
                <a:schemeClr val="accent2"/>
              </a:buClr>
              <a:buSzTx/>
              <a:buFont typeface="Arial" pitchFamily="34" charset="0"/>
              <a:buChar char="•"/>
              <a:tabLst/>
              <a:defRPr/>
            </a:pPr>
            <a:r>
              <a:rPr lang="en-US" kern="0" dirty="0" smtClean="0">
                <a:latin typeface="Calibri" pitchFamily="34" charset="0"/>
                <a:cs typeface="ＭＳ Ｐゴシック" pitchFamily="-112" charset="-128"/>
              </a:rPr>
              <a:t>Will be updating Dr. Alexander MacDonald, co-chair of HFIP Executive Oversight Board (HEOB), on Wednesday, November 24.</a:t>
            </a:r>
          </a:p>
          <a:p>
            <a:pPr marL="514350" marR="0" lvl="1" indent="-285750" algn="l" defTabSz="914400" rtl="0" eaLnBrk="1" fontAlgn="base" latinLnBrk="0" hangingPunct="1">
              <a:lnSpc>
                <a:spcPct val="100000"/>
              </a:lnSpc>
              <a:spcBef>
                <a:spcPts val="300"/>
              </a:spcBef>
              <a:spcAft>
                <a:spcPct val="0"/>
              </a:spcAft>
              <a:buClr>
                <a:schemeClr val="accent2"/>
              </a:buClr>
              <a:buSzTx/>
              <a:tabLst/>
              <a:defRPr/>
            </a:pPr>
            <a:endPar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pitchFamily="-112" charset="-128"/>
            </a:endParaRPr>
          </a:p>
          <a:p>
            <a:pPr marL="514350" marR="0" lvl="1" indent="-285750" algn="l" defTabSz="914400" rtl="0" eaLnBrk="1" fontAlgn="base" latinLnBrk="0" hangingPunct="1">
              <a:lnSpc>
                <a:spcPct val="100000"/>
              </a:lnSpc>
              <a:spcBef>
                <a:spcPts val="300"/>
              </a:spcBef>
              <a:spcAft>
                <a:spcPct val="0"/>
              </a:spcAft>
              <a:buClr>
                <a:schemeClr val="accent2"/>
              </a:buClr>
              <a:buSzTx/>
              <a:buFont typeface="Arial" pitchFamily="34" charset="0"/>
              <a:buChar char="•"/>
              <a:tabLst/>
              <a:defRPr/>
            </a:pPr>
            <a:r>
              <a:rPr kumimoji="0" lang="en-US" sz="2400"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pitchFamily="-112" charset="-128"/>
              </a:rPr>
              <a:t>Next HEOB Meeting scheduled for Thursday, December 9, 2010 from 1-3pm in SSMC3, Rm. 11836</a:t>
            </a:r>
          </a:p>
          <a:p>
            <a:pPr marL="971550" lvl="2" indent="-285750">
              <a:spcBef>
                <a:spcPts val="300"/>
              </a:spcBef>
              <a:buClr>
                <a:schemeClr val="accent2"/>
              </a:buClr>
              <a:buFont typeface="Arial" pitchFamily="34" charset="0"/>
              <a:buChar char="•"/>
            </a:pPr>
            <a:r>
              <a:rPr lang="en-US" kern="0" noProof="0" dirty="0" smtClean="0">
                <a:latin typeface="Calibri" pitchFamily="34" charset="0"/>
                <a:cs typeface="ＭＳ Ｐゴシック" pitchFamily="-112" charset="-128"/>
              </a:rPr>
              <a:t>Topics will include:</a:t>
            </a:r>
          </a:p>
          <a:p>
            <a:pPr marL="1428750" lvl="3" indent="-285750">
              <a:spcBef>
                <a:spcPts val="300"/>
              </a:spcBef>
              <a:buClr>
                <a:schemeClr val="accent2"/>
              </a:buClr>
              <a:buFont typeface="Arial" pitchFamily="34" charset="0"/>
              <a:buChar char="•"/>
            </a:pPr>
            <a:r>
              <a:rPr kumimoji="0" lang="en-US" b="0" i="0" u="none" strike="noStrike" kern="0" cap="none" spc="0" normalizeH="0" baseline="0" dirty="0" smtClean="0">
                <a:ln>
                  <a:noFill/>
                </a:ln>
                <a:solidFill>
                  <a:schemeClr val="tx1"/>
                </a:solidFill>
                <a:effectLst/>
                <a:uLnTx/>
                <a:uFillTx/>
                <a:latin typeface="Calibri" pitchFamily="34" charset="0"/>
                <a:ea typeface="ＭＳ Ｐゴシック" charset="-128"/>
                <a:cs typeface="ＭＳ Ｐゴシック" pitchFamily="-112" charset="-128"/>
              </a:rPr>
              <a:t>Review</a:t>
            </a:r>
            <a:r>
              <a:rPr kumimoji="0" lang="en-US" b="0" i="0" u="none" strike="noStrike" kern="0" cap="none" spc="0" normalizeH="0" dirty="0" smtClean="0">
                <a:ln>
                  <a:noFill/>
                </a:ln>
                <a:solidFill>
                  <a:schemeClr val="tx1"/>
                </a:solidFill>
                <a:effectLst/>
                <a:uLnTx/>
                <a:uFillTx/>
                <a:latin typeface="Calibri" pitchFamily="34" charset="0"/>
                <a:ea typeface="ＭＳ Ｐゴシック" charset="-128"/>
                <a:cs typeface="ＭＳ Ｐゴシック" pitchFamily="-112" charset="-128"/>
              </a:rPr>
              <a:t> of FY10</a:t>
            </a:r>
          </a:p>
          <a:p>
            <a:pPr marL="1428750" lvl="3" indent="-285750">
              <a:spcBef>
                <a:spcPts val="300"/>
              </a:spcBef>
              <a:buClr>
                <a:schemeClr val="accent2"/>
              </a:buClr>
              <a:buFont typeface="Arial" pitchFamily="34" charset="0"/>
              <a:buChar char="•"/>
            </a:pPr>
            <a:r>
              <a:rPr lang="en-US" kern="0" baseline="0" noProof="0" dirty="0" smtClean="0">
                <a:latin typeface="Calibri" pitchFamily="34" charset="0"/>
                <a:cs typeface="ＭＳ Ｐゴシック" pitchFamily="-112" charset="-128"/>
              </a:rPr>
              <a:t>Plans</a:t>
            </a:r>
            <a:r>
              <a:rPr lang="en-US" kern="0" noProof="0" dirty="0" smtClean="0">
                <a:latin typeface="Calibri" pitchFamily="34" charset="0"/>
                <a:cs typeface="ＭＳ Ｐゴシック" pitchFamily="-112" charset="-128"/>
              </a:rPr>
              <a:t> for FY11</a:t>
            </a:r>
          </a:p>
          <a:p>
            <a:pPr marL="1428750" lvl="3" indent="-285750">
              <a:spcBef>
                <a:spcPts val="300"/>
              </a:spcBef>
              <a:buClr>
                <a:schemeClr val="accent2"/>
              </a:buClr>
            </a:pPr>
            <a:endParaRPr kumimoji="0" lang="en-US" b="0" i="0" u="none" strike="noStrike" kern="0" cap="none" spc="0" normalizeH="0" baseline="0" noProof="0" dirty="0" smtClean="0">
              <a:ln>
                <a:noFill/>
              </a:ln>
              <a:solidFill>
                <a:schemeClr val="tx1"/>
              </a:solidFill>
              <a:effectLst/>
              <a:uLnTx/>
              <a:uFillTx/>
              <a:latin typeface="Calibri" pitchFamily="34" charset="0"/>
              <a:ea typeface="ＭＳ Ｐゴシック" charset="-128"/>
              <a:cs typeface="ＭＳ Ｐゴシック" pitchFamily="-112" charset="-128"/>
            </a:endParaRPr>
          </a:p>
          <a:p>
            <a:pPr marL="514350" marR="0" lvl="1" indent="-285750" algn="l" defTabSz="914400" rtl="0" eaLnBrk="1" fontAlgn="base" latinLnBrk="0" hangingPunct="1">
              <a:lnSpc>
                <a:spcPct val="100000"/>
              </a:lnSpc>
              <a:spcBef>
                <a:spcPts val="300"/>
              </a:spcBef>
              <a:spcAft>
                <a:spcPct val="0"/>
              </a:spcAft>
              <a:buClr>
                <a:schemeClr val="accent2"/>
              </a:buClr>
              <a:buSzTx/>
              <a:buFont typeface="Arial" pitchFamily="34" charset="0"/>
              <a:buChar char="•"/>
              <a:tabLst/>
              <a:defRPr/>
            </a:pPr>
            <a:r>
              <a:rPr lang="en-US" kern="0" dirty="0" smtClean="0">
                <a:latin typeface="Calibri" pitchFamily="34" charset="0"/>
                <a:cs typeface="ＭＳ Ｐゴシック" pitchFamily="-112" charset="-128"/>
              </a:rPr>
              <a:t>How will OAR Reorganization and new SEE budget process affect HFIP, if any?  -- Thoughts?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2868613" y="1365250"/>
            <a:ext cx="6248400" cy="1395413"/>
          </a:xfrm>
          <a:effectLst>
            <a:outerShdw dist="38100" dir="2700000" rotWithShape="0">
              <a:srgbClr val="000000">
                <a:alpha val="42999"/>
              </a:srgbClr>
            </a:outerShdw>
          </a:effectLst>
        </p:spPr>
        <p:txBody>
          <a:bodyPr/>
          <a:lstStyle/>
          <a:p>
            <a:pPr eaLnBrk="1" hangingPunct="1">
              <a:defRPr/>
            </a:pPr>
            <a:r>
              <a:rPr lang="en-US" sz="5400" b="1" dirty="0">
                <a:latin typeface="Arial"/>
                <a:ea typeface="+mj-ea"/>
                <a:cs typeface="Arial"/>
              </a:rPr>
              <a:t>Questions?</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p:cNvSpPr>
            <a:spLocks noGrp="1"/>
          </p:cNvSpPr>
          <p:nvPr>
            <p:ph type="sldNum" sz="quarter" idx="12"/>
          </p:nvPr>
        </p:nvSpPr>
        <p:spPr bwMode="auto">
          <a:xfrm>
            <a:off x="76200" y="6553200"/>
            <a:ext cx="1905000" cy="228600"/>
          </a:xfrm>
          <a:noFill/>
          <a:ln>
            <a:miter lim="800000"/>
            <a:headEnd/>
            <a:tailEnd/>
          </a:ln>
        </p:spPr>
        <p:txBody>
          <a:bodyPr/>
          <a:lstStyle/>
          <a:p>
            <a:endParaRPr lang="en-US" sz="4400" dirty="0">
              <a:latin typeface="Calibri" pitchFamily="34" charset="0"/>
            </a:endParaRPr>
          </a:p>
        </p:txBody>
      </p:sp>
      <p:sp>
        <p:nvSpPr>
          <p:cNvPr id="19459" name="Rectangle 2"/>
          <p:cNvSpPr>
            <a:spLocks noGrp="1" noChangeArrowheads="1"/>
          </p:cNvSpPr>
          <p:nvPr>
            <p:ph type="title"/>
          </p:nvPr>
        </p:nvSpPr>
        <p:spPr>
          <a:xfrm>
            <a:off x="0" y="188913"/>
            <a:ext cx="8229600" cy="863600"/>
          </a:xfrm>
          <a:noFill/>
        </p:spPr>
        <p:txBody>
          <a:bodyPr/>
          <a:lstStyle/>
          <a:p>
            <a:r>
              <a:rPr lang="en-US" sz="4800" smtClean="0">
                <a:latin typeface="Calibri" pitchFamily="34" charset="0"/>
              </a:rPr>
              <a:t>FY10 Project Summary</a:t>
            </a:r>
          </a:p>
        </p:txBody>
      </p:sp>
      <p:graphicFrame>
        <p:nvGraphicFramePr>
          <p:cNvPr id="1046592" name="Group 64"/>
          <p:cNvGraphicFramePr>
            <a:graphicFrameLocks noGrp="1"/>
          </p:cNvGraphicFramePr>
          <p:nvPr>
            <p:ph idx="1"/>
          </p:nvPr>
        </p:nvGraphicFramePr>
        <p:xfrm>
          <a:off x="242888" y="1296988"/>
          <a:ext cx="8683625" cy="5099376"/>
        </p:xfrm>
        <a:graphic>
          <a:graphicData uri="http://schemas.openxmlformats.org/drawingml/2006/table">
            <a:tbl>
              <a:tblPr/>
              <a:tblGrid>
                <a:gridCol w="3151187"/>
                <a:gridCol w="1612900"/>
                <a:gridCol w="3919538"/>
              </a:tblGrid>
              <a:tr h="471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charset="-128"/>
                        </a:rPr>
                        <a:t>Item</a:t>
                      </a:r>
                    </a:p>
                  </a:txBody>
                  <a:tcPr marL="87762" marR="87762" marT="43879" marB="4387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charset="-128"/>
                        </a:rPr>
                        <a:t>Responsibility</a:t>
                      </a:r>
                    </a:p>
                  </a:txBody>
                  <a:tcPr marL="87762" marR="87762" marT="43879" marB="438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charset="-128"/>
                        </a:rPr>
                        <a:t>Status</a:t>
                      </a:r>
                    </a:p>
                  </a:txBody>
                  <a:tcPr marL="87762" marR="87762" marT="43879" marB="438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r>
              <a:tr h="436563">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charset="-128"/>
                        </a:rPr>
                        <a:t>Complete Full-Scale HFIP Development Plan</a:t>
                      </a:r>
                    </a:p>
                  </a:txBody>
                  <a:tcPr marL="87762" marR="87762" marT="43879" marB="4387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HFIP PM</a:t>
                      </a:r>
                    </a:p>
                  </a:txBody>
                  <a:tcPr marL="87762" marR="87762" marT="43879" marB="438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Complete.</a:t>
                      </a:r>
                    </a:p>
                  </a:txBody>
                  <a:tcPr marL="87762" marR="87762" marT="43879" marB="438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charset="-128"/>
                        </a:rPr>
                        <a:t>2010 Funds distributed to all participating organizations</a:t>
                      </a:r>
                    </a:p>
                  </a:txBody>
                  <a:tcPr marL="87762" marR="87762" marT="43879" marB="4387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HFIP PM</a:t>
                      </a:r>
                    </a:p>
                  </a:txBody>
                  <a:tcPr marL="87762" marR="87762" marT="43879" marB="438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Complete.  </a:t>
                      </a:r>
                    </a:p>
                  </a:txBody>
                  <a:tcPr marL="87762" marR="87762" marT="43879" marB="438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2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charset="-128"/>
                        </a:rPr>
                        <a:t>Complete and Submit Draft of National R&amp;D Agenda for Improved Global Atmospheric Prediction for Community Wide Review.</a:t>
                      </a:r>
                    </a:p>
                  </a:txBody>
                  <a:tcPr marL="87762" marR="87762" marT="43879" marB="4387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HFIP PM</a:t>
                      </a:r>
                    </a:p>
                  </a:txBody>
                  <a:tcPr marL="87762" marR="87762" marT="43879" marB="438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Complete.</a:t>
                      </a:r>
                    </a:p>
                  </a:txBody>
                  <a:tcPr marL="87762" marR="87762" marT="43879" marB="438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4500">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charset="-128"/>
                        </a:rPr>
                        <a:t>R&amp;D report on CY09 Technical Accomplishments</a:t>
                      </a:r>
                    </a:p>
                  </a:txBody>
                  <a:tcPr marL="87762" marR="87762" marT="43879" marB="4387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HFIP PM</a:t>
                      </a:r>
                    </a:p>
                  </a:txBody>
                  <a:tcPr marL="87762" marR="87762" marT="43879" marB="438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Complete</a:t>
                      </a:r>
                    </a:p>
                  </a:txBody>
                  <a:tcPr marL="87762" marR="87762" marT="43879" marB="438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5838">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charset="-128"/>
                        </a:rPr>
                        <a:t>CY10 Computer Resources</a:t>
                      </a:r>
                    </a:p>
                  </a:txBody>
                  <a:tcPr marL="87762" marR="87762" marT="43879" marB="4387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HFIP PM</a:t>
                      </a:r>
                    </a:p>
                  </a:txBody>
                  <a:tcPr marL="87762" marR="87762" marT="43879" marB="438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Boulder system (tJet) was increased from ~2,300 cores to ~10,600 cores; Have ~ 10MH DOE resources left.  Received 1.4MH for NRL resources at Stennis. Completed new proposal for additional computing at Oakridge (40M).  </a:t>
                      </a:r>
                    </a:p>
                  </a:txBody>
                  <a:tcPr marL="87762" marR="87762" marT="43879" marB="438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8150">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charset="-128"/>
                        </a:rPr>
                        <a:t>HFIP Scientific Steering Committee</a:t>
                      </a:r>
                    </a:p>
                  </a:txBody>
                  <a:tcPr marL="87762" marR="87762" marT="43879" marB="4387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HFIP Science Lead</a:t>
                      </a:r>
                    </a:p>
                  </a:txBody>
                  <a:tcPr marL="87762" marR="87762" marT="43879" marB="438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Draft Charter Prepared – need HEOB approval.  </a:t>
                      </a:r>
                    </a:p>
                  </a:txBody>
                  <a:tcPr marL="87762" marR="87762" marT="43879" marB="438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6563">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charset="-128"/>
                        </a:rPr>
                        <a:t>Weekly Team Telecons and Team Status Reporting</a:t>
                      </a:r>
                    </a:p>
                  </a:txBody>
                  <a:tcPr marL="87762" marR="87762" marT="43879" marB="4387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HFIP TM</a:t>
                      </a:r>
                    </a:p>
                  </a:txBody>
                  <a:tcPr marL="87762" marR="87762" marT="43879" marB="438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Ongoing</a:t>
                      </a:r>
                    </a:p>
                  </a:txBody>
                  <a:tcPr marL="87762" marR="87762" marT="43879" marB="438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8763">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Arial" pitchFamily="34" charset="0"/>
                          <a:ea typeface="ＭＳ Ｐゴシック" charset="-128"/>
                        </a:rPr>
                        <a:t>Organization Status Reporting</a:t>
                      </a:r>
                    </a:p>
                  </a:txBody>
                  <a:tcPr marL="87762" marR="87762" marT="43879" marB="4387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HFIP PM</a:t>
                      </a:r>
                    </a:p>
                  </a:txBody>
                  <a:tcPr marL="87762" marR="87762" marT="43879" marB="4387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Ongoing</a:t>
                      </a:r>
                    </a:p>
                  </a:txBody>
                  <a:tcPr marL="87762" marR="87762" marT="43879" marB="4387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2"/>
          </p:nvPr>
        </p:nvSpPr>
        <p:spPr bwMode="auto">
          <a:xfrm>
            <a:off x="76200" y="6553200"/>
            <a:ext cx="1905000" cy="228600"/>
          </a:xfrm>
          <a:noFill/>
          <a:ln>
            <a:miter lim="800000"/>
            <a:headEnd/>
            <a:tailEnd/>
          </a:ln>
        </p:spPr>
        <p:txBody>
          <a:bodyPr/>
          <a:lstStyle/>
          <a:p>
            <a:endParaRPr lang="en-US" dirty="0"/>
          </a:p>
        </p:txBody>
      </p:sp>
      <p:sp>
        <p:nvSpPr>
          <p:cNvPr id="20483" name="Rectangle 2"/>
          <p:cNvSpPr>
            <a:spLocks noGrp="1" noChangeArrowheads="1"/>
          </p:cNvSpPr>
          <p:nvPr>
            <p:ph type="title"/>
          </p:nvPr>
        </p:nvSpPr>
        <p:spPr>
          <a:xfrm>
            <a:off x="0" y="203200"/>
            <a:ext cx="6553200" cy="876300"/>
          </a:xfrm>
          <a:noFill/>
        </p:spPr>
        <p:txBody>
          <a:bodyPr/>
          <a:lstStyle/>
          <a:p>
            <a:r>
              <a:rPr lang="en-US" sz="4400" smtClean="0">
                <a:latin typeface="Calibri" pitchFamily="34" charset="0"/>
              </a:rPr>
              <a:t>FY10 Milestone Summary</a:t>
            </a:r>
          </a:p>
        </p:txBody>
      </p:sp>
      <p:graphicFrame>
        <p:nvGraphicFramePr>
          <p:cNvPr id="1045564" name="Group 60"/>
          <p:cNvGraphicFramePr>
            <a:graphicFrameLocks noGrp="1"/>
          </p:cNvGraphicFramePr>
          <p:nvPr>
            <p:ph idx="1"/>
          </p:nvPr>
        </p:nvGraphicFramePr>
        <p:xfrm>
          <a:off x="346075" y="1500188"/>
          <a:ext cx="8458200" cy="4849939"/>
        </p:xfrm>
        <a:graphic>
          <a:graphicData uri="http://schemas.openxmlformats.org/drawingml/2006/table">
            <a:tbl>
              <a:tblPr/>
              <a:tblGrid>
                <a:gridCol w="1989138"/>
                <a:gridCol w="830262"/>
                <a:gridCol w="5638800"/>
              </a:tblGrid>
              <a:tr h="488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charset="-128"/>
                        </a:rPr>
                        <a:t>Status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pitchFamily="34" charset="0"/>
                          <a:ea typeface="ＭＳ Ｐゴシック" charset="-128"/>
                        </a:rPr>
                        <a:t>Notes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EA"/>
                    </a:solidFill>
                  </a:tcPr>
                </a:tc>
              </a:tr>
              <a:tr h="320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Completed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Ongoing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31775" marR="0" lvl="0" indent="-231775"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(3) Ongoing;  NCAR Status not provided for (4) milestones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48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Late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1" fontAlgn="base" latinLnBrk="0" hangingPunct="1">
                        <a:lnSpc>
                          <a:spcPct val="100000"/>
                        </a:lnSpc>
                        <a:spcBef>
                          <a:spcPct val="20000"/>
                        </a:spcBef>
                        <a:spcAft>
                          <a:spcPct val="0"/>
                        </a:spcAft>
                        <a:buClrTx/>
                        <a:buSzTx/>
                        <a:buFontTx/>
                        <a:buAutoNum type="arabicPeriod"/>
                        <a:tabLst/>
                      </a:pPr>
                      <a:r>
                        <a:rPr kumimoji="0" lang="en-US" sz="1400" b="0" i="0" u="none" strike="noStrike" cap="none" normalizeH="0" baseline="0" smtClean="0">
                          <a:ln>
                            <a:noFill/>
                          </a:ln>
                          <a:solidFill>
                            <a:schemeClr val="tx1"/>
                          </a:solidFill>
                          <a:effectLst/>
                          <a:latin typeface="Arial" pitchFamily="34" charset="0"/>
                          <a:ea typeface="ＭＳ Ｐゴシック" charset="-128"/>
                        </a:rPr>
                        <a:t>Release Plan for Improving Physics and Initialization in Regional Models. (Naomi)  Will be completed by end of 3</a:t>
                      </a:r>
                      <a:r>
                        <a:rPr kumimoji="0" lang="en-US" sz="1400" b="0" i="0" u="none" strike="noStrike" cap="none" normalizeH="0" baseline="30000" smtClean="0">
                          <a:ln>
                            <a:noFill/>
                          </a:ln>
                          <a:solidFill>
                            <a:schemeClr val="tx1"/>
                          </a:solidFill>
                          <a:effectLst/>
                          <a:latin typeface="Arial" pitchFamily="34" charset="0"/>
                          <a:ea typeface="ＭＳ Ｐゴシック" charset="-128"/>
                        </a:rPr>
                        <a:t>rd</a:t>
                      </a:r>
                      <a:r>
                        <a:rPr kumimoji="0" lang="en-US" sz="1400" b="0" i="0" u="none" strike="noStrike" cap="none" normalizeH="0" baseline="0" smtClean="0">
                          <a:ln>
                            <a:noFill/>
                          </a:ln>
                          <a:solidFill>
                            <a:schemeClr val="tx1"/>
                          </a:solidFill>
                          <a:effectLst/>
                          <a:latin typeface="Arial" pitchFamily="34" charset="0"/>
                          <a:ea typeface="ＭＳ Ｐゴシック" charset="-128"/>
                        </a:rPr>
                        <a:t> quarter.</a:t>
                      </a:r>
                    </a:p>
                    <a:p>
                      <a:pPr marL="228600" marR="0" lvl="0" indent="-228600" algn="l" defTabSz="914400" rtl="0" eaLnBrk="1" fontAlgn="base" latinLnBrk="0" hangingPunct="1">
                        <a:lnSpc>
                          <a:spcPct val="100000"/>
                        </a:lnSpc>
                        <a:spcBef>
                          <a:spcPct val="20000"/>
                        </a:spcBef>
                        <a:spcAft>
                          <a:spcPct val="0"/>
                        </a:spcAft>
                        <a:buClrTx/>
                        <a:buSzTx/>
                        <a:buFontTx/>
                        <a:buAutoNum type="arabicPeriod"/>
                        <a:tabLst/>
                      </a:pPr>
                      <a:r>
                        <a:rPr kumimoji="0" lang="en-US" sz="1400" b="0" i="0" u="none" strike="noStrike" cap="none" normalizeH="0" baseline="0" smtClean="0">
                          <a:ln>
                            <a:noFill/>
                          </a:ln>
                          <a:solidFill>
                            <a:schemeClr val="tx1"/>
                          </a:solidFill>
                          <a:effectLst/>
                          <a:latin typeface="Arial" pitchFamily="34" charset="0"/>
                          <a:ea typeface="ＭＳ Ｐゴシック" charset="-128"/>
                        </a:rPr>
                        <a:t>Implement NAEFS upgrade to include FNMOC ensembles. Date slipped to Jan 2011 due to system maintenance at NCEP.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84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Not Accomplished as Planned.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1.  “Run 15km Global Ensemble for 2008, 20 members” will be accomplished at 30km rather than 15km due to computer resource constraints.  - Will be completed at 30km by 4</a:t>
                      </a:r>
                      <a:r>
                        <a:rPr kumimoji="0" lang="en-US" sz="1400" b="0" i="0" u="none" strike="noStrike" cap="none" normalizeH="0" baseline="30000" smtClean="0">
                          <a:ln>
                            <a:noFill/>
                          </a:ln>
                          <a:solidFill>
                            <a:schemeClr val="tx1"/>
                          </a:solidFill>
                          <a:effectLst/>
                          <a:latin typeface="Arial" pitchFamily="34" charset="0"/>
                          <a:ea typeface="ＭＳ Ｐゴシック" charset="-128"/>
                        </a:rPr>
                        <a:t>th</a:t>
                      </a:r>
                      <a:r>
                        <a:rPr kumimoji="0" lang="en-US" sz="1400" b="0" i="0" u="none" strike="noStrike" cap="none" normalizeH="0" baseline="0" smtClean="0">
                          <a:ln>
                            <a:noFill/>
                          </a:ln>
                          <a:solidFill>
                            <a:schemeClr val="tx1"/>
                          </a:solidFill>
                          <a:effectLst/>
                          <a:latin typeface="Arial" pitchFamily="34" charset="0"/>
                          <a:ea typeface="ＭＳ Ｐゴシック" charset="-128"/>
                        </a:rPr>
                        <a:t> quarter.</a:t>
                      </a:r>
                    </a:p>
                    <a:p>
                      <a:pPr marL="228600" marR="0" lvl="0" indent="-22860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2. “Obtain and Install AXBT Receivers and additional Ocean Probes”.  AOC has a contract ready to award for the AXBT receivers, but the manufacturer encountered some problems with their performance.  AOC is working with them and Dr. Nick Shay of the University of Miami to resolve the issue.  AOC expects to have them in place next season.  Many of the ocean probes have been delivered and are being used this season.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1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Total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ＭＳ Ｐゴシック" charset="-128"/>
                        </a:rPr>
                        <a:t>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chemeClr val="tx1"/>
                        </a:solidFill>
                        <a:effectLst/>
                        <a:latin typeface="Arial" pitchFamily="34" charset="0"/>
                        <a:ea typeface="ＭＳ Ｐゴシック"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0" y="0"/>
            <a:ext cx="8534400" cy="1371600"/>
          </a:xfrm>
        </p:spPr>
        <p:txBody>
          <a:bodyPr/>
          <a:lstStyle/>
          <a:p>
            <a:r>
              <a:rPr lang="en-US" sz="4800" smtClean="0">
                <a:latin typeface="Calibri" pitchFamily="34" charset="0"/>
              </a:rPr>
              <a:t>Operational System </a:t>
            </a:r>
            <a:br>
              <a:rPr lang="en-US" sz="4800" smtClean="0">
                <a:latin typeface="Calibri" pitchFamily="34" charset="0"/>
              </a:rPr>
            </a:br>
            <a:r>
              <a:rPr lang="en-US" sz="4800" smtClean="0">
                <a:latin typeface="Calibri" pitchFamily="34" charset="0"/>
              </a:rPr>
              <a:t>(Stream 1) Upgrades</a:t>
            </a:r>
          </a:p>
        </p:txBody>
      </p:sp>
      <p:sp>
        <p:nvSpPr>
          <p:cNvPr id="21507" name="Rectangle 3"/>
          <p:cNvSpPr>
            <a:spLocks noGrp="1" noChangeArrowheads="1"/>
          </p:cNvSpPr>
          <p:nvPr>
            <p:ph type="body" idx="1"/>
          </p:nvPr>
        </p:nvSpPr>
        <p:spPr>
          <a:xfrm>
            <a:off x="303213" y="1389063"/>
            <a:ext cx="8637587" cy="4953000"/>
          </a:xfrm>
        </p:spPr>
        <p:txBody>
          <a:bodyPr/>
          <a:lstStyle/>
          <a:p>
            <a:pPr>
              <a:spcBef>
                <a:spcPct val="10000"/>
              </a:spcBef>
            </a:pPr>
            <a:r>
              <a:rPr lang="en-US" sz="2000" smtClean="0">
                <a:latin typeface="Calibri" pitchFamily="34" charset="0"/>
              </a:rPr>
              <a:t>Global Forecast System (GFS) upgrades </a:t>
            </a:r>
            <a:r>
              <a:rPr lang="en-US" sz="2000" b="1" smtClean="0">
                <a:latin typeface="Calibri" pitchFamily="34" charset="0"/>
              </a:rPr>
              <a:t>(Dec 2009)</a:t>
            </a:r>
          </a:p>
          <a:p>
            <a:pPr lvl="1">
              <a:spcBef>
                <a:spcPct val="10000"/>
              </a:spcBef>
            </a:pPr>
            <a:r>
              <a:rPr lang="en-US" sz="2000" smtClean="0">
                <a:latin typeface="Calibri" pitchFamily="34" charset="0"/>
                <a:ea typeface="ＭＳ Ｐゴシック" charset="-128"/>
              </a:rPr>
              <a:t>Added tropical storm pseudo sea-level pressure observations</a:t>
            </a:r>
          </a:p>
          <a:p>
            <a:pPr lvl="1">
              <a:spcBef>
                <a:spcPct val="10000"/>
              </a:spcBef>
            </a:pPr>
            <a:r>
              <a:rPr lang="en-US" sz="2000" smtClean="0">
                <a:latin typeface="Calibri" pitchFamily="34" charset="0"/>
                <a:ea typeface="ＭＳ Ｐゴシック" charset="-128"/>
              </a:rPr>
              <a:t>Additional observations (NOAA19 HIRS/4, AMSU-A, &amp; MHS brightness temperature, EUMETSAT-9 atmospheric motion vectors)</a:t>
            </a:r>
          </a:p>
          <a:p>
            <a:pPr lvl="1">
              <a:spcBef>
                <a:spcPct val="10000"/>
              </a:spcBef>
              <a:buFontTx/>
              <a:buNone/>
            </a:pPr>
            <a:endParaRPr lang="en-US" sz="2000" smtClean="0">
              <a:latin typeface="Calibri" pitchFamily="34" charset="0"/>
              <a:ea typeface="ＭＳ Ｐゴシック" charset="-128"/>
            </a:endParaRPr>
          </a:p>
          <a:p>
            <a:pPr>
              <a:spcBef>
                <a:spcPct val="10000"/>
              </a:spcBef>
            </a:pPr>
            <a:r>
              <a:rPr lang="en-US" sz="2000" smtClean="0">
                <a:latin typeface="Calibri" pitchFamily="34" charset="0"/>
              </a:rPr>
              <a:t>GFS upgrades </a:t>
            </a:r>
            <a:r>
              <a:rPr lang="en-US" sz="2000" b="1" smtClean="0">
                <a:latin typeface="Calibri" pitchFamily="34" charset="0"/>
              </a:rPr>
              <a:t>(May 2010)</a:t>
            </a:r>
            <a:r>
              <a:rPr lang="en-US" sz="2000" smtClean="0">
                <a:latin typeface="Calibri" pitchFamily="34" charset="0"/>
              </a:rPr>
              <a:t> </a:t>
            </a:r>
            <a:endParaRPr lang="en-US" sz="2000" b="1" smtClean="0">
              <a:latin typeface="Calibri" pitchFamily="34" charset="0"/>
            </a:endParaRPr>
          </a:p>
          <a:p>
            <a:pPr lvl="1">
              <a:spcBef>
                <a:spcPct val="10000"/>
              </a:spcBef>
            </a:pPr>
            <a:r>
              <a:rPr lang="en-US" sz="2000" smtClean="0">
                <a:latin typeface="Calibri" pitchFamily="34" charset="0"/>
                <a:ea typeface="ＭＳ Ｐゴシック" charset="-128"/>
              </a:rPr>
              <a:t>Resolution increase (27 km from 38 km)</a:t>
            </a:r>
          </a:p>
          <a:p>
            <a:pPr lvl="1">
              <a:spcBef>
                <a:spcPct val="10000"/>
              </a:spcBef>
            </a:pPr>
            <a:r>
              <a:rPr lang="en-US" sz="2000" smtClean="0">
                <a:latin typeface="Calibri" pitchFamily="34" charset="0"/>
                <a:ea typeface="ＭＳ Ｐゴシック" charset="-128"/>
              </a:rPr>
              <a:t>Improved Physics (radiation, gravity wave drag, mountain blocking, shallow convection, PBL, deep convection with overshooting cloud tops)</a:t>
            </a:r>
          </a:p>
          <a:p>
            <a:pPr lvl="1">
              <a:spcBef>
                <a:spcPct val="10000"/>
              </a:spcBef>
            </a:pPr>
            <a:r>
              <a:rPr lang="en-US" sz="2000" smtClean="0">
                <a:latin typeface="Calibri" pitchFamily="34" charset="0"/>
                <a:ea typeface="ＭＳ Ｐゴシック" charset="-128"/>
              </a:rPr>
              <a:t>Removal of computational artifacts e.g.: negative water vapor</a:t>
            </a:r>
          </a:p>
          <a:p>
            <a:pPr lvl="1">
              <a:spcBef>
                <a:spcPct val="10000"/>
              </a:spcBef>
            </a:pPr>
            <a:endParaRPr lang="en-US" sz="2000" smtClean="0">
              <a:latin typeface="Calibri" pitchFamily="34" charset="0"/>
              <a:ea typeface="ＭＳ Ｐゴシック" charset="-128"/>
            </a:endParaRPr>
          </a:p>
          <a:p>
            <a:pPr>
              <a:spcBef>
                <a:spcPct val="10000"/>
              </a:spcBef>
            </a:pPr>
            <a:r>
              <a:rPr lang="en-US" sz="2000" smtClean="0">
                <a:latin typeface="Calibri" pitchFamily="34" charset="0"/>
              </a:rPr>
              <a:t>HWRF upgrades (</a:t>
            </a:r>
            <a:r>
              <a:rPr lang="en-US" sz="2000" b="1" smtClean="0">
                <a:latin typeface="Calibri" pitchFamily="34" charset="0"/>
              </a:rPr>
              <a:t>May 2010</a:t>
            </a:r>
            <a:r>
              <a:rPr lang="en-US" sz="2000" smtClean="0">
                <a:latin typeface="Calibri" pitchFamily="34" charset="0"/>
              </a:rPr>
              <a:t>)</a:t>
            </a:r>
            <a:endParaRPr lang="en-US" sz="2000" b="1" smtClean="0">
              <a:latin typeface="Calibri" pitchFamily="34" charset="0"/>
            </a:endParaRPr>
          </a:p>
          <a:p>
            <a:pPr lvl="1">
              <a:spcBef>
                <a:spcPct val="10000"/>
              </a:spcBef>
            </a:pPr>
            <a:r>
              <a:rPr lang="en-US" sz="2000" smtClean="0">
                <a:latin typeface="Calibri" pitchFamily="34" charset="0"/>
                <a:ea typeface="ＭＳ Ｐゴシック" charset="-128"/>
              </a:rPr>
              <a:t>Upgrade surface exchange coefficients </a:t>
            </a:r>
          </a:p>
          <a:p>
            <a:pPr lvl="1">
              <a:spcBef>
                <a:spcPct val="10000"/>
              </a:spcBef>
            </a:pPr>
            <a:r>
              <a:rPr lang="en-US" sz="2000" smtClean="0">
                <a:latin typeface="Calibri" pitchFamily="34" charset="0"/>
                <a:ea typeface="ＭＳ Ｐゴシック" charset="-128"/>
              </a:rPr>
              <a:t>Coupling with HyCOM ocean model</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6988" y="53975"/>
            <a:ext cx="7772401" cy="1143000"/>
          </a:xfrm>
        </p:spPr>
        <p:txBody>
          <a:bodyPr/>
          <a:lstStyle/>
          <a:p>
            <a:r>
              <a:rPr lang="en-US" sz="4800" smtClean="0">
                <a:latin typeface="Calibri" pitchFamily="34" charset="0"/>
              </a:rPr>
              <a:t>HPC Augmentations </a:t>
            </a:r>
          </a:p>
        </p:txBody>
      </p:sp>
      <p:sp>
        <p:nvSpPr>
          <p:cNvPr id="23555" name="Rectangle 3"/>
          <p:cNvSpPr>
            <a:spLocks noGrp="1" noChangeArrowheads="1"/>
          </p:cNvSpPr>
          <p:nvPr>
            <p:ph type="body" idx="1"/>
          </p:nvPr>
        </p:nvSpPr>
        <p:spPr>
          <a:xfrm>
            <a:off x="323850" y="1360488"/>
            <a:ext cx="8458200" cy="4876800"/>
          </a:xfrm>
        </p:spPr>
        <p:txBody>
          <a:bodyPr/>
          <a:lstStyle/>
          <a:p>
            <a:pPr>
              <a:spcBef>
                <a:spcPct val="10000"/>
              </a:spcBef>
            </a:pPr>
            <a:r>
              <a:rPr lang="en-US" sz="2400" b="1" smtClean="0">
                <a:latin typeface="Calibri" pitchFamily="34" charset="0"/>
              </a:rPr>
              <a:t>2008 </a:t>
            </a:r>
          </a:p>
          <a:p>
            <a:pPr lvl="1">
              <a:spcBef>
                <a:spcPct val="10000"/>
              </a:spcBef>
            </a:pPr>
            <a:r>
              <a:rPr lang="en-US" sz="2000" smtClean="0">
                <a:latin typeface="Calibri" pitchFamily="34" charset="0"/>
                <a:ea typeface="ＭＳ Ｐゴシック" charset="-128"/>
              </a:rPr>
              <a:t>15M Hours – NSF-supported Texas Area Computing Center (TACC)</a:t>
            </a:r>
          </a:p>
          <a:p>
            <a:pPr>
              <a:spcBef>
                <a:spcPct val="10000"/>
              </a:spcBef>
            </a:pPr>
            <a:r>
              <a:rPr lang="en-US" sz="2400" b="1" smtClean="0">
                <a:latin typeface="Calibri" pitchFamily="34" charset="0"/>
              </a:rPr>
              <a:t>2009 </a:t>
            </a:r>
          </a:p>
          <a:p>
            <a:pPr lvl="1">
              <a:spcBef>
                <a:spcPct val="10000"/>
              </a:spcBef>
            </a:pPr>
            <a:r>
              <a:rPr lang="en-US" sz="2000" smtClean="0">
                <a:latin typeface="Calibri" pitchFamily="34" charset="0"/>
                <a:ea typeface="ＭＳ Ｐゴシック" charset="-128"/>
              </a:rPr>
              <a:t>NJET Boulder ~2MHours/month starting 9/2009</a:t>
            </a:r>
          </a:p>
          <a:p>
            <a:pPr lvl="1">
              <a:spcBef>
                <a:spcPct val="10000"/>
              </a:spcBef>
            </a:pPr>
            <a:r>
              <a:rPr lang="en-US" sz="2000" smtClean="0">
                <a:latin typeface="Calibri" pitchFamily="34" charset="0"/>
                <a:ea typeface="ＭＳ Ｐゴシック" charset="-128"/>
              </a:rPr>
              <a:t>TACC – HFIP 20M Hours 7/1 – 12/31</a:t>
            </a:r>
          </a:p>
          <a:p>
            <a:pPr lvl="1">
              <a:spcBef>
                <a:spcPct val="10000"/>
              </a:spcBef>
            </a:pPr>
            <a:r>
              <a:rPr lang="en-US" sz="2000" smtClean="0">
                <a:latin typeface="Calibri" pitchFamily="34" charset="0"/>
                <a:ea typeface="ＭＳ Ｐゴシック" charset="-128"/>
              </a:rPr>
              <a:t>TACC PSU 13M Hours for High Resolution ARW Ensembles and DA</a:t>
            </a:r>
          </a:p>
          <a:p>
            <a:pPr lvl="1">
              <a:spcBef>
                <a:spcPct val="10000"/>
              </a:spcBef>
            </a:pPr>
            <a:r>
              <a:rPr lang="en-US" sz="2000" smtClean="0">
                <a:latin typeface="Calibri" pitchFamily="34" charset="0"/>
                <a:ea typeface="ＭＳ Ｐゴシック" charset="-128"/>
              </a:rPr>
              <a:t>115K Hours/month on NOAA R&amp;D Computer in Gaithersburg</a:t>
            </a:r>
          </a:p>
          <a:p>
            <a:pPr lvl="1">
              <a:spcBef>
                <a:spcPct val="10000"/>
              </a:spcBef>
            </a:pPr>
            <a:r>
              <a:rPr lang="en-US" sz="2000" smtClean="0">
                <a:latin typeface="Calibri" pitchFamily="34" charset="0"/>
                <a:ea typeface="ＭＳ Ｐゴシック" charset="-128"/>
              </a:rPr>
              <a:t>NCEP backup computer (Cirrus) for HWRF testing</a:t>
            </a:r>
          </a:p>
          <a:p>
            <a:pPr>
              <a:spcBef>
                <a:spcPct val="10000"/>
              </a:spcBef>
            </a:pPr>
            <a:r>
              <a:rPr lang="en-US" sz="2400" b="1" smtClean="0">
                <a:latin typeface="Calibri" pitchFamily="34" charset="0"/>
              </a:rPr>
              <a:t>2010</a:t>
            </a:r>
          </a:p>
          <a:p>
            <a:pPr lvl="1">
              <a:spcBef>
                <a:spcPct val="10000"/>
              </a:spcBef>
            </a:pPr>
            <a:r>
              <a:rPr lang="en-US" sz="2000" smtClean="0">
                <a:latin typeface="Calibri" pitchFamily="34" charset="0"/>
                <a:ea typeface="ＭＳ Ｐゴシック" charset="-128"/>
              </a:rPr>
              <a:t>NJET ~2M Hours/month until 9/2010</a:t>
            </a:r>
          </a:p>
          <a:p>
            <a:pPr lvl="1">
              <a:spcBef>
                <a:spcPct val="10000"/>
              </a:spcBef>
            </a:pPr>
            <a:r>
              <a:rPr lang="en-US" sz="2000" smtClean="0">
                <a:latin typeface="Calibri" pitchFamily="34" charset="0"/>
                <a:ea typeface="ＭＳ Ｐゴシック" charset="-128"/>
              </a:rPr>
              <a:t>DOE ORNL Jaguar - 20M hours</a:t>
            </a:r>
          </a:p>
          <a:p>
            <a:pPr lvl="1">
              <a:spcBef>
                <a:spcPct val="10000"/>
              </a:spcBef>
            </a:pPr>
            <a:r>
              <a:rPr lang="en-US" sz="2000" smtClean="0">
                <a:latin typeface="Calibri" pitchFamily="34" charset="0"/>
                <a:ea typeface="ＭＳ Ｐゴシック" charset="-128"/>
              </a:rPr>
              <a:t>TACC – 2.5M hours 1/1 – 6/30 </a:t>
            </a:r>
          </a:p>
          <a:p>
            <a:pPr lvl="1">
              <a:spcBef>
                <a:spcPct val="10000"/>
              </a:spcBef>
            </a:pPr>
            <a:r>
              <a:rPr lang="en-US" sz="2000" smtClean="0">
                <a:latin typeface="Calibri" pitchFamily="34" charset="0"/>
                <a:ea typeface="ＭＳ Ｐゴシック" charset="-128"/>
              </a:rPr>
              <a:t>Add ~3000 processors to njet 8/2010 through purchase of tjet</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idx="4294967295"/>
          </p:nvPr>
        </p:nvSpPr>
        <p:spPr/>
        <p:txBody>
          <a:bodyPr/>
          <a:lstStyle/>
          <a:p>
            <a:r>
              <a:rPr lang="en-US" sz="4400" smtClean="0">
                <a:latin typeface="Arial" pitchFamily="34" charset="0"/>
              </a:rPr>
              <a:t>HFIP HPCC Configuration</a:t>
            </a:r>
          </a:p>
        </p:txBody>
      </p:sp>
      <p:graphicFrame>
        <p:nvGraphicFramePr>
          <p:cNvPr id="4" name="Table 3"/>
          <p:cNvGraphicFramePr>
            <a:graphicFrameLocks noGrp="1"/>
          </p:cNvGraphicFramePr>
          <p:nvPr/>
        </p:nvGraphicFramePr>
        <p:xfrm>
          <a:off x="1208088" y="1720850"/>
          <a:ext cx="6710363" cy="1322070"/>
        </p:xfrm>
        <a:graphic>
          <a:graphicData uri="http://schemas.openxmlformats.org/drawingml/2006/table">
            <a:tbl>
              <a:tblPr/>
              <a:tblGrid>
                <a:gridCol w="1341438"/>
                <a:gridCol w="1343025"/>
                <a:gridCol w="1341437"/>
                <a:gridCol w="1646238"/>
                <a:gridCol w="1038225"/>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FFFF"/>
                        </a:solidFill>
                        <a:effectLst/>
                        <a:latin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rPr>
                        <a:t>Install Date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rPr>
                        <a:t>Cores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rPr>
                        <a:t>Performance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rPr>
                        <a:t>(Tflops)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rPr>
                        <a:t>Storage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rPr>
                        <a:t>(Tbytes)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rPr>
                        <a:t>Phase 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charset="0"/>
                        </a:rPr>
                        <a:t>Aug 2009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charset="0"/>
                        </a:rPr>
                        <a:t>3184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rPr>
                        <a:t>35.6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rPr>
                        <a:t>350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rPr>
                        <a:t>Phase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rPr>
                        <a:t>Sep 2010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Arial" charset="0"/>
                        </a:rPr>
                        <a:t>10600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charset="0"/>
                        </a:rPr>
                        <a:t>113.0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Arial" charset="0"/>
                        </a:rPr>
                        <a:t>416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092637" name="TextBox 4"/>
          <p:cNvSpPr txBox="1">
            <a:spLocks noChangeArrowheads="1"/>
          </p:cNvSpPr>
          <p:nvPr/>
        </p:nvSpPr>
        <p:spPr bwMode="auto">
          <a:xfrm>
            <a:off x="646113" y="3311525"/>
            <a:ext cx="7799387" cy="3046413"/>
          </a:xfrm>
          <a:prstGeom prst="rect">
            <a:avLst/>
          </a:prstGeom>
          <a:noFill/>
          <a:ln w="9525">
            <a:noFill/>
            <a:miter lim="800000"/>
            <a:headEnd/>
            <a:tailEnd/>
          </a:ln>
        </p:spPr>
        <p:txBody>
          <a:bodyPr>
            <a:spAutoFit/>
          </a:bodyPr>
          <a:lstStyle/>
          <a:p>
            <a:pPr marL="458788" indent="-458788" defTabSz="457200">
              <a:buFont typeface="Arial" pitchFamily="34" charset="0"/>
              <a:buChar char="•"/>
            </a:pPr>
            <a:r>
              <a:rPr lang="en-US">
                <a:latin typeface="Calibri" pitchFamily="34" charset="0"/>
              </a:rPr>
              <a:t>Combining HFIP with additional 3112 cores from other projects. Measured Linpack result is 126.5 Tflops</a:t>
            </a:r>
          </a:p>
          <a:p>
            <a:pPr marL="915988" lvl="1" indent="-458788" defTabSz="457200">
              <a:buFont typeface="Arial" pitchFamily="34" charset="0"/>
              <a:buChar char="•"/>
            </a:pPr>
            <a:r>
              <a:rPr lang="en-US">
                <a:latin typeface="Calibri" pitchFamily="34" charset="0"/>
              </a:rPr>
              <a:t>35</a:t>
            </a:r>
            <a:r>
              <a:rPr lang="en-US" baseline="30000">
                <a:latin typeface="Calibri" pitchFamily="34" charset="0"/>
              </a:rPr>
              <a:t>th</a:t>
            </a:r>
            <a:r>
              <a:rPr lang="en-US">
                <a:latin typeface="Calibri" pitchFamily="34" charset="0"/>
              </a:rPr>
              <a:t> on June 2010 Top 500 list</a:t>
            </a:r>
          </a:p>
          <a:p>
            <a:pPr marL="458788" indent="-458788" defTabSz="457200">
              <a:buFont typeface="Arial" pitchFamily="34" charset="0"/>
              <a:buChar char="•"/>
            </a:pPr>
            <a:r>
              <a:rPr lang="en-US">
                <a:latin typeface="Calibri" pitchFamily="34" charset="0"/>
              </a:rPr>
              <a:t>Current system is 10128 cores on tJet and 472 cores on nJet</a:t>
            </a:r>
          </a:p>
          <a:p>
            <a:pPr marL="458788" indent="-458788" defTabSz="457200">
              <a:buFont typeface="Arial" pitchFamily="34" charset="0"/>
              <a:buChar char="•"/>
            </a:pPr>
            <a:r>
              <a:rPr lang="en-US">
                <a:latin typeface="Calibri" pitchFamily="34" charset="0"/>
              </a:rPr>
              <a:t>Sharing of infrastructure and resources allowed for a bigger single system (tjet)</a:t>
            </a:r>
          </a:p>
          <a:p>
            <a:pPr marL="458788" indent="-458788" defTabSz="457200">
              <a:buFontTx/>
              <a:buChar char="-"/>
            </a:pPr>
            <a:endParaRPr lang="en-US">
              <a:latin typeface="Calibri"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7"/>
          <p:cNvSpPr>
            <a:spLocks noGrp="1" noChangeArrowheads="1"/>
          </p:cNvSpPr>
          <p:nvPr>
            <p:ph type="title"/>
          </p:nvPr>
        </p:nvSpPr>
        <p:spPr>
          <a:xfrm>
            <a:off x="50800" y="0"/>
            <a:ext cx="7696200" cy="1333500"/>
          </a:xfrm>
        </p:spPr>
        <p:txBody>
          <a:bodyPr rIns="30479"/>
          <a:lstStyle/>
          <a:p>
            <a:pPr eaLnBrk="1" hangingPunct="1"/>
            <a:r>
              <a:rPr lang="en-US" sz="4800" smtClean="0">
                <a:latin typeface="Calibri" pitchFamily="34" charset="0"/>
              </a:rPr>
              <a:t>Global Model Development – </a:t>
            </a:r>
            <a:r>
              <a:rPr lang="en-US" sz="4000" smtClean="0">
                <a:latin typeface="Calibri" pitchFamily="34" charset="0"/>
              </a:rPr>
              <a:t>GFS/EnKF</a:t>
            </a:r>
            <a:endParaRPr lang="en-US" sz="4800" smtClean="0">
              <a:latin typeface="Calibri" pitchFamily="34" charset="0"/>
            </a:endParaRPr>
          </a:p>
        </p:txBody>
      </p:sp>
      <p:sp>
        <p:nvSpPr>
          <p:cNvPr id="26627" name="Text Box 8"/>
          <p:cNvSpPr txBox="1">
            <a:spLocks noChangeArrowheads="1"/>
          </p:cNvSpPr>
          <p:nvPr/>
        </p:nvSpPr>
        <p:spPr bwMode="auto">
          <a:xfrm>
            <a:off x="5513388" y="6605588"/>
            <a:ext cx="3363912" cy="277812"/>
          </a:xfrm>
          <a:prstGeom prst="rect">
            <a:avLst/>
          </a:prstGeom>
          <a:noFill/>
          <a:ln w="9525">
            <a:noFill/>
            <a:miter lim="800000"/>
            <a:headEnd/>
            <a:tailEnd/>
          </a:ln>
        </p:spPr>
        <p:txBody>
          <a:bodyPr>
            <a:spAutoFit/>
          </a:bodyPr>
          <a:lstStyle/>
          <a:p>
            <a:r>
              <a:rPr lang="en-US" sz="1200">
                <a:latin typeface="Calibri" pitchFamily="34" charset="0"/>
                <a:cs typeface="Arial" pitchFamily="34" charset="0"/>
              </a:rPr>
              <a:t>Courtesy of Tom Hamill &amp; Jeff Whitaker  (ESRL)</a:t>
            </a:r>
          </a:p>
        </p:txBody>
      </p:sp>
      <p:pic>
        <p:nvPicPr>
          <p:cNvPr id="26628"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9550" y="1417638"/>
            <a:ext cx="4098925" cy="5029200"/>
          </a:xfrm>
          <a:prstGeom prst="rect">
            <a:avLst/>
          </a:prstGeom>
          <a:noFill/>
          <a:ln w="9525">
            <a:noFill/>
            <a:miter lim="800000"/>
            <a:headEnd/>
            <a:tailEnd/>
          </a:ln>
        </p:spPr>
      </p:pic>
      <p:pic>
        <p:nvPicPr>
          <p:cNvPr id="26629" name="Picture 1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6738" y="1404938"/>
            <a:ext cx="4572000" cy="4572000"/>
          </a:xfrm>
          <a:prstGeom prst="rect">
            <a:avLst/>
          </a:prstGeom>
          <a:noFill/>
          <a:ln w="9525">
            <a:noFill/>
            <a:miter lim="800000"/>
            <a:headEnd/>
            <a:tailEnd/>
          </a:ln>
        </p:spPr>
      </p:pic>
      <p:sp>
        <p:nvSpPr>
          <p:cNvPr id="26630" name="TextBox 12"/>
          <p:cNvSpPr txBox="1">
            <a:spLocks noChangeArrowheads="1"/>
          </p:cNvSpPr>
          <p:nvPr/>
        </p:nvSpPr>
        <p:spPr bwMode="auto">
          <a:xfrm>
            <a:off x="4283075" y="5943600"/>
            <a:ext cx="3595688" cy="401638"/>
          </a:xfrm>
          <a:prstGeom prst="rect">
            <a:avLst/>
          </a:prstGeom>
          <a:noFill/>
          <a:ln w="9525">
            <a:noFill/>
            <a:miter lim="800000"/>
            <a:headEnd/>
            <a:tailEnd/>
          </a:ln>
        </p:spPr>
        <p:txBody>
          <a:bodyPr wrap="none">
            <a:spAutoFit/>
          </a:bodyPr>
          <a:lstStyle/>
          <a:p>
            <a:r>
              <a:rPr lang="en-US" sz="2000">
                <a:latin typeface="Calibri" pitchFamily="34" charset="0"/>
              </a:rPr>
              <a:t>http://ruc.noaa.gov/hfip/gfsenkf</a:t>
            </a:r>
          </a:p>
        </p:txBody>
      </p:sp>
      <p:sp>
        <p:nvSpPr>
          <p:cNvPr id="26631" name="Rectangle 3"/>
          <p:cNvSpPr>
            <a:spLocks/>
          </p:cNvSpPr>
          <p:nvPr/>
        </p:nvSpPr>
        <p:spPr bwMode="auto">
          <a:xfrm>
            <a:off x="2878138" y="1281113"/>
            <a:ext cx="3594100" cy="276225"/>
          </a:xfrm>
          <a:prstGeom prst="rect">
            <a:avLst/>
          </a:prstGeom>
          <a:noFill/>
          <a:ln w="12700">
            <a:noFill/>
            <a:miter lim="800000"/>
            <a:headEnd/>
            <a:tailEnd/>
          </a:ln>
        </p:spPr>
        <p:txBody>
          <a:bodyPr lIns="0" tIns="0" rIns="40639" bIns="0">
            <a:spAutoFit/>
          </a:bodyPr>
          <a:lstStyle/>
          <a:p>
            <a:pPr marL="39688"/>
            <a:r>
              <a:rPr lang="en-US" sz="1800" b="1">
                <a:latin typeface="Calibri" pitchFamily="34" charset="0"/>
                <a:cs typeface="Arial" pitchFamily="34" charset="0"/>
                <a:sym typeface="Arial" pitchFamily="34" charset="0"/>
              </a:rPr>
              <a:t>Tomas (21L) – init 00Z 2 November</a:t>
            </a:r>
          </a:p>
        </p:txBody>
      </p:sp>
      <p:pic>
        <p:nvPicPr>
          <p:cNvPr id="14"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4500" y="1339850"/>
            <a:ext cx="8172450" cy="5029200"/>
          </a:xfrm>
          <a:prstGeom prst="rect">
            <a:avLst/>
          </a:prstGeom>
          <a:noFill/>
          <a:ln w="9525">
            <a:noFill/>
            <a:miter lim="800000"/>
            <a:headEnd/>
            <a:tailEnd/>
          </a:ln>
        </p:spPr>
      </p:pic>
      <p:sp>
        <p:nvSpPr>
          <p:cNvPr id="26633" name="Rectangle 6"/>
          <p:cNvSpPr>
            <a:spLocks/>
          </p:cNvSpPr>
          <p:nvPr/>
        </p:nvSpPr>
        <p:spPr bwMode="auto">
          <a:xfrm>
            <a:off x="7916863" y="6054725"/>
            <a:ext cx="519112" cy="369888"/>
          </a:xfrm>
          <a:prstGeom prst="rect">
            <a:avLst/>
          </a:prstGeom>
          <a:noFill/>
          <a:ln w="12700">
            <a:noFill/>
            <a:miter lim="800000"/>
            <a:headEnd/>
            <a:tailEnd/>
          </a:ln>
        </p:spPr>
        <p:txBody>
          <a:bodyPr wrap="none" lIns="0" tIns="0" rIns="40639" bIns="0">
            <a:spAutoFit/>
          </a:bodyPr>
          <a:lstStyle/>
          <a:p>
            <a:pPr marL="39688"/>
            <a:r>
              <a:rPr lang="en-US" b="1">
                <a:solidFill>
                  <a:srgbClr val="003366"/>
                </a:solidFill>
                <a:latin typeface="Calibri" pitchFamily="34" charset="0"/>
                <a:cs typeface="Arial" pitchFamily="34" charset="0"/>
                <a:sym typeface="Arial" pitchFamily="34" charset="0"/>
              </a:rPr>
              <a:t>GFS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7"/>
          <p:cNvSpPr>
            <a:spLocks noGrp="1" noChangeArrowheads="1"/>
          </p:cNvSpPr>
          <p:nvPr>
            <p:ph type="title"/>
          </p:nvPr>
        </p:nvSpPr>
        <p:spPr>
          <a:xfrm>
            <a:off x="50800" y="0"/>
            <a:ext cx="7696200" cy="1333500"/>
          </a:xfrm>
        </p:spPr>
        <p:txBody>
          <a:bodyPr rIns="30479"/>
          <a:lstStyle/>
          <a:p>
            <a:pPr eaLnBrk="1" hangingPunct="1"/>
            <a:r>
              <a:rPr lang="en-US" sz="4800" smtClean="0">
                <a:latin typeface="Calibri" pitchFamily="34" charset="0"/>
              </a:rPr>
              <a:t>Global Model Development - </a:t>
            </a:r>
            <a:r>
              <a:rPr lang="en-US" sz="4000" smtClean="0">
                <a:latin typeface="Calibri" pitchFamily="34" charset="0"/>
              </a:rPr>
              <a:t>FIM</a:t>
            </a:r>
            <a:endParaRPr lang="en-US" sz="4800" smtClean="0">
              <a:latin typeface="Calibri" pitchFamily="34" charset="0"/>
            </a:endParaRPr>
          </a:p>
        </p:txBody>
      </p:sp>
      <p:sp>
        <p:nvSpPr>
          <p:cNvPr id="28675" name="Rectangle 6"/>
          <p:cNvSpPr>
            <a:spLocks/>
          </p:cNvSpPr>
          <p:nvPr/>
        </p:nvSpPr>
        <p:spPr bwMode="auto">
          <a:xfrm>
            <a:off x="8097838" y="6054725"/>
            <a:ext cx="533400" cy="369888"/>
          </a:xfrm>
          <a:prstGeom prst="rect">
            <a:avLst/>
          </a:prstGeom>
          <a:noFill/>
          <a:ln w="12700">
            <a:noFill/>
            <a:miter lim="800000"/>
            <a:headEnd/>
            <a:tailEnd/>
          </a:ln>
        </p:spPr>
        <p:txBody>
          <a:bodyPr wrap="none" lIns="0" tIns="0" rIns="40639" bIns="0">
            <a:spAutoFit/>
          </a:bodyPr>
          <a:lstStyle/>
          <a:p>
            <a:pPr marL="39688"/>
            <a:r>
              <a:rPr lang="en-US" b="1">
                <a:solidFill>
                  <a:srgbClr val="003366"/>
                </a:solidFill>
                <a:latin typeface="Calibri" pitchFamily="34" charset="0"/>
                <a:cs typeface="Arial" pitchFamily="34" charset="0"/>
                <a:sym typeface="Arial" pitchFamily="34" charset="0"/>
              </a:rPr>
              <a:t>FIM</a:t>
            </a:r>
          </a:p>
        </p:txBody>
      </p:sp>
      <p:sp>
        <p:nvSpPr>
          <p:cNvPr id="28676" name="Text Box 8"/>
          <p:cNvSpPr txBox="1">
            <a:spLocks noChangeArrowheads="1"/>
          </p:cNvSpPr>
          <p:nvPr/>
        </p:nvSpPr>
        <p:spPr bwMode="auto">
          <a:xfrm>
            <a:off x="5513388" y="6605588"/>
            <a:ext cx="3363912" cy="277812"/>
          </a:xfrm>
          <a:prstGeom prst="rect">
            <a:avLst/>
          </a:prstGeom>
          <a:noFill/>
          <a:ln w="9525">
            <a:noFill/>
            <a:miter lim="800000"/>
            <a:headEnd/>
            <a:tailEnd/>
          </a:ln>
        </p:spPr>
        <p:txBody>
          <a:bodyPr>
            <a:spAutoFit/>
          </a:bodyPr>
          <a:lstStyle/>
          <a:p>
            <a:r>
              <a:rPr lang="en-US" sz="1200">
                <a:latin typeface="Calibri" pitchFamily="34" charset="0"/>
                <a:cs typeface="Arial" pitchFamily="34" charset="0"/>
              </a:rPr>
              <a:t>Courtesy of Stan Benjamin &amp; Mike Fiorino (ESRL)</a:t>
            </a:r>
          </a:p>
        </p:txBody>
      </p:sp>
      <p:pic>
        <p:nvPicPr>
          <p:cNvPr id="2867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3650" y="1271588"/>
            <a:ext cx="6827838" cy="5121275"/>
          </a:xfrm>
          <a:prstGeom prst="rect">
            <a:avLst/>
          </a:prstGeom>
          <a:noFill/>
          <a:ln w="12700">
            <a:noFill/>
            <a:miter lim="800000"/>
            <a:headEnd/>
            <a:tailEnd/>
          </a:ln>
        </p:spPr>
      </p:pic>
      <p:sp>
        <p:nvSpPr>
          <p:cNvPr id="28678" name="TextBox 8"/>
          <p:cNvSpPr txBox="1">
            <a:spLocks noChangeArrowheads="1"/>
          </p:cNvSpPr>
          <p:nvPr/>
        </p:nvSpPr>
        <p:spPr bwMode="auto">
          <a:xfrm>
            <a:off x="3697288" y="3181350"/>
            <a:ext cx="673100" cy="307975"/>
          </a:xfrm>
          <a:prstGeom prst="rect">
            <a:avLst/>
          </a:prstGeom>
          <a:noFill/>
          <a:ln w="9525">
            <a:noFill/>
            <a:miter lim="800000"/>
            <a:headEnd/>
            <a:tailEnd/>
          </a:ln>
        </p:spPr>
        <p:txBody>
          <a:bodyPr wrap="none">
            <a:spAutoFit/>
          </a:bodyPr>
          <a:lstStyle/>
          <a:p>
            <a:r>
              <a:rPr lang="en-US" sz="1400">
                <a:solidFill>
                  <a:schemeClr val="bg1"/>
                </a:solidFill>
              </a:rPr>
              <a:t>Shary</a:t>
            </a:r>
          </a:p>
        </p:txBody>
      </p:sp>
      <p:sp>
        <p:nvSpPr>
          <p:cNvPr id="28679" name="TextBox 9"/>
          <p:cNvSpPr txBox="1">
            <a:spLocks noChangeArrowheads="1"/>
          </p:cNvSpPr>
          <p:nvPr/>
        </p:nvSpPr>
        <p:spPr bwMode="auto">
          <a:xfrm>
            <a:off x="4533900" y="4200525"/>
            <a:ext cx="714375" cy="306388"/>
          </a:xfrm>
          <a:prstGeom prst="rect">
            <a:avLst/>
          </a:prstGeom>
          <a:noFill/>
          <a:ln w="9525">
            <a:noFill/>
            <a:miter lim="800000"/>
            <a:headEnd/>
            <a:tailEnd/>
          </a:ln>
        </p:spPr>
        <p:txBody>
          <a:bodyPr wrap="none">
            <a:spAutoFit/>
          </a:bodyPr>
          <a:lstStyle/>
          <a:p>
            <a:r>
              <a:rPr lang="en-US" sz="1400">
                <a:solidFill>
                  <a:schemeClr val="bg1"/>
                </a:solidFill>
              </a:rPr>
              <a:t>Tomas</a:t>
            </a:r>
          </a:p>
        </p:txBody>
      </p:sp>
      <p:pic>
        <p:nvPicPr>
          <p:cNvPr id="6"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11275" y="1220788"/>
            <a:ext cx="6632575" cy="5211762"/>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14293</TotalTime>
  <Words>2720</Words>
  <Application>Microsoft Macintosh PowerPoint</Application>
  <PresentationFormat>On-screen Show (4:3)</PresentationFormat>
  <Paragraphs>403</Paragraphs>
  <Slides>26</Slides>
  <Notes>17</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 Design</vt:lpstr>
      <vt:lpstr>NOAA Hurricane Forecast Improvement Project</vt:lpstr>
      <vt:lpstr>HFIP Organization Structure</vt:lpstr>
      <vt:lpstr>FY10 Project Summary</vt:lpstr>
      <vt:lpstr>FY10 Milestone Summary</vt:lpstr>
      <vt:lpstr>Operational System  (Stream 1) Upgrades</vt:lpstr>
      <vt:lpstr>HPC Augmentations </vt:lpstr>
      <vt:lpstr>HFIP HPCC Configuration</vt:lpstr>
      <vt:lpstr>Global Model Development – GFS/EnKF</vt:lpstr>
      <vt:lpstr>Global Model Development - FIM</vt:lpstr>
      <vt:lpstr>PowerPoint Presentation</vt:lpstr>
      <vt:lpstr> </vt:lpstr>
      <vt:lpstr>Single Model Ensembles: Earl</vt:lpstr>
      <vt:lpstr>Multi-model Ensembles</vt:lpstr>
      <vt:lpstr>PowerPoint Presentation</vt:lpstr>
      <vt:lpstr>Improved Use of Observations: Intensity Forecast experiment (IFEX 2010)</vt:lpstr>
      <vt:lpstr>PowerPoint Presentation</vt:lpstr>
      <vt:lpstr>Improved Use of Observations: Intensity Forecast experiment (IFEX 2010)</vt:lpstr>
      <vt:lpstr>Successes from Earl Flight</vt:lpstr>
      <vt:lpstr>Pros &amp; Cons of Global Hawk as TC research platform</vt:lpstr>
      <vt:lpstr>Improved Models &amp; Data: Model evaluation</vt:lpstr>
      <vt:lpstr>FY 11 Funding </vt:lpstr>
      <vt:lpstr>FY11 Priorities</vt:lpstr>
      <vt:lpstr>Challenges for HFIP</vt:lpstr>
      <vt:lpstr>Keys to Success</vt:lpstr>
      <vt:lpstr>Discussion Points</vt:lpstr>
      <vt:lpstr>Questions?</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511</cp:revision>
  <cp:lastPrinted>2009-09-22T14:42:08Z</cp:lastPrinted>
  <dcterms:created xsi:type="dcterms:W3CDTF">2010-11-11T18:03:50Z</dcterms:created>
  <dcterms:modified xsi:type="dcterms:W3CDTF">2012-01-27T21:14:32Z</dcterms:modified>
</cp:coreProperties>
</file>