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68" r:id="rId5"/>
    <p:sldId id="262" r:id="rId6"/>
    <p:sldId id="264" r:id="rId7"/>
    <p:sldId id="269" r:id="rId8"/>
    <p:sldId id="267" r:id="rId9"/>
    <p:sldId id="258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ks:Documents:HRD:FY12:Groups:DA:HFIP%20intensity%20improve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HEDAS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Sheet1!$G$2:$G$11</c:f>
              <c:numCache>
                <c:formatCode>0%</c:formatCode>
                <c:ptCount val="10"/>
                <c:pt idx="0">
                  <c:v>-0.558441558441558</c:v>
                </c:pt>
                <c:pt idx="1">
                  <c:v>-0.148514851485148</c:v>
                </c:pt>
                <c:pt idx="2">
                  <c:v>0.0427350427350427</c:v>
                </c:pt>
                <c:pt idx="3">
                  <c:v>0.131386861313869</c:v>
                </c:pt>
                <c:pt idx="5">
                  <c:v>0.3375</c:v>
                </c:pt>
                <c:pt idx="7">
                  <c:v>0.22289156626506</c:v>
                </c:pt>
                <c:pt idx="9">
                  <c:v>0.0588235294117647</c:v>
                </c:pt>
              </c:numCache>
            </c:numRef>
          </c:val>
        </c:ser>
        <c:ser>
          <c:idx val="6"/>
          <c:order val="1"/>
          <c:tx>
            <c:strRef>
              <c:f>Sheet1!$H$1</c:f>
              <c:strCache>
                <c:ptCount val="1"/>
                <c:pt idx="0">
                  <c:v>PSU EnKF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Sheet1!$H$2:$H$11</c:f>
              <c:numCache>
                <c:formatCode>0%</c:formatCode>
                <c:ptCount val="10"/>
                <c:pt idx="0">
                  <c:v>-0.558441558441558</c:v>
                </c:pt>
                <c:pt idx="1">
                  <c:v>-0.198019801980198</c:v>
                </c:pt>
                <c:pt idx="2">
                  <c:v>0.188034188034188</c:v>
                </c:pt>
                <c:pt idx="3">
                  <c:v>0.233576642335766</c:v>
                </c:pt>
                <c:pt idx="5">
                  <c:v>0.425</c:v>
                </c:pt>
                <c:pt idx="7">
                  <c:v>0.385542168674699</c:v>
                </c:pt>
                <c:pt idx="9">
                  <c:v>0.264705882352941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60078248"/>
        <c:axId val="660225912"/>
      </c:barChart>
      <c:catAx>
        <c:axId val="6600782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Arial"/>
              </a:defRPr>
            </a:pPr>
            <a:endParaRPr lang="en-US"/>
          </a:p>
        </c:txPr>
        <c:crossAx val="660225912"/>
        <c:crosses val="autoZero"/>
        <c:auto val="1"/>
        <c:lblAlgn val="ctr"/>
        <c:lblOffset val="100"/>
        <c:noMultiLvlLbl val="0"/>
      </c:catAx>
      <c:valAx>
        <c:axId val="660225912"/>
        <c:scaling>
          <c:orientation val="minMax"/>
          <c:min val="-0.6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aseline="0">
                <a:latin typeface="Arial"/>
              </a:defRPr>
            </a:pPr>
            <a:endParaRPr lang="en-US"/>
          </a:p>
        </c:txPr>
        <c:crossAx val="660078248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337671213633507"/>
          <c:y val="0.928090098997962"/>
          <c:w val="0.324657424864145"/>
          <c:h val="0.0669859705482606"/>
        </c:manualLayout>
      </c:layout>
      <c:overlay val="0"/>
      <c:txPr>
        <a:bodyPr/>
        <a:lstStyle/>
        <a:p>
          <a:pPr>
            <a:defRPr sz="1400">
              <a:latin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02732-5A67-124F-89A1-7C6FFF5D801E}" type="datetimeFigureOut">
              <a:rPr lang="en-US" smtClean="0"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1614-4635-174C-9C1B-EE02B10B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07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1352E-239D-1D47-A737-4086C15F1313}" type="datetimeFigureOut">
              <a:rPr lang="en-US" smtClean="0"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8DE7B-5371-1D4A-8962-C11088AA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9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98EF7-66C9-BC49-9741-0A19DB8932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D8177D-CB67-2741-AE6A-D31CF13BC3C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2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000" u="sng">
                <a:latin typeface="Arial" charset="0"/>
              </a:rPr>
              <a:t>http://www.nrc.noaa.gov/HFIPDraftPlan.html</a:t>
            </a:r>
            <a:endParaRPr lang="en-US" sz="10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HFIP Team</a:t>
            </a: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Frank Marks, research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Ed Rappaport, operations lead</a:t>
            </a: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Fred Toepfer, project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Robert Gall, development manager</a:t>
            </a: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Mark DeMaria</a:t>
            </a: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Chris Fairall</a:t>
            </a: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Jim McFadden</a:t>
            </a: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Scott Kiser</a:t>
            </a: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Daniel Melendez</a:t>
            </a: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Roger Pierce</a:t>
            </a:r>
          </a:p>
          <a:p>
            <a:pPr eaLnBrk="1" hangingPunct="1">
              <a:spcBef>
                <a:spcPct val="0"/>
              </a:spcBef>
            </a:pPr>
            <a:endParaRPr lang="en-US" sz="10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>
                <a:latin typeface="Arial" charset="0"/>
              </a:rPr>
              <a:t>HFIP executieve oversight board:</a:t>
            </a:r>
          </a:p>
          <a:p>
            <a:r>
              <a:rPr lang="en-US" sz="1000">
                <a:latin typeface="Arial" charset="0"/>
              </a:rPr>
              <a:t>OAR DAA/Sandy MacDonald, co-chair</a:t>
            </a:r>
          </a:p>
          <a:p>
            <a:r>
              <a:rPr lang="en-US" sz="1000">
                <a:latin typeface="Arial" charset="0"/>
              </a:rPr>
              <a:t>NWS AA/Jack Hayes, co-chair</a:t>
            </a:r>
          </a:p>
          <a:p>
            <a:r>
              <a:rPr lang="en-US" sz="1000">
                <a:latin typeface="Arial" charset="0"/>
              </a:rPr>
              <a:t>NCEP/Louis Uccellini, </a:t>
            </a:r>
          </a:p>
          <a:p>
            <a:r>
              <a:rPr lang="en-US" sz="1000">
                <a:latin typeface="Arial" charset="0"/>
              </a:rPr>
              <a:t>TPC/Bill Read, </a:t>
            </a:r>
          </a:p>
          <a:p>
            <a:r>
              <a:rPr lang="en-US" sz="1000">
                <a:latin typeface="Arial" charset="0"/>
              </a:rPr>
              <a:t>NESDIS/Mark DeMaria,  </a:t>
            </a:r>
          </a:p>
          <a:p>
            <a:r>
              <a:rPr lang="en-US" sz="1000">
                <a:latin typeface="Arial" charset="0"/>
              </a:rPr>
              <a:t>NOS/Jesse Feyen, </a:t>
            </a:r>
          </a:p>
          <a:p>
            <a:r>
              <a:rPr lang="en-US" sz="1000">
                <a:latin typeface="Arial" charset="0"/>
              </a:rPr>
              <a:t>AOML/Bob Atlas</a:t>
            </a:r>
          </a:p>
          <a:p>
            <a:r>
              <a:rPr lang="en-US" sz="1000">
                <a:latin typeface="Arial" charset="0"/>
              </a:rPr>
              <a:t>PPI/Paul Doremus</a:t>
            </a:r>
          </a:p>
          <a:p>
            <a:r>
              <a:rPr lang="en-US" sz="1000">
                <a:latin typeface="Arial" charset="0"/>
              </a:rPr>
              <a:t>NMFS/Bonnie Ponwith, </a:t>
            </a:r>
          </a:p>
          <a:p>
            <a:r>
              <a:rPr lang="en-US" sz="1000">
                <a:latin typeface="Arial" charset="0"/>
              </a:rPr>
              <a:t>NOS/Liz Scheffler, </a:t>
            </a:r>
          </a:p>
          <a:p>
            <a:r>
              <a:rPr lang="en-US" sz="1000">
                <a:latin typeface="Arial" charset="0"/>
              </a:rPr>
              <a:t>NMAO-PM Aircraft/Phil Kenul, </a:t>
            </a:r>
          </a:p>
          <a:p>
            <a:r>
              <a:rPr lang="en-US" sz="1000">
                <a:latin typeface="Arial" charset="0"/>
              </a:rPr>
              <a:t>OFCM/Sam Williamson</a:t>
            </a:r>
          </a:p>
          <a:p>
            <a:r>
              <a:rPr lang="en-US" sz="1000">
                <a:latin typeface="Arial" charset="0"/>
              </a:rPr>
              <a:t>Executive Secretariat: OAR/Joseph Bartosik and NWS/John Iacabucci</a:t>
            </a:r>
          </a:p>
          <a:p>
            <a:pPr eaLnBrk="1" hangingPunct="1">
              <a:spcBef>
                <a:spcPct val="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448BB2-1B1E-3348-AEDC-C0AEED2C124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A23E7-BA94-9142-97B3-888DF20E05B5}" type="slidenum">
              <a:rPr lang="en-US">
                <a:latin typeface="Arial" charset="0"/>
              </a:rPr>
              <a:pPr>
                <a:defRPr/>
              </a:pPr>
              <a:t>6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100" dirty="0">
                <a:latin typeface="Arial" charset="0"/>
              </a:rPr>
              <a:t>Two Stream Approach to HFIP developments:</a:t>
            </a:r>
          </a:p>
          <a:p>
            <a:pPr marL="227441" indent="-227441">
              <a:buFontTx/>
              <a:buChar char="•"/>
              <a:defRPr/>
            </a:pPr>
            <a:r>
              <a:rPr lang="en-US" sz="1100" dirty="0"/>
              <a:t>Stream 1– Operational Transition and Implementation</a:t>
            </a:r>
          </a:p>
          <a:p>
            <a:pPr marL="227441" indent="-227441">
              <a:buFontTx/>
              <a:buChar char="•"/>
              <a:defRPr/>
            </a:pPr>
            <a:r>
              <a:rPr lang="en-US" sz="1100" dirty="0"/>
              <a:t>Stream 2 – Advanced Technology Demonstration</a:t>
            </a:r>
          </a:p>
          <a:p>
            <a:pPr marL="669860" lvl="1" indent="-221210">
              <a:buFontTx/>
              <a:buChar char="–"/>
              <a:defRPr/>
            </a:pPr>
            <a:r>
              <a:rPr lang="en-US" sz="1100" dirty="0"/>
              <a:t>Unconstrained by near-term availability of operational computing </a:t>
            </a:r>
          </a:p>
          <a:p>
            <a:pPr marL="669860" lvl="1" indent="-221210">
              <a:buFontTx/>
              <a:buChar char="–"/>
              <a:defRPr/>
            </a:pPr>
            <a:r>
              <a:rPr lang="en-US" sz="1100" dirty="0"/>
              <a:t>Uses both NOAA’s and computing resources from major supercomputing centers for testing and evaluation.  </a:t>
            </a:r>
          </a:p>
          <a:p>
            <a:pPr marL="669860" lvl="1" indent="-221210">
              <a:buFontTx/>
              <a:buChar char="–"/>
              <a:defRPr/>
            </a:pPr>
            <a:r>
              <a:rPr lang="en-US" sz="1100" dirty="0"/>
              <a:t>Emphasis is on high resolution global and regional models run as ensembles</a:t>
            </a:r>
          </a:p>
          <a:p>
            <a:pPr marL="669860" lvl="1" indent="-221210">
              <a:buFontTx/>
              <a:buChar char="–"/>
              <a:defRPr/>
            </a:pPr>
            <a:r>
              <a:rPr lang="en-US" sz="1100" dirty="0"/>
              <a:t>Real-time or near real time runs during hurricane season</a:t>
            </a:r>
          </a:p>
          <a:p>
            <a:pPr marL="227441" indent="-227441">
              <a:buFontTx/>
              <a:buChar char="•"/>
              <a:defRPr/>
            </a:pPr>
            <a:r>
              <a:rPr lang="en-US" sz="1100" dirty="0"/>
              <a:t>Stream 1.5  </a:t>
            </a:r>
            <a:r>
              <a:rPr lang="en-US" sz="1100" dirty="0">
                <a:latin typeface="Arial" charset="0"/>
              </a:rPr>
              <a:t>(JHT-like)</a:t>
            </a:r>
            <a:endParaRPr lang="en-US" sz="1100" dirty="0"/>
          </a:p>
          <a:p>
            <a:pPr marL="669860" lvl="1" indent="-221210">
              <a:buFontTx/>
              <a:buChar char="–"/>
              <a:defRPr/>
            </a:pPr>
            <a:r>
              <a:rPr lang="en-US" sz="1100" dirty="0"/>
              <a:t>NHC Forecaster Defined.  </a:t>
            </a:r>
          </a:p>
          <a:p>
            <a:pPr marL="669860" lvl="1" indent="-221210">
              <a:buFontTx/>
              <a:buChar char="–"/>
              <a:defRPr/>
            </a:pPr>
            <a:r>
              <a:rPr lang="en-US" sz="1100" dirty="0"/>
              <a:t>Subset of Stream 2 that forecasters see as particularly promising or provides demonstrated capability</a:t>
            </a:r>
          </a:p>
          <a:p>
            <a:pPr marL="669860" lvl="1" indent="-221210">
              <a:buFontTx/>
              <a:buChar char="–"/>
              <a:defRPr/>
            </a:pPr>
            <a:r>
              <a:rPr lang="en-US" sz="1100" dirty="0"/>
              <a:t>Will be configured to run in real-time and products made available to NHC.</a:t>
            </a:r>
            <a:endParaRPr 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Map shows flight tracks for all of the NOAA missions (color coded are the flight level winds for the P-3 missions,</a:t>
            </a:r>
            <a:r>
              <a:rPr lang="en-US" baseline="0" dirty="0" smtClean="0">
                <a:latin typeface="Calibri" charset="0"/>
              </a:rPr>
              <a:t> dropsonde symbols denote G-IV patterns)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D491E2-5682-A249-8483-3DBC51B16A3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6049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2004-2010 for Intensity improvement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93DD3D-BEB9-9744-98A5-094E5338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70178" y="6584950"/>
            <a:ext cx="20937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F. Marks – Panel Discussion 1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8FBA8F-7B67-3C4B-8E64-4E06FB85A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76200"/>
            <a:ext cx="2125662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6588" y="76200"/>
            <a:ext cx="622935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3C95ED-DE23-254E-B147-64F9CFCAA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BA4F6F-C00C-4D42-9FB6-A586E9A9F1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70178" y="6584950"/>
            <a:ext cx="20937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F. Marks – Panel Discussion 1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D5E3C5-8724-4445-9126-4F71DAA18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70178" y="6584950"/>
            <a:ext cx="20937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F. Marks – Panel Discussion 1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588" y="1631950"/>
            <a:ext cx="40036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631950"/>
            <a:ext cx="4005262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610C91-2A75-A749-8DA5-B7492A288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70178" y="6584950"/>
            <a:ext cx="20937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F. Marks – Panel Discussion 1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5032D7-C4A8-1C4C-BEA2-F914174B08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70178" y="6584950"/>
            <a:ext cx="20937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F. Marks – Panel Discussion 1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ED6116-05D8-E14C-A158-8FACBAB5D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70178" y="6584950"/>
            <a:ext cx="20937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F. Marks – Panel Discussion 1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0EEB87-BB88-464F-A45E-72BE113DC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70178" y="6584950"/>
            <a:ext cx="20937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F. Marks – Panel Discussion 1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F16C89-ABE1-6145-A435-3A1B2A3D4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532343-EDC7-1E49-BD56-3BB4B8D29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3563" y="76200"/>
            <a:ext cx="7310437" cy="1098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8" y="1631950"/>
            <a:ext cx="8161337" cy="5226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484188" y="6289675"/>
            <a:ext cx="20653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400"/>
              <a:t> 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6988" y="6597650"/>
            <a:ext cx="1836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400">
                <a:latin typeface="Helvetica" pitchFamily="-65" charset="0"/>
              </a:rPr>
              <a:t> </a:t>
            </a:r>
          </a:p>
        </p:txBody>
      </p:sp>
      <p:sp>
        <p:nvSpPr>
          <p:cNvPr id="192518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584950"/>
            <a:ext cx="2065337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700"/>
              </a:lnSpc>
              <a:tabLst>
                <a:tab pos="0" algn="l"/>
                <a:tab pos="914400" algn="l"/>
                <a:tab pos="1828800" algn="l"/>
              </a:tabLst>
              <a:defRPr sz="1400">
                <a:latin typeface="+mn-lt"/>
              </a:defRPr>
            </a:lvl1pPr>
          </a:lstStyle>
          <a:p>
            <a:fld id="{6CFCD0FB-588E-9B4C-AC30-8A8D08E07F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2519" name="Picture 7" descr="OAR_logo.jpg                                                   00030043Mistral                        BDE09B99: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1371600" cy="5524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70178" y="6584950"/>
            <a:ext cx="20937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F. Marks – Panel Discussion 1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marL="25400" algn="l" rtl="0" eaLnBrk="1" fontAlgn="base" hangingPunct="1">
        <a:lnSpc>
          <a:spcPts val="4600"/>
        </a:lnSpc>
        <a:spcBef>
          <a:spcPct val="0"/>
        </a:spcBef>
        <a:spcAft>
          <a:spcPts val="140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25400" algn="l" rtl="0" eaLnBrk="1" fontAlgn="base" hangingPunct="1">
        <a:lnSpc>
          <a:spcPts val="4600"/>
        </a:lnSpc>
        <a:spcBef>
          <a:spcPct val="0"/>
        </a:spcBef>
        <a:spcAft>
          <a:spcPts val="1400"/>
        </a:spcAft>
        <a:defRPr sz="4400">
          <a:solidFill>
            <a:srgbClr val="FFFFFF"/>
          </a:solidFill>
          <a:latin typeface="Helvetica" pitchFamily="-65" charset="0"/>
        </a:defRPr>
      </a:lvl2pPr>
      <a:lvl3pPr marL="25400" algn="l" rtl="0" eaLnBrk="1" fontAlgn="base" hangingPunct="1">
        <a:lnSpc>
          <a:spcPts val="4600"/>
        </a:lnSpc>
        <a:spcBef>
          <a:spcPct val="0"/>
        </a:spcBef>
        <a:spcAft>
          <a:spcPts val="1400"/>
        </a:spcAft>
        <a:defRPr sz="4400">
          <a:solidFill>
            <a:srgbClr val="FFFFFF"/>
          </a:solidFill>
          <a:latin typeface="Helvetica" pitchFamily="-65" charset="0"/>
        </a:defRPr>
      </a:lvl3pPr>
      <a:lvl4pPr marL="25400" algn="l" rtl="0" eaLnBrk="1" fontAlgn="base" hangingPunct="1">
        <a:lnSpc>
          <a:spcPts val="4600"/>
        </a:lnSpc>
        <a:spcBef>
          <a:spcPct val="0"/>
        </a:spcBef>
        <a:spcAft>
          <a:spcPts val="1400"/>
        </a:spcAft>
        <a:defRPr sz="4400">
          <a:solidFill>
            <a:srgbClr val="FFFFFF"/>
          </a:solidFill>
          <a:latin typeface="Helvetica" pitchFamily="-65" charset="0"/>
        </a:defRPr>
      </a:lvl4pPr>
      <a:lvl5pPr marL="25400" algn="l" rtl="0" eaLnBrk="1" fontAlgn="base" hangingPunct="1">
        <a:lnSpc>
          <a:spcPts val="4600"/>
        </a:lnSpc>
        <a:spcBef>
          <a:spcPct val="0"/>
        </a:spcBef>
        <a:spcAft>
          <a:spcPts val="1400"/>
        </a:spcAft>
        <a:defRPr sz="4400">
          <a:solidFill>
            <a:srgbClr val="FFFFFF"/>
          </a:solidFill>
          <a:latin typeface="Helvetica" pitchFamily="-65" charset="0"/>
        </a:defRPr>
      </a:lvl5pPr>
      <a:lvl6pPr marL="482600" algn="l" rtl="0" eaLnBrk="1" fontAlgn="base" hangingPunct="1">
        <a:lnSpc>
          <a:spcPts val="4600"/>
        </a:lnSpc>
        <a:spcBef>
          <a:spcPct val="0"/>
        </a:spcBef>
        <a:spcAft>
          <a:spcPts val="1400"/>
        </a:spcAft>
        <a:defRPr sz="4400">
          <a:solidFill>
            <a:srgbClr val="FFFFFF"/>
          </a:solidFill>
          <a:latin typeface="Helvetica" pitchFamily="-65" charset="0"/>
        </a:defRPr>
      </a:lvl6pPr>
      <a:lvl7pPr marL="939800" algn="l" rtl="0" eaLnBrk="1" fontAlgn="base" hangingPunct="1">
        <a:lnSpc>
          <a:spcPts val="4600"/>
        </a:lnSpc>
        <a:spcBef>
          <a:spcPct val="0"/>
        </a:spcBef>
        <a:spcAft>
          <a:spcPts val="1400"/>
        </a:spcAft>
        <a:defRPr sz="4400">
          <a:solidFill>
            <a:srgbClr val="FFFFFF"/>
          </a:solidFill>
          <a:latin typeface="Helvetica" pitchFamily="-65" charset="0"/>
        </a:defRPr>
      </a:lvl7pPr>
      <a:lvl8pPr marL="1397000" algn="l" rtl="0" eaLnBrk="1" fontAlgn="base" hangingPunct="1">
        <a:lnSpc>
          <a:spcPts val="4600"/>
        </a:lnSpc>
        <a:spcBef>
          <a:spcPct val="0"/>
        </a:spcBef>
        <a:spcAft>
          <a:spcPts val="1400"/>
        </a:spcAft>
        <a:defRPr sz="4400">
          <a:solidFill>
            <a:srgbClr val="FFFFFF"/>
          </a:solidFill>
          <a:latin typeface="Helvetica" pitchFamily="-65" charset="0"/>
        </a:defRPr>
      </a:lvl8pPr>
      <a:lvl9pPr marL="1854200" algn="l" rtl="0" eaLnBrk="1" fontAlgn="base" hangingPunct="1">
        <a:lnSpc>
          <a:spcPts val="4600"/>
        </a:lnSpc>
        <a:spcBef>
          <a:spcPct val="0"/>
        </a:spcBef>
        <a:spcAft>
          <a:spcPts val="1400"/>
        </a:spcAft>
        <a:defRPr sz="4400">
          <a:solidFill>
            <a:srgbClr val="FFFFFF"/>
          </a:solidFill>
          <a:latin typeface="Helvetica" pitchFamily="-65" charset="0"/>
        </a:defRPr>
      </a:lvl9pPr>
    </p:titleStyle>
    <p:bodyStyle>
      <a:lvl1pPr marL="25400" algn="l" rtl="0" eaLnBrk="1" fontAlgn="base" hangingPunct="1">
        <a:lnSpc>
          <a:spcPts val="3400"/>
        </a:lnSpc>
        <a:spcBef>
          <a:spcPct val="0"/>
        </a:spcBef>
        <a:spcAft>
          <a:spcPts val="60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ts val="2900"/>
        </a:lnSpc>
        <a:spcBef>
          <a:spcPct val="0"/>
        </a:spcBef>
        <a:spcAft>
          <a:spcPts val="600"/>
        </a:spcAft>
        <a:buClr>
          <a:srgbClr val="000066"/>
        </a:buClr>
        <a:buSzPct val="104000"/>
        <a:buFont typeface="Helvetica" pitchFamily="-65" charset="0"/>
        <a:buChar char="v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371600" indent="-342900" algn="l" rtl="0" eaLnBrk="1" fontAlgn="base" hangingPunct="1">
        <a:spcBef>
          <a:spcPct val="0"/>
        </a:spcBef>
        <a:spcAft>
          <a:spcPts val="500"/>
        </a:spcAft>
        <a:buClr>
          <a:srgbClr val="333399"/>
        </a:buClr>
        <a:buSzPct val="100000"/>
        <a:buFont typeface="Helvetica" pitchFamily="-65" charset="0"/>
        <a:buChar char="v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936750" indent="-444500" algn="l" rtl="0" eaLnBrk="1" fontAlgn="base" hangingPunct="1">
        <a:lnSpc>
          <a:spcPts val="2200"/>
        </a:lnSpc>
        <a:spcBef>
          <a:spcPct val="0"/>
        </a:spcBef>
        <a:spcAft>
          <a:spcPts val="400"/>
        </a:spcAft>
        <a:buClr>
          <a:srgbClr val="3366FF"/>
        </a:buClr>
        <a:buSzPct val="85000"/>
        <a:buFont typeface="Wingdings 2" pitchFamily="-65" charset="2"/>
        <a:buChar char="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413000" indent="-45085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rgbClr val="3366FF"/>
        </a:buClr>
        <a:buSzPct val="89000"/>
        <a:buFont typeface="Wingdings 2" pitchFamily="-65" charset="2"/>
        <a:buChar char="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870200" indent="-45085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rgbClr val="3366FF"/>
        </a:buClr>
        <a:buSzPct val="89000"/>
        <a:buFont typeface="Wingdings 2" pitchFamily="-65" charset="2"/>
        <a:buChar char="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3327400" indent="-45085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rgbClr val="3366FF"/>
        </a:buClr>
        <a:buSzPct val="89000"/>
        <a:buFont typeface="Wingdings 2" pitchFamily="-65" charset="2"/>
        <a:buChar char="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784600" indent="-45085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rgbClr val="3366FF"/>
        </a:buClr>
        <a:buSzPct val="89000"/>
        <a:buFont typeface="Wingdings 2" pitchFamily="-65" charset="2"/>
        <a:buChar char="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4241800" indent="-45085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Clr>
          <a:srgbClr val="3366FF"/>
        </a:buClr>
        <a:buSzPct val="89000"/>
        <a:buFont typeface="Wingdings 2" pitchFamily="-65" charset="2"/>
        <a:buChar char="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fip.org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noaahrd.wordpress.com/2010/09/23/hrd-monthly-data-assimilation-meeting-of-september-2010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microsoft.com/office/2007/relationships/hdphoto" Target="../media/hdphoto1.wdp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0477"/>
            <a:ext cx="7772400" cy="172997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Observations and Modeling of Land-Falling Tropical Cyclones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4114"/>
            <a:ext cx="6400800" cy="14646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Frank Marks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NOAA/AOML, Hurricane </a:t>
            </a:r>
            <a:r>
              <a:rPr lang="en-US" sz="2400" dirty="0"/>
              <a:t>R</a:t>
            </a:r>
            <a:r>
              <a:rPr lang="en-US" sz="2400" dirty="0" smtClean="0"/>
              <a:t>esearch Division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24 January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3534777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163" y="76200"/>
            <a:ext cx="6987837" cy="1098550"/>
          </a:xfrm>
        </p:spPr>
        <p:txBody>
          <a:bodyPr/>
          <a:lstStyle/>
          <a:p>
            <a:r>
              <a:rPr lang="en-US" dirty="0" smtClean="0"/>
              <a:t>Where do we need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93" y="1385825"/>
            <a:ext cx="8161337" cy="5226050"/>
          </a:xfrm>
        </p:spPr>
        <p:txBody>
          <a:bodyPr/>
          <a:lstStyle/>
          <a:p>
            <a:pPr marL="482600" indent="-457200">
              <a:buFont typeface="Arial"/>
              <a:buChar char="•"/>
            </a:pPr>
            <a:r>
              <a:rPr lang="en-US" dirty="0" smtClean="0"/>
              <a:t>NOAA’s </a:t>
            </a:r>
            <a:r>
              <a:rPr lang="en-US" dirty="0"/>
              <a:t>National Weather Service (NWS) m</a:t>
            </a:r>
            <a:r>
              <a:rPr lang="en-US" dirty="0" smtClean="0"/>
              <a:t>ission is </a:t>
            </a:r>
            <a:r>
              <a:rPr lang="en-US" dirty="0"/>
              <a:t>to fulfill this commitment through building a </a:t>
            </a:r>
            <a:r>
              <a:rPr lang="en-US" b="1" dirty="0"/>
              <a:t>Weather Ready Nation</a:t>
            </a:r>
            <a:r>
              <a:rPr lang="en-US" dirty="0"/>
              <a:t>.  </a:t>
            </a:r>
            <a:endParaRPr lang="en-US" dirty="0" smtClean="0"/>
          </a:p>
          <a:p>
            <a:pPr marL="482600" indent="-457200">
              <a:buFont typeface="Arial"/>
              <a:buChar char="•"/>
            </a:pPr>
            <a:r>
              <a:rPr lang="en-US" dirty="0" smtClean="0"/>
              <a:t>NWS </a:t>
            </a:r>
            <a:r>
              <a:rPr lang="en-US" dirty="0"/>
              <a:t>must contribute to hazard resiliency by continually assessing and improving its services to the Nation. </a:t>
            </a:r>
            <a:endParaRPr lang="en-US" dirty="0" smtClean="0"/>
          </a:p>
          <a:p>
            <a:pPr marL="482600" indent="-457200">
              <a:buFont typeface="Arial"/>
              <a:buChar char="•"/>
            </a:pPr>
            <a:r>
              <a:rPr lang="en-US" dirty="0" smtClean="0"/>
              <a:t>Hurricane Irene (2011):</a:t>
            </a:r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latin typeface="Arial" charset="0"/>
              </a:rPr>
              <a:t>41 deaths</a:t>
            </a:r>
            <a:endParaRPr lang="en-US" sz="2000" dirty="0"/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latin typeface="Arial" charset="0"/>
              </a:rPr>
              <a:t>$7 to $10 Billion damage</a:t>
            </a:r>
            <a:endParaRPr lang="en-US" sz="2000" dirty="0"/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latin typeface="Arial" charset="0"/>
              </a:rPr>
              <a:t>Major infrastructure losses</a:t>
            </a:r>
            <a:endParaRPr lang="en-US" sz="2000" dirty="0"/>
          </a:p>
          <a:p>
            <a:pPr lvl="1">
              <a:lnSpc>
                <a:spcPct val="95000"/>
              </a:lnSpc>
              <a:buClrTx/>
              <a:buFont typeface="Arial"/>
              <a:buChar char="•"/>
              <a:defRPr/>
            </a:pPr>
            <a:r>
              <a:rPr lang="en-US" sz="2000" dirty="0">
                <a:latin typeface="Arial" charset="0"/>
              </a:rPr>
              <a:t>Power lost to 8 million</a:t>
            </a:r>
          </a:p>
          <a:p>
            <a:pPr marL="482600" indent="-45720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4F6F-C00C-4D42-9FB6-A586E9A9F10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38995" y="3969087"/>
            <a:ext cx="4059237" cy="2630488"/>
            <a:chOff x="4913313" y="3863247"/>
            <a:chExt cx="4059237" cy="2630488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313" y="3863247"/>
              <a:ext cx="3833812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086600" y="6071460"/>
              <a:ext cx="1885950" cy="17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200" smtClean="0">
                  <a:solidFill>
                    <a:srgbClr val="FFFFFF"/>
                  </a:solidFill>
                  <a:latin typeface="Arial" charset="0"/>
                  <a:cs typeface="+mn-cs"/>
                </a:rPr>
                <a:t>Hatteras Island, N.C.</a:t>
              </a:r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5310188" y="6347685"/>
              <a:ext cx="14954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Jim R. Bounds/AP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38995" y="3981387"/>
            <a:ext cx="4059237" cy="2630488"/>
            <a:chOff x="6613525" y="3352800"/>
            <a:chExt cx="3713163" cy="2460625"/>
          </a:xfrm>
        </p:grpSpPr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525" y="3352800"/>
              <a:ext cx="3546475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8067675" y="5667375"/>
              <a:ext cx="2259013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Brendan Hoffman/Getty Images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6619875" y="5380038"/>
              <a:ext cx="1722438" cy="165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Virginia Beach, </a:t>
              </a:r>
              <a:r>
                <a:rPr lang="en-US" sz="1200" dirty="0" err="1" smtClean="0">
                  <a:solidFill>
                    <a:srgbClr val="FFFFFF"/>
                  </a:solidFill>
                  <a:latin typeface="Arial" charset="0"/>
                  <a:cs typeface="+mn-cs"/>
                </a:rPr>
                <a:t>Va</a:t>
              </a:r>
              <a:endParaRPr lang="en-US" sz="1200" dirty="0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15952" y="4006897"/>
            <a:ext cx="3877013" cy="2594898"/>
            <a:chOff x="4486275" y="5086350"/>
            <a:chExt cx="3663950" cy="2331176"/>
          </a:xfrm>
        </p:grpSpPr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438" y="5086350"/>
              <a:ext cx="3633787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943475" y="7285038"/>
              <a:ext cx="2736850" cy="13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Austen Danforth/Bennington Banner/AP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486275" y="7056438"/>
              <a:ext cx="1395413" cy="15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indent="-3429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572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573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7145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717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6289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861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5433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defRPr/>
              </a:pPr>
              <a:r>
                <a:rPr lang="en-US" sz="120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Woodford, Vt.</a:t>
              </a:r>
            </a:p>
          </p:txBody>
        </p:sp>
      </p:grp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F. Marks – Panel Discussion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0740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935" y="56510"/>
            <a:ext cx="7037065" cy="1098550"/>
          </a:xfrm>
        </p:spPr>
        <p:txBody>
          <a:bodyPr/>
          <a:lstStyle/>
          <a:p>
            <a:r>
              <a:rPr lang="en-US" dirty="0" smtClean="0"/>
              <a:t>USWRP PDT-5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631950"/>
            <a:ext cx="8161337" cy="4392950"/>
          </a:xfrm>
        </p:spPr>
        <p:txBody>
          <a:bodyPr/>
          <a:lstStyle/>
          <a:p>
            <a:pPr marL="482600" indent="-457200">
              <a:buFont typeface="Arial"/>
              <a:buChar char="•"/>
            </a:pPr>
            <a:r>
              <a:rPr lang="en-US" sz="3200" dirty="0" smtClean="0"/>
              <a:t>PDT</a:t>
            </a:r>
            <a:r>
              <a:rPr lang="en-US" sz="3200" dirty="0"/>
              <a:t>-5 </a:t>
            </a:r>
            <a:r>
              <a:rPr lang="en-US" sz="3200" dirty="0" smtClean="0"/>
              <a:t>focused on landfall TC impacts (e.g., damage from wind, coastal inundation, freshwater flood, severe weather), </a:t>
            </a:r>
            <a:r>
              <a:rPr lang="en-US" sz="3200" b="1" dirty="0" smtClean="0"/>
              <a:t>not</a:t>
            </a:r>
            <a:r>
              <a:rPr lang="en-US" sz="3200" dirty="0" smtClean="0"/>
              <a:t> on traditional metrics, e.g., track and intensity</a:t>
            </a:r>
          </a:p>
          <a:p>
            <a:pPr marL="482600" indent="-457200">
              <a:buFont typeface="Arial"/>
              <a:buChar char="•"/>
            </a:pPr>
            <a:r>
              <a:rPr lang="en-US" sz="3200" dirty="0" smtClean="0"/>
              <a:t>PDT-5 noted that to meet objectives required </a:t>
            </a:r>
            <a:r>
              <a:rPr lang="en-US" sz="3200" b="1" dirty="0"/>
              <a:t>s</a:t>
            </a:r>
            <a:r>
              <a:rPr lang="en-US" sz="3200" b="1" dirty="0" smtClean="0"/>
              <a:t>ynergism </a:t>
            </a:r>
            <a:r>
              <a:rPr lang="en-US" sz="3200" b="1" dirty="0"/>
              <a:t>between observations and </a:t>
            </a:r>
            <a:r>
              <a:rPr lang="en-US" sz="3200" b="1" dirty="0" smtClean="0"/>
              <a:t>modeling</a:t>
            </a:r>
            <a:r>
              <a:rPr lang="en-US" sz="3200" dirty="0" smtClean="0"/>
              <a:t> to </a:t>
            </a:r>
            <a:r>
              <a:rPr lang="en-US" sz="3200" dirty="0"/>
              <a:t>isolate physical </a:t>
            </a:r>
            <a:r>
              <a:rPr lang="en-US" sz="3200" dirty="0" smtClean="0"/>
              <a:t>processes</a:t>
            </a:r>
            <a:r>
              <a:rPr lang="en-US" sz="3200" dirty="0"/>
              <a:t> </a:t>
            </a:r>
            <a:r>
              <a:rPr lang="en-US" sz="3200" dirty="0" smtClean="0"/>
              <a:t>and evaluate models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4F6F-C00C-4D42-9FB6-A586E9A9F10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F. Marks – Panel Discussion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4858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86673" y="1378876"/>
            <a:ext cx="4652963" cy="526456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rPr>
              <a:t>The Good – Track forecasts</a:t>
            </a:r>
          </a:p>
        </p:txBody>
      </p:sp>
      <p:pic>
        <p:nvPicPr>
          <p:cNvPr id="18435" name="Content Placeholder 6" descr="AL_tkerr (trend).gif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363" y="1816100"/>
            <a:ext cx="4397375" cy="3657600"/>
          </a:xfrm>
        </p:spPr>
      </p:pic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183010" y="5419262"/>
            <a:ext cx="45144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Bef>
                <a:spcPts val="6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10</a:t>
            </a:r>
            <a:r>
              <a:rPr lang="en-US" sz="1800" dirty="0">
                <a:solidFill>
                  <a:prstClr val="black"/>
                </a:solidFill>
              </a:rPr>
              <a:t>-year improvement - As accurate at 48h as we were at </a:t>
            </a:r>
            <a:r>
              <a:rPr lang="en-US" sz="1800" dirty="0" smtClean="0">
                <a:solidFill>
                  <a:prstClr val="black"/>
                </a:solidFill>
              </a:rPr>
              <a:t>24 h </a:t>
            </a:r>
            <a:r>
              <a:rPr lang="en-US" sz="1800" dirty="0">
                <a:solidFill>
                  <a:prstClr val="black"/>
                </a:solidFill>
              </a:rPr>
              <a:t>in 2000</a:t>
            </a:r>
          </a:p>
        </p:txBody>
      </p:sp>
      <p:pic>
        <p:nvPicPr>
          <p:cNvPr id="18437" name="Content Placeholder 5" descr="AL_inerr (trend).gif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" r="-201"/>
          <a:stretch>
            <a:fillRect/>
          </a:stretch>
        </p:blipFill>
        <p:spPr bwMode="auto">
          <a:xfrm>
            <a:off x="4494213" y="1816100"/>
            <a:ext cx="45323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238875" y="4471988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prstClr val="black"/>
                </a:solidFill>
              </a:rPr>
              <a:t>No progress with intensity in last 15-20 years</a:t>
            </a:r>
          </a:p>
        </p:txBody>
      </p:sp>
      <p:sp>
        <p:nvSpPr>
          <p:cNvPr id="18439" name="Text Box 19"/>
          <p:cNvSpPr txBox="1">
            <a:spLocks noChangeArrowheads="1"/>
          </p:cNvSpPr>
          <p:nvPr/>
        </p:nvSpPr>
        <p:spPr bwMode="auto">
          <a:xfrm>
            <a:off x="4648200" y="5419725"/>
            <a:ext cx="4378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0188" indent="-230188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24-</a:t>
            </a:r>
            <a:r>
              <a:rPr lang="en-US" sz="1800" dirty="0" smtClean="0"/>
              <a:t>48 h </a:t>
            </a:r>
            <a:r>
              <a:rPr lang="en-US" sz="1800" dirty="0"/>
              <a:t>intensity forecast off by </a:t>
            </a:r>
            <a:r>
              <a:rPr lang="en-US" sz="1800" b="1" dirty="0"/>
              <a:t>1</a:t>
            </a:r>
            <a:r>
              <a:rPr lang="en-US" sz="1800" dirty="0"/>
              <a:t> category</a:t>
            </a:r>
          </a:p>
          <a:p>
            <a:pPr marL="230188" indent="-230188">
              <a:spcBef>
                <a:spcPts val="600"/>
              </a:spcBef>
              <a:buFont typeface="Arial" charset="0"/>
              <a:buChar char="•"/>
            </a:pPr>
            <a:r>
              <a:rPr lang="en-US" sz="1800" dirty="0"/>
              <a:t>Off by </a:t>
            </a:r>
            <a:r>
              <a:rPr lang="en-US" sz="1800" b="1" dirty="0"/>
              <a:t>2</a:t>
            </a:r>
            <a:r>
              <a:rPr lang="en-US" sz="1800" dirty="0"/>
              <a:t> categories 5-10% of time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926007" y="1389692"/>
            <a:ext cx="3760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rIns="182880" anchor="ctr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/>
              <a:t>The Bad - Intensity </a:t>
            </a:r>
            <a:r>
              <a:rPr lang="en-US" sz="2000" dirty="0" smtClean="0"/>
              <a:t>forecasts</a:t>
            </a:r>
            <a:endParaRPr lang="en-US" sz="2000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608263" y="2627313"/>
            <a:ext cx="1855787" cy="2119312"/>
            <a:chOff x="2595563" y="2613813"/>
            <a:chExt cx="1856143" cy="2119313"/>
          </a:xfrm>
        </p:grpSpPr>
        <p:grpSp>
          <p:nvGrpSpPr>
            <p:cNvPr id="18443" name="Group 16"/>
            <p:cNvGrpSpPr>
              <a:grpSpLocks/>
            </p:cNvGrpSpPr>
            <p:nvPr/>
          </p:nvGrpSpPr>
          <p:grpSpPr bwMode="auto">
            <a:xfrm>
              <a:off x="2595563" y="2613813"/>
              <a:ext cx="1829956" cy="2119313"/>
              <a:chOff x="2595563" y="2600719"/>
              <a:chExt cx="1829956" cy="2119313"/>
            </a:xfrm>
          </p:grpSpPr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2595563" y="3588144"/>
                <a:ext cx="1791044" cy="4762"/>
              </a:xfrm>
              <a:prstGeom prst="straightConnector1">
                <a:avLst/>
              </a:prstGeom>
              <a:ln w="57150"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2595563" y="4094557"/>
                <a:ext cx="1830738" cy="17463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 flipH="1" flipV="1">
                <a:off x="1535906" y="3660376"/>
                <a:ext cx="2119313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 bwMode="auto">
            <a:xfrm>
              <a:off x="2603502" y="4469601"/>
              <a:ext cx="1848204" cy="1588"/>
            </a:xfrm>
            <a:prstGeom prst="straightConnector1">
              <a:avLst/>
            </a:prstGeom>
            <a:ln w="57150">
              <a:solidFill>
                <a:srgbClr val="BD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4F6F-C00C-4D42-9FB6-A586E9A9F10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F. Marks – Panel Discussion 1</a:t>
            </a:r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225081" y="76200"/>
            <a:ext cx="6918919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>
            <a:lvl1pPr marL="25400"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ts val="1400"/>
              </a:spcAft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25400"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ts val="1400"/>
              </a:spcAft>
              <a:defRPr sz="4400">
                <a:solidFill>
                  <a:srgbClr val="FFFFFF"/>
                </a:solidFill>
                <a:latin typeface="Helvetica" pitchFamily="-65" charset="0"/>
              </a:defRPr>
            </a:lvl2pPr>
            <a:lvl3pPr marL="25400"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ts val="1400"/>
              </a:spcAft>
              <a:defRPr sz="4400">
                <a:solidFill>
                  <a:srgbClr val="FFFFFF"/>
                </a:solidFill>
                <a:latin typeface="Helvetica" pitchFamily="-65" charset="0"/>
              </a:defRPr>
            </a:lvl3pPr>
            <a:lvl4pPr marL="25400"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ts val="1400"/>
              </a:spcAft>
              <a:defRPr sz="4400">
                <a:solidFill>
                  <a:srgbClr val="FFFFFF"/>
                </a:solidFill>
                <a:latin typeface="Helvetica" pitchFamily="-65" charset="0"/>
              </a:defRPr>
            </a:lvl4pPr>
            <a:lvl5pPr marL="25400"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ts val="1400"/>
              </a:spcAft>
              <a:defRPr sz="4400">
                <a:solidFill>
                  <a:srgbClr val="FFFFFF"/>
                </a:solidFill>
                <a:latin typeface="Helvetica" pitchFamily="-65" charset="0"/>
              </a:defRPr>
            </a:lvl5pPr>
            <a:lvl6pPr marL="482600"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ts val="1400"/>
              </a:spcAft>
              <a:defRPr sz="4400">
                <a:solidFill>
                  <a:srgbClr val="FFFFFF"/>
                </a:solidFill>
                <a:latin typeface="Helvetica" pitchFamily="-65" charset="0"/>
              </a:defRPr>
            </a:lvl6pPr>
            <a:lvl7pPr marL="939800"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ts val="1400"/>
              </a:spcAft>
              <a:defRPr sz="4400">
                <a:solidFill>
                  <a:srgbClr val="FFFFFF"/>
                </a:solidFill>
                <a:latin typeface="Helvetica" pitchFamily="-65" charset="0"/>
              </a:defRPr>
            </a:lvl7pPr>
            <a:lvl8pPr marL="1397000"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ts val="1400"/>
              </a:spcAft>
              <a:defRPr sz="4400">
                <a:solidFill>
                  <a:srgbClr val="FFFFFF"/>
                </a:solidFill>
                <a:latin typeface="Helvetica" pitchFamily="-65" charset="0"/>
              </a:defRPr>
            </a:lvl8pPr>
            <a:lvl9pPr marL="1854200"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ts val="1400"/>
              </a:spcAft>
              <a:defRPr sz="4400">
                <a:solidFill>
                  <a:srgbClr val="FFFFFF"/>
                </a:solidFill>
                <a:latin typeface="Helvetica" pitchFamily="-65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4800" smtClean="0">
                <a:solidFill>
                  <a:schemeClr val="bg1"/>
                </a:solidFill>
                <a:ea typeface="Calibri" charset="0"/>
                <a:cs typeface="Calibri" charset="0"/>
              </a:rPr>
              <a:t>Current Capabilities</a:t>
            </a:r>
            <a:endParaRPr lang="en-US" sz="48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1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560" y="2158466"/>
            <a:ext cx="8227043" cy="41831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400" b="1" dirty="0" smtClean="0">
                <a:ea typeface="Calibri" charset="0"/>
                <a:cs typeface="Calibri" charset="0"/>
              </a:rPr>
              <a:t>Storm </a:t>
            </a:r>
            <a:r>
              <a:rPr lang="en-GB" sz="2400" b="1" dirty="0">
                <a:ea typeface="Calibri" charset="0"/>
                <a:cs typeface="Calibri" charset="0"/>
              </a:rPr>
              <a:t>Surge</a:t>
            </a:r>
            <a:r>
              <a:rPr lang="en-GB" sz="2400" dirty="0">
                <a:ea typeface="Calibri" charset="0"/>
                <a:cs typeface="Calibri" charset="0"/>
              </a:rPr>
              <a:t>:  Accurate within </a:t>
            </a:r>
            <a:r>
              <a:rPr lang="en-US" sz="2400" dirty="0">
                <a:ea typeface="Calibri" charset="0"/>
                <a:cs typeface="Calibri" charset="0"/>
              </a:rPr>
              <a:t>±</a:t>
            </a:r>
            <a:r>
              <a:rPr lang="en-GB" sz="2400" dirty="0">
                <a:ea typeface="Calibri" charset="0"/>
                <a:cs typeface="Calibri" charset="0"/>
              </a:rPr>
              <a:t>20% when track, intensity, and size known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400" b="1" dirty="0">
                <a:ea typeface="Calibri" charset="0"/>
                <a:cs typeface="Calibri" charset="0"/>
              </a:rPr>
              <a:t>Lead Time</a:t>
            </a:r>
            <a:r>
              <a:rPr lang="en-GB" sz="2400" dirty="0">
                <a:ea typeface="Calibri" charset="0"/>
                <a:cs typeface="Calibri" charset="0"/>
              </a:rPr>
              <a:t>:  Lead time was extended from 3 to 5 days in 2001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400" b="1" dirty="0">
                <a:ea typeface="Calibri" charset="0"/>
                <a:cs typeface="Calibri" charset="0"/>
              </a:rPr>
              <a:t>Precipitation</a:t>
            </a:r>
            <a:r>
              <a:rPr lang="en-GB" sz="2400" dirty="0">
                <a:ea typeface="Calibri" charset="0"/>
                <a:cs typeface="Calibri" charset="0"/>
              </a:rPr>
              <a:t>:  Modest annual improvements; forecast patterns match observations when track error is low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400" b="1" dirty="0">
                <a:ea typeface="Calibri" charset="0"/>
                <a:cs typeface="Calibri" charset="0"/>
              </a:rPr>
              <a:t>New/Improved Products</a:t>
            </a:r>
            <a:r>
              <a:rPr lang="en-GB" sz="2400" dirty="0">
                <a:ea typeface="Calibri" charset="0"/>
                <a:cs typeface="Calibri" charset="0"/>
              </a:rPr>
              <a:t>:  Refined cone graphic, wind speed probabilities, graphical tropical weather outlook, and probabilistic storm surge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ea typeface="Calibri" charset="0"/>
                <a:cs typeface="Calibri" charset="0"/>
              </a:rPr>
              <a:t>Social/Behavioral Science</a:t>
            </a:r>
            <a:r>
              <a:rPr lang="en-US" sz="2400" dirty="0">
                <a:ea typeface="Calibri" charset="0"/>
                <a:cs typeface="Calibri" charset="0"/>
              </a:rPr>
              <a:t>:  In its infancy</a:t>
            </a: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25081" y="76200"/>
            <a:ext cx="6918919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rIns="182880" anchor="ctr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  <a:defRPr/>
            </a:pPr>
            <a:r>
              <a:rPr lang="en-US" sz="4800" kern="0" dirty="0">
                <a:solidFill>
                  <a:schemeClr val="bg1"/>
                </a:solidFill>
                <a:ea typeface="Calibri" charset="0"/>
                <a:cs typeface="Calibri" charset="0"/>
              </a:rPr>
              <a:t>Current Capabilities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F. Marks – Panel Discussion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4F6F-C00C-4D42-9FB6-A586E9A9F10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8560" y="1340779"/>
            <a:ext cx="8227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a typeface="Calibri" charset="0"/>
                <a:cs typeface="Calibri" charset="0"/>
              </a:rPr>
              <a:t>Storm Size</a:t>
            </a:r>
            <a:r>
              <a:rPr lang="en-GB" sz="2400" dirty="0">
                <a:ea typeface="Calibri" charset="0"/>
                <a:cs typeface="Calibri" charset="0"/>
              </a:rPr>
              <a:t>:  Progress is difficult to measure due to inadequate </a:t>
            </a:r>
            <a:r>
              <a:rPr lang="en-GB" sz="2400" dirty="0" smtClean="0">
                <a:ea typeface="Calibri" charset="0"/>
                <a:cs typeface="Calibri" charset="0"/>
              </a:rPr>
              <a:t>observations</a:t>
            </a:r>
            <a:endParaRPr lang="en-GB" sz="2400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06285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/>
          </p:cNvSpPr>
          <p:nvPr>
            <p:ph type="body" idx="1"/>
          </p:nvPr>
        </p:nvSpPr>
        <p:spPr>
          <a:xfrm>
            <a:off x="123749" y="1660879"/>
            <a:ext cx="8569819" cy="4819650"/>
          </a:xfrm>
        </p:spPr>
        <p:txBody>
          <a:bodyPr/>
          <a:lstStyle/>
          <a:p>
            <a:pPr marL="482600" indent="-457200" eaLnBrk="1" hangingPunct="1">
              <a:lnSpc>
                <a:spcPct val="90000"/>
              </a:lnSpc>
              <a:spcBef>
                <a:spcPts val="900"/>
              </a:spcBef>
              <a:buFont typeface="Arial"/>
              <a:buChar char="•"/>
            </a:pPr>
            <a:r>
              <a:rPr lang="en-US" sz="3000" dirty="0" smtClean="0">
                <a:solidFill>
                  <a:srgbClr val="A50021"/>
                </a:solidFill>
                <a:ea typeface="Calibri" charset="0"/>
                <a:cs typeface="Calibri" charset="0"/>
              </a:rPr>
              <a:t>Improve</a:t>
            </a:r>
            <a:r>
              <a:rPr lang="en-US" sz="3000" dirty="0" smtClean="0">
                <a:ea typeface="Calibri" charset="0"/>
                <a:cs typeface="Calibri" charset="0"/>
              </a:rPr>
              <a:t> Forecast Accuracy</a:t>
            </a:r>
            <a:r>
              <a:rPr lang="en-US" sz="2200" dirty="0" smtClean="0">
                <a:ea typeface="Calibri" charset="0"/>
                <a:cs typeface="Calibri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buFont typeface="Arial"/>
              <a:buChar char="•"/>
            </a:pPr>
            <a:r>
              <a:rPr lang="en-US" sz="1900" dirty="0" smtClean="0">
                <a:ea typeface="Calibri" charset="0"/>
                <a:cs typeface="Calibri" charset="0"/>
              </a:rPr>
              <a:t>Hurricane impact areas (track) – 50% </a:t>
            </a:r>
            <a:br>
              <a:rPr lang="en-US" sz="1900" dirty="0" smtClean="0">
                <a:ea typeface="Calibri" charset="0"/>
                <a:cs typeface="Calibri" charset="0"/>
              </a:rPr>
            </a:br>
            <a:r>
              <a:rPr lang="en-US" sz="1900" dirty="0" smtClean="0">
                <a:ea typeface="Calibri" charset="0"/>
                <a:cs typeface="Calibri" charset="0"/>
              </a:rPr>
              <a:t>in 10 years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buFont typeface="Arial"/>
              <a:buChar char="•"/>
            </a:pPr>
            <a:r>
              <a:rPr lang="en-US" sz="1900" dirty="0" smtClean="0">
                <a:ea typeface="Calibri" charset="0"/>
                <a:cs typeface="Calibri" charset="0"/>
              </a:rPr>
              <a:t>Severity (intensity) – 50% in 10 years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  <a:buFont typeface="Arial"/>
              <a:buChar char="•"/>
            </a:pPr>
            <a:r>
              <a:rPr lang="en-US" sz="1900" dirty="0" smtClean="0">
                <a:ea typeface="Calibri" charset="0"/>
                <a:cs typeface="Calibri" charset="0"/>
              </a:rPr>
              <a:t>Special Focus on Rapid Intensity Change (RI)</a:t>
            </a:r>
          </a:p>
          <a:p>
            <a:pPr marL="482600" indent="-457200" eaLnBrk="1" hangingPunct="1">
              <a:lnSpc>
                <a:spcPct val="90000"/>
              </a:lnSpc>
              <a:spcBef>
                <a:spcPts val="900"/>
              </a:spcBef>
              <a:buFont typeface="Arial"/>
              <a:buChar char="•"/>
            </a:pPr>
            <a:r>
              <a:rPr lang="en-US" sz="3000" dirty="0" smtClean="0">
                <a:solidFill>
                  <a:srgbClr val="A50021"/>
                </a:solidFill>
                <a:ea typeface="Calibri" charset="0"/>
                <a:cs typeface="Calibri" charset="0"/>
              </a:rPr>
              <a:t>Extend</a:t>
            </a:r>
            <a:r>
              <a:rPr lang="en-US" sz="3000" dirty="0" smtClean="0">
                <a:ea typeface="Calibri" charset="0"/>
                <a:cs typeface="Calibri" charset="0"/>
              </a:rPr>
              <a:t> forecast reliability out to 7 days</a:t>
            </a:r>
            <a:br>
              <a:rPr lang="en-US" sz="3000" dirty="0" smtClean="0">
                <a:ea typeface="Calibri" charset="0"/>
                <a:cs typeface="Calibri" charset="0"/>
              </a:rPr>
            </a:br>
            <a:endParaRPr lang="en-US" sz="1100" dirty="0" smtClean="0">
              <a:ea typeface="Calibri" charset="0"/>
              <a:cs typeface="Calibri" charset="0"/>
            </a:endParaRPr>
          </a:p>
          <a:p>
            <a:pPr marL="482600" indent="-457200" eaLnBrk="1" hangingPunct="1">
              <a:lnSpc>
                <a:spcPct val="90000"/>
              </a:lnSpc>
              <a:spcBef>
                <a:spcPts val="900"/>
              </a:spcBef>
              <a:buFont typeface="Arial"/>
              <a:buChar char="•"/>
            </a:pPr>
            <a:r>
              <a:rPr lang="en-US" sz="3000" dirty="0" smtClean="0">
                <a:solidFill>
                  <a:srgbClr val="A50021"/>
                </a:solidFill>
                <a:ea typeface="Calibri" charset="0"/>
                <a:cs typeface="Calibri" charset="0"/>
              </a:rPr>
              <a:t>Quantify, bound</a:t>
            </a:r>
            <a:r>
              <a:rPr lang="en-US" sz="3000" dirty="0" smtClean="0">
                <a:ea typeface="Calibri" charset="0"/>
                <a:cs typeface="Calibri" charset="0"/>
              </a:rPr>
              <a:t> &amp; </a:t>
            </a:r>
            <a:r>
              <a:rPr lang="en-US" sz="3000" dirty="0" smtClean="0">
                <a:solidFill>
                  <a:srgbClr val="A50021"/>
                </a:solidFill>
                <a:ea typeface="Calibri" charset="0"/>
                <a:cs typeface="Calibri" charset="0"/>
              </a:rPr>
              <a:t>reduce</a:t>
            </a:r>
            <a:r>
              <a:rPr lang="en-US" sz="3000" dirty="0" smtClean="0">
                <a:ea typeface="Calibri" charset="0"/>
                <a:cs typeface="Calibri" charset="0"/>
              </a:rPr>
              <a:t> forecast uncertainty to enable risk management decisions</a:t>
            </a:r>
          </a:p>
          <a:p>
            <a:pPr algn="ctr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 smtClean="0">
                <a:ea typeface="Calibri" charset="0"/>
                <a:cs typeface="Calibri" charset="0"/>
                <a:hlinkClick r:id="rId3"/>
              </a:rPr>
              <a:t>http://www.hfip.org/</a:t>
            </a:r>
            <a:endParaRPr lang="en-US" sz="3000" dirty="0" smtClean="0">
              <a:ea typeface="Calibri" charset="0"/>
              <a:cs typeface="Calibri" charset="0"/>
            </a:endParaRPr>
          </a:p>
        </p:txBody>
      </p:sp>
      <p:pic>
        <p:nvPicPr>
          <p:cNvPr id="50184" name="Picture 8" descr="http://www.magazine.noaa.gov/stories/images/145135F120_sm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169" y="1506234"/>
            <a:ext cx="2810934" cy="2232465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>
            <a:outerShdw blurRad="63500" dist="99190" dir="2388334" algn="ctr" rotWithShape="0">
              <a:srgbClr val="2E507A">
                <a:alpha val="50000"/>
              </a:srgbClr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009" y="143098"/>
            <a:ext cx="6958301" cy="9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4F6F-C00C-4D42-9FB6-A586E9A9F10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F. Marks – Panel Discussion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07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244" y="76200"/>
            <a:ext cx="7056756" cy="1098550"/>
          </a:xfrm>
        </p:spPr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How to get there?</a:t>
            </a:r>
            <a:endParaRPr lang="en-US" dirty="0" smtClean="0">
              <a:ea typeface="Calibri" charset="0"/>
              <a:cs typeface="Calibri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590" y="1299208"/>
            <a:ext cx="6607229" cy="4997778"/>
          </a:xfrm>
        </p:spPr>
        <p:txBody>
          <a:bodyPr/>
          <a:lstStyle/>
          <a:p>
            <a:pPr marL="227013" indent="-20161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Science </a:t>
            </a:r>
            <a:r>
              <a:rPr lang="en-US" dirty="0" smtClean="0">
                <a:latin typeface="Calibri" charset="0"/>
                <a:ea typeface="ＭＳ Ｐゴシック" charset="0"/>
                <a:cs typeface="Calibri" charset="0"/>
              </a:rPr>
              <a:t>(9 Teams)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  <a:p>
            <a:pPr marL="792163" lvl="3" indent="-201613">
              <a:spcBef>
                <a:spcPts val="3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  <a:cs typeface="Calibri" charset="0"/>
              </a:rPr>
              <a:t>Improve </a:t>
            </a:r>
            <a:r>
              <a:rPr lang="en-US" sz="2000" dirty="0">
                <a:latin typeface="Calibri" charset="0"/>
                <a:ea typeface="ＭＳ Ｐゴシック" charset="0"/>
                <a:cs typeface="Calibri" charset="0"/>
              </a:rPr>
              <a:t>understanding from combination of observations &amp; models</a:t>
            </a:r>
          </a:p>
          <a:p>
            <a:pPr marL="792163" lvl="3" indent="-201613">
              <a:spcBef>
                <a:spcPts val="3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>
                <a:latin typeface="Calibri" charset="0"/>
                <a:ea typeface="ＭＳ Ｐゴシック" charset="0"/>
                <a:cs typeface="Calibri" charset="0"/>
              </a:rPr>
              <a:t>Higher resolution coupled models – critical to storm evolution forecasts – especially intensity changes</a:t>
            </a:r>
          </a:p>
          <a:p>
            <a:pPr marL="792163" lvl="3" indent="-201613">
              <a:spcBef>
                <a:spcPts val="3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>
                <a:latin typeface="Calibri" charset="0"/>
                <a:ea typeface="ＭＳ Ｐゴシック" charset="0"/>
                <a:cs typeface="Calibri" charset="0"/>
              </a:rPr>
              <a:t>Forecast techniques to understand, reduce </a:t>
            </a:r>
            <a:r>
              <a:rPr lang="en-US" sz="2000" dirty="0" smtClean="0">
                <a:latin typeface="Calibri" charset="0"/>
                <a:ea typeface="ＭＳ Ｐゴシック" charset="0"/>
                <a:cs typeface="Calibri" charset="0"/>
              </a:rPr>
              <a:t>&amp; communicate </a:t>
            </a:r>
            <a:r>
              <a:rPr lang="en-US" sz="2000" dirty="0">
                <a:latin typeface="Calibri" charset="0"/>
                <a:ea typeface="ＭＳ Ｐゴシック" charset="0"/>
                <a:cs typeface="Calibri" charset="0"/>
              </a:rPr>
              <a:t>uncertainty</a:t>
            </a:r>
          </a:p>
          <a:p>
            <a:pPr marL="227013" indent="-20161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Information Technology</a:t>
            </a:r>
          </a:p>
          <a:p>
            <a:pPr marL="792163" lvl="3" indent="-201613">
              <a:spcBef>
                <a:spcPts val="3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 smtClean="0">
                <a:latin typeface="Calibri" charset="0"/>
                <a:ea typeface="ＭＳ Ｐゴシック" charset="0"/>
                <a:cs typeface="Calibri" charset="0"/>
              </a:rPr>
              <a:t>Increased computing power- </a:t>
            </a:r>
            <a:r>
              <a:rPr lang="en-US" sz="2000" dirty="0">
                <a:latin typeface="Calibri" charset="0"/>
                <a:ea typeface="ＭＳ Ｐゴシック" charset="0"/>
                <a:cs typeface="Calibri" charset="0"/>
              </a:rPr>
              <a:t>run advanced hurricane/global models and reduce uncertainty</a:t>
            </a:r>
          </a:p>
          <a:p>
            <a:pPr marL="792163" lvl="3" indent="-201613">
              <a:spcBef>
                <a:spcPts val="3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000" dirty="0">
                <a:latin typeface="Calibri" charset="0"/>
                <a:ea typeface="ＭＳ Ｐゴシック" charset="0"/>
                <a:cs typeface="Calibri" charset="0"/>
              </a:rPr>
              <a:t>IT infrastructure for inter-agency data exchange</a:t>
            </a:r>
          </a:p>
          <a:p>
            <a:pPr marL="227013" indent="-20161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Observing Strategy</a:t>
            </a:r>
          </a:p>
          <a:p>
            <a:pPr marL="798513" lvl="2" indent="-201613">
              <a:spcBef>
                <a:spcPts val="30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Improved use of existing and planned systems</a:t>
            </a:r>
          </a:p>
          <a:p>
            <a:pPr marL="227013" indent="-20161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Calibri" charset="0"/>
              </a:rPr>
              <a:t>Improved Products for Forecasters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547512" y="6323420"/>
            <a:ext cx="7490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90"/>
                </a:solidFill>
                <a:ea typeface="Calibri" charset="0"/>
                <a:cs typeface="Calibri" charset="0"/>
              </a:rPr>
              <a:t>Partnership: NCEP, AOC, AOML, ESRL, GFDL, DTC, USWRP, </a:t>
            </a:r>
            <a:r>
              <a:rPr lang="en-US" dirty="0" smtClean="0">
                <a:solidFill>
                  <a:srgbClr val="000090"/>
                </a:solidFill>
                <a:ea typeface="Calibri" charset="0"/>
                <a:cs typeface="Calibri" charset="0"/>
              </a:rPr>
              <a:t>NESDIS</a:t>
            </a:r>
            <a:endParaRPr lang="en-US" dirty="0">
              <a:solidFill>
                <a:srgbClr val="000090"/>
              </a:solidFill>
              <a:ea typeface="Calibri" charset="0"/>
              <a:cs typeface="Calibri" charset="0"/>
            </a:endParaRP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386976" y="4286274"/>
            <a:ext cx="525463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>
              <a:lnSpc>
                <a:spcPct val="50000"/>
              </a:lnSpc>
            </a:pPr>
            <a:r>
              <a:rPr lang="en-US" sz="1600" dirty="0">
                <a:solidFill>
                  <a:schemeClr val="bg1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D1</a:t>
            </a:r>
          </a:p>
        </p:txBody>
      </p:sp>
      <p:pic>
        <p:nvPicPr>
          <p:cNvPr id="27657" name="Picture 11" descr="p3-gulfstream_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714" y="4360513"/>
            <a:ext cx="1641767" cy="698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8" descr="http://www.magazine.noaa.gov/stories/images/145135F120_sm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9126" y="5068779"/>
            <a:ext cx="1645920" cy="1306967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" name="Picture 9" descr="12bi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540" y="2124019"/>
            <a:ext cx="1645920" cy="129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715" y="3271091"/>
            <a:ext cx="1645920" cy="108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561" y="1210296"/>
            <a:ext cx="1645920" cy="11306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4F6F-C00C-4D42-9FB6-A586E9A9F10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F. Marks – Panel Discussion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9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9-06 at 1.37.5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9" y="1297222"/>
            <a:ext cx="3610429" cy="3501575"/>
          </a:xfrm>
          <a:prstGeom prst="rect">
            <a:avLst/>
          </a:prstGeom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08649" y="4953004"/>
            <a:ext cx="2939135" cy="120802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17475" indent="-117475" eaLnBrk="1" hangingPunct="1">
              <a:spcBef>
                <a:spcPts val="300"/>
              </a:spcBef>
              <a:buFont typeface="Arial"/>
              <a:buChar char="•"/>
            </a:pPr>
            <a:r>
              <a:rPr lang="en-US" sz="1400" dirty="0" smtClean="0">
                <a:latin typeface="Calibri" charset="0"/>
              </a:rPr>
              <a:t>7 </a:t>
            </a:r>
            <a:r>
              <a:rPr lang="en-US" sz="1400" dirty="0">
                <a:latin typeface="Calibri" charset="0"/>
              </a:rPr>
              <a:t>missions from 23-27 Aug 2011 </a:t>
            </a:r>
            <a:r>
              <a:rPr lang="en-US" sz="1400" dirty="0" smtClean="0">
                <a:latin typeface="Calibri" charset="0"/>
              </a:rPr>
              <a:t>at ~</a:t>
            </a:r>
            <a:r>
              <a:rPr lang="en-US" sz="1400" dirty="0">
                <a:latin typeface="Calibri" charset="0"/>
              </a:rPr>
              <a:t>12 </a:t>
            </a:r>
            <a:r>
              <a:rPr lang="en-US" sz="1400" dirty="0" smtClean="0">
                <a:latin typeface="Calibri" charset="0"/>
              </a:rPr>
              <a:t>h sampling </a:t>
            </a:r>
            <a:r>
              <a:rPr lang="en-US" sz="1400" dirty="0" smtClean="0">
                <a:latin typeface="Calibri"/>
                <a:ea typeface="Arial" charset="0"/>
                <a:cs typeface="Calibri"/>
                <a:sym typeface="Arial" charset="0"/>
              </a:rPr>
              <a:t>of Doppler </a:t>
            </a:r>
            <a:r>
              <a:rPr lang="en-US" sz="1400" dirty="0">
                <a:latin typeface="Calibri"/>
                <a:ea typeface="Arial" charset="0"/>
                <a:cs typeface="Calibri"/>
                <a:sym typeface="Arial" charset="0"/>
              </a:rPr>
              <a:t>SO (</a:t>
            </a:r>
            <a:r>
              <a:rPr lang="en-US" sz="1400" dirty="0">
                <a:latin typeface="Calibri"/>
                <a:ea typeface="Arial" charset="0"/>
                <a:cs typeface="Calibri"/>
                <a:sym typeface="Arial" charset="0"/>
                <a:hlinkClick r:id="rId4"/>
              </a:rPr>
              <a:t>HEDAS</a:t>
            </a:r>
            <a:r>
              <a:rPr lang="en-US" sz="1400" dirty="0" smtClean="0">
                <a:latin typeface="Calibri"/>
                <a:ea typeface="Arial" charset="0"/>
                <a:cs typeface="Calibri"/>
                <a:sym typeface="Arial" charset="0"/>
              </a:rPr>
              <a:t>)</a:t>
            </a:r>
            <a:r>
              <a:rPr lang="en-US" sz="1400" dirty="0" smtClean="0">
                <a:latin typeface="Calibri" charset="0"/>
              </a:rPr>
              <a:t> </a:t>
            </a:r>
            <a:r>
              <a:rPr lang="en-US" sz="1400" dirty="0">
                <a:latin typeface="Calibri" charset="0"/>
              </a:rPr>
              <a:t>&amp; </a:t>
            </a:r>
            <a:r>
              <a:rPr lang="en-US" sz="1400" dirty="0" smtClean="0">
                <a:latin typeface="Calibri" charset="0"/>
              </a:rPr>
              <a:t>8 G</a:t>
            </a:r>
            <a:r>
              <a:rPr lang="en-US" sz="1400" dirty="0">
                <a:latin typeface="Calibri" charset="0"/>
              </a:rPr>
              <a:t>-IV missions </a:t>
            </a:r>
          </a:p>
          <a:p>
            <a:pPr marL="117475" indent="-117475" eaLnBrk="1" hangingPunct="1">
              <a:spcBef>
                <a:spcPts val="300"/>
              </a:spcBef>
              <a:buFont typeface="Arial"/>
              <a:buChar char="•"/>
            </a:pPr>
            <a:r>
              <a:rPr lang="en-US" sz="1400" dirty="0" smtClean="0">
                <a:latin typeface="Calibri" charset="0"/>
              </a:rPr>
              <a:t>Sampled Irene as a major hurricane through landfall</a:t>
            </a:r>
            <a:endParaRPr lang="en-US" sz="1400" dirty="0">
              <a:latin typeface="Calibri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995713" y="0"/>
            <a:ext cx="7130144" cy="11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30479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>
              <a:defRPr/>
            </a:pPr>
            <a:r>
              <a:rPr lang="en-US" sz="4000" dirty="0" smtClean="0">
                <a:latin typeface="Arial" charset="0"/>
                <a:ea typeface="Calibri" charset="0"/>
                <a:cs typeface="Calibri" charset="0"/>
              </a:rPr>
              <a:t>Improved Models &amp; Data:</a:t>
            </a:r>
            <a:br>
              <a:rPr lang="en-US" sz="4000" dirty="0" smtClean="0">
                <a:latin typeface="Arial" charset="0"/>
                <a:ea typeface="Calibri" charset="0"/>
                <a:cs typeface="Calibri" charset="0"/>
              </a:rPr>
            </a:br>
            <a:r>
              <a:rPr lang="en-US" sz="3200" dirty="0" smtClean="0">
                <a:latin typeface="Arial" charset="0"/>
                <a:ea typeface="Calibri" charset="0"/>
                <a:cs typeface="Calibri" charset="0"/>
              </a:rPr>
              <a:t>IFEX 2011: Irene</a:t>
            </a:r>
            <a:endParaRPr lang="en-US" sz="2400" dirty="0" smtClean="0">
              <a:latin typeface="Arial" charset="0"/>
              <a:ea typeface="Calibri" charset="0"/>
              <a:cs typeface="Calibri" charset="0"/>
            </a:endParaRPr>
          </a:p>
        </p:txBody>
      </p:sp>
      <p:pic>
        <p:nvPicPr>
          <p:cNvPr id="4" name="Picture 3" descr="Screen shot 2011-09-06 at 4.36.07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0455" y="4203346"/>
            <a:ext cx="2462920" cy="2189231"/>
          </a:xfrm>
          <a:prstGeom prst="rect">
            <a:avLst/>
          </a:prstGeom>
        </p:spPr>
      </p:pic>
      <p:pic>
        <p:nvPicPr>
          <p:cNvPr id="12" name="Picture 11" descr="20110826I1wind30.gif"/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65" b="75595" l="31547" r="70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686" t="9524" r="24703" b="17064"/>
          <a:stretch/>
        </p:blipFill>
        <p:spPr>
          <a:xfrm>
            <a:off x="3680811" y="4009573"/>
            <a:ext cx="1855249" cy="2101324"/>
          </a:xfrm>
          <a:prstGeom prst="rect">
            <a:avLst/>
          </a:prstGeom>
        </p:spPr>
      </p:pic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7698819" y="3941536"/>
            <a:ext cx="1148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20110826I1</a:t>
            </a:r>
            <a:endParaRPr lang="en-US" sz="1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0926-1416 </a:t>
            </a:r>
            <a:r>
              <a:rPr lang="en-US" sz="1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UTC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5643" y="2676071"/>
            <a:ext cx="1986644" cy="1841502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creen shot 2012-01-10 at 6.10.18 PM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362" y="1319442"/>
            <a:ext cx="3394496" cy="2936130"/>
          </a:xfrm>
          <a:prstGeom prst="rect">
            <a:avLst/>
          </a:prstGeom>
        </p:spPr>
      </p:pic>
      <p:pic>
        <p:nvPicPr>
          <p:cNvPr id="21" name="Picture 20" descr="Screen shot 2012-01-10 at 6.12.3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086" y="4281714"/>
            <a:ext cx="3064272" cy="2255644"/>
          </a:xfrm>
          <a:prstGeom prst="rect">
            <a:avLst/>
          </a:prstGeom>
        </p:spPr>
      </p:pic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3773710" y="2032439"/>
            <a:ext cx="1886858" cy="1088121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Ins="30479">
            <a:prstTxWarp prst="textNoShape">
              <a:avLst/>
            </a:prstTxWarp>
          </a:bodyPr>
          <a:lstStyle/>
          <a:p>
            <a:pPr marL="39688" algn="ctr"/>
            <a:r>
              <a:rPr lang="en-US" sz="1600" dirty="0">
                <a:solidFill>
                  <a:srgbClr val="000000"/>
                </a:solidFill>
                <a:latin typeface="Calibri" charset="0"/>
                <a:ea typeface="Arial" charset="0"/>
                <a:sym typeface="Arial" charset="0"/>
              </a:rPr>
              <a:t>Doppler SO (EnKF) transmitted in real-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Arial" charset="0"/>
                <a:sym typeface="Arial" charset="0"/>
              </a:rPr>
              <a:t>time </a:t>
            </a:r>
            <a:r>
              <a:rPr lang="en-US" sz="1600" dirty="0">
                <a:solidFill>
                  <a:srgbClr val="000000"/>
                </a:solidFill>
                <a:latin typeface="Calibri" charset="0"/>
                <a:ea typeface="Arial" charset="0"/>
                <a:sym typeface="Arial" charset="0"/>
              </a:rPr>
              <a:t>for assimilation into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Arial" charset="0"/>
                <a:sym typeface="Arial" charset="0"/>
              </a:rPr>
              <a:t>HWRF</a:t>
            </a:r>
            <a:endParaRPr lang="en-US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charset="0"/>
            </a:endParaRP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6294036" y="1557338"/>
            <a:ext cx="1078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 smtClean="0">
                <a:latin typeface="Calibri" charset="0"/>
                <a:ea typeface="Calibri" charset="0"/>
                <a:cs typeface="Calibri" charset="0"/>
              </a:rPr>
              <a:t>HWRF/</a:t>
            </a:r>
            <a:r>
              <a:rPr lang="en-US" sz="1000" b="1" dirty="0">
                <a:latin typeface="Calibri" charset="0"/>
                <a:ea typeface="Calibri" charset="0"/>
                <a:cs typeface="Calibri" charset="0"/>
              </a:rPr>
              <a:t>HEDAS</a:t>
            </a:r>
          </a:p>
          <a:p>
            <a:pPr algn="ctr"/>
            <a:r>
              <a:rPr lang="en-US" sz="1000" b="1" dirty="0" smtClean="0">
                <a:latin typeface="Calibri" charset="0"/>
                <a:ea typeface="Calibri" charset="0"/>
                <a:cs typeface="Calibri" charset="0"/>
              </a:rPr>
              <a:t>20110826 12UTC</a:t>
            </a:r>
            <a:endParaRPr lang="en-US" sz="1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7725508" y="4549095"/>
            <a:ext cx="1078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 dirty="0" smtClean="0">
                <a:latin typeface="Calibri" charset="0"/>
                <a:ea typeface="Calibri" charset="0"/>
                <a:cs typeface="Calibri" charset="0"/>
              </a:rPr>
              <a:t>HWRF/</a:t>
            </a:r>
            <a:r>
              <a:rPr lang="en-US" sz="1000" b="1" dirty="0">
                <a:latin typeface="Calibri" charset="0"/>
                <a:ea typeface="Calibri" charset="0"/>
                <a:cs typeface="Calibri" charset="0"/>
              </a:rPr>
              <a:t>HEDAS</a:t>
            </a:r>
          </a:p>
          <a:p>
            <a:pPr algn="ctr"/>
            <a:r>
              <a:rPr lang="en-US" sz="1000" b="1" dirty="0" smtClean="0">
                <a:latin typeface="Calibri" charset="0"/>
                <a:ea typeface="Calibri" charset="0"/>
                <a:cs typeface="Calibri" charset="0"/>
              </a:rPr>
              <a:t>20110826 12UTC</a:t>
            </a:r>
            <a:endParaRPr lang="en-US" sz="1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62228" y="4341359"/>
            <a:ext cx="183348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200" b="1" dirty="0" smtClean="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7 </a:t>
            </a:r>
            <a:r>
              <a:rPr lang="en-US" sz="1200" b="1" dirty="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P-3 Flights</a:t>
            </a:r>
          </a:p>
          <a:p>
            <a:pPr marL="39688" algn="ctr"/>
            <a:r>
              <a:rPr lang="en-US" sz="1200" b="1" dirty="0" smtClean="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23 </a:t>
            </a:r>
            <a:r>
              <a:rPr lang="en-US" sz="1200" b="1" dirty="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August – </a:t>
            </a:r>
            <a:r>
              <a:rPr lang="en-US" sz="1200" b="1" dirty="0" smtClean="0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27 August 2011</a:t>
            </a:r>
            <a:endParaRPr lang="en-US" sz="1200" b="1" dirty="0">
              <a:solidFill>
                <a:srgbClr val="FFFFFF"/>
              </a:solidFill>
              <a:latin typeface="Calibri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30" name="Text Box 7"/>
          <p:cNvSpPr txBox="1">
            <a:spLocks/>
          </p:cNvSpPr>
          <p:nvPr/>
        </p:nvSpPr>
        <p:spPr bwMode="auto">
          <a:xfrm>
            <a:off x="5749524" y="6632139"/>
            <a:ext cx="3036075" cy="226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10" tIns="32102" rIns="64210" bIns="32102">
            <a:prstTxWarp prst="textNoShape">
              <a:avLst/>
            </a:prstTxWarp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Aberson, Aksoy, Gamache, Gopal (</a:t>
            </a:r>
            <a:r>
              <a:rPr lang="en-US" sz="1050" dirty="0">
                <a:solidFill>
                  <a:srgbClr val="000000"/>
                </a:solidFill>
              </a:rPr>
              <a:t>AOML/HRD)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670178" y="6584950"/>
            <a:ext cx="2093713" cy="273050"/>
          </a:xfrm>
        </p:spPr>
        <p:txBody>
          <a:bodyPr/>
          <a:lstStyle/>
          <a:p>
            <a:r>
              <a:rPr lang="en-US" dirty="0" smtClean="0"/>
              <a:t>F. Marks – Panel Discussion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57297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6868" y="1233102"/>
            <a:ext cx="8226113" cy="5263702"/>
            <a:chOff x="656868" y="1141082"/>
            <a:chExt cx="8226113" cy="5263702"/>
          </a:xfrm>
        </p:grpSpPr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99580936"/>
                </p:ext>
              </p:extLst>
            </p:nvPr>
          </p:nvGraphicFramePr>
          <p:xfrm>
            <a:off x="656868" y="1453956"/>
            <a:ext cx="7634735" cy="49508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1359905" y="1660637"/>
              <a:ext cx="75230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tabLst>
                  <a:tab pos="687388" algn="l"/>
                  <a:tab pos="1312863" algn="l"/>
                  <a:tab pos="1887538" algn="l"/>
                  <a:tab pos="2627313" algn="l"/>
                  <a:tab pos="3140075" algn="l"/>
                  <a:tab pos="3887788" algn="l"/>
                  <a:tab pos="4340225" algn="l"/>
                  <a:tab pos="5087938" algn="l"/>
                  <a:tab pos="5602288" algn="l"/>
                </a:tabLst>
              </a:pPr>
              <a:r>
                <a:rPr lang="en-US" sz="1400" b="1" dirty="0" smtClean="0">
                  <a:solidFill>
                    <a:srgbClr val="1F497D"/>
                  </a:solidFill>
                </a:rPr>
                <a:t>  79	 82	  82	    81		       76		         65	</a:t>
              </a:r>
              <a:r>
                <a:rPr lang="en-US" sz="1400" b="1" dirty="0">
                  <a:solidFill>
                    <a:srgbClr val="1F497D"/>
                  </a:solidFill>
                </a:rPr>
                <a:t>	</a:t>
              </a:r>
              <a:r>
                <a:rPr lang="en-US" sz="1400" b="1" dirty="0" smtClean="0">
                  <a:solidFill>
                    <a:srgbClr val="1F497D"/>
                  </a:solidFill>
                </a:rPr>
                <a:t>            46     cases</a:t>
              </a:r>
              <a:endParaRPr lang="en-US" sz="1400" b="1" dirty="0">
                <a:solidFill>
                  <a:srgbClr val="1F497D"/>
                </a:solidFill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5940233" y="6131883"/>
              <a:ext cx="294274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 smtClean="0"/>
                <a:t>F. Zhang (PSU) &amp; Aberson (HRD)</a:t>
              </a:r>
              <a:endParaRPr lang="en-US" sz="11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09857" y="1141082"/>
              <a:ext cx="5037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 Improvement over HFIP baseline</a:t>
              </a:r>
              <a:endParaRPr lang="en-US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2730780" y="2050082"/>
            <a:ext cx="5433332" cy="1940462"/>
          </a:xfrm>
          <a:prstGeom prst="ellipse">
            <a:avLst/>
          </a:prstGeom>
          <a:noFill/>
          <a:ln w="28575" cmpd="sng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78928" y="3046961"/>
            <a:ext cx="5466627" cy="2829841"/>
            <a:chOff x="1435379" y="2660477"/>
            <a:chExt cx="5466627" cy="2829841"/>
          </a:xfrm>
        </p:grpSpPr>
        <p:sp>
          <p:nvSpPr>
            <p:cNvPr id="14" name="Oval 13"/>
            <p:cNvSpPr/>
            <p:nvPr/>
          </p:nvSpPr>
          <p:spPr>
            <a:xfrm>
              <a:off x="1435379" y="2660477"/>
              <a:ext cx="1421026" cy="2829841"/>
            </a:xfrm>
            <a:prstGeom prst="ellipse">
              <a:avLst/>
            </a:prstGeom>
            <a:noFill/>
            <a:ln w="28575" cmpd="sng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7" idx="1"/>
            </p:cNvCxnSpPr>
            <p:nvPr/>
          </p:nvCxnSpPr>
          <p:spPr>
            <a:xfrm flipH="1" flipV="1">
              <a:off x="2286000" y="3733800"/>
              <a:ext cx="2514600" cy="102361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800600" y="4495800"/>
              <a:ext cx="210140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Need help of Research community to address</a:t>
              </a:r>
              <a:endParaRPr lang="en-US" sz="1400" dirty="0"/>
            </a:p>
          </p:txBody>
        </p:sp>
      </p:grp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2205390" y="0"/>
            <a:ext cx="6938610" cy="11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30479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/>
                <a:ea typeface="ＭＳ Ｐゴシック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TradeGothicBold" pitchFamily="2" charset="0"/>
              </a:defRPr>
            </a:lvl9pPr>
          </a:lstStyle>
          <a:p>
            <a:pPr>
              <a:defRPr/>
            </a:pPr>
            <a:r>
              <a:rPr lang="en-US" sz="4000" dirty="0" smtClean="0">
                <a:latin typeface="Arial" charset="0"/>
                <a:ea typeface="Calibri" charset="0"/>
                <a:cs typeface="Calibri" charset="0"/>
              </a:rPr>
              <a:t>Improved Models &amp; Data:</a:t>
            </a:r>
            <a:br>
              <a:rPr lang="en-US" sz="4000" dirty="0" smtClean="0">
                <a:latin typeface="Arial" charset="0"/>
                <a:ea typeface="Calibri" charset="0"/>
                <a:cs typeface="Calibri" charset="0"/>
              </a:rPr>
            </a:br>
            <a:r>
              <a:rPr lang="en-US" sz="3200" dirty="0" smtClean="0">
                <a:latin typeface="Arial" charset="0"/>
                <a:ea typeface="Calibri" charset="0"/>
                <a:cs typeface="Calibri" charset="0"/>
              </a:rPr>
              <a:t>EnKF DA of inner core Doppler data</a:t>
            </a:r>
            <a:endParaRPr lang="en-US" sz="2400" dirty="0" smtClean="0">
              <a:latin typeface="Arial" charset="0"/>
              <a:ea typeface="Calibri" charset="0"/>
              <a:cs typeface="Calibri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7586" y="4265817"/>
            <a:ext cx="3682519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All cases with Doppler data 2008-2011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4F6F-C00C-4D42-9FB6-A586E9A9F10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F. Marks – Panel Discussion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2621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854" y="76200"/>
            <a:ext cx="6968146" cy="1098550"/>
          </a:xfrm>
        </p:spPr>
        <p:txBody>
          <a:bodyPr/>
          <a:lstStyle/>
          <a:p>
            <a:r>
              <a:rPr lang="en-US" dirty="0" smtClean="0"/>
              <a:t>USWRP PDT-5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516070"/>
            <a:ext cx="8161337" cy="4617121"/>
          </a:xfrm>
        </p:spPr>
        <p:txBody>
          <a:bodyPr/>
          <a:lstStyle/>
          <a:p>
            <a:pPr marL="482600" indent="-457200">
              <a:buFont typeface="Arial"/>
              <a:buChar char="•"/>
            </a:pPr>
            <a:r>
              <a:rPr lang="en-US" sz="3200" dirty="0" smtClean="0"/>
              <a:t>PDT-5 noted that modest </a:t>
            </a:r>
            <a:r>
              <a:rPr lang="en-US" sz="3200" dirty="0"/>
              <a:t>gains in prediction of </a:t>
            </a:r>
            <a:r>
              <a:rPr lang="en-US" sz="3200" dirty="0" smtClean="0"/>
              <a:t>impacts will lead </a:t>
            </a:r>
            <a:r>
              <a:rPr lang="en-US" sz="3200" dirty="0"/>
              <a:t>to </a:t>
            </a:r>
            <a:r>
              <a:rPr lang="en-US" sz="3200" dirty="0" smtClean="0"/>
              <a:t>vast </a:t>
            </a:r>
            <a:r>
              <a:rPr lang="en-US" sz="3200" dirty="0"/>
              <a:t>improvement over </a:t>
            </a:r>
            <a:r>
              <a:rPr lang="en-US" sz="3200" dirty="0" smtClean="0"/>
              <a:t>present </a:t>
            </a:r>
            <a:r>
              <a:rPr lang="en-US" sz="3200" dirty="0"/>
              <a:t>state </a:t>
            </a:r>
            <a:r>
              <a:rPr lang="en-US" sz="3200" b="1" dirty="0" smtClean="0"/>
              <a:t>because cost-benefit is high</a:t>
            </a:r>
            <a:r>
              <a:rPr lang="en-US" sz="3200" dirty="0" smtClean="0"/>
              <a:t>.</a:t>
            </a:r>
            <a:endParaRPr lang="en-US" sz="3200" dirty="0"/>
          </a:p>
          <a:p>
            <a:pPr marL="482600" indent="-457200">
              <a:buFont typeface="Arial"/>
              <a:buChar char="•"/>
            </a:pPr>
            <a:r>
              <a:rPr lang="en-US" sz="3200" dirty="0" smtClean="0"/>
              <a:t>Leading </a:t>
            </a:r>
            <a:r>
              <a:rPr lang="en-US" sz="3200" dirty="0"/>
              <a:t>people to expend necessary resources to prepare property </a:t>
            </a:r>
            <a:r>
              <a:rPr lang="en-US" sz="3200" dirty="0" smtClean="0"/>
              <a:t>requires </a:t>
            </a:r>
            <a:r>
              <a:rPr lang="en-US" sz="3200" b="1" dirty="0"/>
              <a:t>strong</a:t>
            </a:r>
            <a:r>
              <a:rPr lang="en-US" sz="3200" dirty="0"/>
              <a:t> leadership from </a:t>
            </a:r>
            <a:r>
              <a:rPr lang="en-US" sz="3200" dirty="0" smtClean="0"/>
              <a:t>government, </a:t>
            </a:r>
            <a:r>
              <a:rPr lang="en-US" sz="3200" dirty="0"/>
              <a:t>and a demonstrated track record of accurate, timely forecasts.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A4F6F-C00C-4D42-9FB6-A586E9A9F10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F. Marks – Panel Discussion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71655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TC.thmx</Template>
  <TotalTime>132</TotalTime>
  <Words>969</Words>
  <Application>Microsoft Macintosh PowerPoint</Application>
  <PresentationFormat>On-screen Show (4:3)</PresentationFormat>
  <Paragraphs>139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TC</vt:lpstr>
      <vt:lpstr>Observations and Modeling of Land-Falling Tropical Cyclones</vt:lpstr>
      <vt:lpstr>USWRP PDT-5</vt:lpstr>
      <vt:lpstr>The Good – Track forecasts</vt:lpstr>
      <vt:lpstr>Current Capabilities</vt:lpstr>
      <vt:lpstr>PowerPoint Presentation</vt:lpstr>
      <vt:lpstr>How to get there?</vt:lpstr>
      <vt:lpstr>PowerPoint Presentation</vt:lpstr>
      <vt:lpstr>PowerPoint Presentation</vt:lpstr>
      <vt:lpstr>USWRP PDT-5</vt:lpstr>
      <vt:lpstr>Where do we need to be?</vt:lpstr>
    </vt:vector>
  </TitlesOfParts>
  <Company>NOAA/AOML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and Modeling of Land-Falling Tropical Cyclones</dc:title>
  <dc:creator>Frank Marks</dc:creator>
  <cp:lastModifiedBy>Frank Marks</cp:lastModifiedBy>
  <cp:revision>18</cp:revision>
  <dcterms:created xsi:type="dcterms:W3CDTF">2012-01-15T21:00:36Z</dcterms:created>
  <dcterms:modified xsi:type="dcterms:W3CDTF">2012-01-17T23:20:12Z</dcterms:modified>
</cp:coreProperties>
</file>