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9" r:id="rId3"/>
    <p:sldId id="517" r:id="rId4"/>
    <p:sldId id="518" r:id="rId5"/>
    <p:sldId id="522" r:id="rId6"/>
    <p:sldId id="520" r:id="rId7"/>
    <p:sldId id="531" r:id="rId8"/>
    <p:sldId id="523" r:id="rId9"/>
    <p:sldId id="521" r:id="rId10"/>
    <p:sldId id="529" r:id="rId11"/>
    <p:sldId id="524" r:id="rId12"/>
    <p:sldId id="532" r:id="rId13"/>
    <p:sldId id="528" r:id="rId14"/>
    <p:sldId id="342" r:id="rId15"/>
    <p:sldId id="51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-320" y="-12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Irene 27 August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NWS Directive (NWSI 10-604)</a:t>
            </a:r>
          </a:p>
          <a:p>
            <a:r>
              <a:rPr lang="en-US" u="sng" dirty="0" smtClean="0"/>
              <a:t>Hurricane</a:t>
            </a:r>
            <a:r>
              <a:rPr lang="en-US" dirty="0" smtClean="0"/>
              <a:t>. A tropical cyclone in which the </a:t>
            </a:r>
            <a:r>
              <a:rPr lang="en-US" dirty="0" smtClean="0">
                <a:solidFill>
                  <a:srgbClr val="FF0000"/>
                </a:solidFill>
              </a:rPr>
              <a:t>maximum 1-minute sustained surface wind</a:t>
            </a:r>
            <a:r>
              <a:rPr lang="en-US" dirty="0" smtClean="0"/>
              <a:t> is 64 knots (74 mph) or greater.</a:t>
            </a:r>
          </a:p>
          <a:p>
            <a:r>
              <a:rPr lang="en-US" u="sng" dirty="0" smtClean="0"/>
              <a:t>Maximum sustained surface wind</a:t>
            </a:r>
            <a:r>
              <a:rPr lang="en-US" dirty="0" smtClean="0"/>
              <a:t>. When applied to a particular weather system, refers to the </a:t>
            </a:r>
            <a:r>
              <a:rPr lang="en-US" dirty="0" smtClean="0">
                <a:solidFill>
                  <a:srgbClr val="FF0000"/>
                </a:solidFill>
              </a:rPr>
              <a:t>highest one-minute average wind</a:t>
            </a:r>
            <a:r>
              <a:rPr lang="en-US" dirty="0" smtClean="0"/>
              <a:t> (at elevation of 10 meters with an unobstructed exposure) </a:t>
            </a:r>
            <a:r>
              <a:rPr lang="en-US" dirty="0" smtClean="0">
                <a:solidFill>
                  <a:srgbClr val="FF0000"/>
                </a:solidFill>
              </a:rPr>
              <a:t>associated </a:t>
            </a:r>
            <a:r>
              <a:rPr lang="en-US" dirty="0" smtClean="0"/>
              <a:t>with that weather system at a particular point in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FIG. 1. Instantaneous (left column), 1-min averaged (middle column), and 10-min averaged (right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column) 10-m winds for two periods of model simulation in which high-frequency model output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was obtained. Peak values for each field are indicated and locations are marked by plus signs.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charset="-128"/>
                <a:cs typeface="ＭＳ Ｐゴシック" charset="-128"/>
              </a:rPr>
              <a:t>32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8E52F-AD2C-554D-854C-D2C491234C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4. Instantaneous to 1-min gust factor (Gi;1), defined as ratio of peak instantaneous wind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speed to maximum 1-minute average wind speed for the same simulated anemometer. Data 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eyewall from both high-frequency model output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8E52F-AD2C-554D-854C-D2C491234C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7_20110827-IreneLandfall-1145z-Vis_s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983322" y="2855667"/>
            <a:ext cx="11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Hurricane Irene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2" name="Picture 1" descr="Irene_cover.png"/>
          <p:cNvPicPr>
            <a:picLocks noChangeAspect="1"/>
          </p:cNvPicPr>
          <p:nvPr userDrawn="1"/>
        </p:nvPicPr>
        <p:blipFill>
          <a:blip r:embed="rId18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9" y="0"/>
            <a:ext cx="1528951" cy="1333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027238" y="5727295"/>
            <a:ext cx="7116762" cy="1115123"/>
          </a:xfrm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Frank Marks and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Tomislava</a:t>
            </a: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Vukicevic</a:t>
            </a:r>
            <a:endParaRPr lang="en-US" sz="24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NOAA/AOML, Hurricane Research Division 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11 July 2012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3209" y="-2"/>
            <a:ext cx="8837292" cy="2433486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normAutofit/>
          </a:bodyPr>
          <a:lstStyle/>
          <a:p>
            <a:pPr algn="r">
              <a:defRPr/>
            </a:pPr>
            <a:r>
              <a:rPr lang="en-US" dirty="0" smtClean="0"/>
              <a:t>Can We Hope to Improve Prediction of Tropical Cyclone Intensity</a:t>
            </a:r>
            <a:r>
              <a:rPr lang="en-US" dirty="0" smtClean="0"/>
              <a:t>?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Marks(200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45" y="1324784"/>
            <a:ext cx="6519399" cy="500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4583" y="1672772"/>
            <a:ext cx="8907853" cy="4119498"/>
            <a:chOff x="127811" y="2064561"/>
            <a:chExt cx="8907853" cy="4119498"/>
          </a:xfrm>
        </p:grpSpPr>
        <p:grpSp>
          <p:nvGrpSpPr>
            <p:cNvPr id="17" name="Group 1"/>
            <p:cNvGrpSpPr/>
            <p:nvPr/>
          </p:nvGrpSpPr>
          <p:grpSpPr>
            <a:xfrm>
              <a:off x="127811" y="2064561"/>
              <a:ext cx="8907853" cy="4119498"/>
              <a:chOff x="688115" y="2455245"/>
              <a:chExt cx="7902159" cy="3091064"/>
            </a:xfrm>
          </p:grpSpPr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900" y="2700952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6178" y="2700952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7074" y="2700952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154897" y="2455245"/>
                <a:ext cx="7080723" cy="2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cs typeface="Courier"/>
                  </a:rPr>
                  <a:t>Variance Explained (%) by Wavenumber Components of 1-km Tangential Wind Speed</a:t>
                </a:r>
                <a:endParaRPr lang="en-US" sz="1600" dirty="0">
                  <a:cs typeface="Courier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87680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0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22189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1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636103" y="2714682"/>
                <a:ext cx="1149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cs typeface="Courier"/>
                  </a:rPr>
                  <a:t>Wavenumber 2</a:t>
                </a:r>
                <a:endParaRPr lang="en-US" sz="1200" dirty="0">
                  <a:cs typeface="Courier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8269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23190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05158" y="5346049"/>
                <a:ext cx="1346093" cy="200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HEDAS Analysis (%)</a:t>
                </a:r>
                <a:endParaRPr lang="en-US" sz="1100" dirty="0">
                  <a:cs typeface="Courie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240830" y="3960921"/>
                <a:ext cx="1131561" cy="23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cs typeface="Courier"/>
                  </a:rPr>
                  <a:t>Radar Observed (%)</a:t>
                </a:r>
                <a:endParaRPr lang="en-US" sz="1100" dirty="0">
                  <a:cs typeface="Courier"/>
                </a:endParaRPr>
              </a:p>
            </p:txBody>
          </p:sp>
        </p:grpSp>
        <p:sp>
          <p:nvSpPr>
            <p:cNvPr id="18" name="Oval 2"/>
            <p:cNvSpPr/>
            <p:nvPr/>
          </p:nvSpPr>
          <p:spPr>
            <a:xfrm>
              <a:off x="6081373" y="2581107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29748" y="2591433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56950" y="2599291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49873" y="2568317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151" y="2607149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7074" y="2576175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56878" y="5490128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05253" y="5500454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16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9656" y="5505847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52579" y="5474873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6858" y="5503383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100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99781" y="5472409"/>
              <a:ext cx="371679" cy="3716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998929" y="2766946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392907" y="2754155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657095" y="2764479"/>
              <a:ext cx="10325" cy="2911488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13812" y="4800088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230039" y="5211370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41013" y="3693678"/>
              <a:ext cx="2502362" cy="10551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0144" y="4672034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2-3%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01894" y="478555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20-30%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0720" y="3242334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70-</a:t>
              </a:r>
              <a:r>
                <a:rPr lang="en-US" sz="1600" b="1" dirty="0">
                  <a:solidFill>
                    <a:srgbClr val="008000"/>
                  </a:solidFill>
                </a:rPr>
                <a:t>8</a:t>
              </a:r>
              <a:r>
                <a:rPr lang="en-US" sz="1600" b="1" dirty="0" smtClean="0">
                  <a:solidFill>
                    <a:srgbClr val="008000"/>
                  </a:solidFill>
                </a:rPr>
                <a:t>0%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49281" y="6039511"/>
            <a:ext cx="1940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(courtesy A. </a:t>
            </a:r>
            <a:r>
              <a:rPr lang="en-US" sz="1600" dirty="0" err="1" smtClean="0"/>
              <a:t>Aksoy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Simple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9" y="1523811"/>
            <a:ext cx="8647447" cy="4690777"/>
          </a:xfrm>
        </p:spPr>
        <p:txBody>
          <a:bodyPr>
            <a:noAutofit/>
          </a:bodyPr>
          <a:lstStyle/>
          <a:p>
            <a:pPr marL="338138" indent="-338138">
              <a:buFont typeface="Arial"/>
              <a:buChar char="•"/>
            </a:pPr>
            <a:r>
              <a:rPr lang="en-US" dirty="0" smtClean="0"/>
              <a:t>In storm centered polar coordinates maximum wind intensity (</a:t>
            </a:r>
            <a:r>
              <a:rPr lang="en-US" dirty="0" err="1" smtClean="0"/>
              <a:t>Vmax</a:t>
            </a:r>
            <a:r>
              <a:rPr lang="en-US" dirty="0" smtClean="0"/>
              <a:t>) at any (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dirty="0" smtClean="0"/>
              <a:t>) is defined as follows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Hypothesis: </a:t>
            </a:r>
            <a:r>
              <a:rPr lang="en-US" sz="3600" i="1" dirty="0" err="1" smtClean="0">
                <a:latin typeface="Symbol"/>
              </a:rPr>
              <a:t>e</a:t>
            </a:r>
            <a:r>
              <a:rPr lang="en-US" dirty="0" smtClean="0"/>
              <a:t> is a  stochastic quantity with variance within observation uncertainty</a:t>
            </a:r>
          </a:p>
          <a:p>
            <a:pPr marL="0" indent="0">
              <a:buFont typeface="Arial"/>
              <a:buChar char="•"/>
            </a:pPr>
            <a:endParaRPr lang="en-US" dirty="0"/>
          </a:p>
          <a:p>
            <a:pPr marL="0" indent="0">
              <a:buFont typeface="Arial"/>
              <a:buChar char="•"/>
            </a:pP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130177" y="2920914"/>
          <a:ext cx="6893173" cy="56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3" imgW="2806700" imgH="228600" progId="Equation.3">
                  <p:embed/>
                </p:oleObj>
              </mc:Choice>
              <mc:Fallback>
                <p:oleObj name="Equation" r:id="rId3" imgW="28067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177" y="2920914"/>
                        <a:ext cx="6893173" cy="562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826442" y="3999528"/>
          <a:ext cx="7860358" cy="67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5" imgW="2667000" imgH="228600" progId="Equation.3">
                  <p:embed/>
                </p:oleObj>
              </mc:Choice>
              <mc:Fallback>
                <p:oleObj name="Equation" r:id="rId5" imgW="2667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42" y="3999528"/>
                        <a:ext cx="7860358" cy="673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95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42861" y="3728752"/>
            <a:ext cx="3633689" cy="2469196"/>
            <a:chOff x="256721" y="1310467"/>
            <a:chExt cx="2783397" cy="1891396"/>
          </a:xfrm>
        </p:grpSpPr>
        <p:pic>
          <p:nvPicPr>
            <p:cNvPr id="4" name="Picture 3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869" t="6124" r="8340" b="66221"/>
            <a:stretch>
              <a:fillRect/>
            </a:stretch>
          </p:blipFill>
          <p:spPr>
            <a:xfrm>
              <a:off x="256721" y="1310467"/>
              <a:ext cx="2783397" cy="18913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2733" y="1507937"/>
              <a:ext cx="1453661" cy="29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BT-HEDAS</a:t>
              </a:r>
              <a:endParaRPr lang="en-US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0089" y="6191449"/>
            <a:ext cx="379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P. </a:t>
            </a:r>
            <a:r>
              <a:rPr lang="en-US" sz="1400" dirty="0" err="1" smtClean="0"/>
              <a:t>Reasor</a:t>
            </a:r>
            <a:r>
              <a:rPr lang="en-US" sz="1400" dirty="0" smtClean="0"/>
              <a:t>, E. </a:t>
            </a:r>
            <a:r>
              <a:rPr lang="en-US" sz="1400" dirty="0" err="1" smtClean="0"/>
              <a:t>Uhlhorn</a:t>
            </a:r>
            <a:r>
              <a:rPr lang="en-US" sz="1400" dirty="0" smtClean="0"/>
              <a:t> and </a:t>
            </a:r>
            <a:r>
              <a:rPr lang="en-US" sz="1400" dirty="0" err="1" smtClean="0"/>
              <a:t>B.Klotz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036463" y="1296956"/>
            <a:ext cx="3638023" cy="2542926"/>
            <a:chOff x="6225487" y="2040006"/>
            <a:chExt cx="2918513" cy="2040006"/>
          </a:xfrm>
        </p:grpSpPr>
        <p:pic>
          <p:nvPicPr>
            <p:cNvPr id="11" name="Picture 10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575" t="64913" r="6751" b="5259"/>
            <a:stretch>
              <a:fillRect/>
            </a:stretch>
          </p:blipFill>
          <p:spPr>
            <a:xfrm>
              <a:off x="6225487" y="2040006"/>
              <a:ext cx="2918513" cy="20400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47853" y="2161318"/>
              <a:ext cx="17347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BT-Doppler </a:t>
              </a:r>
            </a:p>
            <a:p>
              <a:r>
                <a:rPr lang="en-US" sz="1800" dirty="0" smtClean="0"/>
                <a:t>reduced  to surface</a:t>
              </a:r>
              <a:endParaRPr lang="en-US" sz="180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35047" y="1351443"/>
            <a:ext cx="3536460" cy="2414016"/>
            <a:chOff x="4945259" y="4309681"/>
            <a:chExt cx="2810420" cy="1918416"/>
          </a:xfrm>
        </p:grpSpPr>
        <p:pic>
          <p:nvPicPr>
            <p:cNvPr id="10" name="Picture 9" descr="epsilon_PDF_Doppler_HEDAS.png"/>
            <p:cNvPicPr>
              <a:picLocks noChangeAspect="1"/>
            </p:cNvPicPr>
            <p:nvPr/>
          </p:nvPicPr>
          <p:blipFill>
            <a:blip r:embed="rId2" cstate="print"/>
            <a:srcRect l="52439" t="35698" r="8393" b="36252"/>
            <a:stretch>
              <a:fillRect/>
            </a:stretch>
          </p:blipFill>
          <p:spPr>
            <a:xfrm>
              <a:off x="4945259" y="4309681"/>
              <a:ext cx="2810420" cy="19184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09953" y="4537259"/>
              <a:ext cx="157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BT-SFMR</a:t>
              </a:r>
              <a:endParaRPr lang="en-US" sz="180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1269937"/>
          </a:xfrm>
        </p:spPr>
        <p:txBody>
          <a:bodyPr/>
          <a:lstStyle/>
          <a:p>
            <a:r>
              <a:rPr lang="en-US" dirty="0" smtClean="0"/>
              <a:t>Uncertainty (</a:t>
            </a:r>
            <a:r>
              <a:rPr lang="en-US" i="1" dirty="0" err="1" smtClean="0">
                <a:latin typeface="Symbol"/>
              </a:rPr>
              <a:t>e</a:t>
            </a:r>
            <a:r>
              <a:rPr lang="en-US" i="1" dirty="0" smtClean="0">
                <a:latin typeface="Symbol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950"/>
            <a:ext cx="8229600" cy="850888"/>
          </a:xfrm>
        </p:spPr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697" y="1296958"/>
            <a:ext cx="8769056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 smtClean="0"/>
              <a:t>PDFs</a:t>
            </a:r>
            <a:r>
              <a:rPr lang="en-US" dirty="0" smtClean="0"/>
              <a:t> suggest </a:t>
            </a:r>
            <a:r>
              <a:rPr lang="en-US" sz="3200" i="1" dirty="0" err="1" smtClean="0">
                <a:latin typeface="Symbol"/>
              </a:rPr>
              <a:t>e</a:t>
            </a:r>
            <a:r>
              <a:rPr lang="en-US" i="1" dirty="0" smtClean="0">
                <a:latin typeface="Symbol"/>
              </a:rPr>
              <a:t> </a:t>
            </a:r>
            <a:r>
              <a:rPr lang="en-US" dirty="0" smtClean="0"/>
              <a:t> is stochastic and </a:t>
            </a:r>
            <a:r>
              <a:rPr lang="en-US" dirty="0" err="1" smtClean="0"/>
              <a:t>Vmax</a:t>
            </a:r>
            <a:r>
              <a:rPr lang="en-US" dirty="0" smtClean="0"/>
              <a:t> can be treated statistically consisting of low-</a:t>
            </a:r>
            <a:r>
              <a:rPr lang="en-US" dirty="0" err="1" smtClean="0"/>
              <a:t>wavenumber</a:t>
            </a:r>
            <a:r>
              <a:rPr lang="en-US" dirty="0" smtClean="0"/>
              <a:t> plus residual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Residual standard deviation &lt;</a:t>
            </a:r>
            <a:r>
              <a:rPr lang="en-US" dirty="0" err="1" smtClean="0"/>
              <a:t>Vmax</a:t>
            </a:r>
            <a:r>
              <a:rPr lang="en-US" dirty="0" smtClean="0"/>
              <a:t> observation error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Residual can be interpreted as maximum </a:t>
            </a:r>
            <a:r>
              <a:rPr lang="en-US" dirty="0" err="1" smtClean="0"/>
              <a:t>Vmax</a:t>
            </a:r>
            <a:r>
              <a:rPr lang="en-US" dirty="0" smtClean="0"/>
              <a:t> error</a:t>
            </a:r>
          </a:p>
          <a:p>
            <a:pPr marL="742950" lvl="1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PDF suggests </a:t>
            </a:r>
            <a:r>
              <a:rPr lang="en-US" dirty="0" err="1" smtClean="0"/>
              <a:t>Vmax</a:t>
            </a:r>
            <a:r>
              <a:rPr lang="en-US" dirty="0" smtClean="0"/>
              <a:t> is represented in analyses, and is accurate to within observation error of ~4.6 </a:t>
            </a:r>
            <a:r>
              <a:rPr lang="en-US" dirty="0" err="1" smtClean="0"/>
              <a:t>m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Results suggest that </a:t>
            </a:r>
            <a:r>
              <a:rPr lang="en-US" b="1" dirty="0" smtClean="0"/>
              <a:t>if </a:t>
            </a:r>
            <a:r>
              <a:rPr lang="en-US" dirty="0" smtClean="0"/>
              <a:t>low-wavenumber amplitudes and RMW are predictable with negligible errors, </a:t>
            </a:r>
            <a:r>
              <a:rPr lang="en-US" dirty="0" err="1" smtClean="0"/>
              <a:t>Vmax</a:t>
            </a:r>
            <a:r>
              <a:rPr lang="en-US" dirty="0" smtClean="0"/>
              <a:t> should be predictable within observation uncertainty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i="1" dirty="0" err="1" smtClean="0">
                <a:latin typeface="Symbol"/>
              </a:rPr>
              <a:t>e</a:t>
            </a:r>
            <a:r>
              <a:rPr lang="en-US" sz="3200" i="1" dirty="0" smtClean="0">
                <a:latin typeface="Symbol"/>
              </a:rPr>
              <a:t> </a:t>
            </a:r>
            <a:r>
              <a:rPr lang="en-US" i="1" dirty="0" smtClean="0">
                <a:latin typeface="Symbol"/>
              </a:rPr>
              <a:t> </a:t>
            </a:r>
            <a:r>
              <a:rPr lang="en-US" dirty="0" smtClean="0">
                <a:latin typeface="Arial"/>
                <a:cs typeface="Arial"/>
              </a:rPr>
              <a:t>is likely predictability limit for 1-min sustained wind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46254" y="67159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 cap="small" dirty="0">
                <a:effectLst>
                  <a:outerShdw blurRad="50800" dist="38100" dir="2700000" sx="109000" sy="109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80" y="1301716"/>
            <a:ext cx="8161337" cy="5226050"/>
          </a:xfrm>
        </p:spPr>
        <p:txBody>
          <a:bodyPr/>
          <a:lstStyle/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NOAA’s </a:t>
            </a:r>
            <a:r>
              <a:rPr lang="en-US" dirty="0">
                <a:cs typeface="Arial"/>
              </a:rPr>
              <a:t>National Weather Service (NWS) m</a:t>
            </a:r>
            <a:r>
              <a:rPr lang="en-US" dirty="0" smtClean="0">
                <a:cs typeface="Arial"/>
              </a:rPr>
              <a:t>ission is </a:t>
            </a:r>
            <a:r>
              <a:rPr lang="en-US" dirty="0">
                <a:cs typeface="Arial"/>
              </a:rPr>
              <a:t>to fulfill this commitment through building a </a:t>
            </a:r>
            <a:r>
              <a:rPr lang="en-US" b="1" dirty="0">
                <a:cs typeface="Arial"/>
              </a:rPr>
              <a:t>Weather Ready Nation</a:t>
            </a:r>
            <a:r>
              <a:rPr lang="en-US" dirty="0">
                <a:cs typeface="Arial"/>
              </a:rPr>
              <a:t>.  </a:t>
            </a:r>
            <a:endParaRPr lang="en-US" dirty="0" smtClean="0">
              <a:cs typeface="Arial"/>
            </a:endParaRPr>
          </a:p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NWS </a:t>
            </a:r>
            <a:r>
              <a:rPr lang="en-US" dirty="0">
                <a:cs typeface="Arial"/>
              </a:rPr>
              <a:t>must contribute to hazard resiliency by continually assessing and improving its services to the Nation. </a:t>
            </a:r>
            <a:endParaRPr lang="en-US" dirty="0" smtClean="0">
              <a:cs typeface="Arial"/>
            </a:endParaRPr>
          </a:p>
          <a:p>
            <a:pPr marL="482600" indent="-457200">
              <a:buFont typeface="Arial"/>
              <a:buChar char="•"/>
            </a:pPr>
            <a:r>
              <a:rPr lang="en-US" dirty="0" smtClean="0">
                <a:cs typeface="Arial"/>
              </a:rPr>
              <a:t>Hurricane Irene (2011):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41 deaths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$7 to $10 Billion damage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Major infrastructure losses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cs typeface="Arial"/>
              </a:rPr>
              <a:t>Power lost to 8 million</a:t>
            </a:r>
          </a:p>
          <a:p>
            <a:pPr marL="482600" indent="-457200">
              <a:buFont typeface="Arial"/>
              <a:buChar char="•"/>
            </a:pPr>
            <a:endParaRPr lang="en-US" dirty="0" smtClean="0"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05355" y="3851333"/>
            <a:ext cx="4059237" cy="2630488"/>
            <a:chOff x="4913313" y="3863247"/>
            <a:chExt cx="4059237" cy="2630488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13" y="3863247"/>
              <a:ext cx="3833812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086600" y="6071460"/>
              <a:ext cx="1885950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200" smtClean="0">
                  <a:solidFill>
                    <a:srgbClr val="FFFFFF"/>
                  </a:solidFill>
                  <a:latin typeface="Arial"/>
                  <a:cs typeface="Arial"/>
                </a:rPr>
                <a:t>Hatteras Island, N.C.</a:t>
              </a: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5310188" y="6347685"/>
              <a:ext cx="14954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Jim R. Bounds/AP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05355" y="3863633"/>
            <a:ext cx="4059237" cy="2621832"/>
            <a:chOff x="6613525" y="3352800"/>
            <a:chExt cx="3713163" cy="2452528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525" y="3352800"/>
              <a:ext cx="354647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8067675" y="5667375"/>
              <a:ext cx="2259013" cy="137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Brendan Hoffman/Getty Images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619875" y="5380038"/>
              <a:ext cx="1722438" cy="165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Virginia Beach, </a:t>
              </a:r>
              <a:r>
                <a:rPr lang="en-US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Va</a:t>
              </a: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82312" y="3889143"/>
            <a:ext cx="3877013" cy="2594898"/>
            <a:chOff x="4486275" y="5086350"/>
            <a:chExt cx="3663950" cy="2331176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5086350"/>
              <a:ext cx="3633787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943475" y="7285038"/>
              <a:ext cx="2736850" cy="13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Austen Danforth/Bennington Banner/AP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486275" y="7056438"/>
              <a:ext cx="1395413" cy="15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Woodford, Vt.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25413"/>
            <a:ext cx="8458284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defTabSz="457200" eaLnBrk="1" hangingPunct="1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ea typeface="Calibri" charset="0"/>
                <a:cs typeface="Arial"/>
              </a:rPr>
              <a:t>Improvements still needed!</a:t>
            </a:r>
            <a:endParaRPr lang="en-GB" sz="4800" dirty="0"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AL_inerr (trend).gif"/>
          <p:cNvPicPr>
            <a:picLocks noChangeAspect="1"/>
          </p:cNvPicPr>
          <p:nvPr/>
        </p:nvPicPr>
        <p:blipFill>
          <a:blip r:embed="rId3" cstate="print"/>
          <a:srcRect l="-201" r="-201"/>
          <a:stretch>
            <a:fillRect/>
          </a:stretch>
        </p:blipFill>
        <p:spPr bwMode="auto">
          <a:xfrm>
            <a:off x="1552732" y="1322354"/>
            <a:ext cx="6232394" cy="5029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27385" y="4979808"/>
            <a:ext cx="26670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No progress with intensity in last 15-20 years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 charset="0"/>
                <a:cs typeface="Arial"/>
              </a:rPr>
              <a:t>Forecas</a:t>
            </a:r>
            <a:r>
              <a:rPr lang="en-US" sz="5400" kern="0" dirty="0" err="1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t</a:t>
            </a:r>
            <a:r>
              <a:rPr lang="en-US" sz="5400" kern="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 charset="0"/>
                <a:cs typeface="Arial"/>
              </a:rPr>
              <a:t>Reality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Reality</a:t>
            </a:r>
            <a:endParaRPr lang="en-US" dirty="0"/>
          </a:p>
        </p:txBody>
      </p:sp>
      <p:pic>
        <p:nvPicPr>
          <p:cNvPr id="6" name="Content Placeholder 5" descr="Irene_BT_intensi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090" r="-13090"/>
          <a:stretch>
            <a:fillRect/>
          </a:stretch>
        </p:blipFill>
        <p:spPr>
          <a:xfrm>
            <a:off x="-23975" y="1334670"/>
            <a:ext cx="9167975" cy="505819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Reality</a:t>
            </a:r>
            <a:endParaRPr lang="en-US" dirty="0"/>
          </a:p>
        </p:txBody>
      </p:sp>
      <p:pic>
        <p:nvPicPr>
          <p:cNvPr id="4" name="Content Placeholder 3" descr="Wilma-T2-10mGills-Speed-mph-AZ.png"/>
          <p:cNvPicPr>
            <a:picLocks noGrp="1" noChangeAspect="1"/>
          </p:cNvPicPr>
          <p:nvPr>
            <p:ph idx="1"/>
          </p:nvPr>
        </p:nvPicPr>
        <p:blipFill>
          <a:blip r:embed="rId2"/>
          <a:srcRect l="5727" r="8544" b="51461"/>
          <a:stretch>
            <a:fillRect/>
          </a:stretch>
        </p:blipFill>
        <p:spPr>
          <a:xfrm>
            <a:off x="175652" y="1324182"/>
            <a:ext cx="8780336" cy="3728547"/>
          </a:xfrm>
        </p:spPr>
      </p:pic>
      <p:sp>
        <p:nvSpPr>
          <p:cNvPr id="5" name="TextBox 4"/>
          <p:cNvSpPr txBox="1"/>
          <p:nvPr/>
        </p:nvSpPr>
        <p:spPr>
          <a:xfrm>
            <a:off x="6524852" y="4691454"/>
            <a:ext cx="223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FCMP webpage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0" r="3792" b="714"/>
          <a:stretch>
            <a:fillRect/>
          </a:stretch>
        </p:blipFill>
        <p:spPr bwMode="auto">
          <a:xfrm>
            <a:off x="349349" y="1486098"/>
            <a:ext cx="3393374" cy="4470705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6701772" y="1918416"/>
            <a:ext cx="648559" cy="2512855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02681" y="2094049"/>
            <a:ext cx="8725658" cy="3529581"/>
            <a:chOff x="67560" y="2418286"/>
            <a:chExt cx="6153993" cy="2489328"/>
          </a:xfrm>
        </p:grpSpPr>
        <p:pic>
          <p:nvPicPr>
            <p:cNvPr id="14" name="Picture 10" descr="mwr-d-10-05075.1-f7.gif"/>
            <p:cNvPicPr>
              <a:picLocks noChangeAspect="1"/>
            </p:cNvPicPr>
            <p:nvPr/>
          </p:nvPicPr>
          <p:blipFill>
            <a:blip r:embed="rId2"/>
            <a:srcRect r="49231" b="68800"/>
            <a:stretch>
              <a:fillRect/>
            </a:stretch>
          </p:blipFill>
          <p:spPr bwMode="auto">
            <a:xfrm>
              <a:off x="210561" y="2418286"/>
              <a:ext cx="3091790" cy="244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mwr-d-10-05075.1-f7.gif"/>
            <p:cNvPicPr>
              <a:picLocks noChangeAspect="1"/>
            </p:cNvPicPr>
            <p:nvPr/>
          </p:nvPicPr>
          <p:blipFill>
            <a:blip r:embed="rId2"/>
            <a:srcRect l="49231" t="33600" b="35201"/>
            <a:stretch>
              <a:fillRect/>
            </a:stretch>
          </p:blipFill>
          <p:spPr bwMode="auto">
            <a:xfrm>
              <a:off x="3141269" y="2418286"/>
              <a:ext cx="3080284" cy="244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408815" y="4741659"/>
              <a:ext cx="473384" cy="165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R*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406914" y="4741659"/>
              <a:ext cx="473384" cy="165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R*</a:t>
              </a:r>
            </a:p>
          </p:txBody>
        </p:sp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67560" y="2501262"/>
              <a:ext cx="5759506" cy="1742529"/>
              <a:chOff x="144" y="1776"/>
              <a:chExt cx="3504" cy="1008"/>
            </a:xfrm>
          </p:grpSpPr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13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Mean Tangential Wind</a:t>
                </a: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352" y="1776"/>
                <a:ext cx="12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Mean Radial Wind</a:t>
                </a: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 flipV="1">
                <a:off x="144" y="1968"/>
                <a:ext cx="14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Height (km)</a:t>
                </a: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 flipV="1">
                <a:off x="1968" y="2016"/>
                <a:ext cx="14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Height (km)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Reality</a:t>
            </a:r>
            <a:endParaRPr lang="en-US" dirty="0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121481" y="1296957"/>
            <a:ext cx="6728795" cy="4648312"/>
            <a:chOff x="3936" y="1728"/>
            <a:chExt cx="1632" cy="1297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080" y="1776"/>
              <a:ext cx="124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TKE</a:t>
              </a:r>
            </a:p>
          </p:txBody>
        </p:sp>
        <p:pic>
          <p:nvPicPr>
            <p:cNvPr id="16" name="Picture 6" descr="mwr-d-10-0507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728"/>
              <a:ext cx="1536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272" y="1776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Mean TKE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 flipV="1">
              <a:off x="3936" y="2064"/>
              <a:ext cx="144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Height (km)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60558" y="6183537"/>
            <a:ext cx="1721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Rogers et al (2012)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dirty="0"/>
          </a:p>
        </p:txBody>
      </p:sp>
      <p:pic>
        <p:nvPicPr>
          <p:cNvPr id="6" name="Picture 5" descr="Screen shot 2012-04-15 at 2.1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87" y="1335773"/>
            <a:ext cx="7838264" cy="5067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0558" y="625108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21469" y="1233621"/>
            <a:ext cx="218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Instantaneous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93168" y="1233621"/>
            <a:ext cx="1277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1-min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864050" y="1233621"/>
            <a:ext cx="140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10-min </a:t>
            </a:r>
            <a:r>
              <a:rPr lang="en-US" sz="1600" dirty="0" err="1" smtClean="0"/>
              <a:t>Vmax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02676" y="2422498"/>
            <a:ext cx="7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983" y="4952653"/>
            <a:ext cx="7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3609" y="2701548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717391" y="2714381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49083" y="2713257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66564" y="4372986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62887" y="4329991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28985" y="4328866"/>
            <a:ext cx="229698" cy="229698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032" y="1308248"/>
            <a:ext cx="7052076" cy="51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24124" y="6616960"/>
            <a:ext cx="2082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D. </a:t>
            </a:r>
            <a:r>
              <a:rPr lang="en-US" sz="1200" dirty="0" err="1" smtClean="0"/>
              <a:t>Zelinsky</a:t>
            </a:r>
            <a:r>
              <a:rPr lang="en-US" sz="1200" dirty="0" smtClean="0"/>
              <a:t> (NHC)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3714" y="2066551"/>
            <a:ext cx="92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Minimum pressure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02072" y="5434325"/>
            <a:ext cx="6534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Peak wind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7607081" y="2404749"/>
            <a:ext cx="472848" cy="41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</p:cNvCxnSpPr>
          <p:nvPr/>
        </p:nvCxnSpPr>
        <p:spPr>
          <a:xfrm rot="10800000">
            <a:off x="7607052" y="5417500"/>
            <a:ext cx="495021" cy="24765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2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Conundrum</a:t>
            </a:r>
            <a:endParaRPr lang="en-US" dirty="0"/>
          </a:p>
        </p:txBody>
      </p:sp>
      <p:pic>
        <p:nvPicPr>
          <p:cNvPr id="4" name="Picture 3" descr="Screen shot 2012-04-15 at 2.27.33 PM.png"/>
          <p:cNvPicPr>
            <a:picLocks noChangeAspect="1"/>
          </p:cNvPicPr>
          <p:nvPr/>
        </p:nvPicPr>
        <p:blipFill>
          <a:blip r:embed="rId2"/>
          <a:srcRect t="1654" b="3933"/>
          <a:stretch>
            <a:fillRect/>
          </a:stretch>
        </p:blipFill>
        <p:spPr>
          <a:xfrm>
            <a:off x="1308831" y="1373544"/>
            <a:ext cx="6570072" cy="49172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2463468" y="3797079"/>
            <a:ext cx="39902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0558" y="627810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17544" y="1947052"/>
            <a:ext cx="2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Wavenumber</a:t>
            </a:r>
            <a:r>
              <a:rPr lang="en-US" dirty="0" smtClean="0">
                <a:solidFill>
                  <a:srgbClr val="FF0000"/>
                </a:solidFill>
              </a:rPr>
              <a:t> 34 or 3.1 km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Reality</a:t>
            </a:r>
            <a:endParaRPr lang="en-US" dirty="0"/>
          </a:p>
        </p:txBody>
      </p:sp>
      <p:pic>
        <p:nvPicPr>
          <p:cNvPr id="6" name="Content Placeholder 5" descr="Screen shot 2012-04-15 at 2.12.48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654" r="-19654"/>
          <a:stretch>
            <a:fillRect/>
          </a:stretch>
        </p:blipFill>
        <p:spPr>
          <a:xfrm>
            <a:off x="162251" y="1386484"/>
            <a:ext cx="8839200" cy="4876800"/>
          </a:xfrm>
        </p:spPr>
      </p:pic>
      <p:sp>
        <p:nvSpPr>
          <p:cNvPr id="7" name="TextBox 6"/>
          <p:cNvSpPr txBox="1"/>
          <p:nvPr/>
        </p:nvSpPr>
        <p:spPr>
          <a:xfrm>
            <a:off x="7060558" y="6278106"/>
            <a:ext cx="20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Uhlhorn &amp; Nolan (2011)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22477</TotalTime>
  <Words>652</Words>
  <Application>Microsoft Macintosh PowerPoint</Application>
  <PresentationFormat>On-screen Show (4:3)</PresentationFormat>
  <Paragraphs>105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Can We Hope to Improve Prediction of Tropical Cyclone Intensity?</vt:lpstr>
      <vt:lpstr>PowerPoint Presentation</vt:lpstr>
      <vt:lpstr>Observation Reality</vt:lpstr>
      <vt:lpstr>Observation Reality</vt:lpstr>
      <vt:lpstr>Observation Reality</vt:lpstr>
      <vt:lpstr>Model Reality</vt:lpstr>
      <vt:lpstr>Model Reality</vt:lpstr>
      <vt:lpstr>Sampling Conundrum</vt:lpstr>
      <vt:lpstr>Model Reality</vt:lpstr>
      <vt:lpstr>Potential Solution</vt:lpstr>
      <vt:lpstr>Simple Model </vt:lpstr>
      <vt:lpstr>Uncertainty (e)</vt:lpstr>
      <vt:lpstr>Conclusions</vt:lpstr>
      <vt:lpstr>Questions?</vt:lpstr>
      <vt:lpstr>PowerPoint Presentation</vt:lpstr>
    </vt:vector>
  </TitlesOfParts>
  <Manager>Tim McClung</Manager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452</cp:revision>
  <cp:lastPrinted>2009-09-22T14:42:08Z</cp:lastPrinted>
  <dcterms:created xsi:type="dcterms:W3CDTF">2012-04-19T13:04:38Z</dcterms:created>
  <dcterms:modified xsi:type="dcterms:W3CDTF">2012-07-05T21:50:33Z</dcterms:modified>
</cp:coreProperties>
</file>