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6633"/>
    <a:srgbClr val="FF9900"/>
    <a:srgbClr val="FFFF00"/>
    <a:srgbClr val="0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 autoAdjust="0"/>
    <p:restoredTop sz="99831" autoAdjust="0"/>
  </p:normalViewPr>
  <p:slideViewPr>
    <p:cSldViewPr>
      <p:cViewPr varScale="1">
        <p:scale>
          <a:sx n="165" d="100"/>
          <a:sy n="165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7" tIns="46148" rIns="92297" bIns="46148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7" tIns="46148" rIns="92297" bIns="46148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7" tIns="46148" rIns="92297" bIns="46148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7" tIns="46148" rIns="92297" bIns="46148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solidFill>
                  <a:schemeClr val="tx1"/>
                </a:solidFill>
              </a:defRPr>
            </a:lvl1pPr>
          </a:lstStyle>
          <a:p>
            <a:fld id="{45599E04-2420-A64E-9FFE-D65424EEA8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7" tIns="46148" rIns="92297" bIns="46148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7" tIns="46148" rIns="92297" bIns="46148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7" tIns="46148" rIns="92297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7" tIns="46148" rIns="92297" bIns="46148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7" tIns="46148" rIns="92297" bIns="46148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solidFill>
                  <a:schemeClr val="tx1"/>
                </a:solidFill>
              </a:defRPr>
            </a:lvl1pPr>
          </a:lstStyle>
          <a:p>
            <a:fld id="{DCF12F13-23C6-5B4C-AAA1-5B1696B3E6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000" u="sng" dirty="0" smtClean="0">
                <a:latin typeface="Arial" charset="0"/>
              </a:rPr>
              <a:t>http://</a:t>
            </a:r>
            <a:r>
              <a:rPr lang="en-US" sz="1000" u="sng" dirty="0" err="1" smtClean="0">
                <a:latin typeface="Arial" charset="0"/>
              </a:rPr>
              <a:t>www.nrc.noaa.gov/HFIPDraftPlan.html</a:t>
            </a:r>
            <a:endParaRPr lang="en-US" sz="1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HFIP Team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Frank Marks, research lead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Ed </a:t>
            </a:r>
            <a:r>
              <a:rPr lang="en-US" sz="1000" dirty="0" err="1" smtClean="0">
                <a:latin typeface="Arial" charset="0"/>
              </a:rPr>
              <a:t>Rappaport</a:t>
            </a:r>
            <a:r>
              <a:rPr lang="en-US" sz="1000" dirty="0" smtClean="0">
                <a:latin typeface="Arial" charset="0"/>
              </a:rPr>
              <a:t>, operations lead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Fred </a:t>
            </a:r>
            <a:r>
              <a:rPr lang="en-US" sz="1000" dirty="0" err="1" smtClean="0">
                <a:latin typeface="Arial" charset="0"/>
              </a:rPr>
              <a:t>Toepfer</a:t>
            </a:r>
            <a:r>
              <a:rPr lang="en-US" sz="1000" dirty="0" smtClean="0">
                <a:latin typeface="Arial" charset="0"/>
              </a:rPr>
              <a:t>, project manager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Robert Gall, development manager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Mark DeMaria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Chris </a:t>
            </a:r>
            <a:r>
              <a:rPr lang="en-US" sz="1000" dirty="0" err="1" smtClean="0">
                <a:latin typeface="Arial" charset="0"/>
              </a:rPr>
              <a:t>Fairall</a:t>
            </a:r>
            <a:endParaRPr lang="en-US" sz="1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Jim McFadden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Scott Kiser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Daniel Melendez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Roger Pierce</a:t>
            </a:r>
          </a:p>
          <a:p>
            <a:pPr eaLnBrk="1" hangingPunct="1">
              <a:spcBef>
                <a:spcPct val="0"/>
              </a:spcBef>
            </a:pPr>
            <a:endParaRPr lang="en-US" sz="1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 smtClean="0">
                <a:latin typeface="Arial" charset="0"/>
              </a:rPr>
              <a:t>HFIP </a:t>
            </a:r>
            <a:r>
              <a:rPr lang="en-US" sz="1000" dirty="0" err="1" smtClean="0">
                <a:latin typeface="Arial" charset="0"/>
              </a:rPr>
              <a:t>executieve</a:t>
            </a:r>
            <a:r>
              <a:rPr lang="en-US" sz="1000" dirty="0" smtClean="0">
                <a:latin typeface="Arial" charset="0"/>
              </a:rPr>
              <a:t> oversight board:</a:t>
            </a:r>
          </a:p>
          <a:p>
            <a:r>
              <a:rPr lang="en-US" sz="1000" dirty="0" smtClean="0">
                <a:latin typeface="Arial" charset="0"/>
              </a:rPr>
              <a:t>OAR DAA/Sandy MacDonald, co-chair</a:t>
            </a:r>
          </a:p>
          <a:p>
            <a:r>
              <a:rPr lang="en-US" sz="1000" dirty="0" smtClean="0">
                <a:latin typeface="Arial" charset="0"/>
              </a:rPr>
              <a:t>NWS AA/Jack Hayes, co-chair</a:t>
            </a:r>
          </a:p>
          <a:p>
            <a:r>
              <a:rPr lang="en-US" sz="1000" dirty="0" smtClean="0">
                <a:latin typeface="Arial" charset="0"/>
              </a:rPr>
              <a:t>NCEP/Louis </a:t>
            </a:r>
            <a:r>
              <a:rPr lang="en-US" sz="1000" dirty="0" err="1" smtClean="0">
                <a:latin typeface="Arial" charset="0"/>
              </a:rPr>
              <a:t>Uccellini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TPC/Bill Read, </a:t>
            </a:r>
          </a:p>
          <a:p>
            <a:r>
              <a:rPr lang="en-US" sz="1000" dirty="0" smtClean="0">
                <a:latin typeface="Arial" charset="0"/>
              </a:rPr>
              <a:t>NESDIS/Mark DeMaria,  </a:t>
            </a:r>
          </a:p>
          <a:p>
            <a:r>
              <a:rPr lang="en-US" sz="1000" dirty="0" smtClean="0">
                <a:latin typeface="Arial" charset="0"/>
              </a:rPr>
              <a:t>NOS/Jesse </a:t>
            </a:r>
            <a:r>
              <a:rPr lang="en-US" sz="1000" dirty="0" err="1" smtClean="0">
                <a:latin typeface="Arial" charset="0"/>
              </a:rPr>
              <a:t>Feyen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AOML/Bob Atlas</a:t>
            </a:r>
          </a:p>
          <a:p>
            <a:r>
              <a:rPr lang="en-US" sz="1000" dirty="0" smtClean="0">
                <a:latin typeface="Arial" charset="0"/>
              </a:rPr>
              <a:t>PPI/Paul </a:t>
            </a:r>
            <a:r>
              <a:rPr lang="en-US" sz="1000" dirty="0" err="1" smtClean="0">
                <a:latin typeface="Arial" charset="0"/>
              </a:rPr>
              <a:t>Doremus</a:t>
            </a:r>
            <a:endParaRPr lang="en-US" sz="1000" dirty="0" smtClean="0">
              <a:latin typeface="Arial" charset="0"/>
            </a:endParaRPr>
          </a:p>
          <a:p>
            <a:r>
              <a:rPr lang="en-US" sz="1000" dirty="0" smtClean="0">
                <a:latin typeface="Arial" charset="0"/>
              </a:rPr>
              <a:t>NMFS/Bonnie </a:t>
            </a:r>
            <a:r>
              <a:rPr lang="en-US" sz="1000" dirty="0" err="1" smtClean="0">
                <a:latin typeface="Arial" charset="0"/>
              </a:rPr>
              <a:t>Ponwith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NOS/Liz </a:t>
            </a:r>
            <a:r>
              <a:rPr lang="en-US" sz="1000" dirty="0" err="1" smtClean="0">
                <a:latin typeface="Arial" charset="0"/>
              </a:rPr>
              <a:t>Scheffler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NMAO-PM Aircraft/Phil </a:t>
            </a:r>
            <a:r>
              <a:rPr lang="en-US" sz="1000" dirty="0" err="1" smtClean="0">
                <a:latin typeface="Arial" charset="0"/>
              </a:rPr>
              <a:t>Kenul</a:t>
            </a:r>
            <a:r>
              <a:rPr lang="en-US" sz="1000" dirty="0" smtClean="0">
                <a:latin typeface="Arial" charset="0"/>
              </a:rPr>
              <a:t>, </a:t>
            </a:r>
          </a:p>
          <a:p>
            <a:r>
              <a:rPr lang="en-US" sz="1000" dirty="0" smtClean="0">
                <a:latin typeface="Arial" charset="0"/>
              </a:rPr>
              <a:t>OFCM/Sam Williamson</a:t>
            </a:r>
          </a:p>
          <a:p>
            <a:r>
              <a:rPr lang="en-US" sz="1000" dirty="0" smtClean="0">
                <a:latin typeface="Arial" charset="0"/>
              </a:rPr>
              <a:t>Executive Secretariat: OAR/Joseph </a:t>
            </a:r>
            <a:r>
              <a:rPr lang="en-US" sz="1000" dirty="0" err="1" smtClean="0">
                <a:latin typeface="Arial" charset="0"/>
              </a:rPr>
              <a:t>Bartosik</a:t>
            </a:r>
            <a:r>
              <a:rPr lang="en-US" sz="1000" dirty="0" smtClean="0">
                <a:latin typeface="Arial" charset="0"/>
              </a:rPr>
              <a:t> and NWS/John </a:t>
            </a:r>
            <a:r>
              <a:rPr lang="en-US" sz="1000" dirty="0" err="1" smtClean="0">
                <a:latin typeface="Arial" charset="0"/>
              </a:rPr>
              <a:t>Iacabucci</a:t>
            </a:r>
            <a:endParaRPr lang="en-US" sz="1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000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448BB2-1B1E-3348-AEDC-C0AEED2C1242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009650"/>
            <a:ext cx="7467600" cy="226695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  <a:latin typeface="Times New Roman" pitchFamily="-65" charset="0"/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  <a:latin typeface="Times New Roman" pitchFamily="-65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  <a:latin typeface="Times New Roman" pitchFamily="-65" charset="0"/>
              </a:defRPr>
            </a:lvl1pPr>
          </a:lstStyle>
          <a:p>
            <a:fld id="{A01A59B9-11DF-1C47-AA04-CB970B315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1CD477-F7EA-F548-9AF1-B4A40D525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99D1EB9-490D-B54C-AEAC-6AF1BF85C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8DBCCE-1475-864C-B773-A067431C9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602FA3-9FD1-344A-8F60-091243FBB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7E7907-F1E7-1F45-9ECB-AB65F60DFA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D3E7BA-BEF1-554D-89C9-335629324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C8288BF-C3DB-6745-B909-7B731DB68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BB7BB0-6A81-4D4E-AFE7-C696AC3B3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562B78-0ABB-5F41-80D3-36D3E81B3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1502D1-F1D0-E34A-AA24-B42D4C886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6934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D96E817B-40FA-AB4F-9450-088EFA69D0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30" name="Picture 10" descr="Noaablue round smal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48600" y="152400"/>
            <a:ext cx="758825" cy="79057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Futura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Futura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Futura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Futura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Futura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Futura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Futura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Futura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-65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65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65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-65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65" charset="2"/>
        <a:buChar char="ü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65" charset="2"/>
        <a:buChar char="ü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65" charset="2"/>
        <a:buChar char="ü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65" charset="2"/>
        <a:buChar char="ü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65" charset="2"/>
        <a:buChar char="ü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fip.org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6BCA-73AC-A644-9F63-0C0256B9FD2E}" type="slidenum">
              <a:rPr lang="en-US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libri"/>
                <a:cs typeface="Calibri"/>
              </a:rPr>
              <a:t>Winning! What </a:t>
            </a:r>
            <a:r>
              <a:rPr lang="en-US" sz="4000" b="1" dirty="0" smtClean="0">
                <a:solidFill>
                  <a:schemeClr val="tx1"/>
                </a:solidFill>
                <a:latin typeface="Calibri"/>
                <a:cs typeface="Calibri"/>
              </a:rPr>
              <a:t>Charlie </a:t>
            </a:r>
            <a:r>
              <a:rPr lang="en-US" sz="4000" b="1" dirty="0" smtClean="0">
                <a:solidFill>
                  <a:schemeClr val="tx1"/>
                </a:solidFill>
                <a:latin typeface="Calibri"/>
                <a:cs typeface="Calibri"/>
              </a:rPr>
              <a:t>taught us about hurricanes</a:t>
            </a:r>
            <a:endParaRPr lang="en-US" sz="40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alphaModFix amt="97000"/>
          </a:blip>
          <a:srcRect/>
          <a:stretch>
            <a:fillRect/>
          </a:stretch>
        </p:blipFill>
        <p:spPr bwMode="auto">
          <a:xfrm>
            <a:off x="1185849" y="5715000"/>
            <a:ext cx="4452951" cy="5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1676400"/>
            <a:ext cx="5257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Good track forecasts are not enough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Peak wind is not enough to determine impact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Rapid intensity change (RI) is most serious forecast issue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Forecast uncertainty needs to be better described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en-US" sz="2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24" y="4357374"/>
            <a:ext cx="3014472" cy="2043426"/>
          </a:xfrm>
          <a:prstGeom prst="rect">
            <a:avLst/>
          </a:prstGeom>
        </p:spPr>
      </p:pic>
      <p:pic>
        <p:nvPicPr>
          <p:cNvPr id="13" name="Picture 12" descr="Screen shot 2011-05-11 at 5.56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477028"/>
            <a:ext cx="3017520" cy="279017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7696200" y="4495800"/>
            <a:ext cx="457200" cy="1447800"/>
          </a:xfrm>
          <a:prstGeom prst="ellipse">
            <a:avLst/>
          </a:prstGeom>
          <a:noFill/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7238205" y="5257800"/>
            <a:ext cx="1676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6705600" y="3505200"/>
            <a:ext cx="457200" cy="838200"/>
          </a:xfrm>
          <a:prstGeom prst="ellipse">
            <a:avLst/>
          </a:prstGeom>
          <a:noFill/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65" charset="0"/>
            </a:endParaRPr>
          </a:p>
        </p:txBody>
      </p:sp>
      <p:pic>
        <p:nvPicPr>
          <p:cNvPr id="18" name="Picture 17" descr="Screen shot 2011-05-11 at 5.56.29 PM.png"/>
          <p:cNvPicPr>
            <a:picLocks noChangeAspect="1"/>
          </p:cNvPicPr>
          <p:nvPr/>
        </p:nvPicPr>
        <p:blipFill>
          <a:blip r:embed="rId4"/>
          <a:srcRect l="23528" t="64865" r="46483"/>
          <a:stretch>
            <a:fillRect/>
          </a:stretch>
        </p:blipFill>
        <p:spPr>
          <a:xfrm>
            <a:off x="6477000" y="3276600"/>
            <a:ext cx="9144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502E-6 5.73016E-6 L 0.03334 -0.09997 " pathEditMode="relative" ptsTypes="AA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763000" cy="54864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  <a:buClrTx/>
              <a:buFont typeface="Arial"/>
              <a:buChar char="•"/>
            </a:pPr>
            <a:r>
              <a:rPr lang="en-US" sz="3600" b="1" i="1" dirty="0" smtClean="0">
                <a:latin typeface="Calibri" charset="0"/>
                <a:ea typeface="Calibri" charset="0"/>
                <a:cs typeface="Calibri" charset="0"/>
              </a:rPr>
              <a:t>Goals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ClrTx/>
              <a:buFontTx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Improve Forecast Accuracy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  <a:buClrTx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Hurricane impact areas (track) – 50% </a:t>
            </a:r>
            <a:br>
              <a:rPr lang="en-US" sz="20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in 10 years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  <a:buClrTx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Severity (intensity) – 50% in 10 years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  <a:buClrTx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Special Focus on Rapid Intensity Change (RI)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ClrTx/>
              <a:buFontTx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Extend forecast reliability out to 7 days</a:t>
            </a:r>
            <a:br>
              <a:rPr lang="en-US" dirty="0" smtClean="0">
                <a:latin typeface="Calibri" charset="0"/>
                <a:ea typeface="Calibri" charset="0"/>
                <a:cs typeface="Calibri" charset="0"/>
              </a:rPr>
            </a:br>
            <a:endParaRPr lang="en-US" sz="1200" dirty="0" smtClean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ClrTx/>
              <a:buFontTx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Quantify, bound and reduce forecast uncertainty to enable risk management decisions</a:t>
            </a:r>
          </a:p>
          <a:p>
            <a:pPr algn="ctr" eaLnBrk="1" hangingPunct="1">
              <a:lnSpc>
                <a:spcPct val="90000"/>
              </a:lnSpc>
              <a:spcBef>
                <a:spcPts val="900"/>
              </a:spcBef>
              <a:buNone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  <a:hlinkClick r:id="rId3"/>
              </a:rPr>
              <a:t>http://www.hfip.org/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0184" name="Picture 8" descr="http://www.magazine.noaa.gov/stories/images/145135F120_s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219200"/>
            <a:ext cx="3124200" cy="2481263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/>
            </a:solidFill>
            <a:miter lim="800000"/>
            <a:headEnd/>
            <a:tailEnd/>
          </a:ln>
          <a:effectLst>
            <a:outerShdw blurRad="63500" dist="99190" dir="2388334" algn="ctr" rotWithShape="0">
              <a:srgbClr val="2E507A">
                <a:alpha val="50000"/>
              </a:srgbClr>
            </a:outerShdw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79098"/>
            <a:ext cx="5867400" cy="78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AA_new">
  <a:themeElements>
    <a:clrScheme name="Office Theme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Office Theme">
      <a:majorFont>
        <a:latin typeface="Futura"/>
        <a:ea typeface=""/>
        <a:cs typeface=""/>
      </a:majorFont>
      <a:minorFont>
        <a:latin typeface="Futu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Office Theme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NOAA_new.potx</Template>
  <TotalTime>36</TotalTime>
  <Words>231</Words>
  <Application>Microsoft Macintosh PowerPoint</Application>
  <PresentationFormat>On-screen Show (4:3)</PresentationFormat>
  <Paragraphs>43</Paragraphs>
  <Slides>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NOAA_new</vt:lpstr>
      <vt:lpstr>Slide 1</vt:lpstr>
      <vt:lpstr>Slide 2</vt:lpstr>
    </vt:vector>
  </TitlesOfParts>
  <Manager/>
  <Company>NOAA/AOML, Hurricane Research Division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Frank Marks</dc:creator>
  <cp:keywords/>
  <dc:description/>
  <cp:lastModifiedBy>Erica Rule</cp:lastModifiedBy>
  <cp:revision>3</cp:revision>
  <dcterms:created xsi:type="dcterms:W3CDTF">2011-05-12T12:58:31Z</dcterms:created>
  <dcterms:modified xsi:type="dcterms:W3CDTF">2011-05-12T12:59:22Z</dcterms:modified>
  <cp:category/>
</cp:coreProperties>
</file>