
<file path=[Content_Types].xml><?xml version="1.0" encoding="utf-8"?>
<Types xmlns="http://schemas.openxmlformats.org/package/2006/content-types">
  <Default Extension="xml" ContentType="application/xml"/>
  <Default Extension="wmv" ContentType="video/unknown"/>
  <Default Extension="wdp" ContentType="image/vnd.ms-photo"/>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Microsoft_Equation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256" r:id="rId2"/>
    <p:sldId id="573" r:id="rId3"/>
    <p:sldId id="615" r:id="rId4"/>
    <p:sldId id="624" r:id="rId5"/>
    <p:sldId id="612" r:id="rId6"/>
    <p:sldId id="617" r:id="rId7"/>
    <p:sldId id="618" r:id="rId8"/>
    <p:sldId id="620" r:id="rId9"/>
    <p:sldId id="621" r:id="rId10"/>
    <p:sldId id="619" r:id="rId11"/>
    <p:sldId id="622" r:id="rId12"/>
    <p:sldId id="604" r:id="rId13"/>
    <p:sldId id="628" r:id="rId14"/>
    <p:sldId id="609" r:id="rId15"/>
    <p:sldId id="610" r:id="rId16"/>
    <p:sldId id="606" r:id="rId17"/>
    <p:sldId id="605" r:id="rId18"/>
    <p:sldId id="608" r:id="rId19"/>
    <p:sldId id="611" r:id="rId20"/>
    <p:sldId id="629" r:id="rId21"/>
    <p:sldId id="582" r:id="rId22"/>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BFFC4"/>
    <a:srgbClr val="FFFFD4"/>
    <a:srgbClr val="FFF77E"/>
    <a:srgbClr val="3E5B85"/>
    <a:srgbClr val="2A4973"/>
    <a:srgbClr val="345A8E"/>
    <a:srgbClr val="D49595"/>
    <a:srgbClr val="B38793"/>
    <a:srgbClr val="947C92"/>
    <a:srgbClr val="4B6C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071" autoAdjust="0"/>
  </p:normalViewPr>
  <p:slideViewPr>
    <p:cSldViewPr snapToGrid="0">
      <p:cViewPr>
        <p:scale>
          <a:sx n="170" d="100"/>
          <a:sy n="170" d="100"/>
        </p:scale>
        <p:origin x="-496" y="-272"/>
      </p:cViewPr>
      <p:guideLst>
        <p:guide orient="horz" pos="7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3F9CD97-AD0E-6546-880F-AAA28E8E6695}" type="slidenum">
              <a:rPr lang="en-US"/>
              <a:pPr>
                <a:defRPr/>
              </a:pPr>
              <a:t>‹#›</a:t>
            </a:fld>
            <a:endParaRPr lang="en-US"/>
          </a:p>
        </p:txBody>
      </p:sp>
    </p:spTree>
    <p:extLst>
      <p:ext uri="{BB962C8B-B14F-4D97-AF65-F5344CB8AC3E}">
        <p14:creationId xmlns:p14="http://schemas.microsoft.com/office/powerpoint/2010/main" val="19536839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C3842FB8-34AA-8E49-BA28-BB62A479ED45}" type="slidenum">
              <a:rPr lang="en-US"/>
              <a:pPr>
                <a:defRPr/>
              </a:pPr>
              <a:t>‹#›</a:t>
            </a:fld>
            <a:endParaRPr lang="en-US"/>
          </a:p>
        </p:txBody>
      </p:sp>
    </p:spTree>
    <p:extLst>
      <p:ext uri="{BB962C8B-B14F-4D97-AF65-F5344CB8AC3E}">
        <p14:creationId xmlns:p14="http://schemas.microsoft.com/office/powerpoint/2010/main" val="165459143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dx.doi.org/10.1175/MWR-D-11-00212.1"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dx.doi.org/10.1175/MWR-D-11-00212.1"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dx.doi.org/10.1175/MWR-D-11-00212.1"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 Id="rId3" Type="http://schemas.openxmlformats.org/officeDocument/2006/relationships/hyperlink" Target="http://dx.doi.org/10.1175/MWR-D-11-00212.1"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dx.doi.org/10.1175/MWR-D-11-00212.1"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dx.doi.org/10.1175/MWR-D-11-00212.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7BDB2F4D-818D-E64D-A5F7-EC5606CE73EE}"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z="1400" dirty="0" smtClean="0">
                <a:latin typeface="Arial" charset="0"/>
              </a:rPr>
              <a:t>NOAA P-3 and G-IV aircraft</a:t>
            </a:r>
            <a:endParaRPr lang="en-US" sz="1400" dirty="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See papers: Zhang et al (2011) - http://</a:t>
            </a:r>
            <a:r>
              <a:rPr lang="en-US" dirty="0" err="1">
                <a:latin typeface="Arial" charset="0"/>
              </a:rPr>
              <a:t>www.agu.org</a:t>
            </a:r>
            <a:r>
              <a:rPr lang="en-US" dirty="0">
                <a:latin typeface="Arial" charset="0"/>
              </a:rPr>
              <a:t>/pubs/</a:t>
            </a:r>
            <a:r>
              <a:rPr lang="en-US" dirty="0" err="1">
                <a:latin typeface="Arial" charset="0"/>
              </a:rPr>
              <a:t>crossref</a:t>
            </a:r>
            <a:r>
              <a:rPr lang="en-US" dirty="0">
                <a:latin typeface="Arial" charset="0"/>
              </a:rPr>
              <a:t>/2011/2011GL048469.shtml</a:t>
            </a:r>
          </a:p>
          <a:p>
            <a:r>
              <a:rPr lang="en-US" dirty="0">
                <a:latin typeface="Arial" charset="0"/>
              </a:rPr>
              <a:t>Aksoy et al (2012) - </a:t>
            </a:r>
            <a:r>
              <a:rPr lang="cs-CZ" u="sng" dirty="0">
                <a:latin typeface="Arial" pitchFamily="-112" charset="0"/>
                <a:ea typeface="ＭＳ Ｐゴシック" charset="-128"/>
                <a:cs typeface="ＭＳ Ｐゴシック" charset="-128"/>
                <a:hlinkClick r:id="rId3"/>
              </a:rPr>
              <a:t>http://dx.doi.org/10.1175/MWR-D-11-00212.1</a:t>
            </a:r>
            <a:endParaRPr lang="en-US" dirty="0">
              <a:latin typeface="Arial" charset="0"/>
            </a:endParaRPr>
          </a:p>
          <a:p>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16</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See papers: Zhang et al (2011) - http://</a:t>
            </a:r>
            <a:r>
              <a:rPr lang="en-US" dirty="0" err="1">
                <a:latin typeface="Arial" charset="0"/>
              </a:rPr>
              <a:t>www.agu.org</a:t>
            </a:r>
            <a:r>
              <a:rPr lang="en-US" dirty="0">
                <a:latin typeface="Arial" charset="0"/>
              </a:rPr>
              <a:t>/pubs/</a:t>
            </a:r>
            <a:r>
              <a:rPr lang="en-US" dirty="0" err="1">
                <a:latin typeface="Arial" charset="0"/>
              </a:rPr>
              <a:t>crossref</a:t>
            </a:r>
            <a:r>
              <a:rPr lang="en-US" dirty="0">
                <a:latin typeface="Arial" charset="0"/>
              </a:rPr>
              <a:t>/2011/2011GL048469.shtml</a:t>
            </a:r>
          </a:p>
          <a:p>
            <a:r>
              <a:rPr lang="en-US" dirty="0">
                <a:latin typeface="Arial" charset="0"/>
              </a:rPr>
              <a:t>Aksoy et al (2012) - </a:t>
            </a:r>
            <a:r>
              <a:rPr lang="cs-CZ" u="sng" dirty="0">
                <a:latin typeface="Arial" pitchFamily="-112" charset="0"/>
                <a:ea typeface="ＭＳ Ｐゴシック" charset="-128"/>
                <a:cs typeface="ＭＳ Ｐゴシック" charset="-128"/>
                <a:hlinkClick r:id="rId3"/>
              </a:rPr>
              <a:t>http://dx.doi.org/10.1175/MWR-D-11-00212.1</a:t>
            </a:r>
            <a:endParaRPr lang="en-US" dirty="0">
              <a:latin typeface="Arial" charset="0"/>
            </a:endParaRPr>
          </a:p>
          <a:p>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17</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See papers: Zhang et al (2011) - http://</a:t>
            </a:r>
            <a:r>
              <a:rPr lang="en-US" dirty="0" err="1">
                <a:latin typeface="Arial" charset="0"/>
              </a:rPr>
              <a:t>www.agu.org</a:t>
            </a:r>
            <a:r>
              <a:rPr lang="en-US" dirty="0">
                <a:latin typeface="Arial" charset="0"/>
              </a:rPr>
              <a:t>/pubs/</a:t>
            </a:r>
            <a:r>
              <a:rPr lang="en-US" dirty="0" err="1">
                <a:latin typeface="Arial" charset="0"/>
              </a:rPr>
              <a:t>crossref</a:t>
            </a:r>
            <a:r>
              <a:rPr lang="en-US" dirty="0">
                <a:latin typeface="Arial" charset="0"/>
              </a:rPr>
              <a:t>/2011/2011GL048469.shtml</a:t>
            </a:r>
          </a:p>
          <a:p>
            <a:r>
              <a:rPr lang="en-US" dirty="0">
                <a:latin typeface="Arial" charset="0"/>
              </a:rPr>
              <a:t>Aksoy et al (2012) - </a:t>
            </a:r>
            <a:r>
              <a:rPr lang="cs-CZ" u="sng" dirty="0">
                <a:latin typeface="Arial" pitchFamily="-112" charset="0"/>
                <a:ea typeface="ＭＳ Ｐゴシック" charset="-128"/>
                <a:cs typeface="ＭＳ Ｐゴシック" charset="-128"/>
                <a:hlinkClick r:id="rId3"/>
              </a:rPr>
              <a:t>http://dx.doi.org/10.1175/MWR-D-11-00212.1</a:t>
            </a:r>
            <a:endParaRPr lang="en-US" dirty="0">
              <a:latin typeface="Arial" charset="0"/>
            </a:endParaRPr>
          </a:p>
          <a:p>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18</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See papers: Zhang et al (2011) - http://</a:t>
            </a:r>
            <a:r>
              <a:rPr lang="en-US" dirty="0" err="1">
                <a:latin typeface="Arial" charset="0"/>
              </a:rPr>
              <a:t>www.agu.org</a:t>
            </a:r>
            <a:r>
              <a:rPr lang="en-US" dirty="0">
                <a:latin typeface="Arial" charset="0"/>
              </a:rPr>
              <a:t>/pubs/</a:t>
            </a:r>
            <a:r>
              <a:rPr lang="en-US" dirty="0" err="1">
                <a:latin typeface="Arial" charset="0"/>
              </a:rPr>
              <a:t>crossref</a:t>
            </a:r>
            <a:r>
              <a:rPr lang="en-US" dirty="0">
                <a:latin typeface="Arial" charset="0"/>
              </a:rPr>
              <a:t>/2011/2011GL048469.shtml</a:t>
            </a:r>
          </a:p>
          <a:p>
            <a:r>
              <a:rPr lang="en-US" dirty="0">
                <a:latin typeface="Arial" charset="0"/>
              </a:rPr>
              <a:t>Aksoy et al (2012) - </a:t>
            </a:r>
            <a:r>
              <a:rPr lang="cs-CZ" u="sng" dirty="0">
                <a:latin typeface="Arial" pitchFamily="-112" charset="0"/>
                <a:ea typeface="ＭＳ Ｐゴシック" charset="-128"/>
                <a:cs typeface="ＭＳ Ｐゴシック" charset="-128"/>
                <a:hlinkClick r:id="rId3"/>
              </a:rPr>
              <a:t>http://dx.doi.org/10.1175/MWR-D-11-00212.1</a:t>
            </a:r>
            <a:endParaRPr lang="en-US" dirty="0">
              <a:latin typeface="Arial" charset="0"/>
            </a:endParaRPr>
          </a:p>
          <a:p>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19</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11259FCD-3ECF-FB4F-A990-AD3822E5C6CD}" type="slidenum">
              <a:rPr lang="en-US">
                <a:latin typeface="Arial" charset="0"/>
              </a:rPr>
              <a:pPr>
                <a:defRPr/>
              </a:pPr>
              <a:t>20</a:t>
            </a:fld>
            <a:endParaRPr lang="en-US">
              <a:latin typeface="Arial" charset="0"/>
            </a:endParaRPr>
          </a:p>
        </p:txBody>
      </p:sp>
      <p:sp>
        <p:nvSpPr>
          <p:cNvPr id="67587" name="Text Box 2"/>
          <p:cNvSpPr>
            <a:spLocks noGrp="1" noRot="1" noChangeAspect="1" noChangeArrowheads="1" noTextEdit="1"/>
          </p:cNvSpPr>
          <p:nvPr>
            <p:ph type="sldImg"/>
          </p:nvPr>
        </p:nvSpPr>
        <p:spPr>
          <a:xfrm>
            <a:off x="1179513" y="698500"/>
            <a:ext cx="4648200" cy="3486150"/>
          </a:xfrm>
          <a:ln/>
        </p:spPr>
      </p:sp>
      <p:sp>
        <p:nvSpPr>
          <p:cNvPr id="67588" name="Text Box 3"/>
          <p:cNvSpPr>
            <a:spLocks noGrp="1" noChangeArrowheads="1"/>
          </p:cNvSpPr>
          <p:nvPr>
            <p:ph type="body" idx="1"/>
          </p:nvPr>
        </p:nvSpPr>
        <p:spPr>
          <a:xfrm>
            <a:off x="909638" y="4356101"/>
            <a:ext cx="5014912" cy="3986213"/>
          </a:xfrm>
          <a:noFill/>
          <a:ln/>
        </p:spPr>
        <p:txBody>
          <a:bodyPr anchor="ctr"/>
          <a:lstStyle/>
          <a:p>
            <a:pPr marL="109532" lvl="1">
              <a:lnSpc>
                <a:spcPct val="95000"/>
              </a:lnSpc>
              <a:spcBef>
                <a:spcPts val="650"/>
              </a:spcBef>
              <a:spcAft>
                <a:spcPts val="438"/>
              </a:spcAft>
            </a:pPr>
            <a:endParaRPr lang="en-GB" sz="130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E5F258F-81E6-1449-BE88-37F273BAD91E}" type="slidenum">
              <a:rPr lang="en-US">
                <a:latin typeface="Arial" charset="0"/>
                <a:ea typeface="ＭＳ Ｐゴシック" charset="-128"/>
                <a:cs typeface="ＭＳ Ｐゴシック" charset="-128"/>
              </a:rPr>
              <a:pPr/>
              <a:t>21</a:t>
            </a:fld>
            <a:endParaRPr lang="en-US">
              <a:latin typeface="Arial" charset="0"/>
              <a:ea typeface="ＭＳ Ｐゴシック" charset="-128"/>
              <a:cs typeface="ＭＳ Ｐゴシック" charset="-128"/>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842FB8-34AA-8E49-BA28-BB62A479ED45}" type="slidenum">
              <a:rPr lang="en-US" smtClean="0"/>
              <a:pPr>
                <a:defRPr/>
              </a:pPr>
              <a:t>2</a:t>
            </a:fld>
            <a:endParaRPr lang="en-US"/>
          </a:p>
        </p:txBody>
      </p:sp>
    </p:spTree>
    <p:extLst>
      <p:ext uri="{BB962C8B-B14F-4D97-AF65-F5344CB8AC3E}">
        <p14:creationId xmlns:p14="http://schemas.microsoft.com/office/powerpoint/2010/main" val="1410302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
        <p:nvSpPr>
          <p:cNvPr id="20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defRPr>
            </a:lvl1pPr>
            <a:lvl2pPr marL="757066" indent="-291179">
              <a:defRPr sz="2400">
                <a:solidFill>
                  <a:schemeClr val="tx1"/>
                </a:solidFill>
                <a:latin typeface="Times New Roman" charset="0"/>
                <a:ea typeface="ＭＳ Ｐゴシック" charset="0"/>
              </a:defRPr>
            </a:lvl2pPr>
            <a:lvl3pPr marL="1164717" indent="-232943">
              <a:defRPr sz="2400">
                <a:solidFill>
                  <a:schemeClr val="tx1"/>
                </a:solidFill>
                <a:latin typeface="Times New Roman" charset="0"/>
                <a:ea typeface="ＭＳ Ｐゴシック" charset="0"/>
              </a:defRPr>
            </a:lvl3pPr>
            <a:lvl4pPr marL="1630604" indent="-232943">
              <a:defRPr sz="2400">
                <a:solidFill>
                  <a:schemeClr val="tx1"/>
                </a:solidFill>
                <a:latin typeface="Times New Roman" charset="0"/>
                <a:ea typeface="ＭＳ Ｐゴシック" charset="0"/>
              </a:defRPr>
            </a:lvl4pPr>
            <a:lvl5pPr marL="2096491" indent="-232943">
              <a:defRPr sz="2400">
                <a:solidFill>
                  <a:schemeClr val="tx1"/>
                </a:solidFill>
                <a:latin typeface="Times New Roman" charset="0"/>
                <a:ea typeface="ＭＳ Ｐゴシック" charset="0"/>
              </a:defRPr>
            </a:lvl5pPr>
            <a:lvl6pPr marL="2562377" indent="-232943" eaLnBrk="0" fontAlgn="base" hangingPunct="0">
              <a:spcBef>
                <a:spcPct val="0"/>
              </a:spcBef>
              <a:spcAft>
                <a:spcPct val="0"/>
              </a:spcAft>
              <a:defRPr sz="2400">
                <a:solidFill>
                  <a:schemeClr val="tx1"/>
                </a:solidFill>
                <a:latin typeface="Times New Roman" charset="0"/>
                <a:ea typeface="ＭＳ Ｐゴシック" charset="0"/>
              </a:defRPr>
            </a:lvl6pPr>
            <a:lvl7pPr marL="3028264" indent="-232943" eaLnBrk="0" fontAlgn="base" hangingPunct="0">
              <a:spcBef>
                <a:spcPct val="0"/>
              </a:spcBef>
              <a:spcAft>
                <a:spcPct val="0"/>
              </a:spcAft>
              <a:defRPr sz="2400">
                <a:solidFill>
                  <a:schemeClr val="tx1"/>
                </a:solidFill>
                <a:latin typeface="Times New Roman" charset="0"/>
                <a:ea typeface="ＭＳ Ｐゴシック" charset="0"/>
              </a:defRPr>
            </a:lvl7pPr>
            <a:lvl8pPr marL="3494151" indent="-232943" eaLnBrk="0" fontAlgn="base" hangingPunct="0">
              <a:spcBef>
                <a:spcPct val="0"/>
              </a:spcBef>
              <a:spcAft>
                <a:spcPct val="0"/>
              </a:spcAft>
              <a:defRPr sz="2400">
                <a:solidFill>
                  <a:schemeClr val="tx1"/>
                </a:solidFill>
                <a:latin typeface="Times New Roman" charset="0"/>
                <a:ea typeface="ＭＳ Ｐゴシック" charset="0"/>
              </a:defRPr>
            </a:lvl8pPr>
            <a:lvl9pPr marL="3960038" indent="-232943" eaLnBrk="0" fontAlgn="base" hangingPunct="0">
              <a:spcBef>
                <a:spcPct val="0"/>
              </a:spcBef>
              <a:spcAft>
                <a:spcPct val="0"/>
              </a:spcAft>
              <a:defRPr sz="2400">
                <a:solidFill>
                  <a:schemeClr val="tx1"/>
                </a:solidFill>
                <a:latin typeface="Times New Roman" charset="0"/>
                <a:ea typeface="ＭＳ Ｐゴシック" charset="0"/>
              </a:defRPr>
            </a:lvl9pPr>
          </a:lstStyle>
          <a:p>
            <a:fld id="{A66E36DC-86D7-1347-BCCA-4FEE1BA24A2B}" type="slidenum">
              <a:rPr lang="en-US" sz="1200">
                <a:solidFill>
                  <a:srgbClr val="000000"/>
                </a:solidFill>
              </a:rPr>
              <a:pPr/>
              <a:t>4</a:t>
            </a:fld>
            <a:endParaRPr lang="en-US" sz="120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57066" indent="-291179">
              <a:defRPr sz="2400">
                <a:solidFill>
                  <a:schemeClr val="tx1"/>
                </a:solidFill>
                <a:latin typeface="Times New Roman" charset="0"/>
                <a:ea typeface="ＭＳ Ｐゴシック" charset="0"/>
              </a:defRPr>
            </a:lvl2pPr>
            <a:lvl3pPr marL="1164717" indent="-232943">
              <a:defRPr sz="2400">
                <a:solidFill>
                  <a:schemeClr val="tx1"/>
                </a:solidFill>
                <a:latin typeface="Times New Roman" charset="0"/>
                <a:ea typeface="ＭＳ Ｐゴシック" charset="0"/>
              </a:defRPr>
            </a:lvl3pPr>
            <a:lvl4pPr marL="1630604" indent="-232943">
              <a:defRPr sz="2400">
                <a:solidFill>
                  <a:schemeClr val="tx1"/>
                </a:solidFill>
                <a:latin typeface="Times New Roman" charset="0"/>
                <a:ea typeface="ＭＳ Ｐゴシック" charset="0"/>
              </a:defRPr>
            </a:lvl4pPr>
            <a:lvl5pPr marL="2096491" indent="-232943">
              <a:defRPr sz="2400">
                <a:solidFill>
                  <a:schemeClr val="tx1"/>
                </a:solidFill>
                <a:latin typeface="Times New Roman" charset="0"/>
                <a:ea typeface="ＭＳ Ｐゴシック" charset="0"/>
              </a:defRPr>
            </a:lvl5pPr>
            <a:lvl6pPr marL="2562377" indent="-232943" eaLnBrk="0" fontAlgn="base" hangingPunct="0">
              <a:spcBef>
                <a:spcPct val="0"/>
              </a:spcBef>
              <a:spcAft>
                <a:spcPct val="0"/>
              </a:spcAft>
              <a:defRPr sz="2400">
                <a:solidFill>
                  <a:schemeClr val="tx1"/>
                </a:solidFill>
                <a:latin typeface="Times New Roman" charset="0"/>
                <a:ea typeface="ＭＳ Ｐゴシック" charset="0"/>
              </a:defRPr>
            </a:lvl6pPr>
            <a:lvl7pPr marL="3028264" indent="-232943" eaLnBrk="0" fontAlgn="base" hangingPunct="0">
              <a:spcBef>
                <a:spcPct val="0"/>
              </a:spcBef>
              <a:spcAft>
                <a:spcPct val="0"/>
              </a:spcAft>
              <a:defRPr sz="2400">
                <a:solidFill>
                  <a:schemeClr val="tx1"/>
                </a:solidFill>
                <a:latin typeface="Times New Roman" charset="0"/>
                <a:ea typeface="ＭＳ Ｐゴシック" charset="0"/>
              </a:defRPr>
            </a:lvl7pPr>
            <a:lvl8pPr marL="3494151" indent="-232943" eaLnBrk="0" fontAlgn="base" hangingPunct="0">
              <a:spcBef>
                <a:spcPct val="0"/>
              </a:spcBef>
              <a:spcAft>
                <a:spcPct val="0"/>
              </a:spcAft>
              <a:defRPr sz="2400">
                <a:solidFill>
                  <a:schemeClr val="tx1"/>
                </a:solidFill>
                <a:latin typeface="Times New Roman" charset="0"/>
                <a:ea typeface="ＭＳ Ｐゴシック" charset="0"/>
              </a:defRPr>
            </a:lvl8pPr>
            <a:lvl9pPr marL="3960038" indent="-232943" eaLnBrk="0" fontAlgn="base" hangingPunct="0">
              <a:spcBef>
                <a:spcPct val="0"/>
              </a:spcBef>
              <a:spcAft>
                <a:spcPct val="0"/>
              </a:spcAft>
              <a:defRPr sz="2400">
                <a:solidFill>
                  <a:schemeClr val="tx1"/>
                </a:solidFill>
                <a:latin typeface="Times New Roman" charset="0"/>
                <a:ea typeface="ＭＳ Ｐゴシック" charset="0"/>
              </a:defRPr>
            </a:lvl9pPr>
          </a:lstStyle>
          <a:p>
            <a:fld id="{18C96C90-4A6B-BE4B-AEB2-8E6DA77328B5}" type="slidenum">
              <a:rPr lang="en-US" sz="1200">
                <a:solidFill>
                  <a:srgbClr val="000000"/>
                </a:solidFill>
              </a:rPr>
              <a:pPr/>
              <a:t>5</a:t>
            </a:fld>
            <a:endParaRPr lang="en-US" sz="1200">
              <a:solidFill>
                <a:srgbClr val="000000"/>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3842FB8-34AA-8E49-BA28-BB62A479ED45}" type="slidenum">
              <a:rPr lang="en-US" smtClean="0"/>
              <a:pPr>
                <a:defRPr/>
              </a:pPr>
              <a:t>7</a:t>
            </a:fld>
            <a:endParaRPr lang="en-US"/>
          </a:p>
        </p:txBody>
      </p:sp>
    </p:spTree>
    <p:extLst>
      <p:ext uri="{BB962C8B-B14F-4D97-AF65-F5344CB8AC3E}">
        <p14:creationId xmlns:p14="http://schemas.microsoft.com/office/powerpoint/2010/main" val="16305955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591A3C04-10AC-9546-88BC-9A6EF041DEA4}" type="slidenum">
              <a:rPr lang="en-US">
                <a:latin typeface="Arial" charset="0"/>
                <a:ea typeface="ＭＳ Ｐゴシック" charset="-128"/>
                <a:cs typeface="ＭＳ Ｐゴシック" charset="-128"/>
              </a:rPr>
              <a:pPr/>
              <a:t>12</a:t>
            </a:fld>
            <a:endParaRPr lang="en-US">
              <a:latin typeface="Arial" charset="0"/>
              <a:ea typeface="ＭＳ Ｐゴシック" charset="-128"/>
              <a:cs typeface="ＭＳ Ｐゴシック" charset="-128"/>
            </a:endParaRPr>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xfrm>
            <a:off x="935038" y="4416425"/>
            <a:ext cx="5140325" cy="4183063"/>
          </a:xfrm>
          <a:solidFill>
            <a:srgbClr val="FFFFFF"/>
          </a:solidFill>
          <a:ln>
            <a:solidFill>
              <a:srgbClr val="000000"/>
            </a:solidFill>
          </a:ln>
        </p:spPr>
        <p:txBody>
          <a:bodyPr lIns="93164" tIns="46582" rIns="93164" bIns="46582"/>
          <a:lstStyle/>
          <a:p>
            <a:r>
              <a:rPr lang="en-US">
                <a:latin typeface="Arial" charset="0"/>
              </a:rPr>
              <a:t>Drifter array in Gustav and Ike were placed by AFRC WC-130 ahead of storm. Gustav array still functioning when Ike was crossing Gulf. Also deployed AXBT grid post-Gustave which proved to be pre-Ike, followed by in storm Ike AXBT drops and post-Ike array. Revealed warm eddy and cold eddy left behind from Gustav interactions with Loop current.</a:t>
            </a:r>
          </a:p>
          <a:p>
            <a:r>
              <a:rPr lang="en-US">
                <a:latin typeface="Arial" charset="0"/>
              </a:rPr>
              <a:t>Upper right picture shows sea-height anomaly (color) with superposition of Ike track and radii of hurricane (red circle) and storm force (yellow circle )winds. Black curly lines are tracks of Gustav drifters and circles are planned deployment locations for Ike drifters and floats. Thin black line shows P-3 track during pre-Ike AXBT pattern. Dropped over 300 AXBTs in Gustav and Ike.</a:t>
            </a:r>
            <a:endParaRPr lang="en-US" sz="80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dirty="0">
                <a:latin typeface="Times New Roman" charset="0"/>
                <a:ea typeface="Times New Roman" charset="0"/>
                <a:cs typeface="Times New Roman" charset="0"/>
              </a:rPr>
              <a:t>Demo 2011 season; Not only we have improved the products but also added a suite of NOAA HWRF systems at different configurations.</a:t>
            </a:r>
          </a:p>
          <a:p>
            <a:r>
              <a:rPr lang="en-US" dirty="0">
                <a:latin typeface="Times New Roman" charset="0"/>
                <a:ea typeface="Times New Roman" charset="0"/>
                <a:cs typeface="Times New Roman" charset="0"/>
              </a:rPr>
              <a:t>Example of Hurricane</a:t>
            </a:r>
            <a:r>
              <a:rPr lang="en-US" dirty="0" smtClean="0">
                <a:latin typeface="Times New Roman" charset="0"/>
                <a:ea typeface="Times New Roman" charset="0"/>
                <a:cs typeface="Times New Roman" charset="0"/>
              </a:rPr>
              <a:t> Dora 2004 (initialized at 18Z on 18 July 2011)</a:t>
            </a:r>
          </a:p>
          <a:p>
            <a:r>
              <a:rPr lang="en-US" dirty="0" smtClean="0">
                <a:latin typeface="Times New Roman" charset="0"/>
                <a:ea typeface="Times New Roman" charset="0"/>
                <a:cs typeface="Times New Roman" charset="0"/>
              </a:rPr>
              <a:t>Top left: 10-m wind swath for 126 </a:t>
            </a:r>
            <a:r>
              <a:rPr lang="en-US" dirty="0" err="1" smtClean="0">
                <a:latin typeface="Times New Roman" charset="0"/>
                <a:ea typeface="Times New Roman" charset="0"/>
                <a:cs typeface="Times New Roman" charset="0"/>
              </a:rPr>
              <a:t>h</a:t>
            </a:r>
            <a:r>
              <a:rPr lang="en-US" dirty="0" smtClean="0">
                <a:latin typeface="Times New Roman" charset="0"/>
                <a:ea typeface="Times New Roman" charset="0"/>
                <a:cs typeface="Times New Roman" charset="0"/>
              </a:rPr>
              <a:t> forecast</a:t>
            </a:r>
          </a:p>
          <a:p>
            <a:r>
              <a:rPr lang="en-US" dirty="0" smtClean="0">
                <a:latin typeface="Times New Roman" charset="0"/>
                <a:ea typeface="Times New Roman" charset="0"/>
                <a:cs typeface="Times New Roman" charset="0"/>
              </a:rPr>
              <a:t>Bottom</a:t>
            </a:r>
            <a:r>
              <a:rPr lang="en-US" baseline="0" dirty="0" smtClean="0">
                <a:latin typeface="Times New Roman" charset="0"/>
                <a:ea typeface="Times New Roman" charset="0"/>
                <a:cs typeface="Times New Roman" charset="0"/>
              </a:rPr>
              <a:t> left: time-height cross section of mean wind over 3 km nest centered on storm</a:t>
            </a:r>
          </a:p>
          <a:p>
            <a:r>
              <a:rPr lang="en-US" baseline="0" dirty="0" smtClean="0">
                <a:latin typeface="Times New Roman" charset="0"/>
                <a:ea typeface="Times New Roman" charset="0"/>
                <a:cs typeface="Times New Roman" charset="0"/>
              </a:rPr>
              <a:t>Top right: storm-relative vertical wind shear on 3-km nest for 24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and 30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forecast – note decreasing NE shear over center</a:t>
            </a:r>
          </a:p>
          <a:p>
            <a:r>
              <a:rPr lang="en-US" baseline="0" dirty="0" smtClean="0">
                <a:latin typeface="Times New Roman" charset="0"/>
                <a:ea typeface="Times New Roman" charset="0"/>
                <a:cs typeface="Times New Roman" charset="0"/>
              </a:rPr>
              <a:t>Bottom right: SHIPS type predictors for regional model</a:t>
            </a:r>
          </a:p>
          <a:p>
            <a:r>
              <a:rPr lang="en-US" baseline="0" dirty="0" smtClean="0">
                <a:latin typeface="Times New Roman" charset="0"/>
                <a:ea typeface="Times New Roman" charset="0"/>
                <a:cs typeface="Times New Roman" charset="0"/>
              </a:rPr>
              <a:t>Overlay: moving 3-km inner nest showing 10-m wind evolution</a:t>
            </a:r>
            <a:endParaRPr lang="en-US"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Model products available at:</a:t>
            </a:r>
            <a:r>
              <a:rPr lang="en-US" baseline="0" dirty="0" smtClean="0">
                <a:latin typeface="Times New Roman" charset="0"/>
                <a:ea typeface="Times New Roman" charset="0"/>
                <a:cs typeface="Times New Roman" charset="0"/>
              </a:rPr>
              <a:t> http://</a:t>
            </a:r>
            <a:r>
              <a:rPr lang="en-US" baseline="0" dirty="0" err="1" smtClean="0">
                <a:latin typeface="Times New Roman" charset="0"/>
                <a:ea typeface="Times New Roman" charset="0"/>
                <a:cs typeface="Times New Roman" charset="0"/>
              </a:rPr>
              <a:t>storm.aoml.noaa.gov</a:t>
            </a:r>
            <a:r>
              <a:rPr lang="en-US" baseline="0" dirty="0" smtClean="0">
                <a:latin typeface="Times New Roman" charset="0"/>
                <a:ea typeface="Times New Roman" charset="0"/>
                <a:cs typeface="Times New Roman" charset="0"/>
              </a:rPr>
              <a:t>/</a:t>
            </a:r>
            <a:r>
              <a:rPr lang="en-US" baseline="0" dirty="0" err="1" smtClean="0">
                <a:latin typeface="Times New Roman" charset="0"/>
                <a:ea typeface="Times New Roman" charset="0"/>
                <a:cs typeface="Times New Roman" charset="0"/>
              </a:rPr>
              <a:t>realtime</a:t>
            </a:r>
            <a:endParaRPr lang="en-US" dirty="0">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See papers: Zhang et al (2011) - http://</a:t>
            </a:r>
            <a:r>
              <a:rPr lang="en-US" dirty="0" err="1">
                <a:latin typeface="Arial" charset="0"/>
              </a:rPr>
              <a:t>www.agu.org</a:t>
            </a:r>
            <a:r>
              <a:rPr lang="en-US" dirty="0">
                <a:latin typeface="Arial" charset="0"/>
              </a:rPr>
              <a:t>/pubs/</a:t>
            </a:r>
            <a:r>
              <a:rPr lang="en-US" dirty="0" err="1">
                <a:latin typeface="Arial" charset="0"/>
              </a:rPr>
              <a:t>crossref</a:t>
            </a:r>
            <a:r>
              <a:rPr lang="en-US" dirty="0">
                <a:latin typeface="Arial" charset="0"/>
              </a:rPr>
              <a:t>/2011/2011GL048469.shtml</a:t>
            </a:r>
          </a:p>
          <a:p>
            <a:r>
              <a:rPr lang="en-US" dirty="0">
                <a:latin typeface="Arial" charset="0"/>
              </a:rPr>
              <a:t>Aksoy et al (2012) - </a:t>
            </a:r>
            <a:r>
              <a:rPr lang="cs-CZ" u="sng" dirty="0">
                <a:latin typeface="Arial" pitchFamily="-112" charset="0"/>
                <a:ea typeface="ＭＳ Ｐゴシック" charset="-128"/>
                <a:cs typeface="ＭＳ Ｐゴシック" charset="-128"/>
                <a:hlinkClick r:id="rId3"/>
              </a:rPr>
              <a:t>http://dx.doi.org/10.1175/MWR-D-11-00212.1</a:t>
            </a:r>
            <a:endParaRPr lang="en-US" dirty="0">
              <a:latin typeface="Arial" charset="0"/>
            </a:endParaRPr>
          </a:p>
          <a:p>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14</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See papers: Zhang et al (2011) - http://</a:t>
            </a:r>
            <a:r>
              <a:rPr lang="en-US" dirty="0" err="1">
                <a:latin typeface="Arial" charset="0"/>
              </a:rPr>
              <a:t>www.agu.org</a:t>
            </a:r>
            <a:r>
              <a:rPr lang="en-US" dirty="0">
                <a:latin typeface="Arial" charset="0"/>
              </a:rPr>
              <a:t>/pubs/</a:t>
            </a:r>
            <a:r>
              <a:rPr lang="en-US" dirty="0" err="1">
                <a:latin typeface="Arial" charset="0"/>
              </a:rPr>
              <a:t>crossref</a:t>
            </a:r>
            <a:r>
              <a:rPr lang="en-US" dirty="0">
                <a:latin typeface="Arial" charset="0"/>
              </a:rPr>
              <a:t>/2011/2011GL048469.shtml</a:t>
            </a:r>
          </a:p>
          <a:p>
            <a:r>
              <a:rPr lang="en-US" dirty="0">
                <a:latin typeface="Arial" charset="0"/>
              </a:rPr>
              <a:t>Aksoy et al (2012) - </a:t>
            </a:r>
            <a:r>
              <a:rPr lang="cs-CZ" u="sng" dirty="0">
                <a:latin typeface="Arial" pitchFamily="-112" charset="0"/>
                <a:ea typeface="ＭＳ Ｐゴシック" charset="-128"/>
                <a:cs typeface="ＭＳ Ｐゴシック" charset="-128"/>
                <a:hlinkClick r:id="rId3"/>
              </a:rPr>
              <a:t>http://dx.doi.org/10.1175/MWR-D-11-00212.1</a:t>
            </a:r>
            <a:endParaRPr lang="en-US" dirty="0">
              <a:latin typeface="Arial" charset="0"/>
            </a:endParaRPr>
          </a:p>
          <a:p>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15</a:t>
            </a:fld>
            <a:endParaRPr lang="en-US"/>
          </a:p>
        </p:txBody>
      </p:sp>
    </p:spTree>
    <p:extLst>
      <p:ext uri="{BB962C8B-B14F-4D97-AF65-F5344CB8AC3E}">
        <p14:creationId xmlns:p14="http://schemas.microsoft.com/office/powerpoint/2010/main" val="704412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1" descr="g13sea-eye2.jp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544" y="1"/>
            <a:ext cx="9288503" cy="6858000"/>
          </a:xfrm>
          <a:prstGeom prst="rect">
            <a:avLst/>
          </a:prstGeom>
        </p:spPr>
      </p:pic>
      <p:sp>
        <p:nvSpPr>
          <p:cNvPr id="39938" name="Rectangle 2"/>
          <p:cNvSpPr>
            <a:spLocks noGrp="1" noChangeArrowheads="1"/>
          </p:cNvSpPr>
          <p:nvPr>
            <p:ph type="ctrTitle"/>
          </p:nvPr>
        </p:nvSpPr>
        <p:spPr>
          <a:xfrm>
            <a:off x="2895600" y="0"/>
            <a:ext cx="6248400" cy="2057400"/>
          </a:xfrm>
          <a:effectLst>
            <a:outerShdw blurRad="63500" dist="17961" dir="2700000" algn="ctr" rotWithShape="0">
              <a:schemeClr val="tx1">
                <a:alpha val="50000"/>
              </a:schemeClr>
            </a:outerShdw>
          </a:effectLst>
        </p:spPr>
        <p:txBody>
          <a:bodyPr lIns="274320" rIns="91440"/>
          <a:lstStyle>
            <a:lvl1pPr algn="r">
              <a:defRPr sz="6000">
                <a:solidFill>
                  <a:schemeClr val="tx1"/>
                </a:solidFill>
                <a:latin typeface="TradeGothicBoldTwo" pitchFamily="2" charset="0"/>
              </a:defRPr>
            </a:lvl1pPr>
          </a:lstStyle>
          <a:p>
            <a:r>
              <a:rPr lang="en-US" dirty="0"/>
              <a:t>Click to edit Master title style</a:t>
            </a:r>
          </a:p>
        </p:txBody>
      </p:sp>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6" name="Rectangle 4"/>
          <p:cNvSpPr>
            <a:spLocks noGrp="1" noChangeArrowheads="1"/>
          </p:cNvSpPr>
          <p:nvPr>
            <p:ph type="dt" sz="half" idx="10"/>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p:spPr>
        <p:txBody>
          <a:bodyPr/>
          <a:lstStyle>
            <a:lvl1pPr>
              <a:defRPr sz="1800">
                <a:latin typeface="Arial" pitchFamily="-112" charset="0"/>
                <a:ea typeface="+mn-ea"/>
                <a:cs typeface="+mn-cs"/>
              </a:defRPr>
            </a:lvl1pPr>
          </a:lstStyle>
          <a:p>
            <a:pPr>
              <a:defRPr/>
            </a:pPr>
            <a:fld id="{D19E9111-3B7F-084D-AC68-B7F33259BE50}" type="slidenum">
              <a:rPr lang="en-US"/>
              <a:pPr>
                <a:defRPr/>
              </a:pPr>
              <a:t>‹#›</a:t>
            </a:fld>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23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Footer Placeholder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23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5"/>
          <p:cNvSpPr>
            <a:spLocks noGrp="1" noChangeArrowheads="1"/>
          </p:cNvSpPr>
          <p:nvPr>
            <p:ph type="ftr" sz="quarter" idx="10"/>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Rectangle 5"/>
          <p:cNvSpPr>
            <a:spLocks noGrp="1" noChangeArrowheads="1"/>
          </p:cNvSpPr>
          <p:nvPr>
            <p:ph type="ftr" sz="quarter" idx="3"/>
          </p:nvPr>
        </p:nvSpPr>
        <p:spPr>
          <a:xfrm>
            <a:off x="1493832" y="6632760"/>
            <a:ext cx="2895600" cy="225239"/>
          </a:xfrm>
          <a:prstGeom prst="rect">
            <a:avLst/>
          </a:prstGeom>
          <a:ln>
            <a:noFill/>
          </a:ln>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23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22 October 2013</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gif"/><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24000"/>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userDrawn="1"/>
        </p:nvPicPr>
        <p:blipFill>
          <a:blip r:embed="rId13" cstate="email">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0E299CCD-915E-324B-86DD-A2D9A897A336}"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100000">
                <a:schemeClr val="accent2">
                  <a:lumMod val="60000"/>
                  <a:lumOff val="40000"/>
                </a:schemeClr>
              </a:gs>
              <a:gs pos="71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3" name="Picture 2" descr="noaap3.gif"/>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7804726" y="643527"/>
            <a:ext cx="1296074" cy="382733"/>
          </a:xfrm>
          <a:prstGeom prst="rect">
            <a:avLst/>
          </a:prstGeom>
        </p:spPr>
      </p:pic>
      <p:pic>
        <p:nvPicPr>
          <p:cNvPr id="17" name="Picture 16" descr="noaap3.gif"/>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7499223" y="113367"/>
            <a:ext cx="1296074" cy="382733"/>
          </a:xfrm>
          <a:prstGeom prst="rect">
            <a:avLst/>
          </a:prstGeom>
        </p:spPr>
      </p:pic>
      <p:sp>
        <p:nvSpPr>
          <p:cNvPr id="15"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23 October 2013</a:t>
            </a:r>
            <a:endParaRPr lang="en-US" dirty="0"/>
          </a:p>
        </p:txBody>
      </p:sp>
      <p:pic>
        <p:nvPicPr>
          <p:cNvPr id="16" name="Picture 15" descr="Screen Shot 2013-10-18 at 3.29.29 PM.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596024" y="6421861"/>
            <a:ext cx="303748" cy="421201"/>
          </a:xfrm>
          <a:prstGeom prst="rect">
            <a:avLst/>
          </a:prstGeom>
        </p:spPr>
      </p:pic>
      <p:pic>
        <p:nvPicPr>
          <p:cNvPr id="18" name="Picture 17" descr="Screen Shot 2013-10-18 at 3.29.56 PM.png"/>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954630" y="6420330"/>
            <a:ext cx="322529" cy="422732"/>
          </a:xfrm>
          <a:prstGeom prst="rect">
            <a:avLst/>
          </a:prstGeom>
        </p:spPr>
      </p:pic>
    </p:spTree>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hyperlink" Target="http://www.emc.ncep.noaa.gov/gc_wmb/vxt/" TargetMode="External"/><Relationship Id="rId6" Type="http://schemas.openxmlformats.org/officeDocument/2006/relationships/image" Target="../media/image34.png"/><Relationship Id="rId7" Type="http://schemas.openxmlformats.org/officeDocument/2006/relationships/image" Target="../media/image35.gif"/><Relationship Id="rId1" Type="http://schemas.microsoft.com/office/2007/relationships/media" Target="../media/media1.wmv"/><Relationship Id="rId2" Type="http://schemas.openxmlformats.org/officeDocument/2006/relationships/video" Target="../media/media1.wmv"/></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6" Type="http://schemas.openxmlformats.org/officeDocument/2006/relationships/image" Target="../media/image51.jpeg"/><Relationship Id="rId7"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Equation1.bin"/><Relationship Id="rId5" Type="http://schemas.openxmlformats.org/officeDocument/2006/relationships/image" Target="../media/image1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tif"/><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Dept of Commerce Se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988" y="6010275"/>
            <a:ext cx="825500" cy="820738"/>
          </a:xfrm>
          <a:prstGeom prst="rect">
            <a:avLst/>
          </a:prstGeom>
          <a:noFill/>
          <a:effectLst>
            <a:outerShdw blurRad="63500" dist="37026" dir="7998880" algn="ctr" rotWithShape="0">
              <a:schemeClr val="bg2">
                <a:alpha val="50000"/>
              </a:schemeClr>
            </a:outerShdw>
          </a:effectLst>
        </p:spPr>
      </p:pic>
      <p:pic>
        <p:nvPicPr>
          <p:cNvPr id="2058" name="Picture 10" descr="NOAA"/>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5188" y="6040438"/>
            <a:ext cx="779462" cy="779462"/>
          </a:xfrm>
          <a:prstGeom prst="rect">
            <a:avLst/>
          </a:prstGeom>
          <a:noFill/>
          <a:effectLst>
            <a:outerShdw blurRad="63500" dist="37026" dir="7998880" algn="ctr" rotWithShape="0">
              <a:schemeClr val="bg2">
                <a:alpha val="50000"/>
              </a:schemeClr>
            </a:outerShdw>
          </a:effectLst>
        </p:spPr>
      </p:pic>
      <p:sp>
        <p:nvSpPr>
          <p:cNvPr id="2060" name="Rectangle 12"/>
          <p:cNvSpPr>
            <a:spLocks noGrp="1" noChangeArrowheads="1"/>
          </p:cNvSpPr>
          <p:nvPr>
            <p:ph type="subTitle" idx="1"/>
          </p:nvPr>
        </p:nvSpPr>
        <p:spPr>
          <a:xfrm>
            <a:off x="2059214" y="5733143"/>
            <a:ext cx="7068910" cy="1108982"/>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Calibri"/>
                <a:ea typeface="Arial" pitchFamily="-111" charset="0"/>
                <a:cs typeface="Calibri"/>
              </a:rPr>
              <a:t>Frank </a:t>
            </a:r>
            <a:r>
              <a:rPr lang="en-US" sz="2200" b="1" dirty="0" smtClean="0">
                <a:effectLst>
                  <a:outerShdw blurRad="50800" dist="38100" dir="2700000" algn="tl" rotWithShape="0">
                    <a:srgbClr val="000000">
                      <a:alpha val="43000"/>
                    </a:srgbClr>
                  </a:outerShdw>
                </a:effectLst>
                <a:latin typeface="Calibri"/>
                <a:ea typeface="Arial" pitchFamily="-111" charset="0"/>
                <a:cs typeface="Calibri"/>
              </a:rPr>
              <a:t>Marks</a:t>
            </a: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a:r>
            <a:br>
              <a:rPr lang="en-US" sz="2000" b="1" dirty="0" smtClean="0">
                <a:effectLst>
                  <a:outerShdw blurRad="50800" dist="38100" dir="2700000" algn="tl" rotWithShape="0">
                    <a:srgbClr val="000000">
                      <a:alpha val="43000"/>
                    </a:srgbClr>
                  </a:outerShdw>
                </a:effectLst>
                <a:latin typeface="Calibri"/>
                <a:ea typeface="Arial" pitchFamily="-111" charset="0"/>
                <a:cs typeface="Calibri"/>
              </a:rPr>
            </a:b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NOAA/AOML Hurricane Research Division</a:t>
            </a:r>
          </a:p>
          <a:p>
            <a:pPr marL="0" indent="0" eaLnBrk="1" hangingPunct="1">
              <a:lnSpc>
                <a:spcPct val="100000"/>
              </a:lnSpc>
              <a:spcAft>
                <a:spcPct val="0"/>
              </a:spcAft>
              <a:defRPr/>
            </a:pPr>
            <a:r>
              <a:rPr lang="en-US" sz="1800" b="1" dirty="0" smtClean="0">
                <a:effectLst>
                  <a:outerShdw blurRad="50800" dist="38100" dir="2700000" algn="tl" rotWithShape="0">
                    <a:srgbClr val="000000">
                      <a:alpha val="43000"/>
                    </a:srgbClr>
                  </a:outerShdw>
                </a:effectLst>
                <a:latin typeface="Calibri"/>
                <a:ea typeface="Arial" pitchFamily="-111" charset="0"/>
                <a:cs typeface="Calibri"/>
              </a:rPr>
              <a:t>23 October 2013</a:t>
            </a:r>
            <a:endParaRPr lang="en-US" sz="1800" b="1" dirty="0">
              <a:effectLst>
                <a:outerShdw blurRad="50800" dist="38100" dir="2700000" algn="tl" rotWithShape="0">
                  <a:srgbClr val="000000">
                    <a:alpha val="43000"/>
                  </a:srgbClr>
                </a:outerShdw>
              </a:effectLst>
              <a:latin typeface="Calibri"/>
              <a:ea typeface="Arial" pitchFamily="-111" charset="0"/>
              <a:cs typeface="Calibri"/>
            </a:endParaRPr>
          </a:p>
        </p:txBody>
      </p:sp>
      <p:sp>
        <p:nvSpPr>
          <p:cNvPr id="15367" name="Rectangle 7"/>
          <p:cNvSpPr>
            <a:spLocks noGrp="1" noChangeArrowheads="1"/>
          </p:cNvSpPr>
          <p:nvPr>
            <p:ph type="title" idx="4294967295"/>
          </p:nvPr>
        </p:nvSpPr>
        <p:spPr>
          <a:xfrm>
            <a:off x="612589" y="48921"/>
            <a:ext cx="8591180" cy="2319254"/>
          </a:xfrm>
          <a:effectLst/>
        </p:spPr>
        <p:txBody>
          <a:bodyPr>
            <a:noAutofit/>
          </a:bodyPr>
          <a:lstStyle/>
          <a:p>
            <a:pPr algn="r">
              <a:lnSpc>
                <a:spcPct val="100000"/>
              </a:lnSpc>
              <a:defRPr/>
            </a:pPr>
            <a:r>
              <a:rPr lang="en-US" b="1" dirty="0">
                <a:solidFill>
                  <a:schemeClr val="tx1"/>
                </a:solidFill>
                <a:effectLst/>
                <a:latin typeface="Calibri"/>
                <a:cs typeface="Calibri"/>
              </a:rPr>
              <a:t>Advancing Tropical Cyclone </a:t>
            </a:r>
            <a:r>
              <a:rPr lang="en-US" b="1" dirty="0" smtClean="0">
                <a:solidFill>
                  <a:schemeClr val="tx1"/>
                </a:solidFill>
                <a:effectLst/>
                <a:latin typeface="Calibri"/>
                <a:cs typeface="Calibri"/>
              </a:rPr>
              <a:t>Forecasts Using Ocean Observations</a:t>
            </a:r>
            <a:endParaRPr lang="en-US" b="1" dirty="0">
              <a:solidFill>
                <a:schemeClr val="tx1"/>
              </a:solidFill>
              <a:effectLst/>
              <a:latin typeface="Calibri"/>
              <a:ea typeface="Calibri" charset="0"/>
              <a:cs typeface="Calibri"/>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sz="4000" dirty="0">
                <a:latin typeface="Calibri"/>
                <a:cs typeface="Calibri"/>
              </a:rPr>
              <a:t>Hurricane Dennis Mixed Layer Floats</a:t>
            </a:r>
            <a:r>
              <a:rPr lang="en-US" sz="4000" dirty="0" smtClean="0">
                <a:latin typeface="Calibri"/>
                <a:cs typeface="Calibri"/>
              </a:rPr>
              <a:t>:(</a:t>
            </a:r>
            <a:r>
              <a:rPr lang="en-US" sz="4000" dirty="0" smtClean="0">
                <a:latin typeface="Calibri"/>
                <a:cs typeface="Calibri"/>
              </a:rPr>
              <a:t>D</a:t>
            </a:r>
            <a:r>
              <a:rPr lang="en-US" sz="4000" dirty="0" smtClean="0">
                <a:latin typeface="Calibri"/>
                <a:cs typeface="Calibri"/>
              </a:rPr>
              <a:t>’</a:t>
            </a:r>
            <a:r>
              <a:rPr lang="en-US" sz="4000" dirty="0" smtClean="0">
                <a:latin typeface="Calibri"/>
                <a:cs typeface="Calibri"/>
              </a:rPr>
              <a:t>Asaro </a:t>
            </a:r>
            <a:r>
              <a:rPr lang="en-US" sz="4000" dirty="0">
                <a:latin typeface="Calibri"/>
                <a:cs typeface="Calibri"/>
              </a:rPr>
              <a:t>2003)</a:t>
            </a:r>
            <a:endParaRPr lang="en-US" sz="7200" dirty="0">
              <a:latin typeface="Calibri"/>
              <a:cs typeface="Calibri"/>
            </a:endParaRPr>
          </a:p>
        </p:txBody>
      </p:sp>
      <p:pic>
        <p:nvPicPr>
          <p:cNvPr id="200709" name="Picture 5" descr="dennis-f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74" y="1385031"/>
            <a:ext cx="38862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200710" name="Picture 6" descr="dennis-f0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2374" y="1461231"/>
            <a:ext cx="4876800" cy="48482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23 October 2013</a:t>
            </a:r>
            <a:endParaRPr lang="en-US" dirty="0">
              <a:latin typeface="Calibri"/>
              <a:cs typeface="Calibri"/>
            </a:endParaRPr>
          </a:p>
        </p:txBody>
      </p:sp>
      <p:sp>
        <p:nvSpPr>
          <p:cNvPr id="6" name="Text Box 6"/>
          <p:cNvSpPr txBox="1">
            <a:spLocks noChangeArrowheads="1"/>
          </p:cNvSpPr>
          <p:nvPr/>
        </p:nvSpPr>
        <p:spPr bwMode="auto">
          <a:xfrm>
            <a:off x="5077532" y="6620175"/>
            <a:ext cx="1928733"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E. D’Asaro U. Washington/APL</a:t>
            </a:r>
            <a:endParaRPr lang="en-US" sz="1100" dirty="0">
              <a:latin typeface="Calibri" charset="0"/>
              <a:ea typeface="Arial" charset="0"/>
              <a:cs typeface="Arial" charset="0"/>
            </a:endParaRPr>
          </a:p>
        </p:txBody>
      </p:sp>
    </p:spTree>
    <p:extLst>
      <p:ext uri="{BB962C8B-B14F-4D97-AF65-F5344CB8AC3E}">
        <p14:creationId xmlns:p14="http://schemas.microsoft.com/office/powerpoint/2010/main" val="11131970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16 at 10.59.55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4589" y="1419412"/>
            <a:ext cx="5573058" cy="4781176"/>
          </a:xfrm>
          <a:prstGeom prst="rect">
            <a:avLst/>
          </a:prstGeom>
        </p:spPr>
      </p:pic>
      <p:sp>
        <p:nvSpPr>
          <p:cNvPr id="259074" name="Rectangle 2"/>
          <p:cNvSpPr>
            <a:spLocks noGrp="1" noChangeArrowheads="1"/>
          </p:cNvSpPr>
          <p:nvPr>
            <p:ph type="title"/>
          </p:nvPr>
        </p:nvSpPr>
        <p:spPr>
          <a:xfrm>
            <a:off x="0" y="0"/>
            <a:ext cx="7620000" cy="1284941"/>
          </a:xfrm>
        </p:spPr>
        <p:txBody>
          <a:bodyPr/>
          <a:lstStyle/>
          <a:p>
            <a:r>
              <a:rPr lang="en-US" sz="4000" dirty="0">
                <a:latin typeface="Calibri"/>
                <a:cs typeface="Calibri"/>
              </a:rPr>
              <a:t>EM APEX Floats Deployed in </a:t>
            </a:r>
            <a:r>
              <a:rPr lang="en-US" sz="4000" dirty="0" smtClean="0">
                <a:latin typeface="Calibri"/>
                <a:cs typeface="Calibri"/>
              </a:rPr>
              <a:t>Frances (2004): ONR CBLAST</a:t>
            </a:r>
            <a:endParaRPr lang="en-US" sz="4000" dirty="0">
              <a:latin typeface="Calibri"/>
              <a:cs typeface="Calibri"/>
            </a:endParaRPr>
          </a:p>
        </p:txBody>
      </p:sp>
      <p:pic>
        <p:nvPicPr>
          <p:cNvPr id="259079" name="Picture 7" descr="EMAPEX_3panel"/>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114" t="1705" b="4901"/>
          <a:stretch/>
        </p:blipFill>
        <p:spPr bwMode="auto">
          <a:xfrm>
            <a:off x="41543" y="1434353"/>
            <a:ext cx="5940160" cy="4751293"/>
          </a:xfrm>
          <a:prstGeom prst="rect">
            <a:avLst/>
          </a:prstGeom>
          <a:noFill/>
          <a:extLst>
            <a:ext uri="{909E8E84-426E-40dd-AFC4-6F175D3DCCD1}">
              <a14:hiddenFill xmlns:a14="http://schemas.microsoft.com/office/drawing/2010/main">
                <a:solidFill>
                  <a:srgbClr val="FFFFFF"/>
                </a:solidFill>
              </a14:hiddenFill>
            </a:ext>
          </a:extLst>
        </p:spPr>
      </p:pic>
      <p:pic>
        <p:nvPicPr>
          <p:cNvPr id="259080" name="Picture 8" descr="EMAPEX_instrumen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0622" y="1778000"/>
            <a:ext cx="31242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59081" name="Rectangle 9"/>
          <p:cNvSpPr>
            <a:spLocks noChangeArrowheads="1"/>
          </p:cNvSpPr>
          <p:nvPr/>
        </p:nvSpPr>
        <p:spPr bwMode="auto">
          <a:xfrm>
            <a:off x="336175" y="5561930"/>
            <a:ext cx="139100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000" b="1" dirty="0" smtClean="0">
                <a:solidFill>
                  <a:schemeClr val="accent2"/>
                </a:solidFill>
                <a:latin typeface="Calibri"/>
                <a:cs typeface="Calibri"/>
              </a:rPr>
              <a:t>0 </a:t>
            </a:r>
            <a:r>
              <a:rPr lang="en-US" sz="2000" b="1" dirty="0">
                <a:solidFill>
                  <a:schemeClr val="accent2"/>
                </a:solidFill>
                <a:latin typeface="Calibri"/>
                <a:cs typeface="Calibri"/>
              </a:rPr>
              <a:t>Rmax</a:t>
            </a:r>
          </a:p>
        </p:txBody>
      </p:sp>
      <p:sp>
        <p:nvSpPr>
          <p:cNvPr id="259082" name="Rectangle 10"/>
          <p:cNvSpPr>
            <a:spLocks noChangeArrowheads="1"/>
          </p:cNvSpPr>
          <p:nvPr/>
        </p:nvSpPr>
        <p:spPr bwMode="auto">
          <a:xfrm>
            <a:off x="2158999" y="5561930"/>
            <a:ext cx="14567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2000" b="1" dirty="0" smtClean="0">
                <a:solidFill>
                  <a:schemeClr val="accent2"/>
                </a:solidFill>
                <a:latin typeface="Calibri"/>
                <a:cs typeface="Calibri"/>
              </a:rPr>
              <a:t>1 </a:t>
            </a:r>
            <a:r>
              <a:rPr lang="en-US" sz="2000" b="1" dirty="0">
                <a:solidFill>
                  <a:schemeClr val="accent2"/>
                </a:solidFill>
                <a:latin typeface="Calibri"/>
                <a:cs typeface="Calibri"/>
              </a:rPr>
              <a:t>Rmax </a:t>
            </a:r>
          </a:p>
        </p:txBody>
      </p:sp>
      <p:sp>
        <p:nvSpPr>
          <p:cNvPr id="259083" name="Rectangle 11"/>
          <p:cNvSpPr>
            <a:spLocks noChangeArrowheads="1"/>
          </p:cNvSpPr>
          <p:nvPr/>
        </p:nvSpPr>
        <p:spPr bwMode="auto">
          <a:xfrm>
            <a:off x="4192599" y="5561930"/>
            <a:ext cx="12684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dirty="0" smtClean="0">
                <a:solidFill>
                  <a:schemeClr val="accent2"/>
                </a:solidFill>
                <a:latin typeface="Calibri"/>
                <a:cs typeface="Calibri"/>
              </a:rPr>
              <a:t>2 Rmax</a:t>
            </a:r>
            <a:r>
              <a:rPr lang="en-US" sz="2000" dirty="0" smtClean="0">
                <a:latin typeface="Calibri"/>
                <a:cs typeface="Calibri"/>
              </a:rPr>
              <a:t> </a:t>
            </a:r>
            <a:endParaRPr lang="en-US" sz="2000" dirty="0">
              <a:latin typeface="Calibri"/>
              <a:cs typeface="Calibri"/>
            </a:endParaRPr>
          </a:p>
        </p:txBody>
      </p:sp>
      <p:sp>
        <p:nvSpPr>
          <p:cNvPr id="2" name="Rectangle 1"/>
          <p:cNvSpPr/>
          <p:nvPr/>
        </p:nvSpPr>
        <p:spPr>
          <a:xfrm>
            <a:off x="6103804" y="5865168"/>
            <a:ext cx="2242521" cy="400110"/>
          </a:xfrm>
          <a:prstGeom prst="rect">
            <a:avLst/>
          </a:prstGeom>
        </p:spPr>
        <p:txBody>
          <a:bodyPr wrap="none">
            <a:spAutoFit/>
          </a:bodyPr>
          <a:lstStyle/>
          <a:p>
            <a:r>
              <a:rPr lang="en-US" sz="2000" dirty="0" smtClean="0">
                <a:latin typeface="Calibri"/>
                <a:cs typeface="Calibri"/>
              </a:rPr>
              <a:t>Sanford </a:t>
            </a:r>
            <a:r>
              <a:rPr lang="en-US" sz="2000" dirty="0">
                <a:latin typeface="Calibri"/>
                <a:cs typeface="Calibri"/>
              </a:rPr>
              <a:t>et </a:t>
            </a:r>
            <a:r>
              <a:rPr lang="en-US" sz="2000" dirty="0" smtClean="0">
                <a:latin typeface="Calibri"/>
                <a:cs typeface="Calibri"/>
              </a:rPr>
              <a:t>al </a:t>
            </a:r>
            <a:r>
              <a:rPr lang="en-US" sz="2000" dirty="0" smtClean="0">
                <a:latin typeface="Calibri"/>
                <a:cs typeface="Calibri"/>
              </a:rPr>
              <a:t>(2006</a:t>
            </a:r>
            <a:r>
              <a:rPr lang="en-US" sz="2000" dirty="0">
                <a:latin typeface="Calibri"/>
                <a:cs typeface="Calibri"/>
              </a:rPr>
              <a:t>)</a:t>
            </a:r>
            <a:endParaRPr lang="en-US" sz="2000" dirty="0"/>
          </a:p>
        </p:txBody>
      </p:sp>
      <p:sp>
        <p:nvSpPr>
          <p:cNvPr id="11"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23 October 2013</a:t>
            </a:r>
            <a:endParaRPr lang="en-US" dirty="0">
              <a:latin typeface="Calibri"/>
              <a:cs typeface="Calibri"/>
            </a:endParaRPr>
          </a:p>
        </p:txBody>
      </p:sp>
      <p:sp>
        <p:nvSpPr>
          <p:cNvPr id="12" name="Text Box 6"/>
          <p:cNvSpPr txBox="1">
            <a:spLocks noChangeArrowheads="1"/>
          </p:cNvSpPr>
          <p:nvPr/>
        </p:nvSpPr>
        <p:spPr bwMode="auto">
          <a:xfrm>
            <a:off x="4576975" y="6620175"/>
            <a:ext cx="4146244"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P. Black, T. Sanford, E. D’Asaro, CBLAST High-wind Upper Ocean Team</a:t>
            </a:r>
            <a:endParaRPr lang="en-US" sz="1100" dirty="0">
              <a:latin typeface="Calibri" charset="0"/>
              <a:ea typeface="Arial" charset="0"/>
              <a:cs typeface="Arial" charset="0"/>
            </a:endParaRPr>
          </a:p>
        </p:txBody>
      </p:sp>
    </p:spTree>
    <p:extLst>
      <p:ext uri="{BB962C8B-B14F-4D97-AF65-F5344CB8AC3E}">
        <p14:creationId xmlns:p14="http://schemas.microsoft.com/office/powerpoint/2010/main" val="37889835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9079"/>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1000"/>
                                  </p:stCondLst>
                                  <p:childTnLst>
                                    <p:set>
                                      <p:cBhvr>
                                        <p:cTn id="9" dur="1" fill="hold">
                                          <p:stCondLst>
                                            <p:cond delay="0"/>
                                          </p:stCondLst>
                                        </p:cTn>
                                        <p:tgtEl>
                                          <p:spTgt spid="259081">
                                            <p:txEl>
                                              <p:pRg st="0" end="0"/>
                                            </p:txEl>
                                          </p:spTgt>
                                        </p:tgtEl>
                                        <p:attrNameLst>
                                          <p:attrName>style.visibility</p:attrName>
                                        </p:attrNameLst>
                                      </p:cBhvr>
                                      <p:to>
                                        <p:strVal val="visible"/>
                                      </p:to>
                                    </p:set>
                                    <p:anim calcmode="lin" valueType="num">
                                      <p:cBhvr additive="base">
                                        <p:cTn id="10" dur="500" fill="hold"/>
                                        <p:tgtEl>
                                          <p:spTgt spid="259081">
                                            <p:txEl>
                                              <p:pRg st="0" end="0"/>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259081">
                                            <p:txEl>
                                              <p:pRg st="0" end="0"/>
                                            </p:txEl>
                                          </p:spTgt>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2" presetClass="entr" presetSubtype="4" fill="hold" nodeType="afterEffect">
                                  <p:stCondLst>
                                    <p:cond delay="1000"/>
                                  </p:stCondLst>
                                  <p:childTnLst>
                                    <p:set>
                                      <p:cBhvr>
                                        <p:cTn id="14" dur="1" fill="hold">
                                          <p:stCondLst>
                                            <p:cond delay="0"/>
                                          </p:stCondLst>
                                        </p:cTn>
                                        <p:tgtEl>
                                          <p:spTgt spid="259082">
                                            <p:txEl>
                                              <p:pRg st="0" end="0"/>
                                            </p:txEl>
                                          </p:spTgt>
                                        </p:tgtEl>
                                        <p:attrNameLst>
                                          <p:attrName>style.visibility</p:attrName>
                                        </p:attrNameLst>
                                      </p:cBhvr>
                                      <p:to>
                                        <p:strVal val="visible"/>
                                      </p:to>
                                    </p:set>
                                    <p:anim calcmode="lin" valueType="num">
                                      <p:cBhvr additive="base">
                                        <p:cTn id="15" dur="500" fill="hold"/>
                                        <p:tgtEl>
                                          <p:spTgt spid="25908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59082">
                                            <p:txEl>
                                              <p:pRg st="0" end="0"/>
                                            </p:txEl>
                                          </p:spTgt>
                                        </p:tgtEl>
                                        <p:attrNameLst>
                                          <p:attrName>ppt_y</p:attrName>
                                        </p:attrNameLst>
                                      </p:cBhvr>
                                      <p:tavLst>
                                        <p:tav tm="0">
                                          <p:val>
                                            <p:strVal val="1+#ppt_h/2"/>
                                          </p:val>
                                        </p:tav>
                                        <p:tav tm="100000">
                                          <p:val>
                                            <p:strVal val="#ppt_y"/>
                                          </p:val>
                                        </p:tav>
                                      </p:tavLst>
                                    </p:anim>
                                  </p:childTnLst>
                                </p:cTn>
                              </p:par>
                            </p:childTnLst>
                          </p:cTn>
                        </p:par>
                        <p:par>
                          <p:cTn id="17" fill="hold">
                            <p:stCondLst>
                              <p:cond delay="3000"/>
                            </p:stCondLst>
                            <p:childTnLst>
                              <p:par>
                                <p:cTn id="18" presetID="2" presetClass="entr" presetSubtype="4" fill="hold" nodeType="afterEffect">
                                  <p:stCondLst>
                                    <p:cond delay="1000"/>
                                  </p:stCondLst>
                                  <p:childTnLst>
                                    <p:set>
                                      <p:cBhvr>
                                        <p:cTn id="19" dur="1" fill="hold">
                                          <p:stCondLst>
                                            <p:cond delay="0"/>
                                          </p:stCondLst>
                                        </p:cTn>
                                        <p:tgtEl>
                                          <p:spTgt spid="259083">
                                            <p:txEl>
                                              <p:pRg st="0" end="0"/>
                                            </p:txEl>
                                          </p:spTgt>
                                        </p:tgtEl>
                                        <p:attrNameLst>
                                          <p:attrName>style.visibility</p:attrName>
                                        </p:attrNameLst>
                                      </p:cBhvr>
                                      <p:to>
                                        <p:strVal val="visible"/>
                                      </p:to>
                                    </p:set>
                                    <p:anim calcmode="lin" valueType="num">
                                      <p:cBhvr additive="base">
                                        <p:cTn id="20" dur="500" fill="hold"/>
                                        <p:tgtEl>
                                          <p:spTgt spid="259083">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5908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5" descr="isaac2012-prestorm.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53996" y="1350339"/>
            <a:ext cx="6569453" cy="506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isaac2012-instorm-flights.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39934" y="1282788"/>
            <a:ext cx="6210456" cy="52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298823" y="1432230"/>
            <a:ext cx="8513939" cy="5175128"/>
            <a:chOff x="298823" y="1432230"/>
            <a:chExt cx="8513939" cy="5175128"/>
          </a:xfrm>
        </p:grpSpPr>
        <p:pic>
          <p:nvPicPr>
            <p:cNvPr id="28" name="Picture 3" descr="isaac2012-watermass.tif"/>
            <p:cNvPicPr>
              <a:picLocks noChangeAspect="1"/>
            </p:cNvPicPr>
            <p:nvPr/>
          </p:nvPicPr>
          <p:blipFill rotWithShape="1">
            <a:blip r:embed="rId5" cstate="email">
              <a:extLst>
                <a:ext uri="{28A0092B-C50C-407E-A947-70E740481C1C}">
                  <a14:useLocalDpi xmlns:a14="http://schemas.microsoft.com/office/drawing/2010/main"/>
                </a:ext>
              </a:extLst>
            </a:blip>
            <a:srcRect l="5122" t="6355" r="6379"/>
            <a:stretch/>
          </p:blipFill>
          <p:spPr bwMode="auto">
            <a:xfrm>
              <a:off x="2291666" y="1432230"/>
              <a:ext cx="6521096" cy="51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1026"/>
            <p:cNvSpPr txBox="1">
              <a:spLocks noChangeArrowheads="1"/>
            </p:cNvSpPr>
            <p:nvPr/>
          </p:nvSpPr>
          <p:spPr bwMode="auto">
            <a:xfrm>
              <a:off x="298823" y="2022655"/>
              <a:ext cx="1561353" cy="125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tIns="9144" rIns="9144" bIns="9144" anchor="ctr"/>
            <a:lstStyle>
              <a:lvl1pPr marL="223838" indent="-223838"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dirty="0">
                  <a:latin typeface="Calibri" charset="0"/>
                </a:rPr>
                <a:t>Water mass evolution during Isaac</a:t>
              </a:r>
            </a:p>
          </p:txBody>
        </p:sp>
      </p:grpSp>
      <p:grpSp>
        <p:nvGrpSpPr>
          <p:cNvPr id="2" name="Group 1"/>
          <p:cNvGrpSpPr/>
          <p:nvPr/>
        </p:nvGrpSpPr>
        <p:grpSpPr>
          <a:xfrm>
            <a:off x="1776042" y="1269911"/>
            <a:ext cx="7333354" cy="5268287"/>
            <a:chOff x="830738" y="814468"/>
            <a:chExt cx="7973092" cy="5847856"/>
          </a:xfrm>
        </p:grpSpPr>
        <p:pic>
          <p:nvPicPr>
            <p:cNvPr id="17" name="Picture 27" descr="pre-in-post-drops.tiff"/>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11170" y="3977861"/>
              <a:ext cx="35433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descr="isaac2012-temp-cce.png"/>
            <p:cNvPicPr>
              <a:picLocks noChangeAspect="1"/>
            </p:cNvPicPr>
            <p:nvPr/>
          </p:nvPicPr>
          <p:blipFill rotWithShape="1">
            <a:blip r:embed="rId7" cstate="email">
              <a:extLst>
                <a:ext uri="{28A0092B-C50C-407E-A947-70E740481C1C}">
                  <a14:useLocalDpi xmlns:a14="http://schemas.microsoft.com/office/drawing/2010/main"/>
                </a:ext>
              </a:extLst>
            </a:blip>
            <a:srcRect l="4781" t="5118" r="7255" b="1731"/>
            <a:stretch/>
          </p:blipFill>
          <p:spPr bwMode="auto">
            <a:xfrm>
              <a:off x="4793399" y="814468"/>
              <a:ext cx="4010431" cy="3186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descr="isaac2012-temp-wce.png"/>
            <p:cNvPicPr>
              <a:picLocks noChangeAspect="1"/>
            </p:cNvPicPr>
            <p:nvPr/>
          </p:nvPicPr>
          <p:blipFill rotWithShape="1">
            <a:blip r:embed="rId8" cstate="email">
              <a:extLst>
                <a:ext uri="{28A0092B-C50C-407E-A947-70E740481C1C}">
                  <a14:useLocalDpi xmlns:a14="http://schemas.microsoft.com/office/drawing/2010/main"/>
                </a:ext>
              </a:extLst>
            </a:blip>
            <a:srcRect l="4450" t="5657" r="7614" b="1954"/>
            <a:stretch/>
          </p:blipFill>
          <p:spPr bwMode="auto">
            <a:xfrm>
              <a:off x="830738" y="822840"/>
              <a:ext cx="4010431" cy="3158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p:cNvCxnSpPr>
              <a:cxnSpLocks noChangeShapeType="1"/>
            </p:cNvCxnSpPr>
            <p:nvPr/>
          </p:nvCxnSpPr>
          <p:spPr bwMode="auto">
            <a:xfrm rot="5400000">
              <a:off x="2416533" y="2044413"/>
              <a:ext cx="550863" cy="25400"/>
            </a:xfrm>
            <a:prstGeom prst="straightConnector1">
              <a:avLst/>
            </a:prstGeom>
            <a:noFill/>
            <a:ln w="38100">
              <a:solidFill>
                <a:srgbClr val="0000FF"/>
              </a:solidFill>
              <a:round/>
              <a:headEnd/>
              <a:tailEnd type="arrow" w="med" len="med"/>
            </a:ln>
            <a:effectLst>
              <a:outerShdw blurRad="40000" dist="20000" dir="5400000" rotWithShape="0">
                <a:srgbClr val="808080">
                  <a:alpha val="37999"/>
                </a:srgbClr>
              </a:outerShdw>
            </a:effectLst>
            <a:extLst/>
          </p:spPr>
        </p:cxnSp>
        <p:cxnSp>
          <p:nvCxnSpPr>
            <p:cNvPr id="21" name="Straight Arrow Connector 20"/>
            <p:cNvCxnSpPr>
              <a:cxnSpLocks noChangeShapeType="1"/>
            </p:cNvCxnSpPr>
            <p:nvPr/>
          </p:nvCxnSpPr>
          <p:spPr bwMode="auto">
            <a:xfrm rot="5400000">
              <a:off x="6369290" y="1864300"/>
              <a:ext cx="433388" cy="26988"/>
            </a:xfrm>
            <a:prstGeom prst="straightConnector1">
              <a:avLst/>
            </a:prstGeom>
            <a:noFill/>
            <a:ln w="38100">
              <a:solidFill>
                <a:srgbClr val="0000FF"/>
              </a:solidFill>
              <a:round/>
              <a:headEnd type="arrow" w="med" len="med"/>
              <a:tailEnd/>
            </a:ln>
            <a:effectLst>
              <a:outerShdw blurRad="40000" dist="20000" dir="5400000" rotWithShape="0">
                <a:srgbClr val="808080">
                  <a:alpha val="37999"/>
                </a:srgbClr>
              </a:outerShdw>
            </a:effectLst>
            <a:extLst/>
          </p:spPr>
        </p:cxnSp>
        <p:sp>
          <p:nvSpPr>
            <p:cNvPr id="22" name="Donut 21"/>
            <p:cNvSpPr>
              <a:spLocks noChangeAspect="1"/>
            </p:cNvSpPr>
            <p:nvPr/>
          </p:nvSpPr>
          <p:spPr>
            <a:xfrm>
              <a:off x="4660582" y="5149436"/>
              <a:ext cx="255588" cy="249239"/>
            </a:xfrm>
            <a:prstGeom prst="donut">
              <a:avLst>
                <a:gd name="adj" fmla="val 1238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black"/>
                </a:solidFill>
              </a:endParaRPr>
            </a:p>
          </p:txBody>
        </p:sp>
        <p:sp>
          <p:nvSpPr>
            <p:cNvPr id="23" name="Donut 22"/>
            <p:cNvSpPr>
              <a:spLocks noChangeAspect="1"/>
            </p:cNvSpPr>
            <p:nvPr/>
          </p:nvSpPr>
          <p:spPr>
            <a:xfrm>
              <a:off x="5211444" y="5143086"/>
              <a:ext cx="257175" cy="249239"/>
            </a:xfrm>
            <a:prstGeom prst="donut">
              <a:avLst>
                <a:gd name="adj" fmla="val 12382"/>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prstClr val="black"/>
                </a:solidFill>
              </a:endParaRPr>
            </a:p>
          </p:txBody>
        </p:sp>
        <p:cxnSp>
          <p:nvCxnSpPr>
            <p:cNvPr id="24" name="Straight Arrow Connector 23"/>
            <p:cNvCxnSpPr>
              <a:cxnSpLocks noChangeShapeType="1"/>
            </p:cNvCxnSpPr>
            <p:nvPr/>
          </p:nvCxnSpPr>
          <p:spPr bwMode="auto">
            <a:xfrm rot="10800000" flipV="1">
              <a:off x="5451156" y="3638136"/>
              <a:ext cx="1643063" cy="1557338"/>
            </a:xfrm>
            <a:prstGeom prst="straightConnector1">
              <a:avLst/>
            </a:prstGeom>
            <a:noFill/>
            <a:ln w="38100">
              <a:solidFill>
                <a:schemeClr val="tx1"/>
              </a:solidFill>
              <a:round/>
              <a:headEnd type="arrow" w="med" len="med"/>
              <a:tailEnd/>
            </a:ln>
            <a:effectLst>
              <a:outerShdw blurRad="40000" dist="20000" dir="5400000" rotWithShape="0">
                <a:srgbClr val="808080">
                  <a:alpha val="37999"/>
                </a:srgbClr>
              </a:outerShdw>
            </a:effectLst>
            <a:extLst/>
          </p:spPr>
        </p:cxnSp>
        <p:cxnSp>
          <p:nvCxnSpPr>
            <p:cNvPr id="25" name="Straight Arrow Connector 24"/>
            <p:cNvCxnSpPr>
              <a:cxnSpLocks noChangeShapeType="1"/>
            </p:cNvCxnSpPr>
            <p:nvPr/>
          </p:nvCxnSpPr>
          <p:spPr bwMode="auto">
            <a:xfrm>
              <a:off x="3467673" y="3623105"/>
              <a:ext cx="1323083" cy="1554905"/>
            </a:xfrm>
            <a:prstGeom prst="straightConnector1">
              <a:avLst/>
            </a:prstGeom>
            <a:noFill/>
            <a:ln w="38100">
              <a:solidFill>
                <a:schemeClr val="tx1"/>
              </a:solidFill>
              <a:round/>
              <a:headEnd type="arrow" w="med" len="med"/>
              <a:tailEnd/>
            </a:ln>
            <a:effectLst>
              <a:outerShdw blurRad="40000" dist="20000" dir="5400000" rotWithShape="0">
                <a:srgbClr val="808080">
                  <a:alpha val="37999"/>
                </a:srgbClr>
              </a:outerShdw>
            </a:effectLst>
            <a:extLst/>
          </p:spPr>
        </p:cxnSp>
        <p:sp>
          <p:nvSpPr>
            <p:cNvPr id="26" name="Rectangle 1026"/>
            <p:cNvSpPr txBox="1">
              <a:spLocks noChangeArrowheads="1"/>
            </p:cNvSpPr>
            <p:nvPr/>
          </p:nvSpPr>
          <p:spPr bwMode="auto">
            <a:xfrm>
              <a:off x="1468002" y="1386394"/>
              <a:ext cx="13081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tIns="9144" rIns="9144" bIns="9144" anchor="ctr"/>
            <a:lstStyle>
              <a:lvl1pPr defTabSz="457200">
                <a:defRPr sz="2400">
                  <a:solidFill>
                    <a:schemeClr val="tx1"/>
                  </a:solidFill>
                  <a:latin typeface="Times New Roman" charset="0"/>
                  <a:ea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000090"/>
                  </a:solidFill>
                  <a:latin typeface="Calibri" charset="0"/>
                  <a:cs typeface="ＭＳ Ｐゴシック" charset="0"/>
                </a:rPr>
                <a:t>Downwelling</a:t>
              </a:r>
            </a:p>
          </p:txBody>
        </p:sp>
        <p:sp>
          <p:nvSpPr>
            <p:cNvPr id="27" name="Rectangle 1026"/>
            <p:cNvSpPr txBox="1">
              <a:spLocks noChangeArrowheads="1"/>
            </p:cNvSpPr>
            <p:nvPr/>
          </p:nvSpPr>
          <p:spPr bwMode="auto">
            <a:xfrm>
              <a:off x="6520103" y="1943675"/>
              <a:ext cx="13081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 tIns="9144" rIns="9144" bIns="9144" anchor="ctr"/>
            <a:lstStyle>
              <a:lvl1pPr defTabSz="457200">
                <a:defRPr sz="2400">
                  <a:solidFill>
                    <a:schemeClr val="tx1"/>
                  </a:solidFill>
                  <a:latin typeface="Times New Roman" charset="0"/>
                  <a:ea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dirty="0">
                  <a:solidFill>
                    <a:srgbClr val="000090"/>
                  </a:solidFill>
                  <a:latin typeface="Calibri" charset="0"/>
                  <a:cs typeface="ＭＳ Ｐゴシック" charset="0"/>
                </a:rPr>
                <a:t>Upwelling</a:t>
              </a:r>
            </a:p>
          </p:txBody>
        </p:sp>
      </p:grpSp>
      <p:sp>
        <p:nvSpPr>
          <p:cNvPr id="56323" name="Rectangle 2"/>
          <p:cNvSpPr>
            <a:spLocks noChangeArrowheads="1"/>
          </p:cNvSpPr>
          <p:nvPr/>
        </p:nvSpPr>
        <p:spPr bwMode="auto">
          <a:xfrm>
            <a:off x="205077" y="4042452"/>
            <a:ext cx="1933815" cy="1631216"/>
          </a:xfrm>
          <a:prstGeom prst="rect">
            <a:avLst/>
          </a:prstGeom>
          <a:noFill/>
          <a:ln w="9525">
            <a:noFill/>
            <a:miter lim="800000"/>
            <a:headEnd/>
            <a:tailEnd/>
          </a:ln>
        </p:spPr>
        <p:txBody>
          <a:bodyPr wrap="square">
            <a:prstTxWarp prst="textNoShape">
              <a:avLst/>
            </a:prstTxWarp>
            <a:spAutoFit/>
          </a:bodyPr>
          <a:lstStyle/>
          <a:p>
            <a:pPr algn="ctr" eaLnBrk="0" hangingPunct="0"/>
            <a:r>
              <a:rPr lang="en-US" sz="2000" dirty="0">
                <a:solidFill>
                  <a:srgbClr val="000000"/>
                </a:solidFill>
                <a:latin typeface="Calibri" charset="0"/>
                <a:ea typeface="Arial" charset="0"/>
                <a:cs typeface="Arial" charset="0"/>
              </a:rPr>
              <a:t>TC impact on upper ocean effect of </a:t>
            </a:r>
            <a:r>
              <a:rPr lang="en-US" sz="2000" dirty="0" smtClean="0">
                <a:solidFill>
                  <a:srgbClr val="000000"/>
                </a:solidFill>
                <a:latin typeface="Calibri" charset="0"/>
                <a:ea typeface="Arial" charset="0"/>
                <a:cs typeface="Arial" charset="0"/>
              </a:rPr>
              <a:t>Hurricane Isaac </a:t>
            </a:r>
            <a:r>
              <a:rPr lang="en-US" sz="2000" dirty="0" smtClean="0">
                <a:solidFill>
                  <a:srgbClr val="000000"/>
                </a:solidFill>
                <a:latin typeface="Calibri" charset="0"/>
                <a:ea typeface="Arial" charset="0"/>
                <a:cs typeface="Arial" charset="0"/>
              </a:rPr>
              <a:t>(2012</a:t>
            </a:r>
            <a:r>
              <a:rPr lang="en-US" sz="2000" dirty="0" smtClean="0">
                <a:solidFill>
                  <a:srgbClr val="000000"/>
                </a:solidFill>
                <a:latin typeface="Calibri" charset="0"/>
                <a:ea typeface="Arial" charset="0"/>
                <a:cs typeface="Arial" charset="0"/>
              </a:rPr>
              <a:t>)</a:t>
            </a:r>
            <a:endParaRPr lang="en-US" sz="2000" dirty="0">
              <a:solidFill>
                <a:srgbClr val="000000"/>
              </a:solidFill>
              <a:latin typeface="Calibri" charset="0"/>
              <a:ea typeface="Arial" charset="0"/>
              <a:cs typeface="Arial" charset="0"/>
            </a:endParaRPr>
          </a:p>
        </p:txBody>
      </p:sp>
      <p:sp>
        <p:nvSpPr>
          <p:cNvPr id="15" name="Text Box 6"/>
          <p:cNvSpPr txBox="1">
            <a:spLocks noChangeArrowheads="1"/>
          </p:cNvSpPr>
          <p:nvPr/>
        </p:nvSpPr>
        <p:spPr bwMode="auto">
          <a:xfrm>
            <a:off x="4576975" y="6620175"/>
            <a:ext cx="4310589"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Nick Shay UM/RSMAS, E</a:t>
            </a:r>
            <a:r>
              <a:rPr lang="en-US" sz="1100" dirty="0">
                <a:latin typeface="Calibri" charset="0"/>
                <a:ea typeface="Calibri" charset="0"/>
                <a:cs typeface="Calibri" charset="0"/>
              </a:rPr>
              <a:t>. Uhlhorn, AOML/HRD</a:t>
            </a:r>
            <a:r>
              <a:rPr lang="en-US" sz="1100" dirty="0">
                <a:latin typeface="Calibri" charset="0"/>
                <a:ea typeface="Arial" charset="0"/>
                <a:cs typeface="Arial" charset="0"/>
              </a:rPr>
              <a:t>, R. Lumpkin AOML/PhOD</a:t>
            </a:r>
          </a:p>
        </p:txBody>
      </p:sp>
      <p:sp>
        <p:nvSpPr>
          <p:cNvPr id="30" name="Rectangle 2"/>
          <p:cNvSpPr txBox="1">
            <a:spLocks noChangeArrowheads="1"/>
          </p:cNvSpPr>
          <p:nvPr/>
        </p:nvSpPr>
        <p:spPr bwMode="auto">
          <a:xfrm>
            <a:off x="0" y="0"/>
            <a:ext cx="8229600" cy="1307353"/>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4000" dirty="0" smtClean="0">
                <a:latin typeface="Calibri"/>
                <a:cs typeface="Calibri"/>
              </a:rPr>
              <a:t>HFIP &amp; NSF Experiments </a:t>
            </a:r>
            <a:endParaRPr lang="en-US" sz="4000" dirty="0" smtClean="0">
              <a:latin typeface="Calibri"/>
              <a:cs typeface="Calibri"/>
            </a:endParaRPr>
          </a:p>
          <a:p>
            <a:r>
              <a:rPr lang="en-US" sz="4000" dirty="0" smtClean="0">
                <a:latin typeface="Calibri"/>
                <a:cs typeface="Calibri"/>
              </a:rPr>
              <a:t>AXCP</a:t>
            </a:r>
            <a:r>
              <a:rPr lang="en-US" sz="4000" dirty="0" smtClean="0">
                <a:latin typeface="Calibri"/>
                <a:cs typeface="Calibri"/>
              </a:rPr>
              <a:t>/AXCTD/AXBTs (2012)</a:t>
            </a:r>
            <a:endParaRPr lang="en-US" sz="7200" dirty="0">
              <a:latin typeface="Calibri"/>
              <a:cs typeface="Calibri"/>
            </a:endParaRPr>
          </a:p>
        </p:txBody>
      </p:sp>
      <p:sp>
        <p:nvSpPr>
          <p:cNvPr id="31"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23 October 2013</a:t>
            </a:r>
            <a:endParaRPr lang="en-US" dirty="0">
              <a:latin typeface="Calibri"/>
              <a:cs typeface="Calibri"/>
            </a:endParaRPr>
          </a:p>
        </p:txBody>
      </p:sp>
    </p:spTree>
    <p:extLst>
      <p:ext uri="{BB962C8B-B14F-4D97-AF65-F5344CB8AC3E}">
        <p14:creationId xmlns:p14="http://schemas.microsoft.com/office/powerpoint/2010/main" val="38170264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13"/>
          <p:cNvSpPr>
            <a:spLocks noGrp="1" noChangeArrowheads="1"/>
          </p:cNvSpPr>
          <p:nvPr>
            <p:ph type="body" idx="1"/>
          </p:nvPr>
        </p:nvSpPr>
        <p:spPr>
          <a:xfrm>
            <a:off x="106631" y="1444969"/>
            <a:ext cx="3337313" cy="2327684"/>
          </a:xfrm>
        </p:spPr>
        <p:txBody>
          <a:bodyPr/>
          <a:lstStyle/>
          <a:p>
            <a:pPr>
              <a:lnSpc>
                <a:spcPct val="90000"/>
              </a:lnSpc>
            </a:pPr>
            <a:r>
              <a:rPr lang="en-US" sz="1800" dirty="0" smtClean="0">
                <a:latin typeface="+mn-lt"/>
                <a:ea typeface="Calibri" charset="0"/>
                <a:cs typeface="Calibri" charset="0"/>
              </a:rPr>
              <a:t>HWRF operational (27/9</a:t>
            </a:r>
            <a:r>
              <a:rPr lang="en-US" sz="1800" dirty="0">
                <a:latin typeface="+mn-lt"/>
                <a:ea typeface="Calibri" charset="0"/>
                <a:cs typeface="Calibri" charset="0"/>
              </a:rPr>
              <a:t>/3 </a:t>
            </a:r>
            <a:r>
              <a:rPr lang="en-US" sz="1800" dirty="0" smtClean="0">
                <a:latin typeface="+mn-lt"/>
                <a:ea typeface="Calibri" charset="0"/>
                <a:cs typeface="Calibri" charset="0"/>
              </a:rPr>
              <a:t>km)</a:t>
            </a:r>
          </a:p>
          <a:p>
            <a:pPr marL="231775" lvl="1" indent="-225425" eaLnBrk="1" hangingPunct="1"/>
            <a:r>
              <a:rPr lang="en-US" sz="1600" dirty="0" smtClean="0">
                <a:latin typeface="+mn-lt"/>
              </a:rPr>
              <a:t>Advanced nesting algorithm with resolution to 3 km</a:t>
            </a:r>
          </a:p>
          <a:p>
            <a:pPr marL="231775" lvl="1" indent="-225425" eaLnBrk="1" hangingPunct="1"/>
            <a:r>
              <a:rPr lang="en-US" sz="1600" dirty="0" smtClean="0">
                <a:latin typeface="+mn-lt"/>
              </a:rPr>
              <a:t>Viable operational pathway with transition to operations</a:t>
            </a:r>
          </a:p>
          <a:p>
            <a:pPr marL="231775" lvl="1" indent="-225425" eaLnBrk="1" hangingPunct="1"/>
            <a:r>
              <a:rPr lang="en-US" sz="1600" dirty="0" smtClean="0">
                <a:latin typeface="+mn-lt"/>
              </a:rPr>
              <a:t>Pathway to improved structure and intensity predictions</a:t>
            </a:r>
          </a:p>
          <a:p>
            <a:pPr marL="231775" lvl="1" indent="-225425" eaLnBrk="1" hangingPunct="1"/>
            <a:r>
              <a:rPr lang="en-US" sz="1600" dirty="0">
                <a:latin typeface="+mn-lt"/>
              </a:rPr>
              <a:t>I</a:t>
            </a:r>
            <a:r>
              <a:rPr lang="en-US" sz="1600" dirty="0" smtClean="0">
                <a:latin typeface="+mn-lt"/>
              </a:rPr>
              <a:t>nitialization algorithm at 3 km resolution</a:t>
            </a:r>
            <a:endParaRPr lang="en-US" sz="1800" dirty="0" smtClean="0">
              <a:latin typeface="+mn-lt"/>
            </a:endParaRPr>
          </a:p>
          <a:p>
            <a:pPr>
              <a:lnSpc>
                <a:spcPct val="90000"/>
              </a:lnSpc>
            </a:pPr>
            <a:endParaRPr lang="en-US" sz="2000" dirty="0" smtClean="0">
              <a:latin typeface="+mn-lt"/>
              <a:ea typeface="Calibri" charset="0"/>
              <a:cs typeface="Calibri" charset="0"/>
            </a:endParaRPr>
          </a:p>
        </p:txBody>
      </p:sp>
      <p:sp>
        <p:nvSpPr>
          <p:cNvPr id="35842" name="Rectangle 12"/>
          <p:cNvSpPr>
            <a:spLocks noGrp="1" noChangeArrowheads="1"/>
          </p:cNvSpPr>
          <p:nvPr>
            <p:ph type="title"/>
          </p:nvPr>
        </p:nvSpPr>
        <p:spPr/>
        <p:txBody>
          <a:bodyPr/>
          <a:lstStyle/>
          <a:p>
            <a:r>
              <a:rPr lang="en-US">
                <a:latin typeface="Calibri" charset="0"/>
                <a:ea typeface="Calibri" charset="0"/>
                <a:cs typeface="Calibri" charset="0"/>
              </a:rPr>
              <a:t/>
            </a:r>
            <a:br>
              <a:rPr lang="en-US">
                <a:latin typeface="Calibri" charset="0"/>
                <a:ea typeface="Calibri" charset="0"/>
                <a:cs typeface="Calibri" charset="0"/>
              </a:rPr>
            </a:br>
            <a:endParaRPr lang="en-US">
              <a:latin typeface="Calibri" charset="0"/>
              <a:ea typeface="Calibri" charset="0"/>
              <a:cs typeface="Calibri" charset="0"/>
            </a:endParaRPr>
          </a:p>
        </p:txBody>
      </p:sp>
      <p:sp>
        <p:nvSpPr>
          <p:cNvPr id="35850" name="TextBox 4"/>
          <p:cNvSpPr txBox="1">
            <a:spLocks noChangeArrowheads="1"/>
          </p:cNvSpPr>
          <p:nvPr/>
        </p:nvSpPr>
        <p:spPr bwMode="auto">
          <a:xfrm>
            <a:off x="4664779"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HRD), V. Tallapragada, S. Trahan (EMC)</a:t>
            </a:r>
            <a:endParaRPr lang="en-US" sz="1000" dirty="0">
              <a:latin typeface="Calibri" charset="0"/>
            </a:endParaRPr>
          </a:p>
        </p:txBody>
      </p:sp>
      <p:sp>
        <p:nvSpPr>
          <p:cNvPr id="35852" name="Rectangle 2"/>
          <p:cNvSpPr txBox="1">
            <a:spLocks noChangeArrowheads="1"/>
          </p:cNvSpPr>
          <p:nvPr/>
        </p:nvSpPr>
        <p:spPr bwMode="auto">
          <a:xfrm>
            <a:off x="0" y="37082"/>
            <a:ext cx="8382000" cy="1233002"/>
          </a:xfrm>
          <a:prstGeom prst="rect">
            <a:avLst/>
          </a:prstGeom>
          <a:noFill/>
          <a:ln w="9525">
            <a:noFill/>
            <a:miter lim="800000"/>
            <a:headEnd/>
            <a:tailEnd/>
          </a:ln>
        </p:spPr>
        <p:txBody>
          <a:bodyPr anchor="ctr">
            <a:prstTxWarp prst="textNoShape">
              <a:avLst/>
            </a:prstTxWarp>
          </a:bodyPr>
          <a:lstStyle/>
          <a:p>
            <a:r>
              <a:rPr lang="en-US" sz="4400" dirty="0">
                <a:solidFill>
                  <a:schemeClr val="bg1"/>
                </a:solidFill>
                <a:latin typeface="Calibri" charset="0"/>
              </a:rPr>
              <a:t>Regional Model Development: </a:t>
            </a:r>
            <a:endParaRPr lang="en-US" sz="4400" dirty="0" smtClean="0">
              <a:solidFill>
                <a:schemeClr val="bg1"/>
              </a:solidFill>
              <a:latin typeface="Calibri" charset="0"/>
            </a:endParaRPr>
          </a:p>
          <a:p>
            <a:r>
              <a:rPr lang="en-US" sz="3200" dirty="0" smtClean="0">
                <a:solidFill>
                  <a:schemeClr val="bg1"/>
                </a:solidFill>
                <a:latin typeface="Calibri" charset="0"/>
              </a:rPr>
              <a:t>HWRF</a:t>
            </a:r>
            <a:endParaRPr lang="en-US" sz="3200" dirty="0">
              <a:solidFill>
                <a:schemeClr val="bg1"/>
              </a:solidFill>
              <a:latin typeface="Calibri" charset="0"/>
            </a:endParaRPr>
          </a:p>
        </p:txBody>
      </p:sp>
      <p:sp>
        <p:nvSpPr>
          <p:cNvPr id="14" name="Rectangle 17"/>
          <p:cNvSpPr>
            <a:spLocks noChangeArrowheads="1"/>
          </p:cNvSpPr>
          <p:nvPr/>
        </p:nvSpPr>
        <p:spPr bwMode="auto">
          <a:xfrm>
            <a:off x="4074412" y="5956404"/>
            <a:ext cx="4533400"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Calibri" charset="0"/>
                <a:hlinkClick r:id="rId5"/>
              </a:rPr>
              <a:t>http://</a:t>
            </a:r>
            <a:r>
              <a:rPr lang="en-US" sz="1800" dirty="0" err="1">
                <a:solidFill>
                  <a:srgbClr val="FF0000"/>
                </a:solidFill>
                <a:latin typeface="Calibri" charset="0"/>
                <a:hlinkClick r:id="rId5"/>
              </a:rPr>
              <a:t>www.emc.ncep.noaa.gov</a:t>
            </a:r>
            <a:r>
              <a:rPr lang="en-US" sz="1800" dirty="0">
                <a:solidFill>
                  <a:srgbClr val="FF0000"/>
                </a:solidFill>
                <a:latin typeface="Calibri" charset="0"/>
                <a:hlinkClick r:id="rId5"/>
              </a:rPr>
              <a:t>/</a:t>
            </a:r>
            <a:r>
              <a:rPr lang="en-US" sz="1800" dirty="0" err="1">
                <a:solidFill>
                  <a:srgbClr val="FF0000"/>
                </a:solidFill>
                <a:latin typeface="Calibri" charset="0"/>
                <a:hlinkClick r:id="rId5"/>
              </a:rPr>
              <a:t>gc_wmb</a:t>
            </a:r>
            <a:r>
              <a:rPr lang="en-US" sz="1800" dirty="0">
                <a:solidFill>
                  <a:srgbClr val="FF0000"/>
                </a:solidFill>
                <a:latin typeface="Calibri" charset="0"/>
                <a:hlinkClick r:id="rId5"/>
              </a:rPr>
              <a:t>/</a:t>
            </a:r>
            <a:r>
              <a:rPr lang="en-US" sz="1800" dirty="0" err="1">
                <a:solidFill>
                  <a:srgbClr val="FF0000"/>
                </a:solidFill>
                <a:latin typeface="Calibri" charset="0"/>
                <a:hlinkClick r:id="rId5"/>
              </a:rPr>
              <a:t>vxt</a:t>
            </a:r>
            <a:r>
              <a:rPr lang="en-US" sz="1800" dirty="0">
                <a:solidFill>
                  <a:srgbClr val="FF0000"/>
                </a:solidFill>
                <a:latin typeface="Calibri" charset="0"/>
                <a:hlinkClick r:id="rId5"/>
              </a:rPr>
              <a:t>/</a:t>
            </a:r>
            <a:endParaRPr lang="en-US" sz="1800" dirty="0">
              <a:solidFill>
                <a:srgbClr val="FF0000"/>
              </a:solidFill>
              <a:latin typeface="Calibri" charset="0"/>
            </a:endParaRPr>
          </a:p>
        </p:txBody>
      </p:sp>
      <p:pic>
        <p:nvPicPr>
          <p:cNvPr id="16" name="sandy.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3524" r="2727"/>
          <a:stretch/>
        </p:blipFill>
        <p:spPr>
          <a:xfrm>
            <a:off x="3409848" y="1436956"/>
            <a:ext cx="5590343" cy="4472279"/>
          </a:xfrm>
          <a:prstGeom prst="rect">
            <a:avLst/>
          </a:prstGeom>
          <a:ln>
            <a:noFill/>
          </a:ln>
        </p:spPr>
      </p:pic>
      <p:pic>
        <p:nvPicPr>
          <p:cNvPr id="19" name="Picture 2" descr="C:\Users\vijay.t.tallapragada\Documents\loop_1.00E-06.gif"/>
          <p:cNvPicPr>
            <a:picLocks noChangeAspect="1" noChangeArrowheads="1" noCrop="1"/>
          </p:cNvPicPr>
          <p:nvPr/>
        </p:nvPicPr>
        <p:blipFill>
          <a:blip r:embed="rId7" cstate="email">
            <a:extLst>
              <a:ext uri="{28A0092B-C50C-407E-A947-70E740481C1C}">
                <a14:useLocalDpi xmlns:a14="http://schemas.microsoft.com/office/drawing/2010/main"/>
              </a:ext>
            </a:extLst>
          </a:blip>
          <a:srcRect/>
          <a:stretch>
            <a:fillRect/>
          </a:stretch>
        </p:blipFill>
        <p:spPr bwMode="auto">
          <a:xfrm>
            <a:off x="190806" y="3701835"/>
            <a:ext cx="3365193" cy="27004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23 October 2013</a:t>
            </a:r>
            <a:endParaRPr lang="en-US" dirty="0">
              <a:latin typeface="Calibri"/>
              <a:cs typeface="Calibri"/>
            </a:endParaRPr>
          </a:p>
        </p:txBody>
      </p:sp>
    </p:spTree>
    <p:extLst>
      <p:ext uri="{BB962C8B-B14F-4D97-AF65-F5344CB8AC3E}">
        <p14:creationId xmlns:p14="http://schemas.microsoft.com/office/powerpoint/2010/main" val="297780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1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6"/>
                                        </p:tgtEl>
                                      </p:cBhvr>
                                    </p:cmd>
                                  </p:childTnLst>
                                </p:cTn>
                              </p:par>
                            </p:childTnLst>
                          </p:cTn>
                        </p:par>
                      </p:childTnLst>
                    </p:cTn>
                  </p:par>
                </p:childTnLst>
              </p:cTn>
              <p:nextCondLst>
                <p:cond evt="onClick" delay="0">
                  <p:tgtEl>
                    <p:spTgt spid="16"/>
                  </p:tgtEl>
                </p:cond>
              </p:nextCondLst>
            </p:seq>
            <p:video>
              <p:cMediaNode vol="80000">
                <p:cTn id="12" repeatCount="indefinite" fill="hold" display="0">
                  <p:stCondLst>
                    <p:cond delay="indefinite"/>
                  </p:stCondLst>
                </p:cTn>
                <p:tgtEl>
                  <p:spTgt spid="1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7"/>
          <p:cNvSpPr txBox="1">
            <a:spLocks/>
          </p:cNvSpPr>
          <p:nvPr/>
        </p:nvSpPr>
        <p:spPr bwMode="auto">
          <a:xfrm>
            <a:off x="7322942" y="6639281"/>
            <a:ext cx="1355220"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Hyun-</a:t>
            </a:r>
            <a:r>
              <a:rPr lang="en-US" sz="1000" dirty="0">
                <a:solidFill>
                  <a:srgbClr val="000000"/>
                </a:solidFill>
              </a:rPr>
              <a:t>S</a:t>
            </a:r>
            <a:r>
              <a:rPr lang="en-US" sz="1000" dirty="0" smtClean="0">
                <a:solidFill>
                  <a:srgbClr val="000000"/>
                </a:solidFill>
              </a:rPr>
              <a:t>uk Kim (EMC)</a:t>
            </a:r>
            <a:endParaRPr lang="en-US" sz="1100" dirty="0">
              <a:solidFill>
                <a:srgbClr val="000000"/>
              </a:solidFill>
            </a:endParaRPr>
          </a:p>
        </p:txBody>
      </p:sp>
      <p:sp>
        <p:nvSpPr>
          <p:cNvPr id="28" name="Rectangle 2"/>
          <p:cNvSpPr txBox="1">
            <a:spLocks noChangeArrowheads="1"/>
          </p:cNvSpPr>
          <p:nvPr/>
        </p:nvSpPr>
        <p:spPr bwMode="auto">
          <a:xfrm>
            <a:off x="0" y="0"/>
            <a:ext cx="9144000" cy="1312333"/>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600" dirty="0" smtClean="0">
                <a:latin typeface="Calibri"/>
                <a:ea typeface="Calibri" charset="0"/>
                <a:cs typeface="Calibri"/>
              </a:rPr>
              <a:t>HYCOM-HWRF (</a:t>
            </a:r>
            <a:r>
              <a:rPr lang="en-US" sz="3600" dirty="0" smtClean="0">
                <a:latin typeface="Calibri"/>
                <a:cs typeface="Calibri"/>
              </a:rPr>
              <a:t>HY-HWRF)</a:t>
            </a:r>
            <a:endParaRPr lang="en-US" sz="3600" dirty="0">
              <a:latin typeface="Calibri"/>
              <a:cs typeface="Calibri"/>
            </a:endParaRPr>
          </a:p>
        </p:txBody>
      </p:sp>
      <p:sp>
        <p:nvSpPr>
          <p:cNvPr id="27"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23 October 2013</a:t>
            </a:r>
            <a:endParaRPr lang="en-US" dirty="0"/>
          </a:p>
        </p:txBody>
      </p:sp>
      <p:pic>
        <p:nvPicPr>
          <p:cNvPr id="21" name="Picture 2" descr="D:\meetings\HyHWRF-system.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7437" y="1371600"/>
            <a:ext cx="7599363" cy="33718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572001" y="4013299"/>
            <a:ext cx="4225636" cy="2339102"/>
          </a:xfrm>
          <a:prstGeom prst="rect">
            <a:avLst/>
          </a:prstGeom>
          <a:noFill/>
        </p:spPr>
        <p:txBody>
          <a:bodyPr wrap="square" rtlCol="0">
            <a:spAutoFit/>
          </a:bodyPr>
          <a:lstStyle/>
          <a:p>
            <a:pPr lvl="1"/>
            <a:r>
              <a:rPr lang="en-US" sz="1800" dirty="0"/>
              <a:t>	</a:t>
            </a:r>
            <a:r>
              <a:rPr lang="en-US" sz="2000" b="1" u="sng" dirty="0" smtClean="0"/>
              <a:t>HYCOM:</a:t>
            </a:r>
            <a:r>
              <a:rPr lang="en-US" sz="2000" b="1" dirty="0" smtClean="0"/>
              <a:t> </a:t>
            </a:r>
            <a:endParaRPr lang="en-US" sz="1800" b="1" dirty="0" smtClean="0"/>
          </a:p>
          <a:p>
            <a:pPr marL="1257300" lvl="2" indent="-342900">
              <a:buAutoNum type="alphaLcPeriod"/>
            </a:pPr>
            <a:r>
              <a:rPr lang="en-US" sz="1800" b="1" dirty="0" smtClean="0"/>
              <a:t>IC/BC – real-time &amp; data assimilated fields</a:t>
            </a:r>
          </a:p>
          <a:p>
            <a:pPr marL="1257300" lvl="2" indent="-342900">
              <a:buAutoNum type="alphaLcPeriod"/>
            </a:pPr>
            <a:r>
              <a:rPr lang="en-US" sz="1800" dirty="0" err="1" smtClean="0">
                <a:latin typeface="Symbol" charset="2"/>
                <a:cs typeface="Symbol" charset="2"/>
              </a:rPr>
              <a:t>D</a:t>
            </a:r>
            <a:r>
              <a:rPr lang="en-US" sz="1800" dirty="0" err="1" smtClean="0"/>
              <a:t>x</a:t>
            </a:r>
            <a:r>
              <a:rPr lang="en-US" sz="1800" dirty="0" smtClean="0"/>
              <a:t>/</a:t>
            </a:r>
            <a:r>
              <a:rPr lang="en-US" sz="1800" dirty="0" err="1">
                <a:latin typeface="Symbol" charset="2"/>
                <a:cs typeface="Symbol" charset="2"/>
              </a:rPr>
              <a:t>D</a:t>
            </a:r>
            <a:r>
              <a:rPr lang="en-US" sz="1800" dirty="0" err="1" smtClean="0"/>
              <a:t>y</a:t>
            </a:r>
            <a:r>
              <a:rPr lang="en-US" sz="1800" dirty="0" smtClean="0"/>
              <a:t>=9 km</a:t>
            </a:r>
            <a:endParaRPr lang="en-US" sz="1800" dirty="0">
              <a:sym typeface="Wingdings" pitchFamily="2" charset="2"/>
            </a:endParaRPr>
          </a:p>
          <a:p>
            <a:pPr marL="1257300" lvl="2" indent="-342900">
              <a:buAutoNum type="alphaLcPeriod"/>
            </a:pPr>
            <a:r>
              <a:rPr lang="en-US" sz="1800" dirty="0" smtClean="0">
                <a:sym typeface="Wingdings" pitchFamily="2" charset="2"/>
              </a:rPr>
              <a:t>32 hybrid layers</a:t>
            </a:r>
          </a:p>
          <a:p>
            <a:pPr marL="1257300" lvl="2" indent="-342900">
              <a:buAutoNum type="alphaLcPeriod"/>
            </a:pPr>
            <a:r>
              <a:rPr lang="en-US" sz="1800" dirty="0" smtClean="0">
                <a:sym typeface="Wingdings" pitchFamily="2" charset="2"/>
              </a:rPr>
              <a:t>Relatively finer resolution of MLD -  </a:t>
            </a:r>
            <a:r>
              <a:rPr lang="en-US" sz="1800" b="1" i="1" dirty="0" smtClean="0">
                <a:sym typeface="Wingdings" pitchFamily="2" charset="2"/>
              </a:rPr>
              <a:t>1 m, 4 m</a:t>
            </a:r>
            <a:r>
              <a:rPr lang="en-US" sz="1800" dirty="0" smtClean="0">
                <a:sym typeface="Wingdings" pitchFamily="2" charset="2"/>
              </a:rPr>
              <a:t>, …</a:t>
            </a:r>
          </a:p>
          <a:p>
            <a:pPr marL="1257300" lvl="2" indent="-342900">
              <a:buAutoNum type="alphaLcPeriod"/>
            </a:pPr>
            <a:r>
              <a:rPr lang="en-US" sz="1800" b="1" dirty="0" smtClean="0">
                <a:sym typeface="Wingdings" pitchFamily="2" charset="2"/>
              </a:rPr>
              <a:t>KPP mixing</a:t>
            </a:r>
            <a:endParaRPr lang="en-US" sz="1800" b="1" dirty="0" smtClean="0"/>
          </a:p>
        </p:txBody>
      </p:sp>
      <p:pic>
        <p:nvPicPr>
          <p:cNvPr id="23" name="Picture 4" descr="D:\meetings\OceanModelComponent.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6750" y="2362200"/>
            <a:ext cx="33718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5327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548216" y="1298295"/>
            <a:ext cx="6139085" cy="4691016"/>
            <a:chOff x="1448015" y="1293091"/>
            <a:chExt cx="6139085" cy="4691016"/>
          </a:xfrm>
        </p:grpSpPr>
        <p:pic>
          <p:nvPicPr>
            <p:cNvPr id="9" name="Picture 3" descr="Z:\Grads_out\H3Y2\WPAL1213\track_all.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20273" y="1293091"/>
              <a:ext cx="5866827" cy="46910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811150" y="3503958"/>
              <a:ext cx="1581508" cy="307777"/>
            </a:xfrm>
            <a:prstGeom prst="rect">
              <a:avLst/>
            </a:prstGeom>
            <a:solidFill>
              <a:srgbClr val="FFFFFF"/>
            </a:solidFill>
          </p:spPr>
          <p:txBody>
            <a:bodyPr wrap="none" rtlCol="0">
              <a:spAutoFit/>
            </a:bodyPr>
            <a:lstStyle/>
            <a:p>
              <a:r>
                <a:rPr lang="en-US" sz="1400" b="1" dirty="0" smtClean="0"/>
                <a:t>Track Error (nm)</a:t>
              </a:r>
              <a:endParaRPr lang="en-US" sz="1400" b="1" dirty="0"/>
            </a:p>
          </p:txBody>
        </p:sp>
      </p:grpSp>
      <p:sp>
        <p:nvSpPr>
          <p:cNvPr id="31" name="Text Box 7"/>
          <p:cNvSpPr txBox="1">
            <a:spLocks/>
          </p:cNvSpPr>
          <p:nvPr/>
        </p:nvSpPr>
        <p:spPr bwMode="auto">
          <a:xfrm>
            <a:off x="7322942" y="6639281"/>
            <a:ext cx="1355220"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Hyun-</a:t>
            </a:r>
            <a:r>
              <a:rPr lang="en-US" sz="1000" dirty="0">
                <a:solidFill>
                  <a:srgbClr val="000000"/>
                </a:solidFill>
              </a:rPr>
              <a:t>S</a:t>
            </a:r>
            <a:r>
              <a:rPr lang="en-US" sz="1000" dirty="0" smtClean="0">
                <a:solidFill>
                  <a:srgbClr val="000000"/>
                </a:solidFill>
              </a:rPr>
              <a:t>uk Kim (EMC)</a:t>
            </a:r>
            <a:endParaRPr lang="en-US" sz="1100" dirty="0">
              <a:solidFill>
                <a:srgbClr val="000000"/>
              </a:solidFill>
            </a:endParaRPr>
          </a:p>
        </p:txBody>
      </p:sp>
      <p:sp>
        <p:nvSpPr>
          <p:cNvPr id="28" name="Rectangle 2"/>
          <p:cNvSpPr txBox="1">
            <a:spLocks noChangeArrowheads="1"/>
          </p:cNvSpPr>
          <p:nvPr/>
        </p:nvSpPr>
        <p:spPr bwMode="auto">
          <a:xfrm>
            <a:off x="0" y="0"/>
            <a:ext cx="9144000" cy="1312333"/>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600" dirty="0" smtClean="0">
                <a:latin typeface="Calibri"/>
                <a:ea typeface="Calibri" charset="0"/>
                <a:cs typeface="Calibri"/>
              </a:rPr>
              <a:t>HYCOM-HWRF (</a:t>
            </a:r>
            <a:r>
              <a:rPr lang="en-US" sz="3600" dirty="0" smtClean="0">
                <a:latin typeface="Calibri"/>
                <a:cs typeface="Calibri"/>
              </a:rPr>
              <a:t>HY-HWRF)</a:t>
            </a:r>
            <a:endParaRPr lang="en-US" sz="3600" dirty="0">
              <a:latin typeface="Calibri"/>
              <a:cs typeface="Calibri"/>
            </a:endParaRPr>
          </a:p>
        </p:txBody>
      </p:sp>
      <p:sp>
        <p:nvSpPr>
          <p:cNvPr id="27"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23 October 2013</a:t>
            </a:r>
            <a:endParaRPr lang="en-US" dirty="0"/>
          </a:p>
        </p:txBody>
      </p:sp>
      <p:sp>
        <p:nvSpPr>
          <p:cNvPr id="7" name="TextBox 6"/>
          <p:cNvSpPr txBox="1"/>
          <p:nvPr/>
        </p:nvSpPr>
        <p:spPr>
          <a:xfrm>
            <a:off x="493488" y="5920510"/>
            <a:ext cx="8382657" cy="523220"/>
          </a:xfrm>
          <a:prstGeom prst="rect">
            <a:avLst/>
          </a:prstGeom>
          <a:noFill/>
        </p:spPr>
        <p:txBody>
          <a:bodyPr wrap="square" rtlCol="0">
            <a:spAutoFit/>
          </a:bodyPr>
          <a:lstStyle/>
          <a:p>
            <a:pPr algn="ctr"/>
            <a:r>
              <a:rPr lang="en-US" sz="2800" dirty="0" smtClean="0">
                <a:latin typeface="Calibri"/>
                <a:cs typeface="Calibri"/>
              </a:rPr>
              <a:t>Typhoon Forecasts for 2012-2013: Intensity (248 cases) </a:t>
            </a:r>
            <a:endParaRPr lang="en-US" sz="2800" dirty="0">
              <a:latin typeface="Calibri"/>
              <a:cs typeface="Calibri"/>
            </a:endParaRPr>
          </a:p>
        </p:txBody>
      </p:sp>
      <p:grpSp>
        <p:nvGrpSpPr>
          <p:cNvPr id="4" name="Group 3"/>
          <p:cNvGrpSpPr/>
          <p:nvPr/>
        </p:nvGrpSpPr>
        <p:grpSpPr>
          <a:xfrm>
            <a:off x="2550239" y="1301478"/>
            <a:ext cx="6135039" cy="4684651"/>
            <a:chOff x="3008961" y="1185919"/>
            <a:chExt cx="6135039" cy="4684651"/>
          </a:xfrm>
        </p:grpSpPr>
        <p:pic>
          <p:nvPicPr>
            <p:cNvPr id="15" name="Picture 6" descr="Z:\Grads_out\H3Y2\WPAL1213\intensity_all.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299837" y="1185919"/>
              <a:ext cx="5844163" cy="46846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rot="16200000">
              <a:off x="2292409" y="3587085"/>
              <a:ext cx="1740881" cy="307777"/>
            </a:xfrm>
            <a:prstGeom prst="rect">
              <a:avLst/>
            </a:prstGeom>
            <a:solidFill>
              <a:srgbClr val="FFFFFF"/>
            </a:solidFill>
          </p:spPr>
          <p:txBody>
            <a:bodyPr wrap="none" rtlCol="0">
              <a:spAutoFit/>
            </a:bodyPr>
            <a:lstStyle/>
            <a:p>
              <a:r>
                <a:rPr lang="en-US" sz="1400" b="1" dirty="0" smtClean="0"/>
                <a:t>Intensity Error (kt)</a:t>
              </a:r>
              <a:endParaRPr lang="en-US" sz="1400" b="1" dirty="0"/>
            </a:p>
          </p:txBody>
        </p:sp>
      </p:grpSp>
      <p:sp>
        <p:nvSpPr>
          <p:cNvPr id="20" name="TextBox 19"/>
          <p:cNvSpPr txBox="1"/>
          <p:nvPr/>
        </p:nvSpPr>
        <p:spPr>
          <a:xfrm>
            <a:off x="362530" y="1714683"/>
            <a:ext cx="1865744" cy="3970318"/>
          </a:xfrm>
          <a:prstGeom prst="rect">
            <a:avLst/>
          </a:prstGeom>
          <a:noFill/>
        </p:spPr>
        <p:txBody>
          <a:bodyPr wrap="square" rtlCol="0">
            <a:spAutoFit/>
          </a:bodyPr>
          <a:lstStyle/>
          <a:p>
            <a:r>
              <a:rPr lang="en-US" sz="1800" b="1" dirty="0" smtClean="0"/>
              <a:t>2012</a:t>
            </a:r>
            <a:r>
              <a:rPr lang="en-US" sz="1800" dirty="0" smtClean="0"/>
              <a:t>: </a:t>
            </a:r>
          </a:p>
          <a:p>
            <a:r>
              <a:rPr lang="en-US" sz="1800" dirty="0" err="1" smtClean="0"/>
              <a:t>Guchol</a:t>
            </a:r>
            <a:r>
              <a:rPr lang="en-US" sz="1800" dirty="0" smtClean="0"/>
              <a:t> (05W), </a:t>
            </a:r>
            <a:r>
              <a:rPr lang="en-US" sz="1800" dirty="0" err="1" smtClean="0"/>
              <a:t>Talim</a:t>
            </a:r>
            <a:r>
              <a:rPr lang="en-US" sz="1800" dirty="0" smtClean="0"/>
              <a:t> (06W),</a:t>
            </a:r>
            <a:r>
              <a:rPr lang="en-US" sz="1800" dirty="0"/>
              <a:t> </a:t>
            </a:r>
            <a:r>
              <a:rPr lang="en-US" sz="1800" dirty="0" err="1" smtClean="0"/>
              <a:t>Saola</a:t>
            </a:r>
            <a:r>
              <a:rPr lang="en-US" sz="1800" dirty="0" smtClean="0"/>
              <a:t> (10W), </a:t>
            </a:r>
            <a:r>
              <a:rPr lang="en-US" sz="1800" dirty="0" err="1" smtClean="0"/>
              <a:t>Tembin</a:t>
            </a:r>
            <a:r>
              <a:rPr lang="en-US" sz="1800" dirty="0" smtClean="0"/>
              <a:t> (15W), </a:t>
            </a:r>
            <a:r>
              <a:rPr lang="en-US" sz="1800" dirty="0" err="1" smtClean="0"/>
              <a:t>Bolaven</a:t>
            </a:r>
            <a:r>
              <a:rPr lang="en-US" sz="1800" dirty="0" smtClean="0"/>
              <a:t> (16W), </a:t>
            </a:r>
            <a:r>
              <a:rPr lang="en-US" sz="1800" dirty="0" err="1" smtClean="0"/>
              <a:t>Sanba</a:t>
            </a:r>
            <a:r>
              <a:rPr lang="en-US" sz="1800" dirty="0" smtClean="0"/>
              <a:t> (17W), </a:t>
            </a:r>
            <a:r>
              <a:rPr lang="en-US" sz="1800" dirty="0" err="1" smtClean="0"/>
              <a:t>Jelawat</a:t>
            </a:r>
            <a:r>
              <a:rPr lang="en-US" sz="1800" dirty="0" smtClean="0"/>
              <a:t> (18W)</a:t>
            </a:r>
          </a:p>
          <a:p>
            <a:endParaRPr lang="en-US" sz="1800" dirty="0" smtClean="0"/>
          </a:p>
          <a:p>
            <a:r>
              <a:rPr lang="en-US" sz="1800" b="1" dirty="0" smtClean="0"/>
              <a:t>2013</a:t>
            </a:r>
            <a:r>
              <a:rPr lang="en-US" sz="1800" dirty="0" smtClean="0"/>
              <a:t>: </a:t>
            </a:r>
          </a:p>
          <a:p>
            <a:r>
              <a:rPr lang="en-US" sz="1800" dirty="0" err="1" smtClean="0"/>
              <a:t>Yagi</a:t>
            </a:r>
            <a:r>
              <a:rPr lang="en-US" sz="1800" dirty="0" smtClean="0"/>
              <a:t> (03W), </a:t>
            </a:r>
            <a:r>
              <a:rPr lang="en-US" sz="1800" dirty="0" err="1" smtClean="0"/>
              <a:t>Rumbia</a:t>
            </a:r>
            <a:r>
              <a:rPr lang="en-US" sz="1800" dirty="0" smtClean="0"/>
              <a:t> (06W), </a:t>
            </a:r>
            <a:r>
              <a:rPr lang="en-US" sz="1800" dirty="0" smtClean="0">
                <a:solidFill>
                  <a:srgbClr val="FF0000"/>
                </a:solidFill>
              </a:rPr>
              <a:t>Soulik (07W)</a:t>
            </a:r>
            <a:r>
              <a:rPr lang="en-US" sz="1800" dirty="0" smtClean="0"/>
              <a:t>, </a:t>
            </a:r>
            <a:r>
              <a:rPr lang="en-US" sz="1800" dirty="0" err="1" smtClean="0"/>
              <a:t>Cimaron</a:t>
            </a:r>
            <a:r>
              <a:rPr lang="en-US" sz="1800" dirty="0" smtClean="0"/>
              <a:t> (08W) </a:t>
            </a:r>
            <a:endParaRPr lang="en-US" sz="1800" dirty="0"/>
          </a:p>
        </p:txBody>
      </p:sp>
    </p:spTree>
    <p:extLst>
      <p:ext uri="{BB962C8B-B14F-4D97-AF65-F5344CB8AC3E}">
        <p14:creationId xmlns:p14="http://schemas.microsoft.com/office/powerpoint/2010/main" val="2402874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7"/>
          <p:cNvSpPr txBox="1">
            <a:spLocks/>
          </p:cNvSpPr>
          <p:nvPr/>
        </p:nvSpPr>
        <p:spPr bwMode="auto">
          <a:xfrm>
            <a:off x="7322942" y="6639281"/>
            <a:ext cx="1355220"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Hyun-</a:t>
            </a:r>
            <a:r>
              <a:rPr lang="en-US" sz="1000" dirty="0">
                <a:solidFill>
                  <a:srgbClr val="000000"/>
                </a:solidFill>
              </a:rPr>
              <a:t>S</a:t>
            </a:r>
            <a:r>
              <a:rPr lang="en-US" sz="1000" dirty="0" smtClean="0">
                <a:solidFill>
                  <a:srgbClr val="000000"/>
                </a:solidFill>
              </a:rPr>
              <a:t>uk Kim (EMC)</a:t>
            </a:r>
            <a:endParaRPr lang="en-US" sz="1100" dirty="0">
              <a:solidFill>
                <a:srgbClr val="000000"/>
              </a:solidFill>
            </a:endParaRPr>
          </a:p>
        </p:txBody>
      </p:sp>
      <p:sp>
        <p:nvSpPr>
          <p:cNvPr id="27"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23 October 2013</a:t>
            </a:r>
            <a:endParaRPr lang="en-US" dirty="0"/>
          </a:p>
        </p:txBody>
      </p:sp>
      <p:pic>
        <p:nvPicPr>
          <p:cNvPr id="42" name="Picture 6" descr="Z:\H3Y2\Soulik07w\analysis\TrackAll4HWRF2_HWRF-HYCOM_HWRF.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246" t="8836" r="1778"/>
          <a:stretch/>
        </p:blipFill>
        <p:spPr bwMode="auto">
          <a:xfrm>
            <a:off x="149276" y="2056100"/>
            <a:ext cx="8835503" cy="364665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5" descr="Z:\Grads_out\H3Y2\WPAL2013\fig_wp072013_SOULIK_wfsp.png"/>
          <p:cNvPicPr>
            <a:picLocks noChangeAspect="1" noChangeArrowheads="1"/>
          </p:cNvPicPr>
          <p:nvPr/>
        </p:nvPicPr>
        <p:blipFill>
          <a:blip r:embed="rId4" cstate="email">
            <a:clrChange>
              <a:clrFrom>
                <a:srgbClr val="E2070E"/>
              </a:clrFrom>
              <a:clrTo>
                <a:srgbClr val="E2070E">
                  <a:alpha val="0"/>
                </a:srgbClr>
              </a:clrTo>
            </a:clrChange>
            <a:extLst>
              <a:ext uri="{BEBA8EAE-BF5A-486C-A8C5-ECC9F3942E4B}">
                <a14:imgProps xmlns:a14="http://schemas.microsoft.com/office/drawing/2010/main">
                  <a14:imgLayer r:embed="rId5">
                    <a14:imgEffect>
                      <a14:sharpenSoften amount="500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1529236" y="1817942"/>
            <a:ext cx="6301426" cy="4555031"/>
          </a:xfrm>
          <a:prstGeom prst="rect">
            <a:avLst/>
          </a:prstGeom>
          <a:solidFill>
            <a:schemeClr val="bg1"/>
          </a:solidFill>
        </p:spPr>
      </p:pic>
      <p:sp>
        <p:nvSpPr>
          <p:cNvPr id="45" name="Rectangle 2"/>
          <p:cNvSpPr txBox="1">
            <a:spLocks noChangeArrowheads="1"/>
          </p:cNvSpPr>
          <p:nvPr/>
        </p:nvSpPr>
        <p:spPr bwMode="auto">
          <a:xfrm>
            <a:off x="0" y="0"/>
            <a:ext cx="9144000" cy="1312333"/>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600" dirty="0" smtClean="0">
                <a:latin typeface="Calibri"/>
                <a:ea typeface="Calibri" charset="0"/>
                <a:cs typeface="Calibri"/>
              </a:rPr>
              <a:t>HYCOM-HWRF (</a:t>
            </a:r>
            <a:r>
              <a:rPr lang="en-US" sz="3600" dirty="0" smtClean="0">
                <a:latin typeface="Calibri"/>
                <a:cs typeface="Calibri"/>
              </a:rPr>
              <a:t>HY-HWRF)</a:t>
            </a:r>
            <a:endParaRPr lang="en-US" sz="3600" dirty="0">
              <a:latin typeface="Calibri"/>
              <a:cs typeface="Calibri"/>
            </a:endParaRPr>
          </a:p>
        </p:txBody>
      </p:sp>
      <p:sp>
        <p:nvSpPr>
          <p:cNvPr id="46" name="TextBox 45"/>
          <p:cNvSpPr txBox="1"/>
          <p:nvPr/>
        </p:nvSpPr>
        <p:spPr>
          <a:xfrm>
            <a:off x="3828860" y="1341447"/>
            <a:ext cx="1572491" cy="461665"/>
          </a:xfrm>
          <a:prstGeom prst="rect">
            <a:avLst/>
          </a:prstGeom>
          <a:noFill/>
        </p:spPr>
        <p:txBody>
          <a:bodyPr wrap="square" rtlCol="0">
            <a:spAutoFit/>
          </a:bodyPr>
          <a:lstStyle/>
          <a:p>
            <a:r>
              <a:rPr lang="en-US" dirty="0" smtClean="0">
                <a:latin typeface="Calibri"/>
                <a:cs typeface="Calibri"/>
              </a:rPr>
              <a:t>Soulik 07W</a:t>
            </a:r>
            <a:endParaRPr lang="en-US" dirty="0">
              <a:latin typeface="Calibri"/>
              <a:cs typeface="Calibri"/>
            </a:endParaRPr>
          </a:p>
        </p:txBody>
      </p:sp>
    </p:spTree>
    <p:extLst>
      <p:ext uri="{BB962C8B-B14F-4D97-AF65-F5344CB8AC3E}">
        <p14:creationId xmlns:p14="http://schemas.microsoft.com/office/powerpoint/2010/main" val="34839744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23 October 2013</a:t>
            </a:r>
            <a:endParaRPr lang="en-US" dirty="0"/>
          </a:p>
        </p:txBody>
      </p:sp>
      <p:grpSp>
        <p:nvGrpSpPr>
          <p:cNvPr id="37" name="Group 36"/>
          <p:cNvGrpSpPr/>
          <p:nvPr/>
        </p:nvGrpSpPr>
        <p:grpSpPr>
          <a:xfrm>
            <a:off x="-1" y="1283270"/>
            <a:ext cx="8829872" cy="5063266"/>
            <a:chOff x="-69035" y="3406938"/>
            <a:chExt cx="4776976" cy="2067154"/>
          </a:xfrm>
        </p:grpSpPr>
        <p:grpSp>
          <p:nvGrpSpPr>
            <p:cNvPr id="38" name="Group 37"/>
            <p:cNvGrpSpPr/>
            <p:nvPr/>
          </p:nvGrpSpPr>
          <p:grpSpPr>
            <a:xfrm>
              <a:off x="536805" y="3406938"/>
              <a:ext cx="4171136" cy="2067154"/>
              <a:chOff x="838200" y="2590800"/>
              <a:chExt cx="6136178" cy="4030342"/>
            </a:xfrm>
          </p:grpSpPr>
          <p:pic>
            <p:nvPicPr>
              <p:cNvPr id="42" name="Picture 6" descr="D:\meetings\2DValid_tmi_amsresst20130710_rtofs_cyc05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8200" y="2590800"/>
                <a:ext cx="3064816" cy="40303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 descr="D:\meetings\2DValid_tmi_amsresst20130714_rtofs_cyc054.png"/>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3016" y="2590800"/>
                <a:ext cx="3071362" cy="4027731"/>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p:cNvSpPr txBox="1"/>
            <p:nvPr/>
          </p:nvSpPr>
          <p:spPr>
            <a:xfrm>
              <a:off x="58243" y="4790037"/>
              <a:ext cx="590233" cy="405169"/>
            </a:xfrm>
            <a:prstGeom prst="rect">
              <a:avLst/>
            </a:prstGeom>
            <a:noFill/>
          </p:spPr>
          <p:txBody>
            <a:bodyPr wrap="square" rtlCol="0">
              <a:spAutoFit/>
            </a:bodyPr>
            <a:lstStyle/>
            <a:p>
              <a:r>
                <a:rPr lang="en-US" dirty="0" smtClean="0">
                  <a:latin typeface="Calibri"/>
                  <a:cs typeface="Calibri"/>
                </a:rPr>
                <a:t>GFS</a:t>
              </a:r>
              <a:endParaRPr lang="en-US" dirty="0">
                <a:latin typeface="Calibri"/>
                <a:cs typeface="Calibri"/>
              </a:endParaRPr>
            </a:p>
          </p:txBody>
        </p:sp>
        <p:sp>
          <p:nvSpPr>
            <p:cNvPr id="40" name="TextBox 39"/>
            <p:cNvSpPr txBox="1"/>
            <p:nvPr/>
          </p:nvSpPr>
          <p:spPr>
            <a:xfrm>
              <a:off x="-69035" y="4082568"/>
              <a:ext cx="1066801" cy="405169"/>
            </a:xfrm>
            <a:prstGeom prst="rect">
              <a:avLst/>
            </a:prstGeom>
            <a:noFill/>
          </p:spPr>
          <p:txBody>
            <a:bodyPr wrap="square" rtlCol="0">
              <a:spAutoFit/>
            </a:bodyPr>
            <a:lstStyle/>
            <a:p>
              <a:r>
                <a:rPr lang="en-US" dirty="0" smtClean="0">
                  <a:latin typeface="Calibri"/>
                  <a:cs typeface="Calibri"/>
                </a:rPr>
                <a:t>HYCOM</a:t>
              </a:r>
              <a:endParaRPr lang="en-US" dirty="0">
                <a:latin typeface="Calibri"/>
                <a:cs typeface="Calibri"/>
              </a:endParaRPr>
            </a:p>
          </p:txBody>
        </p:sp>
        <p:sp>
          <p:nvSpPr>
            <p:cNvPr id="41" name="TextBox 40"/>
            <p:cNvSpPr txBox="1"/>
            <p:nvPr/>
          </p:nvSpPr>
          <p:spPr>
            <a:xfrm>
              <a:off x="-64691" y="3570837"/>
              <a:ext cx="845367" cy="405169"/>
            </a:xfrm>
            <a:prstGeom prst="rect">
              <a:avLst/>
            </a:prstGeom>
            <a:noFill/>
          </p:spPr>
          <p:txBody>
            <a:bodyPr wrap="square" rtlCol="0">
              <a:spAutoFit/>
            </a:bodyPr>
            <a:lstStyle/>
            <a:p>
              <a:r>
                <a:rPr lang="en-US" dirty="0" smtClean="0">
                  <a:latin typeface="Calibri"/>
                  <a:cs typeface="Calibri"/>
                </a:rPr>
                <a:t>Obs.</a:t>
              </a:r>
              <a:endParaRPr lang="en-US" dirty="0">
                <a:latin typeface="Calibri"/>
                <a:cs typeface="Calibri"/>
              </a:endParaRPr>
            </a:p>
          </p:txBody>
        </p:sp>
      </p:grpSp>
      <p:sp>
        <p:nvSpPr>
          <p:cNvPr id="44" name="TextBox 43"/>
          <p:cNvSpPr txBox="1"/>
          <p:nvPr/>
        </p:nvSpPr>
        <p:spPr>
          <a:xfrm>
            <a:off x="4154054" y="6246075"/>
            <a:ext cx="1572491" cy="461665"/>
          </a:xfrm>
          <a:prstGeom prst="rect">
            <a:avLst/>
          </a:prstGeom>
          <a:noFill/>
        </p:spPr>
        <p:txBody>
          <a:bodyPr wrap="square" rtlCol="0">
            <a:spAutoFit/>
          </a:bodyPr>
          <a:lstStyle/>
          <a:p>
            <a:r>
              <a:rPr lang="en-US" dirty="0" smtClean="0">
                <a:latin typeface="Calibri"/>
                <a:cs typeface="Calibri"/>
              </a:rPr>
              <a:t>Soulik 07W</a:t>
            </a:r>
            <a:endParaRPr lang="en-US" dirty="0">
              <a:latin typeface="Calibri"/>
              <a:cs typeface="Calibri"/>
            </a:endParaRPr>
          </a:p>
        </p:txBody>
      </p:sp>
      <p:sp>
        <p:nvSpPr>
          <p:cNvPr id="45" name="Text Box 7"/>
          <p:cNvSpPr txBox="1">
            <a:spLocks/>
          </p:cNvSpPr>
          <p:nvPr/>
        </p:nvSpPr>
        <p:spPr bwMode="auto">
          <a:xfrm>
            <a:off x="7322942" y="6639281"/>
            <a:ext cx="1355220"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Hyun-</a:t>
            </a:r>
            <a:r>
              <a:rPr lang="en-US" sz="1000" dirty="0">
                <a:solidFill>
                  <a:srgbClr val="000000"/>
                </a:solidFill>
              </a:rPr>
              <a:t>S</a:t>
            </a:r>
            <a:r>
              <a:rPr lang="en-US" sz="1000" dirty="0" smtClean="0">
                <a:solidFill>
                  <a:srgbClr val="000000"/>
                </a:solidFill>
              </a:rPr>
              <a:t>uk Kim (EMC)</a:t>
            </a:r>
            <a:endParaRPr lang="en-US" sz="1100" dirty="0">
              <a:solidFill>
                <a:srgbClr val="000000"/>
              </a:solidFill>
            </a:endParaRPr>
          </a:p>
        </p:txBody>
      </p:sp>
      <p:sp>
        <p:nvSpPr>
          <p:cNvPr id="46" name="Rectangle 2"/>
          <p:cNvSpPr txBox="1">
            <a:spLocks noChangeArrowheads="1"/>
          </p:cNvSpPr>
          <p:nvPr/>
        </p:nvSpPr>
        <p:spPr bwMode="auto">
          <a:xfrm>
            <a:off x="0" y="0"/>
            <a:ext cx="9144000" cy="1312333"/>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600" dirty="0" smtClean="0">
                <a:latin typeface="Calibri"/>
                <a:ea typeface="Calibri" charset="0"/>
                <a:cs typeface="Calibri"/>
              </a:rPr>
              <a:t>HYCOM-HWRF (</a:t>
            </a:r>
            <a:r>
              <a:rPr lang="en-US" sz="3600" dirty="0" smtClean="0">
                <a:latin typeface="Calibri"/>
                <a:cs typeface="Calibri"/>
              </a:rPr>
              <a:t>HY-HWRF)</a:t>
            </a:r>
            <a:endParaRPr lang="en-US" sz="3600" dirty="0">
              <a:latin typeface="Calibri"/>
              <a:cs typeface="Calibri"/>
            </a:endParaRPr>
          </a:p>
        </p:txBody>
      </p:sp>
    </p:spTree>
    <p:extLst>
      <p:ext uri="{BB962C8B-B14F-4D97-AF65-F5344CB8AC3E}">
        <p14:creationId xmlns:p14="http://schemas.microsoft.com/office/powerpoint/2010/main" val="38234791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7"/>
          <p:cNvSpPr txBox="1">
            <a:spLocks/>
          </p:cNvSpPr>
          <p:nvPr/>
        </p:nvSpPr>
        <p:spPr bwMode="auto">
          <a:xfrm>
            <a:off x="7322942" y="6639281"/>
            <a:ext cx="1355220"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Hyun-</a:t>
            </a:r>
            <a:r>
              <a:rPr lang="en-US" sz="1000" dirty="0">
                <a:solidFill>
                  <a:srgbClr val="000000"/>
                </a:solidFill>
              </a:rPr>
              <a:t>S</a:t>
            </a:r>
            <a:r>
              <a:rPr lang="en-US" sz="1000" dirty="0" smtClean="0">
                <a:solidFill>
                  <a:srgbClr val="000000"/>
                </a:solidFill>
              </a:rPr>
              <a:t>uk Kim (EMC)</a:t>
            </a:r>
            <a:endParaRPr lang="en-US" sz="1100" dirty="0">
              <a:solidFill>
                <a:srgbClr val="000000"/>
              </a:solidFill>
            </a:endParaRPr>
          </a:p>
        </p:txBody>
      </p:sp>
      <p:sp>
        <p:nvSpPr>
          <p:cNvPr id="27"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23 October 2013</a:t>
            </a:r>
            <a:endParaRPr lang="en-US" dirty="0"/>
          </a:p>
        </p:txBody>
      </p:sp>
      <p:grpSp>
        <p:nvGrpSpPr>
          <p:cNvPr id="12" name="Group 11"/>
          <p:cNvGrpSpPr/>
          <p:nvPr/>
        </p:nvGrpSpPr>
        <p:grpSpPr>
          <a:xfrm>
            <a:off x="52181" y="1270027"/>
            <a:ext cx="9068723" cy="5126176"/>
            <a:chOff x="1057070" y="3618717"/>
            <a:chExt cx="5408176" cy="2844918"/>
          </a:xfrm>
        </p:grpSpPr>
        <p:grpSp>
          <p:nvGrpSpPr>
            <p:cNvPr id="13" name="Group 12"/>
            <p:cNvGrpSpPr/>
            <p:nvPr/>
          </p:nvGrpSpPr>
          <p:grpSpPr>
            <a:xfrm>
              <a:off x="1057070" y="3815253"/>
              <a:ext cx="5408176" cy="2648382"/>
              <a:chOff x="681254" y="3276237"/>
              <a:chExt cx="7391068" cy="2993788"/>
            </a:xfrm>
          </p:grpSpPr>
          <p:pic>
            <p:nvPicPr>
              <p:cNvPr id="18" name="Picture 2" descr="Z:\H3Y2\Soulik07w\2013070718\cyc030-0900\atmos\bowen_hwrfprsP_1000km036.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4048" b="5249"/>
              <a:stretch/>
            </p:blipFill>
            <p:spPr bwMode="auto">
              <a:xfrm>
                <a:off x="681254" y="3284623"/>
                <a:ext cx="3721321" cy="298540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Z:\H213\Soulik07w\2013070718\cyc030-0900\atmos\bowen_hwrfprsP_1000km036.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3792" b="5250"/>
              <a:stretch/>
            </p:blipFill>
            <p:spPr bwMode="auto">
              <a:xfrm>
                <a:off x="4351002" y="3276237"/>
                <a:ext cx="3721320" cy="2993787"/>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p:cNvSpPr txBox="1"/>
            <p:nvPr/>
          </p:nvSpPr>
          <p:spPr>
            <a:xfrm>
              <a:off x="1885296" y="3618717"/>
              <a:ext cx="3719305" cy="256214"/>
            </a:xfrm>
            <a:prstGeom prst="rect">
              <a:avLst/>
            </a:prstGeom>
            <a:noFill/>
          </p:spPr>
          <p:txBody>
            <a:bodyPr wrap="square" rtlCol="0">
              <a:spAutoFit/>
            </a:bodyPr>
            <a:lstStyle/>
            <a:p>
              <a:pPr>
                <a:spcBef>
                  <a:spcPts val="0"/>
                </a:spcBef>
                <a:spcAft>
                  <a:spcPts val="0"/>
                </a:spcAft>
              </a:pPr>
              <a:r>
                <a:rPr lang="en-US" dirty="0" smtClean="0">
                  <a:latin typeface="Calibri"/>
                  <a:cs typeface="Calibri"/>
                </a:rPr>
                <a:t>HWRF-HYCOM                                            HWRF</a:t>
              </a:r>
              <a:endParaRPr lang="en-US" dirty="0">
                <a:latin typeface="Calibri"/>
                <a:cs typeface="Calibri"/>
              </a:endParaRPr>
            </a:p>
          </p:txBody>
        </p:sp>
      </p:grpSp>
      <p:sp>
        <p:nvSpPr>
          <p:cNvPr id="21" name="TextBox 20"/>
          <p:cNvSpPr txBox="1"/>
          <p:nvPr/>
        </p:nvSpPr>
        <p:spPr>
          <a:xfrm>
            <a:off x="3934690" y="4410348"/>
            <a:ext cx="1572491" cy="830997"/>
          </a:xfrm>
          <a:prstGeom prst="rect">
            <a:avLst/>
          </a:prstGeom>
          <a:noFill/>
        </p:spPr>
        <p:txBody>
          <a:bodyPr wrap="square" rtlCol="0">
            <a:spAutoFit/>
          </a:bodyPr>
          <a:lstStyle/>
          <a:p>
            <a:r>
              <a:rPr lang="en-US" dirty="0" err="1" smtClean="0">
                <a:latin typeface="Calibri"/>
                <a:cs typeface="Calibri"/>
              </a:rPr>
              <a:t>Soulik</a:t>
            </a:r>
            <a:r>
              <a:rPr lang="en-US" dirty="0" smtClean="0">
                <a:latin typeface="Calibri"/>
                <a:cs typeface="Calibri"/>
              </a:rPr>
              <a:t> 07W</a:t>
            </a:r>
          </a:p>
          <a:p>
            <a:r>
              <a:rPr lang="en-US" dirty="0" smtClean="0">
                <a:latin typeface="Calibri"/>
                <a:cs typeface="Calibri"/>
              </a:rPr>
              <a:t>C=6 m s</a:t>
            </a:r>
            <a:r>
              <a:rPr lang="en-US" baseline="30000" dirty="0" smtClean="0">
                <a:latin typeface="Calibri"/>
                <a:cs typeface="Calibri"/>
              </a:rPr>
              <a:t>-1</a:t>
            </a:r>
            <a:endParaRPr lang="en-US" dirty="0">
              <a:latin typeface="Calibri"/>
              <a:cs typeface="Calibri"/>
            </a:endParaRPr>
          </a:p>
        </p:txBody>
      </p:sp>
      <p:sp>
        <p:nvSpPr>
          <p:cNvPr id="2" name="Rectangle 1"/>
          <p:cNvSpPr/>
          <p:nvPr/>
        </p:nvSpPr>
        <p:spPr>
          <a:xfrm>
            <a:off x="1696647" y="3491421"/>
            <a:ext cx="454922" cy="400110"/>
          </a:xfrm>
          <a:prstGeom prst="rect">
            <a:avLst/>
          </a:prstGeom>
        </p:spPr>
        <p:txBody>
          <a:bodyPr wrap="none">
            <a:spAutoFit/>
          </a:bodyPr>
          <a:lstStyle/>
          <a:p>
            <a:r>
              <a:rPr lang="en-US" sz="2000" b="1" dirty="0">
                <a:solidFill>
                  <a:srgbClr val="C00000"/>
                </a:solidFill>
                <a:latin typeface="Calibri"/>
                <a:cs typeface="Calibri"/>
              </a:rPr>
              <a:t>LH</a:t>
            </a:r>
            <a:endParaRPr lang="en-US" sz="2000" dirty="0"/>
          </a:p>
        </p:txBody>
      </p:sp>
      <p:sp>
        <p:nvSpPr>
          <p:cNvPr id="24" name="Rectangle 23"/>
          <p:cNvSpPr/>
          <p:nvPr/>
        </p:nvSpPr>
        <p:spPr>
          <a:xfrm>
            <a:off x="3864473" y="3491421"/>
            <a:ext cx="467696" cy="400110"/>
          </a:xfrm>
          <a:prstGeom prst="rect">
            <a:avLst/>
          </a:prstGeom>
        </p:spPr>
        <p:txBody>
          <a:bodyPr wrap="none">
            <a:spAutoFit/>
          </a:bodyPr>
          <a:lstStyle/>
          <a:p>
            <a:r>
              <a:rPr lang="en-US" sz="2000" b="1" dirty="0" smtClean="0">
                <a:solidFill>
                  <a:srgbClr val="C00000"/>
                </a:solidFill>
                <a:latin typeface="Calibri"/>
                <a:cs typeface="Calibri"/>
              </a:rPr>
              <a:t>SH</a:t>
            </a:r>
            <a:endParaRPr lang="en-US" sz="2000" dirty="0"/>
          </a:p>
        </p:txBody>
      </p:sp>
      <p:sp>
        <p:nvSpPr>
          <p:cNvPr id="25" name="Rectangle 24"/>
          <p:cNvSpPr/>
          <p:nvPr/>
        </p:nvSpPr>
        <p:spPr>
          <a:xfrm>
            <a:off x="6148978" y="3491421"/>
            <a:ext cx="454922" cy="400110"/>
          </a:xfrm>
          <a:prstGeom prst="rect">
            <a:avLst/>
          </a:prstGeom>
        </p:spPr>
        <p:txBody>
          <a:bodyPr wrap="none">
            <a:spAutoFit/>
          </a:bodyPr>
          <a:lstStyle/>
          <a:p>
            <a:r>
              <a:rPr lang="en-US" sz="2000" b="1" dirty="0">
                <a:solidFill>
                  <a:srgbClr val="C00000"/>
                </a:solidFill>
                <a:latin typeface="Calibri"/>
                <a:cs typeface="Calibri"/>
              </a:rPr>
              <a:t>LH</a:t>
            </a:r>
            <a:endParaRPr lang="en-US" sz="2000" dirty="0"/>
          </a:p>
        </p:txBody>
      </p:sp>
      <p:sp>
        <p:nvSpPr>
          <p:cNvPr id="26" name="Rectangle 25"/>
          <p:cNvSpPr/>
          <p:nvPr/>
        </p:nvSpPr>
        <p:spPr>
          <a:xfrm>
            <a:off x="8316805" y="3491421"/>
            <a:ext cx="467696" cy="400110"/>
          </a:xfrm>
          <a:prstGeom prst="rect">
            <a:avLst/>
          </a:prstGeom>
        </p:spPr>
        <p:txBody>
          <a:bodyPr wrap="none">
            <a:spAutoFit/>
          </a:bodyPr>
          <a:lstStyle/>
          <a:p>
            <a:r>
              <a:rPr lang="en-US" sz="2000" b="1" dirty="0" smtClean="0">
                <a:solidFill>
                  <a:srgbClr val="C00000"/>
                </a:solidFill>
                <a:latin typeface="Calibri"/>
                <a:cs typeface="Calibri"/>
              </a:rPr>
              <a:t>SH</a:t>
            </a:r>
            <a:endParaRPr lang="en-US" sz="2000" dirty="0"/>
          </a:p>
        </p:txBody>
      </p:sp>
      <p:sp>
        <p:nvSpPr>
          <p:cNvPr id="38" name="Rectangle 37"/>
          <p:cNvSpPr/>
          <p:nvPr/>
        </p:nvSpPr>
        <p:spPr>
          <a:xfrm>
            <a:off x="2563781" y="5858236"/>
            <a:ext cx="728059" cy="400110"/>
          </a:xfrm>
          <a:prstGeom prst="rect">
            <a:avLst/>
          </a:prstGeom>
        </p:spPr>
        <p:txBody>
          <a:bodyPr wrap="none">
            <a:spAutoFit/>
          </a:bodyPr>
          <a:lstStyle/>
          <a:p>
            <a:r>
              <a:rPr lang="en-US" sz="2000" b="1" dirty="0" smtClean="0">
                <a:solidFill>
                  <a:srgbClr val="C00000"/>
                </a:solidFill>
                <a:latin typeface="Calibri"/>
                <a:cs typeface="Calibri"/>
              </a:rPr>
              <a:t>Total</a:t>
            </a:r>
            <a:endParaRPr lang="en-US" sz="2000" dirty="0"/>
          </a:p>
        </p:txBody>
      </p:sp>
      <p:sp>
        <p:nvSpPr>
          <p:cNvPr id="39" name="Rectangle 38"/>
          <p:cNvSpPr/>
          <p:nvPr/>
        </p:nvSpPr>
        <p:spPr>
          <a:xfrm>
            <a:off x="7060665" y="5858236"/>
            <a:ext cx="728059" cy="400110"/>
          </a:xfrm>
          <a:prstGeom prst="rect">
            <a:avLst/>
          </a:prstGeom>
        </p:spPr>
        <p:txBody>
          <a:bodyPr wrap="none">
            <a:spAutoFit/>
          </a:bodyPr>
          <a:lstStyle/>
          <a:p>
            <a:r>
              <a:rPr lang="en-US" sz="2000" b="1" dirty="0" smtClean="0">
                <a:solidFill>
                  <a:srgbClr val="C00000"/>
                </a:solidFill>
                <a:latin typeface="Calibri"/>
                <a:cs typeface="Calibri"/>
              </a:rPr>
              <a:t>Total</a:t>
            </a:r>
            <a:endParaRPr lang="en-US" sz="2000" dirty="0"/>
          </a:p>
        </p:txBody>
      </p:sp>
      <p:sp>
        <p:nvSpPr>
          <p:cNvPr id="40" name="TextBox 39"/>
          <p:cNvSpPr txBox="1"/>
          <p:nvPr/>
        </p:nvSpPr>
        <p:spPr>
          <a:xfrm>
            <a:off x="1893426" y="6256558"/>
            <a:ext cx="7620000" cy="461665"/>
          </a:xfrm>
          <a:prstGeom prst="rect">
            <a:avLst/>
          </a:prstGeom>
          <a:noFill/>
        </p:spPr>
        <p:txBody>
          <a:bodyPr wrap="square" rtlCol="0">
            <a:spAutoFit/>
          </a:bodyPr>
          <a:lstStyle/>
          <a:p>
            <a:pPr marL="342900" indent="-342900">
              <a:buFont typeface="Wingdings"/>
              <a:buChar char="è"/>
            </a:pPr>
            <a:r>
              <a:rPr lang="en-US" sz="2400" dirty="0" smtClean="0">
                <a:latin typeface="Calibri"/>
                <a:cs typeface="Calibri"/>
                <a:sym typeface="Wingdings" pitchFamily="2" charset="2"/>
              </a:rPr>
              <a:t>1-2. Storm size and asymmetric wind pattern </a:t>
            </a:r>
            <a:endParaRPr lang="en-US" sz="2400" dirty="0">
              <a:latin typeface="Calibri"/>
              <a:cs typeface="Calibri"/>
            </a:endParaRPr>
          </a:p>
        </p:txBody>
      </p:sp>
      <p:sp>
        <p:nvSpPr>
          <p:cNvPr id="20" name="Rectangle 2"/>
          <p:cNvSpPr txBox="1">
            <a:spLocks noChangeArrowheads="1"/>
          </p:cNvSpPr>
          <p:nvPr/>
        </p:nvSpPr>
        <p:spPr bwMode="auto">
          <a:xfrm>
            <a:off x="0" y="0"/>
            <a:ext cx="9144000" cy="1312333"/>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600" dirty="0" smtClean="0">
                <a:latin typeface="Calibri"/>
                <a:ea typeface="Calibri" charset="0"/>
                <a:cs typeface="Calibri"/>
              </a:rPr>
              <a:t>HYCOM-HWRF (</a:t>
            </a:r>
            <a:r>
              <a:rPr lang="en-US" sz="3600" dirty="0" smtClean="0">
                <a:latin typeface="Calibri"/>
                <a:cs typeface="Calibri"/>
              </a:rPr>
              <a:t>HY-HWRF)</a:t>
            </a:r>
            <a:endParaRPr lang="en-US" sz="3600" dirty="0">
              <a:latin typeface="Calibri"/>
              <a:cs typeface="Calibri"/>
            </a:endParaRPr>
          </a:p>
        </p:txBody>
      </p:sp>
    </p:spTree>
    <p:extLst>
      <p:ext uri="{BB962C8B-B14F-4D97-AF65-F5344CB8AC3E}">
        <p14:creationId xmlns:p14="http://schemas.microsoft.com/office/powerpoint/2010/main" val="256546441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7"/>
          <p:cNvSpPr txBox="1">
            <a:spLocks/>
          </p:cNvSpPr>
          <p:nvPr/>
        </p:nvSpPr>
        <p:spPr bwMode="auto">
          <a:xfrm>
            <a:off x="7322942" y="6639281"/>
            <a:ext cx="1355220"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Hyun-</a:t>
            </a:r>
            <a:r>
              <a:rPr lang="en-US" sz="1000" dirty="0">
                <a:solidFill>
                  <a:srgbClr val="000000"/>
                </a:solidFill>
              </a:rPr>
              <a:t>S</a:t>
            </a:r>
            <a:r>
              <a:rPr lang="en-US" sz="1000" dirty="0" smtClean="0">
                <a:solidFill>
                  <a:srgbClr val="000000"/>
                </a:solidFill>
              </a:rPr>
              <a:t>uk Kim (EMC)</a:t>
            </a:r>
            <a:endParaRPr lang="en-US" sz="1100" dirty="0">
              <a:solidFill>
                <a:srgbClr val="000000"/>
              </a:solidFill>
            </a:endParaRPr>
          </a:p>
        </p:txBody>
      </p:sp>
      <p:sp>
        <p:nvSpPr>
          <p:cNvPr id="27"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23 October 2013</a:t>
            </a:r>
            <a:endParaRPr lang="en-US" dirty="0"/>
          </a:p>
        </p:txBody>
      </p:sp>
      <p:sp>
        <p:nvSpPr>
          <p:cNvPr id="20" name="Rectangle 2"/>
          <p:cNvSpPr txBox="1">
            <a:spLocks noChangeArrowheads="1"/>
          </p:cNvSpPr>
          <p:nvPr/>
        </p:nvSpPr>
        <p:spPr bwMode="auto">
          <a:xfrm>
            <a:off x="0" y="0"/>
            <a:ext cx="9144000" cy="1312333"/>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400" dirty="0" smtClean="0">
                <a:latin typeface="Calibri"/>
                <a:ea typeface="Calibri" charset="0"/>
                <a:cs typeface="Calibri"/>
              </a:rPr>
              <a:t>Improved </a:t>
            </a:r>
            <a:r>
              <a:rPr lang="en-US" sz="4400" dirty="0" smtClean="0">
                <a:latin typeface="+mj-lt"/>
                <a:ea typeface="Calibri" charset="0"/>
                <a:cs typeface="Calibri" charset="0"/>
              </a:rPr>
              <a:t>Models &amp; Data</a:t>
            </a:r>
            <a:r>
              <a:rPr lang="en-US" sz="4400" dirty="0" smtClean="0">
                <a:latin typeface="Calibri"/>
                <a:ea typeface="Calibri" charset="0"/>
                <a:cs typeface="Calibri"/>
              </a:rPr>
              <a:t>:</a:t>
            </a:r>
            <a:r>
              <a:rPr lang="en-US" sz="4800" dirty="0" smtClean="0">
                <a:latin typeface="Calibri"/>
                <a:ea typeface="Calibri" charset="0"/>
                <a:cs typeface="Calibri"/>
              </a:rPr>
              <a:t/>
            </a:r>
            <a:br>
              <a:rPr lang="en-US" sz="4800" dirty="0" smtClean="0">
                <a:latin typeface="Calibri"/>
                <a:ea typeface="Calibri" charset="0"/>
                <a:cs typeface="Calibri"/>
              </a:rPr>
            </a:br>
            <a:r>
              <a:rPr lang="en-US" sz="3600" dirty="0" smtClean="0">
                <a:latin typeface="Calibri"/>
                <a:ea typeface="Calibri" charset="0"/>
                <a:cs typeface="Calibri"/>
              </a:rPr>
              <a:t>HYCOM-HWRF (</a:t>
            </a:r>
            <a:r>
              <a:rPr lang="en-US" sz="3600" dirty="0" smtClean="0">
                <a:latin typeface="Calibri"/>
                <a:cs typeface="Calibri"/>
              </a:rPr>
              <a:t>HY-HWRF)</a:t>
            </a:r>
            <a:endParaRPr lang="en-US" sz="3600" dirty="0">
              <a:latin typeface="Calibri"/>
              <a:cs typeface="Calibri"/>
            </a:endParaRPr>
          </a:p>
        </p:txBody>
      </p:sp>
      <p:pic>
        <p:nvPicPr>
          <p:cNvPr id="28" name="Picture 4" descr="Z:\H3Y2\Soulik07w\2013070718\cyc054-1000\trackSST150km\H3Y2_Soulik07w_SST_HtrackR.pn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77051" y="1194440"/>
            <a:ext cx="6205312" cy="397098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descr="Z:\H3Y2\Soulik07w\2013070718\cyc054-1000\trackSST150km\H3Y2_Soulik07w_Cooling6hr_HtrackR_matrix.pn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71280" y="5010723"/>
            <a:ext cx="5897143" cy="1684344"/>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88310" y="5405687"/>
            <a:ext cx="2186325" cy="923330"/>
          </a:xfrm>
          <a:prstGeom prst="rect">
            <a:avLst/>
          </a:prstGeom>
          <a:noFill/>
        </p:spPr>
        <p:txBody>
          <a:bodyPr wrap="square" rtlCol="0">
            <a:spAutoFit/>
          </a:bodyPr>
          <a:lstStyle/>
          <a:p>
            <a:r>
              <a:rPr lang="en-US" sz="1800" dirty="0" smtClean="0"/>
              <a:t>SST cooling at time of storm passing </a:t>
            </a:r>
          </a:p>
          <a:p>
            <a:r>
              <a:rPr lang="en-US" sz="1800" dirty="0" smtClean="0"/>
              <a:t>(=</a:t>
            </a:r>
            <a:r>
              <a:rPr lang="en-US" sz="1800" dirty="0" err="1" smtClean="0"/>
              <a:t>SST</a:t>
            </a:r>
            <a:r>
              <a:rPr lang="en-US" sz="1800" baseline="-25000" dirty="0" err="1" smtClean="0"/>
              <a:t>storm</a:t>
            </a:r>
            <a:r>
              <a:rPr lang="en-US" sz="1800" dirty="0" smtClean="0"/>
              <a:t>– SST</a:t>
            </a:r>
            <a:r>
              <a:rPr lang="en-US" sz="1800" baseline="-25000" dirty="0" smtClean="0"/>
              <a:t>init</a:t>
            </a:r>
            <a:r>
              <a:rPr lang="en-US" sz="1800" dirty="0" smtClean="0"/>
              <a:t>)</a:t>
            </a:r>
            <a:endParaRPr lang="en-US" sz="1800" dirty="0"/>
          </a:p>
        </p:txBody>
      </p:sp>
      <p:sp>
        <p:nvSpPr>
          <p:cNvPr id="32" name="TextBox 31"/>
          <p:cNvSpPr txBox="1"/>
          <p:nvPr/>
        </p:nvSpPr>
        <p:spPr>
          <a:xfrm>
            <a:off x="379159" y="2320741"/>
            <a:ext cx="2010750" cy="923330"/>
          </a:xfrm>
          <a:prstGeom prst="rect">
            <a:avLst/>
          </a:prstGeom>
          <a:noFill/>
        </p:spPr>
        <p:txBody>
          <a:bodyPr wrap="square" rtlCol="0">
            <a:spAutoFit/>
          </a:bodyPr>
          <a:lstStyle/>
          <a:p>
            <a:r>
              <a:rPr lang="en-US" sz="1800" dirty="0" smtClean="0"/>
              <a:t>SST footprint </a:t>
            </a:r>
            <a:r>
              <a:rPr lang="en-US" sz="1800" dirty="0"/>
              <a:t>at </a:t>
            </a:r>
            <a:r>
              <a:rPr lang="en-US" sz="1800" dirty="0" smtClean="0"/>
              <a:t>12-h intervals w/</a:t>
            </a:r>
          </a:p>
          <a:p>
            <a:r>
              <a:rPr lang="en-US" sz="1800" dirty="0" smtClean="0"/>
              <a:t>areal means.</a:t>
            </a:r>
            <a:endParaRPr lang="en-US" sz="1800" dirty="0"/>
          </a:p>
        </p:txBody>
      </p:sp>
      <p:sp>
        <p:nvSpPr>
          <p:cNvPr id="33" name="TextBox 32"/>
          <p:cNvSpPr txBox="1"/>
          <p:nvPr/>
        </p:nvSpPr>
        <p:spPr>
          <a:xfrm>
            <a:off x="505690" y="1420075"/>
            <a:ext cx="1572491" cy="461665"/>
          </a:xfrm>
          <a:prstGeom prst="rect">
            <a:avLst/>
          </a:prstGeom>
          <a:noFill/>
        </p:spPr>
        <p:txBody>
          <a:bodyPr wrap="square" rtlCol="0">
            <a:spAutoFit/>
          </a:bodyPr>
          <a:lstStyle/>
          <a:p>
            <a:r>
              <a:rPr lang="en-US" dirty="0" err="1" smtClean="0">
                <a:latin typeface="Calibri"/>
                <a:cs typeface="Calibri"/>
              </a:rPr>
              <a:t>Soulik</a:t>
            </a:r>
            <a:r>
              <a:rPr lang="en-US" dirty="0" smtClean="0">
                <a:latin typeface="Calibri"/>
                <a:cs typeface="Calibri"/>
              </a:rPr>
              <a:t> 07W</a:t>
            </a:r>
          </a:p>
        </p:txBody>
      </p:sp>
    </p:spTree>
    <p:extLst>
      <p:ext uri="{BB962C8B-B14F-4D97-AF65-F5344CB8AC3E}">
        <p14:creationId xmlns:p14="http://schemas.microsoft.com/office/powerpoint/2010/main" val="269867310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a:cs typeface="Calibri"/>
              </a:rPr>
              <a:t>Excellent References</a:t>
            </a:r>
            <a:endParaRPr lang="en-US" dirty="0">
              <a:latin typeface="Calibri"/>
              <a:cs typeface="Calibri"/>
            </a:endParaRPr>
          </a:p>
        </p:txBody>
      </p:sp>
      <p:sp>
        <p:nvSpPr>
          <p:cNvPr id="14" name="Rectangle 5"/>
          <p:cNvSpPr>
            <a:spLocks noGrp="1" noChangeArrowheads="1"/>
          </p:cNvSpPr>
          <p:nvPr>
            <p:ph type="ftr" sz="quarter" idx="3"/>
          </p:nvPr>
        </p:nvSpPr>
        <p:spPr>
          <a:xfrm>
            <a:off x="1493832" y="6632760"/>
            <a:ext cx="2895600" cy="225239"/>
          </a:xfrm>
          <a:prstGeom prst="rect">
            <a:avLst/>
          </a:prstGeom>
          <a:ln>
            <a:noFill/>
          </a:ln>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t>NPOMS-2   F. Marks 23 October 2013</a:t>
            </a:r>
            <a:endParaRPr lang="en-US" dirty="0"/>
          </a:p>
        </p:txBody>
      </p:sp>
      <p:grpSp>
        <p:nvGrpSpPr>
          <p:cNvPr id="15" name="Group 14"/>
          <p:cNvGrpSpPr/>
          <p:nvPr/>
        </p:nvGrpSpPr>
        <p:grpSpPr>
          <a:xfrm>
            <a:off x="6103826" y="1367118"/>
            <a:ext cx="2912817" cy="4801462"/>
            <a:chOff x="2973650" y="1397001"/>
            <a:chExt cx="2912817" cy="4801462"/>
          </a:xfrm>
        </p:grpSpPr>
        <p:pic>
          <p:nvPicPr>
            <p:cNvPr id="4" name="Picture 3" descr="Screen Shot 2013-10-18 at 3.29.56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3650" y="1397001"/>
              <a:ext cx="2912817" cy="3817771"/>
            </a:xfrm>
            <a:prstGeom prst="rect">
              <a:avLst/>
            </a:prstGeom>
          </p:spPr>
        </p:pic>
        <p:sp>
          <p:nvSpPr>
            <p:cNvPr id="8" name="TextBox 7"/>
            <p:cNvSpPr txBox="1"/>
            <p:nvPr/>
          </p:nvSpPr>
          <p:spPr>
            <a:xfrm>
              <a:off x="3018118" y="5244356"/>
              <a:ext cx="2823881" cy="954107"/>
            </a:xfrm>
            <a:prstGeom prst="rect">
              <a:avLst/>
            </a:prstGeom>
            <a:noFill/>
          </p:spPr>
          <p:txBody>
            <a:bodyPr wrap="square" rtlCol="0">
              <a:spAutoFit/>
            </a:bodyPr>
            <a:lstStyle/>
            <a:p>
              <a:r>
                <a:rPr lang="en-US" sz="1400" dirty="0" smtClean="0">
                  <a:latin typeface="Calibri"/>
                  <a:cs typeface="Calibri"/>
                </a:rPr>
                <a:t>Lin et </a:t>
              </a:r>
              <a:r>
                <a:rPr lang="en-US" sz="1400" dirty="0" smtClean="0">
                  <a:latin typeface="Calibri"/>
                  <a:cs typeface="Calibri"/>
                </a:rPr>
                <a:t>al </a:t>
              </a:r>
              <a:r>
                <a:rPr lang="en-US" sz="1400" dirty="0">
                  <a:latin typeface="Calibri"/>
                  <a:cs typeface="Calibri"/>
                </a:rPr>
                <a:t>2012: Ocean heat content for tropical cyclone intensity forecasting and its impact on storm surge. Nat. Hazards, </a:t>
              </a:r>
              <a:r>
                <a:rPr lang="en-US" sz="1400" dirty="0" smtClean="0">
                  <a:latin typeface="Calibri"/>
                  <a:cs typeface="Calibri"/>
                </a:rPr>
                <a:t>66</a:t>
              </a:r>
              <a:r>
                <a:rPr lang="en-US" sz="1400" dirty="0" smtClean="0">
                  <a:latin typeface="Calibri"/>
                  <a:cs typeface="Calibri"/>
                </a:rPr>
                <a:t>, </a:t>
              </a:r>
              <a:r>
                <a:rPr lang="en-US" sz="1400" dirty="0" smtClean="0">
                  <a:latin typeface="Calibri"/>
                  <a:cs typeface="Calibri"/>
                </a:rPr>
                <a:t>1481</a:t>
              </a:r>
              <a:r>
                <a:rPr lang="en-US" sz="1400" dirty="0">
                  <a:latin typeface="Calibri"/>
                  <a:cs typeface="Calibri"/>
                </a:rPr>
                <a:t>-1500</a:t>
              </a:r>
            </a:p>
          </p:txBody>
        </p:sp>
      </p:grpSp>
      <p:grpSp>
        <p:nvGrpSpPr>
          <p:cNvPr id="16" name="Group 15"/>
          <p:cNvGrpSpPr/>
          <p:nvPr/>
        </p:nvGrpSpPr>
        <p:grpSpPr>
          <a:xfrm>
            <a:off x="162538" y="1367118"/>
            <a:ext cx="2743200" cy="5009437"/>
            <a:chOff x="162538" y="1404470"/>
            <a:chExt cx="2743200" cy="5009437"/>
          </a:xfrm>
        </p:grpSpPr>
        <p:pic>
          <p:nvPicPr>
            <p:cNvPr id="3" name="Picture 2" descr="Screen Shot 2013-10-18 at 3.29.29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2538" y="1404470"/>
              <a:ext cx="2743200" cy="3803944"/>
            </a:xfrm>
            <a:prstGeom prst="rect">
              <a:avLst/>
            </a:prstGeom>
          </p:spPr>
        </p:pic>
        <p:sp>
          <p:nvSpPr>
            <p:cNvPr id="10" name="TextBox 9"/>
            <p:cNvSpPr txBox="1"/>
            <p:nvPr/>
          </p:nvSpPr>
          <p:spPr>
            <a:xfrm>
              <a:off x="226785" y="5244356"/>
              <a:ext cx="2614706" cy="1169551"/>
            </a:xfrm>
            <a:prstGeom prst="rect">
              <a:avLst/>
            </a:prstGeom>
            <a:noFill/>
          </p:spPr>
          <p:txBody>
            <a:bodyPr wrap="square" rtlCol="0">
              <a:spAutoFit/>
            </a:bodyPr>
            <a:lstStyle/>
            <a:p>
              <a:r>
                <a:rPr lang="en-US" sz="1400" dirty="0">
                  <a:latin typeface="Calibri"/>
                  <a:cs typeface="Calibri"/>
                </a:rPr>
                <a:t>Goni </a:t>
              </a:r>
              <a:r>
                <a:rPr lang="en-US" sz="1400" dirty="0" smtClean="0">
                  <a:latin typeface="Calibri"/>
                  <a:cs typeface="Calibri"/>
                </a:rPr>
                <a:t>et </a:t>
              </a:r>
              <a:r>
                <a:rPr lang="en-US" sz="1400" dirty="0" smtClean="0">
                  <a:latin typeface="Calibri"/>
                  <a:cs typeface="Calibri"/>
                </a:rPr>
                <a:t>al </a:t>
              </a:r>
              <a:r>
                <a:rPr lang="en-US" sz="1400" dirty="0">
                  <a:latin typeface="Calibri"/>
                  <a:cs typeface="Calibri"/>
                </a:rPr>
                <a:t>2009: Applications of satellite-derived ocean measurements to tropical cyclone intensity forecasting. Oceanogr., </a:t>
              </a:r>
              <a:r>
                <a:rPr lang="en-US" sz="1400" dirty="0" smtClean="0">
                  <a:latin typeface="Calibri"/>
                  <a:cs typeface="Calibri"/>
                </a:rPr>
                <a:t>22</a:t>
              </a:r>
              <a:r>
                <a:rPr lang="en-US" sz="1400" dirty="0" smtClean="0">
                  <a:latin typeface="Calibri"/>
                  <a:cs typeface="Calibri"/>
                </a:rPr>
                <a:t>, </a:t>
              </a:r>
              <a:r>
                <a:rPr lang="en-US" sz="1400" dirty="0" smtClean="0">
                  <a:latin typeface="Calibri"/>
                  <a:cs typeface="Calibri"/>
                </a:rPr>
                <a:t>176</a:t>
              </a:r>
              <a:r>
                <a:rPr lang="en-US" sz="1400" dirty="0">
                  <a:latin typeface="Calibri"/>
                  <a:cs typeface="Calibri"/>
                </a:rPr>
                <a:t>-183</a:t>
              </a:r>
            </a:p>
          </p:txBody>
        </p:sp>
      </p:grpSp>
      <p:grpSp>
        <p:nvGrpSpPr>
          <p:cNvPr id="17" name="Group 16"/>
          <p:cNvGrpSpPr/>
          <p:nvPr/>
        </p:nvGrpSpPr>
        <p:grpSpPr>
          <a:xfrm>
            <a:off x="3021871" y="1367118"/>
            <a:ext cx="2965823" cy="5224876"/>
            <a:chOff x="6010087" y="1404471"/>
            <a:chExt cx="2965823" cy="5224876"/>
          </a:xfrm>
        </p:grpSpPr>
        <p:sp>
          <p:nvSpPr>
            <p:cNvPr id="11" name="TextBox 10"/>
            <p:cNvSpPr txBox="1"/>
            <p:nvPr/>
          </p:nvSpPr>
          <p:spPr>
            <a:xfrm>
              <a:off x="6010087" y="5244352"/>
              <a:ext cx="2965823" cy="1384995"/>
            </a:xfrm>
            <a:prstGeom prst="rect">
              <a:avLst/>
            </a:prstGeom>
            <a:noFill/>
          </p:spPr>
          <p:txBody>
            <a:bodyPr wrap="square" rtlCol="0">
              <a:spAutoFit/>
            </a:bodyPr>
            <a:lstStyle/>
            <a:p>
              <a:r>
                <a:rPr lang="en-US" sz="1400" dirty="0" smtClean="0">
                  <a:latin typeface="Calibri"/>
                  <a:cs typeface="Calibri"/>
                </a:rPr>
                <a:t>Shay </a:t>
              </a:r>
              <a:r>
                <a:rPr lang="en-US" sz="1400" dirty="0">
                  <a:latin typeface="Calibri"/>
                  <a:cs typeface="Calibri"/>
                </a:rPr>
                <a:t>2010: Air-sea interface and oceanic </a:t>
              </a:r>
              <a:r>
                <a:rPr lang="en-US" sz="1400" dirty="0" smtClean="0">
                  <a:latin typeface="Calibri"/>
                  <a:cs typeface="Calibri"/>
                </a:rPr>
                <a:t>influences (Chapter 1.3). </a:t>
              </a:r>
              <a:r>
                <a:rPr lang="en-US" sz="1400" dirty="0">
                  <a:latin typeface="Calibri"/>
                  <a:cs typeface="Calibri"/>
                </a:rPr>
                <a:t>Topic Chairman and Rapporteurs Report for Tropical Cyclone Structure and Structure </a:t>
              </a:r>
              <a:r>
                <a:rPr lang="en-US" sz="1400" dirty="0" smtClean="0">
                  <a:latin typeface="Calibri"/>
                  <a:cs typeface="Calibri"/>
                </a:rPr>
                <a:t>Change, IWTC</a:t>
              </a:r>
              <a:r>
                <a:rPr lang="en-US" sz="1400" dirty="0">
                  <a:latin typeface="Calibri"/>
                  <a:cs typeface="Calibri"/>
                </a:rPr>
                <a:t>-</a:t>
              </a:r>
              <a:r>
                <a:rPr lang="en-US" sz="1400" dirty="0" smtClean="0">
                  <a:latin typeface="Calibri"/>
                  <a:cs typeface="Calibri"/>
                </a:rPr>
                <a:t>7, WMO TMRP, </a:t>
              </a:r>
              <a:r>
                <a:rPr lang="en-US" sz="1400" dirty="0">
                  <a:latin typeface="Calibri"/>
                  <a:cs typeface="Calibri"/>
                </a:rPr>
                <a:t>Geneva, Switzerland</a:t>
              </a:r>
            </a:p>
          </p:txBody>
        </p:sp>
        <p:pic>
          <p:nvPicPr>
            <p:cNvPr id="13" name="Picture 12" descr="Screen Shot 2013-10-18 at 4.40.48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48312" y="1404471"/>
              <a:ext cx="2889372" cy="3787589"/>
            </a:xfrm>
            <a:prstGeom prst="rect">
              <a:avLst/>
            </a:prstGeom>
            <a:ln>
              <a:solidFill>
                <a:srgbClr val="000000"/>
              </a:solidFill>
            </a:ln>
          </p:spPr>
        </p:pic>
      </p:grpSp>
    </p:spTree>
    <p:extLst>
      <p:ext uri="{BB962C8B-B14F-4D97-AF65-F5344CB8AC3E}">
        <p14:creationId xmlns:p14="http://schemas.microsoft.com/office/powerpoint/2010/main" val="38524017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title"/>
          </p:nvPr>
        </p:nvSpPr>
        <p:spPr/>
        <p:txBody>
          <a:bodyPr/>
          <a:lstStyle/>
          <a:p>
            <a:pPr eaLnBrk="1" hangingPunct="1"/>
            <a:r>
              <a:rPr lang="en-US" dirty="0" smtClean="0">
                <a:solidFill>
                  <a:srgbClr val="FFFFFF"/>
                </a:solidFill>
                <a:latin typeface="Calibri" charset="0"/>
                <a:ea typeface="Calibri" charset="0"/>
                <a:cs typeface="Calibri" charset="0"/>
              </a:rPr>
              <a:t>HFIP Keys to Success</a:t>
            </a:r>
          </a:p>
        </p:txBody>
      </p:sp>
      <p:sp>
        <p:nvSpPr>
          <p:cNvPr id="66562" name="Rectangle 2"/>
          <p:cNvSpPr>
            <a:spLocks noGrp="1" noChangeArrowheads="1"/>
          </p:cNvSpPr>
          <p:nvPr>
            <p:ph idx="1"/>
          </p:nvPr>
        </p:nvSpPr>
        <p:spPr>
          <a:xfrm>
            <a:off x="93386" y="1339553"/>
            <a:ext cx="8903225" cy="3100318"/>
          </a:xfrm>
        </p:spPr>
        <p:txBody>
          <a:bodyPr/>
          <a:lstStyle/>
          <a:p>
            <a:pPr lvl="1" eaLnBrk="1" hangingPunct="1">
              <a:spcBef>
                <a:spcPts val="300"/>
              </a:spcBef>
            </a:pPr>
            <a:r>
              <a:rPr lang="en-US" dirty="0" smtClean="0">
                <a:solidFill>
                  <a:srgbClr val="000090"/>
                </a:solidFill>
                <a:latin typeface="Calibri" charset="0"/>
                <a:ea typeface="Calibri" charset="0"/>
                <a:cs typeface="Calibri" charset="0"/>
              </a:rPr>
              <a:t>Partnership</a:t>
            </a:r>
            <a:r>
              <a:rPr lang="en-US" dirty="0" smtClean="0">
                <a:latin typeface="Calibri" charset="0"/>
                <a:ea typeface="Calibri" charset="0"/>
                <a:cs typeface="Calibri" charset="0"/>
              </a:rPr>
              <a:t>: NOAA Research working closely with:</a:t>
            </a:r>
          </a:p>
          <a:p>
            <a:pPr lvl="2" eaLnBrk="1" hangingPunct="1">
              <a:spcBef>
                <a:spcPts val="300"/>
              </a:spcBef>
              <a:buClrTx/>
              <a:buSzPct val="80000"/>
            </a:pPr>
            <a:r>
              <a:rPr lang="en-US" sz="2400" b="1" dirty="0" smtClean="0">
                <a:latin typeface="Calibri" charset="0"/>
                <a:ea typeface="Calibri" charset="0"/>
                <a:cs typeface="Calibri" charset="0"/>
              </a:rPr>
              <a:t>NOAA Operations </a:t>
            </a:r>
            <a:r>
              <a:rPr lang="en-US" sz="2400" dirty="0" smtClean="0">
                <a:latin typeface="Calibri" charset="0"/>
                <a:ea typeface="Calibri" charset="0"/>
                <a:cs typeface="Calibri" charset="0"/>
              </a:rPr>
              <a:t>(EMC, NHC, AOC)</a:t>
            </a:r>
          </a:p>
          <a:p>
            <a:pPr lvl="2" eaLnBrk="1" hangingPunct="1">
              <a:spcBef>
                <a:spcPts val="300"/>
              </a:spcBef>
              <a:buClrTx/>
              <a:buSzPct val="80000"/>
            </a:pPr>
            <a:r>
              <a:rPr lang="en-US" sz="2400" dirty="0" smtClean="0">
                <a:latin typeface="Calibri" charset="0"/>
                <a:ea typeface="Calibri" charset="0"/>
                <a:cs typeface="Calibri" charset="0"/>
              </a:rPr>
              <a:t>Federal &amp; Academic Partners (</a:t>
            </a:r>
            <a:r>
              <a:rPr lang="en-US" sz="2400" dirty="0">
                <a:latin typeface="Calibri" charset="0"/>
                <a:ea typeface="Calibri" charset="0"/>
                <a:cs typeface="Calibri" charset="0"/>
              </a:rPr>
              <a:t>NASA, </a:t>
            </a:r>
            <a:r>
              <a:rPr lang="en-US" sz="2400" dirty="0" smtClean="0">
                <a:latin typeface="Calibri" charset="0"/>
                <a:ea typeface="Calibri" charset="0"/>
                <a:cs typeface="Calibri" charset="0"/>
              </a:rPr>
              <a:t>NCAR</a:t>
            </a:r>
            <a:r>
              <a:rPr lang="en-US" sz="2400" dirty="0">
                <a:latin typeface="Calibri" charset="0"/>
                <a:ea typeface="Calibri" charset="0"/>
                <a:cs typeface="Calibri" charset="0"/>
              </a:rPr>
              <a:t>, </a:t>
            </a:r>
            <a:r>
              <a:rPr lang="en-US" sz="2400" dirty="0" smtClean="0">
                <a:latin typeface="Calibri" charset="0"/>
                <a:ea typeface="Calibri" charset="0"/>
                <a:cs typeface="Calibri" charset="0"/>
              </a:rPr>
              <a:t>NRL, NSF, ONR)</a:t>
            </a:r>
          </a:p>
          <a:p>
            <a:pPr lvl="1" eaLnBrk="1" hangingPunct="1">
              <a:spcBef>
                <a:spcPts val="300"/>
              </a:spcBef>
            </a:pPr>
            <a:r>
              <a:rPr lang="en-US" dirty="0" smtClean="0">
                <a:latin typeface="Calibri" charset="0"/>
                <a:ea typeface="Calibri" charset="0"/>
                <a:cs typeface="Calibri" charset="0"/>
              </a:rPr>
              <a:t>More integrated use &amp; support of </a:t>
            </a:r>
            <a:r>
              <a:rPr lang="en-US" dirty="0" err="1" smtClean="0">
                <a:latin typeface="Calibri" charset="0"/>
                <a:ea typeface="Calibri" charset="0"/>
                <a:cs typeface="Calibri" charset="0"/>
              </a:rPr>
              <a:t>Testbeds</a:t>
            </a:r>
            <a:r>
              <a:rPr lang="en-US" dirty="0" smtClean="0">
                <a:latin typeface="Calibri" charset="0"/>
                <a:ea typeface="Calibri" charset="0"/>
                <a:cs typeface="Calibri" charset="0"/>
              </a:rPr>
              <a:t> </a:t>
            </a:r>
          </a:p>
          <a:p>
            <a:pPr lvl="1" eaLnBrk="1" hangingPunct="1">
              <a:spcBef>
                <a:spcPts val="300"/>
              </a:spcBef>
            </a:pPr>
            <a:r>
              <a:rPr lang="en-US" dirty="0" smtClean="0">
                <a:latin typeface="Calibri" charset="0"/>
                <a:ea typeface="Calibri" charset="0"/>
                <a:cs typeface="Calibri" charset="0"/>
              </a:rPr>
              <a:t>Blend traditional approach and HFIP (applied) research activities</a:t>
            </a:r>
          </a:p>
          <a:p>
            <a:pPr lvl="1" eaLnBrk="1" hangingPunct="1">
              <a:spcBef>
                <a:spcPts val="300"/>
              </a:spcBef>
            </a:pPr>
            <a:r>
              <a:rPr lang="en-US" dirty="0" smtClean="0">
                <a:solidFill>
                  <a:srgbClr val="000090"/>
                </a:solidFill>
                <a:latin typeface="Calibri" charset="0"/>
                <a:ea typeface="Calibri" charset="0"/>
                <a:cs typeface="Calibri" charset="0"/>
              </a:rPr>
              <a:t>Manpower (diversity) to evaluate model performance with hurricane data sets is a critical need</a:t>
            </a:r>
          </a:p>
        </p:txBody>
      </p:sp>
      <p:pic>
        <p:nvPicPr>
          <p:cNvPr id="12" name="Picture 7" descr="interaction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2"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3" name="Text Box 11"/>
          <p:cNvSpPr txBox="1">
            <a:spLocks noChangeArrowheads="1"/>
          </p:cNvSpPr>
          <p:nvPr/>
        </p:nvSpPr>
        <p:spPr bwMode="auto">
          <a:xfrm>
            <a:off x="0" y="4503544"/>
            <a:ext cx="969962"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CBLAST</a:t>
            </a:r>
          </a:p>
        </p:txBody>
      </p:sp>
      <p:pic>
        <p:nvPicPr>
          <p:cNvPr id="14" name="Picture 5" descr="collaborations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0963"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5" name="Text Box 10"/>
          <p:cNvSpPr txBox="1">
            <a:spLocks noChangeArrowheads="1"/>
          </p:cNvSpPr>
          <p:nvPr/>
        </p:nvSpPr>
        <p:spPr bwMode="auto">
          <a:xfrm>
            <a:off x="1814152" y="4503544"/>
            <a:ext cx="13731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latin typeface="Calibri" charset="0"/>
                <a:ea typeface="Calibri" charset="0"/>
                <a:cs typeface="Calibri" charset="0"/>
              </a:rPr>
              <a:t>IFEX/RAINEX</a:t>
            </a:r>
          </a:p>
        </p:txBody>
      </p:sp>
      <p:pic>
        <p:nvPicPr>
          <p:cNvPr id="18" name="Picture 12" descr="TCSP"/>
          <p:cNvPicPr>
            <a:picLocks noChangeArrowheads="1"/>
          </p:cNvPicPr>
          <p:nvPr/>
        </p:nvPicPr>
        <p:blipFill>
          <a:blip r:embed="rId5" cstate="email">
            <a:lum contrast="30000"/>
            <a:extLst>
              <a:ext uri="{28A0092B-C50C-407E-A947-70E740481C1C}">
                <a14:useLocalDpi xmlns:a14="http://schemas.microsoft.com/office/drawing/2010/main"/>
              </a:ext>
            </a:extLst>
          </a:blip>
          <a:srcRect/>
          <a:stretch>
            <a:fillRect/>
          </a:stretch>
        </p:blipFill>
        <p:spPr bwMode="auto">
          <a:xfrm>
            <a:off x="3599034" y="4574457"/>
            <a:ext cx="2100618"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9" name="Text Box 13"/>
          <p:cNvSpPr txBox="1">
            <a:spLocks noChangeArrowheads="1"/>
          </p:cNvSpPr>
          <p:nvPr/>
        </p:nvSpPr>
        <p:spPr bwMode="auto">
          <a:xfrm>
            <a:off x="3635697" y="4503544"/>
            <a:ext cx="11953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IFEX/TCSP</a:t>
            </a:r>
          </a:p>
        </p:txBody>
      </p:sp>
      <p:pic>
        <p:nvPicPr>
          <p:cNvPr id="20" name="Picture 19" descr="AOMLpress4.jpg"/>
          <p:cNvPicPr>
            <a:picLocks/>
          </p:cNvPicPr>
          <p:nvPr/>
        </p:nvPicPr>
        <p:blipFill>
          <a:blip r:embed="rId6" cstate="email">
            <a:extLst>
              <a:ext uri="{28A0092B-C50C-407E-A947-70E740481C1C}">
                <a14:useLocalDpi xmlns:a14="http://schemas.microsoft.com/office/drawing/2010/main"/>
              </a:ext>
            </a:extLst>
          </a:blip>
          <a:stretch>
            <a:fillRect/>
          </a:stretch>
        </p:blipFill>
        <p:spPr>
          <a:xfrm>
            <a:off x="5131717" y="4565576"/>
            <a:ext cx="2297748" cy="1618488"/>
          </a:xfrm>
          <a:prstGeom prst="rect">
            <a:avLst/>
          </a:prstGeom>
          <a:effectLst>
            <a:outerShdw blurRad="50800" dist="38100" dir="2700000">
              <a:srgbClr val="000000">
                <a:alpha val="43000"/>
              </a:srgbClr>
            </a:outerShdw>
          </a:effectLst>
        </p:spPr>
      </p:pic>
      <p:sp>
        <p:nvSpPr>
          <p:cNvPr id="21" name="Text Box 13"/>
          <p:cNvSpPr txBox="1">
            <a:spLocks noChangeArrowheads="1"/>
          </p:cNvSpPr>
          <p:nvPr/>
        </p:nvSpPr>
        <p:spPr bwMode="auto">
          <a:xfrm>
            <a:off x="5100553" y="4502056"/>
            <a:ext cx="1646438"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a:t>
            </a:r>
            <a:r>
              <a:rPr lang="en-US" sz="1400" b="1" dirty="0" smtClean="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/PREDICT/GRIP</a:t>
            </a:r>
            <a:endPar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endParaRPr>
          </a:p>
        </p:txBody>
      </p:sp>
      <p:pic>
        <p:nvPicPr>
          <p:cNvPr id="2" name="Picture 1" descr="cimg2166.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67816" y="4577545"/>
            <a:ext cx="2276482" cy="1609344"/>
          </a:xfrm>
          <a:prstGeom prst="rect">
            <a:avLst/>
          </a:prstGeom>
          <a:ln>
            <a:noFill/>
          </a:ln>
          <a:effectLst>
            <a:outerShdw blurRad="292100" dist="139700" dir="2700000" algn="tl" rotWithShape="0">
              <a:srgbClr val="333333">
                <a:alpha val="65000"/>
              </a:srgbClr>
            </a:outerShdw>
          </a:effectLst>
        </p:spPr>
      </p:pic>
      <p:sp>
        <p:nvSpPr>
          <p:cNvPr id="22" name="Text Box 10"/>
          <p:cNvSpPr txBox="1">
            <a:spLocks noChangeArrowheads="1"/>
          </p:cNvSpPr>
          <p:nvPr/>
        </p:nvSpPr>
        <p:spPr bwMode="auto">
          <a:xfrm>
            <a:off x="6892904" y="4530882"/>
            <a:ext cx="1841757"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smtClean="0">
                <a:latin typeface="Calibri" charset="0"/>
                <a:ea typeface="Calibri" charset="0"/>
                <a:cs typeface="Calibri" charset="0"/>
              </a:rPr>
              <a:t>Hybrid-DA Workshop</a:t>
            </a:r>
            <a:endParaRPr lang="en-US" sz="1400" b="1" dirty="0">
              <a:latin typeface="Calibri" charset="0"/>
              <a:ea typeface="Calibri" charset="0"/>
              <a:cs typeface="Calibri" charset="0"/>
            </a:endParaRPr>
          </a:p>
        </p:txBody>
      </p:sp>
    </p:spTree>
    <p:extLst>
      <p:ext uri="{BB962C8B-B14F-4D97-AF65-F5344CB8AC3E}">
        <p14:creationId xmlns:p14="http://schemas.microsoft.com/office/powerpoint/2010/main" val="2501993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0" y="130854"/>
            <a:ext cx="6248400" cy="1395413"/>
          </a:xfrm>
          <a:effectLst>
            <a:outerShdw blurRad="50800" dist="38100" dir="2700000">
              <a:srgbClr val="000000">
                <a:alpha val="43000"/>
              </a:srgbClr>
            </a:outerShdw>
          </a:effectLst>
        </p:spPr>
        <p:txBody>
          <a:bodyPr/>
          <a:lstStyle/>
          <a:p>
            <a:pPr algn="l" eaLnBrk="1" hangingPunct="1">
              <a:defRPr/>
            </a:pPr>
            <a:r>
              <a:rPr lang="en-US" sz="5400" dirty="0">
                <a:latin typeface="Calibri"/>
                <a:ea typeface="+mj-ea"/>
                <a:cs typeface="Calibri"/>
              </a:rPr>
              <a:t>Questions?</a:t>
            </a:r>
          </a:p>
        </p:txBody>
      </p:sp>
    </p:spTree>
    <p:extLst>
      <p:ext uri="{BB962C8B-B14F-4D97-AF65-F5344CB8AC3E}">
        <p14:creationId xmlns:p14="http://schemas.microsoft.com/office/powerpoint/2010/main" val="64048439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0" y="-1"/>
            <a:ext cx="7696200" cy="1277472"/>
          </a:xfrm>
        </p:spPr>
        <p:txBody>
          <a:bodyPr/>
          <a:lstStyle/>
          <a:p>
            <a:r>
              <a:rPr lang="en-US" sz="4800" dirty="0">
                <a:latin typeface="Calibri"/>
                <a:cs typeface="Calibri"/>
              </a:rPr>
              <a:t>Early Studies:</a:t>
            </a:r>
            <a:endParaRPr lang="en-US" sz="8800" dirty="0">
              <a:latin typeface="Calibri"/>
              <a:cs typeface="Calibri"/>
            </a:endParaRPr>
          </a:p>
        </p:txBody>
      </p:sp>
      <p:sp>
        <p:nvSpPr>
          <p:cNvPr id="193539" name="Rectangle 3"/>
          <p:cNvSpPr>
            <a:spLocks noGrp="1" noChangeArrowheads="1"/>
          </p:cNvSpPr>
          <p:nvPr>
            <p:ph type="body" idx="1"/>
          </p:nvPr>
        </p:nvSpPr>
        <p:spPr>
          <a:xfrm>
            <a:off x="162858" y="1299882"/>
            <a:ext cx="8839200" cy="5080000"/>
          </a:xfrm>
        </p:spPr>
        <p:txBody>
          <a:bodyPr/>
          <a:lstStyle/>
          <a:p>
            <a:pPr>
              <a:spcBef>
                <a:spcPts val="1200"/>
              </a:spcBef>
              <a:spcAft>
                <a:spcPts val="600"/>
              </a:spcAft>
              <a:buFont typeface="Arial"/>
              <a:buChar char="•"/>
            </a:pPr>
            <a:r>
              <a:rPr lang="en-US" sz="2400" dirty="0" err="1">
                <a:latin typeface="Calibri"/>
                <a:cs typeface="Calibri"/>
              </a:rPr>
              <a:t>Palmen</a:t>
            </a:r>
            <a:r>
              <a:rPr lang="en-US" sz="2400" dirty="0">
                <a:latin typeface="Calibri"/>
                <a:cs typeface="Calibri"/>
              </a:rPr>
              <a:t> </a:t>
            </a:r>
            <a:r>
              <a:rPr lang="en-US" sz="2400" dirty="0" smtClean="0">
                <a:latin typeface="Calibri"/>
                <a:cs typeface="Calibri"/>
              </a:rPr>
              <a:t>(1948</a:t>
            </a:r>
            <a:r>
              <a:rPr lang="en-US" sz="2400" dirty="0">
                <a:latin typeface="Calibri"/>
                <a:cs typeface="Calibri"/>
              </a:rPr>
              <a:t>), Fisher </a:t>
            </a:r>
            <a:r>
              <a:rPr lang="en-US" sz="2400" dirty="0" smtClean="0">
                <a:latin typeface="Calibri"/>
                <a:cs typeface="Calibri"/>
              </a:rPr>
              <a:t>(1956</a:t>
            </a:r>
            <a:r>
              <a:rPr lang="en-US" sz="2400" dirty="0">
                <a:latin typeface="Calibri"/>
                <a:cs typeface="Calibri"/>
              </a:rPr>
              <a:t>), </a:t>
            </a:r>
            <a:r>
              <a:rPr lang="en-US" sz="2400" dirty="0" err="1">
                <a:latin typeface="Calibri"/>
                <a:cs typeface="Calibri"/>
              </a:rPr>
              <a:t>Perlroth</a:t>
            </a:r>
            <a:r>
              <a:rPr lang="en-US" sz="2400" dirty="0">
                <a:latin typeface="Calibri"/>
                <a:cs typeface="Calibri"/>
              </a:rPr>
              <a:t> </a:t>
            </a:r>
            <a:r>
              <a:rPr lang="en-US" sz="2400" dirty="0" smtClean="0">
                <a:latin typeface="Calibri"/>
                <a:cs typeface="Calibri"/>
              </a:rPr>
              <a:t>(1962, 1965</a:t>
            </a:r>
            <a:r>
              <a:rPr lang="en-US" sz="2400" dirty="0">
                <a:latin typeface="Calibri"/>
                <a:cs typeface="Calibri"/>
              </a:rPr>
              <a:t>) - importance of sea temperatures of  26</a:t>
            </a:r>
            <a:r>
              <a:rPr lang="en-US" sz="2400" baseline="30000" dirty="0">
                <a:latin typeface="Calibri"/>
                <a:cs typeface="Calibri"/>
              </a:rPr>
              <a:t>o</a:t>
            </a:r>
            <a:r>
              <a:rPr lang="en-US" sz="2400" dirty="0">
                <a:latin typeface="Calibri"/>
                <a:cs typeface="Calibri"/>
              </a:rPr>
              <a:t>C </a:t>
            </a:r>
            <a:r>
              <a:rPr lang="en-US" sz="2400" dirty="0" smtClean="0">
                <a:latin typeface="Calibri"/>
                <a:cs typeface="Calibri"/>
              </a:rPr>
              <a:t>on TC intensity </a:t>
            </a:r>
            <a:r>
              <a:rPr lang="en-US" sz="2400" dirty="0">
                <a:latin typeface="Calibri"/>
                <a:cs typeface="Calibri"/>
              </a:rPr>
              <a:t>and air-sea heat and moisture </a:t>
            </a:r>
            <a:r>
              <a:rPr lang="en-US" sz="2400" dirty="0" smtClean="0">
                <a:latin typeface="Calibri"/>
                <a:cs typeface="Calibri"/>
              </a:rPr>
              <a:t>transfer.</a:t>
            </a:r>
          </a:p>
          <a:p>
            <a:pPr>
              <a:spcBef>
                <a:spcPts val="1200"/>
              </a:spcBef>
              <a:spcAft>
                <a:spcPts val="600"/>
              </a:spcAft>
              <a:buFont typeface="Arial"/>
              <a:buChar char="•"/>
            </a:pPr>
            <a:r>
              <a:rPr lang="en-US" sz="2400" dirty="0" err="1" smtClean="0">
                <a:latin typeface="Calibri"/>
                <a:cs typeface="Calibri"/>
              </a:rPr>
              <a:t>Perlroth</a:t>
            </a:r>
            <a:r>
              <a:rPr lang="en-US" sz="2400" dirty="0" smtClean="0">
                <a:latin typeface="Calibri"/>
                <a:cs typeface="Calibri"/>
              </a:rPr>
              <a:t> </a:t>
            </a:r>
            <a:r>
              <a:rPr lang="en-US" sz="2400" dirty="0" smtClean="0">
                <a:latin typeface="Calibri"/>
                <a:cs typeface="Calibri"/>
              </a:rPr>
              <a:t>(1968</a:t>
            </a:r>
            <a:r>
              <a:rPr lang="en-US" sz="2400" dirty="0">
                <a:latin typeface="Calibri"/>
                <a:cs typeface="Calibri"/>
              </a:rPr>
              <a:t>) related upper ocean thermal structure between the surface and 200-foot levels using </a:t>
            </a:r>
            <a:r>
              <a:rPr lang="en-US" sz="2400" u="sng" dirty="0">
                <a:latin typeface="Calibri"/>
                <a:cs typeface="Calibri"/>
              </a:rPr>
              <a:t>historical analyses</a:t>
            </a:r>
            <a:r>
              <a:rPr lang="en-US" sz="2400" dirty="0" smtClean="0">
                <a:latin typeface="Calibri"/>
                <a:cs typeface="Calibri"/>
              </a:rPr>
              <a:t>:</a:t>
            </a:r>
          </a:p>
          <a:p>
            <a:pPr>
              <a:spcBef>
                <a:spcPts val="1200"/>
              </a:spcBef>
              <a:spcAft>
                <a:spcPts val="600"/>
              </a:spcAft>
              <a:buFont typeface="Arial"/>
              <a:buChar char="•"/>
            </a:pPr>
            <a:r>
              <a:rPr lang="en-US" sz="2400" dirty="0" smtClean="0">
                <a:latin typeface="Calibri"/>
                <a:cs typeface="Calibri"/>
              </a:rPr>
              <a:t>90</a:t>
            </a:r>
            <a:r>
              <a:rPr lang="en-US" sz="2400" dirty="0">
                <a:latin typeface="Calibri"/>
                <a:cs typeface="Calibri"/>
              </a:rPr>
              <a:t>% reached hurricane status when </a:t>
            </a:r>
            <a:r>
              <a:rPr lang="en-US" sz="2400" dirty="0" smtClean="0">
                <a:latin typeface="Symbol" charset="2"/>
                <a:cs typeface="Symbol" charset="2"/>
              </a:rPr>
              <a:t>D</a:t>
            </a:r>
            <a:r>
              <a:rPr lang="en-US" sz="2400" dirty="0" smtClean="0">
                <a:latin typeface="Calibri"/>
                <a:cs typeface="Calibri"/>
              </a:rPr>
              <a:t>T </a:t>
            </a:r>
            <a:r>
              <a:rPr lang="en-US" sz="2400" dirty="0">
                <a:latin typeface="Calibri"/>
                <a:cs typeface="Calibri"/>
              </a:rPr>
              <a:t>&lt; 7</a:t>
            </a:r>
            <a:r>
              <a:rPr lang="en-US" sz="2400" baseline="30000" dirty="0">
                <a:latin typeface="Calibri"/>
                <a:cs typeface="Calibri"/>
              </a:rPr>
              <a:t>o</a:t>
            </a:r>
            <a:r>
              <a:rPr lang="en-US" sz="2400" dirty="0">
                <a:latin typeface="Calibri"/>
                <a:cs typeface="Calibri"/>
              </a:rPr>
              <a:t>F (~4</a:t>
            </a:r>
            <a:r>
              <a:rPr lang="en-US" sz="2400" baseline="30000" dirty="0">
                <a:latin typeface="Calibri"/>
                <a:cs typeface="Calibri"/>
              </a:rPr>
              <a:t>o</a:t>
            </a:r>
            <a:r>
              <a:rPr lang="en-US" sz="2400" dirty="0">
                <a:latin typeface="Calibri"/>
                <a:cs typeface="Calibri"/>
              </a:rPr>
              <a:t>C)</a:t>
            </a:r>
            <a:r>
              <a:rPr lang="en-US" sz="2400" dirty="0" smtClean="0">
                <a:latin typeface="Calibri"/>
                <a:cs typeface="Calibri"/>
              </a:rPr>
              <a:t>;</a:t>
            </a:r>
          </a:p>
          <a:p>
            <a:pPr>
              <a:spcBef>
                <a:spcPts val="1200"/>
              </a:spcBef>
              <a:spcAft>
                <a:spcPts val="600"/>
              </a:spcAft>
              <a:buFont typeface="Arial"/>
              <a:buChar char="•"/>
            </a:pPr>
            <a:r>
              <a:rPr lang="en-US" sz="2400" dirty="0" smtClean="0">
                <a:latin typeface="Calibri"/>
                <a:cs typeface="Calibri"/>
              </a:rPr>
              <a:t>4</a:t>
            </a:r>
            <a:r>
              <a:rPr lang="en-US" sz="2400" dirty="0">
                <a:latin typeface="Calibri"/>
                <a:cs typeface="Calibri"/>
              </a:rPr>
              <a:t>% reached hurricane status when </a:t>
            </a:r>
            <a:r>
              <a:rPr lang="en-US" sz="2400" dirty="0">
                <a:latin typeface="Symbol" charset="2"/>
                <a:cs typeface="Symbol" charset="2"/>
              </a:rPr>
              <a:t>D</a:t>
            </a:r>
            <a:r>
              <a:rPr lang="en-US" sz="2400" dirty="0" smtClean="0">
                <a:latin typeface="Calibri"/>
                <a:cs typeface="Calibri"/>
              </a:rPr>
              <a:t>T </a:t>
            </a:r>
            <a:r>
              <a:rPr lang="en-US" sz="2400" dirty="0">
                <a:latin typeface="Calibri"/>
                <a:cs typeface="Calibri"/>
              </a:rPr>
              <a:t>&gt; </a:t>
            </a:r>
            <a:r>
              <a:rPr lang="en-US" sz="2400" dirty="0" smtClean="0">
                <a:latin typeface="Calibri"/>
                <a:cs typeface="Calibri"/>
              </a:rPr>
              <a:t>15</a:t>
            </a:r>
            <a:r>
              <a:rPr lang="en-US" sz="2400" baseline="30000" dirty="0" smtClean="0">
                <a:latin typeface="Calibri"/>
                <a:cs typeface="Calibri"/>
              </a:rPr>
              <a:t>o</a:t>
            </a:r>
            <a:r>
              <a:rPr lang="en-US" sz="2400" dirty="0" smtClean="0">
                <a:latin typeface="Calibri"/>
                <a:cs typeface="Calibri"/>
              </a:rPr>
              <a:t>F (</a:t>
            </a:r>
            <a:r>
              <a:rPr lang="en-US" sz="2400" dirty="0">
                <a:latin typeface="Calibri"/>
                <a:cs typeface="Calibri"/>
              </a:rPr>
              <a:t>~8</a:t>
            </a:r>
            <a:r>
              <a:rPr lang="en-US" sz="2400" baseline="30000" dirty="0">
                <a:latin typeface="Calibri"/>
                <a:cs typeface="Calibri"/>
              </a:rPr>
              <a:t>o</a:t>
            </a:r>
            <a:r>
              <a:rPr lang="en-US" sz="2400" dirty="0">
                <a:latin typeface="Calibri"/>
                <a:cs typeface="Calibri"/>
              </a:rPr>
              <a:t>C)</a:t>
            </a:r>
            <a:r>
              <a:rPr lang="en-US" sz="2400" dirty="0" smtClean="0">
                <a:latin typeface="Calibri"/>
                <a:cs typeface="Calibri"/>
              </a:rPr>
              <a:t>.</a:t>
            </a:r>
          </a:p>
          <a:p>
            <a:pPr>
              <a:spcBef>
                <a:spcPts val="1200"/>
              </a:spcBef>
              <a:spcAft>
                <a:spcPts val="600"/>
              </a:spcAft>
              <a:buFont typeface="Arial"/>
              <a:buChar char="•"/>
            </a:pPr>
            <a:r>
              <a:rPr lang="en-US" sz="2400" dirty="0">
                <a:latin typeface="Calibri"/>
                <a:cs typeface="Calibri"/>
              </a:rPr>
              <a:t>I</a:t>
            </a:r>
            <a:r>
              <a:rPr lang="en-US" sz="2400" dirty="0" smtClean="0">
                <a:latin typeface="Calibri"/>
                <a:cs typeface="Calibri"/>
              </a:rPr>
              <a:t>mportant </a:t>
            </a:r>
            <a:r>
              <a:rPr lang="en-US" sz="2400" dirty="0">
                <a:latin typeface="Calibri"/>
                <a:cs typeface="Calibri"/>
              </a:rPr>
              <a:t>for two </a:t>
            </a:r>
            <a:r>
              <a:rPr lang="en-US" sz="2400" dirty="0" smtClean="0">
                <a:latin typeface="Calibri"/>
                <a:cs typeface="Calibri"/>
              </a:rPr>
              <a:t>reasons:</a:t>
            </a:r>
          </a:p>
          <a:p>
            <a:pPr lvl="1">
              <a:lnSpc>
                <a:spcPct val="90000"/>
              </a:lnSpc>
              <a:buFont typeface="Arial"/>
              <a:buChar char="•"/>
            </a:pPr>
            <a:r>
              <a:rPr lang="en-US" dirty="0" smtClean="0">
                <a:latin typeface="Calibri"/>
                <a:cs typeface="Calibri"/>
              </a:rPr>
              <a:t>Stratification </a:t>
            </a:r>
            <a:r>
              <a:rPr lang="en-US" dirty="0">
                <a:latin typeface="Calibri"/>
                <a:cs typeface="Calibri"/>
              </a:rPr>
              <a:t>(i.e. cooling and vertical mixing); and </a:t>
            </a:r>
            <a:endParaRPr lang="en-US" dirty="0" smtClean="0">
              <a:latin typeface="Calibri"/>
              <a:cs typeface="Calibri"/>
            </a:endParaRPr>
          </a:p>
          <a:p>
            <a:pPr lvl="1">
              <a:lnSpc>
                <a:spcPct val="90000"/>
              </a:lnSpc>
              <a:buFont typeface="Arial"/>
              <a:buChar char="•"/>
            </a:pPr>
            <a:r>
              <a:rPr lang="en-US" dirty="0" smtClean="0">
                <a:latin typeface="Calibri"/>
                <a:cs typeface="Calibri"/>
              </a:rPr>
              <a:t>Currents </a:t>
            </a:r>
            <a:r>
              <a:rPr lang="en-US" dirty="0">
                <a:latin typeface="Calibri"/>
                <a:cs typeface="Calibri"/>
              </a:rPr>
              <a:t>(i.e. warm current advection)</a:t>
            </a:r>
          </a:p>
          <a:p>
            <a:pPr>
              <a:lnSpc>
                <a:spcPct val="90000"/>
              </a:lnSpc>
            </a:pPr>
            <a:endParaRPr lang="en-US" sz="2400" dirty="0">
              <a:latin typeface="Calibri"/>
              <a:cs typeface="Calibri"/>
            </a:endParaRPr>
          </a:p>
          <a:p>
            <a:pPr>
              <a:lnSpc>
                <a:spcPct val="90000"/>
              </a:lnSpc>
              <a:buFontTx/>
              <a:buNone/>
            </a:pPr>
            <a:endParaRPr lang="en-US" sz="2400" dirty="0">
              <a:latin typeface="Calibri"/>
              <a:cs typeface="Calibri"/>
            </a:endParaRPr>
          </a:p>
          <a:p>
            <a:pPr>
              <a:lnSpc>
                <a:spcPct val="90000"/>
              </a:lnSpc>
              <a:buFontTx/>
              <a:buNone/>
            </a:pPr>
            <a:endParaRPr lang="en-US" sz="2400" dirty="0">
              <a:latin typeface="Calibri"/>
              <a:cs typeface="Calibri"/>
            </a:endParaRPr>
          </a:p>
          <a:p>
            <a:pPr>
              <a:lnSpc>
                <a:spcPct val="90000"/>
              </a:lnSpc>
            </a:pPr>
            <a:endParaRPr lang="en-US" sz="2400" dirty="0">
              <a:latin typeface="Calibri"/>
              <a:cs typeface="Calibri"/>
            </a:endParaRPr>
          </a:p>
        </p:txBody>
      </p:sp>
      <p:sp>
        <p:nvSpPr>
          <p:cNvPr id="6" name="Footer Placeholder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23 October 2013</a:t>
            </a:r>
            <a:endParaRPr lang="en-US" dirty="0">
              <a:latin typeface="Calibri"/>
              <a:cs typeface="Calibri"/>
            </a:endParaRPr>
          </a:p>
        </p:txBody>
      </p:sp>
      <p:sp>
        <p:nvSpPr>
          <p:cNvPr id="5" name="Text Box 6"/>
          <p:cNvSpPr txBox="1">
            <a:spLocks noChangeArrowheads="1"/>
          </p:cNvSpPr>
          <p:nvPr/>
        </p:nvSpPr>
        <p:spPr bwMode="auto">
          <a:xfrm>
            <a:off x="5391314" y="6620175"/>
            <a:ext cx="1440055"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Nick Shay UM/</a:t>
            </a:r>
            <a:r>
              <a:rPr lang="en-US" sz="1100" dirty="0" smtClean="0">
                <a:latin typeface="Calibri" charset="0"/>
                <a:ea typeface="Calibri" charset="0"/>
                <a:cs typeface="Calibri" charset="0"/>
              </a:rPr>
              <a:t>RSMAS</a:t>
            </a:r>
            <a:endParaRPr lang="en-US" sz="1100" dirty="0">
              <a:latin typeface="Calibri" charset="0"/>
              <a:ea typeface="Arial" charset="0"/>
              <a:cs typeface="Arial" charset="0"/>
            </a:endParaRPr>
          </a:p>
        </p:txBody>
      </p:sp>
    </p:spTree>
    <p:extLst>
      <p:ext uri="{BB962C8B-B14F-4D97-AF65-F5344CB8AC3E}">
        <p14:creationId xmlns:p14="http://schemas.microsoft.com/office/powerpoint/2010/main" val="174705219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le 1"/>
          <p:cNvSpPr>
            <a:spLocks noGrp="1"/>
          </p:cNvSpPr>
          <p:nvPr>
            <p:ph type="title"/>
          </p:nvPr>
        </p:nvSpPr>
        <p:spPr>
          <a:xfrm>
            <a:off x="457200" y="-76200"/>
            <a:ext cx="8229600" cy="944563"/>
          </a:xfrm>
        </p:spPr>
        <p:txBody>
          <a:bodyPr/>
          <a:lstStyle/>
          <a:p>
            <a:pPr eaLnBrk="1" hangingPunct="1">
              <a:defRPr/>
            </a:pPr>
            <a:r>
              <a:rPr lang="en-US" sz="3200" dirty="0">
                <a:solidFill>
                  <a:schemeClr val="accent6"/>
                </a:solidFill>
                <a:ea typeface="+mj-ea"/>
              </a:rPr>
              <a:t>Motivation and Background</a:t>
            </a:r>
          </a:p>
        </p:txBody>
      </p:sp>
      <p:sp>
        <p:nvSpPr>
          <p:cNvPr id="4101" name="Content Placeholder 2"/>
          <p:cNvSpPr>
            <a:spLocks noGrp="1"/>
          </p:cNvSpPr>
          <p:nvPr>
            <p:ph idx="1"/>
          </p:nvPr>
        </p:nvSpPr>
        <p:spPr>
          <a:xfrm>
            <a:off x="25395" y="1322294"/>
            <a:ext cx="6892369" cy="5410200"/>
          </a:xfrm>
        </p:spPr>
        <p:txBody>
          <a:bodyPr/>
          <a:lstStyle/>
          <a:p>
            <a:pPr eaLnBrk="1" hangingPunct="1">
              <a:buFont typeface="Arial"/>
              <a:buChar char="•"/>
            </a:pPr>
            <a:r>
              <a:rPr lang="en-US" sz="2000" dirty="0">
                <a:latin typeface="Calibri"/>
                <a:cs typeface="Calibri"/>
              </a:rPr>
              <a:t>Minimum sea surface temperature threshold for hurricane formation: SST &gt;</a:t>
            </a:r>
            <a:r>
              <a:rPr lang="en-US" sz="2000" dirty="0" smtClean="0">
                <a:latin typeface="Calibri"/>
                <a:cs typeface="Calibri"/>
              </a:rPr>
              <a:t>26°C </a:t>
            </a:r>
            <a:r>
              <a:rPr lang="en-US" sz="2000" dirty="0">
                <a:latin typeface="Calibri"/>
                <a:cs typeface="Calibri"/>
              </a:rPr>
              <a:t>(</a:t>
            </a:r>
            <a:r>
              <a:rPr lang="en-US" sz="2000" dirty="0" err="1">
                <a:latin typeface="Calibri"/>
                <a:cs typeface="Calibri"/>
              </a:rPr>
              <a:t>Palmen</a:t>
            </a:r>
            <a:r>
              <a:rPr lang="en-US" sz="2000" dirty="0">
                <a:latin typeface="Calibri"/>
                <a:cs typeface="Calibri"/>
              </a:rPr>
              <a:t>, 1948)</a:t>
            </a:r>
          </a:p>
          <a:p>
            <a:pPr eaLnBrk="1" hangingPunct="1">
              <a:buFont typeface="Arial"/>
              <a:buChar char="•"/>
            </a:pPr>
            <a:r>
              <a:rPr lang="en-US" sz="2000" dirty="0" err="1">
                <a:latin typeface="Calibri"/>
                <a:cs typeface="Calibri"/>
              </a:rPr>
              <a:t>Leipper</a:t>
            </a:r>
            <a:r>
              <a:rPr lang="en-US" sz="2000" dirty="0">
                <a:latin typeface="Calibri"/>
                <a:cs typeface="Calibri"/>
              </a:rPr>
              <a:t> (1972) introduced Ocean Heat Content</a:t>
            </a:r>
          </a:p>
          <a:p>
            <a:pPr lvl="1" eaLnBrk="1" hangingPunct="1"/>
            <a:r>
              <a:rPr lang="en-US" sz="2000" dirty="0">
                <a:latin typeface="Calibri"/>
                <a:cs typeface="Calibri"/>
              </a:rPr>
              <a:t>Integrated thermal energy from surface to </a:t>
            </a:r>
            <a:r>
              <a:rPr lang="en-US" sz="2000" dirty="0" smtClean="0">
                <a:latin typeface="Calibri"/>
                <a:cs typeface="Calibri"/>
              </a:rPr>
              <a:t>26° </a:t>
            </a:r>
            <a:r>
              <a:rPr lang="en-US" sz="2000" dirty="0">
                <a:latin typeface="Calibri"/>
                <a:cs typeface="Calibri"/>
              </a:rPr>
              <a:t>isotherm</a:t>
            </a:r>
          </a:p>
          <a:p>
            <a:pPr lvl="1" eaLnBrk="1" hangingPunct="1"/>
            <a:endParaRPr lang="en-US" sz="2000" dirty="0">
              <a:latin typeface="Calibri"/>
              <a:cs typeface="Calibri"/>
            </a:endParaRPr>
          </a:p>
          <a:p>
            <a:pPr eaLnBrk="1" hangingPunct="1"/>
            <a:endParaRPr lang="en-US" sz="2000" dirty="0" smtClean="0">
              <a:latin typeface="Calibri"/>
              <a:cs typeface="Calibri"/>
            </a:endParaRPr>
          </a:p>
          <a:p>
            <a:pPr eaLnBrk="1" hangingPunct="1">
              <a:buFont typeface="Arial"/>
              <a:buChar char="•"/>
            </a:pPr>
            <a:r>
              <a:rPr lang="en-US" sz="2000" dirty="0" smtClean="0">
                <a:latin typeface="Calibri"/>
                <a:cs typeface="Calibri"/>
              </a:rPr>
              <a:t>Empirical </a:t>
            </a:r>
            <a:r>
              <a:rPr lang="en-US" sz="2000" dirty="0">
                <a:latin typeface="Calibri"/>
                <a:cs typeface="Calibri"/>
              </a:rPr>
              <a:t>approach to estimate OHC from satellite altimetry (Shay and Brewster, 2010)</a:t>
            </a:r>
          </a:p>
          <a:p>
            <a:pPr eaLnBrk="1" hangingPunct="1">
              <a:buFont typeface="Arial"/>
              <a:buChar char="•"/>
            </a:pPr>
            <a:r>
              <a:rPr lang="en-US" sz="2000" dirty="0">
                <a:latin typeface="Calibri"/>
                <a:cs typeface="Calibri"/>
              </a:rPr>
              <a:t>Ocean thermal structure is important feedback mechanism (Chang and </a:t>
            </a:r>
            <a:r>
              <a:rPr lang="en-US" sz="2000" dirty="0" err="1">
                <a:latin typeface="Calibri"/>
                <a:cs typeface="Calibri"/>
              </a:rPr>
              <a:t>Anthes</a:t>
            </a:r>
            <a:r>
              <a:rPr lang="en-US" sz="2000" dirty="0">
                <a:latin typeface="Calibri"/>
                <a:cs typeface="Calibri"/>
              </a:rPr>
              <a:t>, 1978)</a:t>
            </a:r>
          </a:p>
          <a:p>
            <a:pPr eaLnBrk="1" hangingPunct="1">
              <a:buFont typeface="Arial"/>
              <a:buChar char="•"/>
            </a:pPr>
            <a:r>
              <a:rPr lang="en-US" sz="2000" dirty="0">
                <a:latin typeface="Calibri"/>
                <a:cs typeface="Calibri"/>
              </a:rPr>
              <a:t>Warm core eddies inhibit mixing and provide deep energy source for hurricanes (Shay et </a:t>
            </a:r>
            <a:r>
              <a:rPr lang="en-US" sz="2000" dirty="0" smtClean="0">
                <a:latin typeface="Calibri"/>
                <a:cs typeface="Calibri"/>
              </a:rPr>
              <a:t>al </a:t>
            </a:r>
            <a:r>
              <a:rPr lang="en-US" sz="2000" dirty="0">
                <a:latin typeface="Calibri"/>
                <a:cs typeface="Calibri"/>
              </a:rPr>
              <a:t>2000; Jaimes and </a:t>
            </a:r>
            <a:r>
              <a:rPr lang="en-US" sz="2000" dirty="0" smtClean="0">
                <a:latin typeface="Calibri"/>
                <a:cs typeface="Calibri"/>
              </a:rPr>
              <a:t>Shay</a:t>
            </a:r>
            <a:r>
              <a:rPr lang="en-US" sz="2000" dirty="0">
                <a:latin typeface="Calibri"/>
                <a:cs typeface="Calibri"/>
              </a:rPr>
              <a:t> </a:t>
            </a:r>
            <a:r>
              <a:rPr lang="en-US" sz="2000" dirty="0" smtClean="0">
                <a:latin typeface="Calibri"/>
                <a:cs typeface="Calibri"/>
              </a:rPr>
              <a:t>2009</a:t>
            </a:r>
            <a:r>
              <a:rPr lang="en-US" sz="2000" dirty="0">
                <a:latin typeface="Calibri"/>
                <a:cs typeface="Calibri"/>
              </a:rPr>
              <a:t>)</a:t>
            </a:r>
          </a:p>
        </p:txBody>
      </p:sp>
      <p:grpSp>
        <p:nvGrpSpPr>
          <p:cNvPr id="2" name="Group 1"/>
          <p:cNvGrpSpPr/>
          <p:nvPr/>
        </p:nvGrpSpPr>
        <p:grpSpPr>
          <a:xfrm>
            <a:off x="6811684" y="1384018"/>
            <a:ext cx="2257612" cy="4928632"/>
            <a:chOff x="6781800" y="1315957"/>
            <a:chExt cx="2590800" cy="5389643"/>
          </a:xfrm>
        </p:grpSpPr>
        <p:sp>
          <p:nvSpPr>
            <p:cNvPr id="11" name="Rectangle 10"/>
            <p:cNvSpPr/>
            <p:nvPr/>
          </p:nvSpPr>
          <p:spPr>
            <a:xfrm>
              <a:off x="6781800" y="1793875"/>
              <a:ext cx="2362200" cy="480060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0" tIns="45711" rIns="91420" bIns="45711" anchor="ctr"/>
            <a:lstStyle/>
            <a:p>
              <a:pPr algn="ctr">
                <a:defRPr/>
              </a:pPr>
              <a:endParaRPr lang="en-US">
                <a:solidFill>
                  <a:srgbClr val="FFFFFF"/>
                </a:solidFill>
                <a:latin typeface="Calibri"/>
                <a:cs typeface="Calibri"/>
              </a:endParaRPr>
            </a:p>
          </p:txBody>
        </p:sp>
        <p:sp>
          <p:nvSpPr>
            <p:cNvPr id="15" name="Freeform 14"/>
            <p:cNvSpPr>
              <a:spLocks/>
            </p:cNvSpPr>
            <p:nvPr/>
          </p:nvSpPr>
          <p:spPr bwMode="auto">
            <a:xfrm>
              <a:off x="8062913" y="1779588"/>
              <a:ext cx="969962" cy="2397125"/>
            </a:xfrm>
            <a:custGeom>
              <a:avLst/>
              <a:gdLst>
                <a:gd name="T0" fmla="*/ 956105 w 969819"/>
                <a:gd name="T1" fmla="*/ 0 h 2396837"/>
                <a:gd name="T2" fmla="*/ 969962 w 969819"/>
                <a:gd name="T3" fmla="*/ 1011504 h 2396837"/>
                <a:gd name="T4" fmla="*/ 942249 w 969819"/>
                <a:gd name="T5" fmla="*/ 1191634 h 2396837"/>
                <a:gd name="T6" fmla="*/ 872966 w 969819"/>
                <a:gd name="T7" fmla="*/ 1565752 h 2396837"/>
                <a:gd name="T8" fmla="*/ 762112 w 969819"/>
                <a:gd name="T9" fmla="*/ 1787452 h 2396837"/>
                <a:gd name="T10" fmla="*/ 609690 w 969819"/>
                <a:gd name="T11" fmla="*/ 1912158 h 2396837"/>
                <a:gd name="T12" fmla="*/ 290989 w 969819"/>
                <a:gd name="T13" fmla="*/ 2120001 h 2396837"/>
                <a:gd name="T14" fmla="*/ 83140 w 969819"/>
                <a:gd name="T15" fmla="*/ 2313988 h 2396837"/>
                <a:gd name="T16" fmla="*/ 27714 w 969819"/>
                <a:gd name="T17" fmla="*/ 2397125 h 2396837"/>
                <a:gd name="T18" fmla="*/ 0 w 969819"/>
                <a:gd name="T19" fmla="*/ 13857 h 2396837"/>
                <a:gd name="T20" fmla="*/ 956105 w 969819"/>
                <a:gd name="T21" fmla="*/ 0 h 23968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69819" h="2396837">
                  <a:moveTo>
                    <a:pt x="955964" y="0"/>
                  </a:moveTo>
                  <a:lnTo>
                    <a:pt x="969819" y="1011382"/>
                  </a:lnTo>
                  <a:lnTo>
                    <a:pt x="942110" y="1191491"/>
                  </a:lnTo>
                  <a:lnTo>
                    <a:pt x="872837" y="1565564"/>
                  </a:lnTo>
                  <a:lnTo>
                    <a:pt x="762000" y="1787237"/>
                  </a:lnTo>
                  <a:lnTo>
                    <a:pt x="609600" y="1911928"/>
                  </a:lnTo>
                  <a:lnTo>
                    <a:pt x="290946" y="2119746"/>
                  </a:lnTo>
                  <a:lnTo>
                    <a:pt x="83128" y="2313710"/>
                  </a:lnTo>
                  <a:lnTo>
                    <a:pt x="27710" y="2396837"/>
                  </a:lnTo>
                  <a:lnTo>
                    <a:pt x="0" y="13855"/>
                  </a:lnTo>
                  <a:lnTo>
                    <a:pt x="955964" y="0"/>
                  </a:lnTo>
                  <a:close/>
                </a:path>
              </a:pathLst>
            </a:custGeom>
            <a:gradFill rotWithShape="1">
              <a:gsLst>
                <a:gs pos="0">
                  <a:srgbClr val="9595FF"/>
                </a:gs>
                <a:gs pos="35001">
                  <a:srgbClr val="B6B6FF"/>
                </a:gs>
                <a:gs pos="100000">
                  <a:srgbClr val="E1E1FF"/>
                </a:gs>
              </a:gsLst>
              <a:lin ang="16200000" scaled="1"/>
            </a:gradFill>
            <a:ln w="9525" cap="flat" cmpd="sng">
              <a:solidFill>
                <a:srgbClr val="2E2ECB"/>
              </a:solidFill>
              <a:prstDash val="solid"/>
              <a:round/>
              <a:headEnd/>
              <a:tailEnd/>
            </a:ln>
            <a:effectLst>
              <a:outerShdw blurRad="40000" dist="20000" dir="5400000" rotWithShape="0">
                <a:srgbClr val="000000">
                  <a:alpha val="37999"/>
                </a:srgbClr>
              </a:outerShdw>
            </a:effectLst>
          </p:spPr>
          <p:txBody>
            <a:bodyPr lIns="91420" tIns="45711" rIns="91420" bIns="45711" anchor="ctr"/>
            <a:lstStyle/>
            <a:p>
              <a:endParaRPr lang="en-US">
                <a:latin typeface="Calibri"/>
                <a:cs typeface="Calibri"/>
              </a:endParaRPr>
            </a:p>
          </p:txBody>
        </p:sp>
        <p:sp>
          <p:nvSpPr>
            <p:cNvPr id="10" name="Freeform 9"/>
            <p:cNvSpPr>
              <a:spLocks/>
            </p:cNvSpPr>
            <p:nvPr/>
          </p:nvSpPr>
          <p:spPr bwMode="auto">
            <a:xfrm>
              <a:off x="7100888" y="1793875"/>
              <a:ext cx="1966912" cy="4911725"/>
            </a:xfrm>
            <a:custGeom>
              <a:avLst/>
              <a:gdLst>
                <a:gd name="T0" fmla="*/ 1911675 w 1891145"/>
                <a:gd name="T1" fmla="*/ 0 h 4911436"/>
                <a:gd name="T2" fmla="*/ 1810808 w 1891145"/>
                <a:gd name="T3" fmla="*/ 1607222 h 4911436"/>
                <a:gd name="T4" fmla="*/ 975050 w 1891145"/>
                <a:gd name="T5" fmla="*/ 2424688 h 4911436"/>
                <a:gd name="T6" fmla="*/ 139293 w 1891145"/>
                <a:gd name="T7" fmla="*/ 4558413 h 4911436"/>
                <a:gd name="T8" fmla="*/ 139293 w 1891145"/>
                <a:gd name="T9" fmla="*/ 4544558 h 49114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91145" h="4911436">
                  <a:moveTo>
                    <a:pt x="1838036" y="0"/>
                  </a:moveTo>
                  <a:cubicBezTo>
                    <a:pt x="1864590" y="601518"/>
                    <a:pt x="1891145" y="1203036"/>
                    <a:pt x="1741054" y="1607127"/>
                  </a:cubicBezTo>
                  <a:cubicBezTo>
                    <a:pt x="1590963" y="2011218"/>
                    <a:pt x="1205344" y="1932709"/>
                    <a:pt x="937490" y="2424545"/>
                  </a:cubicBezTo>
                  <a:cubicBezTo>
                    <a:pt x="669636" y="2916381"/>
                    <a:pt x="267854" y="4204854"/>
                    <a:pt x="133927" y="4558145"/>
                  </a:cubicBezTo>
                  <a:cubicBezTo>
                    <a:pt x="0" y="4911436"/>
                    <a:pt x="66963" y="4727863"/>
                    <a:pt x="133927" y="4544291"/>
                  </a:cubicBezTo>
                </a:path>
              </a:pathLst>
            </a:custGeom>
            <a:noFill/>
            <a:ln w="25400" cap="flat" cmpd="sng">
              <a:solidFill>
                <a:schemeClr val="tx1"/>
              </a:solidFill>
              <a:prstDash val="solid"/>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lIns="91420" tIns="45711" rIns="91420" bIns="45711" anchor="ctr"/>
            <a:lstStyle/>
            <a:p>
              <a:endParaRPr lang="en-US">
                <a:latin typeface="Calibri"/>
                <a:cs typeface="Calibri"/>
              </a:endParaRPr>
            </a:p>
          </p:txBody>
        </p:sp>
        <p:sp>
          <p:nvSpPr>
            <p:cNvPr id="4103" name="TextBox 11"/>
            <p:cNvSpPr txBox="1">
              <a:spLocks noChangeArrowheads="1"/>
            </p:cNvSpPr>
            <p:nvPr/>
          </p:nvSpPr>
          <p:spPr bwMode="auto">
            <a:xfrm>
              <a:off x="6858000" y="3165475"/>
              <a:ext cx="114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000000"/>
                  </a:solidFill>
                  <a:latin typeface="Calibri"/>
                  <a:cs typeface="Calibri"/>
                </a:rPr>
                <a:t>MLD</a:t>
              </a:r>
            </a:p>
          </p:txBody>
        </p:sp>
        <p:sp>
          <p:nvSpPr>
            <p:cNvPr id="4104" name="TextBox 12"/>
            <p:cNvSpPr txBox="1">
              <a:spLocks noChangeArrowheads="1"/>
            </p:cNvSpPr>
            <p:nvPr/>
          </p:nvSpPr>
          <p:spPr bwMode="auto">
            <a:xfrm>
              <a:off x="6858000" y="4003675"/>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000000"/>
                  </a:solidFill>
                  <a:latin typeface="Calibri"/>
                  <a:cs typeface="Calibri"/>
                </a:rPr>
                <a:t>D26</a:t>
              </a:r>
            </a:p>
          </p:txBody>
        </p:sp>
        <p:sp>
          <p:nvSpPr>
            <p:cNvPr id="4105" name="TextBox 15"/>
            <p:cNvSpPr txBox="1">
              <a:spLocks noChangeArrowheads="1"/>
            </p:cNvSpPr>
            <p:nvPr/>
          </p:nvSpPr>
          <p:spPr bwMode="auto">
            <a:xfrm>
              <a:off x="8153400" y="2403475"/>
              <a:ext cx="99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000000"/>
                  </a:solidFill>
                  <a:latin typeface="Calibri"/>
                  <a:cs typeface="Calibri"/>
                </a:rPr>
                <a:t>OHC</a:t>
              </a:r>
            </a:p>
          </p:txBody>
        </p:sp>
        <p:sp>
          <p:nvSpPr>
            <p:cNvPr id="4106" name="TextBox 16"/>
            <p:cNvSpPr txBox="1">
              <a:spLocks noChangeArrowheads="1"/>
            </p:cNvSpPr>
            <p:nvPr/>
          </p:nvSpPr>
          <p:spPr bwMode="auto">
            <a:xfrm>
              <a:off x="8610599" y="1337393"/>
              <a:ext cx="762001" cy="461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solidFill>
                    <a:srgbClr val="000000"/>
                  </a:solidFill>
                  <a:latin typeface="Calibri"/>
                  <a:cs typeface="Calibri"/>
                </a:rPr>
                <a:t>SST</a:t>
              </a:r>
            </a:p>
          </p:txBody>
        </p:sp>
        <p:cxnSp>
          <p:nvCxnSpPr>
            <p:cNvPr id="19" name="Straight Arrow Connector 18"/>
            <p:cNvCxnSpPr>
              <a:stCxn id="4103" idx="3"/>
              <a:endCxn id="15" idx="3"/>
            </p:cNvCxnSpPr>
            <p:nvPr/>
          </p:nvCxnSpPr>
          <p:spPr>
            <a:xfrm flipV="1">
              <a:off x="8001000" y="3344863"/>
              <a:ext cx="935038" cy="50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4104" idx="3"/>
              <a:endCxn id="15" idx="8"/>
            </p:cNvCxnSpPr>
            <p:nvPr/>
          </p:nvCxnSpPr>
          <p:spPr>
            <a:xfrm flipV="1">
              <a:off x="7772400" y="4176713"/>
              <a:ext cx="317500" cy="571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8229600" y="2555875"/>
              <a:ext cx="1524000" cy="0"/>
            </a:xfrm>
            <a:prstGeom prst="line">
              <a:avLst/>
            </a:prstGeom>
            <a:ln w="28575">
              <a:solidFill>
                <a:srgbClr val="0000FF"/>
              </a:solidFill>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10" idx="2"/>
            </p:cNvCxnSpPr>
            <p:nvPr/>
          </p:nvCxnSpPr>
          <p:spPr>
            <a:xfrm rot="10800000" flipV="1">
              <a:off x="8075613" y="3317875"/>
              <a:ext cx="915987" cy="900113"/>
            </a:xfrm>
            <a:prstGeom prst="line">
              <a:avLst/>
            </a:prstGeom>
            <a:ln w="28575">
              <a:solidFill>
                <a:srgbClr val="0000FF"/>
              </a:solidFill>
              <a:prstDash val="lgDash"/>
            </a:ln>
          </p:spPr>
          <p:style>
            <a:lnRef idx="1">
              <a:schemeClr val="accent1"/>
            </a:lnRef>
            <a:fillRef idx="0">
              <a:schemeClr val="accent1"/>
            </a:fillRef>
            <a:effectRef idx="0">
              <a:schemeClr val="accent1"/>
            </a:effectRef>
            <a:fontRef idx="minor">
              <a:schemeClr val="tx1"/>
            </a:fontRef>
          </p:style>
        </p:cxnSp>
        <p:sp>
          <p:nvSpPr>
            <p:cNvPr id="4111" name="TextBox 12"/>
            <p:cNvSpPr txBox="1">
              <a:spLocks noChangeArrowheads="1"/>
            </p:cNvSpPr>
            <p:nvPr/>
          </p:nvSpPr>
          <p:spPr bwMode="auto">
            <a:xfrm>
              <a:off x="7696200" y="1315957"/>
              <a:ext cx="685800" cy="50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spAutoFit/>
            </a:bodyPr>
            <a:lstStyle>
              <a:lvl1pPr>
                <a:defRPr sz="2400">
                  <a:solidFill>
                    <a:schemeClr val="tx1"/>
                  </a:solidFill>
                  <a:latin typeface="Times New Roman" charset="0"/>
                  <a:ea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solidFill>
                    <a:srgbClr val="000000"/>
                  </a:solidFill>
                  <a:latin typeface="Calibri"/>
                  <a:cs typeface="Calibri"/>
                </a:rPr>
                <a:t>26</a:t>
              </a:r>
              <a:r>
                <a:rPr lang="en-US" dirty="0" smtClean="0">
                  <a:solidFill>
                    <a:srgbClr val="000000"/>
                  </a:solidFill>
                  <a:latin typeface="Calibri"/>
                  <a:cs typeface="Calibri"/>
                </a:rPr>
                <a:t>°</a:t>
              </a:r>
              <a:endParaRPr lang="en-US" dirty="0">
                <a:solidFill>
                  <a:srgbClr val="FFFFFF"/>
                </a:solidFill>
                <a:latin typeface="Calibri"/>
                <a:cs typeface="Calibri"/>
              </a:endParaRPr>
            </a:p>
          </p:txBody>
        </p:sp>
      </p:grpSp>
      <p:graphicFrame>
        <p:nvGraphicFramePr>
          <p:cNvPr id="4112" name="Object 16"/>
          <p:cNvGraphicFramePr>
            <a:graphicFrameLocks noChangeAspect="1"/>
          </p:cNvGraphicFramePr>
          <p:nvPr>
            <p:extLst>
              <p:ext uri="{D42A27DB-BD31-4B8C-83A1-F6EECF244321}">
                <p14:modId xmlns:p14="http://schemas.microsoft.com/office/powerpoint/2010/main" val="1198271643"/>
              </p:ext>
            </p:extLst>
          </p:nvPr>
        </p:nvGraphicFramePr>
        <p:xfrm>
          <a:off x="1681163" y="3027363"/>
          <a:ext cx="3560762" cy="658812"/>
        </p:xfrm>
        <a:graphic>
          <a:graphicData uri="http://schemas.openxmlformats.org/presentationml/2006/ole">
            <mc:AlternateContent xmlns:mc="http://schemas.openxmlformats.org/markup-compatibility/2006">
              <mc:Choice xmlns:v="urn:schemas-microsoft-com:vml" Requires="v">
                <p:oleObj spid="_x0000_s16411" name="Equation" r:id="rId4" imgW="1714500" imgH="317500" progId="Equation.3">
                  <p:embed/>
                </p:oleObj>
              </mc:Choice>
              <mc:Fallback>
                <p:oleObj name="Equation" r:id="rId4" imgW="1714500" imgH="317500" progId="Equation.3">
                  <p:embed/>
                  <p:pic>
                    <p:nvPicPr>
                      <p:cNvPr id="0" name=""/>
                      <p:cNvPicPr>
                        <a:picLocks noChangeAspect="1" noChangeArrowheads="1"/>
                      </p:cNvPicPr>
                      <p:nvPr/>
                    </p:nvPicPr>
                    <p:blipFill>
                      <a:blip r:embed="rId5"/>
                      <a:srcRect/>
                      <a:stretch>
                        <a:fillRect/>
                      </a:stretch>
                    </p:blipFill>
                    <p:spPr bwMode="auto">
                      <a:xfrm>
                        <a:off x="1681163" y="3027363"/>
                        <a:ext cx="3560762" cy="658812"/>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0" name="Rectangle 2"/>
          <p:cNvSpPr txBox="1">
            <a:spLocks noChangeArrowheads="1"/>
          </p:cNvSpPr>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4800" dirty="0" smtClean="0">
                <a:latin typeface="Calibri"/>
                <a:cs typeface="Calibri"/>
              </a:rPr>
              <a:t>Ocean Heat Content (OHC)</a:t>
            </a:r>
            <a:endParaRPr lang="en-US" sz="8800" dirty="0">
              <a:latin typeface="Calibri"/>
              <a:cs typeface="Calibri"/>
            </a:endParaRPr>
          </a:p>
        </p:txBody>
      </p:sp>
      <p:sp>
        <p:nvSpPr>
          <p:cNvPr id="21"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23 October 2013</a:t>
            </a:r>
            <a:endParaRPr lang="en-US" dirty="0">
              <a:latin typeface="Calibri"/>
              <a:cs typeface="Calibri"/>
            </a:endParaRPr>
          </a:p>
        </p:txBody>
      </p:sp>
      <p:sp>
        <p:nvSpPr>
          <p:cNvPr id="22" name="Text Box 6"/>
          <p:cNvSpPr txBox="1">
            <a:spLocks noChangeArrowheads="1"/>
          </p:cNvSpPr>
          <p:nvPr/>
        </p:nvSpPr>
        <p:spPr bwMode="auto">
          <a:xfrm>
            <a:off x="5391314" y="6620175"/>
            <a:ext cx="1440055"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Nick Shay UM/</a:t>
            </a:r>
            <a:r>
              <a:rPr lang="en-US" sz="1100" dirty="0" smtClean="0">
                <a:latin typeface="Calibri" charset="0"/>
                <a:ea typeface="Calibri" charset="0"/>
                <a:cs typeface="Calibri" charset="0"/>
              </a:rPr>
              <a:t>RSMAS</a:t>
            </a:r>
            <a:endParaRPr lang="en-US" sz="1100" dirty="0">
              <a:latin typeface="Calibri" charset="0"/>
              <a:ea typeface="Arial" charset="0"/>
              <a:cs typeface="Arial" charset="0"/>
            </a:endParaRPr>
          </a:p>
        </p:txBody>
      </p:sp>
    </p:spTree>
    <p:extLst>
      <p:ext uri="{BB962C8B-B14F-4D97-AF65-F5344CB8AC3E}">
        <p14:creationId xmlns:p14="http://schemas.microsoft.com/office/powerpoint/2010/main" val="223980711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ChangeArrowheads="1"/>
          </p:cNvSpPr>
          <p:nvPr/>
        </p:nvSpPr>
        <p:spPr bwMode="auto">
          <a:xfrm>
            <a:off x="463175" y="1523999"/>
            <a:ext cx="386229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800" dirty="0" smtClean="0">
                <a:latin typeface="Calibri"/>
                <a:cs typeface="Calibri"/>
              </a:rPr>
              <a:t>Idealized </a:t>
            </a:r>
            <a:r>
              <a:rPr lang="en-US" sz="2800" dirty="0">
                <a:latin typeface="Calibri"/>
                <a:cs typeface="Calibri"/>
              </a:rPr>
              <a:t>ocean response </a:t>
            </a:r>
            <a:r>
              <a:rPr lang="en-US" sz="2800" dirty="0" smtClean="0">
                <a:latin typeface="Calibri"/>
                <a:cs typeface="Calibri"/>
              </a:rPr>
              <a:t>cartoon </a:t>
            </a:r>
            <a:r>
              <a:rPr lang="en-US" sz="2800" dirty="0">
                <a:latin typeface="Calibri"/>
                <a:cs typeface="Calibri"/>
              </a:rPr>
              <a:t>that includes upwelling due to the divergence of the wind-driven current in the surface mixed layer, current shear central for mixing, SST cooling and, potential feedback </a:t>
            </a:r>
          </a:p>
          <a:p>
            <a:r>
              <a:rPr lang="en-US" sz="2800" dirty="0">
                <a:latin typeface="Calibri"/>
                <a:cs typeface="Calibri"/>
              </a:rPr>
              <a:t>to the storm</a:t>
            </a:r>
            <a:r>
              <a:rPr lang="en-US" sz="2800" dirty="0" smtClean="0">
                <a:latin typeface="Calibri"/>
                <a:cs typeface="Calibri"/>
              </a:rPr>
              <a:t>.</a:t>
            </a:r>
            <a:endParaRPr lang="en-US" sz="2800" dirty="0">
              <a:latin typeface="Calibri"/>
              <a:cs typeface="Calibri"/>
            </a:endParaRPr>
          </a:p>
        </p:txBody>
      </p:sp>
      <p:pic>
        <p:nvPicPr>
          <p:cNvPr id="90115" name="Picture 4" descr="be_rev"/>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16738" y="1307351"/>
            <a:ext cx="3891086" cy="5317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6"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a:solidFill>
                <a:srgbClr val="000000"/>
              </a:solidFill>
            </a:endParaRPr>
          </a:p>
        </p:txBody>
      </p:sp>
      <p:sp>
        <p:nvSpPr>
          <p:cNvPr id="90119" name="Rectangle 1"/>
          <p:cNvSpPr>
            <a:spLocks noChangeArrowheads="1"/>
          </p:cNvSpPr>
          <p:nvPr/>
        </p:nvSpPr>
        <p:spPr bwMode="auto">
          <a:xfrm>
            <a:off x="2380129" y="6015225"/>
            <a:ext cx="19528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dirty="0" err="1" smtClean="0">
                <a:solidFill>
                  <a:srgbClr val="000000"/>
                </a:solidFill>
                <a:latin typeface="Calibri"/>
                <a:cs typeface="Calibri"/>
              </a:rPr>
              <a:t>Leaman</a:t>
            </a:r>
            <a:r>
              <a:rPr lang="en-US" sz="2000" dirty="0" smtClean="0">
                <a:solidFill>
                  <a:srgbClr val="000000"/>
                </a:solidFill>
                <a:latin typeface="Calibri"/>
                <a:cs typeface="Calibri"/>
              </a:rPr>
              <a:t> (</a:t>
            </a:r>
            <a:r>
              <a:rPr lang="en-US" sz="2000" dirty="0">
                <a:solidFill>
                  <a:srgbClr val="000000"/>
                </a:solidFill>
                <a:latin typeface="Calibri"/>
                <a:cs typeface="Calibri"/>
              </a:rPr>
              <a:t>1976)</a:t>
            </a:r>
          </a:p>
        </p:txBody>
      </p:sp>
      <p:sp>
        <p:nvSpPr>
          <p:cNvPr id="2" name="TextBox 1"/>
          <p:cNvSpPr txBox="1"/>
          <p:nvPr/>
        </p:nvSpPr>
        <p:spPr>
          <a:xfrm>
            <a:off x="0" y="156891"/>
            <a:ext cx="6197016" cy="923330"/>
          </a:xfrm>
          <a:prstGeom prst="rect">
            <a:avLst/>
          </a:prstGeom>
          <a:noFill/>
        </p:spPr>
        <p:txBody>
          <a:bodyPr wrap="none" rtlCol="0">
            <a:spAutoFit/>
          </a:bodyPr>
          <a:lstStyle/>
          <a:p>
            <a:r>
              <a:rPr lang="en-US" sz="5400" dirty="0" smtClean="0">
                <a:solidFill>
                  <a:schemeClr val="bg1"/>
                </a:solidFill>
                <a:latin typeface="Calibri"/>
                <a:cs typeface="Calibri"/>
              </a:rPr>
              <a:t>TC – Ocean Response</a:t>
            </a:r>
            <a:endParaRPr lang="en-US" sz="5400" dirty="0">
              <a:solidFill>
                <a:schemeClr val="bg1"/>
              </a:solidFill>
              <a:latin typeface="Calibri"/>
              <a:cs typeface="Calibri"/>
            </a:endParaRPr>
          </a:p>
        </p:txBody>
      </p:sp>
      <p:sp>
        <p:nvSpPr>
          <p:cNvPr id="10"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23 October 2013</a:t>
            </a:r>
            <a:endParaRPr lang="en-US" dirty="0">
              <a:latin typeface="Calibri"/>
              <a:cs typeface="Calibri"/>
            </a:endParaRPr>
          </a:p>
        </p:txBody>
      </p:sp>
      <p:sp>
        <p:nvSpPr>
          <p:cNvPr id="8" name="Text Box 6"/>
          <p:cNvSpPr txBox="1">
            <a:spLocks noChangeArrowheads="1"/>
          </p:cNvSpPr>
          <p:nvPr/>
        </p:nvSpPr>
        <p:spPr bwMode="auto">
          <a:xfrm>
            <a:off x="5391314" y="6620175"/>
            <a:ext cx="1440055"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Nick Shay UM/</a:t>
            </a:r>
            <a:r>
              <a:rPr lang="en-US" sz="1100" dirty="0" smtClean="0">
                <a:latin typeface="Calibri" charset="0"/>
                <a:ea typeface="Calibri" charset="0"/>
                <a:cs typeface="Calibri" charset="0"/>
              </a:rPr>
              <a:t>RSMAS</a:t>
            </a:r>
            <a:endParaRPr lang="en-US" sz="1100" dirty="0">
              <a:latin typeface="Calibri" charset="0"/>
              <a:ea typeface="Arial" charset="0"/>
              <a:cs typeface="Arial" charset="0"/>
            </a:endParaRPr>
          </a:p>
        </p:txBody>
      </p:sp>
    </p:spTree>
    <p:extLst>
      <p:ext uri="{BB962C8B-B14F-4D97-AF65-F5344CB8AC3E}">
        <p14:creationId xmlns:p14="http://schemas.microsoft.com/office/powerpoint/2010/main" val="303147813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1" y="0"/>
            <a:ext cx="7963647" cy="1371600"/>
          </a:xfrm>
        </p:spPr>
        <p:txBody>
          <a:bodyPr/>
          <a:lstStyle/>
          <a:p>
            <a:r>
              <a:rPr lang="en-US" sz="4000" dirty="0">
                <a:latin typeface="Calibri"/>
                <a:cs typeface="Calibri"/>
              </a:rPr>
              <a:t>Conceptual Model of OML </a:t>
            </a:r>
            <a:br>
              <a:rPr lang="en-US" sz="4000" dirty="0">
                <a:latin typeface="Calibri"/>
                <a:cs typeface="Calibri"/>
              </a:rPr>
            </a:br>
            <a:r>
              <a:rPr lang="en-US" sz="4000" dirty="0">
                <a:latin typeface="Calibri"/>
                <a:cs typeface="Calibri"/>
              </a:rPr>
              <a:t>Cooling and </a:t>
            </a:r>
            <a:r>
              <a:rPr lang="en-US" sz="4000" dirty="0" smtClean="0">
                <a:latin typeface="Calibri"/>
                <a:cs typeface="Calibri"/>
              </a:rPr>
              <a:t>Deepening</a:t>
            </a:r>
            <a:endParaRPr lang="en-US" sz="4000" dirty="0">
              <a:latin typeface="Calibri"/>
              <a:cs typeface="Calibri"/>
            </a:endParaRPr>
          </a:p>
        </p:txBody>
      </p:sp>
      <p:sp>
        <p:nvSpPr>
          <p:cNvPr id="256008" name="Rectangle 8"/>
          <p:cNvSpPr>
            <a:spLocks noChangeArrowheads="1"/>
          </p:cNvSpPr>
          <p:nvPr/>
        </p:nvSpPr>
        <p:spPr bwMode="auto">
          <a:xfrm>
            <a:off x="6324600" y="3962400"/>
            <a:ext cx="228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b="1">
                <a:solidFill>
                  <a:schemeClr val="accent2"/>
                </a:solidFill>
              </a:rPr>
              <a:t>X</a:t>
            </a:r>
          </a:p>
        </p:txBody>
      </p:sp>
      <p:pic>
        <p:nvPicPr>
          <p:cNvPr id="256009" name="Picture 9" descr="BlackFig2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3404" r="6419" b="5580"/>
          <a:stretch/>
        </p:blipFill>
        <p:spPr bwMode="auto">
          <a:xfrm>
            <a:off x="3070415" y="1426875"/>
            <a:ext cx="5670175" cy="5112455"/>
          </a:xfrm>
          <a:prstGeom prst="rect">
            <a:avLst/>
          </a:prstGeom>
          <a:noFill/>
          <a:extLst>
            <a:ext uri="{909E8E84-426E-40dd-AFC4-6F175D3DCCD1}">
              <a14:hiddenFill xmlns:a14="http://schemas.microsoft.com/office/drawing/2010/main">
                <a:solidFill>
                  <a:srgbClr val="FFFFFF"/>
                </a:solidFill>
              </a14:hiddenFill>
            </a:ext>
          </a:extLst>
        </p:spPr>
      </p:pic>
      <p:sp>
        <p:nvSpPr>
          <p:cNvPr id="256010" name="Rectangle 10"/>
          <p:cNvSpPr>
            <a:spLocks noChangeArrowheads="1"/>
          </p:cNvSpPr>
          <p:nvPr/>
        </p:nvSpPr>
        <p:spPr bwMode="auto">
          <a:xfrm>
            <a:off x="309282" y="1739144"/>
            <a:ext cx="270883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a:solidFill>
                  <a:srgbClr val="000000"/>
                </a:solidFill>
                <a:latin typeface="Calibri"/>
                <a:cs typeface="Calibri"/>
              </a:rPr>
              <a:t>SST cooling </a:t>
            </a:r>
            <a:r>
              <a:rPr lang="en-US" dirty="0" smtClean="0">
                <a:solidFill>
                  <a:srgbClr val="000000"/>
                </a:solidFill>
                <a:latin typeface="Calibri"/>
                <a:cs typeface="Calibri"/>
              </a:rPr>
              <a:t>(</a:t>
            </a:r>
            <a:r>
              <a:rPr lang="en-US" dirty="0" smtClean="0">
                <a:solidFill>
                  <a:srgbClr val="000000"/>
                </a:solidFill>
                <a:latin typeface="Symbol" charset="2"/>
                <a:cs typeface="Symbol" charset="2"/>
              </a:rPr>
              <a:t>D</a:t>
            </a:r>
            <a:r>
              <a:rPr lang="en-US" dirty="0" smtClean="0">
                <a:solidFill>
                  <a:srgbClr val="000000"/>
                </a:solidFill>
                <a:latin typeface="Calibri"/>
                <a:cs typeface="Calibri"/>
              </a:rPr>
              <a:t>SST) </a:t>
            </a:r>
            <a:r>
              <a:rPr lang="en-US" dirty="0">
                <a:solidFill>
                  <a:srgbClr val="000000"/>
                </a:solidFill>
                <a:latin typeface="Calibri"/>
                <a:cs typeface="Calibri"/>
              </a:rPr>
              <a:t>and OML depth change </a:t>
            </a:r>
            <a:r>
              <a:rPr lang="en-US" dirty="0" smtClean="0">
                <a:solidFill>
                  <a:srgbClr val="000000"/>
                </a:solidFill>
                <a:latin typeface="Calibri"/>
                <a:cs typeface="Calibri"/>
              </a:rPr>
              <a:t>(</a:t>
            </a:r>
            <a:r>
              <a:rPr lang="en-US" dirty="0" smtClean="0">
                <a:solidFill>
                  <a:srgbClr val="000000"/>
                </a:solidFill>
                <a:latin typeface="Symbol" charset="2"/>
                <a:cs typeface="Symbol" charset="2"/>
              </a:rPr>
              <a:t>D</a:t>
            </a:r>
            <a:r>
              <a:rPr lang="en-US" dirty="0" smtClean="0">
                <a:solidFill>
                  <a:srgbClr val="000000"/>
                </a:solidFill>
                <a:latin typeface="Calibri"/>
                <a:cs typeface="Calibri"/>
              </a:rPr>
              <a:t>h)  </a:t>
            </a:r>
            <a:r>
              <a:rPr lang="en-US" dirty="0">
                <a:solidFill>
                  <a:srgbClr val="000000"/>
                </a:solidFill>
                <a:latin typeface="Calibri"/>
                <a:cs typeface="Calibri"/>
              </a:rPr>
              <a:t>relative to the path of a hurricane in Inertial Periods </a:t>
            </a:r>
            <a:r>
              <a:rPr lang="en-US" dirty="0" smtClean="0">
                <a:solidFill>
                  <a:srgbClr val="000000"/>
                </a:solidFill>
                <a:latin typeface="Calibri"/>
                <a:cs typeface="Calibri"/>
              </a:rPr>
              <a:t>(IP) for </a:t>
            </a:r>
            <a:r>
              <a:rPr lang="en-US" dirty="0">
                <a:solidFill>
                  <a:srgbClr val="000000"/>
                </a:solidFill>
                <a:latin typeface="Calibri"/>
                <a:cs typeface="Calibri"/>
              </a:rPr>
              <a:t>fast-moving storms </a:t>
            </a:r>
            <a:r>
              <a:rPr lang="en-US" dirty="0" smtClean="0">
                <a:solidFill>
                  <a:srgbClr val="000000"/>
                </a:solidFill>
                <a:latin typeface="Calibri"/>
                <a:cs typeface="Calibri"/>
              </a:rPr>
              <a:t>(&gt; </a:t>
            </a:r>
            <a:r>
              <a:rPr lang="en-US" dirty="0">
                <a:solidFill>
                  <a:srgbClr val="000000"/>
                </a:solidFill>
                <a:latin typeface="Calibri"/>
                <a:cs typeface="Calibri"/>
              </a:rPr>
              <a:t>4 m s</a:t>
            </a:r>
            <a:r>
              <a:rPr lang="en-US" baseline="30000" dirty="0">
                <a:solidFill>
                  <a:srgbClr val="000000"/>
                </a:solidFill>
                <a:latin typeface="Calibri"/>
                <a:cs typeface="Calibri"/>
              </a:rPr>
              <a:t>-</a:t>
            </a:r>
            <a:r>
              <a:rPr lang="en-US" baseline="30000" dirty="0" smtClean="0">
                <a:solidFill>
                  <a:srgbClr val="000000"/>
                </a:solidFill>
                <a:latin typeface="Calibri"/>
                <a:cs typeface="Calibri"/>
              </a:rPr>
              <a:t>1 </a:t>
            </a:r>
            <a:r>
              <a:rPr lang="en-US" dirty="0" smtClean="0">
                <a:solidFill>
                  <a:srgbClr val="000000"/>
                </a:solidFill>
                <a:latin typeface="Calibri"/>
                <a:cs typeface="Calibri"/>
              </a:rPr>
              <a:t>) b</a:t>
            </a:r>
            <a:r>
              <a:rPr lang="en-US" dirty="0" smtClean="0">
                <a:solidFill>
                  <a:srgbClr val="000000"/>
                </a:solidFill>
                <a:latin typeface="Calibri"/>
                <a:cs typeface="Calibri"/>
              </a:rPr>
              <a:t>ased </a:t>
            </a:r>
            <a:r>
              <a:rPr lang="en-US" dirty="0">
                <a:solidFill>
                  <a:srgbClr val="000000"/>
                </a:solidFill>
                <a:latin typeface="Calibri"/>
                <a:cs typeface="Calibri"/>
              </a:rPr>
              <a:t>on AXBT and AIRT data</a:t>
            </a:r>
          </a:p>
        </p:txBody>
      </p:sp>
      <p:sp>
        <p:nvSpPr>
          <p:cNvPr id="8"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23 October 2013</a:t>
            </a:r>
            <a:endParaRPr lang="en-US" dirty="0">
              <a:latin typeface="Calibri"/>
              <a:cs typeface="Calibri"/>
            </a:endParaRPr>
          </a:p>
        </p:txBody>
      </p:sp>
      <p:sp>
        <p:nvSpPr>
          <p:cNvPr id="2" name="TextBox 1"/>
          <p:cNvSpPr txBox="1"/>
          <p:nvPr/>
        </p:nvSpPr>
        <p:spPr>
          <a:xfrm>
            <a:off x="948765" y="5729941"/>
            <a:ext cx="1720393" cy="461665"/>
          </a:xfrm>
          <a:prstGeom prst="rect">
            <a:avLst/>
          </a:prstGeom>
          <a:noFill/>
        </p:spPr>
        <p:txBody>
          <a:bodyPr wrap="none" rtlCol="0">
            <a:spAutoFit/>
          </a:bodyPr>
          <a:lstStyle/>
          <a:p>
            <a:r>
              <a:rPr lang="en-US" dirty="0" smtClean="0">
                <a:latin typeface="Calibri"/>
                <a:cs typeface="Calibri"/>
              </a:rPr>
              <a:t>Black (1983</a:t>
            </a:r>
            <a:r>
              <a:rPr lang="en-US" dirty="0">
                <a:latin typeface="Calibri"/>
                <a:cs typeface="Calibri"/>
              </a:rPr>
              <a:t>)</a:t>
            </a:r>
            <a:endParaRPr lang="en-US" dirty="0"/>
          </a:p>
        </p:txBody>
      </p:sp>
      <p:sp>
        <p:nvSpPr>
          <p:cNvPr id="9" name="Text Box 6"/>
          <p:cNvSpPr txBox="1">
            <a:spLocks noChangeArrowheads="1"/>
          </p:cNvSpPr>
          <p:nvPr/>
        </p:nvSpPr>
        <p:spPr bwMode="auto">
          <a:xfrm>
            <a:off x="5353959" y="6620175"/>
            <a:ext cx="1353268"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P. Black, </a:t>
            </a:r>
            <a:r>
              <a:rPr lang="en-US" sz="1100" dirty="0">
                <a:latin typeface="Calibri" charset="0"/>
                <a:ea typeface="Calibri" charset="0"/>
                <a:cs typeface="Calibri" charset="0"/>
              </a:rPr>
              <a:t>AOML/</a:t>
            </a:r>
            <a:r>
              <a:rPr lang="en-US" sz="1100" dirty="0" smtClean="0">
                <a:latin typeface="Calibri" charset="0"/>
                <a:ea typeface="Calibri" charset="0"/>
                <a:cs typeface="Calibri" charset="0"/>
              </a:rPr>
              <a:t>HRD</a:t>
            </a:r>
            <a:endParaRPr lang="en-US" sz="1100" dirty="0">
              <a:latin typeface="Calibri" charset="0"/>
              <a:ea typeface="Arial" charset="0"/>
              <a:cs typeface="Arial" charset="0"/>
            </a:endParaRPr>
          </a:p>
        </p:txBody>
      </p:sp>
    </p:spTree>
    <p:extLst>
      <p:ext uri="{BB962C8B-B14F-4D97-AF65-F5344CB8AC3E}">
        <p14:creationId xmlns:p14="http://schemas.microsoft.com/office/powerpoint/2010/main" val="20577614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ChangeArrowheads="1"/>
          </p:cNvSpPr>
          <p:nvPr/>
        </p:nvSpPr>
        <p:spPr bwMode="auto">
          <a:xfrm>
            <a:off x="44821" y="5703052"/>
            <a:ext cx="905435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2000" b="1" dirty="0">
                <a:solidFill>
                  <a:schemeClr val="accent2"/>
                </a:solidFill>
                <a:latin typeface="Calibri"/>
                <a:cs typeface="Calibri"/>
              </a:rPr>
              <a:t>Evolution of the SST and OML depth response (left panels) and normalized current structure along 2R</a:t>
            </a:r>
            <a:r>
              <a:rPr lang="en-US" sz="2000" b="1" baseline="-25000" dirty="0">
                <a:solidFill>
                  <a:schemeClr val="accent2"/>
                </a:solidFill>
                <a:latin typeface="Calibri"/>
                <a:cs typeface="Calibri"/>
              </a:rPr>
              <a:t>max  </a:t>
            </a:r>
            <a:r>
              <a:rPr lang="en-US" sz="2000" b="1" dirty="0">
                <a:solidFill>
                  <a:schemeClr val="accent2"/>
                </a:solidFill>
                <a:latin typeface="Calibri"/>
                <a:cs typeface="Calibri"/>
              </a:rPr>
              <a:t>(right panel) from Gilbert measurements (Shay et </a:t>
            </a:r>
            <a:r>
              <a:rPr lang="en-US" sz="2000" b="1" dirty="0" smtClean="0">
                <a:solidFill>
                  <a:schemeClr val="accent2"/>
                </a:solidFill>
                <a:latin typeface="Calibri"/>
                <a:cs typeface="Calibri"/>
              </a:rPr>
              <a:t>al 1992</a:t>
            </a:r>
            <a:r>
              <a:rPr lang="en-US" sz="2000" b="1" dirty="0">
                <a:solidFill>
                  <a:schemeClr val="accent2"/>
                </a:solidFill>
                <a:latin typeface="Calibri"/>
                <a:cs typeface="Calibri"/>
              </a:rPr>
              <a:t>)</a:t>
            </a:r>
            <a:r>
              <a:rPr lang="en-US" sz="2000" b="1" dirty="0" smtClean="0">
                <a:solidFill>
                  <a:schemeClr val="accent2"/>
                </a:solidFill>
                <a:latin typeface="Calibri"/>
                <a:cs typeface="Calibri"/>
              </a:rPr>
              <a:t>.</a:t>
            </a:r>
            <a:endParaRPr lang="en-US" sz="2000" b="1" dirty="0">
              <a:solidFill>
                <a:schemeClr val="accent2"/>
              </a:solidFill>
              <a:latin typeface="Calibri"/>
              <a:cs typeface="Calibri"/>
            </a:endParaRPr>
          </a:p>
          <a:p>
            <a:endParaRPr lang="en-US" sz="1400" b="1" dirty="0">
              <a:latin typeface="Calibri"/>
              <a:cs typeface="Calibri"/>
            </a:endParaRPr>
          </a:p>
        </p:txBody>
      </p:sp>
      <p:sp>
        <p:nvSpPr>
          <p:cNvPr id="232455" name="Rectangle 7"/>
          <p:cNvSpPr>
            <a:spLocks noChangeArrowheads="1"/>
          </p:cNvSpPr>
          <p:nvPr/>
        </p:nvSpPr>
        <p:spPr bwMode="auto">
          <a:xfrm>
            <a:off x="685800" y="5250329"/>
            <a:ext cx="1676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dirty="0" smtClean="0">
                <a:solidFill>
                  <a:srgbClr val="FF0000"/>
                </a:solidFill>
                <a:latin typeface="Calibri"/>
                <a:cs typeface="Calibri"/>
              </a:rPr>
              <a:t>SST </a:t>
            </a:r>
            <a:endParaRPr lang="en-US" sz="2000" b="1" dirty="0">
              <a:solidFill>
                <a:srgbClr val="FF0000"/>
              </a:solidFill>
              <a:latin typeface="Calibri"/>
              <a:cs typeface="Calibri"/>
            </a:endParaRPr>
          </a:p>
        </p:txBody>
      </p:sp>
      <p:sp>
        <p:nvSpPr>
          <p:cNvPr id="232456" name="Rectangle 8"/>
          <p:cNvSpPr>
            <a:spLocks noChangeArrowheads="1"/>
          </p:cNvSpPr>
          <p:nvPr/>
        </p:nvSpPr>
        <p:spPr bwMode="auto">
          <a:xfrm>
            <a:off x="2819400" y="5250329"/>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dirty="0" smtClean="0">
                <a:solidFill>
                  <a:srgbClr val="FF0000"/>
                </a:solidFill>
                <a:latin typeface="Calibri"/>
                <a:cs typeface="Calibri"/>
              </a:rPr>
              <a:t>OML</a:t>
            </a:r>
            <a:endParaRPr lang="en-US" sz="2000" b="1" dirty="0">
              <a:solidFill>
                <a:srgbClr val="FF0000"/>
              </a:solidFill>
              <a:latin typeface="Calibri"/>
              <a:cs typeface="Calibri"/>
            </a:endParaRPr>
          </a:p>
        </p:txBody>
      </p:sp>
      <p:pic>
        <p:nvPicPr>
          <p:cNvPr id="232458" name="Picture 10" descr="nin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62170" y="1290760"/>
            <a:ext cx="3862294" cy="4461615"/>
          </a:xfrm>
          <a:prstGeom prst="rect">
            <a:avLst/>
          </a:prstGeom>
          <a:noFill/>
          <a:extLst>
            <a:ext uri="{909E8E84-426E-40dd-AFC4-6F175D3DCCD1}">
              <a14:hiddenFill xmlns:a14="http://schemas.microsoft.com/office/drawing/2010/main">
                <a:solidFill>
                  <a:srgbClr val="FFFFFF"/>
                </a:solidFill>
              </a14:hiddenFill>
            </a:ext>
          </a:extLst>
        </p:spPr>
      </p:pic>
      <p:sp>
        <p:nvSpPr>
          <p:cNvPr id="232459" name="Rectangle 11"/>
          <p:cNvSpPr>
            <a:spLocks noChangeArrowheads="1"/>
          </p:cNvSpPr>
          <p:nvPr/>
        </p:nvSpPr>
        <p:spPr bwMode="auto">
          <a:xfrm>
            <a:off x="5671664" y="5383317"/>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a:solidFill>
                  <a:srgbClr val="FF0000"/>
                </a:solidFill>
                <a:latin typeface="Calibri"/>
                <a:cs typeface="Calibri"/>
              </a:rPr>
              <a:t>               </a:t>
            </a:r>
            <a:r>
              <a:rPr lang="en-US" sz="2000" b="1">
                <a:solidFill>
                  <a:srgbClr val="FF0000"/>
                </a:solidFill>
                <a:latin typeface="Calibri"/>
                <a:cs typeface="Calibri"/>
              </a:rPr>
              <a:t>V(z,t)</a:t>
            </a:r>
            <a:r>
              <a:rPr lang="en-US" sz="2000">
                <a:latin typeface="Calibri"/>
                <a:cs typeface="Calibri"/>
              </a:rPr>
              <a:t> </a:t>
            </a:r>
          </a:p>
        </p:txBody>
      </p:sp>
      <p:sp>
        <p:nvSpPr>
          <p:cNvPr id="2" name="Rectangle 1"/>
          <p:cNvSpPr/>
          <p:nvPr/>
        </p:nvSpPr>
        <p:spPr>
          <a:xfrm>
            <a:off x="0" y="-1"/>
            <a:ext cx="7485529" cy="913070"/>
          </a:xfrm>
          <a:prstGeom prst="rect">
            <a:avLst/>
          </a:prstGeom>
        </p:spPr>
        <p:txBody>
          <a:bodyPr wrap="square">
            <a:spAutoFit/>
          </a:bodyPr>
          <a:lstStyle/>
          <a:p>
            <a:pPr>
              <a:lnSpc>
                <a:spcPct val="140000"/>
              </a:lnSpc>
            </a:pPr>
            <a:r>
              <a:rPr lang="en-US" sz="4000" dirty="0">
                <a:solidFill>
                  <a:srgbClr val="FFFFFF"/>
                </a:solidFill>
                <a:latin typeface="Calibri"/>
                <a:cs typeface="Calibri"/>
              </a:rPr>
              <a:t>Evolution of </a:t>
            </a:r>
            <a:r>
              <a:rPr lang="en-US" sz="4000" dirty="0" smtClean="0">
                <a:solidFill>
                  <a:srgbClr val="FFFFFF"/>
                </a:solidFill>
                <a:latin typeface="Calibri"/>
                <a:cs typeface="Calibri"/>
              </a:rPr>
              <a:t>SST </a:t>
            </a:r>
            <a:r>
              <a:rPr lang="en-US" sz="4000" dirty="0">
                <a:solidFill>
                  <a:srgbClr val="FFFFFF"/>
                </a:solidFill>
                <a:latin typeface="Calibri"/>
                <a:cs typeface="Calibri"/>
              </a:rPr>
              <a:t>and OML depth </a:t>
            </a:r>
            <a:endParaRPr lang="en-US" sz="4000" dirty="0">
              <a:solidFill>
                <a:srgbClr val="FFFFFF"/>
              </a:solidFill>
            </a:endParaRPr>
          </a:p>
        </p:txBody>
      </p:sp>
      <p:pic>
        <p:nvPicPr>
          <p:cNvPr id="3" name="Picture 2" descr="lili_sst_mld.tif"/>
          <p:cNvPicPr>
            <a:picLocks noChangeAspect="1"/>
          </p:cNvPicPr>
          <p:nvPr/>
        </p:nvPicPr>
        <p:blipFill rotWithShape="1">
          <a:blip r:embed="rId4" cstate="email">
            <a:extLst>
              <a:ext uri="{28A0092B-C50C-407E-A947-70E740481C1C}">
                <a14:useLocalDpi xmlns:a14="http://schemas.microsoft.com/office/drawing/2010/main"/>
              </a:ext>
            </a:extLst>
          </a:blip>
          <a:srcRect l="1333" r="6095" b="2841"/>
          <a:stretch/>
        </p:blipFill>
        <p:spPr>
          <a:xfrm rot="5400000">
            <a:off x="707119" y="734695"/>
            <a:ext cx="3720353" cy="5119670"/>
          </a:xfrm>
          <a:prstGeom prst="rect">
            <a:avLst/>
          </a:prstGeom>
        </p:spPr>
      </p:pic>
      <p:sp>
        <p:nvSpPr>
          <p:cNvPr id="10"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23 October 2013</a:t>
            </a:r>
            <a:endParaRPr lang="en-US" dirty="0">
              <a:latin typeface="Calibri"/>
              <a:cs typeface="Calibri"/>
            </a:endParaRPr>
          </a:p>
        </p:txBody>
      </p:sp>
      <p:cxnSp>
        <p:nvCxnSpPr>
          <p:cNvPr id="5" name="Straight Arrow Connector 4"/>
          <p:cNvCxnSpPr/>
          <p:nvPr/>
        </p:nvCxnSpPr>
        <p:spPr>
          <a:xfrm>
            <a:off x="1568826" y="2729752"/>
            <a:ext cx="0" cy="18273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730813" y="2714811"/>
            <a:ext cx="0" cy="18422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 Box 6"/>
          <p:cNvSpPr txBox="1">
            <a:spLocks noChangeArrowheads="1"/>
          </p:cNvSpPr>
          <p:nvPr/>
        </p:nvSpPr>
        <p:spPr bwMode="auto">
          <a:xfrm>
            <a:off x="4823518" y="6620175"/>
            <a:ext cx="2675745"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Nick Shay UM/RSMAS, </a:t>
            </a:r>
            <a:r>
              <a:rPr lang="en-US" sz="1100" dirty="0" smtClean="0">
                <a:latin typeface="Calibri" charset="0"/>
                <a:ea typeface="Calibri" charset="0"/>
                <a:cs typeface="Calibri" charset="0"/>
              </a:rPr>
              <a:t>P. Black, </a:t>
            </a:r>
            <a:r>
              <a:rPr lang="en-US" sz="1100" dirty="0">
                <a:latin typeface="Calibri" charset="0"/>
                <a:ea typeface="Calibri" charset="0"/>
                <a:cs typeface="Calibri" charset="0"/>
              </a:rPr>
              <a:t>AOML/</a:t>
            </a:r>
            <a:r>
              <a:rPr lang="en-US" sz="1100" dirty="0" smtClean="0">
                <a:latin typeface="Calibri" charset="0"/>
                <a:ea typeface="Calibri" charset="0"/>
                <a:cs typeface="Calibri" charset="0"/>
              </a:rPr>
              <a:t>HRD</a:t>
            </a:r>
            <a:endParaRPr lang="en-US" sz="1100" dirty="0">
              <a:latin typeface="Calibri" charset="0"/>
              <a:ea typeface="Arial" charset="0"/>
              <a:cs typeface="Arial" charset="0"/>
            </a:endParaRPr>
          </a:p>
        </p:txBody>
      </p:sp>
    </p:spTree>
    <p:extLst>
      <p:ext uri="{BB962C8B-B14F-4D97-AF65-F5344CB8AC3E}">
        <p14:creationId xmlns:p14="http://schemas.microsoft.com/office/powerpoint/2010/main" val="2292200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0"/>
            <a:ext cx="8229600" cy="1307353"/>
          </a:xfrm>
        </p:spPr>
        <p:txBody>
          <a:bodyPr/>
          <a:lstStyle/>
          <a:p>
            <a:r>
              <a:rPr lang="en-US" sz="4000" dirty="0">
                <a:latin typeface="Calibri"/>
                <a:cs typeface="Calibri"/>
              </a:rPr>
              <a:t>NSF/NOAA Experiments </a:t>
            </a:r>
            <a:r>
              <a:rPr lang="en-US" sz="4000" dirty="0" smtClean="0">
                <a:latin typeface="Calibri"/>
                <a:cs typeface="Calibri"/>
              </a:rPr>
              <a:t/>
            </a:r>
            <a:br>
              <a:rPr lang="en-US" sz="4000" dirty="0" smtClean="0">
                <a:latin typeface="Calibri"/>
                <a:cs typeface="Calibri"/>
              </a:rPr>
            </a:br>
            <a:r>
              <a:rPr lang="en-US" sz="4000" dirty="0" smtClean="0">
                <a:latin typeface="Calibri"/>
                <a:cs typeface="Calibri"/>
              </a:rPr>
              <a:t>AXCP</a:t>
            </a:r>
            <a:r>
              <a:rPr lang="en-US" sz="4000" dirty="0">
                <a:latin typeface="Calibri"/>
                <a:cs typeface="Calibri"/>
              </a:rPr>
              <a:t>/AXCTD/</a:t>
            </a:r>
            <a:r>
              <a:rPr lang="en-US" sz="4000" dirty="0" smtClean="0">
                <a:latin typeface="Calibri"/>
                <a:cs typeface="Calibri"/>
              </a:rPr>
              <a:t>AXBTs (2002)</a:t>
            </a:r>
            <a:endParaRPr lang="en-US" sz="7200" dirty="0">
              <a:latin typeface="Calibri"/>
              <a:cs typeface="Calibri"/>
            </a:endParaRPr>
          </a:p>
        </p:txBody>
      </p:sp>
      <p:pic>
        <p:nvPicPr>
          <p:cNvPr id="15366" name="Picture 6" descr="isidore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1310321"/>
            <a:ext cx="3657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lili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1310321"/>
            <a:ext cx="396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descr="lili_wind_new"/>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1600" y="3977321"/>
            <a:ext cx="32004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1" descr="isi_wind_new"/>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 y="3977321"/>
            <a:ext cx="304800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21527" y="4285611"/>
            <a:ext cx="1979705" cy="1200328"/>
          </a:xfrm>
          <a:prstGeom prst="rect">
            <a:avLst/>
          </a:prstGeom>
        </p:spPr>
        <p:txBody>
          <a:bodyPr wrap="square">
            <a:spAutoFit/>
          </a:bodyPr>
          <a:lstStyle/>
          <a:p>
            <a:pPr algn="ctr"/>
            <a:r>
              <a:rPr lang="en-US" b="1" dirty="0" smtClean="0">
                <a:latin typeface="Calibri"/>
                <a:cs typeface="Calibri"/>
              </a:rPr>
              <a:t>Isidore      </a:t>
            </a:r>
            <a:r>
              <a:rPr lang="en-US" b="1" dirty="0" err="1" smtClean="0">
                <a:latin typeface="Calibri"/>
                <a:cs typeface="Calibri"/>
              </a:rPr>
              <a:t>Lili</a:t>
            </a:r>
            <a:r>
              <a:rPr lang="en-US" b="1" dirty="0" smtClean="0">
                <a:latin typeface="Calibri"/>
                <a:cs typeface="Calibri"/>
              </a:rPr>
              <a:t> </a:t>
            </a:r>
          </a:p>
          <a:p>
            <a:pPr algn="ctr"/>
            <a:r>
              <a:rPr lang="en-US" b="1" dirty="0" smtClean="0">
                <a:latin typeface="Calibri"/>
                <a:cs typeface="Calibri"/>
              </a:rPr>
              <a:t>2002</a:t>
            </a:r>
            <a:r>
              <a:rPr lang="en-US" b="1" dirty="0">
                <a:latin typeface="Calibri"/>
                <a:cs typeface="Calibri"/>
              </a:rPr>
              <a:t/>
            </a:r>
            <a:br>
              <a:rPr lang="en-US" b="1" dirty="0">
                <a:latin typeface="Calibri"/>
                <a:cs typeface="Calibri"/>
              </a:rPr>
            </a:br>
            <a:endParaRPr lang="en-US" dirty="0">
              <a:latin typeface="Calibri"/>
              <a:cs typeface="Calibri"/>
            </a:endParaRPr>
          </a:p>
        </p:txBody>
      </p:sp>
      <p:sp>
        <p:nvSpPr>
          <p:cNvPr id="10"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23 October 2013</a:t>
            </a:r>
            <a:endParaRPr lang="en-US" dirty="0">
              <a:latin typeface="Calibri"/>
              <a:cs typeface="Calibri"/>
            </a:endParaRPr>
          </a:p>
        </p:txBody>
      </p:sp>
      <p:sp>
        <p:nvSpPr>
          <p:cNvPr id="9" name="Text Box 6"/>
          <p:cNvSpPr txBox="1">
            <a:spLocks noChangeArrowheads="1"/>
          </p:cNvSpPr>
          <p:nvPr/>
        </p:nvSpPr>
        <p:spPr bwMode="auto">
          <a:xfrm>
            <a:off x="4576975" y="6620175"/>
            <a:ext cx="2840090"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Nick Shay UM/RSMAS, E</a:t>
            </a:r>
            <a:r>
              <a:rPr lang="en-US" sz="1100" dirty="0">
                <a:latin typeface="Calibri" charset="0"/>
                <a:ea typeface="Calibri" charset="0"/>
                <a:cs typeface="Calibri" charset="0"/>
              </a:rPr>
              <a:t>. Uhlhorn, AOML/</a:t>
            </a:r>
            <a:r>
              <a:rPr lang="en-US" sz="1100" dirty="0" smtClean="0">
                <a:latin typeface="Calibri" charset="0"/>
                <a:ea typeface="Calibri" charset="0"/>
                <a:cs typeface="Calibri" charset="0"/>
              </a:rPr>
              <a:t>HRD</a:t>
            </a:r>
            <a:endParaRPr lang="en-US" sz="1100" dirty="0">
              <a:latin typeface="Calibri" charset="0"/>
              <a:ea typeface="Arial" charset="0"/>
              <a:cs typeface="Arial" charset="0"/>
            </a:endParaRPr>
          </a:p>
        </p:txBody>
      </p:sp>
    </p:spTree>
    <p:extLst>
      <p:ext uri="{BB962C8B-B14F-4D97-AF65-F5344CB8AC3E}">
        <p14:creationId xmlns:p14="http://schemas.microsoft.com/office/powerpoint/2010/main" val="4255234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560305" y="1240106"/>
            <a:ext cx="7963639" cy="900953"/>
          </a:xfrm>
        </p:spPr>
        <p:txBody>
          <a:bodyPr/>
          <a:lstStyle/>
          <a:p>
            <a:r>
              <a:rPr lang="en-US" sz="2400" dirty="0">
                <a:solidFill>
                  <a:srgbClr val="000000"/>
                </a:solidFill>
                <a:latin typeface="Calibri"/>
                <a:cs typeface="Calibri"/>
              </a:rPr>
              <a:t>T(</a:t>
            </a:r>
            <a:r>
              <a:rPr lang="en-US" sz="2400" dirty="0" err="1">
                <a:solidFill>
                  <a:srgbClr val="000000"/>
                </a:solidFill>
                <a:latin typeface="Calibri"/>
                <a:cs typeface="Calibri"/>
              </a:rPr>
              <a:t>x,z</a:t>
            </a:r>
            <a:r>
              <a:rPr lang="en-US" sz="2400" dirty="0">
                <a:solidFill>
                  <a:srgbClr val="000000"/>
                </a:solidFill>
                <a:latin typeface="Calibri"/>
                <a:cs typeface="Calibri"/>
              </a:rPr>
              <a:t>) and V(</a:t>
            </a:r>
            <a:r>
              <a:rPr lang="en-US" sz="2400" dirty="0" err="1">
                <a:solidFill>
                  <a:srgbClr val="000000"/>
                </a:solidFill>
                <a:latin typeface="Calibri"/>
                <a:cs typeface="Calibri"/>
              </a:rPr>
              <a:t>x,z</a:t>
            </a:r>
            <a:r>
              <a:rPr lang="en-US" sz="2400" dirty="0">
                <a:solidFill>
                  <a:srgbClr val="000000"/>
                </a:solidFill>
                <a:latin typeface="Calibri"/>
                <a:cs typeface="Calibri"/>
              </a:rPr>
              <a:t>) Section </a:t>
            </a:r>
            <a:r>
              <a:rPr lang="en-US" sz="2400" dirty="0" smtClean="0">
                <a:solidFill>
                  <a:srgbClr val="000000"/>
                </a:solidFill>
                <a:latin typeface="Calibri"/>
                <a:cs typeface="Calibri"/>
              </a:rPr>
              <a:t>		SST Change </a:t>
            </a:r>
            <a:r>
              <a:rPr lang="en-US" sz="2400" dirty="0">
                <a:solidFill>
                  <a:srgbClr val="000000"/>
                </a:solidFill>
                <a:latin typeface="Calibri"/>
                <a:cs typeface="Calibri"/>
              </a:rPr>
              <a:t>along 22</a:t>
            </a:r>
            <a:r>
              <a:rPr lang="en-US" sz="2400" baseline="30000" dirty="0">
                <a:solidFill>
                  <a:srgbClr val="000000"/>
                </a:solidFill>
                <a:latin typeface="Calibri"/>
                <a:cs typeface="Calibri"/>
              </a:rPr>
              <a:t>o</a:t>
            </a:r>
            <a:r>
              <a:rPr lang="en-US" sz="2400" dirty="0">
                <a:solidFill>
                  <a:srgbClr val="000000"/>
                </a:solidFill>
                <a:latin typeface="Calibri"/>
                <a:cs typeface="Calibri"/>
              </a:rPr>
              <a:t>N </a:t>
            </a:r>
            <a:endParaRPr lang="en-US" sz="4800" dirty="0">
              <a:solidFill>
                <a:srgbClr val="000000"/>
              </a:solidFill>
              <a:latin typeface="Calibri"/>
              <a:cs typeface="Calibri"/>
            </a:endParaRPr>
          </a:p>
        </p:txBody>
      </p:sp>
      <p:pic>
        <p:nvPicPr>
          <p:cNvPr id="239621" name="Picture 5" descr="isi_delss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6800" y="1981200"/>
            <a:ext cx="4038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3" name="Rectangle 7"/>
          <p:cNvSpPr>
            <a:spLocks noChangeArrowheads="1"/>
          </p:cNvSpPr>
          <p:nvPr/>
        </p:nvSpPr>
        <p:spPr bwMode="auto">
          <a:xfrm>
            <a:off x="6477000" y="46482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a:solidFill>
                  <a:srgbClr val="000000"/>
                </a:solidFill>
              </a:rPr>
              <a:t>&lt;1</a:t>
            </a:r>
            <a:r>
              <a:rPr lang="en-US" b="1" baseline="30000">
                <a:solidFill>
                  <a:srgbClr val="000000"/>
                </a:solidFill>
              </a:rPr>
              <a:t>o</a:t>
            </a:r>
            <a:r>
              <a:rPr lang="en-US" b="1">
                <a:solidFill>
                  <a:srgbClr val="000000"/>
                </a:solidFill>
              </a:rPr>
              <a:t>C</a:t>
            </a:r>
          </a:p>
        </p:txBody>
      </p:sp>
      <p:sp>
        <p:nvSpPr>
          <p:cNvPr id="239624" name="Rectangle 8"/>
          <p:cNvSpPr>
            <a:spLocks noChangeArrowheads="1"/>
          </p:cNvSpPr>
          <p:nvPr/>
        </p:nvSpPr>
        <p:spPr bwMode="auto">
          <a:xfrm>
            <a:off x="5715000" y="3200400"/>
            <a:ext cx="1371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a:solidFill>
                  <a:srgbClr val="000000"/>
                </a:solidFill>
              </a:rPr>
              <a:t>&gt;4.5</a:t>
            </a:r>
            <a:r>
              <a:rPr lang="en-US" b="1" baseline="30000">
                <a:solidFill>
                  <a:srgbClr val="000000"/>
                </a:solidFill>
              </a:rPr>
              <a:t>o</a:t>
            </a:r>
            <a:r>
              <a:rPr lang="en-US" b="1">
                <a:solidFill>
                  <a:srgbClr val="000000"/>
                </a:solidFill>
              </a:rPr>
              <a:t>C</a:t>
            </a:r>
          </a:p>
        </p:txBody>
      </p:sp>
      <p:pic>
        <p:nvPicPr>
          <p:cNvPr id="239625" name="Picture 9" descr="isi_prepost_temp_ug_x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905000"/>
            <a:ext cx="4419600" cy="4495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906066" y="6198090"/>
            <a:ext cx="3675528" cy="461665"/>
          </a:xfrm>
          <a:prstGeom prst="rect">
            <a:avLst/>
          </a:prstGeom>
        </p:spPr>
        <p:txBody>
          <a:bodyPr wrap="square">
            <a:spAutoFit/>
          </a:bodyPr>
          <a:lstStyle/>
          <a:p>
            <a:pPr algn="ctr"/>
            <a:r>
              <a:rPr lang="en-US" dirty="0" smtClean="0">
                <a:latin typeface="Calibri"/>
                <a:cs typeface="Calibri"/>
              </a:rPr>
              <a:t>Isidore &amp; </a:t>
            </a:r>
            <a:r>
              <a:rPr lang="en-US" dirty="0" err="1" smtClean="0">
                <a:latin typeface="Calibri"/>
                <a:cs typeface="Calibri"/>
              </a:rPr>
              <a:t>Lili</a:t>
            </a:r>
            <a:r>
              <a:rPr lang="en-US" dirty="0" smtClean="0">
                <a:latin typeface="Calibri"/>
                <a:cs typeface="Calibri"/>
              </a:rPr>
              <a:t> 2002</a:t>
            </a:r>
            <a:endParaRPr lang="en-US" dirty="0">
              <a:latin typeface="Calibri"/>
              <a:cs typeface="Calibri"/>
            </a:endParaRPr>
          </a:p>
        </p:txBody>
      </p:sp>
      <p:sp>
        <p:nvSpPr>
          <p:cNvPr id="10" name="Rectangle 2"/>
          <p:cNvSpPr txBox="1">
            <a:spLocks noChangeArrowheads="1"/>
          </p:cNvSpPr>
          <p:nvPr/>
        </p:nvSpPr>
        <p:spPr bwMode="auto">
          <a:xfrm>
            <a:off x="0" y="0"/>
            <a:ext cx="8229600" cy="1307353"/>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r>
              <a:rPr lang="en-US" sz="4000" dirty="0" smtClean="0">
                <a:latin typeface="Calibri"/>
                <a:cs typeface="Calibri"/>
              </a:rPr>
              <a:t>NSF/NOAA Experiments </a:t>
            </a:r>
            <a:endParaRPr lang="en-US" sz="4000" dirty="0" smtClean="0">
              <a:latin typeface="Calibri"/>
              <a:cs typeface="Calibri"/>
            </a:endParaRPr>
          </a:p>
          <a:p>
            <a:r>
              <a:rPr lang="en-US" sz="4000" dirty="0" smtClean="0">
                <a:latin typeface="Calibri"/>
                <a:cs typeface="Calibri"/>
              </a:rPr>
              <a:t>AXCP</a:t>
            </a:r>
            <a:r>
              <a:rPr lang="en-US" sz="4000" dirty="0" smtClean="0">
                <a:latin typeface="Calibri"/>
                <a:cs typeface="Calibri"/>
              </a:rPr>
              <a:t>/AXCTD/AXBTs (2002)</a:t>
            </a:r>
            <a:endParaRPr lang="en-US" sz="7200" dirty="0">
              <a:latin typeface="Calibri"/>
              <a:cs typeface="Calibri"/>
            </a:endParaRPr>
          </a:p>
        </p:txBody>
      </p:sp>
      <p:sp>
        <p:nvSpPr>
          <p:cNvPr id="11" name="Rectangle 5"/>
          <p:cNvSpPr>
            <a:spLocks noGrp="1" noChangeArrowheads="1"/>
          </p:cNvSpPr>
          <p:nvPr>
            <p:ph type="ftr" sz="quarter" idx="3"/>
          </p:nvPr>
        </p:nvSpPr>
        <p:spPr>
          <a:xfrm>
            <a:off x="1493832" y="6632760"/>
            <a:ext cx="2895600" cy="225239"/>
          </a:xfrm>
          <a:prstGeom prst="rect">
            <a:avLst/>
          </a:prstGeom>
        </p:spPr>
        <p:txBody>
          <a:bodyPr vert="horz" wrap="square" lIns="91440" tIns="45720" rIns="91440" bIns="45720" numCol="1" anchor="t" anchorCtr="0" compatLnSpc="1">
            <a:prstTxWarp prst="textNoShape">
              <a:avLst/>
            </a:prstTxWarp>
          </a:bodyPr>
          <a:lstStyle>
            <a:lvl1pPr algn="l">
              <a:defRPr sz="1100">
                <a:solidFill>
                  <a:schemeClr val="bg2">
                    <a:lumMod val="75000"/>
                  </a:schemeClr>
                </a:solidFill>
                <a:latin typeface="Arial" charset="0"/>
                <a:ea typeface="ＭＳ Ｐゴシック" charset="-128"/>
                <a:cs typeface="ＭＳ Ｐゴシック" charset="-128"/>
              </a:defRPr>
            </a:lvl1pPr>
          </a:lstStyle>
          <a:p>
            <a:pPr>
              <a:defRPr/>
            </a:pPr>
            <a:r>
              <a:rPr lang="en-US" dirty="0" smtClean="0">
                <a:latin typeface="Calibri"/>
                <a:cs typeface="Calibri"/>
              </a:rPr>
              <a:t>NPOMS-2   F. Marks 23 October 2013</a:t>
            </a:r>
            <a:endParaRPr lang="en-US" dirty="0">
              <a:latin typeface="Calibri"/>
              <a:cs typeface="Calibri"/>
            </a:endParaRPr>
          </a:p>
        </p:txBody>
      </p:sp>
      <p:sp>
        <p:nvSpPr>
          <p:cNvPr id="12" name="Text Box 6"/>
          <p:cNvSpPr txBox="1">
            <a:spLocks noChangeArrowheads="1"/>
          </p:cNvSpPr>
          <p:nvPr/>
        </p:nvSpPr>
        <p:spPr bwMode="auto">
          <a:xfrm>
            <a:off x="4576975" y="6620175"/>
            <a:ext cx="2840090" cy="261610"/>
          </a:xfrm>
          <a:prstGeom prst="rect">
            <a:avLst/>
          </a:prstGeom>
          <a:noFill/>
          <a:ln w="9525">
            <a:noFill/>
            <a:miter lim="800000"/>
            <a:headEnd/>
            <a:tailEnd/>
          </a:ln>
        </p:spPr>
        <p:txBody>
          <a:bodyPr wrap="none">
            <a:prstTxWarp prst="textNoShape">
              <a:avLst/>
            </a:prstTxWarp>
            <a:spAutoFit/>
          </a:bodyPr>
          <a:lstStyle/>
          <a:p>
            <a:r>
              <a:rPr lang="en-US" sz="1100" dirty="0" smtClean="0">
                <a:latin typeface="Calibri" charset="0"/>
                <a:ea typeface="Calibri" charset="0"/>
                <a:cs typeface="Calibri" charset="0"/>
              </a:rPr>
              <a:t>Nick Shay UM/RSMAS, E</a:t>
            </a:r>
            <a:r>
              <a:rPr lang="en-US" sz="1100" dirty="0">
                <a:latin typeface="Calibri" charset="0"/>
                <a:ea typeface="Calibri" charset="0"/>
                <a:cs typeface="Calibri" charset="0"/>
              </a:rPr>
              <a:t>. Uhlhorn, AOML/</a:t>
            </a:r>
            <a:r>
              <a:rPr lang="en-US" sz="1100" dirty="0" smtClean="0">
                <a:latin typeface="Calibri" charset="0"/>
                <a:ea typeface="Calibri" charset="0"/>
                <a:cs typeface="Calibri" charset="0"/>
              </a:rPr>
              <a:t>HRD</a:t>
            </a:r>
            <a:endParaRPr lang="en-US" sz="1100" dirty="0">
              <a:latin typeface="Calibri" charset="0"/>
              <a:ea typeface="Arial" charset="0"/>
              <a:cs typeface="Arial" charset="0"/>
            </a:endParaRPr>
          </a:p>
        </p:txBody>
      </p:sp>
    </p:spTree>
    <p:extLst>
      <p:ext uri="{BB962C8B-B14F-4D97-AF65-F5344CB8AC3E}">
        <p14:creationId xmlns:p14="http://schemas.microsoft.com/office/powerpoint/2010/main" val="34276799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9624"/>
                                        </p:tgtEl>
                                        <p:attrNameLst>
                                          <p:attrName>style.visibility</p:attrName>
                                        </p:attrNameLst>
                                      </p:cBhvr>
                                      <p:to>
                                        <p:strVal val="visible"/>
                                      </p:to>
                                    </p:set>
                                    <p:anim calcmode="lin" valueType="num">
                                      <p:cBhvr additive="base">
                                        <p:cTn id="7" dur="2000" fill="hold"/>
                                        <p:tgtEl>
                                          <p:spTgt spid="239624"/>
                                        </p:tgtEl>
                                        <p:attrNameLst>
                                          <p:attrName>ppt_x</p:attrName>
                                        </p:attrNameLst>
                                      </p:cBhvr>
                                      <p:tavLst>
                                        <p:tav tm="0">
                                          <p:val>
                                            <p:strVal val="#ppt_x"/>
                                          </p:val>
                                        </p:tav>
                                        <p:tav tm="100000">
                                          <p:val>
                                            <p:strVal val="#ppt_x"/>
                                          </p:val>
                                        </p:tav>
                                      </p:tavLst>
                                    </p:anim>
                                    <p:anim calcmode="lin" valueType="num">
                                      <p:cBhvr additive="base">
                                        <p:cTn id="8" dur="2000" fill="hold"/>
                                        <p:tgtEl>
                                          <p:spTgt spid="23962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9623">
                                            <p:txEl>
                                              <p:pRg st="0" end="0"/>
                                            </p:txEl>
                                          </p:spTgt>
                                        </p:tgtEl>
                                        <p:attrNameLst>
                                          <p:attrName>style.visibility</p:attrName>
                                        </p:attrNameLst>
                                      </p:cBhvr>
                                      <p:to>
                                        <p:strVal val="visible"/>
                                      </p:to>
                                    </p:set>
                                    <p:anim calcmode="lin" valueType="num">
                                      <p:cBhvr additive="base">
                                        <p:cTn id="13" dur="2000" fill="hold"/>
                                        <p:tgtEl>
                                          <p:spTgt spid="239623">
                                            <p:txEl>
                                              <p:pRg st="0" end="0"/>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2396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4" grpId="0"/>
    </p:bldLst>
  </p:timing>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E3070F"/>
      </a:accent1>
      <a:accent2>
        <a:srgbClr val="333399"/>
      </a:accent2>
      <a:accent3>
        <a:srgbClr val="FFFFFF"/>
      </a:accent3>
      <a:accent4>
        <a:srgbClr val="000000"/>
      </a:accent4>
      <a:accent5>
        <a:srgbClr val="D50000"/>
      </a:accent5>
      <a:accent6>
        <a:srgbClr val="2D2D8A"/>
      </a:accent6>
      <a:hlink>
        <a:srgbClr val="009999"/>
      </a:hlink>
      <a:folHlink>
        <a:srgbClr val="99CC00"/>
      </a:folHlink>
    </a:clrScheme>
    <a:fontScheme name="Default Design">
      <a:majorFont>
        <a:latin typeface="TradeGothicBold"/>
        <a:ea typeface=""/>
        <a:cs typeface=""/>
      </a:majorFont>
      <a:minorFont>
        <a:latin typeface="Trade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32430</TotalTime>
  <Words>1803</Words>
  <Application>Microsoft Macintosh PowerPoint</Application>
  <PresentationFormat>On-screen Show (4:3)</PresentationFormat>
  <Paragraphs>202</Paragraphs>
  <Slides>21</Slides>
  <Notes>15</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Default Design</vt:lpstr>
      <vt:lpstr>Microsoft Equation</vt:lpstr>
      <vt:lpstr>Advancing Tropical Cyclone Forecasts Using Ocean Observations</vt:lpstr>
      <vt:lpstr>Excellent References</vt:lpstr>
      <vt:lpstr>Early Studies:</vt:lpstr>
      <vt:lpstr>Motivation and Background</vt:lpstr>
      <vt:lpstr>PowerPoint Presentation</vt:lpstr>
      <vt:lpstr>Conceptual Model of OML  Cooling and Deepening</vt:lpstr>
      <vt:lpstr>PowerPoint Presentation</vt:lpstr>
      <vt:lpstr>NSF/NOAA Experiments  AXCP/AXCTD/AXBTs (2002)</vt:lpstr>
      <vt:lpstr>T(x,z) and V(x,z) Section   SST Change along 22oN </vt:lpstr>
      <vt:lpstr>Hurricane Dennis Mixed Layer Floats:(D’Asaro 2003)</vt:lpstr>
      <vt:lpstr>EM APEX Floats Deployed in Frances (2004): ONR CBLAST</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HFIP Keys to Success</vt:lpstr>
      <vt:lpstr>Questions?</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658</cp:revision>
  <cp:lastPrinted>2009-09-22T14:42:08Z</cp:lastPrinted>
  <dcterms:created xsi:type="dcterms:W3CDTF">2011-06-20T01:31:26Z</dcterms:created>
  <dcterms:modified xsi:type="dcterms:W3CDTF">2013-12-09T21:24:48Z</dcterms:modified>
</cp:coreProperties>
</file>