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19" r:id="rId3"/>
    <p:sldId id="521" r:id="rId4"/>
    <p:sldId id="520" r:id="rId5"/>
    <p:sldId id="441" r:id="rId6"/>
    <p:sldId id="512" r:id="rId7"/>
    <p:sldId id="510" r:id="rId8"/>
    <p:sldId id="499" r:id="rId9"/>
    <p:sldId id="511" r:id="rId10"/>
    <p:sldId id="514" r:id="rId11"/>
    <p:sldId id="515" r:id="rId12"/>
    <p:sldId id="513" r:id="rId13"/>
    <p:sldId id="516" r:id="rId14"/>
    <p:sldId id="517" r:id="rId15"/>
    <p:sldId id="518" r:id="rId16"/>
    <p:sldId id="34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512" y="-56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Earl 2 September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 smtClean="0">
                <a:latin typeface="Arial" charset="0"/>
              </a:rPr>
              <a:t>http://</a:t>
            </a:r>
            <a:r>
              <a:rPr lang="en-US" sz="1000" u="sng" dirty="0" err="1" smtClean="0">
                <a:latin typeface="Arial" charset="0"/>
              </a:rPr>
              <a:t>www.nrc.noaa.gov/HFIPDraftPlan.html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Ed Rappaport,</a:t>
            </a:r>
            <a:r>
              <a:rPr lang="en-US" sz="1000" baseline="0" dirty="0" smtClean="0">
                <a:latin typeface="Arial" charset="0"/>
              </a:rPr>
              <a:t> operations </a:t>
            </a:r>
            <a:r>
              <a:rPr lang="en-US" sz="1000" dirty="0" smtClean="0">
                <a:latin typeface="Arial" charset="0"/>
              </a:rPr>
              <a:t>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Fred </a:t>
            </a:r>
            <a:r>
              <a:rPr lang="en-US" sz="1000" dirty="0" err="1" smtClean="0">
                <a:latin typeface="Arial" charset="0"/>
              </a:rPr>
              <a:t>Toepfer</a:t>
            </a:r>
            <a:r>
              <a:rPr lang="en-US" sz="1000" dirty="0" smtClean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Chris </a:t>
            </a:r>
            <a:r>
              <a:rPr lang="en-US" sz="1000" dirty="0" err="1" smtClean="0">
                <a:latin typeface="Arial" charset="0"/>
              </a:rPr>
              <a:t>Fairall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Scott Kiser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Roger Pierce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</a:t>
            </a:r>
            <a:r>
              <a:rPr lang="en-US" sz="1000" dirty="0" err="1" smtClean="0">
                <a:latin typeface="Arial" charset="0"/>
              </a:rPr>
              <a:t>executieve</a:t>
            </a:r>
            <a:r>
              <a:rPr lang="en-US" sz="1000" dirty="0" smtClean="0">
                <a:latin typeface="Arial" charset="0"/>
              </a:rPr>
              <a:t> oversight board:</a:t>
            </a:r>
          </a:p>
          <a:p>
            <a:r>
              <a:rPr lang="en-US" sz="1000" dirty="0" smtClean="0">
                <a:latin typeface="Arial" charset="0"/>
              </a:rPr>
              <a:t>OAR DAA/Sandy MacDonald, co-chair</a:t>
            </a:r>
          </a:p>
          <a:p>
            <a:r>
              <a:rPr lang="en-US" sz="1000" dirty="0" smtClean="0">
                <a:latin typeface="Arial" charset="0"/>
              </a:rPr>
              <a:t>NWS AA/Jack Hayes, co-chair</a:t>
            </a:r>
          </a:p>
          <a:p>
            <a:r>
              <a:rPr lang="en-US" sz="1000" dirty="0" smtClean="0">
                <a:latin typeface="Arial" charset="0"/>
              </a:rPr>
              <a:t>NCEP/Louis </a:t>
            </a:r>
            <a:r>
              <a:rPr lang="en-US" sz="1000" dirty="0" err="1" smtClean="0">
                <a:latin typeface="Arial" charset="0"/>
              </a:rPr>
              <a:t>Uccellini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TPC/Bill Read, </a:t>
            </a:r>
          </a:p>
          <a:p>
            <a:r>
              <a:rPr lang="en-US" sz="1000" dirty="0" smtClean="0">
                <a:latin typeface="Arial" charset="0"/>
              </a:rPr>
              <a:t>NESDIS/Mark DeMaria,  </a:t>
            </a:r>
          </a:p>
          <a:p>
            <a:r>
              <a:rPr lang="en-US" sz="1000" dirty="0" smtClean="0">
                <a:latin typeface="Arial" charset="0"/>
              </a:rPr>
              <a:t>NOS/Jesse </a:t>
            </a:r>
            <a:r>
              <a:rPr lang="en-US" sz="1000" dirty="0" err="1" smtClean="0">
                <a:latin typeface="Arial" charset="0"/>
              </a:rPr>
              <a:t>Feyen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AOML/Bob Atlas</a:t>
            </a:r>
          </a:p>
          <a:p>
            <a:r>
              <a:rPr lang="en-US" sz="1000" dirty="0" smtClean="0">
                <a:latin typeface="Arial" charset="0"/>
              </a:rPr>
              <a:t>PPI/Paul </a:t>
            </a:r>
            <a:r>
              <a:rPr lang="en-US" sz="1000" dirty="0" err="1" smtClean="0">
                <a:latin typeface="Arial" charset="0"/>
              </a:rPr>
              <a:t>Doremus</a:t>
            </a:r>
            <a:endParaRPr lang="en-US" sz="1000" dirty="0" smtClean="0">
              <a:latin typeface="Arial" charset="0"/>
            </a:endParaRPr>
          </a:p>
          <a:p>
            <a:r>
              <a:rPr lang="en-US" sz="1000" dirty="0" smtClean="0">
                <a:latin typeface="Arial" charset="0"/>
              </a:rPr>
              <a:t>NMFS/Bonnie </a:t>
            </a:r>
            <a:r>
              <a:rPr lang="en-US" sz="1000" dirty="0" err="1" smtClean="0">
                <a:latin typeface="Arial" charset="0"/>
              </a:rPr>
              <a:t>Ponwith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NOS/Liz </a:t>
            </a:r>
            <a:r>
              <a:rPr lang="en-US" sz="1000" dirty="0" err="1" smtClean="0">
                <a:latin typeface="Arial" charset="0"/>
              </a:rPr>
              <a:t>Scheffler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NMAO-PM Aircraft/Phil </a:t>
            </a:r>
            <a:r>
              <a:rPr lang="en-US" sz="1000" dirty="0" err="1" smtClean="0">
                <a:latin typeface="Arial" charset="0"/>
              </a:rPr>
              <a:t>Kenul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OFCM/Sam Williamson</a:t>
            </a:r>
          </a:p>
          <a:p>
            <a:r>
              <a:rPr lang="en-US" sz="1000" dirty="0" smtClean="0">
                <a:latin typeface="Arial" charset="0"/>
              </a:rPr>
              <a:t>Executive Secretariat: OAR/Joseph </a:t>
            </a:r>
            <a:r>
              <a:rPr lang="en-US" sz="1000" dirty="0" err="1" smtClean="0">
                <a:latin typeface="Arial" charset="0"/>
              </a:rPr>
              <a:t>Bartosik</a:t>
            </a:r>
            <a:r>
              <a:rPr lang="en-US" sz="1000" dirty="0" smtClean="0">
                <a:latin typeface="Arial" charset="0"/>
              </a:rPr>
              <a:t> and NWS/John </a:t>
            </a:r>
            <a:r>
              <a:rPr lang="en-US" sz="1000" dirty="0" err="1" smtClean="0">
                <a:latin typeface="Arial" charset="0"/>
              </a:rPr>
              <a:t>Iacabucci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1155-A053-B149-817F-48BBD1DF851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44421-7FF9-A84F-ACA5-18AC5F75165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03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8200" cy="3486150"/>
          </a:xfrm>
          <a:ln/>
        </p:spPr>
      </p:sp>
      <p:sp>
        <p:nvSpPr>
          <p:cNvPr id="440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6100"/>
            <a:ext cx="5014912" cy="3986213"/>
          </a:xfrm>
          <a:noFill/>
          <a:ln/>
        </p:spPr>
        <p:txBody>
          <a:bodyPr anchor="ctr"/>
          <a:lstStyle/>
          <a:p>
            <a:pPr marL="109538" lvl="1" eaLnBrk="1" hangingPunct="1">
              <a:lnSpc>
                <a:spcPct val="95000"/>
              </a:lnSpc>
              <a:spcBef>
                <a:spcPts val="650"/>
              </a:spcBef>
              <a:spcAft>
                <a:spcPts val="438"/>
              </a:spcAft>
            </a:pPr>
            <a:endParaRPr lang="en-GB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7389C-A937-B04C-80C3-25536DD929B6}" type="slidenum">
              <a:rPr lang="en-US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100" dirty="0" smtClean="0">
                <a:latin typeface="Arial" charset="0"/>
              </a:rPr>
              <a:t>Two Stream Approach to HFIP developments: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1– Operational Transition and Implementation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2 – Advanced Technology Demonstration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Unconstrained by near-term availability of operational computing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Uses both NOAA’s and computing resources from major supercomputing centers for testing and evaluation.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Emphasis is on high resolution global and regional models run as ensembles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Real-time or near real time runs during hurricane season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1.5  </a:t>
            </a:r>
            <a:r>
              <a:rPr lang="en-US" sz="1100" dirty="0" smtClean="0">
                <a:latin typeface="Arial" charset="0"/>
              </a:rPr>
              <a:t>(JHT-like)</a:t>
            </a:r>
            <a:endParaRPr lang="en-US" sz="1100" dirty="0" smtClean="0"/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NHC Forecaster Defined.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Subset of Stream 2 that forecasters see as particularly promising or provides demonstrated capability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Will be configured to run in real-time and products made available to NHC.</a:t>
            </a: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B7654-E544-8441-B905-01977EBF189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FIM Deterministic models run each day during Aug-Sep 2009: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(Initialized with GSI-3DVAR and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15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10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FIM (initialized with EnKF) 20 members.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B7654-E544-8441-B905-01977EBF189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FIM Deterministic models run each day during Aug-Sep 2009: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(Initialized with GSI-3DVAR and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15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10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FIM (initialized with EnKF) 20 members.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5000"/>
          </a:blip>
          <a:stretch>
            <a:fillRect/>
          </a:stretch>
        </p:blipFill>
        <p:spPr>
          <a:xfrm>
            <a:off x="7200179" y="-96762"/>
            <a:ext cx="2051628" cy="1547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76438" y="5768975"/>
            <a:ext cx="7116762" cy="103822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Marks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</a:b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 NOAA/AOML/Hurricane Research Division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11 February 2011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Arial" pitchFamily="-111" charset="0"/>
              <a:cs typeface="Calibri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06223" y="3938188"/>
            <a:ext cx="5337777" cy="1921656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Hurricane Research from the ISS</a:t>
            </a:r>
            <a:endParaRPr lang="en-US" sz="48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Track Issues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00" y="1373348"/>
            <a:ext cx="8669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Sensitivity to environmental circulation beyond TC envelope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Environment wind and thermodynamic structure through targeted observations (dropsondes) and satellite radiances.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Issues include: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poor data coverage in important areas, 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inability to cover necessary targets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temporal and spatial resolution (24 </a:t>
            </a:r>
            <a:r>
              <a:rPr lang="en-US" dirty="0" err="1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, horizontal &gt;100 km, integrated or limited vertical resolution)</a:t>
            </a:r>
            <a:endParaRPr lang="en-US" dirty="0">
              <a:latin typeface="+mn-lt"/>
            </a:endParaRPr>
          </a:p>
        </p:txBody>
      </p:sp>
      <p:pic>
        <p:nvPicPr>
          <p:cNvPr id="4" name="Picture 4" descr="DUST_VISW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93" y="1042718"/>
            <a:ext cx="6823718" cy="561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Intensity Issues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environmental circulation beyond TC envelope (shear, eddy flux, etc.)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boundary conditions, interactions, and changes along track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inner core dynamics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Sampling limited by presence of heavy rain, clouds, strong winds.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Issues include: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poor data coverage in important areas, 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temporal &amp; spatial resolution (3-6 </a:t>
            </a:r>
            <a:r>
              <a:rPr lang="en-US" dirty="0" err="1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, 5-10 km horizontal, 1 km vertical)</a:t>
            </a:r>
            <a:endParaRPr lang="en-US" dirty="0">
              <a:latin typeface="+mn-lt"/>
            </a:endParaRPr>
          </a:p>
        </p:txBody>
      </p:sp>
      <p:pic>
        <p:nvPicPr>
          <p:cNvPr id="4" name="Picture 6" descr="2000272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96" y="1257028"/>
            <a:ext cx="7221362" cy="511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+mj-lt"/>
              </a:rPr>
              <a:t>ISS</a:t>
            </a:r>
            <a:endParaRPr lang="en-US" sz="6000" dirty="0">
              <a:latin typeface="+mj-lt"/>
            </a:endParaRPr>
          </a:p>
        </p:txBody>
      </p:sp>
      <p:pic>
        <p:nvPicPr>
          <p:cNvPr id="4" name="Picture 3" descr="800px-International_Space_Station_after_undocking_of_STS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68" y="1315639"/>
            <a:ext cx="3587872" cy="2288144"/>
          </a:xfrm>
          <a:prstGeom prst="rect">
            <a:avLst/>
          </a:prstGeom>
        </p:spPr>
      </p:pic>
      <p:pic>
        <p:nvPicPr>
          <p:cNvPr id="5" name="Picture 4" descr="orbitdisplay.as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23" y="3631743"/>
            <a:ext cx="5486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64" y="4286456"/>
            <a:ext cx="35716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Inclination: 51.6° </a:t>
            </a:r>
          </a:p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Altitude: 350 km </a:t>
            </a:r>
          </a:p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Revolutions/Day: 15.7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22" y="1554759"/>
            <a:ext cx="4305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Good coverage of global tropics and TC basins (15-16 orbits/day)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can ISS DWL help?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Track: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provide regularly spaced data coverage in important areas surrounding TC for data assimilation into numerical models.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Need temporal resolution at least 24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, horizontal resolution of 250 km, and vertical resolution of 1 km.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Accuracy to better than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for mean wind surrounding TC - 1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error in mean wind yields 86.4 km track error in 24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can ISS DWL help?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Intensity (beyond those above):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improved vertical structure of environment surrounding and above core, particularly near the </a:t>
            </a:r>
            <a:r>
              <a:rPr lang="en-US" sz="3200" dirty="0" err="1" smtClean="0">
                <a:latin typeface="+mn-lt"/>
              </a:rPr>
              <a:t>tropopause</a:t>
            </a:r>
            <a:r>
              <a:rPr lang="en-US" sz="3200" dirty="0" smtClean="0">
                <a:latin typeface="+mn-lt"/>
              </a:rPr>
              <a:t> for use in determining shear, divergence, and eddy flux.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higher temporal resolution 12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, horizontal resolution 25 km, vertical resolution &lt;1 km.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Accuracy to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for vertical shear in vicinity of TC - large differences in storm intensity change for small changes in vertical shear.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308558"/>
            <a:ext cx="8669385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ISS DWL can have great impact on TC forecasts and research through improved horizontal and vertical wind structure in environment immediately surrounding storm.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DWL does not need to provide data in core for major impact.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Major advantages: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better temporal &amp; spatial wind coverage surrounding TC than currently possible with targeted </a:t>
            </a:r>
            <a:r>
              <a:rPr lang="en-US" dirty="0" err="1" smtClean="0">
                <a:latin typeface="+mn-lt"/>
              </a:rPr>
              <a:t>obs</a:t>
            </a:r>
            <a:r>
              <a:rPr lang="en-US" dirty="0" smtClean="0">
                <a:latin typeface="+mn-lt"/>
              </a:rPr>
              <a:t> and satellite radiances.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higher vertical resolution especially useful near top and bottom of environment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improved accuracy of wind estimates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8398" y="249544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419100" y="1503363"/>
            <a:ext cx="8258175" cy="4819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300" b="1" i="1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Goals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Improve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Accuracy</a:t>
            </a:r>
            <a:r>
              <a:rPr lang="en-US" sz="220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Hurricane impact areas (track) – 50%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Severity (intensity) – 50% 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Storm surge impact locations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and severity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Extend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reliability out to 7 days</a:t>
            </a:r>
            <a:br>
              <a:rPr lang="en-US" sz="3000" smtClean="0">
                <a:latin typeface="Calibri" charset="0"/>
                <a:ea typeface="Calibri" charset="0"/>
                <a:cs typeface="Calibri" charset="0"/>
              </a:rPr>
            </a:br>
            <a:endParaRPr lang="en-US" sz="1100" smtClean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Quantify, bound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uncertainty to enable risk management decisions</a:t>
            </a:r>
          </a:p>
        </p:txBody>
      </p:sp>
      <p:pic>
        <p:nvPicPr>
          <p:cNvPr id="50184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124200" cy="2481263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63500" dist="99190" dir="2388334" algn="ctr" rotWithShape="0">
              <a:srgbClr val="2E507A">
                <a:alpha val="50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68275"/>
            <a:ext cx="7432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322" y="1384557"/>
            <a:ext cx="8423275" cy="928688"/>
          </a:xfrm>
        </p:spPr>
        <p:txBody>
          <a:bodyPr/>
          <a:lstStyle/>
          <a:p>
            <a:pPr marL="227013" indent="-227013" eaLnBrk="1" hangingPunct="1">
              <a:buFontTx/>
              <a:buChar char="•"/>
            </a:pPr>
            <a:r>
              <a:rPr lang="en-US" sz="2400" dirty="0" smtClean="0">
                <a:latin typeface="+mj-lt"/>
                <a:cs typeface="ＭＳ Ｐゴシック" charset="-128"/>
              </a:rPr>
              <a:t>Statistical-dynamical models (SHIPS</a:t>
            </a:r>
            <a:r>
              <a:rPr lang="en-US" sz="2400" dirty="0">
                <a:latin typeface="+mj-lt"/>
                <a:cs typeface="ＭＳ Ｐゴシック" charset="-128"/>
              </a:rPr>
              <a:t>, LGEM, &amp; RI-</a:t>
            </a:r>
            <a:r>
              <a:rPr lang="en-US" sz="2400" dirty="0" smtClean="0">
                <a:latin typeface="+mj-lt"/>
                <a:cs typeface="ＭＳ Ｐゴシック" charset="-128"/>
              </a:rPr>
              <a:t>index) </a:t>
            </a:r>
            <a:r>
              <a:rPr lang="en-US" sz="2400" dirty="0">
                <a:latin typeface="+mj-lt"/>
                <a:cs typeface="ＭＳ Ｐゴシック" charset="-128"/>
              </a:rPr>
              <a:t>are skillful sources of intensity </a:t>
            </a:r>
            <a:r>
              <a:rPr lang="en-US" sz="2400" dirty="0" smtClean="0">
                <a:latin typeface="+mj-lt"/>
                <a:cs typeface="ＭＳ Ｐゴシック" charset="-128"/>
              </a:rPr>
              <a:t>guidance primarily from global models</a:t>
            </a:r>
            <a:endParaRPr lang="en-US" sz="2400" dirty="0">
              <a:latin typeface="+mj-lt"/>
              <a:cs typeface="ＭＳ Ｐゴシック" charset="-128"/>
            </a:endParaRP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latin typeface="+mj-lt"/>
                <a:cs typeface="ＭＳ Ｐゴシック" charset="-128"/>
              </a:rPr>
              <a:t>Current Capabilities:</a:t>
            </a:r>
            <a:r>
              <a:rPr lang="en-US" sz="4000" dirty="0" smtClean="0">
                <a:latin typeface="+mj-lt"/>
                <a:cs typeface="ＭＳ Ｐゴシック" charset="-128"/>
              </a:rPr>
              <a:t/>
            </a:r>
            <a:br>
              <a:rPr lang="en-US" sz="4000" dirty="0" smtClean="0">
                <a:latin typeface="+mj-lt"/>
                <a:cs typeface="ＭＳ Ｐゴシック" charset="-128"/>
              </a:rPr>
            </a:br>
            <a:r>
              <a:rPr lang="en-US" sz="3600" dirty="0" smtClean="0">
                <a:latin typeface="+mj-lt"/>
                <a:cs typeface="ＭＳ Ｐゴシック" charset="-128"/>
              </a:rPr>
              <a:t>Statistical-dynamical models</a:t>
            </a:r>
            <a:endParaRPr lang="en-US" dirty="0" smtClean="0">
              <a:latin typeface="+mj-lt"/>
              <a:cs typeface="ＭＳ Ｐゴシック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00346" y="2319474"/>
            <a:ext cx="4341971" cy="3913303"/>
            <a:chOff x="3155" y="1076"/>
            <a:chExt cx="2605" cy="2168"/>
          </a:xfrm>
        </p:grpSpPr>
        <p:pic>
          <p:nvPicPr>
            <p:cNvPr id="43015" name="Picture 6" descr="2007_Intensity_err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5" y="1076"/>
              <a:ext cx="2605" cy="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 rot="-1576457">
              <a:off x="3473" y="1967"/>
              <a:ext cx="1589" cy="3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373322" y="2635885"/>
            <a:ext cx="4157469" cy="32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7013" indent="-227013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latin typeface="+mj-lt"/>
              </a:rPr>
              <a:t>SHIPS &amp; LGEM contain ~55-60% of the variance in intensity change, RI-Index ~30% of RI variance, primarily from large-scale in GFS. </a:t>
            </a:r>
          </a:p>
          <a:p>
            <a:pPr marL="227013" indent="-227013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latin typeface="+mj-lt"/>
              </a:rPr>
              <a:t>Until regional models improve there is value in improving statistical- dynamical approaches.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Untitled Imag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4283075"/>
            <a:ext cx="2889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+mj-lt"/>
                <a:ea typeface="Calibri" charset="0"/>
                <a:cs typeface="Calibri" charset="0"/>
              </a:rPr>
              <a:t>HFIP Activities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397000"/>
            <a:ext cx="6607175" cy="49530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Traditional Hurricane Research Activities: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Observations, analysis, database, &amp; instrument R&amp;D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  <a:hlinkClick r:id="" action="ppaction://noaction"/>
              </a:rPr>
              <a:t>IFEX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Statistical-dynamical model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Advances in operational models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  <a:hlinkClick r:id="" action="ppaction://noaction"/>
              </a:rPr>
              <a:t>Stream 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New HFIP Research Thrusts:</a:t>
            </a:r>
            <a:endParaRPr lang="en-US" sz="2000" dirty="0">
              <a:solidFill>
                <a:srgbClr val="FF3300"/>
              </a:solidFill>
              <a:latin typeface="+mj-lt"/>
              <a:ea typeface="Calibri" charset="0"/>
              <a:cs typeface="Calibri" charset="0"/>
            </a:endParaRP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Experimental global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and regional </a:t>
            </a: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hurricane model development (Stream 2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Data assimilation techniques and observing system strategy analysis development (Stream 1 &amp; 2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Model evaluation tool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808080"/>
                </a:solidFill>
                <a:latin typeface="+mj-lt"/>
                <a:ea typeface="Calibri" charset="0"/>
                <a:cs typeface="Calibri" charset="0"/>
              </a:rPr>
              <a:t>Socioeconomic research and development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65113" y="5969000"/>
            <a:ext cx="8639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000090"/>
                </a:solidFill>
                <a:latin typeface="+mj-lt"/>
                <a:ea typeface="Calibri" charset="0"/>
                <a:cs typeface="Calibri" charset="0"/>
              </a:rPr>
              <a:t>Partnership: NCEP, AOC, AOML, ESRL, GFDL, DTC, USWRP, NESDIS/STAR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6496050" y="4371975"/>
            <a:ext cx="5254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sz="2000">
                <a:solidFill>
                  <a:schemeClr val="bg1"/>
                </a:solidFill>
                <a:latin typeface="+mj-lt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483475" y="4872038"/>
            <a:ext cx="515938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30479" bIns="50800">
            <a:prstTxWarp prst="textNoShape">
              <a:avLst/>
            </a:prstTxWarp>
          </a:bodyPr>
          <a:lstStyle/>
          <a:p>
            <a:pPr marL="39688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+mj-lt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pic>
        <p:nvPicPr>
          <p:cNvPr id="22536" name="Picture 2" descr="tk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3" t="18758" r="10962" b="18715"/>
          <a:stretch>
            <a:fillRect/>
          </a:stretch>
        </p:blipFill>
        <p:spPr bwMode="auto">
          <a:xfrm>
            <a:off x="6742113" y="2287588"/>
            <a:ext cx="19891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p3-gulfstream_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5113" y="1379538"/>
            <a:ext cx="2286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pic>
        <p:nvPicPr>
          <p:cNvPr id="2662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417638"/>
            <a:ext cx="4098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738" y="14049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283075" y="5943600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http://ruc.noaa.gov/hfip/gfsenkf</a:t>
            </a:r>
          </a:p>
        </p:txBody>
      </p:sp>
      <p:sp>
        <p:nvSpPr>
          <p:cNvPr id="26631" name="Rectangle 3"/>
          <p:cNvSpPr>
            <a:spLocks/>
          </p:cNvSpPr>
          <p:nvPr/>
        </p:nvSpPr>
        <p:spPr bwMode="auto">
          <a:xfrm>
            <a:off x="2878138" y="1281113"/>
            <a:ext cx="3594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b="1">
                <a:latin typeface="Calibri" charset="0"/>
                <a:ea typeface="Arial" charset="0"/>
                <a:cs typeface="Arial" charset="0"/>
                <a:sym typeface="Arial" charset="0"/>
              </a:rPr>
              <a:t>Tomas (21L) – init 00Z 2 November</a:t>
            </a:r>
          </a:p>
        </p:txBody>
      </p:sp>
      <p:sp>
        <p:nvSpPr>
          <p:cNvPr id="26633" name="Rectangle 6"/>
          <p:cNvSpPr>
            <a:spLocks/>
          </p:cNvSpPr>
          <p:nvPr/>
        </p:nvSpPr>
        <p:spPr bwMode="auto">
          <a:xfrm>
            <a:off x="7916863" y="6054725"/>
            <a:ext cx="51911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>
                <a:solidFill>
                  <a:srgbClr val="003366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GFS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FSENKF_whitaker (dragged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88020" y="1270065"/>
            <a:ext cx="6829959" cy="5122469"/>
          </a:xfrm>
          <a:prstGeom prst="rect">
            <a:avLst/>
          </a:prstGeom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645905" y="5804032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ruc.noaa.gov/hfip/gfsenkf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Stan Benjamin &amp; Mike Fiorino (ESRL)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3697288" y="3181350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Shary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4533900" y="4200525"/>
            <a:ext cx="7143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Tomas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-108" b="3243"/>
          <a:stretch>
            <a:fillRect/>
          </a:stretch>
        </p:blipFill>
        <p:spPr bwMode="auto">
          <a:xfrm>
            <a:off x="1148486" y="1292272"/>
            <a:ext cx="6954114" cy="51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Stan Benjamin &amp; Mike Fiorino (ESRL)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 descr="Screen shot 2011-02-10 at 9.21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3" y="1322028"/>
            <a:ext cx="8673111" cy="5029200"/>
          </a:xfrm>
          <a:prstGeom prst="rect">
            <a:avLst/>
          </a:prstGeom>
        </p:spPr>
      </p:pic>
      <p:pic>
        <p:nvPicPr>
          <p:cNvPr id="7" name="Picture 6" descr="Screen shot 2011-02-10 at 9.37.48 PM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" y="1312112"/>
            <a:ext cx="9090864" cy="5058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283075" y="5943600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http://ruc.noaa.gov/hfip/gfsenkf</a:t>
            </a:r>
          </a:p>
        </p:txBody>
      </p:sp>
      <p:sp>
        <p:nvSpPr>
          <p:cNvPr id="26631" name="Rectangle 3"/>
          <p:cNvSpPr>
            <a:spLocks/>
          </p:cNvSpPr>
          <p:nvPr/>
        </p:nvSpPr>
        <p:spPr bwMode="auto">
          <a:xfrm>
            <a:off x="2878138" y="1281113"/>
            <a:ext cx="3594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b="1">
                <a:latin typeface="Calibri" charset="0"/>
                <a:ea typeface="Arial" charset="0"/>
                <a:cs typeface="Arial" charset="0"/>
                <a:sym typeface="Arial" charset="0"/>
              </a:rPr>
              <a:t>Tomas (21L) – init 00Z 2 November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339850"/>
            <a:ext cx="8172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6"/>
          <p:cNvSpPr>
            <a:spLocks/>
          </p:cNvSpPr>
          <p:nvPr/>
        </p:nvSpPr>
        <p:spPr bwMode="auto">
          <a:xfrm>
            <a:off x="7916863" y="6054725"/>
            <a:ext cx="51911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>
                <a:solidFill>
                  <a:srgbClr val="003366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GFS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16437</TotalTime>
  <Words>1334</Words>
  <Application>Microsoft Macintosh PowerPoint</Application>
  <PresentationFormat>On-screen Show (4:3)</PresentationFormat>
  <Paragraphs>165</Paragraphs>
  <Slides>16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Hurricane Research from the ISS</vt:lpstr>
      <vt:lpstr>Slide 2</vt:lpstr>
      <vt:lpstr>Current Capabilities: Statistical-dynamical models</vt:lpstr>
      <vt:lpstr>HFIP Activities</vt:lpstr>
      <vt:lpstr>Current Capabilities Global Model – Ensembles</vt:lpstr>
      <vt:lpstr>Current Capabilities Global Model – Ensembles</vt:lpstr>
      <vt:lpstr>Current Capabilities Global Model – Ensembles</vt:lpstr>
      <vt:lpstr>Current Capabilities Global Model – Ensembles</vt:lpstr>
      <vt:lpstr>Current Capabilities Global Model – Ensembles</vt:lpstr>
      <vt:lpstr>Track Issues</vt:lpstr>
      <vt:lpstr>Intensity Issues</vt:lpstr>
      <vt:lpstr>ISS</vt:lpstr>
      <vt:lpstr>How can ISS DWL help?</vt:lpstr>
      <vt:lpstr>How can ISS DWL help?</vt:lpstr>
      <vt:lpstr>Summary</vt:lpstr>
      <vt:lpstr>Questions?</vt:lpstr>
    </vt:vector>
  </TitlesOfParts>
  <Manager>Tim McClung</Manager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423</cp:revision>
  <cp:lastPrinted>2009-09-22T14:42:08Z</cp:lastPrinted>
  <dcterms:created xsi:type="dcterms:W3CDTF">2011-02-11T04:30:38Z</dcterms:created>
  <dcterms:modified xsi:type="dcterms:W3CDTF">2011-02-11T04:33:43Z</dcterms:modified>
</cp:coreProperties>
</file>