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video/unknown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15.gif" ContentType="image/gif"/>
  <Override PartName="/ppt/media/image16.gif" ContentType="image/gif"/>
  <Override PartName="/ppt/media/image17.gif" ContentType="image/gif"/>
  <Override PartName="/ppt/media/image18.gif" ContentType="image/gif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561" r:id="rId2"/>
    <p:sldId id="569" r:id="rId3"/>
    <p:sldId id="609" r:id="rId4"/>
    <p:sldId id="606" r:id="rId5"/>
    <p:sldId id="601" r:id="rId6"/>
    <p:sldId id="607" r:id="rId7"/>
    <p:sldId id="608" r:id="rId8"/>
    <p:sldId id="604" r:id="rId9"/>
    <p:sldId id="600" r:id="rId10"/>
    <p:sldId id="605" r:id="rId1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1F0D0"/>
    <a:srgbClr val="FD0DFB"/>
    <a:srgbClr val="9999FF"/>
    <a:srgbClr val="FF3300"/>
    <a:srgbClr val="C0C0C0"/>
    <a:srgbClr val="000066"/>
    <a:srgbClr val="6666FF"/>
    <a:srgbClr val="3333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98" autoAdjust="0"/>
  </p:normalViewPr>
  <p:slideViewPr>
    <p:cSldViewPr snapToGrid="0">
      <p:cViewPr varScale="1">
        <p:scale>
          <a:sx n="188" d="100"/>
          <a:sy n="188" d="100"/>
        </p:scale>
        <p:origin x="-584" y="-144"/>
      </p:cViewPr>
      <p:guideLst>
        <p:guide orient="horz" pos="7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1836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27DEBDD-BDFF-9C49-9494-6A4EBD8FA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510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4838"/>
            <a:ext cx="560705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818E52F-AD2C-554D-854C-D2C491234C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1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7A0757-10F4-D84F-8E7B-379AC22A625C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400" dirty="0" smtClean="0">
                <a:latin typeface="Arial" charset="0"/>
              </a:rPr>
              <a:t>Hurricane Sandy 28 October 2012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F0068A-4412-FA42-9B61-BF89CA4F5B9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ln/>
        </p:spPr>
        <p:txBody>
          <a:bodyPr lIns="93177" tIns="46589" rIns="93177" bIns="46589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aseline="0" dirty="0" smtClean="0"/>
              <a:t>Model data available at: http://</a:t>
            </a:r>
            <a:r>
              <a:rPr lang="en-US" sz="1100" baseline="0" dirty="0" err="1" smtClean="0"/>
              <a:t>www.esrl.noaa.gov</a:t>
            </a:r>
            <a:r>
              <a:rPr lang="en-US" sz="1100" baseline="0" dirty="0" smtClean="0"/>
              <a:t>/</a:t>
            </a:r>
            <a:r>
              <a:rPr lang="en-US" sz="1100" baseline="0" dirty="0" err="1" smtClean="0"/>
              <a:t>psd</a:t>
            </a:r>
            <a:r>
              <a:rPr lang="en-US" sz="1100" baseline="0" dirty="0" smtClean="0"/>
              <a:t>/forecasts/</a:t>
            </a:r>
            <a:r>
              <a:rPr lang="en-US" sz="1100" baseline="0" dirty="0" err="1" smtClean="0"/>
              <a:t>gfsenkf</a:t>
            </a:r>
            <a:r>
              <a:rPr lang="en-US" sz="1100" baseline="0" dirty="0" smtClean="0"/>
              <a:t>/</a:t>
            </a:r>
            <a:r>
              <a:rPr lang="en-US" sz="1100" baseline="0" dirty="0" err="1" smtClean="0"/>
              <a:t>ens</a:t>
            </a:r>
            <a:r>
              <a:rPr lang="en-US" sz="1100" baseline="0" dirty="0" smtClean="0"/>
              <a:t>/</a:t>
            </a:r>
            <a:endParaRPr lang="en-US" sz="1100" dirty="0" smtClean="0"/>
          </a:p>
          <a:p>
            <a:pPr>
              <a:defRPr/>
            </a:pPr>
            <a:endParaRPr lang="en-US" sz="1100" dirty="0" smtClean="0">
              <a:latin typeface="Arial"/>
              <a:cs typeface="Arial"/>
            </a:endParaRPr>
          </a:p>
          <a:p>
            <a:pPr>
              <a:defRPr/>
            </a:pPr>
            <a:r>
              <a:rPr lang="en-US" sz="1100" dirty="0" smtClean="0">
                <a:latin typeface="Arial"/>
                <a:cs typeface="Arial"/>
              </a:rPr>
              <a:t>Global Ensembles:</a:t>
            </a:r>
          </a:p>
          <a:p>
            <a:pPr>
              <a:defRPr/>
            </a:pPr>
            <a:r>
              <a:rPr lang="en-US" sz="1100" dirty="0" smtClean="0">
                <a:latin typeface="Arial"/>
                <a:cs typeface="Arial"/>
              </a:rPr>
              <a:t>80-member T254 GFS ensembles cycled every 6-h continuously from 1 August to current time</a:t>
            </a:r>
          </a:p>
          <a:p>
            <a:pPr>
              <a:defRPr/>
            </a:pPr>
            <a:r>
              <a:rPr lang="en-US" sz="1100" dirty="0" smtClean="0">
                <a:latin typeface="Arial"/>
                <a:cs typeface="Arial"/>
              </a:rPr>
              <a:t>Look at 20 members of the 80 member ensemble</a:t>
            </a:r>
          </a:p>
          <a:p>
            <a:pPr>
              <a:defRPr/>
            </a:pPr>
            <a:r>
              <a:rPr lang="en-US" sz="1100" dirty="0" smtClean="0">
                <a:latin typeface="Arial"/>
                <a:cs typeface="Arial"/>
              </a:rPr>
              <a:t>Left panels shows ellipse plot of 20 members at each forecast time – ellipse shape shows the spread along/across track</a:t>
            </a:r>
          </a:p>
          <a:p>
            <a:pPr>
              <a:defRPr/>
            </a:pPr>
            <a:r>
              <a:rPr lang="en-US" sz="1100" dirty="0" smtClean="0">
                <a:latin typeface="Arial"/>
                <a:cs typeface="Arial"/>
              </a:rPr>
              <a:t>Right panel show surface pressure post stamp images of 20 members</a:t>
            </a:r>
          </a:p>
          <a:p>
            <a:pPr marL="68263" eaLnBrk="1" hangingPunct="1">
              <a:spcBef>
                <a:spcPts val="413"/>
              </a:spcBef>
              <a:defRPr/>
            </a:pPr>
            <a:endParaRPr lang="en-US" sz="1100" dirty="0">
              <a:solidFill>
                <a:srgbClr val="000000"/>
              </a:solidFill>
              <a:latin typeface="Arial"/>
              <a:ea typeface="Arial" charset="0"/>
              <a:cs typeface="Arial"/>
              <a:sym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6C90FC-D014-45F3-9967-D1C06553D5D4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pitchFamily="18" charset="0"/>
                <a:ea typeface="ＭＳ Ｐゴシック"/>
                <a:cs typeface="ＭＳ Ｐゴシック"/>
              </a:rPr>
              <a:t>Images</a:t>
            </a:r>
            <a:r>
              <a:rPr lang="en-US" baseline="0" dirty="0" smtClean="0">
                <a:latin typeface="Times New Roman" pitchFamily="18" charset="0"/>
                <a:ea typeface="ＭＳ Ｐゴシック"/>
                <a:cs typeface="ＭＳ Ｐゴシック"/>
              </a:rPr>
              <a:t> from: </a:t>
            </a:r>
            <a:r>
              <a:rPr lang="en-US" dirty="0" smtClean="0">
                <a:latin typeface="Times New Roman" pitchFamily="18" charset="0"/>
                <a:ea typeface="ＭＳ Ｐゴシック"/>
                <a:cs typeface="ＭＳ Ｐゴシック"/>
              </a:rPr>
              <a:t>http://</a:t>
            </a:r>
            <a:r>
              <a:rPr lang="en-US" dirty="0" err="1" smtClean="0">
                <a:latin typeface="Times New Roman" pitchFamily="18" charset="0"/>
                <a:ea typeface="ＭＳ Ｐゴシック"/>
                <a:cs typeface="ＭＳ Ｐゴシック"/>
              </a:rPr>
              <a:t>www.nhc.noaa.gov</a:t>
            </a:r>
            <a:r>
              <a:rPr lang="en-US" dirty="0" smtClean="0">
                <a:latin typeface="Times New Roman" pitchFamily="18" charset="0"/>
                <a:ea typeface="ＭＳ Ｐゴシック"/>
                <a:cs typeface="ＭＳ Ｐゴシック"/>
              </a:rPr>
              <a:t>/verification/verify5.shtml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1000" dirty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9D1155-A053-B149-817F-48BBD1DF8516}" type="slidenum">
              <a:rPr lang="en-US" smtClean="0"/>
              <a:pPr>
                <a:defRPr/>
              </a:pPr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1000" dirty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9D1155-A053-B149-817F-48BBD1DF8516}" type="slidenum">
              <a:rPr lang="en-US" smtClean="0"/>
              <a:pPr>
                <a:defRPr/>
              </a:pPr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1000" dirty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9D1155-A053-B149-817F-48BBD1DF8516}" type="slidenum">
              <a:rPr lang="en-US" smtClean="0"/>
              <a:pPr>
                <a:defRPr/>
              </a:pPr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6C90FC-D014-45F3-9967-D1C06553D5D4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pitchFamily="18" charset="0"/>
                <a:ea typeface="ＭＳ Ｐゴシック"/>
                <a:cs typeface="ＭＳ Ｐゴシック"/>
              </a:rPr>
              <a:t>Images</a:t>
            </a:r>
            <a:r>
              <a:rPr lang="en-US" baseline="0" dirty="0" smtClean="0">
                <a:latin typeface="Times New Roman" pitchFamily="18" charset="0"/>
                <a:ea typeface="ＭＳ Ｐゴシック"/>
                <a:cs typeface="ＭＳ Ｐゴシック"/>
              </a:rPr>
              <a:t> from: </a:t>
            </a:r>
            <a:r>
              <a:rPr lang="en-US" dirty="0" smtClean="0">
                <a:latin typeface="Times New Roman" pitchFamily="18" charset="0"/>
                <a:ea typeface="ＭＳ Ｐゴシック"/>
                <a:cs typeface="ＭＳ Ｐゴシック"/>
              </a:rPr>
              <a:t>http://</a:t>
            </a:r>
            <a:r>
              <a:rPr lang="en-US" dirty="0" err="1" smtClean="0">
                <a:latin typeface="Times New Roman" pitchFamily="18" charset="0"/>
                <a:ea typeface="ＭＳ Ｐゴシック"/>
                <a:cs typeface="ＭＳ Ｐゴシック"/>
              </a:rPr>
              <a:t>www.nhc.noaa.gov</a:t>
            </a:r>
            <a:r>
              <a:rPr lang="en-US" dirty="0" smtClean="0">
                <a:latin typeface="Times New Roman" pitchFamily="18" charset="0"/>
                <a:ea typeface="ＭＳ Ｐゴシック"/>
                <a:cs typeface="ＭＳ Ｐゴシック"/>
              </a:rPr>
              <a:t>/verification/verify5.shtml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www.nws.noaa.gov</a:t>
            </a:r>
            <a:r>
              <a:rPr lang="en-US" dirty="0" smtClean="0"/>
              <a:t>/</a:t>
            </a:r>
            <a:r>
              <a:rPr lang="en-US" dirty="0" err="1" smtClean="0"/>
              <a:t>om</a:t>
            </a:r>
            <a:r>
              <a:rPr lang="en-US" dirty="0" smtClean="0"/>
              <a:t>/assessments/pdfs/Irene2012.pdf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www.nhc.noaa.gov</a:t>
            </a:r>
            <a:r>
              <a:rPr lang="en-US" dirty="0" smtClean="0"/>
              <a:t>/data/</a:t>
            </a:r>
            <a:r>
              <a:rPr lang="en-US" dirty="0" err="1" smtClean="0"/>
              <a:t>tcr</a:t>
            </a:r>
            <a:r>
              <a:rPr lang="en-US" dirty="0" smtClean="0"/>
              <a:t>/AL182012_Sandy.pdf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18E52F-AD2C-554D-854C-D2C491234C1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03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Dept of Commerce Seal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37263"/>
            <a:ext cx="825500" cy="820737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5" name="Picture 10" descr="NOAA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6065838"/>
            <a:ext cx="762000" cy="762000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5029200"/>
            <a:ext cx="6400800" cy="1828800"/>
          </a:xfrm>
          <a:effectLst>
            <a:outerShdw blurRad="63500" dist="17961" dir="2700000" algn="ctr" rotWithShape="0">
              <a:schemeClr val="tx1">
                <a:alpha val="50000"/>
              </a:schemeClr>
            </a:outerShdw>
          </a:effectLst>
        </p:spPr>
        <p:txBody>
          <a:bodyPr lIns="182880"/>
          <a:lstStyle>
            <a:lvl1pPr algn="r">
              <a:lnSpc>
                <a:spcPct val="110000"/>
              </a:lnSpc>
              <a:spcBef>
                <a:spcPct val="0"/>
              </a:spcBef>
              <a:spcAft>
                <a:spcPct val="25000"/>
              </a:spcAft>
              <a:defRPr sz="1600">
                <a:solidFill>
                  <a:schemeClr val="bg1"/>
                </a:solidFill>
                <a:latin typeface="TradeGothicBoldCondTwenty" pitchFamily="2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6248400" cy="2057400"/>
          </a:xfrm>
          <a:effectLst>
            <a:outerShdw blurRad="63500" dist="17961" dir="2700000" algn="ctr" rotWithShape="0">
              <a:schemeClr val="tx1">
                <a:alpha val="50000"/>
              </a:schemeClr>
            </a:outerShdw>
          </a:effectLst>
        </p:spPr>
        <p:txBody>
          <a:bodyPr lIns="274320" rIns="91440"/>
          <a:lstStyle>
            <a:lvl1pPr algn="r">
              <a:defRPr sz="6000">
                <a:latin typeface="TradeGothicBoldTw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6852058" y="4060019"/>
            <a:ext cx="1128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Hurricane Sandy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531813" y="6646863"/>
            <a:ext cx="8112125" cy="1587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696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16063"/>
            <a:ext cx="8839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9" name="Picture 7" descr="Dept of Commerce Seal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8" y="6630988"/>
            <a:ext cx="2286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8" descr="NOAA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6294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 userDrawn="1"/>
        </p:nvSpPr>
        <p:spPr>
          <a:xfrm>
            <a:off x="7685088" y="6453188"/>
            <a:ext cx="1420812" cy="33813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fld id="{F4705DBA-87EF-CD41-B172-02CB07F22199}" type="slidenum">
              <a:rPr lang="en-US" sz="1600"/>
              <a:pPr algn="r">
                <a:defRPr/>
              </a:pPr>
              <a:t>‹#›</a:t>
            </a:fld>
            <a:endParaRPr lang="en-US" sz="1600" dirty="0"/>
          </a:p>
        </p:txBody>
      </p:sp>
      <p:sp>
        <p:nvSpPr>
          <p:cNvPr id="12" name="Rectangle 2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1295400"/>
          </a:xfrm>
          <a:prstGeom prst="rect">
            <a:avLst/>
          </a:prstGeom>
          <a:gradFill flip="none" rotWithShape="1">
            <a:gsLst>
              <a:gs pos="93000">
                <a:schemeClr val="accent2">
                  <a:lumMod val="60000"/>
                  <a:lumOff val="40000"/>
                </a:schemeClr>
              </a:gs>
              <a:gs pos="83000">
                <a:schemeClr val="accent2">
                  <a:lumMod val="75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 rIns="182880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endParaRPr lang="en-US" sz="5400" kern="0" dirty="0">
              <a:solidFill>
                <a:schemeClr val="bg1"/>
              </a:solidFill>
              <a:latin typeface="Arial"/>
              <a:cs typeface="ＭＳ Ｐゴシック" pitchFamily="-112" charset="-128"/>
            </a:endParaRPr>
          </a:p>
        </p:txBody>
      </p:sp>
      <p:pic>
        <p:nvPicPr>
          <p:cNvPr id="2" name="Picture 1" descr="554840-hurricane-sandy-satellite-image.jpg"/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5332" y="8467"/>
            <a:ext cx="1549399" cy="13587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11" r:id="rId2"/>
    <p:sldLayoutId id="2147484412" r:id="rId3"/>
    <p:sldLayoutId id="2147484413" r:id="rId4"/>
    <p:sldLayoutId id="2147484414" r:id="rId5"/>
    <p:sldLayoutId id="2147484415" r:id="rId6"/>
    <p:sldLayoutId id="2147484416" r:id="rId7"/>
    <p:sldLayoutId id="2147484417" r:id="rId8"/>
    <p:sldLayoutId id="2147484418" r:id="rId9"/>
    <p:sldLayoutId id="2147484419" r:id="rId10"/>
    <p:sldLayoutId id="2147484420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/>
          <a:ea typeface="ＭＳ Ｐゴシック" charset="-128"/>
          <a:cs typeface="ＭＳ Ｐゴシック" pitchFamily="-112" charset="-128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9pPr>
    </p:titleStyle>
    <p:bodyStyle>
      <a:lvl1pPr marL="342900" indent="-342900" algn="l" rtl="0" eaLnBrk="0" fontAlgn="base" hangingPunct="0">
        <a:spcBef>
          <a:spcPct val="75000"/>
        </a:spcBef>
        <a:spcAft>
          <a:spcPct val="0"/>
        </a:spcAft>
        <a:defRPr sz="2800">
          <a:solidFill>
            <a:schemeClr val="tx1"/>
          </a:solidFill>
          <a:latin typeface="Arial"/>
          <a:ea typeface="ＭＳ Ｐゴシック" charset="-128"/>
          <a:cs typeface="ＭＳ Ｐゴシック" pitchFamily="-112" charset="-128"/>
        </a:defRPr>
      </a:lvl1pPr>
      <a:lvl2pPr marL="514350" indent="-28575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Font typeface="Arial" charset="0"/>
        <a:buChar char="•"/>
        <a:defRPr sz="240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rgbClr val="3333FF"/>
        </a:buClr>
        <a:buSzPct val="95000"/>
        <a:buFont typeface="Courier New" charset="0"/>
        <a:buChar char="o"/>
        <a:defRPr sz="200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3pPr>
      <a:lvl4pPr marL="13716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4pPr>
      <a:lvl5pPr marL="1828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5pPr>
      <a:lvl6pPr marL="2286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6pPr>
      <a:lvl7pPr marL="2743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7pPr>
      <a:lvl8pPr marL="3200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8pPr>
      <a:lvl9pPr marL="3657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9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0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1.pn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2.png"/><Relationship Id="rId1" Type="http://schemas.microsoft.com/office/2007/relationships/media" Target="../media/media3.gif"/><Relationship Id="rId2" Type="http://schemas.openxmlformats.org/officeDocument/2006/relationships/video" Target="../media/media3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4" Type="http://schemas.openxmlformats.org/officeDocument/2006/relationships/image" Target="../media/image16.gif"/><Relationship Id="rId5" Type="http://schemas.openxmlformats.org/officeDocument/2006/relationships/image" Target="../media/image17.gif"/><Relationship Id="rId6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2018774" y="5831503"/>
            <a:ext cx="7116762" cy="1003922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22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>Frank </a:t>
            </a:r>
            <a:r>
              <a:rPr lang="en-US" sz="2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>Marks, Hua Chen, &amp; Gopal</a:t>
            </a:r>
            <a: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/>
            </a:r>
            <a:b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</a:br>
            <a: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>NOAA/AOML Hurricane Research Division</a:t>
            </a:r>
          </a:p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18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>9 January 2014</a:t>
            </a:r>
            <a:endParaRPr lang="en-US" sz="18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/>
              <a:ea typeface="Arial" pitchFamily="-111" charset="0"/>
              <a:cs typeface="Calibri"/>
            </a:endParaRP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-2716" y="3799"/>
            <a:ext cx="8850383" cy="2310423"/>
          </a:xfrm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 smtClean="0"/>
              <a:t>Were Sandy’s Track and Intensity </a:t>
            </a:r>
            <a:r>
              <a:rPr lang="en-US" dirty="0"/>
              <a:t>C</a:t>
            </a:r>
            <a:r>
              <a:rPr lang="en-US" dirty="0" smtClean="0"/>
              <a:t>hanges </a:t>
            </a:r>
            <a:r>
              <a:rPr lang="en-US" dirty="0" smtClean="0"/>
              <a:t>U</a:t>
            </a:r>
            <a:r>
              <a:rPr lang="en-US" dirty="0" smtClean="0"/>
              <a:t>nusual?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275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7696200" cy="1296628"/>
          </a:xfrm>
        </p:spPr>
        <p:txBody>
          <a:bodyPr/>
          <a:lstStyle/>
          <a:p>
            <a:r>
              <a:rPr lang="en-US" dirty="0" smtClean="0"/>
              <a:t>VIS satellite loop </a:t>
            </a:r>
            <a:br>
              <a:rPr lang="en-US" dirty="0" smtClean="0"/>
            </a:br>
            <a:r>
              <a:rPr lang="en-US" sz="4000" dirty="0" smtClean="0"/>
              <a:t>26 October</a:t>
            </a:r>
            <a:endParaRPr lang="en-US" sz="4000" dirty="0"/>
          </a:p>
        </p:txBody>
      </p:sp>
      <p:pic>
        <p:nvPicPr>
          <p:cNvPr id="2" name="1080x1920_GOES_B1_RSRSO_SANDY_animated_2012300_191600_182_2012300_220200_182_X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08879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31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 noChangeArrowheads="1"/>
          </p:cNvPicPr>
          <p:nvPr/>
        </p:nvPicPr>
        <p:blipFill rotWithShape="1">
          <a:blip r:embed="rId3" cstate="print"/>
          <a:srcRect l="46761" t="24971" r="15491" b="23362"/>
          <a:stretch/>
        </p:blipFill>
        <p:spPr bwMode="auto">
          <a:xfrm>
            <a:off x="4609040" y="1690151"/>
            <a:ext cx="4409145" cy="4662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46" name="Rectangle 1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47000" cy="1296628"/>
          </a:xfrm>
        </p:spPr>
        <p:txBody>
          <a:bodyPr rIns="30479"/>
          <a:lstStyle/>
          <a:p>
            <a:pPr eaLnBrk="1" hangingPunct="1"/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Sandy Track:</a:t>
            </a:r>
            <a:br>
              <a:rPr lang="en-US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GFS</a:t>
            </a:r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EnKF &amp; Basin HWRF</a:t>
            </a:r>
            <a:endParaRPr lang="en-US" sz="66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1750" name="TextBox 12"/>
          <p:cNvSpPr txBox="1">
            <a:spLocks noChangeArrowheads="1"/>
          </p:cNvSpPr>
          <p:nvPr/>
        </p:nvSpPr>
        <p:spPr bwMode="auto">
          <a:xfrm>
            <a:off x="455626" y="6104796"/>
            <a:ext cx="35702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1200" dirty="0" err="1">
                <a:latin typeface="Calibri" charset="0"/>
                <a:ea typeface="Calibri" charset="0"/>
                <a:cs typeface="Calibri" charset="0"/>
              </a:rPr>
              <a:t>www.esrl.noaa.gov</a:t>
            </a:r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1200" dirty="0" err="1">
                <a:latin typeface="Calibri" charset="0"/>
                <a:ea typeface="Calibri" charset="0"/>
                <a:cs typeface="Calibri" charset="0"/>
              </a:rPr>
              <a:t>psd</a:t>
            </a:r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/forecasts/</a:t>
            </a:r>
            <a:r>
              <a:rPr lang="en-US" sz="1200" dirty="0" err="1">
                <a:latin typeface="Calibri" charset="0"/>
                <a:ea typeface="Calibri" charset="0"/>
                <a:cs typeface="Calibri" charset="0"/>
              </a:rPr>
              <a:t>gfsenkf</a:t>
            </a:r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1200" dirty="0" err="1">
                <a:latin typeface="Calibri" charset="0"/>
                <a:ea typeface="Calibri" charset="0"/>
                <a:cs typeface="Calibri" charset="0"/>
              </a:rPr>
              <a:t>ens</a:t>
            </a:r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3905" y="1650251"/>
            <a:ext cx="3832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GFS/EnKF T382 20 member ensemble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" name="Picture 1" descr="ellipses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53021"/>
            <a:ext cx="4640927" cy="4034512"/>
          </a:xfrm>
          <a:prstGeom prst="rect">
            <a:avLst/>
          </a:prstGeom>
        </p:spPr>
      </p:pic>
      <p:sp>
        <p:nvSpPr>
          <p:cNvPr id="41" name="Freeform 40"/>
          <p:cNvSpPr/>
          <p:nvPr/>
        </p:nvSpPr>
        <p:spPr>
          <a:xfrm>
            <a:off x="1955797" y="3666066"/>
            <a:ext cx="702737" cy="1733893"/>
          </a:xfrm>
          <a:custGeom>
            <a:avLst/>
            <a:gdLst>
              <a:gd name="connsiteX0" fmla="*/ 0 w 1299104"/>
              <a:gd name="connsiteY0" fmla="*/ 2978497 h 2978497"/>
              <a:gd name="connsiteX1" fmla="*/ 56984 w 1299104"/>
              <a:gd name="connsiteY1" fmla="*/ 2880802 h 2978497"/>
              <a:gd name="connsiteX2" fmla="*/ 154672 w 1299104"/>
              <a:gd name="connsiteY2" fmla="*/ 2726118 h 2978497"/>
              <a:gd name="connsiteX3" fmla="*/ 146532 w 1299104"/>
              <a:gd name="connsiteY3" fmla="*/ 2498162 h 2978497"/>
              <a:gd name="connsiteX4" fmla="*/ 260501 w 1299104"/>
              <a:gd name="connsiteY4" fmla="*/ 2237642 h 2978497"/>
              <a:gd name="connsiteX5" fmla="*/ 455877 w 1299104"/>
              <a:gd name="connsiteY5" fmla="*/ 1895708 h 2978497"/>
              <a:gd name="connsiteX6" fmla="*/ 366330 w 1299104"/>
              <a:gd name="connsiteY6" fmla="*/ 1594482 h 2978497"/>
              <a:gd name="connsiteX7" fmla="*/ 284923 w 1299104"/>
              <a:gd name="connsiteY7" fmla="*/ 1390950 h 2978497"/>
              <a:gd name="connsiteX8" fmla="*/ 301204 w 1299104"/>
              <a:gd name="connsiteY8" fmla="*/ 1309537 h 2978497"/>
              <a:gd name="connsiteX9" fmla="*/ 415173 w 1299104"/>
              <a:gd name="connsiteY9" fmla="*/ 1187418 h 2978497"/>
              <a:gd name="connsiteX10" fmla="*/ 610549 w 1299104"/>
              <a:gd name="connsiteY10" fmla="*/ 959463 h 2978497"/>
              <a:gd name="connsiteX11" fmla="*/ 976879 w 1299104"/>
              <a:gd name="connsiteY11" fmla="*/ 772214 h 2978497"/>
              <a:gd name="connsiteX12" fmla="*/ 1294365 w 1299104"/>
              <a:gd name="connsiteY12" fmla="*/ 544258 h 2978497"/>
              <a:gd name="connsiteX13" fmla="*/ 1123411 w 1299104"/>
              <a:gd name="connsiteY13" fmla="*/ 218607 h 2978497"/>
              <a:gd name="connsiteX14" fmla="*/ 553565 w 1299104"/>
              <a:gd name="connsiteY14" fmla="*/ 15076 h 2978497"/>
              <a:gd name="connsiteX15" fmla="*/ 561705 w 1299104"/>
              <a:gd name="connsiteY15" fmla="*/ 15076 h 2978497"/>
              <a:gd name="connsiteX16" fmla="*/ 553565 w 1299104"/>
              <a:gd name="connsiteY16" fmla="*/ 15076 h 2978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99104" h="2978497">
                <a:moveTo>
                  <a:pt x="0" y="2978497"/>
                </a:moveTo>
                <a:cubicBezTo>
                  <a:pt x="15602" y="2950681"/>
                  <a:pt x="31205" y="2922865"/>
                  <a:pt x="56984" y="2880802"/>
                </a:cubicBezTo>
                <a:cubicBezTo>
                  <a:pt x="82763" y="2838739"/>
                  <a:pt x="139747" y="2789891"/>
                  <a:pt x="154672" y="2726118"/>
                </a:cubicBezTo>
                <a:cubicBezTo>
                  <a:pt x="169597" y="2662345"/>
                  <a:pt x="128894" y="2579575"/>
                  <a:pt x="146532" y="2498162"/>
                </a:cubicBezTo>
                <a:cubicBezTo>
                  <a:pt x="164170" y="2416749"/>
                  <a:pt x="208944" y="2338051"/>
                  <a:pt x="260501" y="2237642"/>
                </a:cubicBezTo>
                <a:cubicBezTo>
                  <a:pt x="312059" y="2137233"/>
                  <a:pt x="438239" y="2002901"/>
                  <a:pt x="455877" y="1895708"/>
                </a:cubicBezTo>
                <a:cubicBezTo>
                  <a:pt x="473515" y="1788515"/>
                  <a:pt x="394822" y="1678608"/>
                  <a:pt x="366330" y="1594482"/>
                </a:cubicBezTo>
                <a:cubicBezTo>
                  <a:pt x="337838" y="1510356"/>
                  <a:pt x="295777" y="1438441"/>
                  <a:pt x="284923" y="1390950"/>
                </a:cubicBezTo>
                <a:cubicBezTo>
                  <a:pt x="274069" y="1343459"/>
                  <a:pt x="279496" y="1343459"/>
                  <a:pt x="301204" y="1309537"/>
                </a:cubicBezTo>
                <a:cubicBezTo>
                  <a:pt x="322912" y="1275615"/>
                  <a:pt x="363616" y="1245764"/>
                  <a:pt x="415173" y="1187418"/>
                </a:cubicBezTo>
                <a:cubicBezTo>
                  <a:pt x="466730" y="1129072"/>
                  <a:pt x="516931" y="1028664"/>
                  <a:pt x="610549" y="959463"/>
                </a:cubicBezTo>
                <a:cubicBezTo>
                  <a:pt x="704167" y="890262"/>
                  <a:pt x="862910" y="841415"/>
                  <a:pt x="976879" y="772214"/>
                </a:cubicBezTo>
                <a:cubicBezTo>
                  <a:pt x="1090848" y="703013"/>
                  <a:pt x="1269943" y="636526"/>
                  <a:pt x="1294365" y="544258"/>
                </a:cubicBezTo>
                <a:cubicBezTo>
                  <a:pt x="1318787" y="451990"/>
                  <a:pt x="1246878" y="306804"/>
                  <a:pt x="1123411" y="218607"/>
                </a:cubicBezTo>
                <a:cubicBezTo>
                  <a:pt x="999944" y="130410"/>
                  <a:pt x="647183" y="48998"/>
                  <a:pt x="553565" y="15076"/>
                </a:cubicBezTo>
                <a:cubicBezTo>
                  <a:pt x="459947" y="-18846"/>
                  <a:pt x="561705" y="15076"/>
                  <a:pt x="561705" y="15076"/>
                </a:cubicBezTo>
                <a:lnTo>
                  <a:pt x="553565" y="15076"/>
                </a:lnTo>
              </a:path>
            </a:pathLst>
          </a:custGeom>
          <a:ln w="38100" cmpd="sng">
            <a:solidFill>
              <a:srgbClr val="008000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" name="Straight Arrow Connector 5"/>
          <p:cNvCxnSpPr>
            <a:endCxn id="41" idx="10"/>
          </p:cNvCxnSpPr>
          <p:nvPr/>
        </p:nvCxnSpPr>
        <p:spPr>
          <a:xfrm>
            <a:off x="1625600" y="4021664"/>
            <a:ext cx="660467" cy="20294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11195" y="3903137"/>
            <a:ext cx="1012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Observed</a:t>
            </a:r>
            <a:endParaRPr lang="en-US" sz="1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436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7696200" cy="1303278"/>
          </a:xfrm>
        </p:spPr>
        <p:txBody>
          <a:bodyPr/>
          <a:lstStyle/>
          <a:p>
            <a:r>
              <a:rPr lang="en-US" dirty="0" smtClean="0">
                <a:cs typeface="Arial"/>
              </a:rPr>
              <a:t>Sandy Track</a:t>
            </a:r>
            <a:br>
              <a:rPr lang="en-US" dirty="0" smtClean="0">
                <a:cs typeface="Arial"/>
              </a:rPr>
            </a:br>
            <a:r>
              <a:rPr lang="en-US" sz="3200" dirty="0">
                <a:cs typeface="Arial"/>
              </a:rPr>
              <a:t>S</a:t>
            </a:r>
            <a:r>
              <a:rPr lang="en-US" sz="3200" dirty="0" smtClean="0">
                <a:cs typeface="Arial"/>
              </a:rPr>
              <a:t>tart 00Z 25 October</a:t>
            </a:r>
            <a:endParaRPr lang="en-US" dirty="0">
              <a:cs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570498" y="1316577"/>
            <a:ext cx="4901071" cy="5228972"/>
            <a:chOff x="1905000" y="457200"/>
            <a:chExt cx="5436243" cy="5802444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457200"/>
              <a:ext cx="5410200" cy="5802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3578506" y="5345575"/>
              <a:ext cx="1447800" cy="34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ea typeface="Tahoma" panose="020B0604030504040204" pitchFamily="34" charset="0"/>
                  <a:cs typeface="Arial"/>
                </a:rPr>
                <a:t>00:00OCT25</a:t>
              </a:r>
              <a:endParaRPr lang="en-US" sz="1400" b="1" dirty="0">
                <a:latin typeface="Arial"/>
                <a:ea typeface="Tahoma" panose="020B0604030504040204" pitchFamily="34" charset="0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258036" y="3393147"/>
              <a:ext cx="1447800" cy="34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latin typeface="Arial"/>
                  <a:ea typeface="Tahoma" panose="020B0604030504040204" pitchFamily="34" charset="0"/>
                  <a:cs typeface="Arial"/>
                </a:rPr>
                <a:t>24 h </a:t>
              </a:r>
              <a:endParaRPr lang="en-US" sz="1400" b="1" dirty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733800" y="3574649"/>
              <a:ext cx="1447800" cy="34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Arial"/>
                  <a:ea typeface="Tahoma" panose="020B0604030504040204" pitchFamily="34" charset="0"/>
                  <a:cs typeface="Arial"/>
                </a:rPr>
                <a:t>24 h </a:t>
              </a:r>
              <a:endParaRPr lang="en-US" sz="1400" b="1" dirty="0">
                <a:solidFill>
                  <a:srgbClr val="0000FF"/>
                </a:solidFill>
                <a:latin typeface="Arial"/>
                <a:ea typeface="Tahoma" panose="020B0604030504040204" pitchFamily="34" charset="0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505200" y="2717073"/>
              <a:ext cx="1447800" cy="34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latin typeface="Arial"/>
                  <a:ea typeface="Tahoma" panose="020B0604030504040204" pitchFamily="34" charset="0"/>
                  <a:cs typeface="Arial"/>
                </a:rPr>
                <a:t>48 h </a:t>
              </a:r>
              <a:endParaRPr lang="en-US" sz="1400" b="1" dirty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90831" y="2870961"/>
              <a:ext cx="1447800" cy="34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Arial"/>
                  <a:ea typeface="Tahoma" panose="020B0604030504040204" pitchFamily="34" charset="0"/>
                  <a:cs typeface="Arial"/>
                </a:rPr>
                <a:t>48 h</a:t>
              </a:r>
              <a:r>
                <a:rPr lang="en-US" sz="1400" b="1" dirty="0" smtClean="0">
                  <a:solidFill>
                    <a:srgbClr val="FF0000"/>
                  </a:solidFill>
                  <a:latin typeface="Arial"/>
                  <a:ea typeface="Tahoma" panose="020B0604030504040204" pitchFamily="34" charset="0"/>
                  <a:cs typeface="Arial"/>
                </a:rPr>
                <a:t> </a:t>
              </a:r>
              <a:endParaRPr lang="en-US" sz="1400" b="1" dirty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816997" y="2305124"/>
              <a:ext cx="1447800" cy="34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Arial"/>
                  <a:ea typeface="Tahoma" panose="020B0604030504040204" pitchFamily="34" charset="0"/>
                  <a:cs typeface="Arial"/>
                </a:rPr>
                <a:t>72 h</a:t>
              </a:r>
              <a:r>
                <a:rPr lang="en-US" sz="1400" b="1" dirty="0" smtClean="0">
                  <a:solidFill>
                    <a:srgbClr val="FF0000"/>
                  </a:solidFill>
                  <a:latin typeface="Arial"/>
                  <a:ea typeface="Tahoma" panose="020B0604030504040204" pitchFamily="34" charset="0"/>
                  <a:cs typeface="Arial"/>
                </a:rPr>
                <a:t> </a:t>
              </a:r>
              <a:endParaRPr lang="en-US" sz="1400" b="1" dirty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967223" y="2029091"/>
              <a:ext cx="1447800" cy="34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latin typeface="Arial"/>
                  <a:ea typeface="Tahoma" panose="020B0604030504040204" pitchFamily="34" charset="0"/>
                  <a:cs typeface="Arial"/>
                </a:rPr>
                <a:t>72 h </a:t>
              </a:r>
              <a:endParaRPr lang="en-US" sz="1400" b="1" dirty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695463" y="1008926"/>
              <a:ext cx="1447800" cy="34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latin typeface="Arial"/>
                  <a:ea typeface="Tahoma" panose="020B0604030504040204" pitchFamily="34" charset="0"/>
                  <a:cs typeface="Arial"/>
                </a:rPr>
                <a:t>96 h </a:t>
              </a:r>
              <a:endParaRPr lang="en-US" sz="1400" b="1" dirty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893443" y="1688353"/>
              <a:ext cx="1447800" cy="34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Arial"/>
                  <a:ea typeface="Tahoma" panose="020B0604030504040204" pitchFamily="34" charset="0"/>
                  <a:cs typeface="Arial"/>
                </a:rPr>
                <a:t>96 h</a:t>
              </a:r>
              <a:r>
                <a:rPr lang="en-US" sz="1400" b="1" dirty="0" smtClean="0">
                  <a:solidFill>
                    <a:srgbClr val="FF0000"/>
                  </a:solidFill>
                  <a:latin typeface="Arial"/>
                  <a:ea typeface="Tahoma" panose="020B0604030504040204" pitchFamily="34" charset="0"/>
                  <a:cs typeface="Arial"/>
                </a:rPr>
                <a:t> </a:t>
              </a:r>
              <a:endParaRPr lang="en-US" sz="1400" b="1" dirty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Arial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98556" y="2020143"/>
            <a:ext cx="29993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33FF"/>
                </a:solidFill>
                <a:cs typeface="Arial"/>
              </a:rPr>
              <a:t>00Z 24 </a:t>
            </a:r>
            <a:r>
              <a:rPr lang="en-US" dirty="0" smtClean="0">
                <a:solidFill>
                  <a:srgbClr val="3333FF"/>
                </a:solidFill>
                <a:cs typeface="Arial"/>
              </a:rPr>
              <a:t>October </a:t>
            </a:r>
          </a:p>
          <a:p>
            <a:pPr algn="ctr"/>
            <a:r>
              <a:rPr lang="en-US" dirty="0" smtClean="0">
                <a:solidFill>
                  <a:srgbClr val="3333FF"/>
                </a:solidFill>
                <a:cs typeface="Arial"/>
              </a:rPr>
              <a:t>(blue)</a:t>
            </a:r>
          </a:p>
          <a:p>
            <a:pPr algn="ctr"/>
            <a:endParaRPr lang="en-US" dirty="0" smtClean="0">
              <a:cs typeface="Arial"/>
            </a:endParaRPr>
          </a:p>
          <a:p>
            <a:pPr algn="ctr"/>
            <a:r>
              <a:rPr lang="en-US" dirty="0" smtClean="0">
                <a:solidFill>
                  <a:srgbClr val="FF3300"/>
                </a:solidFill>
                <a:cs typeface="Arial"/>
              </a:rPr>
              <a:t>00Z </a:t>
            </a:r>
            <a:r>
              <a:rPr lang="en-US" dirty="0">
                <a:solidFill>
                  <a:srgbClr val="FF3300"/>
                </a:solidFill>
                <a:cs typeface="Arial"/>
              </a:rPr>
              <a:t>25 </a:t>
            </a:r>
            <a:r>
              <a:rPr lang="en-US" dirty="0" smtClean="0">
                <a:solidFill>
                  <a:srgbClr val="FF3300"/>
                </a:solidFill>
                <a:cs typeface="Arial"/>
              </a:rPr>
              <a:t>October </a:t>
            </a:r>
          </a:p>
          <a:p>
            <a:pPr algn="ctr"/>
            <a:r>
              <a:rPr lang="en-US" dirty="0" smtClean="0">
                <a:solidFill>
                  <a:srgbClr val="FF3300"/>
                </a:solidFill>
                <a:cs typeface="Arial"/>
              </a:rPr>
              <a:t>(red)</a:t>
            </a:r>
          </a:p>
          <a:p>
            <a:pPr algn="ctr"/>
            <a:endParaRPr lang="en-US" dirty="0">
              <a:solidFill>
                <a:srgbClr val="FF3300"/>
              </a:solidFill>
              <a:cs typeface="Arial"/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  <a:cs typeface="Arial"/>
              </a:rPr>
              <a:t>Tracks very similar to 36 h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cs typeface="Arial"/>
              </a:rPr>
              <a:t> (12Z 26 October)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87042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7696200" cy="1296628"/>
          </a:xfrm>
        </p:spPr>
        <p:txBody>
          <a:bodyPr/>
          <a:lstStyle/>
          <a:p>
            <a:r>
              <a:rPr lang="en-US" dirty="0" smtClean="0"/>
              <a:t>Basin HWRF 500 hPa</a:t>
            </a:r>
            <a:endParaRPr lang="en-US" dirty="0"/>
          </a:p>
        </p:txBody>
      </p:sp>
      <p:pic>
        <p:nvPicPr>
          <p:cNvPr id="5" name="tk_hgt_500mb_1024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215" t="17729" r="5956" b="13815"/>
          <a:stretch/>
        </p:blipFill>
        <p:spPr>
          <a:xfrm>
            <a:off x="202655" y="1405037"/>
            <a:ext cx="8734991" cy="48838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87757" y="1290202"/>
            <a:ext cx="2904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cs typeface="Arial"/>
              </a:rPr>
              <a:t>Init</a:t>
            </a:r>
            <a:r>
              <a:rPr lang="en-US" dirty="0" smtClean="0">
                <a:cs typeface="Arial"/>
              </a:rPr>
              <a:t>: 00Z </a:t>
            </a:r>
            <a:r>
              <a:rPr lang="en-US" dirty="0">
                <a:cs typeface="Arial"/>
              </a:rPr>
              <a:t>24 </a:t>
            </a:r>
            <a:r>
              <a:rPr lang="en-US" dirty="0" smtClean="0">
                <a:cs typeface="Arial"/>
              </a:rPr>
              <a:t>October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4128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7696200" cy="1296628"/>
          </a:xfrm>
        </p:spPr>
        <p:txBody>
          <a:bodyPr/>
          <a:lstStyle/>
          <a:p>
            <a:r>
              <a:rPr lang="en-US" dirty="0" smtClean="0"/>
              <a:t>Basin HWRF 500 hPa</a:t>
            </a:r>
            <a:endParaRPr lang="en-US" dirty="0"/>
          </a:p>
        </p:txBody>
      </p:sp>
      <p:pic>
        <p:nvPicPr>
          <p:cNvPr id="6" name="tk_hgt_500mb_1025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807" t="17236" r="5956" b="14209"/>
          <a:stretch/>
        </p:blipFill>
        <p:spPr>
          <a:xfrm>
            <a:off x="246120" y="1351653"/>
            <a:ext cx="8735862" cy="49230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87757" y="1290202"/>
            <a:ext cx="2904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cs typeface="Arial"/>
              </a:rPr>
              <a:t>Init</a:t>
            </a:r>
            <a:r>
              <a:rPr lang="en-US" dirty="0" smtClean="0">
                <a:cs typeface="Arial"/>
              </a:rPr>
              <a:t>: 00Z 25 October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8142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k_hgt_2400-2500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474" t="17729" r="6399" b="9185"/>
          <a:stretch/>
        </p:blipFill>
        <p:spPr>
          <a:xfrm>
            <a:off x="222923" y="1296961"/>
            <a:ext cx="8686800" cy="5283122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7696200" cy="1296628"/>
          </a:xfrm>
        </p:spPr>
        <p:txBody>
          <a:bodyPr/>
          <a:lstStyle/>
          <a:p>
            <a:r>
              <a:rPr lang="en-US" dirty="0" smtClean="0"/>
              <a:t>Basin HWRF 500 hPa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09353" y="1229407"/>
            <a:ext cx="2203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cs typeface="Arial"/>
              </a:rPr>
              <a:t>00Z 24-00Z 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320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7696200" cy="1303278"/>
          </a:xfrm>
        </p:spPr>
        <p:txBody>
          <a:bodyPr/>
          <a:lstStyle/>
          <a:p>
            <a:r>
              <a:rPr lang="en-US" dirty="0" smtClean="0">
                <a:cs typeface="Arial"/>
              </a:rPr>
              <a:t>Sandy Track</a:t>
            </a:r>
            <a:br>
              <a:rPr lang="en-US" dirty="0" smtClean="0">
                <a:cs typeface="Arial"/>
              </a:rPr>
            </a:br>
            <a:r>
              <a:rPr lang="en-US" sz="3200" dirty="0">
                <a:cs typeface="Arial"/>
              </a:rPr>
              <a:t>S</a:t>
            </a:r>
            <a:r>
              <a:rPr lang="en-US" sz="3200" dirty="0" smtClean="0">
                <a:cs typeface="Arial"/>
              </a:rPr>
              <a:t>tart 00Z 25 October</a:t>
            </a:r>
            <a:endParaRPr lang="en-US" dirty="0">
              <a:cs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570498" y="1316577"/>
            <a:ext cx="4901071" cy="5228972"/>
            <a:chOff x="1905000" y="457200"/>
            <a:chExt cx="5436243" cy="5802444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457200"/>
              <a:ext cx="5410200" cy="5802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3578506" y="5345575"/>
              <a:ext cx="1447800" cy="34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ea typeface="Tahoma" panose="020B0604030504040204" pitchFamily="34" charset="0"/>
                  <a:cs typeface="Arial"/>
                </a:rPr>
                <a:t>00:00OCT25</a:t>
              </a:r>
              <a:endParaRPr lang="en-US" sz="1400" b="1" dirty="0">
                <a:latin typeface="Arial"/>
                <a:ea typeface="Tahoma" panose="020B0604030504040204" pitchFamily="34" charset="0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258036" y="3393147"/>
              <a:ext cx="1447800" cy="34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latin typeface="Arial"/>
                  <a:ea typeface="Tahoma" panose="020B0604030504040204" pitchFamily="34" charset="0"/>
                  <a:cs typeface="Arial"/>
                </a:rPr>
                <a:t>24 h </a:t>
              </a:r>
              <a:endParaRPr lang="en-US" sz="1400" b="1" dirty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733800" y="3574649"/>
              <a:ext cx="1447800" cy="34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Arial"/>
                  <a:ea typeface="Tahoma" panose="020B0604030504040204" pitchFamily="34" charset="0"/>
                  <a:cs typeface="Arial"/>
                </a:rPr>
                <a:t>24 h </a:t>
              </a:r>
              <a:endParaRPr lang="en-US" sz="1400" b="1" dirty="0">
                <a:solidFill>
                  <a:srgbClr val="0000FF"/>
                </a:solidFill>
                <a:latin typeface="Arial"/>
                <a:ea typeface="Tahoma" panose="020B0604030504040204" pitchFamily="34" charset="0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505200" y="2717073"/>
              <a:ext cx="1447800" cy="34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latin typeface="Arial"/>
                  <a:ea typeface="Tahoma" panose="020B0604030504040204" pitchFamily="34" charset="0"/>
                  <a:cs typeface="Arial"/>
                </a:rPr>
                <a:t>48 h </a:t>
              </a:r>
              <a:endParaRPr lang="en-US" sz="1400" b="1" dirty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90831" y="2870961"/>
              <a:ext cx="1447800" cy="34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Arial"/>
                  <a:ea typeface="Tahoma" panose="020B0604030504040204" pitchFamily="34" charset="0"/>
                  <a:cs typeface="Arial"/>
                </a:rPr>
                <a:t>48 h</a:t>
              </a:r>
              <a:r>
                <a:rPr lang="en-US" sz="1400" b="1" dirty="0" smtClean="0">
                  <a:solidFill>
                    <a:srgbClr val="FF0000"/>
                  </a:solidFill>
                  <a:latin typeface="Arial"/>
                  <a:ea typeface="Tahoma" panose="020B0604030504040204" pitchFamily="34" charset="0"/>
                  <a:cs typeface="Arial"/>
                </a:rPr>
                <a:t> </a:t>
              </a:r>
              <a:endParaRPr lang="en-US" sz="1400" b="1" dirty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816997" y="2305124"/>
              <a:ext cx="1447800" cy="34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Arial"/>
                  <a:ea typeface="Tahoma" panose="020B0604030504040204" pitchFamily="34" charset="0"/>
                  <a:cs typeface="Arial"/>
                </a:rPr>
                <a:t>72 h</a:t>
              </a:r>
              <a:r>
                <a:rPr lang="en-US" sz="1400" b="1" dirty="0" smtClean="0">
                  <a:solidFill>
                    <a:srgbClr val="FF0000"/>
                  </a:solidFill>
                  <a:latin typeface="Arial"/>
                  <a:ea typeface="Tahoma" panose="020B0604030504040204" pitchFamily="34" charset="0"/>
                  <a:cs typeface="Arial"/>
                </a:rPr>
                <a:t> </a:t>
              </a:r>
              <a:endParaRPr lang="en-US" sz="1400" b="1" dirty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967223" y="2029091"/>
              <a:ext cx="1447800" cy="34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latin typeface="Arial"/>
                  <a:ea typeface="Tahoma" panose="020B0604030504040204" pitchFamily="34" charset="0"/>
                  <a:cs typeface="Arial"/>
                </a:rPr>
                <a:t>72 h </a:t>
              </a:r>
              <a:endParaRPr lang="en-US" sz="1400" b="1" dirty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695463" y="1008926"/>
              <a:ext cx="1447800" cy="34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latin typeface="Arial"/>
                  <a:ea typeface="Tahoma" panose="020B0604030504040204" pitchFamily="34" charset="0"/>
                  <a:cs typeface="Arial"/>
                </a:rPr>
                <a:t>96 h </a:t>
              </a:r>
              <a:endParaRPr lang="en-US" sz="1400" b="1" dirty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893443" y="1688353"/>
              <a:ext cx="1447800" cy="34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Arial"/>
                  <a:ea typeface="Tahoma" panose="020B0604030504040204" pitchFamily="34" charset="0"/>
                  <a:cs typeface="Arial"/>
                </a:rPr>
                <a:t>96 h</a:t>
              </a:r>
              <a:r>
                <a:rPr lang="en-US" sz="1400" b="1" dirty="0" smtClean="0">
                  <a:solidFill>
                    <a:srgbClr val="FF0000"/>
                  </a:solidFill>
                  <a:latin typeface="Arial"/>
                  <a:ea typeface="Tahoma" panose="020B0604030504040204" pitchFamily="34" charset="0"/>
                  <a:cs typeface="Arial"/>
                </a:rPr>
                <a:t> </a:t>
              </a:r>
              <a:endParaRPr lang="en-US" sz="1400" b="1" dirty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Arial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5062837" y="3531034"/>
            <a:ext cx="1172222" cy="17732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8556" y="2020143"/>
            <a:ext cx="29993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33FF"/>
                </a:solidFill>
                <a:cs typeface="Arial"/>
              </a:rPr>
              <a:t>00Z 24 </a:t>
            </a:r>
            <a:r>
              <a:rPr lang="en-US" dirty="0" smtClean="0">
                <a:solidFill>
                  <a:srgbClr val="3333FF"/>
                </a:solidFill>
                <a:cs typeface="Arial"/>
              </a:rPr>
              <a:t>October </a:t>
            </a:r>
          </a:p>
          <a:p>
            <a:pPr algn="ctr"/>
            <a:r>
              <a:rPr lang="en-US" dirty="0" smtClean="0">
                <a:solidFill>
                  <a:srgbClr val="3333FF"/>
                </a:solidFill>
                <a:cs typeface="Arial"/>
              </a:rPr>
              <a:t>(blue)</a:t>
            </a:r>
          </a:p>
          <a:p>
            <a:pPr algn="ctr"/>
            <a:endParaRPr lang="en-US" dirty="0" smtClean="0">
              <a:cs typeface="Arial"/>
            </a:endParaRPr>
          </a:p>
          <a:p>
            <a:pPr algn="ctr"/>
            <a:r>
              <a:rPr lang="en-US" dirty="0" smtClean="0">
                <a:solidFill>
                  <a:srgbClr val="FF3300"/>
                </a:solidFill>
                <a:cs typeface="Arial"/>
              </a:rPr>
              <a:t>00Z </a:t>
            </a:r>
            <a:r>
              <a:rPr lang="en-US" dirty="0">
                <a:solidFill>
                  <a:srgbClr val="FF3300"/>
                </a:solidFill>
                <a:cs typeface="Arial"/>
              </a:rPr>
              <a:t>25 </a:t>
            </a:r>
            <a:r>
              <a:rPr lang="en-US" dirty="0" smtClean="0">
                <a:solidFill>
                  <a:srgbClr val="FF3300"/>
                </a:solidFill>
                <a:cs typeface="Arial"/>
              </a:rPr>
              <a:t>October </a:t>
            </a:r>
          </a:p>
          <a:p>
            <a:pPr algn="ctr"/>
            <a:r>
              <a:rPr lang="en-US" dirty="0" smtClean="0">
                <a:solidFill>
                  <a:srgbClr val="FF3300"/>
                </a:solidFill>
                <a:cs typeface="Arial"/>
              </a:rPr>
              <a:t>(red)</a:t>
            </a:r>
          </a:p>
          <a:p>
            <a:pPr algn="ctr"/>
            <a:endParaRPr lang="en-US" dirty="0">
              <a:solidFill>
                <a:srgbClr val="FF3300"/>
              </a:solidFill>
              <a:cs typeface="Arial"/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  <a:cs typeface="Arial"/>
              </a:rPr>
              <a:t>Tracks very similar to 36 h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cs typeface="Arial"/>
              </a:rPr>
              <a:t> (12Z 26 October)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257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7696200" cy="1296628"/>
          </a:xfrm>
        </p:spPr>
        <p:txBody>
          <a:bodyPr/>
          <a:lstStyle/>
          <a:p>
            <a:r>
              <a:rPr lang="en-US" dirty="0" smtClean="0"/>
              <a:t>Basin HWRF </a:t>
            </a:r>
            <a:br>
              <a:rPr lang="en-US" dirty="0" smtClean="0"/>
            </a:br>
            <a:r>
              <a:rPr lang="en-US" sz="3600" dirty="0" smtClean="0"/>
              <a:t>200 hPa PV</a:t>
            </a:r>
            <a:endParaRPr lang="en-US" sz="3600" dirty="0"/>
          </a:p>
        </p:txBody>
      </p:sp>
      <p:pic>
        <p:nvPicPr>
          <p:cNvPr id="2" name="Picture 1" descr="pv200mb-73 (dragged)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669" y="1303712"/>
            <a:ext cx="3980247" cy="5306996"/>
          </a:xfrm>
          <a:prstGeom prst="rect">
            <a:avLst/>
          </a:prstGeom>
        </p:spPr>
      </p:pic>
      <p:pic>
        <p:nvPicPr>
          <p:cNvPr id="3" name="Picture 2" descr="pv200mb-61 (dragged)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01" y="1303712"/>
            <a:ext cx="3980247" cy="530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30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7696200" cy="1283447"/>
          </a:xfrm>
        </p:spPr>
        <p:txBody>
          <a:bodyPr/>
          <a:lstStyle/>
          <a:p>
            <a:r>
              <a:rPr lang="en-US" dirty="0" smtClean="0"/>
              <a:t>TDR Analyses</a:t>
            </a:r>
            <a:endParaRPr lang="en-US" dirty="0"/>
          </a:p>
        </p:txBody>
      </p:sp>
      <p:pic>
        <p:nvPicPr>
          <p:cNvPr id="14" name="Picture 13" descr="20121025H1wind80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8" r="9933"/>
          <a:stretch/>
        </p:blipFill>
        <p:spPr>
          <a:xfrm>
            <a:off x="6110952" y="1371052"/>
            <a:ext cx="2551013" cy="2683078"/>
          </a:xfrm>
          <a:prstGeom prst="rect">
            <a:avLst/>
          </a:prstGeom>
        </p:spPr>
      </p:pic>
      <p:pic>
        <p:nvPicPr>
          <p:cNvPr id="15" name="Picture 14" descr="20121025H1wind30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0" r="10292"/>
          <a:stretch/>
        </p:blipFill>
        <p:spPr>
          <a:xfrm>
            <a:off x="2999175" y="1357752"/>
            <a:ext cx="2545149" cy="2712313"/>
          </a:xfrm>
          <a:prstGeom prst="rect">
            <a:avLst/>
          </a:prstGeom>
        </p:spPr>
      </p:pic>
      <p:pic>
        <p:nvPicPr>
          <p:cNvPr id="5" name="Picture 4" descr="20121026H1wind30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175" y="3941740"/>
            <a:ext cx="2550668" cy="2643340"/>
          </a:xfrm>
          <a:prstGeom prst="rect">
            <a:avLst/>
          </a:prstGeom>
        </p:spPr>
      </p:pic>
      <p:pic>
        <p:nvPicPr>
          <p:cNvPr id="6" name="Picture 5" descr="20121026H1wind80.g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7" r="9544"/>
          <a:stretch/>
        </p:blipFill>
        <p:spPr>
          <a:xfrm>
            <a:off x="6110952" y="3928236"/>
            <a:ext cx="2551447" cy="26663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2077" y="2234191"/>
            <a:ext cx="232627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00Z 26 </a:t>
            </a:r>
            <a:r>
              <a:rPr lang="en-US" dirty="0" smtClean="0"/>
              <a:t>October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12Z </a:t>
            </a:r>
            <a:r>
              <a:rPr lang="en-US" dirty="0"/>
              <a:t>26 October</a:t>
            </a:r>
          </a:p>
        </p:txBody>
      </p:sp>
    </p:spTree>
    <p:extLst>
      <p:ext uri="{BB962C8B-B14F-4D97-AF65-F5344CB8AC3E}">
        <p14:creationId xmlns:p14="http://schemas.microsoft.com/office/powerpoint/2010/main" val="192610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25777</TotalTime>
  <Words>320</Words>
  <Application>Microsoft Macintosh PowerPoint</Application>
  <PresentationFormat>On-screen Show (4:3)</PresentationFormat>
  <Paragraphs>80</Paragraphs>
  <Slides>10</Slides>
  <Notes>10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Default Design</vt:lpstr>
      <vt:lpstr>Were Sandy’s Track and Intensity Changes Unusual?</vt:lpstr>
      <vt:lpstr>Sandy Track: GFS/EnKF &amp; Basin HWRF</vt:lpstr>
      <vt:lpstr>Sandy Track Start 00Z 25 October</vt:lpstr>
      <vt:lpstr>Basin HWRF 500 hPa</vt:lpstr>
      <vt:lpstr>Basin HWRF 500 hPa</vt:lpstr>
      <vt:lpstr>Basin HWRF 500 hPa</vt:lpstr>
      <vt:lpstr>Sandy Track Start 00Z 25 October</vt:lpstr>
      <vt:lpstr>Basin HWRF  200 hPa PV</vt:lpstr>
      <vt:lpstr>TDR Analyses</vt:lpstr>
      <vt:lpstr>VIS satellite loop  26 October</vt:lpstr>
    </vt:vector>
  </TitlesOfParts>
  <Manager>Tim McClung</Manager>
  <Company>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Nation's Hurricane Program: An Interagency Success Story</dc:title>
  <dc:subject>Hurricanes, Hurricane Research</dc:subject>
  <dc:creator>Kandis Boyd</dc:creator>
  <cp:lastModifiedBy>Frank Marks</cp:lastModifiedBy>
  <cp:revision>676</cp:revision>
  <cp:lastPrinted>2009-09-22T14:42:08Z</cp:lastPrinted>
  <dcterms:created xsi:type="dcterms:W3CDTF">2011-03-08T17:41:21Z</dcterms:created>
  <dcterms:modified xsi:type="dcterms:W3CDTF">2014-01-08T23:04:46Z</dcterms:modified>
</cp:coreProperties>
</file>