
<file path=[Content_Types].xml><?xml version="1.0" encoding="utf-8"?>
<Types xmlns="http://schemas.openxmlformats.org/package/2006/content-types">
  <Default Extension="xml" ContentType="application/xml"/>
  <Default Extension="tif" ContentType="image/tiff"/>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561" r:id="rId2"/>
    <p:sldId id="437" r:id="rId3"/>
    <p:sldId id="528" r:id="rId4"/>
    <p:sldId id="559" r:id="rId5"/>
    <p:sldId id="554" r:id="rId6"/>
    <p:sldId id="553" r:id="rId7"/>
    <p:sldId id="548" r:id="rId8"/>
    <p:sldId id="560" r:id="rId9"/>
    <p:sldId id="551" r:id="rId10"/>
    <p:sldId id="531" r:id="rId11"/>
    <p:sldId id="562" r:id="rId1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1F0D0"/>
    <a:srgbClr val="FD0DFB"/>
    <a:srgbClr val="9999FF"/>
    <a:srgbClr val="FF3300"/>
    <a:srgbClr val="C0C0C0"/>
    <a:srgbClr val="000066"/>
    <a:srgbClr val="6666FF"/>
    <a:srgbClr val="3333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270" autoAdjust="0"/>
  </p:normalViewPr>
  <p:slideViewPr>
    <p:cSldViewPr snapToGrid="0">
      <p:cViewPr>
        <p:scale>
          <a:sx n="150" d="100"/>
          <a:sy n="150" d="100"/>
        </p:scale>
        <p:origin x="-520" y="-408"/>
      </p:cViewPr>
      <p:guideLst>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3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HRD:Users:marks:Documents:HFP:HFP2012:Sandy:Sandy%20HEDA%20FORECAST%20ERRO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100"/>
            </a:pPr>
            <a:r>
              <a:rPr lang="en-US" sz="1100"/>
              <a:t>Hurricane Sandy Doppler only Intensity Error (kt)</a:t>
            </a:r>
          </a:p>
        </c:rich>
      </c:tx>
      <c:layout>
        <c:manualLayout>
          <c:xMode val="edge"/>
          <c:yMode val="edge"/>
          <c:x val="0.226046715191979"/>
          <c:y val="0.0364864826041197"/>
        </c:manualLayout>
      </c:layout>
      <c:overlay val="0"/>
    </c:title>
    <c:autoTitleDeleted val="0"/>
    <c:plotArea>
      <c:layout/>
      <c:lineChart>
        <c:grouping val="standard"/>
        <c:varyColors val="0"/>
        <c:ser>
          <c:idx val="0"/>
          <c:order val="0"/>
          <c:tx>
            <c:strRef>
              <c:f>'Sandy HEDA FORECAST ERRORS.txt'!$F$1</c:f>
              <c:strCache>
                <c:ptCount val="1"/>
                <c:pt idx="0">
                  <c:v>HWRF</c:v>
                </c:pt>
              </c:strCache>
            </c:strRef>
          </c:tx>
          <c:cat>
            <c:numRef>
              <c:f>'Sandy HEDA FORECAST ERRORS.txt'!$I$2:$I$11</c:f>
              <c:numCache>
                <c:formatCode>General</c:formatCode>
                <c:ptCount val="10"/>
                <c:pt idx="0">
                  <c:v>12.0</c:v>
                </c:pt>
                <c:pt idx="1">
                  <c:v>24.0</c:v>
                </c:pt>
                <c:pt idx="2">
                  <c:v>36.0</c:v>
                </c:pt>
                <c:pt idx="3">
                  <c:v>48.0</c:v>
                </c:pt>
                <c:pt idx="4">
                  <c:v>60.0</c:v>
                </c:pt>
                <c:pt idx="5">
                  <c:v>72.0</c:v>
                </c:pt>
                <c:pt idx="6">
                  <c:v>84.0</c:v>
                </c:pt>
                <c:pt idx="7">
                  <c:v>96.0</c:v>
                </c:pt>
                <c:pt idx="8">
                  <c:v>108.0</c:v>
                </c:pt>
                <c:pt idx="9">
                  <c:v>120.0</c:v>
                </c:pt>
              </c:numCache>
            </c:numRef>
          </c:cat>
          <c:val>
            <c:numRef>
              <c:f>'Sandy HEDA FORECAST ERRORS.txt'!$F$2:$F$11</c:f>
              <c:numCache>
                <c:formatCode>General</c:formatCode>
                <c:ptCount val="10"/>
                <c:pt idx="0">
                  <c:v>7.4</c:v>
                </c:pt>
                <c:pt idx="1">
                  <c:v>4.5</c:v>
                </c:pt>
                <c:pt idx="2">
                  <c:v>4.9</c:v>
                </c:pt>
                <c:pt idx="3">
                  <c:v>5.7</c:v>
                </c:pt>
                <c:pt idx="4">
                  <c:v>8.8</c:v>
                </c:pt>
                <c:pt idx="5">
                  <c:v>9.8</c:v>
                </c:pt>
                <c:pt idx="6">
                  <c:v>9.0</c:v>
                </c:pt>
                <c:pt idx="7">
                  <c:v>7.5</c:v>
                </c:pt>
                <c:pt idx="8">
                  <c:v>30.0</c:v>
                </c:pt>
              </c:numCache>
            </c:numRef>
          </c:val>
          <c:smooth val="0"/>
        </c:ser>
        <c:ser>
          <c:idx val="1"/>
          <c:order val="1"/>
          <c:tx>
            <c:strRef>
              <c:f>'Sandy HEDA FORECAST ERRORS.txt'!$G$1</c:f>
              <c:strCache>
                <c:ptCount val="1"/>
                <c:pt idx="0">
                  <c:v>HWEK</c:v>
                </c:pt>
              </c:strCache>
            </c:strRef>
          </c:tx>
          <c:cat>
            <c:numRef>
              <c:f>'Sandy HEDA FORECAST ERRORS.txt'!$I$2:$I$11</c:f>
              <c:numCache>
                <c:formatCode>General</c:formatCode>
                <c:ptCount val="10"/>
                <c:pt idx="0">
                  <c:v>12.0</c:v>
                </c:pt>
                <c:pt idx="1">
                  <c:v>24.0</c:v>
                </c:pt>
                <c:pt idx="2">
                  <c:v>36.0</c:v>
                </c:pt>
                <c:pt idx="3">
                  <c:v>48.0</c:v>
                </c:pt>
                <c:pt idx="4">
                  <c:v>60.0</c:v>
                </c:pt>
                <c:pt idx="5">
                  <c:v>72.0</c:v>
                </c:pt>
                <c:pt idx="6">
                  <c:v>84.0</c:v>
                </c:pt>
                <c:pt idx="7">
                  <c:v>96.0</c:v>
                </c:pt>
                <c:pt idx="8">
                  <c:v>108.0</c:v>
                </c:pt>
                <c:pt idx="9">
                  <c:v>120.0</c:v>
                </c:pt>
              </c:numCache>
            </c:numRef>
          </c:cat>
          <c:val>
            <c:numRef>
              <c:f>'Sandy HEDA FORECAST ERRORS.txt'!$G$2:$G$11</c:f>
              <c:numCache>
                <c:formatCode>General</c:formatCode>
                <c:ptCount val="10"/>
                <c:pt idx="0">
                  <c:v>7.5</c:v>
                </c:pt>
                <c:pt idx="1">
                  <c:v>5.5</c:v>
                </c:pt>
                <c:pt idx="2">
                  <c:v>5.9</c:v>
                </c:pt>
                <c:pt idx="3">
                  <c:v>4.7</c:v>
                </c:pt>
                <c:pt idx="4">
                  <c:v>3.4</c:v>
                </c:pt>
                <c:pt idx="5">
                  <c:v>7.0</c:v>
                </c:pt>
                <c:pt idx="6">
                  <c:v>10.7</c:v>
                </c:pt>
                <c:pt idx="7">
                  <c:v>11.0</c:v>
                </c:pt>
                <c:pt idx="8">
                  <c:v>6.0</c:v>
                </c:pt>
              </c:numCache>
            </c:numRef>
          </c:val>
          <c:smooth val="0"/>
        </c:ser>
        <c:ser>
          <c:idx val="2"/>
          <c:order val="2"/>
          <c:tx>
            <c:strRef>
              <c:f>'Sandy HEDA FORECAST ERRORS.txt'!$H$1</c:f>
              <c:strCache>
                <c:ptCount val="1"/>
                <c:pt idx="0">
                  <c:v>#CASES</c:v>
                </c:pt>
              </c:strCache>
            </c:strRef>
          </c:tx>
          <c:cat>
            <c:numRef>
              <c:f>'Sandy HEDA FORECAST ERRORS.txt'!$I$2:$I$11</c:f>
              <c:numCache>
                <c:formatCode>General</c:formatCode>
                <c:ptCount val="10"/>
                <c:pt idx="0">
                  <c:v>12.0</c:v>
                </c:pt>
                <c:pt idx="1">
                  <c:v>24.0</c:v>
                </c:pt>
                <c:pt idx="2">
                  <c:v>36.0</c:v>
                </c:pt>
                <c:pt idx="3">
                  <c:v>48.0</c:v>
                </c:pt>
                <c:pt idx="4">
                  <c:v>60.0</c:v>
                </c:pt>
                <c:pt idx="5">
                  <c:v>72.0</c:v>
                </c:pt>
                <c:pt idx="6">
                  <c:v>84.0</c:v>
                </c:pt>
                <c:pt idx="7">
                  <c:v>96.0</c:v>
                </c:pt>
                <c:pt idx="8">
                  <c:v>108.0</c:v>
                </c:pt>
                <c:pt idx="9">
                  <c:v>120.0</c:v>
                </c:pt>
              </c:numCache>
            </c:numRef>
          </c:cat>
          <c:val>
            <c:numRef>
              <c:f>'Sandy HEDA FORECAST ERRORS.txt'!$H$2:$H$11</c:f>
              <c:numCache>
                <c:formatCode>General</c:formatCode>
                <c:ptCount val="10"/>
                <c:pt idx="0">
                  <c:v>8.0</c:v>
                </c:pt>
                <c:pt idx="1">
                  <c:v>8.0</c:v>
                </c:pt>
                <c:pt idx="2">
                  <c:v>7.0</c:v>
                </c:pt>
                <c:pt idx="3">
                  <c:v>6.0</c:v>
                </c:pt>
                <c:pt idx="4">
                  <c:v>5.0</c:v>
                </c:pt>
                <c:pt idx="5">
                  <c:v>4.0</c:v>
                </c:pt>
                <c:pt idx="6">
                  <c:v>3.0</c:v>
                </c:pt>
                <c:pt idx="7">
                  <c:v>2.0</c:v>
                </c:pt>
                <c:pt idx="8">
                  <c:v>1.0</c:v>
                </c:pt>
                <c:pt idx="9">
                  <c:v>0.0</c:v>
                </c:pt>
              </c:numCache>
            </c:numRef>
          </c:val>
          <c:smooth val="0"/>
        </c:ser>
        <c:dLbls>
          <c:showLegendKey val="0"/>
          <c:showVal val="0"/>
          <c:showCatName val="0"/>
          <c:showSerName val="0"/>
          <c:showPercent val="0"/>
          <c:showBubbleSize val="0"/>
        </c:dLbls>
        <c:marker val="1"/>
        <c:smooth val="0"/>
        <c:axId val="350600936"/>
        <c:axId val="197461816"/>
      </c:lineChart>
      <c:catAx>
        <c:axId val="350600936"/>
        <c:scaling>
          <c:orientation val="minMax"/>
        </c:scaling>
        <c:delete val="0"/>
        <c:axPos val="b"/>
        <c:numFmt formatCode="General" sourceLinked="1"/>
        <c:majorTickMark val="none"/>
        <c:minorTickMark val="none"/>
        <c:tickLblPos val="nextTo"/>
        <c:crossAx val="197461816"/>
        <c:crosses val="autoZero"/>
        <c:auto val="1"/>
        <c:lblAlgn val="ctr"/>
        <c:lblOffset val="100"/>
        <c:noMultiLvlLbl val="0"/>
      </c:catAx>
      <c:valAx>
        <c:axId val="197461816"/>
        <c:scaling>
          <c:orientation val="minMax"/>
          <c:max val="25.0"/>
        </c:scaling>
        <c:delete val="0"/>
        <c:axPos val="l"/>
        <c:majorGridlines/>
        <c:title>
          <c:tx>
            <c:rich>
              <a:bodyPr/>
              <a:lstStyle/>
              <a:p>
                <a:pPr>
                  <a:defRPr/>
                </a:pPr>
                <a:r>
                  <a:rPr lang="en-US"/>
                  <a:t>Intensity (kt)</a:t>
                </a:r>
              </a:p>
            </c:rich>
          </c:tx>
          <c:layout/>
          <c:overlay val="0"/>
        </c:title>
        <c:numFmt formatCode="General" sourceLinked="1"/>
        <c:majorTickMark val="none"/>
        <c:minorTickMark val="none"/>
        <c:tickLblPos val="nextTo"/>
        <c:crossAx val="350600936"/>
        <c:crosses val="autoZero"/>
        <c:crossBetween val="between"/>
      </c:valAx>
      <c:dTable>
        <c:showHorzBorder val="1"/>
        <c:showVertBorder val="1"/>
        <c:showOutline val="1"/>
        <c:showKeys val="1"/>
        <c:txPr>
          <a:bodyPr/>
          <a:lstStyle/>
          <a:p>
            <a:pPr rtl="0">
              <a:defRPr sz="800"/>
            </a:pPr>
            <a:endParaRPr lang="en-US"/>
          </a:p>
        </c:txPr>
      </c:dTable>
    </c:plotArea>
    <c:plotVisOnly val="1"/>
    <c:dispBlanksAs val="gap"/>
    <c:showDLblsOverMax val="0"/>
  </c:chart>
  <c:txPr>
    <a:bodyPr/>
    <a:lstStyle/>
    <a:p>
      <a:pPr>
        <a:defRPr sz="9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11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911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11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ea typeface="+mn-ea"/>
                <a:cs typeface="+mn-cs"/>
              </a:defRPr>
            </a:lvl1pPr>
          </a:lstStyle>
          <a:p>
            <a:pPr>
              <a:defRPr/>
            </a:pPr>
            <a:fld id="{F27DEBDD-BDFF-9C49-9494-6A4EBD8FA7BA}" type="slidenum">
              <a:rPr lang="en-US"/>
              <a:pPr>
                <a:defRPr/>
              </a:pPr>
              <a:t>‹#›</a:t>
            </a:fld>
            <a:endParaRPr lang="en-US"/>
          </a:p>
        </p:txBody>
      </p:sp>
    </p:spTree>
    <p:extLst>
      <p:ext uri="{BB962C8B-B14F-4D97-AF65-F5344CB8AC3E}">
        <p14:creationId xmlns:p14="http://schemas.microsoft.com/office/powerpoint/2010/main" val="883051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defTabSz="931863">
              <a:defRPr sz="1200">
                <a:latin typeface="Arial" pitchFamily="-112"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1863">
              <a:defRPr sz="1200">
                <a:latin typeface="Arial" pitchFamily="-112"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defTabSz="931863">
              <a:defRPr sz="1200">
                <a:latin typeface="Arial" pitchFamily="-112"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1863">
              <a:defRPr sz="1200">
                <a:latin typeface="Arial" pitchFamily="-112" charset="0"/>
                <a:ea typeface="+mn-ea"/>
                <a:cs typeface="+mn-cs"/>
              </a:defRPr>
            </a:lvl1pPr>
          </a:lstStyle>
          <a:p>
            <a:pPr>
              <a:defRPr/>
            </a:pPr>
            <a:fld id="{8818E52F-AD2C-554D-854C-D2C491234C15}" type="slidenum">
              <a:rPr lang="en-US"/>
              <a:pPr>
                <a:defRPr/>
              </a:pPr>
              <a:t>‹#›</a:t>
            </a:fld>
            <a:endParaRPr lang="en-US"/>
          </a:p>
        </p:txBody>
      </p:sp>
    </p:spTree>
    <p:extLst>
      <p:ext uri="{BB962C8B-B14F-4D97-AF65-F5344CB8AC3E}">
        <p14:creationId xmlns:p14="http://schemas.microsoft.com/office/powerpoint/2010/main" val="133891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dx.doi.org/10.1175/MWR-D-11-00212.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dx.doi.org/10.1175/MWR-D-11-00212.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dx.doi.org/10.1175/MWR-D-11-00212.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47A0757-10F4-D84F-8E7B-379AC22A625C}" type="slidenum">
              <a:rPr lang="en-US">
                <a:latin typeface="Arial" charset="0"/>
                <a:ea typeface="ＭＳ Ｐゴシック" charset="-128"/>
                <a:cs typeface="ＭＳ Ｐゴシック" charset="-128"/>
              </a:rPr>
              <a:pPr/>
              <a:t>1</a:t>
            </a:fld>
            <a:endParaRPr lang="en-US">
              <a:latin typeface="Arial" charset="0"/>
              <a:ea typeface="ＭＳ Ｐゴシック" charset="-128"/>
              <a:cs typeface="ＭＳ Ｐゴシック"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z="1400" smtClean="0">
                <a:latin typeface="Arial" charset="0"/>
              </a:rPr>
              <a:t>Hurricane Earl 2 September 2010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11259FCD-3ECF-FB4F-A990-AD3822E5C6CD}" type="slidenum">
              <a:rPr lang="en-US">
                <a:latin typeface="Arial" charset="0"/>
              </a:rPr>
              <a:pPr>
                <a:defRPr/>
              </a:pPr>
              <a:t>10</a:t>
            </a:fld>
            <a:endParaRPr lang="en-US">
              <a:latin typeface="Arial" charset="0"/>
            </a:endParaRPr>
          </a:p>
        </p:txBody>
      </p:sp>
      <p:sp>
        <p:nvSpPr>
          <p:cNvPr id="67587" name="Text Box 2"/>
          <p:cNvSpPr>
            <a:spLocks noGrp="1" noRot="1" noChangeAspect="1" noChangeArrowheads="1" noTextEdit="1"/>
          </p:cNvSpPr>
          <p:nvPr>
            <p:ph type="sldImg"/>
          </p:nvPr>
        </p:nvSpPr>
        <p:spPr>
          <a:xfrm>
            <a:off x="1179513" y="698500"/>
            <a:ext cx="4648200" cy="3486150"/>
          </a:xfrm>
          <a:ln/>
        </p:spPr>
      </p:sp>
      <p:sp>
        <p:nvSpPr>
          <p:cNvPr id="67588" name="Text Box 3"/>
          <p:cNvSpPr>
            <a:spLocks noGrp="1" noChangeArrowheads="1"/>
          </p:cNvSpPr>
          <p:nvPr>
            <p:ph type="body" idx="1"/>
          </p:nvPr>
        </p:nvSpPr>
        <p:spPr>
          <a:xfrm>
            <a:off x="909638" y="4356100"/>
            <a:ext cx="5014912" cy="3986213"/>
          </a:xfrm>
          <a:noFill/>
          <a:ln/>
        </p:spPr>
        <p:txBody>
          <a:bodyPr anchor="ctr"/>
          <a:lstStyle/>
          <a:p>
            <a:pPr marL="109538" lvl="1" eaLnBrk="1" hangingPunct="1">
              <a:lnSpc>
                <a:spcPct val="95000"/>
              </a:lnSpc>
              <a:spcBef>
                <a:spcPts val="650"/>
              </a:spcBef>
              <a:spcAft>
                <a:spcPts val="438"/>
              </a:spcAft>
            </a:pPr>
            <a:endParaRPr lang="en-GB" sz="13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50CB63-0F78-0F4D-BEA5-D284EC2C4C37}" type="slidenum">
              <a:rPr lang="en-US">
                <a:latin typeface="Arial" charset="0"/>
                <a:ea typeface="ＭＳ Ｐゴシック" charset="-128"/>
                <a:cs typeface="ＭＳ Ｐゴシック" charset="-128"/>
              </a:rPr>
              <a:pPr/>
              <a:t>11</a:t>
            </a:fld>
            <a:endParaRPr lang="en-US">
              <a:latin typeface="Arial" charset="0"/>
              <a:ea typeface="ＭＳ Ｐゴシック" charset="-128"/>
              <a:cs typeface="ＭＳ Ｐゴシック"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r>
              <a:rPr lang="en-US" sz="1000" u="sng" dirty="0" smtClean="0">
                <a:latin typeface="Arial" charset="0"/>
              </a:rPr>
              <a:t>http://</a:t>
            </a:r>
            <a:r>
              <a:rPr lang="en-US" sz="1000" u="sng" dirty="0" err="1" smtClean="0">
                <a:latin typeface="Arial" charset="0"/>
              </a:rPr>
              <a:t>www.nrc.noaa.gov/HFIPDraftPlan.html</a:t>
            </a:r>
            <a:endParaRPr lang="en-US" sz="1000" dirty="0" smtClean="0">
              <a:latin typeface="Arial" charset="0"/>
            </a:endParaRPr>
          </a:p>
          <a:p>
            <a:pPr eaLnBrk="1" hangingPunct="1">
              <a:spcBef>
                <a:spcPct val="0"/>
              </a:spcBef>
            </a:pPr>
            <a:r>
              <a:rPr lang="en-US" sz="1000" dirty="0" smtClean="0">
                <a:latin typeface="Arial" charset="0"/>
              </a:rPr>
              <a:t>HFIP Team</a:t>
            </a:r>
          </a:p>
          <a:p>
            <a:pPr eaLnBrk="1" hangingPunct="1">
              <a:spcBef>
                <a:spcPct val="0"/>
              </a:spcBef>
            </a:pPr>
            <a:r>
              <a:rPr lang="en-US" sz="1000" dirty="0" smtClean="0">
                <a:latin typeface="Arial" charset="0"/>
              </a:rPr>
              <a:t>Frank Marks, research lead</a:t>
            </a:r>
          </a:p>
          <a:p>
            <a:pPr eaLnBrk="1" hangingPunct="1">
              <a:spcBef>
                <a:spcPct val="0"/>
              </a:spcBef>
            </a:pPr>
            <a:r>
              <a:rPr lang="en-US" sz="1000" dirty="0" smtClean="0">
                <a:latin typeface="Arial" charset="0"/>
              </a:rPr>
              <a:t>Ed Rappaport,</a:t>
            </a:r>
            <a:r>
              <a:rPr lang="en-US" sz="1000" baseline="0" dirty="0" smtClean="0">
                <a:latin typeface="Arial" charset="0"/>
              </a:rPr>
              <a:t> operations </a:t>
            </a:r>
            <a:r>
              <a:rPr lang="en-US" sz="1000" dirty="0" smtClean="0">
                <a:latin typeface="Arial" charset="0"/>
              </a:rPr>
              <a:t>lead</a:t>
            </a:r>
          </a:p>
          <a:p>
            <a:pPr eaLnBrk="1" hangingPunct="1">
              <a:spcBef>
                <a:spcPct val="0"/>
              </a:spcBef>
            </a:pPr>
            <a:r>
              <a:rPr lang="en-US" sz="1000" dirty="0" smtClean="0">
                <a:latin typeface="Arial" charset="0"/>
              </a:rPr>
              <a:t>Fred </a:t>
            </a:r>
            <a:r>
              <a:rPr lang="en-US" sz="1000" dirty="0" err="1" smtClean="0">
                <a:latin typeface="Arial" charset="0"/>
              </a:rPr>
              <a:t>Toepfer</a:t>
            </a:r>
            <a:r>
              <a:rPr lang="en-US" sz="1000" dirty="0" smtClean="0">
                <a:latin typeface="Arial" charset="0"/>
              </a:rPr>
              <a:t>, project manager</a:t>
            </a:r>
          </a:p>
          <a:p>
            <a:pPr eaLnBrk="1" hangingPunct="1">
              <a:spcBef>
                <a:spcPct val="0"/>
              </a:spcBef>
            </a:pPr>
            <a:r>
              <a:rPr lang="en-US" sz="1000" dirty="0" smtClean="0">
                <a:latin typeface="Arial" charset="0"/>
              </a:rPr>
              <a:t>Robert Gall, development manager</a:t>
            </a:r>
          </a:p>
          <a:p>
            <a:pPr eaLnBrk="1" hangingPunct="1">
              <a:spcBef>
                <a:spcPct val="0"/>
              </a:spcBef>
            </a:pPr>
            <a:r>
              <a:rPr lang="en-US" sz="1000" dirty="0" smtClean="0">
                <a:latin typeface="Arial" charset="0"/>
              </a:rPr>
              <a:t>Mark DeMaria</a:t>
            </a:r>
          </a:p>
          <a:p>
            <a:pPr eaLnBrk="1" hangingPunct="1">
              <a:spcBef>
                <a:spcPct val="0"/>
              </a:spcBef>
            </a:pPr>
            <a:r>
              <a:rPr lang="en-US" sz="1000" dirty="0" smtClean="0">
                <a:latin typeface="Arial" charset="0"/>
              </a:rPr>
              <a:t>Chris </a:t>
            </a:r>
            <a:r>
              <a:rPr lang="en-US" sz="1000" dirty="0" err="1" smtClean="0">
                <a:latin typeface="Arial" charset="0"/>
              </a:rPr>
              <a:t>Fairall</a:t>
            </a:r>
            <a:endParaRPr lang="en-US" sz="1000" dirty="0" smtClean="0">
              <a:latin typeface="Arial" charset="0"/>
            </a:endParaRPr>
          </a:p>
          <a:p>
            <a:pPr eaLnBrk="1" hangingPunct="1">
              <a:spcBef>
                <a:spcPct val="0"/>
              </a:spcBef>
            </a:pPr>
            <a:r>
              <a:rPr lang="en-US" sz="1000" dirty="0" smtClean="0">
                <a:latin typeface="Arial" charset="0"/>
              </a:rPr>
              <a:t>Jim McFadden</a:t>
            </a:r>
          </a:p>
          <a:p>
            <a:pPr eaLnBrk="1" hangingPunct="1">
              <a:spcBef>
                <a:spcPct val="0"/>
              </a:spcBef>
            </a:pPr>
            <a:r>
              <a:rPr lang="en-US" sz="1000" dirty="0" smtClean="0">
                <a:latin typeface="Arial" charset="0"/>
              </a:rPr>
              <a:t>Daniel Melendez</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HFIP </a:t>
            </a:r>
            <a:r>
              <a:rPr lang="en-US" sz="1000" dirty="0" err="1" smtClean="0">
                <a:latin typeface="Arial" charset="0"/>
              </a:rPr>
              <a:t>executieve</a:t>
            </a:r>
            <a:r>
              <a:rPr lang="en-US" sz="1000" dirty="0" smtClean="0">
                <a:latin typeface="Arial" charset="0"/>
              </a:rPr>
              <a:t> oversight board:</a:t>
            </a:r>
          </a:p>
          <a:p>
            <a:r>
              <a:rPr lang="en-US" sz="1000" dirty="0" smtClean="0">
                <a:latin typeface="Arial" charset="0"/>
              </a:rPr>
              <a:t>OAR AA/Robert Detrick, co-chair</a:t>
            </a:r>
          </a:p>
          <a:p>
            <a:r>
              <a:rPr lang="en-US" sz="1000" dirty="0" smtClean="0">
                <a:latin typeface="Arial" charset="0"/>
              </a:rPr>
              <a:t>NWS AA (acting)/Laura</a:t>
            </a:r>
            <a:r>
              <a:rPr lang="en-US" sz="1000" baseline="0" dirty="0" smtClean="0">
                <a:latin typeface="Arial" charset="0"/>
              </a:rPr>
              <a:t> </a:t>
            </a:r>
            <a:r>
              <a:rPr lang="en-US" sz="1000" baseline="0" dirty="0" err="1" smtClean="0">
                <a:latin typeface="Arial" charset="0"/>
              </a:rPr>
              <a:t>Furgione</a:t>
            </a:r>
            <a:r>
              <a:rPr lang="en-US" sz="1000" dirty="0" smtClean="0">
                <a:latin typeface="Arial" charset="0"/>
              </a:rPr>
              <a:t>, co-chair</a:t>
            </a:r>
          </a:p>
          <a:p>
            <a:r>
              <a:rPr lang="en-US" sz="1000" dirty="0" smtClean="0">
                <a:latin typeface="Arial" charset="0"/>
              </a:rPr>
              <a:t>NCEP/Louis </a:t>
            </a:r>
            <a:r>
              <a:rPr lang="en-US" sz="1000" dirty="0" err="1" smtClean="0">
                <a:latin typeface="Arial" charset="0"/>
              </a:rPr>
              <a:t>Uccellini</a:t>
            </a:r>
            <a:r>
              <a:rPr lang="en-US" sz="1000" dirty="0" smtClean="0">
                <a:latin typeface="Arial" charset="0"/>
              </a:rPr>
              <a:t>, </a:t>
            </a:r>
          </a:p>
          <a:p>
            <a:r>
              <a:rPr lang="en-US" sz="1000" dirty="0" smtClean="0">
                <a:latin typeface="Arial" charset="0"/>
              </a:rPr>
              <a:t>NHC/Rick</a:t>
            </a:r>
            <a:r>
              <a:rPr lang="en-US" sz="1000" baseline="0" dirty="0" smtClean="0">
                <a:latin typeface="Arial" charset="0"/>
              </a:rPr>
              <a:t> </a:t>
            </a:r>
            <a:r>
              <a:rPr lang="en-US" sz="1000" baseline="0" dirty="0" err="1" smtClean="0">
                <a:latin typeface="Arial" charset="0"/>
              </a:rPr>
              <a:t>Knabb</a:t>
            </a:r>
            <a:r>
              <a:rPr lang="en-US" sz="1000" dirty="0" smtClean="0">
                <a:latin typeface="Arial" charset="0"/>
              </a:rPr>
              <a:t>, </a:t>
            </a:r>
          </a:p>
          <a:p>
            <a:r>
              <a:rPr lang="en-US" sz="1000" dirty="0" smtClean="0">
                <a:latin typeface="Arial" charset="0"/>
              </a:rPr>
              <a:t>NESDIS/Mark DeMaria,  </a:t>
            </a:r>
          </a:p>
          <a:p>
            <a:r>
              <a:rPr lang="en-US" sz="1000" dirty="0" smtClean="0">
                <a:latin typeface="Arial" charset="0"/>
              </a:rPr>
              <a:t>NOS/Jesse </a:t>
            </a:r>
            <a:r>
              <a:rPr lang="en-US" sz="1000" dirty="0" err="1" smtClean="0">
                <a:latin typeface="Arial" charset="0"/>
              </a:rPr>
              <a:t>Feyen</a:t>
            </a:r>
            <a:r>
              <a:rPr lang="en-US" sz="1000" dirty="0" smtClean="0">
                <a:latin typeface="Arial" charset="0"/>
              </a:rPr>
              <a:t>, </a:t>
            </a:r>
          </a:p>
          <a:p>
            <a:r>
              <a:rPr lang="en-US" sz="1000" dirty="0" smtClean="0">
                <a:latin typeface="Arial" charset="0"/>
              </a:rPr>
              <a:t>AOML/Bob Atlas</a:t>
            </a:r>
          </a:p>
          <a:p>
            <a:r>
              <a:rPr lang="en-US" sz="1000" dirty="0" smtClean="0">
                <a:latin typeface="Arial" charset="0"/>
              </a:rPr>
              <a:t>PPI/Paul </a:t>
            </a:r>
            <a:r>
              <a:rPr lang="en-US" sz="1000" dirty="0" err="1" smtClean="0">
                <a:latin typeface="Arial" charset="0"/>
              </a:rPr>
              <a:t>Doremus</a:t>
            </a:r>
            <a:endParaRPr lang="en-US" sz="1000" dirty="0" smtClean="0">
              <a:latin typeface="Arial" charset="0"/>
            </a:endParaRPr>
          </a:p>
          <a:p>
            <a:r>
              <a:rPr lang="en-US" sz="1000" dirty="0" smtClean="0">
                <a:latin typeface="Arial" charset="0"/>
              </a:rPr>
              <a:t>NMFS/Bonnie </a:t>
            </a:r>
            <a:r>
              <a:rPr lang="en-US" sz="1000" dirty="0" err="1" smtClean="0">
                <a:latin typeface="Arial" charset="0"/>
              </a:rPr>
              <a:t>Ponwith</a:t>
            </a:r>
            <a:r>
              <a:rPr lang="en-US" sz="1000" dirty="0" smtClean="0">
                <a:latin typeface="Arial" charset="0"/>
              </a:rPr>
              <a:t>, </a:t>
            </a:r>
          </a:p>
          <a:p>
            <a:r>
              <a:rPr lang="en-US" sz="1000" dirty="0" smtClean="0">
                <a:latin typeface="Arial" charset="0"/>
              </a:rPr>
              <a:t>NOS/Liz </a:t>
            </a:r>
            <a:r>
              <a:rPr lang="en-US" sz="1000" dirty="0" err="1" smtClean="0">
                <a:latin typeface="Arial" charset="0"/>
              </a:rPr>
              <a:t>Scheffler</a:t>
            </a:r>
            <a:r>
              <a:rPr lang="en-US" sz="1000" dirty="0" smtClean="0">
                <a:latin typeface="Arial" charset="0"/>
              </a:rPr>
              <a:t>, </a:t>
            </a:r>
          </a:p>
          <a:p>
            <a:r>
              <a:rPr lang="en-US" sz="1000" dirty="0" smtClean="0">
                <a:latin typeface="Arial" charset="0"/>
              </a:rPr>
              <a:t>NMAO-PM Aircraft/Mike</a:t>
            </a:r>
            <a:r>
              <a:rPr lang="en-US" sz="1000" baseline="0" dirty="0" smtClean="0">
                <a:latin typeface="Arial" charset="0"/>
              </a:rPr>
              <a:t> </a:t>
            </a:r>
            <a:r>
              <a:rPr lang="en-US" sz="1000" baseline="0" dirty="0" err="1" smtClean="0">
                <a:latin typeface="Arial" charset="0"/>
              </a:rPr>
              <a:t>Devany</a:t>
            </a:r>
            <a:endParaRPr lang="en-US" sz="1000" dirty="0" smtClean="0">
              <a:latin typeface="Arial" charset="0"/>
            </a:endParaRPr>
          </a:p>
          <a:p>
            <a:r>
              <a:rPr lang="en-US" sz="1000" dirty="0" smtClean="0">
                <a:latin typeface="Arial" charset="0"/>
              </a:rPr>
              <a:t>OFCM/Sam Williamson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charset="0"/>
              </a:rPr>
              <a:t>Executive Secretariat: OAR/</a:t>
            </a:r>
            <a:r>
              <a:rPr kumimoji="0" lang="en-GB" sz="2200" b="0" i="0" u="none" strike="noStrike" kern="0" cap="none" spc="0" normalizeH="0" baseline="0" noProof="0" dirty="0" smtClean="0">
                <a:ln>
                  <a:noFill/>
                </a:ln>
                <a:solidFill>
                  <a:srgbClr val="000000"/>
                </a:solidFill>
                <a:effectLst/>
                <a:uLnTx/>
                <a:uFillTx/>
                <a:latin typeface="Arial"/>
                <a:ea typeface="ＭＳ Ｐゴシック" pitchFamily="34" charset="-128"/>
                <a:cs typeface="+mn-cs"/>
              </a:rPr>
              <a:t>Brian </a:t>
            </a:r>
            <a:r>
              <a:rPr kumimoji="0" lang="en-GB" sz="2200" b="0" i="0" u="none" strike="noStrike" kern="0" cap="none" spc="0" normalizeH="0" baseline="0" noProof="0" dirty="0" err="1" smtClean="0">
                <a:ln>
                  <a:noFill/>
                </a:ln>
                <a:solidFill>
                  <a:srgbClr val="000000"/>
                </a:solidFill>
                <a:effectLst/>
                <a:uLnTx/>
                <a:uFillTx/>
                <a:latin typeface="Arial"/>
                <a:ea typeface="ＭＳ Ｐゴシック" pitchFamily="34" charset="-128"/>
                <a:cs typeface="+mn-cs"/>
              </a:rPr>
              <a:t>Orndorff</a:t>
            </a:r>
            <a:r>
              <a:rPr lang="en-US" sz="1000" dirty="0" smtClean="0">
                <a:latin typeface="Arial" charset="0"/>
              </a:rPr>
              <a:t> and NWS/</a:t>
            </a:r>
            <a:r>
              <a:rPr lang="en-US" sz="1000" dirty="0" err="1" smtClean="0">
                <a:latin typeface="Arial" charset="0"/>
              </a:rPr>
              <a:t>Nasheema</a:t>
            </a:r>
            <a:r>
              <a:rPr lang="en-US" sz="1000" baseline="0" dirty="0" smtClean="0">
                <a:latin typeface="Arial" charset="0"/>
              </a:rPr>
              <a:t> </a:t>
            </a:r>
            <a:r>
              <a:rPr lang="en-US" sz="1000" baseline="0" dirty="0" err="1" smtClean="0">
                <a:latin typeface="Arial" charset="0"/>
              </a:rPr>
              <a:t>Lett</a:t>
            </a:r>
            <a:endParaRPr lang="en-US" sz="1000" baseline="0" dirty="0" smtClean="0">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latin typeface="Arial" pitchFamily="-112" charset="0"/>
                <a:ea typeface="ＭＳ Ｐゴシック" charset="-128"/>
                <a:cs typeface="ＭＳ Ｐゴシック" charset="-128"/>
              </a:rPr>
              <a:t>http://</a:t>
            </a:r>
            <a:r>
              <a:rPr lang="en-US" sz="1000" kern="1200" dirty="0" err="1" smtClean="0">
                <a:solidFill>
                  <a:schemeClr val="tx1"/>
                </a:solidFill>
                <a:latin typeface="Arial" pitchFamily="-112" charset="0"/>
                <a:ea typeface="ＭＳ Ｐゴシック" charset="-128"/>
                <a:cs typeface="ＭＳ Ｐゴシック" charset="-128"/>
              </a:rPr>
              <a:t>www.hfip.org</a:t>
            </a:r>
            <a:r>
              <a:rPr lang="en-US" sz="1000" kern="1200" dirty="0" smtClean="0">
                <a:solidFill>
                  <a:schemeClr val="tx1"/>
                </a:solidFill>
                <a:latin typeface="Arial" pitchFamily="-112" charset="0"/>
                <a:ea typeface="ＭＳ Ｐゴシック" charset="-128"/>
                <a:cs typeface="ＭＳ Ｐゴシック" charset="-128"/>
              </a:rPr>
              <a:t>/</a:t>
            </a:r>
            <a:endParaRPr lang="en-US" sz="1000" dirty="0" smtClean="0">
              <a:latin typeface="Arial" charset="0"/>
            </a:endParaRPr>
          </a:p>
          <a:p>
            <a:pPr eaLnBrk="1" hangingPunct="1">
              <a:spcBef>
                <a:spcPct val="0"/>
              </a:spcBef>
            </a:pPr>
            <a:endParaRPr lang="en-US" sz="1000" dirty="0" smtClean="0">
              <a:latin typeface="Arial" charset="0"/>
            </a:endParaRPr>
          </a:p>
        </p:txBody>
      </p:sp>
      <p:sp>
        <p:nvSpPr>
          <p:cNvPr id="39940" name="Slide Number Placeholder 3"/>
          <p:cNvSpPr>
            <a:spLocks noGrp="1"/>
          </p:cNvSpPr>
          <p:nvPr>
            <p:ph type="sldNum" sz="quarter" idx="5"/>
          </p:nvPr>
        </p:nvSpPr>
        <p:spPr/>
        <p:txBody>
          <a:bodyPr/>
          <a:lstStyle/>
          <a:p>
            <a:pPr>
              <a:defRPr/>
            </a:pPr>
            <a:fld id="{0A9D1155-A053-B149-817F-48BBD1DF8516}" type="slidenum">
              <a:rPr lang="en-US" smtClean="0"/>
              <a:pPr>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pPr>
              <a:defRPr/>
            </a:pPr>
            <a:fld id="{51DA23E7-BA94-9142-97B3-888DF20E05B5}" type="slidenum">
              <a:rPr lang="en-US">
                <a:latin typeface="Arial" charset="0"/>
              </a:rPr>
              <a:pPr>
                <a:defRPr/>
              </a:pPr>
              <a:t>3</a:t>
            </a:fld>
            <a:endParaRPr lang="en-US">
              <a:latin typeface="Arial" charset="0"/>
            </a:endParaRPr>
          </a:p>
        </p:txBody>
      </p:sp>
      <p:sp>
        <p:nvSpPr>
          <p:cNvPr id="28675"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100" kern="1200" dirty="0" smtClean="0">
                <a:solidFill>
                  <a:schemeClr val="tx1"/>
                </a:solidFill>
                <a:latin typeface="Arial" pitchFamily="-112" charset="0"/>
                <a:ea typeface="ＭＳ Ｐゴシック" charset="-128"/>
                <a:cs typeface="ＭＳ Ｐゴシック" charset="-128"/>
              </a:rPr>
              <a:t>http://</a:t>
            </a:r>
            <a:r>
              <a:rPr lang="en-US" sz="1100" kern="1200" dirty="0" err="1" smtClean="0">
                <a:solidFill>
                  <a:schemeClr val="tx1"/>
                </a:solidFill>
                <a:latin typeface="Arial" pitchFamily="-112" charset="0"/>
                <a:ea typeface="ＭＳ Ｐゴシック" charset="-128"/>
                <a:cs typeface="ＭＳ Ｐゴシック" charset="-128"/>
              </a:rPr>
              <a:t>www.hfip.org</a:t>
            </a:r>
            <a:r>
              <a:rPr lang="en-US" sz="1100" kern="1200" dirty="0" smtClean="0">
                <a:solidFill>
                  <a:schemeClr val="tx1"/>
                </a:solidFill>
                <a:latin typeface="Arial" pitchFamily="-112" charset="0"/>
                <a:ea typeface="ＭＳ Ｐゴシック" charset="-128"/>
                <a:cs typeface="ＭＳ Ｐゴシック" charset="-128"/>
              </a:rPr>
              <a:t>/documents/</a:t>
            </a:r>
          </a:p>
          <a:p>
            <a:pPr eaLnBrk="1" hangingPunct="1">
              <a:defRPr/>
            </a:pPr>
            <a:endParaRPr lang="en-US" sz="1100" dirty="0" smtClean="0">
              <a:latin typeface="Arial" charset="0"/>
            </a:endParaRPr>
          </a:p>
          <a:p>
            <a:pPr eaLnBrk="1" hangingPunct="1">
              <a:defRPr/>
            </a:pPr>
            <a:r>
              <a:rPr lang="en-US" sz="1100" dirty="0" smtClean="0">
                <a:latin typeface="Arial" charset="0"/>
              </a:rPr>
              <a:t>Two Stream Approach to HFIP developments:</a:t>
            </a:r>
          </a:p>
          <a:p>
            <a:pPr marL="231775" indent="-231775" eaLnBrk="1" hangingPunct="1">
              <a:buFontTx/>
              <a:buChar char="•"/>
              <a:defRPr/>
            </a:pPr>
            <a:r>
              <a:rPr lang="en-US" sz="1100" dirty="0" smtClean="0"/>
              <a:t>Stream 1– Operational Transition and Implementation</a:t>
            </a:r>
          </a:p>
          <a:p>
            <a:pPr marL="231775" indent="-231775" eaLnBrk="1" hangingPunct="1">
              <a:buFontTx/>
              <a:buChar char="•"/>
              <a:defRPr/>
            </a:pPr>
            <a:r>
              <a:rPr lang="en-US" sz="1100" dirty="0" smtClean="0"/>
              <a:t>Stream 2 – Advanced Technology Demonstration</a:t>
            </a:r>
          </a:p>
          <a:p>
            <a:pPr marL="682625" lvl="1" indent="-225425" eaLnBrk="1" hangingPunct="1">
              <a:buFontTx/>
              <a:buChar char="–"/>
              <a:defRPr/>
            </a:pPr>
            <a:r>
              <a:rPr lang="en-US" sz="1100" dirty="0" smtClean="0"/>
              <a:t>Unconstrained by near-term availability of operational computing </a:t>
            </a:r>
          </a:p>
          <a:p>
            <a:pPr marL="682625" lvl="1" indent="-225425" eaLnBrk="1" hangingPunct="1">
              <a:buFontTx/>
              <a:buChar char="–"/>
              <a:defRPr/>
            </a:pPr>
            <a:r>
              <a:rPr lang="en-US" sz="1100" dirty="0" smtClean="0"/>
              <a:t>Uses both NOAA’s and computing resources from major supercomputing centers for testing and evaluation.  </a:t>
            </a:r>
          </a:p>
          <a:p>
            <a:pPr marL="682625" lvl="1" indent="-225425" eaLnBrk="1" hangingPunct="1">
              <a:buFontTx/>
              <a:buChar char="–"/>
              <a:defRPr/>
            </a:pPr>
            <a:r>
              <a:rPr lang="en-US" sz="1100" dirty="0" smtClean="0"/>
              <a:t>Emphasis is on high resolution global and regional models run as ensembles</a:t>
            </a:r>
          </a:p>
          <a:p>
            <a:pPr marL="682625" lvl="1" indent="-225425" eaLnBrk="1" hangingPunct="1">
              <a:buFontTx/>
              <a:buChar char="–"/>
              <a:defRPr/>
            </a:pPr>
            <a:r>
              <a:rPr lang="en-US" sz="1100" dirty="0" smtClean="0"/>
              <a:t>Real-time or near real time runs during hurricane season</a:t>
            </a:r>
          </a:p>
          <a:p>
            <a:pPr marL="231775" indent="-231775" eaLnBrk="1" hangingPunct="1">
              <a:buFontTx/>
              <a:buChar char="•"/>
              <a:defRPr/>
            </a:pPr>
            <a:r>
              <a:rPr lang="en-US" sz="1100" dirty="0" smtClean="0"/>
              <a:t>Stream 1.5  </a:t>
            </a:r>
            <a:r>
              <a:rPr lang="en-US" sz="1100" dirty="0" smtClean="0">
                <a:latin typeface="Arial" charset="0"/>
              </a:rPr>
              <a:t>(JHT-like)</a:t>
            </a:r>
            <a:endParaRPr lang="en-US" sz="1100" dirty="0" smtClean="0"/>
          </a:p>
          <a:p>
            <a:pPr marL="682625" lvl="1" indent="-225425" eaLnBrk="1" hangingPunct="1">
              <a:buFontTx/>
              <a:buChar char="–"/>
              <a:defRPr/>
            </a:pPr>
            <a:r>
              <a:rPr lang="en-US" sz="1100" dirty="0" smtClean="0"/>
              <a:t>NHC Forecaster Defined.  </a:t>
            </a:r>
          </a:p>
          <a:p>
            <a:pPr marL="682625" lvl="1" indent="-225425" eaLnBrk="1" hangingPunct="1">
              <a:buFontTx/>
              <a:buChar char="–"/>
              <a:defRPr/>
            </a:pPr>
            <a:r>
              <a:rPr lang="en-US" sz="1100" dirty="0" smtClean="0"/>
              <a:t>Subset of Stream 2 that forecasters see as particularly promising or provides demonstrated capability</a:t>
            </a:r>
          </a:p>
          <a:p>
            <a:pPr marL="682625" lvl="1" indent="-225425" eaLnBrk="1" hangingPunct="1">
              <a:buFontTx/>
              <a:buChar char="–"/>
              <a:defRPr/>
            </a:pPr>
            <a:r>
              <a:rPr lang="en-US" sz="1100" dirty="0" smtClean="0"/>
              <a:t>Will be configured to run in real-time and products made available to NHC.</a:t>
            </a:r>
            <a:endParaRPr lang="en-US" sz="110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Map shows flight tracks for all of the NOAA missions (color coded are the flight level winds for the P-3 missions,</a:t>
            </a:r>
            <a:r>
              <a:rPr lang="en-US" baseline="0" dirty="0" smtClean="0">
                <a:latin typeface="Calibri" charset="0"/>
              </a:rPr>
              <a:t> dropsonde symbols denote G-IV patterns)</a:t>
            </a:r>
          </a:p>
          <a:p>
            <a:endParaRPr lang="en-US" baseline="0" dirty="0" smtClean="0">
              <a:latin typeface="Calibri" charset="0"/>
            </a:endParaRPr>
          </a:p>
          <a:p>
            <a:r>
              <a:rPr lang="en-US" baseline="0" dirty="0" smtClean="0">
                <a:latin typeface="Calibri" charset="0"/>
              </a:rPr>
              <a:t>Flight track plots courtesy of Tropical Atlantic - http://</a:t>
            </a:r>
            <a:r>
              <a:rPr lang="en-US" baseline="0" dirty="0" err="1" smtClean="0">
                <a:latin typeface="Calibri" charset="0"/>
              </a:rPr>
              <a:t>tropicalatlantic.com</a:t>
            </a:r>
            <a:r>
              <a:rPr lang="en-US" baseline="0" dirty="0" smtClean="0">
                <a:latin typeface="Calibri" charset="0"/>
              </a:rPr>
              <a:t>/recon/</a:t>
            </a:r>
          </a:p>
          <a:p>
            <a:r>
              <a:rPr lang="en-US" baseline="0" dirty="0" smtClean="0">
                <a:latin typeface="Calibri" charset="0"/>
              </a:rPr>
              <a:t>Model data available at: http://</a:t>
            </a:r>
            <a:r>
              <a:rPr lang="en-US" baseline="0" dirty="0" err="1" smtClean="0">
                <a:latin typeface="Calibri" charset="0"/>
              </a:rPr>
              <a:t>storm.aoml.noaa.gov</a:t>
            </a:r>
            <a:r>
              <a:rPr lang="en-US" baseline="0" dirty="0" smtClean="0">
                <a:latin typeface="Calibri" charset="0"/>
              </a:rPr>
              <a:t>/</a:t>
            </a:r>
            <a:r>
              <a:rPr lang="en-US" baseline="0" dirty="0" err="1" smtClean="0">
                <a:latin typeface="Calibri" charset="0"/>
              </a:rPr>
              <a:t>realtime</a:t>
            </a:r>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Colors</a:t>
            </a:r>
            <a:r>
              <a:rPr lang="en-US" baseline="0" dirty="0" smtClean="0">
                <a:latin typeface="Calibri" charset="0"/>
              </a:rPr>
              <a:t> denote Doppler winds and station codes denote dropsondes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imes" charset="0"/>
              </a:rPr>
              <a:t>West-east vertical cross section of wind speed (shaded, m/s). </a:t>
            </a:r>
          </a:p>
          <a:p>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solidFill>
                  <a:schemeClr val="tx1"/>
                </a:solidFill>
                <a:latin typeface="Arial" charset="0"/>
              </a:rPr>
              <a:t>See papers: Zhang et al (2011) - http://</a:t>
            </a:r>
            <a:r>
              <a:rPr lang="en-US" sz="1200" b="0" baseline="0" dirty="0" err="1" smtClean="0">
                <a:solidFill>
                  <a:schemeClr val="tx1"/>
                </a:solidFill>
                <a:latin typeface="Arial" charset="0"/>
              </a:rPr>
              <a:t>www.agu.org</a:t>
            </a:r>
            <a:r>
              <a:rPr lang="en-US" sz="1200" b="0" baseline="0" dirty="0" smtClean="0">
                <a:solidFill>
                  <a:schemeClr val="tx1"/>
                </a:solidFill>
                <a:latin typeface="Arial" charset="0"/>
              </a:rPr>
              <a:t>/pubs/</a:t>
            </a:r>
            <a:r>
              <a:rPr lang="en-US" sz="1200" b="0" baseline="0" dirty="0" err="1" smtClean="0">
                <a:solidFill>
                  <a:schemeClr val="tx1"/>
                </a:solidFill>
                <a:latin typeface="Arial" charset="0"/>
              </a:rPr>
              <a:t>crossref</a:t>
            </a:r>
            <a:r>
              <a:rPr lang="en-US" sz="1200" b="0" baseline="0" dirty="0" smtClean="0">
                <a:solidFill>
                  <a:schemeClr val="tx1"/>
                </a:solidFill>
                <a:latin typeface="Arial" charset="0"/>
              </a:rPr>
              <a:t>/2011/2011GL048469.shtml</a:t>
            </a:r>
          </a:p>
          <a:p>
            <a:r>
              <a:rPr lang="en-US" sz="1200" b="0" baseline="0" dirty="0" smtClean="0">
                <a:solidFill>
                  <a:schemeClr val="tx1"/>
                </a:solidFill>
                <a:latin typeface="Arial" charset="0"/>
              </a:rPr>
              <a:t>Aksoy et al (2012) - </a:t>
            </a:r>
            <a:r>
              <a:rPr lang="cs-CZ" sz="1200" u="sng" kern="1200" dirty="0" smtClean="0">
                <a:solidFill>
                  <a:schemeClr val="tx1"/>
                </a:solidFill>
                <a:latin typeface="Arial" pitchFamily="-112" charset="0"/>
                <a:ea typeface="ＭＳ Ｐゴシック" charset="-128"/>
                <a:cs typeface="ＭＳ Ｐゴシック" charset="-128"/>
                <a:hlinkClick r:id="rId3"/>
              </a:rPr>
              <a:t>http://dx.doi.org/10.1175/MWR-D-11-00212.1</a:t>
            </a:r>
            <a:endParaRPr lang="en-US" sz="1200" b="0" baseline="0" dirty="0" smtClean="0">
              <a:solidFill>
                <a:schemeClr val="tx1"/>
              </a:solidFill>
              <a:latin typeface="Arial" charset="0"/>
            </a:endParaRPr>
          </a:p>
          <a:p>
            <a:endParaRPr lang="en-US" sz="1200" b="0" baseline="0" dirty="0" smtClean="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8818E52F-AD2C-554D-854C-D2C491234C15}" type="slidenum">
              <a:rPr lang="en-US" smtClean="0"/>
              <a:pPr>
                <a:defRPr/>
              </a:pPr>
              <a:t>6</a:t>
            </a:fld>
            <a:endParaRPr lang="en-US"/>
          </a:p>
        </p:txBody>
      </p:sp>
    </p:spTree>
    <p:extLst>
      <p:ext uri="{BB962C8B-B14F-4D97-AF65-F5344CB8AC3E}">
        <p14:creationId xmlns:p14="http://schemas.microsoft.com/office/powerpoint/2010/main" val="70441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70B9385-A3B6-D947-879B-98D4764AA788}" type="slidenum">
              <a:rPr lang="en-US">
                <a:latin typeface="Arial" charset="0"/>
                <a:ea typeface="ＭＳ Ｐゴシック" charset="-128"/>
                <a:cs typeface="ＭＳ Ｐゴシック" charset="-128"/>
              </a:rPr>
              <a:pPr/>
              <a:t>7</a:t>
            </a:fld>
            <a:endParaRPr lang="en-US">
              <a:latin typeface="Arial" charset="0"/>
              <a:ea typeface="ＭＳ Ｐゴシック" charset="-128"/>
              <a:cs typeface="ＭＳ Ｐゴシック" charset="-128"/>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64" tIns="46582" rIns="93164" bIns="46582"/>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dirty="0" smtClean="0">
                <a:solidFill>
                  <a:srgbClr val="000000"/>
                </a:solidFill>
              </a:rPr>
              <a:t>Intensity Error of Models for all cases (2009-2011) with airborne</a:t>
            </a:r>
            <a:r>
              <a:rPr lang="en-US" sz="1400" b="0" baseline="0" dirty="0" smtClean="0">
                <a:solidFill>
                  <a:srgbClr val="000000"/>
                </a:solidFill>
              </a:rPr>
              <a:t> Doppler data available from NOAA P-3s </a:t>
            </a:r>
            <a:r>
              <a:rPr lang="en-US" sz="1200" b="0" dirty="0" smtClean="0">
                <a:solidFill>
                  <a:srgbClr val="000000"/>
                </a:solidFill>
              </a:rPr>
              <a:t>(% Improvement over HFIP baseline – average</a:t>
            </a:r>
            <a:r>
              <a:rPr lang="en-US" sz="1200" b="0" baseline="0" dirty="0" smtClean="0">
                <a:solidFill>
                  <a:srgbClr val="000000"/>
                </a:solidFill>
              </a:rPr>
              <a:t> intensity error for three years of operational model guidance errors for 2006-2008 when HFIP began</a:t>
            </a:r>
            <a:r>
              <a:rPr lang="en-US" sz="1200" b="0" dirty="0" smtClean="0">
                <a:solidFill>
                  <a:srgbClr val="000000"/>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0000"/>
              </a:solidFill>
            </a:endParaRPr>
          </a:p>
          <a:p>
            <a:r>
              <a:rPr lang="en-US" sz="1200" b="0" dirty="0" smtClean="0">
                <a:solidFill>
                  <a:srgbClr val="000000"/>
                </a:solidFill>
                <a:latin typeface="Arial" charset="0"/>
              </a:rPr>
              <a:t>Black lines are the baseline intensity skill</a:t>
            </a:r>
            <a:r>
              <a:rPr lang="en-US" sz="1200" b="0" baseline="0" dirty="0" smtClean="0">
                <a:solidFill>
                  <a:srgbClr val="000000"/>
                </a:solidFill>
                <a:latin typeface="Arial" charset="0"/>
              </a:rPr>
              <a:t> (solid), 20%improvement threshold (large dash), and 50% improvement threshold (small dash)</a:t>
            </a:r>
          </a:p>
          <a:p>
            <a:r>
              <a:rPr lang="en-US" sz="1200" b="0" baseline="0" dirty="0" smtClean="0">
                <a:solidFill>
                  <a:schemeClr val="tx1"/>
                </a:solidFill>
                <a:latin typeface="Arial" charset="0"/>
              </a:rPr>
              <a:t>Green lines represent the average intensity errors for two different regional models: small dash - Advanced Research WRF or ARW used by the bulk of the research community; and solid - high-resolution research version of HWRF developed at HRD and transitioned to EMC for operational implementation this summer</a:t>
            </a:r>
          </a:p>
          <a:p>
            <a:r>
              <a:rPr lang="en-US" sz="1200" b="0" baseline="0" dirty="0" smtClean="0">
                <a:solidFill>
                  <a:schemeClr val="tx1"/>
                </a:solidFill>
                <a:latin typeface="Arial" charset="0"/>
              </a:rPr>
              <a:t>Red line is the average intensity error for the high-resolution research HWRF without the Doppler data</a:t>
            </a:r>
          </a:p>
          <a:p>
            <a:endParaRPr lang="en-US" sz="1200" b="0" baseline="0" dirty="0" smtClean="0">
              <a:solidFill>
                <a:schemeClr val="tx1"/>
              </a:solidFill>
              <a:latin typeface="Arial" charset="0"/>
            </a:endParaRPr>
          </a:p>
          <a:p>
            <a:r>
              <a:rPr lang="en-US" sz="1200" b="0" baseline="0" dirty="0" smtClean="0">
                <a:solidFill>
                  <a:schemeClr val="tx1"/>
                </a:solidFill>
                <a:latin typeface="Arial" charset="0"/>
              </a:rPr>
              <a:t>Note that from 36-96 h the average error is very close to or exceeding the 20% improvement threshold for HFIP at 5 years</a:t>
            </a:r>
          </a:p>
          <a:p>
            <a:r>
              <a:rPr lang="en-US" sz="1200" b="0" baseline="0" dirty="0" smtClean="0">
                <a:solidFill>
                  <a:schemeClr val="tx1"/>
                </a:solidFill>
                <a:latin typeface="Arial" charset="0"/>
              </a:rPr>
              <a:t>We are busily investigating the reason for lack of improved skill from 0-24 h when the data should have the most impact. We identified some model biases due to physical parameterizations which we are working with EMC to correct thanks to the ability to use observations to improve the initial conditions.</a:t>
            </a:r>
          </a:p>
          <a:p>
            <a:endParaRPr lang="en-US" sz="1200" b="0" baseline="0" dirty="0" smtClean="0">
              <a:solidFill>
                <a:schemeClr val="tx1"/>
              </a:solidFill>
              <a:latin typeface="Arial" charset="0"/>
            </a:endParaRPr>
          </a:p>
          <a:p>
            <a:r>
              <a:rPr lang="en-US" sz="1200" b="0" baseline="0" dirty="0" smtClean="0">
                <a:solidFill>
                  <a:schemeClr val="tx1"/>
                </a:solidFill>
                <a:latin typeface="Arial" charset="0"/>
              </a:rPr>
              <a:t>See papers: Zhang et al (2011) - http://</a:t>
            </a:r>
            <a:r>
              <a:rPr lang="en-US" sz="1200" b="0" baseline="0" dirty="0" err="1" smtClean="0">
                <a:solidFill>
                  <a:schemeClr val="tx1"/>
                </a:solidFill>
                <a:latin typeface="Arial" charset="0"/>
              </a:rPr>
              <a:t>www.agu.org</a:t>
            </a:r>
            <a:r>
              <a:rPr lang="en-US" sz="1200" b="0" baseline="0" dirty="0" smtClean="0">
                <a:solidFill>
                  <a:schemeClr val="tx1"/>
                </a:solidFill>
                <a:latin typeface="Arial" charset="0"/>
              </a:rPr>
              <a:t>/pubs/</a:t>
            </a:r>
            <a:r>
              <a:rPr lang="en-US" sz="1200" b="0" baseline="0" dirty="0" err="1" smtClean="0">
                <a:solidFill>
                  <a:schemeClr val="tx1"/>
                </a:solidFill>
                <a:latin typeface="Arial" charset="0"/>
              </a:rPr>
              <a:t>crossref</a:t>
            </a:r>
            <a:r>
              <a:rPr lang="en-US" sz="1200" b="0" baseline="0" dirty="0" smtClean="0">
                <a:solidFill>
                  <a:schemeClr val="tx1"/>
                </a:solidFill>
                <a:latin typeface="Arial" charset="0"/>
              </a:rPr>
              <a:t>/2011/2011GL048469.shtml</a:t>
            </a:r>
          </a:p>
          <a:p>
            <a:r>
              <a:rPr lang="en-US" sz="1200" b="0" baseline="0" dirty="0" smtClean="0">
                <a:solidFill>
                  <a:schemeClr val="tx1"/>
                </a:solidFill>
                <a:latin typeface="Arial" charset="0"/>
              </a:rPr>
              <a:t>Aksoy et al (2012) - </a:t>
            </a:r>
            <a:r>
              <a:rPr lang="cs-CZ" sz="1200" u="sng" kern="1200" dirty="0" smtClean="0">
                <a:solidFill>
                  <a:schemeClr val="tx1"/>
                </a:solidFill>
                <a:latin typeface="Arial" pitchFamily="-112" charset="0"/>
                <a:ea typeface="ＭＳ Ｐゴシック" charset="-128"/>
                <a:cs typeface="ＭＳ Ｐゴシック" charset="-128"/>
                <a:hlinkClick r:id="rId3"/>
              </a:rPr>
              <a:t>http://dx.doi.org/10.1175/MWR-D-11-00212.1</a:t>
            </a:r>
            <a:endParaRPr lang="en-US" sz="1200" b="0" baseline="0" dirty="0" smtClean="0">
              <a:solidFill>
                <a:schemeClr val="tx1"/>
              </a:solidFill>
              <a:latin typeface="Arial" charset="0"/>
            </a:endParaRPr>
          </a:p>
          <a:p>
            <a:endParaRPr lang="en-US" sz="1200" b="0" baseline="0" dirty="0" smtClean="0">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70B9385-A3B6-D947-879B-98D4764AA788}" type="slidenum">
              <a:rPr lang="en-US">
                <a:latin typeface="Arial" charset="0"/>
                <a:ea typeface="ＭＳ Ｐゴシック" charset="-128"/>
                <a:cs typeface="ＭＳ Ｐゴシック" charset="-128"/>
              </a:rPr>
              <a:pPr/>
              <a:t>8</a:t>
            </a:fld>
            <a:endParaRPr lang="en-US">
              <a:latin typeface="Arial" charset="0"/>
              <a:ea typeface="ＭＳ Ｐゴシック" charset="-128"/>
              <a:cs typeface="ＭＳ Ｐゴシック" charset="-128"/>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64" tIns="46582" rIns="93164" bIns="46582"/>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0" dirty="0" smtClean="0">
                <a:solidFill>
                  <a:srgbClr val="000000"/>
                </a:solidFill>
              </a:rPr>
              <a:t>Intensity Error of Models for all cases (2009-2011) with airborne</a:t>
            </a:r>
            <a:r>
              <a:rPr lang="en-US" sz="1400" b="0" baseline="0" dirty="0" smtClean="0">
                <a:solidFill>
                  <a:srgbClr val="000000"/>
                </a:solidFill>
              </a:rPr>
              <a:t> Doppler data available from NOAA P-3s </a:t>
            </a:r>
            <a:r>
              <a:rPr lang="en-US" sz="1200" b="0" dirty="0" smtClean="0">
                <a:solidFill>
                  <a:srgbClr val="000000"/>
                </a:solidFill>
              </a:rPr>
              <a:t>(% Improvement over HFIP baseline – average</a:t>
            </a:r>
            <a:r>
              <a:rPr lang="en-US" sz="1200" b="0" baseline="0" dirty="0" smtClean="0">
                <a:solidFill>
                  <a:srgbClr val="000000"/>
                </a:solidFill>
              </a:rPr>
              <a:t> intensity error for three years of operational model guidance errors for 2006-2008 when HFIP began</a:t>
            </a:r>
            <a:r>
              <a:rPr lang="en-US" sz="1200" b="0" dirty="0" smtClean="0">
                <a:solidFill>
                  <a:srgbClr val="000000"/>
                </a:solidFill>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rgbClr val="000000"/>
              </a:solidFill>
            </a:endParaRPr>
          </a:p>
          <a:p>
            <a:r>
              <a:rPr lang="en-US" sz="1200" b="0" dirty="0" smtClean="0">
                <a:solidFill>
                  <a:srgbClr val="000000"/>
                </a:solidFill>
                <a:latin typeface="Arial" charset="0"/>
              </a:rPr>
              <a:t>Black lines are the baseline intensity skill</a:t>
            </a:r>
            <a:r>
              <a:rPr lang="en-US" sz="1200" b="0" baseline="0" dirty="0" smtClean="0">
                <a:solidFill>
                  <a:srgbClr val="000000"/>
                </a:solidFill>
                <a:latin typeface="Arial" charset="0"/>
              </a:rPr>
              <a:t> (solid), 20%improvement threshold (large dash), and 50% improvement threshold (small dash)</a:t>
            </a:r>
          </a:p>
          <a:p>
            <a:r>
              <a:rPr lang="en-US" sz="1200" b="0" baseline="0" dirty="0" smtClean="0">
                <a:solidFill>
                  <a:schemeClr val="tx1"/>
                </a:solidFill>
                <a:latin typeface="Arial" charset="0"/>
              </a:rPr>
              <a:t>Green lines represent the average intensity errors for two different regional models: small dash - Advanced Research WRF or ARW used by the bulk of the research community; and solid - high-resolution research version of HWRF developed at HRD and transitioned to EMC for operational implementation this summer</a:t>
            </a:r>
          </a:p>
          <a:p>
            <a:r>
              <a:rPr lang="en-US" sz="1200" b="0" baseline="0" dirty="0" smtClean="0">
                <a:solidFill>
                  <a:schemeClr val="tx1"/>
                </a:solidFill>
                <a:latin typeface="Arial" charset="0"/>
              </a:rPr>
              <a:t>Red line is the average intensity error for the high-resolution research HWRF without the Doppler data</a:t>
            </a:r>
          </a:p>
          <a:p>
            <a:endParaRPr lang="en-US" sz="1200" b="0" baseline="0" dirty="0" smtClean="0">
              <a:solidFill>
                <a:schemeClr val="tx1"/>
              </a:solidFill>
              <a:latin typeface="Arial" charset="0"/>
            </a:endParaRPr>
          </a:p>
          <a:p>
            <a:r>
              <a:rPr lang="en-US" sz="1200" b="0" baseline="0" dirty="0" smtClean="0">
                <a:solidFill>
                  <a:schemeClr val="tx1"/>
                </a:solidFill>
                <a:latin typeface="Arial" charset="0"/>
              </a:rPr>
              <a:t>Note that from 36-96 h the average error is very close to or exceeding the 20% improvement threshold for HFIP at 5 years</a:t>
            </a:r>
          </a:p>
          <a:p>
            <a:r>
              <a:rPr lang="en-US" sz="1200" b="0" baseline="0" dirty="0" smtClean="0">
                <a:solidFill>
                  <a:schemeClr val="tx1"/>
                </a:solidFill>
                <a:latin typeface="Arial" charset="0"/>
              </a:rPr>
              <a:t>We are busily investigating the reason for lack of improved skill from 0-24 h when the data should have the most impact. We identified some model biases due to physical parameterizations which we are working with EMC to correct thanks to the ability to use observations to improve the initial conditions.</a:t>
            </a:r>
          </a:p>
          <a:p>
            <a:endParaRPr lang="en-US" sz="1200" b="0" baseline="0" dirty="0" smtClean="0">
              <a:solidFill>
                <a:schemeClr val="tx1"/>
              </a:solidFill>
              <a:latin typeface="Arial" charset="0"/>
            </a:endParaRPr>
          </a:p>
          <a:p>
            <a:r>
              <a:rPr lang="en-US" sz="1200" b="0" baseline="0" dirty="0" smtClean="0">
                <a:solidFill>
                  <a:schemeClr val="tx1"/>
                </a:solidFill>
                <a:latin typeface="Arial" charset="0"/>
              </a:rPr>
              <a:t>See papers: Zhang et al (2011) - http://</a:t>
            </a:r>
            <a:r>
              <a:rPr lang="en-US" sz="1200" b="0" baseline="0" dirty="0" err="1" smtClean="0">
                <a:solidFill>
                  <a:schemeClr val="tx1"/>
                </a:solidFill>
                <a:latin typeface="Arial" charset="0"/>
              </a:rPr>
              <a:t>www.agu.org</a:t>
            </a:r>
            <a:r>
              <a:rPr lang="en-US" sz="1200" b="0" baseline="0" dirty="0" smtClean="0">
                <a:solidFill>
                  <a:schemeClr val="tx1"/>
                </a:solidFill>
                <a:latin typeface="Arial" charset="0"/>
              </a:rPr>
              <a:t>/pubs/</a:t>
            </a:r>
            <a:r>
              <a:rPr lang="en-US" sz="1200" b="0" baseline="0" dirty="0" err="1" smtClean="0">
                <a:solidFill>
                  <a:schemeClr val="tx1"/>
                </a:solidFill>
                <a:latin typeface="Arial" charset="0"/>
              </a:rPr>
              <a:t>crossref</a:t>
            </a:r>
            <a:r>
              <a:rPr lang="en-US" sz="1200" b="0" baseline="0" dirty="0" smtClean="0">
                <a:solidFill>
                  <a:schemeClr val="tx1"/>
                </a:solidFill>
                <a:latin typeface="Arial" charset="0"/>
              </a:rPr>
              <a:t>/2011/2011GL048469.shtml</a:t>
            </a:r>
          </a:p>
          <a:p>
            <a:r>
              <a:rPr lang="en-US" sz="1200" b="0" baseline="0" dirty="0" smtClean="0">
                <a:solidFill>
                  <a:schemeClr val="tx1"/>
                </a:solidFill>
                <a:latin typeface="Arial" charset="0"/>
              </a:rPr>
              <a:t>Aksoy et al (2012) - </a:t>
            </a:r>
            <a:r>
              <a:rPr lang="cs-CZ" sz="1200" u="sng" kern="1200" dirty="0" smtClean="0">
                <a:solidFill>
                  <a:schemeClr val="tx1"/>
                </a:solidFill>
                <a:latin typeface="Arial" pitchFamily="-112" charset="0"/>
                <a:ea typeface="ＭＳ Ｐゴシック" charset="-128"/>
                <a:cs typeface="ＭＳ Ｐゴシック" charset="-128"/>
                <a:hlinkClick r:id="rId3"/>
              </a:rPr>
              <a:t>http://dx.doi.org/10.1175/MWR-D-11-00212.1</a:t>
            </a:r>
            <a:endParaRPr lang="en-US" sz="1200" b="0" baseline="0" dirty="0" smtClean="0">
              <a:solidFill>
                <a:schemeClr val="tx1"/>
              </a:solidFill>
              <a:latin typeface="Arial" charset="0"/>
            </a:endParaRPr>
          </a:p>
          <a:p>
            <a:endParaRPr lang="en-US" sz="1200" b="0" baseline="0" dirty="0"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12" charset="0"/>
                <a:ea typeface="ＭＳ Ｐゴシック" charset="-128"/>
                <a:cs typeface="ＭＳ Ｐゴシック" charset="-128"/>
              </a:rPr>
              <a:t>http://</a:t>
            </a:r>
            <a:r>
              <a:rPr lang="en-US" sz="1200" kern="1200" dirty="0" err="1" smtClean="0">
                <a:solidFill>
                  <a:schemeClr val="tx1"/>
                </a:solidFill>
                <a:latin typeface="Arial" pitchFamily="-112" charset="0"/>
                <a:ea typeface="ＭＳ Ｐゴシック" charset="-128"/>
                <a:cs typeface="ＭＳ Ｐゴシック" charset="-128"/>
              </a:rPr>
              <a:t>www.hfip.org</a:t>
            </a:r>
            <a:r>
              <a:rPr lang="en-US" sz="1200" kern="1200" dirty="0" smtClean="0">
                <a:solidFill>
                  <a:schemeClr val="tx1"/>
                </a:solidFill>
                <a:latin typeface="Arial" pitchFamily="-112" charset="0"/>
                <a:ea typeface="ＭＳ Ｐゴシック" charset="-128"/>
                <a:cs typeface="ＭＳ Ｐゴシック" charset="-128"/>
              </a:rPr>
              <a:t>/documents/reports2.php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9" descr="Dept of Commerce Seal"/>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037263"/>
            <a:ext cx="825500" cy="820737"/>
          </a:xfrm>
          <a:prstGeom prst="rect">
            <a:avLst/>
          </a:prstGeom>
          <a:noFill/>
          <a:effectLst>
            <a:outerShdw blurRad="63500" dist="37026" dir="7998880" algn="ctr" rotWithShape="0">
              <a:schemeClr val="bg2">
                <a:alpha val="50000"/>
              </a:schemeClr>
            </a:outerShdw>
          </a:effectLst>
        </p:spPr>
      </p:pic>
      <p:pic>
        <p:nvPicPr>
          <p:cNvPr id="5" name="Picture 10" descr="NOAA"/>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8200" y="6065838"/>
            <a:ext cx="762000" cy="762000"/>
          </a:xfrm>
          <a:prstGeom prst="rect">
            <a:avLst/>
          </a:prstGeom>
          <a:noFill/>
          <a:effectLst>
            <a:outerShdw blurRad="63500" dist="37026" dir="7998880" algn="ctr" rotWithShape="0">
              <a:schemeClr val="bg2">
                <a:alpha val="50000"/>
              </a:schemeClr>
            </a:outerShdw>
          </a:effectLst>
        </p:spPr>
      </p:pic>
      <p:sp>
        <p:nvSpPr>
          <p:cNvPr id="39939" name="Rectangle 3"/>
          <p:cNvSpPr>
            <a:spLocks noGrp="1" noChangeArrowheads="1"/>
          </p:cNvSpPr>
          <p:nvPr>
            <p:ph type="subTitle" idx="1"/>
          </p:nvPr>
        </p:nvSpPr>
        <p:spPr>
          <a:xfrm>
            <a:off x="2743200" y="5029200"/>
            <a:ext cx="6400800" cy="1828800"/>
          </a:xfrm>
          <a:effectLst>
            <a:outerShdw blurRad="63500" dist="17961" dir="2700000" algn="ctr" rotWithShape="0">
              <a:schemeClr val="tx1">
                <a:alpha val="50000"/>
              </a:schemeClr>
            </a:outerShdw>
          </a:effectLst>
        </p:spPr>
        <p:txBody>
          <a:bodyPr lIns="182880"/>
          <a:lstStyle>
            <a:lvl1pPr algn="r">
              <a:lnSpc>
                <a:spcPct val="110000"/>
              </a:lnSpc>
              <a:spcBef>
                <a:spcPct val="0"/>
              </a:spcBef>
              <a:spcAft>
                <a:spcPct val="25000"/>
              </a:spcAft>
              <a:defRPr sz="1600">
                <a:solidFill>
                  <a:schemeClr val="bg1"/>
                </a:solidFill>
                <a:latin typeface="TradeGothicBoldCondTwenty" pitchFamily="2" charset="0"/>
              </a:defRPr>
            </a:lvl1pPr>
          </a:lstStyle>
          <a:p>
            <a:r>
              <a:rPr lang="en-US"/>
              <a:t>Click to edit Master subtitle style</a:t>
            </a:r>
          </a:p>
        </p:txBody>
      </p:sp>
      <p:sp>
        <p:nvSpPr>
          <p:cNvPr id="39938" name="Rectangle 2"/>
          <p:cNvSpPr>
            <a:spLocks noGrp="1" noChangeArrowheads="1"/>
          </p:cNvSpPr>
          <p:nvPr>
            <p:ph type="ctrTitle"/>
          </p:nvPr>
        </p:nvSpPr>
        <p:spPr>
          <a:xfrm>
            <a:off x="0" y="0"/>
            <a:ext cx="6248400" cy="2057400"/>
          </a:xfrm>
          <a:effectLst>
            <a:outerShdw blurRad="63500" dist="17961" dir="2700000" algn="ctr" rotWithShape="0">
              <a:schemeClr val="tx1">
                <a:alpha val="50000"/>
              </a:schemeClr>
            </a:outerShdw>
          </a:effectLst>
        </p:spPr>
        <p:txBody>
          <a:bodyPr lIns="274320" rIns="91440"/>
          <a:lstStyle>
            <a:lvl1pPr algn="r">
              <a:defRPr sz="6000">
                <a:latin typeface="TradeGothicBoldTwo" pitchFamily="2" charset="0"/>
              </a:defRPr>
            </a:lvl1pPr>
          </a:lstStyle>
          <a:p>
            <a:r>
              <a:rPr lang="en-US"/>
              <a:t>Click to edit Master title style</a:t>
            </a:r>
          </a:p>
        </p:txBody>
      </p:sp>
      <p:sp>
        <p:nvSpPr>
          <p:cNvPr id="8" name="TextBox 7"/>
          <p:cNvSpPr txBox="1"/>
          <p:nvPr userDrawn="1"/>
        </p:nvSpPr>
        <p:spPr>
          <a:xfrm>
            <a:off x="6852058" y="4060019"/>
            <a:ext cx="1128826" cy="523220"/>
          </a:xfrm>
          <a:prstGeom prst="rect">
            <a:avLst/>
          </a:prstGeom>
          <a:noFill/>
        </p:spPr>
        <p:txBody>
          <a:bodyPr wrap="square" rtlCol="0">
            <a:spAutoFit/>
          </a:bodyPr>
          <a:lstStyle/>
          <a:p>
            <a:pPr algn="ctr"/>
            <a:r>
              <a:rPr lang="en-US" sz="1400" dirty="0" smtClean="0">
                <a:solidFill>
                  <a:schemeClr val="bg1"/>
                </a:solidFill>
              </a:rPr>
              <a:t>Hurricane Sandy</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5240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jpeg"/><Relationship Id="rId17" Type="http://schemas.openxmlformats.org/officeDocument/2006/relationships/image" Target="../media/image5.jpeg"/><Relationship Id="rId1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p:nvPr userDrawn="1"/>
        </p:nvCxnSpPr>
        <p:spPr>
          <a:xfrm>
            <a:off x="531813" y="6646863"/>
            <a:ext cx="8112125" cy="1587"/>
          </a:xfrm>
          <a:prstGeom prst="line">
            <a:avLst/>
          </a:prstGeom>
          <a:ln/>
        </p:spPr>
        <p:style>
          <a:lnRef idx="2">
            <a:schemeClr val="accent2"/>
          </a:lnRef>
          <a:fillRef idx="0">
            <a:schemeClr val="accent2"/>
          </a:fillRef>
          <a:effectRef idx="1">
            <a:schemeClr val="accent2"/>
          </a:effectRef>
          <a:fontRef idx="minor">
            <a:schemeClr val="tx1"/>
          </a:fontRef>
        </p:style>
      </p:cxnSp>
      <p:sp>
        <p:nvSpPr>
          <p:cNvPr id="1027" name="Rectangle 2"/>
          <p:cNvSpPr>
            <a:spLocks noGrp="1" noChangeArrowheads="1"/>
          </p:cNvSpPr>
          <p:nvPr>
            <p:ph type="title"/>
          </p:nvPr>
        </p:nvSpPr>
        <p:spPr bwMode="auto">
          <a:xfrm>
            <a:off x="0" y="0"/>
            <a:ext cx="7696200" cy="1371600"/>
          </a:xfrm>
          <a:prstGeom prst="rect">
            <a:avLst/>
          </a:prstGeom>
          <a:noFill/>
          <a:ln w="9525">
            <a:noFill/>
            <a:miter lim="800000"/>
            <a:headEnd/>
            <a:tailEnd/>
          </a:ln>
        </p:spPr>
        <p:txBody>
          <a:bodyPr vert="horz" wrap="square" lIns="182880" tIns="45720" rIns="18288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304800" y="1516063"/>
            <a:ext cx="8839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7" descr="Dept of Commerce Seal"/>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5738" y="6630988"/>
            <a:ext cx="228600" cy="227012"/>
          </a:xfrm>
          <a:prstGeom prst="rect">
            <a:avLst/>
          </a:prstGeom>
          <a:noFill/>
          <a:ln w="9525">
            <a:noFill/>
            <a:miter lim="800000"/>
            <a:headEnd/>
            <a:tailEnd/>
          </a:ln>
        </p:spPr>
      </p:pic>
      <p:pic>
        <p:nvPicPr>
          <p:cNvPr id="1030" name="Picture 8" descr="NOAA"/>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6629400"/>
            <a:ext cx="228600" cy="228600"/>
          </a:xfrm>
          <a:prstGeom prst="rect">
            <a:avLst/>
          </a:prstGeom>
          <a:noFill/>
          <a:ln w="9525">
            <a:noFill/>
            <a:miter lim="800000"/>
            <a:headEnd/>
            <a:tailEnd/>
          </a:ln>
        </p:spPr>
      </p:pic>
      <p:sp>
        <p:nvSpPr>
          <p:cNvPr id="7" name="Rectangle 10"/>
          <p:cNvSpPr>
            <a:spLocks noChangeArrowheads="1"/>
          </p:cNvSpPr>
          <p:nvPr userDrawn="1"/>
        </p:nvSpPr>
        <p:spPr bwMode="auto">
          <a:xfrm>
            <a:off x="3047229" y="6350000"/>
            <a:ext cx="4498975" cy="546100"/>
          </a:xfrm>
          <a:prstGeom prst="rect">
            <a:avLst/>
          </a:prstGeom>
          <a:noFill/>
          <a:ln w="9525">
            <a:noFill/>
            <a:miter lim="800000"/>
            <a:headEnd/>
            <a:tailEnd/>
          </a:ln>
          <a:effectLst/>
        </p:spPr>
        <p:txBody>
          <a:bodyPr>
            <a:prstTxWarp prst="textNoShape">
              <a:avLst/>
            </a:prstTxWarp>
            <a:spAutoFit/>
          </a:bodyPr>
          <a:lstStyle/>
          <a:p>
            <a:pPr>
              <a:lnSpc>
                <a:spcPct val="125000"/>
              </a:lnSpc>
              <a:defRPr/>
            </a:pPr>
            <a:r>
              <a:rPr lang="en-US" sz="1200" b="1" dirty="0" smtClean="0">
                <a:solidFill>
                  <a:schemeClr val="accent2"/>
                </a:solidFill>
              </a:rPr>
              <a:t>NOAA</a:t>
            </a:r>
            <a:r>
              <a:rPr lang="en-US" sz="1200" b="1" baseline="0" dirty="0" smtClean="0">
                <a:solidFill>
                  <a:schemeClr val="accent2"/>
                </a:solidFill>
              </a:rPr>
              <a:t> </a:t>
            </a:r>
            <a:r>
              <a:rPr lang="en-US" sz="1200" b="1" dirty="0" smtClean="0">
                <a:solidFill>
                  <a:schemeClr val="accent2"/>
                </a:solidFill>
              </a:rPr>
              <a:t>Hurricane </a:t>
            </a:r>
            <a:r>
              <a:rPr lang="en-US" sz="1200" b="1" dirty="0">
                <a:solidFill>
                  <a:schemeClr val="accent2"/>
                </a:solidFill>
              </a:rPr>
              <a:t>Forecast Improvement Project</a:t>
            </a:r>
            <a:r>
              <a:rPr lang="en-US" sz="1200" dirty="0">
                <a:solidFill>
                  <a:schemeClr val="accent2"/>
                </a:solidFill>
              </a:rPr>
              <a:t> </a:t>
            </a:r>
            <a:br>
              <a:rPr lang="en-US" sz="1200" dirty="0">
                <a:solidFill>
                  <a:schemeClr val="accent2"/>
                </a:solidFill>
              </a:rPr>
            </a:br>
            <a:r>
              <a:rPr lang="en-US" sz="1200" dirty="0">
                <a:solidFill>
                  <a:schemeClr val="accent2"/>
                </a:solidFill>
              </a:rPr>
              <a:t> </a:t>
            </a:r>
            <a:r>
              <a:rPr lang="en-US" sz="1100" i="1" dirty="0">
                <a:solidFill>
                  <a:schemeClr val="accent2"/>
                </a:solidFill>
              </a:rPr>
              <a:t>Meeting the Nation’s Needs</a:t>
            </a:r>
          </a:p>
        </p:txBody>
      </p:sp>
      <p:pic>
        <p:nvPicPr>
          <p:cNvPr id="9" name="Picture 19" descr="katrina"/>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28663" y="6400800"/>
            <a:ext cx="457200" cy="465138"/>
          </a:xfrm>
          <a:prstGeom prst="rect">
            <a:avLst/>
          </a:prstGeom>
          <a:noFill/>
          <a:ln w="57150">
            <a:noFill/>
            <a:miter lim="800000"/>
            <a:headEnd/>
            <a:tailEnd/>
          </a:ln>
          <a:effectLst>
            <a:outerShdw blurRad="63500" dist="38099" dir="2700000" algn="ctr" rotWithShape="0">
              <a:schemeClr val="bg1">
                <a:alpha val="74998"/>
              </a:schemeClr>
            </a:outerShdw>
          </a:effectLst>
        </p:spPr>
      </p:pic>
      <p:pic>
        <p:nvPicPr>
          <p:cNvPr id="10" name="Picture 20" descr="Hurricane_Hunte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739900" y="6400800"/>
            <a:ext cx="457200" cy="457200"/>
          </a:xfrm>
          <a:prstGeom prst="rect">
            <a:avLst/>
          </a:prstGeom>
          <a:noFill/>
          <a:ln w="57150">
            <a:noFill/>
            <a:miter lim="800000"/>
            <a:headEnd/>
            <a:tailEnd/>
          </a:ln>
          <a:effectLst>
            <a:outerShdw blurRad="63500" dist="38099" dir="2700000" algn="ctr" rotWithShape="0">
              <a:schemeClr val="bg1">
                <a:alpha val="74998"/>
              </a:schemeClr>
            </a:outerShdw>
          </a:effectLst>
        </p:spPr>
      </p:pic>
      <p:pic>
        <p:nvPicPr>
          <p:cNvPr id="11" name="Picture 21" descr="ivan4x4"/>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1220788" y="6400800"/>
            <a:ext cx="457200" cy="457200"/>
          </a:xfrm>
          <a:prstGeom prst="rect">
            <a:avLst/>
          </a:prstGeom>
          <a:noFill/>
          <a:ln w="57150">
            <a:noFill/>
            <a:miter lim="800000"/>
            <a:headEnd/>
            <a:tailEnd/>
          </a:ln>
          <a:effectLst>
            <a:outerShdw blurRad="63500" dist="38099" dir="2700000" algn="ctr" rotWithShape="0">
              <a:schemeClr val="bg1">
                <a:alpha val="74998"/>
              </a:schemeClr>
            </a:outerShdw>
          </a:effectLst>
        </p:spPr>
      </p:pic>
      <p:sp>
        <p:nvSpPr>
          <p:cNvPr id="14" name="TextBox 13"/>
          <p:cNvSpPr txBox="1"/>
          <p:nvPr userDrawn="1"/>
        </p:nvSpPr>
        <p:spPr>
          <a:xfrm>
            <a:off x="7685088" y="6453188"/>
            <a:ext cx="1420812" cy="338137"/>
          </a:xfrm>
          <a:prstGeom prst="rect">
            <a:avLst/>
          </a:prstGeom>
          <a:noFill/>
        </p:spPr>
        <p:txBody>
          <a:bodyPr anchor="ctr">
            <a:spAutoFit/>
          </a:bodyPr>
          <a:lstStyle/>
          <a:p>
            <a:pPr algn="r">
              <a:defRPr/>
            </a:pPr>
            <a:fld id="{F4705DBA-87EF-CD41-B172-02CB07F22199}" type="slidenum">
              <a:rPr lang="en-US" sz="1600"/>
              <a:pPr algn="r">
                <a:defRPr/>
              </a:pPr>
              <a:t>‹#›</a:t>
            </a:fld>
            <a:endParaRPr lang="en-US" sz="1600" dirty="0"/>
          </a:p>
        </p:txBody>
      </p:sp>
      <p:sp>
        <p:nvSpPr>
          <p:cNvPr id="12" name="Rectangle 2"/>
          <p:cNvSpPr txBox="1">
            <a:spLocks noChangeArrowheads="1"/>
          </p:cNvSpPr>
          <p:nvPr userDrawn="1"/>
        </p:nvSpPr>
        <p:spPr bwMode="auto">
          <a:xfrm>
            <a:off x="0" y="0"/>
            <a:ext cx="9144000" cy="1295400"/>
          </a:xfrm>
          <a:prstGeom prst="rect">
            <a:avLst/>
          </a:prstGeom>
          <a:gradFill flip="none" rotWithShape="1">
            <a:gsLst>
              <a:gs pos="93000">
                <a:schemeClr val="accent2">
                  <a:lumMod val="60000"/>
                  <a:lumOff val="40000"/>
                </a:schemeClr>
              </a:gs>
              <a:gs pos="83000">
                <a:schemeClr val="accent2">
                  <a:lumMod val="75000"/>
                </a:schemeClr>
              </a:gs>
            </a:gsLst>
            <a:lin ang="0" scaled="1"/>
            <a:tileRect/>
          </a:gradFill>
          <a:ln w="9525">
            <a:noFill/>
            <a:miter lim="800000"/>
            <a:headEnd/>
            <a:tailEnd/>
          </a:ln>
          <a:effectLst>
            <a:outerShdw blurRad="63500" dist="17961" dir="2700000" algn="ctr" rotWithShape="0">
              <a:schemeClr val="bg1">
                <a:alpha val="74998"/>
              </a:schemeClr>
            </a:outerShdw>
          </a:effectLst>
        </p:spPr>
        <p:txBody>
          <a:bodyPr rIns="182880" anchor="ctr">
            <a:prstTxWarp prst="textNoShape">
              <a:avLst/>
            </a:prstTxWarp>
          </a:bodyPr>
          <a:lstStyle/>
          <a:p>
            <a:pPr eaLnBrk="0" hangingPunct="0">
              <a:lnSpc>
                <a:spcPct val="85000"/>
              </a:lnSpc>
              <a:defRPr/>
            </a:pPr>
            <a:endParaRPr lang="en-US" sz="5400" kern="0" dirty="0">
              <a:solidFill>
                <a:schemeClr val="bg1"/>
              </a:solidFill>
              <a:latin typeface="Arial"/>
              <a:cs typeface="ＭＳ Ｐゴシック" pitchFamily="-112" charset="-128"/>
            </a:endParaRPr>
          </a:p>
        </p:txBody>
      </p:sp>
      <p:pic>
        <p:nvPicPr>
          <p:cNvPr id="2" name="Picture 1" descr="554840-hurricane-sandy-satellite-image.jpg"/>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7535332" y="8467"/>
            <a:ext cx="1549399" cy="1358704"/>
          </a:xfrm>
          <a:prstGeom prst="ellipse">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4411" r:id="rId1"/>
    <p:sldLayoutId id="2147484422"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Lst>
  <p:timing>
    <p:tnLst>
      <p:par>
        <p:cTn xmlns:p14="http://schemas.microsoft.com/office/powerpoint/2010/main" id="1" dur="indefinite" restart="never" nodeType="tmRoot"/>
      </p:par>
    </p:tnLst>
  </p:timing>
  <p:hf hdr="0" dt="0"/>
  <p:txStyles>
    <p:title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p:titleStyle>
    <p:bodyStyle>
      <a:lvl1pPr marL="342900" indent="-342900" algn="l" rtl="0" eaLnBrk="0" fontAlgn="base" hangingPunct="0">
        <a:spcBef>
          <a:spcPct val="75000"/>
        </a:spcBef>
        <a:spcAft>
          <a:spcPct val="0"/>
        </a:spcAft>
        <a:defRPr sz="2800">
          <a:solidFill>
            <a:schemeClr val="tx1"/>
          </a:solidFill>
          <a:latin typeface="Arial"/>
          <a:ea typeface="ＭＳ Ｐゴシック" charset="-128"/>
          <a:cs typeface="ＭＳ Ｐゴシック" pitchFamily="-112" charset="-128"/>
        </a:defRPr>
      </a:lvl1pPr>
      <a:lvl2pPr marL="514350" indent="-285750" algn="l" rtl="0" eaLnBrk="0" fontAlgn="base" hangingPunct="0">
        <a:spcBef>
          <a:spcPct val="0"/>
        </a:spcBef>
        <a:spcAft>
          <a:spcPct val="0"/>
        </a:spcAft>
        <a:buClr>
          <a:schemeClr val="accent2"/>
        </a:buClr>
        <a:buFont typeface="Arial" charset="0"/>
        <a:buChar char="•"/>
        <a:defRPr sz="2400">
          <a:solidFill>
            <a:schemeClr val="tx1"/>
          </a:solidFill>
          <a:latin typeface="Arial"/>
          <a:ea typeface="ＭＳ Ｐゴシック" pitchFamily="-112" charset="-128"/>
          <a:cs typeface="ＭＳ Ｐゴシック" pitchFamily="-112" charset="-128"/>
        </a:defRPr>
      </a:lvl2pPr>
      <a:lvl3pPr marL="914400" indent="-228600" algn="l" rtl="0" eaLnBrk="0" fontAlgn="base" hangingPunct="0">
        <a:spcBef>
          <a:spcPct val="20000"/>
        </a:spcBef>
        <a:spcAft>
          <a:spcPct val="0"/>
        </a:spcAft>
        <a:buClr>
          <a:srgbClr val="3333FF"/>
        </a:buClr>
        <a:buSzPct val="95000"/>
        <a:buFont typeface="Courier New" charset="0"/>
        <a:buChar char="o"/>
        <a:defRPr sz="2000">
          <a:solidFill>
            <a:schemeClr val="tx1"/>
          </a:solidFill>
          <a:latin typeface="Arial"/>
          <a:ea typeface="ＭＳ Ｐゴシック" pitchFamily="-112" charset="-128"/>
          <a:cs typeface="ＭＳ Ｐゴシック" pitchFamily="-112" charset="-128"/>
        </a:defRPr>
      </a:lvl3pPr>
      <a:lvl4pPr marL="1371600" indent="-228600" algn="l" rtl="0" eaLnBrk="0" fontAlgn="base" hangingPunct="0">
        <a:spcBef>
          <a:spcPct val="20000"/>
        </a:spcBef>
        <a:spcAft>
          <a:spcPct val="0"/>
        </a:spcAft>
        <a:buChar char="–"/>
        <a:defRPr>
          <a:solidFill>
            <a:schemeClr val="tx1"/>
          </a:solidFill>
          <a:latin typeface="Arial"/>
          <a:ea typeface="ＭＳ Ｐゴシック" pitchFamily="-112" charset="-128"/>
          <a:cs typeface="ＭＳ Ｐゴシック" pitchFamily="-112" charset="-128"/>
        </a:defRPr>
      </a:lvl4pPr>
      <a:lvl5pPr marL="1828800" indent="-228600" algn="l" rtl="0" eaLnBrk="0" fontAlgn="base" hangingPunct="0">
        <a:spcBef>
          <a:spcPct val="20000"/>
        </a:spcBef>
        <a:spcAft>
          <a:spcPct val="0"/>
        </a:spcAft>
        <a:buChar char="»"/>
        <a:defRPr>
          <a:solidFill>
            <a:schemeClr val="tx1"/>
          </a:solidFill>
          <a:latin typeface="Arial"/>
          <a:ea typeface="ＭＳ Ｐゴシック" pitchFamily="-112" charset="-128"/>
          <a:cs typeface="ＭＳ Ｐゴシック" pitchFamily="-112" charset="-128"/>
        </a:defRPr>
      </a:lvl5pPr>
      <a:lvl6pPr marL="22860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6pPr>
      <a:lvl7pPr marL="27432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7pPr>
      <a:lvl8pPr marL="32004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8pPr>
      <a:lvl9pPr marL="3657600" indent="-228600" algn="l" rtl="0" fontAlgn="base">
        <a:spcBef>
          <a:spcPct val="20000"/>
        </a:spcBef>
        <a:spcAft>
          <a:spcPct val="0"/>
        </a:spcAft>
        <a:buChar char="»"/>
        <a:defRPr>
          <a:solidFill>
            <a:schemeClr val="tx1"/>
          </a:solidFill>
          <a:latin typeface="TradeGothicCondEighteen" pitchFamily="2" charset="0"/>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www.aoml.noaa.gov/hrd/HFP2012/1a_G-IV_TDR.pdf" TargetMode="External"/><Relationship Id="rId6" Type="http://schemas.openxmlformats.org/officeDocument/2006/relationships/hyperlink" Target="http://www.aoml.noaa.gov/hrd/HFP2012/1_P3_TDR.pdf" TargetMode="External"/><Relationship Id="rId7" Type="http://schemas.openxmlformats.org/officeDocument/2006/relationships/image" Target="../media/image17.png"/><Relationship Id="rId8" Type="http://schemas.microsoft.com/office/2007/relationships/hdphoto" Target="../media/hdphoto1.wdp"/><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gi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7.png"/><Relationship Id="rId5" Type="http://schemas.openxmlformats.org/officeDocument/2006/relationships/image" Target="../media/image28.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9.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subTitle" idx="1"/>
          </p:nvPr>
        </p:nvSpPr>
        <p:spPr>
          <a:xfrm>
            <a:off x="1976438" y="5768975"/>
            <a:ext cx="7116762" cy="1038225"/>
          </a:xfrm>
          <a:effectLst>
            <a:outerShdw blurRad="50800" dist="38100" dir="2700000">
              <a:srgbClr val="000000">
                <a:alpha val="43000"/>
              </a:srgbClr>
            </a:outerShdw>
          </a:effectLst>
        </p:spPr>
        <p:txBody>
          <a:bodyPr/>
          <a:lstStyle/>
          <a:p>
            <a:pPr marL="0" indent="0" eaLnBrk="1" hangingPunct="1">
              <a:lnSpc>
                <a:spcPct val="100000"/>
              </a:lnSpc>
              <a:spcAft>
                <a:spcPct val="0"/>
              </a:spcAft>
              <a:defRPr/>
            </a:pPr>
            <a:r>
              <a:rPr lang="en-US" sz="2200" b="1" dirty="0">
                <a:effectLst>
                  <a:outerShdw blurRad="50800" dist="38100" dir="2700000" algn="tl" rotWithShape="0">
                    <a:srgbClr val="000000">
                      <a:alpha val="43000"/>
                    </a:srgbClr>
                  </a:outerShdw>
                </a:effectLst>
                <a:latin typeface="Calibri"/>
                <a:ea typeface="Arial" pitchFamily="-111" charset="0"/>
                <a:cs typeface="Calibri"/>
              </a:rPr>
              <a:t>Frank </a:t>
            </a:r>
            <a:r>
              <a:rPr lang="en-US" sz="2200" b="1" dirty="0" smtClean="0">
                <a:effectLst>
                  <a:outerShdw blurRad="50800" dist="38100" dir="2700000" algn="tl" rotWithShape="0">
                    <a:srgbClr val="000000">
                      <a:alpha val="43000"/>
                    </a:srgbClr>
                  </a:outerShdw>
                </a:effectLst>
                <a:latin typeface="Calibri"/>
                <a:ea typeface="Arial" pitchFamily="-111" charset="0"/>
                <a:cs typeface="Calibri"/>
              </a:rPr>
              <a:t>Marks</a:t>
            </a:r>
            <a:r>
              <a:rPr lang="en-US" sz="2000" b="1" dirty="0" smtClean="0">
                <a:effectLst>
                  <a:outerShdw blurRad="50800" dist="38100" dir="2700000" algn="tl" rotWithShape="0">
                    <a:srgbClr val="000000">
                      <a:alpha val="43000"/>
                    </a:srgbClr>
                  </a:outerShdw>
                </a:effectLst>
                <a:latin typeface="Calibri"/>
                <a:ea typeface="Arial" pitchFamily="-111" charset="0"/>
                <a:cs typeface="Calibri"/>
              </a:rPr>
              <a:t/>
            </a:r>
            <a:br>
              <a:rPr lang="en-US" sz="2000" b="1" dirty="0" smtClean="0">
                <a:effectLst>
                  <a:outerShdw blurRad="50800" dist="38100" dir="2700000" algn="tl" rotWithShape="0">
                    <a:srgbClr val="000000">
                      <a:alpha val="43000"/>
                    </a:srgbClr>
                  </a:outerShdw>
                </a:effectLst>
                <a:latin typeface="Calibri"/>
                <a:ea typeface="Arial" pitchFamily="-111" charset="0"/>
                <a:cs typeface="Calibri"/>
              </a:rPr>
            </a:br>
            <a:r>
              <a:rPr lang="en-US" sz="2000" b="1" dirty="0" smtClean="0">
                <a:effectLst>
                  <a:outerShdw blurRad="50800" dist="38100" dir="2700000" algn="tl" rotWithShape="0">
                    <a:srgbClr val="000000">
                      <a:alpha val="43000"/>
                    </a:srgbClr>
                  </a:outerShdw>
                </a:effectLst>
                <a:latin typeface="Calibri"/>
                <a:ea typeface="Arial" pitchFamily="-111" charset="0"/>
                <a:cs typeface="Calibri"/>
              </a:rPr>
              <a:t>NOAA/AOML Hurricane Research Division</a:t>
            </a:r>
          </a:p>
          <a:p>
            <a:pPr marL="0" indent="0" eaLnBrk="1" hangingPunct="1">
              <a:lnSpc>
                <a:spcPct val="100000"/>
              </a:lnSpc>
              <a:spcAft>
                <a:spcPct val="0"/>
              </a:spcAft>
              <a:defRPr/>
            </a:pPr>
            <a:r>
              <a:rPr lang="en-US" sz="1800" b="1" dirty="0">
                <a:effectLst>
                  <a:outerShdw blurRad="50800" dist="38100" dir="2700000" algn="tl" rotWithShape="0">
                    <a:srgbClr val="000000">
                      <a:alpha val="43000"/>
                    </a:srgbClr>
                  </a:outerShdw>
                </a:effectLst>
                <a:latin typeface="Calibri"/>
                <a:ea typeface="Arial" pitchFamily="-111" charset="0"/>
                <a:cs typeface="Calibri"/>
              </a:rPr>
              <a:t>2</a:t>
            </a:r>
            <a:r>
              <a:rPr lang="en-US" sz="1800" b="1" dirty="0" smtClean="0">
                <a:effectLst>
                  <a:outerShdw blurRad="50800" dist="38100" dir="2700000" algn="tl" rotWithShape="0">
                    <a:srgbClr val="000000">
                      <a:alpha val="43000"/>
                    </a:srgbClr>
                  </a:outerShdw>
                </a:effectLst>
                <a:latin typeface="Calibri"/>
                <a:ea typeface="Arial" pitchFamily="-111" charset="0"/>
                <a:cs typeface="Calibri"/>
              </a:rPr>
              <a:t> November 2012</a:t>
            </a:r>
            <a:endParaRPr lang="en-US" sz="1800" b="1" dirty="0">
              <a:effectLst>
                <a:outerShdw blurRad="50800" dist="38100" dir="2700000" algn="tl" rotWithShape="0">
                  <a:srgbClr val="000000">
                    <a:alpha val="43000"/>
                  </a:srgbClr>
                </a:outerShdw>
              </a:effectLst>
              <a:latin typeface="Calibri"/>
              <a:ea typeface="Arial" pitchFamily="-111" charset="0"/>
              <a:cs typeface="Calibri"/>
            </a:endParaRPr>
          </a:p>
        </p:txBody>
      </p:sp>
      <p:sp>
        <p:nvSpPr>
          <p:cNvPr id="15367" name="Rectangle 7"/>
          <p:cNvSpPr>
            <a:spLocks noGrp="1" noChangeArrowheads="1"/>
          </p:cNvSpPr>
          <p:nvPr>
            <p:ph type="title" idx="4294967295"/>
          </p:nvPr>
        </p:nvSpPr>
        <p:spPr>
          <a:xfrm>
            <a:off x="0" y="0"/>
            <a:ext cx="4868333" cy="2099733"/>
          </a:xfrm>
          <a:effectLst>
            <a:outerShdw blurRad="63500" dist="107763" dir="2700000" algn="ctr" rotWithShape="0">
              <a:schemeClr val="tx1">
                <a:alpha val="74998"/>
              </a:schemeClr>
            </a:outerShdw>
          </a:effectLst>
        </p:spPr>
        <p:txBody>
          <a:bodyPr/>
          <a:lstStyle/>
          <a:p>
            <a:pPr>
              <a:defRPr/>
            </a:pPr>
            <a:r>
              <a:rPr lang="en-US" sz="4800" dirty="0">
                <a:latin typeface="Calibri" charset="0"/>
                <a:ea typeface="Calibri" charset="0"/>
                <a:cs typeface="Calibri" charset="0"/>
              </a:rPr>
              <a:t>NOAA </a:t>
            </a:r>
            <a:r>
              <a:rPr lang="en-US" sz="4800" dirty="0" smtClean="0">
                <a:latin typeface="Calibri" charset="0"/>
                <a:ea typeface="Calibri" charset="0"/>
                <a:cs typeface="Calibri" charset="0"/>
              </a:rPr>
              <a:t>HFIP/IFEX</a:t>
            </a:r>
            <a:br>
              <a:rPr lang="en-US" sz="4800" dirty="0" smtClean="0">
                <a:latin typeface="Calibri" charset="0"/>
                <a:ea typeface="Calibri" charset="0"/>
                <a:cs typeface="Calibri" charset="0"/>
              </a:rPr>
            </a:br>
            <a:r>
              <a:rPr lang="en-US" sz="4800" dirty="0" smtClean="0">
                <a:latin typeface="Calibri" charset="0"/>
                <a:ea typeface="Calibri" charset="0"/>
                <a:cs typeface="Calibri" charset="0"/>
              </a:rPr>
              <a:t>Hurricane Sandy</a:t>
            </a:r>
            <a:br>
              <a:rPr lang="en-US" sz="4800" dirty="0" smtClean="0">
                <a:latin typeface="Calibri" charset="0"/>
                <a:ea typeface="Calibri" charset="0"/>
                <a:cs typeface="Calibri" charset="0"/>
              </a:rPr>
            </a:br>
            <a:r>
              <a:rPr lang="en-US" sz="4000" dirty="0" smtClean="0">
                <a:latin typeface="Calibri" charset="0"/>
                <a:ea typeface="Calibri" charset="0"/>
                <a:cs typeface="Calibri" charset="0"/>
              </a:rPr>
              <a:t>21-29 October 2012</a:t>
            </a:r>
            <a:endParaRPr lang="en-US" sz="4800" dirty="0">
              <a:latin typeface="Calibri" charset="0"/>
              <a:ea typeface="Calibri" charset="0"/>
              <a:cs typeface="Calibri" charset="0"/>
            </a:endParaRPr>
          </a:p>
        </p:txBody>
      </p:sp>
    </p:spTree>
    <p:extLst>
      <p:ext uri="{BB962C8B-B14F-4D97-AF65-F5344CB8AC3E}">
        <p14:creationId xmlns:p14="http://schemas.microsoft.com/office/powerpoint/2010/main" val="4942752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p:txBody>
          <a:bodyPr/>
          <a:lstStyle/>
          <a:p>
            <a:pPr eaLnBrk="1" hangingPunct="1"/>
            <a:r>
              <a:rPr lang="en-US" dirty="0" smtClean="0">
                <a:solidFill>
                  <a:srgbClr val="FFFFFF"/>
                </a:solidFill>
                <a:latin typeface="Calibri" charset="0"/>
                <a:ea typeface="Calibri" charset="0"/>
                <a:cs typeface="Calibri" charset="0"/>
              </a:rPr>
              <a:t>Keys to Success</a:t>
            </a:r>
          </a:p>
        </p:txBody>
      </p:sp>
      <p:sp>
        <p:nvSpPr>
          <p:cNvPr id="66562" name="Rectangle 2"/>
          <p:cNvSpPr>
            <a:spLocks noGrp="1" noChangeArrowheads="1"/>
          </p:cNvSpPr>
          <p:nvPr>
            <p:ph idx="1"/>
          </p:nvPr>
        </p:nvSpPr>
        <p:spPr>
          <a:xfrm>
            <a:off x="177800" y="1401803"/>
            <a:ext cx="8831263" cy="3100318"/>
          </a:xfrm>
        </p:spPr>
        <p:txBody>
          <a:bodyPr/>
          <a:lstStyle/>
          <a:p>
            <a:pPr lvl="1" eaLnBrk="1" hangingPunct="1">
              <a:spcBef>
                <a:spcPts val="300"/>
              </a:spcBef>
            </a:pPr>
            <a:r>
              <a:rPr lang="en-US" dirty="0" smtClean="0">
                <a:solidFill>
                  <a:srgbClr val="000090"/>
                </a:solidFill>
                <a:latin typeface="Calibri" charset="0"/>
                <a:ea typeface="Calibri" charset="0"/>
                <a:cs typeface="Calibri" charset="0"/>
              </a:rPr>
              <a:t>Partnership</a:t>
            </a:r>
            <a:r>
              <a:rPr lang="en-US" dirty="0" smtClean="0">
                <a:latin typeface="Calibri" charset="0"/>
                <a:ea typeface="Calibri" charset="0"/>
                <a:cs typeface="Calibri" charset="0"/>
              </a:rPr>
              <a:t>: NOAA Research working closely with NOAA Operations, and Federal &amp; Academic Partners (NASA, NSF, ONR, NRL, NCAR)</a:t>
            </a:r>
          </a:p>
          <a:p>
            <a:pPr lvl="1" eaLnBrk="1" hangingPunct="1">
              <a:spcBef>
                <a:spcPts val="300"/>
              </a:spcBef>
            </a:pPr>
            <a:r>
              <a:rPr lang="en-US" dirty="0" smtClean="0">
                <a:latin typeface="Calibri" charset="0"/>
                <a:ea typeface="Calibri" charset="0"/>
                <a:cs typeface="Calibri" charset="0"/>
              </a:rPr>
              <a:t>More integrated use &amp; support of </a:t>
            </a:r>
            <a:r>
              <a:rPr lang="en-US" dirty="0" err="1" smtClean="0">
                <a:latin typeface="Calibri" charset="0"/>
                <a:ea typeface="Calibri" charset="0"/>
                <a:cs typeface="Calibri" charset="0"/>
              </a:rPr>
              <a:t>Testbeds</a:t>
            </a:r>
            <a:r>
              <a:rPr lang="en-US" dirty="0" smtClean="0">
                <a:latin typeface="Calibri" charset="0"/>
                <a:ea typeface="Calibri" charset="0"/>
                <a:cs typeface="Calibri" charset="0"/>
              </a:rPr>
              <a:t> (JHT, DTC, JCSDA)</a:t>
            </a:r>
          </a:p>
          <a:p>
            <a:pPr lvl="1" eaLnBrk="1" hangingPunct="1">
              <a:spcBef>
                <a:spcPts val="300"/>
              </a:spcBef>
            </a:pPr>
            <a:r>
              <a:rPr lang="en-US" dirty="0" smtClean="0">
                <a:latin typeface="Calibri" charset="0"/>
                <a:ea typeface="Calibri" charset="0"/>
                <a:cs typeface="Calibri" charset="0"/>
              </a:rPr>
              <a:t>Blend traditional hurricane and HFIP research activities</a:t>
            </a:r>
          </a:p>
          <a:p>
            <a:pPr lvl="1" eaLnBrk="1" hangingPunct="1">
              <a:spcBef>
                <a:spcPts val="300"/>
              </a:spcBef>
            </a:pPr>
            <a:r>
              <a:rPr lang="en-US" dirty="0" smtClean="0">
                <a:solidFill>
                  <a:srgbClr val="000090"/>
                </a:solidFill>
                <a:latin typeface="Calibri" charset="0"/>
                <a:ea typeface="Calibri" charset="0"/>
                <a:cs typeface="Calibri" charset="0"/>
              </a:rPr>
              <a:t>Manpower (diversity) to evaluate model performance with hurricane data sets is a critical need</a:t>
            </a:r>
          </a:p>
        </p:txBody>
      </p:sp>
      <p:pic>
        <p:nvPicPr>
          <p:cNvPr id="12" name="Picture 7" descr="interaction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2" y="4574457"/>
            <a:ext cx="2097024" cy="1600200"/>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13" name="Text Box 11"/>
          <p:cNvSpPr txBox="1">
            <a:spLocks noChangeArrowheads="1"/>
          </p:cNvSpPr>
          <p:nvPr/>
        </p:nvSpPr>
        <p:spPr bwMode="auto">
          <a:xfrm>
            <a:off x="0" y="4503544"/>
            <a:ext cx="969962" cy="304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r>
              <a:rPr lang="en-US" sz="1400" b="1" dirty="0">
                <a:solidFill>
                  <a:schemeClr val="bg1"/>
                </a:solidFill>
                <a:latin typeface="Calibri" charset="0"/>
                <a:ea typeface="Calibri" charset="0"/>
                <a:cs typeface="Calibri" charset="0"/>
              </a:rPr>
              <a:t>CBLAST</a:t>
            </a:r>
          </a:p>
        </p:txBody>
      </p:sp>
      <p:pic>
        <p:nvPicPr>
          <p:cNvPr id="14" name="Picture 5" descr="collaborations1"/>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0963" y="4574457"/>
            <a:ext cx="2097024" cy="1600200"/>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15" name="Text Box 10"/>
          <p:cNvSpPr txBox="1">
            <a:spLocks noChangeArrowheads="1"/>
          </p:cNvSpPr>
          <p:nvPr/>
        </p:nvSpPr>
        <p:spPr bwMode="auto">
          <a:xfrm>
            <a:off x="1814152" y="4503544"/>
            <a:ext cx="1373188" cy="304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r>
              <a:rPr lang="en-US" sz="1400" b="1" dirty="0">
                <a:latin typeface="Calibri" charset="0"/>
                <a:ea typeface="Calibri" charset="0"/>
                <a:cs typeface="Calibri" charset="0"/>
              </a:rPr>
              <a:t>IFEX/RAINEX</a:t>
            </a:r>
          </a:p>
        </p:txBody>
      </p:sp>
      <p:pic>
        <p:nvPicPr>
          <p:cNvPr id="16" name="Picture 15" descr="dropsonde_team_and_Sim"/>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77730" y="4574457"/>
            <a:ext cx="2051755" cy="1600200"/>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17" name="Text Box 9"/>
          <p:cNvSpPr txBox="1">
            <a:spLocks noChangeArrowheads="1"/>
          </p:cNvSpPr>
          <p:nvPr/>
        </p:nvSpPr>
        <p:spPr bwMode="auto">
          <a:xfrm>
            <a:off x="3638371" y="4503544"/>
            <a:ext cx="1093787" cy="304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r>
              <a:rPr lang="en-US" sz="1400" b="1" dirty="0">
                <a:solidFill>
                  <a:schemeClr val="bg1"/>
                </a:solidFill>
                <a:latin typeface="Calibri" charset="0"/>
                <a:ea typeface="Calibri" charset="0"/>
                <a:cs typeface="Calibri" charset="0"/>
              </a:rPr>
              <a:t>DOTSTAR</a:t>
            </a:r>
          </a:p>
        </p:txBody>
      </p:sp>
      <p:pic>
        <p:nvPicPr>
          <p:cNvPr id="18" name="Picture 12" descr="TCSP"/>
          <p:cNvPicPr>
            <a:picLocks noChangeArrowheads="1"/>
          </p:cNvPicPr>
          <p:nvPr/>
        </p:nvPicPr>
        <p:blipFill>
          <a:blip r:embed="rId6" cstate="screen">
            <a:lum contrast="30000"/>
            <a:extLst>
              <a:ext uri="{28A0092B-C50C-407E-A947-70E740481C1C}">
                <a14:useLocalDpi xmlns:a14="http://schemas.microsoft.com/office/drawing/2010/main"/>
              </a:ext>
            </a:extLst>
          </a:blip>
          <a:srcRect/>
          <a:stretch>
            <a:fillRect/>
          </a:stretch>
        </p:blipFill>
        <p:spPr bwMode="auto">
          <a:xfrm>
            <a:off x="5261376" y="4574457"/>
            <a:ext cx="2100618" cy="1600200"/>
          </a:xfrm>
          <a:prstGeom prst="rect">
            <a:avLst/>
          </a:prstGeom>
          <a:noFill/>
          <a:ln w="9525">
            <a:solidFill>
              <a:schemeClr val="tx1"/>
            </a:solidFill>
            <a:miter lim="800000"/>
            <a:headEnd/>
            <a:tailEnd/>
          </a:ln>
          <a:effectLst>
            <a:outerShdw blurRad="63500" dist="35921" dir="2700000" algn="ctr" rotWithShape="0">
              <a:srgbClr val="000000">
                <a:alpha val="74998"/>
              </a:srgbClr>
            </a:outerShdw>
          </a:effectLst>
        </p:spPr>
      </p:pic>
      <p:sp>
        <p:nvSpPr>
          <p:cNvPr id="19" name="Text Box 13"/>
          <p:cNvSpPr txBox="1">
            <a:spLocks noChangeArrowheads="1"/>
          </p:cNvSpPr>
          <p:nvPr/>
        </p:nvSpPr>
        <p:spPr bwMode="auto">
          <a:xfrm>
            <a:off x="5298039" y="4503544"/>
            <a:ext cx="1195388" cy="304800"/>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spcBef>
                <a:spcPct val="50000"/>
              </a:spcBef>
            </a:pPr>
            <a:r>
              <a:rPr lang="en-US" sz="1400" b="1" dirty="0">
                <a:solidFill>
                  <a:schemeClr val="bg1"/>
                </a:solidFill>
                <a:effectLst>
                  <a:outerShdw blurRad="50800" dist="38100" dir="2700000" algn="tl" rotWithShape="0">
                    <a:srgbClr val="000000">
                      <a:alpha val="43000"/>
                    </a:srgbClr>
                  </a:outerShdw>
                </a:effectLst>
                <a:latin typeface="Calibri" charset="0"/>
                <a:ea typeface="Calibri" charset="0"/>
                <a:cs typeface="Calibri" charset="0"/>
              </a:rPr>
              <a:t>IFEX/TCSP</a:t>
            </a:r>
          </a:p>
        </p:txBody>
      </p:sp>
      <p:pic>
        <p:nvPicPr>
          <p:cNvPr id="20" name="Picture 19" descr="AOMLpress4.jpg"/>
          <p:cNvPicPr>
            <a:picLocks/>
          </p:cNvPicPr>
          <p:nvPr/>
        </p:nvPicPr>
        <p:blipFill>
          <a:blip r:embed="rId7" cstate="screen">
            <a:extLst>
              <a:ext uri="{28A0092B-C50C-407E-A947-70E740481C1C}">
                <a14:useLocalDpi xmlns:a14="http://schemas.microsoft.com/office/drawing/2010/main"/>
              </a:ext>
            </a:extLst>
          </a:blip>
          <a:stretch>
            <a:fillRect/>
          </a:stretch>
        </p:blipFill>
        <p:spPr>
          <a:xfrm>
            <a:off x="6850093" y="4565576"/>
            <a:ext cx="2297748" cy="1618488"/>
          </a:xfrm>
          <a:prstGeom prst="rect">
            <a:avLst/>
          </a:prstGeom>
          <a:effectLst>
            <a:outerShdw blurRad="50800" dist="38100" dir="2700000">
              <a:srgbClr val="000000">
                <a:alpha val="43000"/>
              </a:srgbClr>
            </a:outerShdw>
          </a:effectLst>
        </p:spPr>
      </p:pic>
      <p:sp>
        <p:nvSpPr>
          <p:cNvPr id="21" name="Text Box 13"/>
          <p:cNvSpPr txBox="1">
            <a:spLocks noChangeArrowheads="1"/>
          </p:cNvSpPr>
          <p:nvPr/>
        </p:nvSpPr>
        <p:spPr bwMode="auto">
          <a:xfrm>
            <a:off x="7497563" y="4502056"/>
            <a:ext cx="1646438" cy="307777"/>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spcBef>
                <a:spcPct val="50000"/>
              </a:spcBef>
            </a:pPr>
            <a:r>
              <a:rPr lang="en-US" sz="1400" b="1" dirty="0">
                <a:solidFill>
                  <a:schemeClr val="bg1"/>
                </a:solidFill>
                <a:effectLst>
                  <a:outerShdw blurRad="50800" dist="38100" dir="2700000" algn="tl" rotWithShape="0">
                    <a:srgbClr val="000000">
                      <a:alpha val="43000"/>
                    </a:srgbClr>
                  </a:outerShdw>
                </a:effectLst>
                <a:latin typeface="Calibri" charset="0"/>
                <a:ea typeface="Calibri" charset="0"/>
                <a:cs typeface="Calibri" charset="0"/>
              </a:rPr>
              <a:t>IFEX</a:t>
            </a:r>
            <a:r>
              <a:rPr lang="en-US" sz="1400" b="1" dirty="0" smtClean="0">
                <a:solidFill>
                  <a:schemeClr val="bg1"/>
                </a:solidFill>
                <a:effectLst>
                  <a:outerShdw blurRad="50800" dist="38100" dir="2700000" algn="tl" rotWithShape="0">
                    <a:srgbClr val="000000">
                      <a:alpha val="43000"/>
                    </a:srgbClr>
                  </a:outerShdw>
                </a:effectLst>
                <a:latin typeface="Calibri" charset="0"/>
                <a:ea typeface="Calibri" charset="0"/>
                <a:cs typeface="Calibri" charset="0"/>
              </a:rPr>
              <a:t>/PREDICT/GRIP</a:t>
            </a:r>
            <a:endParaRPr lang="en-US" sz="1400" b="1" dirty="0">
              <a:solidFill>
                <a:schemeClr val="bg1"/>
              </a:solidFill>
              <a:effectLst>
                <a:outerShdw blurRad="50800" dist="38100" dir="2700000" algn="tl" rotWithShape="0">
                  <a:srgbClr val="000000">
                    <a:alpha val="43000"/>
                  </a:srgbClr>
                </a:outerShdw>
              </a:effectLst>
              <a:latin typeface="Calibri" charset="0"/>
              <a:ea typeface="Calibri" charset="0"/>
              <a:cs typeface="Calibri" charset="0"/>
            </a:endParaRPr>
          </a:p>
        </p:txBody>
      </p:sp>
    </p:spTree>
    <p:extLst>
      <p:ext uri="{BB962C8B-B14F-4D97-AF65-F5344CB8AC3E}">
        <p14:creationId xmlns:p14="http://schemas.microsoft.com/office/powerpoint/2010/main" val="4780990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8" name="Rectangle 4"/>
          <p:cNvSpPr>
            <a:spLocks noGrp="1" noChangeArrowheads="1"/>
          </p:cNvSpPr>
          <p:nvPr>
            <p:ph type="ctrTitle"/>
          </p:nvPr>
        </p:nvSpPr>
        <p:spPr>
          <a:xfrm>
            <a:off x="271053" y="453909"/>
            <a:ext cx="5879077" cy="1215448"/>
          </a:xfrm>
          <a:effectLst>
            <a:outerShdw blurRad="111125" dist="38100" dir="2700000">
              <a:srgbClr val="000000">
                <a:alpha val="55000"/>
              </a:srgbClr>
            </a:outerShdw>
          </a:effectLst>
        </p:spPr>
        <p:txBody>
          <a:bodyPr/>
          <a:lstStyle/>
          <a:p>
            <a:pPr algn="l" eaLnBrk="1" hangingPunct="1">
              <a:defRPr/>
            </a:pPr>
            <a:r>
              <a:rPr lang="en-US" b="1" dirty="0">
                <a:latin typeface="Calibri"/>
                <a:ea typeface="+mj-ea"/>
                <a:cs typeface="Calibri"/>
              </a:rPr>
              <a:t>Questions?</a:t>
            </a:r>
          </a:p>
        </p:txBody>
      </p:sp>
    </p:spTree>
    <p:extLst>
      <p:ext uri="{BB962C8B-B14F-4D97-AF65-F5344CB8AC3E}">
        <p14:creationId xmlns:p14="http://schemas.microsoft.com/office/powerpoint/2010/main" val="6465593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p:cNvSpPr>
          <p:nvPr>
            <p:ph idx="1"/>
          </p:nvPr>
        </p:nvSpPr>
        <p:spPr>
          <a:xfrm>
            <a:off x="419100" y="1625478"/>
            <a:ext cx="8258175" cy="4819650"/>
          </a:xfrm>
        </p:spPr>
        <p:txBody>
          <a:bodyPr/>
          <a:lstStyle/>
          <a:p>
            <a:pPr eaLnBrk="1" hangingPunct="1">
              <a:lnSpc>
                <a:spcPct val="90000"/>
              </a:lnSpc>
              <a:spcBef>
                <a:spcPts val="900"/>
              </a:spcBef>
            </a:pPr>
            <a:r>
              <a:rPr lang="en-US" sz="3300" b="1" i="1" dirty="0" smtClean="0">
                <a:solidFill>
                  <a:srgbClr val="A50021"/>
                </a:solidFill>
                <a:latin typeface="Calibri" charset="0"/>
                <a:ea typeface="Calibri" charset="0"/>
                <a:cs typeface="Calibri" charset="0"/>
              </a:rPr>
              <a:t>Goals</a:t>
            </a:r>
          </a:p>
          <a:p>
            <a:pPr eaLnBrk="1" hangingPunct="1">
              <a:lnSpc>
                <a:spcPct val="90000"/>
              </a:lnSpc>
              <a:spcBef>
                <a:spcPts val="900"/>
              </a:spcBef>
              <a:buFontTx/>
              <a:buChar char="•"/>
            </a:pPr>
            <a:r>
              <a:rPr lang="en-US" sz="3000" dirty="0" smtClean="0">
                <a:solidFill>
                  <a:srgbClr val="A50021"/>
                </a:solidFill>
                <a:latin typeface="Calibri" charset="0"/>
                <a:ea typeface="Calibri" charset="0"/>
                <a:cs typeface="Calibri" charset="0"/>
              </a:rPr>
              <a:t>Improve</a:t>
            </a:r>
            <a:r>
              <a:rPr lang="en-US" sz="3000" dirty="0" smtClean="0">
                <a:latin typeface="Calibri" charset="0"/>
                <a:ea typeface="Calibri" charset="0"/>
                <a:cs typeface="Calibri" charset="0"/>
              </a:rPr>
              <a:t> Forecast Accuracy</a:t>
            </a:r>
            <a:r>
              <a:rPr lang="en-US" sz="2200" dirty="0" smtClean="0">
                <a:latin typeface="Calibri" charset="0"/>
                <a:ea typeface="Calibri" charset="0"/>
                <a:cs typeface="Calibri" charset="0"/>
              </a:rPr>
              <a:t> </a:t>
            </a:r>
          </a:p>
          <a:p>
            <a:pPr lvl="1" eaLnBrk="1" hangingPunct="1">
              <a:lnSpc>
                <a:spcPct val="90000"/>
              </a:lnSpc>
              <a:spcBef>
                <a:spcPts val="900"/>
              </a:spcBef>
            </a:pPr>
            <a:r>
              <a:rPr lang="en-US" sz="1900" dirty="0" smtClean="0">
                <a:latin typeface="Calibri" charset="0"/>
                <a:ea typeface="Calibri" charset="0"/>
                <a:cs typeface="Calibri" charset="0"/>
              </a:rPr>
              <a:t>Hurricane impact areas (track) – 50% </a:t>
            </a:r>
            <a:br>
              <a:rPr lang="en-US" sz="1900" dirty="0" smtClean="0">
                <a:latin typeface="Calibri" charset="0"/>
                <a:ea typeface="Calibri" charset="0"/>
                <a:cs typeface="Calibri" charset="0"/>
              </a:rPr>
            </a:br>
            <a:r>
              <a:rPr lang="en-US" sz="1900" dirty="0" smtClean="0">
                <a:latin typeface="Calibri" charset="0"/>
                <a:ea typeface="Calibri" charset="0"/>
                <a:cs typeface="Calibri" charset="0"/>
              </a:rPr>
              <a:t>in 10 years</a:t>
            </a:r>
          </a:p>
          <a:p>
            <a:pPr lvl="1" eaLnBrk="1" hangingPunct="1">
              <a:lnSpc>
                <a:spcPct val="90000"/>
              </a:lnSpc>
              <a:spcBef>
                <a:spcPts val="900"/>
              </a:spcBef>
            </a:pPr>
            <a:r>
              <a:rPr lang="en-US" sz="1900" dirty="0" smtClean="0">
                <a:latin typeface="Calibri" charset="0"/>
                <a:ea typeface="Calibri" charset="0"/>
                <a:cs typeface="Calibri" charset="0"/>
              </a:rPr>
              <a:t>Severity (intensity) – 50% in 10 years</a:t>
            </a:r>
          </a:p>
          <a:p>
            <a:pPr lvl="1" eaLnBrk="1" hangingPunct="1">
              <a:lnSpc>
                <a:spcPct val="90000"/>
              </a:lnSpc>
              <a:spcBef>
                <a:spcPts val="900"/>
              </a:spcBef>
            </a:pPr>
            <a:r>
              <a:rPr lang="en-US" sz="1900" dirty="0" smtClean="0">
                <a:latin typeface="Calibri" charset="0"/>
                <a:ea typeface="Calibri" charset="0"/>
                <a:cs typeface="Calibri" charset="0"/>
              </a:rPr>
              <a:t>Rapid intensity change detection</a:t>
            </a:r>
          </a:p>
          <a:p>
            <a:pPr eaLnBrk="1" hangingPunct="1">
              <a:lnSpc>
                <a:spcPct val="90000"/>
              </a:lnSpc>
              <a:spcBef>
                <a:spcPts val="900"/>
              </a:spcBef>
              <a:buFontTx/>
              <a:buChar char="•"/>
            </a:pPr>
            <a:r>
              <a:rPr lang="en-US" sz="3000" dirty="0" smtClean="0">
                <a:solidFill>
                  <a:srgbClr val="A50021"/>
                </a:solidFill>
                <a:latin typeface="Calibri" charset="0"/>
                <a:ea typeface="Calibri" charset="0"/>
                <a:cs typeface="Calibri" charset="0"/>
              </a:rPr>
              <a:t>Extend</a:t>
            </a:r>
            <a:r>
              <a:rPr lang="en-US" sz="3000" dirty="0" smtClean="0">
                <a:latin typeface="Calibri" charset="0"/>
                <a:ea typeface="Calibri" charset="0"/>
                <a:cs typeface="Calibri" charset="0"/>
              </a:rPr>
              <a:t> forecast reliability out to 7 days</a:t>
            </a:r>
            <a:br>
              <a:rPr lang="en-US" sz="3000" dirty="0" smtClean="0">
                <a:latin typeface="Calibri" charset="0"/>
                <a:ea typeface="Calibri" charset="0"/>
                <a:cs typeface="Calibri" charset="0"/>
              </a:rPr>
            </a:br>
            <a:endParaRPr lang="en-US" sz="1100" dirty="0" smtClean="0">
              <a:latin typeface="Calibri" charset="0"/>
              <a:ea typeface="Calibri" charset="0"/>
              <a:cs typeface="Calibri" charset="0"/>
            </a:endParaRPr>
          </a:p>
          <a:p>
            <a:pPr eaLnBrk="1" hangingPunct="1">
              <a:lnSpc>
                <a:spcPct val="90000"/>
              </a:lnSpc>
              <a:spcBef>
                <a:spcPts val="900"/>
              </a:spcBef>
              <a:buFontTx/>
              <a:buChar char="•"/>
            </a:pPr>
            <a:r>
              <a:rPr lang="en-US" sz="3000" dirty="0" smtClean="0">
                <a:solidFill>
                  <a:srgbClr val="A50021"/>
                </a:solidFill>
                <a:latin typeface="Calibri" charset="0"/>
                <a:ea typeface="Calibri" charset="0"/>
                <a:cs typeface="Calibri" charset="0"/>
              </a:rPr>
              <a:t>Quantify, bound</a:t>
            </a:r>
            <a:r>
              <a:rPr lang="en-US" sz="3000" dirty="0" smtClean="0">
                <a:latin typeface="Calibri" charset="0"/>
                <a:ea typeface="Calibri" charset="0"/>
                <a:cs typeface="Calibri" charset="0"/>
              </a:rPr>
              <a:t> and </a:t>
            </a:r>
            <a:r>
              <a:rPr lang="en-US" sz="3000" dirty="0" smtClean="0">
                <a:solidFill>
                  <a:srgbClr val="A50021"/>
                </a:solidFill>
                <a:latin typeface="Calibri" charset="0"/>
                <a:ea typeface="Calibri" charset="0"/>
                <a:cs typeface="Calibri" charset="0"/>
              </a:rPr>
              <a:t>reduce</a:t>
            </a:r>
            <a:r>
              <a:rPr lang="en-US" sz="3000" dirty="0" smtClean="0">
                <a:latin typeface="Calibri" charset="0"/>
                <a:ea typeface="Calibri" charset="0"/>
                <a:cs typeface="Calibri" charset="0"/>
              </a:rPr>
              <a:t> forecast uncertainty to enable risk management decisions</a:t>
            </a:r>
          </a:p>
        </p:txBody>
      </p:sp>
      <p:pic>
        <p:nvPicPr>
          <p:cNvPr id="50184" name="Picture 8" descr="http://www.magazine.noaa.gov/stories/images/145135F120_sm.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2530" y="1594778"/>
            <a:ext cx="3124200" cy="2481263"/>
          </a:xfrm>
          <a:prstGeom prst="rect">
            <a:avLst/>
          </a:prstGeom>
          <a:solidFill>
            <a:schemeClr val="bg2"/>
          </a:solidFill>
          <a:ln w="57150">
            <a:solidFill>
              <a:schemeClr val="bg2"/>
            </a:solidFill>
            <a:miter lim="800000"/>
            <a:headEnd/>
            <a:tailEnd/>
          </a:ln>
          <a:effectLst>
            <a:outerShdw blurRad="63500" dist="99190" dir="2388334" algn="ctr" rotWithShape="0">
              <a:srgbClr val="2E507A">
                <a:alpha val="50000"/>
              </a:srgbClr>
            </a:outerShdw>
          </a:effectLst>
        </p:spPr>
      </p:pic>
      <p:pic>
        <p:nvPicPr>
          <p:cNvPr id="1843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9" y="136637"/>
            <a:ext cx="7578056" cy="1052913"/>
          </a:xfrm>
          <a:prstGeom prst="rect">
            <a:avLst/>
          </a:prstGeom>
          <a:noFill/>
          <a:ln w="9525">
            <a:noFill/>
            <a:miter lim="800000"/>
            <a:headEnd/>
            <a:tailEnd/>
          </a:ln>
        </p:spPr>
      </p:pic>
      <p:sp>
        <p:nvSpPr>
          <p:cNvPr id="2" name="TextBox 1"/>
          <p:cNvSpPr txBox="1"/>
          <p:nvPr/>
        </p:nvSpPr>
        <p:spPr>
          <a:xfrm>
            <a:off x="6639246" y="6614858"/>
            <a:ext cx="1531188" cy="276999"/>
          </a:xfrm>
          <a:prstGeom prst="rect">
            <a:avLst/>
          </a:prstGeom>
          <a:noFill/>
        </p:spPr>
        <p:txBody>
          <a:bodyPr wrap="none" rtlCol="0">
            <a:spAutoFit/>
          </a:bodyPr>
          <a:lstStyle/>
          <a:p>
            <a:r>
              <a:rPr lang="en-US" sz="1200" dirty="0">
                <a:latin typeface="+mn-lt"/>
              </a:rPr>
              <a:t>http://</a:t>
            </a:r>
            <a:r>
              <a:rPr lang="en-US" sz="1200" dirty="0" err="1">
                <a:latin typeface="+mn-lt"/>
              </a:rPr>
              <a:t>www.hfip.org</a:t>
            </a:r>
            <a:r>
              <a:rPr lang="en-US" sz="1200" dirty="0">
                <a:latin typeface="+mn-lt"/>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0184"/>
                                        </p:tgtEl>
                                        <p:attrNameLst>
                                          <p:attrName>style.visibility</p:attrName>
                                        </p:attrNameLst>
                                      </p:cBhvr>
                                      <p:to>
                                        <p:strVal val="visible"/>
                                      </p:to>
                                    </p:set>
                                    <p:anim calcmode="lin" valueType="num">
                                      <p:cBhvr>
                                        <p:cTn id="7" dur="500" fill="hold"/>
                                        <p:tgtEl>
                                          <p:spTgt spid="50184"/>
                                        </p:tgtEl>
                                        <p:attrNameLst>
                                          <p:attrName>ppt_w</p:attrName>
                                        </p:attrNameLst>
                                      </p:cBhvr>
                                      <p:tavLst>
                                        <p:tav tm="0">
                                          <p:val>
                                            <p:fltVal val="0"/>
                                          </p:val>
                                        </p:tav>
                                        <p:tav tm="100000">
                                          <p:val>
                                            <p:strVal val="#ppt_w"/>
                                          </p:val>
                                        </p:tav>
                                      </p:tavLst>
                                    </p:anim>
                                    <p:anim calcmode="lin" valueType="num">
                                      <p:cBhvr>
                                        <p:cTn id="8" dur="500" fill="hold"/>
                                        <p:tgtEl>
                                          <p:spTgt spid="50184"/>
                                        </p:tgtEl>
                                        <p:attrNameLst>
                                          <p:attrName>ppt_h</p:attrName>
                                        </p:attrNameLst>
                                      </p:cBhvr>
                                      <p:tavLst>
                                        <p:tav tm="0">
                                          <p:val>
                                            <p:fltVal val="0"/>
                                          </p:val>
                                        </p:tav>
                                        <p:tav tm="100000">
                                          <p:val>
                                            <p:strVal val="#ppt_h"/>
                                          </p:val>
                                        </p:tav>
                                      </p:tavLst>
                                    </p:anim>
                                    <p:animEffect transition="in" filter="fade">
                                      <p:cBhvr>
                                        <p:cTn id="9"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Untitled Image 5.png"/>
          <p:cNvPicPr>
            <a:picLocks noChangeAspect="1"/>
          </p:cNvPicPr>
          <p:nvPr/>
        </p:nvPicPr>
        <p:blipFill>
          <a:blip r:embed="rId3"/>
          <a:srcRect/>
          <a:stretch>
            <a:fillRect/>
          </a:stretch>
        </p:blipFill>
        <p:spPr bwMode="auto">
          <a:xfrm>
            <a:off x="6200775" y="4283075"/>
            <a:ext cx="2889250" cy="1743075"/>
          </a:xfrm>
          <a:prstGeom prst="rect">
            <a:avLst/>
          </a:prstGeom>
          <a:noFill/>
          <a:ln w="9525">
            <a:noFill/>
            <a:miter lim="800000"/>
            <a:headEnd/>
            <a:tailEnd/>
          </a:ln>
        </p:spPr>
      </p:pic>
      <p:sp>
        <p:nvSpPr>
          <p:cNvPr id="27651" name="Rectangle 2"/>
          <p:cNvSpPr>
            <a:spLocks noGrp="1" noChangeArrowheads="1"/>
          </p:cNvSpPr>
          <p:nvPr>
            <p:ph type="title"/>
          </p:nvPr>
        </p:nvSpPr>
        <p:spPr/>
        <p:txBody>
          <a:bodyPr/>
          <a:lstStyle/>
          <a:p>
            <a:pPr eaLnBrk="1" hangingPunct="1"/>
            <a:r>
              <a:rPr lang="en-US" smtClean="0">
                <a:latin typeface="Calibri" charset="0"/>
                <a:ea typeface="Calibri" charset="0"/>
                <a:cs typeface="Calibri" charset="0"/>
              </a:rPr>
              <a:t>HFIP Activities</a:t>
            </a:r>
          </a:p>
        </p:txBody>
      </p:sp>
      <p:sp>
        <p:nvSpPr>
          <p:cNvPr id="27652" name="Rectangle 3"/>
          <p:cNvSpPr>
            <a:spLocks noGrp="1" noChangeArrowheads="1"/>
          </p:cNvSpPr>
          <p:nvPr>
            <p:ph idx="1"/>
          </p:nvPr>
        </p:nvSpPr>
        <p:spPr>
          <a:xfrm>
            <a:off x="149225" y="1328738"/>
            <a:ext cx="6607175" cy="4953000"/>
          </a:xfrm>
        </p:spPr>
        <p:txBody>
          <a:bodyPr/>
          <a:lstStyle/>
          <a:p>
            <a:pPr marL="461963" indent="-461963" eaLnBrk="1" hangingPunct="1">
              <a:spcBef>
                <a:spcPts val="600"/>
              </a:spcBef>
            </a:pPr>
            <a:r>
              <a:rPr lang="en-US" dirty="0">
                <a:latin typeface="Calibri" charset="0"/>
                <a:ea typeface="Calibri" charset="0"/>
                <a:cs typeface="Calibri" charset="0"/>
              </a:rPr>
              <a:t>Traditional Hurricane Research Activities:</a:t>
            </a:r>
          </a:p>
          <a:p>
            <a:pPr marL="461963" indent="-461963" eaLnBrk="1" hangingPunct="1">
              <a:spcBef>
                <a:spcPts val="600"/>
              </a:spcBef>
              <a:buFontTx/>
              <a:buChar char="•"/>
            </a:pPr>
            <a:r>
              <a:rPr lang="en-US" sz="2000" dirty="0">
                <a:latin typeface="Calibri" charset="0"/>
                <a:ea typeface="Calibri" charset="0"/>
                <a:cs typeface="Calibri" charset="0"/>
              </a:rPr>
              <a:t>Observations, analysis, database, &amp; instrument R&amp;D (IFEX)</a:t>
            </a:r>
          </a:p>
          <a:p>
            <a:pPr marL="461963" indent="-461963" eaLnBrk="1" hangingPunct="1">
              <a:spcBef>
                <a:spcPts val="600"/>
              </a:spcBef>
              <a:buFontTx/>
              <a:buChar char="•"/>
            </a:pPr>
            <a:r>
              <a:rPr lang="en-US" sz="2000" dirty="0">
                <a:latin typeface="Calibri" charset="0"/>
                <a:ea typeface="Calibri" charset="0"/>
                <a:cs typeface="Calibri" charset="0"/>
              </a:rPr>
              <a:t>Statistical-dynamical model development</a:t>
            </a:r>
          </a:p>
          <a:p>
            <a:pPr marL="461963" indent="-461963" eaLnBrk="1" hangingPunct="1">
              <a:spcBef>
                <a:spcPts val="600"/>
              </a:spcBef>
              <a:buFontTx/>
              <a:buChar char="•"/>
            </a:pPr>
            <a:r>
              <a:rPr lang="en-US" sz="2000" dirty="0">
                <a:latin typeface="Calibri" charset="0"/>
                <a:ea typeface="Calibri" charset="0"/>
                <a:cs typeface="Calibri" charset="0"/>
              </a:rPr>
              <a:t>Advances in operational models (Stream 1)</a:t>
            </a:r>
          </a:p>
          <a:p>
            <a:pPr marL="461963" indent="-461963" eaLnBrk="1" hangingPunct="1">
              <a:spcBef>
                <a:spcPts val="600"/>
              </a:spcBef>
            </a:pPr>
            <a:r>
              <a:rPr lang="en-US" dirty="0">
                <a:latin typeface="Calibri" charset="0"/>
                <a:ea typeface="Calibri" charset="0"/>
                <a:cs typeface="Calibri" charset="0"/>
              </a:rPr>
              <a:t>New HFIP Research Thrusts:</a:t>
            </a:r>
            <a:endParaRPr lang="en-US" sz="2000" dirty="0">
              <a:latin typeface="Calibri" charset="0"/>
              <a:ea typeface="Calibri" charset="0"/>
              <a:cs typeface="Calibri" charset="0"/>
            </a:endParaRPr>
          </a:p>
          <a:p>
            <a:pPr marL="461963" indent="-461963" eaLnBrk="1" hangingPunct="1">
              <a:spcBef>
                <a:spcPts val="600"/>
              </a:spcBef>
              <a:buFontTx/>
              <a:buChar char="•"/>
            </a:pPr>
            <a:r>
              <a:rPr lang="en-US" sz="2000" dirty="0">
                <a:latin typeface="Calibri" charset="0"/>
                <a:ea typeface="Calibri" charset="0"/>
                <a:cs typeface="Calibri" charset="0"/>
              </a:rPr>
              <a:t>Experimental global and regional hurricane model development (Stream 2)</a:t>
            </a:r>
          </a:p>
          <a:p>
            <a:pPr marL="461963" indent="-461963" eaLnBrk="1" hangingPunct="1">
              <a:spcBef>
                <a:spcPts val="600"/>
              </a:spcBef>
              <a:buFontTx/>
              <a:buChar char="•"/>
            </a:pPr>
            <a:r>
              <a:rPr lang="en-US" sz="2000" dirty="0">
                <a:latin typeface="Calibri" charset="0"/>
                <a:ea typeface="Calibri" charset="0"/>
                <a:cs typeface="Calibri" charset="0"/>
              </a:rPr>
              <a:t>Data assimilation techniques and observing system strategy analysis development (Stream 1 &amp; 2)</a:t>
            </a:r>
          </a:p>
          <a:p>
            <a:pPr marL="461963" indent="-461963" eaLnBrk="1" hangingPunct="1">
              <a:spcBef>
                <a:spcPts val="600"/>
              </a:spcBef>
              <a:buFontTx/>
              <a:buChar char="•"/>
            </a:pPr>
            <a:r>
              <a:rPr lang="en-US" sz="2000" dirty="0">
                <a:latin typeface="Calibri" charset="0"/>
                <a:ea typeface="Calibri" charset="0"/>
                <a:cs typeface="Calibri" charset="0"/>
              </a:rPr>
              <a:t>Model evaluation tool </a:t>
            </a:r>
            <a:r>
              <a:rPr lang="en-US" sz="2000" dirty="0" smtClean="0">
                <a:latin typeface="Calibri" charset="0"/>
                <a:ea typeface="Calibri" charset="0"/>
                <a:cs typeface="Calibri" charset="0"/>
              </a:rPr>
              <a:t>development (Stream 1.5)</a:t>
            </a:r>
            <a:endParaRPr lang="en-US" sz="2000" dirty="0">
              <a:latin typeface="Calibri" charset="0"/>
              <a:ea typeface="Calibri" charset="0"/>
              <a:cs typeface="Calibri" charset="0"/>
            </a:endParaRPr>
          </a:p>
          <a:p>
            <a:pPr marL="461963" indent="-461963" eaLnBrk="1" hangingPunct="1">
              <a:spcBef>
                <a:spcPts val="600"/>
              </a:spcBef>
              <a:buFontTx/>
              <a:buChar char="•"/>
            </a:pPr>
            <a:r>
              <a:rPr lang="en-US" sz="2000" dirty="0">
                <a:latin typeface="Calibri" charset="0"/>
                <a:ea typeface="Calibri" charset="0"/>
                <a:cs typeface="Calibri" charset="0"/>
              </a:rPr>
              <a:t>Application and tool development for forecasters</a:t>
            </a:r>
          </a:p>
        </p:txBody>
      </p:sp>
      <p:sp>
        <p:nvSpPr>
          <p:cNvPr id="27653" name="Text Box 6"/>
          <p:cNvSpPr txBox="1">
            <a:spLocks noChangeArrowheads="1"/>
          </p:cNvSpPr>
          <p:nvPr/>
        </p:nvSpPr>
        <p:spPr bwMode="auto">
          <a:xfrm>
            <a:off x="238125" y="5969000"/>
            <a:ext cx="8639175" cy="4270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200" dirty="0">
                <a:solidFill>
                  <a:srgbClr val="000090"/>
                </a:solidFill>
                <a:latin typeface="Calibri" charset="0"/>
                <a:ea typeface="Calibri" charset="0"/>
                <a:cs typeface="Calibri" charset="0"/>
              </a:rPr>
              <a:t>Partnership: NCEP, AOC, AOML, ESRL, GFDL, DTC, USWRP, NESDIS/STAR</a:t>
            </a:r>
          </a:p>
        </p:txBody>
      </p:sp>
      <p:sp>
        <p:nvSpPr>
          <p:cNvPr id="27654" name="Rectangle 6"/>
          <p:cNvSpPr>
            <a:spLocks/>
          </p:cNvSpPr>
          <p:nvPr/>
        </p:nvSpPr>
        <p:spPr bwMode="auto">
          <a:xfrm>
            <a:off x="6386976" y="4286274"/>
            <a:ext cx="525463" cy="381000"/>
          </a:xfrm>
          <a:prstGeom prst="rect">
            <a:avLst/>
          </a:prstGeom>
          <a:noFill/>
          <a:ln w="12700">
            <a:noFill/>
            <a:miter lim="800000"/>
            <a:headEnd/>
            <a:tailEnd/>
          </a:ln>
        </p:spPr>
        <p:txBody>
          <a:bodyPr lIns="0" tIns="0" rIns="40639" bIns="0" anchor="ctr">
            <a:prstTxWarp prst="textNoShape">
              <a:avLst/>
            </a:prstTxWarp>
          </a:bodyPr>
          <a:lstStyle/>
          <a:p>
            <a:pPr marL="39688" algn="ctr">
              <a:lnSpc>
                <a:spcPct val="50000"/>
              </a:lnSpc>
            </a:pPr>
            <a:r>
              <a:rPr lang="en-US" sz="1600" dirty="0">
                <a:solidFill>
                  <a:schemeClr val="bg1"/>
                </a:solidFill>
                <a:latin typeface="Calibri" charset="0"/>
                <a:ea typeface="Arial" charset="0"/>
                <a:cs typeface="Arial" charset="0"/>
                <a:sym typeface="Arial" charset="0"/>
              </a:rPr>
              <a:t>D1</a:t>
            </a:r>
          </a:p>
        </p:txBody>
      </p:sp>
      <p:sp>
        <p:nvSpPr>
          <p:cNvPr id="27655" name="Rectangle 8"/>
          <p:cNvSpPr>
            <a:spLocks noChangeArrowheads="1"/>
          </p:cNvSpPr>
          <p:nvPr/>
        </p:nvSpPr>
        <p:spPr bwMode="auto">
          <a:xfrm>
            <a:off x="7039388" y="4677263"/>
            <a:ext cx="515938" cy="288925"/>
          </a:xfrm>
          <a:prstGeom prst="rect">
            <a:avLst/>
          </a:prstGeom>
          <a:noFill/>
          <a:ln w="12700">
            <a:noFill/>
            <a:miter lim="800000"/>
            <a:headEnd/>
            <a:tailEnd/>
          </a:ln>
          <a:effectLst>
            <a:outerShdw blurRad="50800" dist="38100" dir="2700000">
              <a:srgbClr val="000000">
                <a:alpha val="43000"/>
              </a:srgbClr>
            </a:outerShdw>
          </a:effectLst>
        </p:spPr>
        <p:txBody>
          <a:bodyPr lIns="50800" tIns="50800" rIns="30479" bIns="50800" anchor="ctr">
            <a:prstTxWarp prst="textNoShape">
              <a:avLst/>
            </a:prstTxWarp>
          </a:bodyPr>
          <a:lstStyle/>
          <a:p>
            <a:pPr marL="39688" algn="ctr">
              <a:lnSpc>
                <a:spcPct val="90000"/>
              </a:lnSpc>
            </a:pPr>
            <a:r>
              <a:rPr lang="en-US" sz="1600" dirty="0">
                <a:solidFill>
                  <a:srgbClr val="FFFFFF"/>
                </a:solidFill>
                <a:latin typeface="Calibri" charset="0"/>
                <a:ea typeface="Arial" charset="0"/>
                <a:cs typeface="Arial" charset="0"/>
                <a:sym typeface="Arial" charset="0"/>
              </a:rPr>
              <a:t>D2</a:t>
            </a:r>
          </a:p>
        </p:txBody>
      </p:sp>
      <p:pic>
        <p:nvPicPr>
          <p:cNvPr id="27656" name="Picture 2" descr="tk2"/>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42113" y="2272006"/>
            <a:ext cx="1989137" cy="2057400"/>
          </a:xfrm>
          <a:prstGeom prst="rect">
            <a:avLst/>
          </a:prstGeom>
          <a:noFill/>
          <a:ln w="9525">
            <a:noFill/>
            <a:miter lim="800000"/>
            <a:headEnd/>
            <a:tailEnd/>
          </a:ln>
        </p:spPr>
      </p:pic>
      <p:pic>
        <p:nvPicPr>
          <p:cNvPr id="27657" name="Picture 11" descr="p3-gulfstream_S.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92875" y="1295693"/>
            <a:ext cx="2436813" cy="1036638"/>
          </a:xfrm>
          <a:prstGeom prst="rect">
            <a:avLst/>
          </a:prstGeom>
          <a:noFill/>
          <a:ln w="9525">
            <a:noFill/>
            <a:miter lim="800000"/>
            <a:headEnd/>
            <a:tailEnd/>
          </a:ln>
        </p:spPr>
      </p:pic>
      <p:sp>
        <p:nvSpPr>
          <p:cNvPr id="10" name="TextBox 9"/>
          <p:cNvSpPr txBox="1"/>
          <p:nvPr/>
        </p:nvSpPr>
        <p:spPr>
          <a:xfrm>
            <a:off x="6518676" y="6614858"/>
            <a:ext cx="2287806" cy="276999"/>
          </a:xfrm>
          <a:prstGeom prst="rect">
            <a:avLst/>
          </a:prstGeom>
          <a:noFill/>
        </p:spPr>
        <p:txBody>
          <a:bodyPr wrap="none" rtlCol="0">
            <a:spAutoFit/>
          </a:bodyPr>
          <a:lstStyle/>
          <a:p>
            <a:r>
              <a:rPr lang="en-US" sz="1200" dirty="0">
                <a:latin typeface="+mn-lt"/>
              </a:rPr>
              <a:t>http://</a:t>
            </a:r>
            <a:r>
              <a:rPr lang="en-US" sz="1200" dirty="0" err="1">
                <a:latin typeface="+mn-lt"/>
              </a:rPr>
              <a:t>www.hfip.org</a:t>
            </a:r>
            <a:r>
              <a:rPr lang="en-US" sz="1200" dirty="0" smtClean="0">
                <a:latin typeface="+mn-lt"/>
              </a:rPr>
              <a:t>/documents/</a:t>
            </a:r>
            <a:endParaRPr lang="en-US" sz="1200" dirty="0">
              <a:latin typeface="+mn-lt"/>
            </a:endParaRPr>
          </a:p>
        </p:txBody>
      </p:sp>
    </p:spTree>
    <p:extLst>
      <p:ext uri="{BB962C8B-B14F-4D97-AF65-F5344CB8AC3E}">
        <p14:creationId xmlns:p14="http://schemas.microsoft.com/office/powerpoint/2010/main" val="23677517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300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1000" fill="hold"/>
                                        <p:tgtEl>
                                          <p:spTgt spid="2765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765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765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7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2-10-31 at 8.44.43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0600" y="4148667"/>
            <a:ext cx="2240280" cy="2160725"/>
          </a:xfrm>
          <a:prstGeom prst="rect">
            <a:avLst/>
          </a:prstGeom>
        </p:spPr>
      </p:pic>
      <p:pic>
        <p:nvPicPr>
          <p:cNvPr id="2" name="Picture 1" descr="Screen Shot 2012-10-31 at 8.38.21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6507" y="1315357"/>
            <a:ext cx="3225468" cy="3220357"/>
          </a:xfrm>
          <a:prstGeom prst="rect">
            <a:avLst/>
          </a:prstGeom>
        </p:spPr>
      </p:pic>
      <p:sp>
        <p:nvSpPr>
          <p:cNvPr id="26" name="Rectangle 8"/>
          <p:cNvSpPr>
            <a:spLocks/>
          </p:cNvSpPr>
          <p:nvPr/>
        </p:nvSpPr>
        <p:spPr bwMode="auto">
          <a:xfrm>
            <a:off x="1819846" y="1577295"/>
            <a:ext cx="1833485" cy="369332"/>
          </a:xfrm>
          <a:prstGeom prst="rect">
            <a:avLst/>
          </a:prstGeom>
          <a:noFill/>
          <a:ln w="12700">
            <a:noFill/>
            <a:miter lim="800000"/>
            <a:headEnd/>
            <a:tailEnd/>
          </a:ln>
        </p:spPr>
        <p:txBody>
          <a:bodyPr wrap="square" lIns="0" tIns="0" rIns="40639" bIns="0">
            <a:prstTxWarp prst="textNoShape">
              <a:avLst/>
            </a:prstTxWarp>
            <a:spAutoFit/>
          </a:bodyPr>
          <a:lstStyle/>
          <a:p>
            <a:pPr marL="39688" algn="ctr"/>
            <a:r>
              <a:rPr lang="en-US" sz="1200" b="1" dirty="0" smtClean="0">
                <a:solidFill>
                  <a:srgbClr val="FFFFFF"/>
                </a:solidFill>
                <a:latin typeface="Calibri" charset="0"/>
                <a:ea typeface="Arial" charset="0"/>
                <a:cs typeface="Arial" charset="0"/>
                <a:sym typeface="Arial" charset="0"/>
              </a:rPr>
              <a:t>4 </a:t>
            </a:r>
            <a:r>
              <a:rPr lang="en-US" sz="1200" b="1" dirty="0">
                <a:solidFill>
                  <a:srgbClr val="FFFFFF"/>
                </a:solidFill>
                <a:latin typeface="Calibri" charset="0"/>
                <a:ea typeface="Arial" charset="0"/>
                <a:cs typeface="Arial" charset="0"/>
                <a:sym typeface="Arial" charset="0"/>
              </a:rPr>
              <a:t>P-3 Flights</a:t>
            </a:r>
          </a:p>
          <a:p>
            <a:pPr marL="39688" algn="ctr"/>
            <a:r>
              <a:rPr lang="en-US" sz="1200" b="1" dirty="0" smtClean="0">
                <a:solidFill>
                  <a:srgbClr val="FFFFFF"/>
                </a:solidFill>
                <a:latin typeface="Calibri" charset="0"/>
                <a:ea typeface="Arial" charset="0"/>
                <a:cs typeface="Arial" charset="0"/>
                <a:sym typeface="Arial" charset="0"/>
              </a:rPr>
              <a:t>22 </a:t>
            </a:r>
            <a:r>
              <a:rPr lang="en-US" sz="1200" b="1" dirty="0">
                <a:solidFill>
                  <a:srgbClr val="FFFFFF"/>
                </a:solidFill>
                <a:latin typeface="Calibri" charset="0"/>
                <a:ea typeface="Arial" charset="0"/>
                <a:cs typeface="Arial" charset="0"/>
                <a:sym typeface="Arial" charset="0"/>
              </a:rPr>
              <a:t>August – </a:t>
            </a:r>
            <a:r>
              <a:rPr lang="en-US" sz="1200" b="1" dirty="0" smtClean="0">
                <a:solidFill>
                  <a:srgbClr val="FFFFFF"/>
                </a:solidFill>
                <a:latin typeface="Calibri" charset="0"/>
                <a:ea typeface="Arial" charset="0"/>
                <a:cs typeface="Arial" charset="0"/>
                <a:sym typeface="Arial" charset="0"/>
              </a:rPr>
              <a:t>24 August 2011</a:t>
            </a:r>
            <a:endParaRPr lang="en-US" sz="1200" b="1" dirty="0">
              <a:solidFill>
                <a:srgbClr val="FFFFFF"/>
              </a:solidFill>
              <a:latin typeface="Calibri" charset="0"/>
              <a:ea typeface="Arial" charset="0"/>
              <a:cs typeface="Arial" charset="0"/>
              <a:sym typeface="Arial" charset="0"/>
            </a:endParaRPr>
          </a:p>
        </p:txBody>
      </p:sp>
      <p:sp>
        <p:nvSpPr>
          <p:cNvPr id="21507" name="Text Box 4"/>
          <p:cNvSpPr txBox="1">
            <a:spLocks noChangeArrowheads="1"/>
          </p:cNvSpPr>
          <p:nvPr/>
        </p:nvSpPr>
        <p:spPr bwMode="auto">
          <a:xfrm>
            <a:off x="276541" y="4755632"/>
            <a:ext cx="2969745" cy="1461939"/>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17475" indent="-117475" eaLnBrk="1" hangingPunct="1">
              <a:spcBef>
                <a:spcPts val="300"/>
              </a:spcBef>
              <a:buFont typeface="Arial"/>
              <a:buChar char="•"/>
            </a:pPr>
            <a:r>
              <a:rPr lang="en-US" sz="1400" dirty="0">
                <a:latin typeface="Calibri" charset="0"/>
              </a:rPr>
              <a:t>7</a:t>
            </a:r>
            <a:r>
              <a:rPr lang="en-US" sz="1400" dirty="0" smtClean="0">
                <a:latin typeface="Calibri" charset="0"/>
              </a:rPr>
              <a:t> WP-3D TDR missions </a:t>
            </a:r>
            <a:r>
              <a:rPr lang="en-US" sz="1400" dirty="0">
                <a:latin typeface="Calibri" charset="0"/>
              </a:rPr>
              <a:t>from </a:t>
            </a:r>
            <a:r>
              <a:rPr lang="en-US" sz="1400" dirty="0" smtClean="0">
                <a:latin typeface="Calibri" charset="0"/>
              </a:rPr>
              <a:t>00 UTC 26 – 12 UTC 29 September 2012 at 12 h </a:t>
            </a:r>
            <a:r>
              <a:rPr lang="en-US" sz="1400" dirty="0">
                <a:latin typeface="Calibri"/>
                <a:ea typeface="Arial" charset="0"/>
                <a:cs typeface="Calibri"/>
                <a:sym typeface="Arial" charset="0"/>
              </a:rPr>
              <a:t>Doppler </a:t>
            </a:r>
            <a:r>
              <a:rPr lang="en-US" sz="1400" dirty="0" smtClean="0">
                <a:latin typeface="Calibri" charset="0"/>
              </a:rPr>
              <a:t>sampling </a:t>
            </a:r>
            <a:r>
              <a:rPr lang="en-US" sz="1400" dirty="0" smtClean="0">
                <a:latin typeface="Calibri"/>
                <a:ea typeface="Arial" charset="0"/>
                <a:cs typeface="Calibri"/>
                <a:sym typeface="Arial" charset="0"/>
              </a:rPr>
              <a:t>(HEDAS/GSI)</a:t>
            </a:r>
            <a:endParaRPr lang="en-US" sz="1400" dirty="0">
              <a:latin typeface="Calibri" charset="0"/>
              <a:sym typeface="Arial" charset="0"/>
            </a:endParaRPr>
          </a:p>
          <a:p>
            <a:pPr marL="117475" indent="-117475" eaLnBrk="1" hangingPunct="1">
              <a:spcBef>
                <a:spcPts val="300"/>
              </a:spcBef>
              <a:buFont typeface="Arial"/>
              <a:buChar char="•"/>
            </a:pPr>
            <a:r>
              <a:rPr lang="en-US" sz="1400" dirty="0" smtClean="0">
                <a:latin typeface="Calibri" charset="0"/>
              </a:rPr>
              <a:t>3 G</a:t>
            </a:r>
            <a:r>
              <a:rPr lang="en-US" sz="1400" dirty="0">
                <a:latin typeface="Calibri" charset="0"/>
              </a:rPr>
              <a:t>-IV </a:t>
            </a:r>
            <a:r>
              <a:rPr lang="en-US" sz="1400" dirty="0" smtClean="0">
                <a:latin typeface="Calibri" charset="0"/>
              </a:rPr>
              <a:t>missions (1 </a:t>
            </a:r>
            <a:r>
              <a:rPr lang="en-US" sz="1400" dirty="0" smtClean="0">
                <a:latin typeface="Calibri" charset="0"/>
                <a:hlinkClick r:id="rId5"/>
              </a:rPr>
              <a:t>G-IV TDR mission</a:t>
            </a:r>
            <a:r>
              <a:rPr lang="en-US" sz="1400" dirty="0" smtClean="0">
                <a:latin typeface="Calibri" charset="0"/>
              </a:rPr>
              <a:t>) </a:t>
            </a:r>
            <a:endParaRPr lang="en-US" sz="1400" dirty="0">
              <a:latin typeface="Calibri" charset="0"/>
            </a:endParaRPr>
          </a:p>
          <a:p>
            <a:pPr marL="117475" indent="-117475" eaLnBrk="1" hangingPunct="1">
              <a:spcBef>
                <a:spcPts val="300"/>
              </a:spcBef>
              <a:buFont typeface="Arial"/>
              <a:buChar char="•"/>
            </a:pPr>
            <a:r>
              <a:rPr lang="en-US" sz="1400" dirty="0" smtClean="0">
                <a:latin typeface="Calibri" charset="0"/>
              </a:rPr>
              <a:t>Sampled Hurricane Sandy from passage N of Cuba to landfall</a:t>
            </a:r>
            <a:endParaRPr lang="en-US" sz="1400" dirty="0">
              <a:latin typeface="Calibri" charset="0"/>
            </a:endParaRPr>
          </a:p>
        </p:txBody>
      </p:sp>
      <p:sp>
        <p:nvSpPr>
          <p:cNvPr id="8" name="Rectangle 5"/>
          <p:cNvSpPr txBox="1">
            <a:spLocks noChangeArrowheads="1"/>
          </p:cNvSpPr>
          <p:nvPr/>
        </p:nvSpPr>
        <p:spPr bwMode="auto">
          <a:xfrm>
            <a:off x="0" y="0"/>
            <a:ext cx="7696200" cy="1195920"/>
          </a:xfrm>
          <a:prstGeom prst="rect">
            <a:avLst/>
          </a:prstGeom>
          <a:noFill/>
          <a:ln w="9525">
            <a:noFill/>
            <a:miter lim="800000"/>
            <a:headEnd/>
            <a:tailEnd/>
          </a:ln>
        </p:spPr>
        <p:txBody>
          <a:bodyPr vert="horz" wrap="square" lIns="182880" tIns="45720" rIns="30479" bIns="45720" numCol="1" anchor="b" anchorCtr="0" compatLnSpc="1">
            <a:prstTxWarp prst="textNoShape">
              <a:avLst/>
            </a:prstTxWarp>
          </a:bodyPr>
          <a:lst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defRPr/>
            </a:pPr>
            <a:r>
              <a:rPr lang="en-US" sz="4800" dirty="0" smtClean="0">
                <a:latin typeface="+mj-lt"/>
                <a:ea typeface="Calibri" charset="0"/>
                <a:cs typeface="Calibri" charset="0"/>
              </a:rPr>
              <a:t>Improved Models &amp; Data:</a:t>
            </a:r>
            <a:br>
              <a:rPr lang="en-US" sz="4800" dirty="0" smtClean="0">
                <a:latin typeface="+mj-lt"/>
                <a:ea typeface="Calibri" charset="0"/>
                <a:cs typeface="Calibri" charset="0"/>
              </a:rPr>
            </a:br>
            <a:r>
              <a:rPr lang="en-US" sz="4000" dirty="0" smtClean="0">
                <a:latin typeface="+mj-lt"/>
                <a:ea typeface="Calibri" charset="0"/>
                <a:cs typeface="Calibri" charset="0"/>
              </a:rPr>
              <a:t>IFEX 2012: Sandy</a:t>
            </a:r>
            <a:endParaRPr lang="en-US" sz="3200" dirty="0" smtClean="0">
              <a:latin typeface="+mj-lt"/>
              <a:ea typeface="Calibri" charset="0"/>
              <a:cs typeface="Calibri" charset="0"/>
            </a:endParaRPr>
          </a:p>
        </p:txBody>
      </p:sp>
      <p:sp>
        <p:nvSpPr>
          <p:cNvPr id="24" name="Rectangle 6"/>
          <p:cNvSpPr txBox="1">
            <a:spLocks noChangeArrowheads="1"/>
          </p:cNvSpPr>
          <p:nvPr/>
        </p:nvSpPr>
        <p:spPr bwMode="auto">
          <a:xfrm>
            <a:off x="3773709" y="2032439"/>
            <a:ext cx="2004791" cy="136934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rIns="30479">
            <a:prstTxWarp prst="textNoShape">
              <a:avLst/>
            </a:prstTxWarp>
          </a:bodyPr>
          <a:lstStyle/>
          <a:p>
            <a:pPr marL="39688" algn="ctr"/>
            <a:r>
              <a:rPr lang="en-US" sz="1600" dirty="0" smtClean="0">
                <a:solidFill>
                  <a:srgbClr val="000000"/>
                </a:solidFill>
                <a:latin typeface="Calibri" charset="0"/>
                <a:ea typeface="Arial" charset="0"/>
                <a:sym typeface="Arial" charset="0"/>
                <a:hlinkClick r:id="rId6"/>
              </a:rPr>
              <a:t>TDR-Experiment</a:t>
            </a:r>
            <a:r>
              <a:rPr lang="en-US" sz="1600" dirty="0" smtClean="0">
                <a:solidFill>
                  <a:srgbClr val="000000"/>
                </a:solidFill>
                <a:latin typeface="Calibri" charset="0"/>
                <a:ea typeface="Arial" charset="0"/>
                <a:sym typeface="Arial" charset="0"/>
              </a:rPr>
              <a:t>: Doppler data </a:t>
            </a:r>
            <a:r>
              <a:rPr lang="en-US" sz="1600" dirty="0">
                <a:solidFill>
                  <a:srgbClr val="000000"/>
                </a:solidFill>
                <a:latin typeface="Calibri" charset="0"/>
                <a:ea typeface="Arial" charset="0"/>
                <a:sym typeface="Arial" charset="0"/>
              </a:rPr>
              <a:t>transmitted in real-</a:t>
            </a:r>
            <a:r>
              <a:rPr lang="en-US" sz="1600" dirty="0" smtClean="0">
                <a:solidFill>
                  <a:srgbClr val="000000"/>
                </a:solidFill>
                <a:latin typeface="Calibri" charset="0"/>
                <a:ea typeface="Arial" charset="0"/>
                <a:sym typeface="Arial" charset="0"/>
              </a:rPr>
              <a:t>time </a:t>
            </a:r>
            <a:r>
              <a:rPr lang="en-US" sz="1600" dirty="0">
                <a:solidFill>
                  <a:srgbClr val="000000"/>
                </a:solidFill>
                <a:latin typeface="Calibri" charset="0"/>
                <a:ea typeface="Arial" charset="0"/>
                <a:sym typeface="Arial" charset="0"/>
              </a:rPr>
              <a:t>for assimilation into </a:t>
            </a:r>
            <a:r>
              <a:rPr lang="en-US" sz="1600" dirty="0" smtClean="0">
                <a:solidFill>
                  <a:srgbClr val="000000"/>
                </a:solidFill>
                <a:latin typeface="Calibri" charset="0"/>
                <a:ea typeface="Arial" charset="0"/>
                <a:sym typeface="Arial" charset="0"/>
              </a:rPr>
              <a:t>HWRF</a:t>
            </a:r>
            <a:endParaRPr lang="en-US" sz="1600" dirty="0">
              <a:solidFill>
                <a:srgbClr val="000000"/>
              </a:solidFill>
              <a:latin typeface="Calibri" charset="0"/>
              <a:ea typeface="Calibri" charset="0"/>
              <a:cs typeface="Calibri" charset="0"/>
              <a:sym typeface="Arial" charset="0"/>
            </a:endParaRPr>
          </a:p>
        </p:txBody>
      </p:sp>
      <p:sp>
        <p:nvSpPr>
          <p:cNvPr id="30" name="Text Box 7"/>
          <p:cNvSpPr txBox="1">
            <a:spLocks/>
          </p:cNvSpPr>
          <p:nvPr/>
        </p:nvSpPr>
        <p:spPr bwMode="auto">
          <a:xfrm>
            <a:off x="5313680" y="6648113"/>
            <a:ext cx="3604984" cy="218719"/>
          </a:xfrm>
          <a:prstGeom prst="rect">
            <a:avLst/>
          </a:prstGeom>
          <a:noFill/>
          <a:ln w="12700">
            <a:noFill/>
            <a:miter lim="800000"/>
            <a:headEnd/>
            <a:tailEnd/>
          </a:ln>
        </p:spPr>
        <p:txBody>
          <a:bodyPr wrap="none" lIns="64210" tIns="32102" rIns="64210" bIns="32102">
            <a:prstTxWarp prst="textNoShape">
              <a:avLst/>
            </a:prstTxWarp>
            <a:spAutoFit/>
          </a:bodyPr>
          <a:lstStyle/>
          <a:p>
            <a:r>
              <a:rPr lang="en-US" sz="1000" dirty="0" smtClean="0">
                <a:solidFill>
                  <a:srgbClr val="000000"/>
                </a:solidFill>
              </a:rPr>
              <a:t>Aberson, Aksoy, Gamache, Gopal (</a:t>
            </a:r>
            <a:r>
              <a:rPr lang="en-US" sz="1000" dirty="0">
                <a:solidFill>
                  <a:srgbClr val="000000"/>
                </a:solidFill>
              </a:rPr>
              <a:t>AOML/HRD</a:t>
            </a:r>
            <a:r>
              <a:rPr lang="en-US" sz="1000" dirty="0" smtClean="0">
                <a:solidFill>
                  <a:srgbClr val="000000"/>
                </a:solidFill>
              </a:rPr>
              <a:t>), Tong (EMC)</a:t>
            </a:r>
            <a:endParaRPr lang="en-US" sz="1100" dirty="0">
              <a:solidFill>
                <a:srgbClr val="000000"/>
              </a:solidFill>
            </a:endParaRPr>
          </a:p>
        </p:txBody>
      </p:sp>
      <p:cxnSp>
        <p:nvCxnSpPr>
          <p:cNvPr id="36" name="Straight Arrow Connector 35"/>
          <p:cNvCxnSpPr/>
          <p:nvPr/>
        </p:nvCxnSpPr>
        <p:spPr>
          <a:xfrm>
            <a:off x="2133600" y="2590800"/>
            <a:ext cx="1605930" cy="1945261"/>
          </a:xfrm>
          <a:prstGeom prst="straightConnector1">
            <a:avLst/>
          </a:prstGeom>
          <a:ln w="38100" cmpd="sng">
            <a:solidFill>
              <a:schemeClr val="bg1"/>
            </a:solidFill>
            <a:headEnd type="none"/>
            <a:tailEnd type="triangle"/>
          </a:ln>
        </p:spPr>
        <p:style>
          <a:lnRef idx="2">
            <a:schemeClr val="accent1"/>
          </a:lnRef>
          <a:fillRef idx="0">
            <a:schemeClr val="accent1"/>
          </a:fillRef>
          <a:effectRef idx="1">
            <a:schemeClr val="accent1"/>
          </a:effectRef>
          <a:fontRef idx="minor">
            <a:schemeClr val="tx1"/>
          </a:fontRef>
        </p:style>
      </p:cxnSp>
      <p:pic>
        <p:nvPicPr>
          <p:cNvPr id="11" name="Picture 10" descr="20121025H1wind10.gif"/>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17001" b="80902" l="14634" r="72230"/>
                    </a14:imgEffect>
                  </a14:imgLayer>
                </a14:imgProps>
              </a:ext>
              <a:ext uri="{28A0092B-C50C-407E-A947-70E740481C1C}">
                <a14:useLocalDpi xmlns:a14="http://schemas.microsoft.com/office/drawing/2010/main"/>
              </a:ext>
            </a:extLst>
          </a:blip>
          <a:srcRect l="7435" t="9013" r="20571" b="11111"/>
          <a:stretch/>
        </p:blipFill>
        <p:spPr>
          <a:xfrm>
            <a:off x="3640666" y="3945097"/>
            <a:ext cx="2192867" cy="2570263"/>
          </a:xfrm>
          <a:prstGeom prst="rect">
            <a:avLst/>
          </a:prstGeom>
        </p:spPr>
      </p:pic>
      <p:grpSp>
        <p:nvGrpSpPr>
          <p:cNvPr id="17" name="Group 16"/>
          <p:cNvGrpSpPr/>
          <p:nvPr/>
        </p:nvGrpSpPr>
        <p:grpSpPr>
          <a:xfrm>
            <a:off x="5833532" y="1354667"/>
            <a:ext cx="3198051" cy="5003799"/>
            <a:chOff x="5833532" y="1354667"/>
            <a:chExt cx="3198051" cy="5003799"/>
          </a:xfrm>
        </p:grpSpPr>
        <p:pic>
          <p:nvPicPr>
            <p:cNvPr id="16" name="Picture 15" descr="Screen shot 2012-11-02 at 4.08.22 PM.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833532" y="4241801"/>
              <a:ext cx="3198051" cy="2116665"/>
            </a:xfrm>
            <a:prstGeom prst="rect">
              <a:avLst/>
            </a:prstGeom>
          </p:spPr>
        </p:pic>
        <p:pic>
          <p:nvPicPr>
            <p:cNvPr id="14" name="Picture 13" descr="Screen shot 2012-11-02 at 4.10.06 PM.png"/>
            <p:cNvPicPr>
              <a:picLocks noChangeAspect="1"/>
            </p:cNvPicPr>
            <p:nvPr/>
          </p:nvPicPr>
          <p:blipFill rotWithShape="1">
            <a:blip r:embed="rId10" cstate="screen">
              <a:extLst>
                <a:ext uri="{28A0092B-C50C-407E-A947-70E740481C1C}">
                  <a14:useLocalDpi xmlns:a14="http://schemas.microsoft.com/office/drawing/2010/main"/>
                </a:ext>
              </a:extLst>
            </a:blip>
            <a:srcRect l="22222" t="12963" r="5660" b="4321"/>
            <a:stretch/>
          </p:blipFill>
          <p:spPr>
            <a:xfrm>
              <a:off x="6002866" y="1354667"/>
              <a:ext cx="3014134" cy="2833542"/>
            </a:xfrm>
            <a:prstGeom prst="rect">
              <a:avLst/>
            </a:prstGeom>
          </p:spPr>
        </p:pic>
        <p:sp>
          <p:nvSpPr>
            <p:cNvPr id="38" name="TextBox 30"/>
            <p:cNvSpPr txBox="1">
              <a:spLocks noChangeArrowheads="1"/>
            </p:cNvSpPr>
            <p:nvPr/>
          </p:nvSpPr>
          <p:spPr bwMode="auto">
            <a:xfrm>
              <a:off x="7067635" y="3644229"/>
              <a:ext cx="1078716"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HWRF/GSI</a:t>
              </a:r>
            </a:p>
            <a:p>
              <a:pPr algn="ctr"/>
              <a:r>
                <a:rPr lang="en-US" sz="1000" b="1" dirty="0" smtClean="0">
                  <a:latin typeface="Calibri" pitchFamily="34" charset="0"/>
                </a:rPr>
                <a:t>20121026 00UTC</a:t>
              </a:r>
              <a:endParaRPr lang="en-US" sz="1000" b="1" dirty="0">
                <a:latin typeface="Calibri" pitchFamily="34" charset="0"/>
              </a:endParaRPr>
            </a:p>
          </p:txBody>
        </p:sp>
        <p:sp>
          <p:nvSpPr>
            <p:cNvPr id="39" name="TextBox 30"/>
            <p:cNvSpPr txBox="1">
              <a:spLocks noChangeArrowheads="1"/>
            </p:cNvSpPr>
            <p:nvPr/>
          </p:nvSpPr>
          <p:spPr bwMode="auto">
            <a:xfrm>
              <a:off x="6585034" y="5684697"/>
              <a:ext cx="1078716" cy="400110"/>
            </a:xfrm>
            <a:prstGeom prst="rect">
              <a:avLst/>
            </a:prstGeom>
            <a:noFill/>
            <a:ln w="9525">
              <a:noFill/>
              <a:miter lim="800000"/>
              <a:headEnd/>
              <a:tailEnd/>
            </a:ln>
          </p:spPr>
          <p:txBody>
            <a:bodyPr wrap="none">
              <a:spAutoFit/>
            </a:bodyPr>
            <a:lstStyle/>
            <a:p>
              <a:pPr algn="ctr"/>
              <a:r>
                <a:rPr lang="en-US" sz="1000" b="1" dirty="0">
                  <a:latin typeface="Calibri" pitchFamily="34" charset="0"/>
                </a:rPr>
                <a:t>HWRF/GSI</a:t>
              </a:r>
            </a:p>
            <a:p>
              <a:pPr algn="ctr"/>
              <a:r>
                <a:rPr lang="en-US" sz="1000" b="1" dirty="0" smtClean="0">
                  <a:latin typeface="Calibri" pitchFamily="34" charset="0"/>
                </a:rPr>
                <a:t>20121026 00UTC</a:t>
              </a:r>
              <a:endParaRPr lang="en-US" sz="1000" b="1" dirty="0">
                <a:latin typeface="Calibri" pitchFamily="34" charset="0"/>
              </a:endParaRPr>
            </a:p>
          </p:txBody>
        </p:sp>
      </p:grpSp>
    </p:spTree>
    <p:extLst>
      <p:ext uri="{BB962C8B-B14F-4D97-AF65-F5344CB8AC3E}">
        <p14:creationId xmlns:p14="http://schemas.microsoft.com/office/powerpoint/2010/main" val="1511879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21025H1wind30.g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699" y="2104732"/>
            <a:ext cx="3355848" cy="3589562"/>
          </a:xfrm>
          <a:prstGeom prst="rect">
            <a:avLst/>
          </a:prstGeom>
        </p:spPr>
      </p:pic>
      <p:sp>
        <p:nvSpPr>
          <p:cNvPr id="51218" name="Text Box 18"/>
          <p:cNvSpPr txBox="1">
            <a:spLocks noChangeArrowheads="1"/>
          </p:cNvSpPr>
          <p:nvPr/>
        </p:nvSpPr>
        <p:spPr bwMode="auto">
          <a:xfrm>
            <a:off x="1945367" y="1371208"/>
            <a:ext cx="5339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dirty="0" smtClean="0">
                <a:solidFill>
                  <a:srgbClr val="000000"/>
                </a:solidFill>
                <a:latin typeface="Calibri" charset="0"/>
              </a:rPr>
              <a:t>Real-time P</a:t>
            </a:r>
            <a:r>
              <a:rPr lang="en-US" sz="1800" b="1" dirty="0">
                <a:solidFill>
                  <a:srgbClr val="000000"/>
                </a:solidFill>
                <a:latin typeface="Calibri" charset="0"/>
              </a:rPr>
              <a:t>-3 Tail Doppler </a:t>
            </a:r>
            <a:r>
              <a:rPr lang="en-US" sz="1800" b="1" dirty="0" smtClean="0">
                <a:solidFill>
                  <a:srgbClr val="000000"/>
                </a:solidFill>
                <a:latin typeface="Calibri" charset="0"/>
              </a:rPr>
              <a:t>Composite </a:t>
            </a:r>
            <a:r>
              <a:rPr lang="en-US" sz="1800" b="1" dirty="0">
                <a:solidFill>
                  <a:srgbClr val="000000"/>
                </a:solidFill>
                <a:latin typeface="Calibri" charset="0"/>
              </a:rPr>
              <a:t>at 3</a:t>
            </a:r>
            <a:r>
              <a:rPr lang="en-US" sz="1800" b="1" dirty="0" smtClean="0">
                <a:solidFill>
                  <a:srgbClr val="000000"/>
                </a:solidFill>
                <a:latin typeface="Calibri" charset="0"/>
              </a:rPr>
              <a:t> km altitude</a:t>
            </a:r>
            <a:endParaRPr lang="en-US" sz="1600" b="1" dirty="0">
              <a:solidFill>
                <a:srgbClr val="000000"/>
              </a:solidFill>
            </a:endParaRPr>
          </a:p>
        </p:txBody>
      </p:sp>
      <p:sp>
        <p:nvSpPr>
          <p:cNvPr id="10" name="Rectangle 5"/>
          <p:cNvSpPr txBox="1">
            <a:spLocks noChangeArrowheads="1"/>
          </p:cNvSpPr>
          <p:nvPr/>
        </p:nvSpPr>
        <p:spPr bwMode="auto">
          <a:xfrm>
            <a:off x="0" y="0"/>
            <a:ext cx="7696200" cy="1195920"/>
          </a:xfrm>
          <a:prstGeom prst="rect">
            <a:avLst/>
          </a:prstGeom>
          <a:noFill/>
          <a:ln w="9525">
            <a:noFill/>
            <a:miter lim="800000"/>
            <a:headEnd/>
            <a:tailEnd/>
          </a:ln>
        </p:spPr>
        <p:txBody>
          <a:bodyPr vert="horz" wrap="square" lIns="182880" tIns="45720" rIns="30479" bIns="45720" numCol="1" anchor="b" anchorCtr="0" compatLnSpc="1">
            <a:prstTxWarp prst="textNoShape">
              <a:avLst/>
            </a:prstTxWarp>
          </a:bodyPr>
          <a:lstStyle>
            <a:lvl1pPr algn="l" rtl="0" eaLnBrk="0" fontAlgn="base" hangingPunct="0">
              <a:lnSpc>
                <a:spcPct val="85000"/>
              </a:lnSpc>
              <a:spcBef>
                <a:spcPct val="0"/>
              </a:spcBef>
              <a:spcAft>
                <a:spcPct val="0"/>
              </a:spcAft>
              <a:defRPr sz="5400">
                <a:solidFill>
                  <a:schemeClr val="bg1"/>
                </a:solidFill>
                <a:latin typeface="Arial"/>
                <a:ea typeface="ＭＳ Ｐゴシック" charset="-128"/>
                <a:cs typeface="ＭＳ Ｐゴシック" pitchFamily="-112" charset="-128"/>
              </a:defRPr>
            </a:lvl1pPr>
            <a:lvl2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5400">
                <a:solidFill>
                  <a:schemeClr val="bg1"/>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5400">
                <a:solidFill>
                  <a:schemeClr val="bg1"/>
                </a:solidFill>
                <a:latin typeface="TradeGothicBold" pitchFamily="2" charset="0"/>
              </a:defRPr>
            </a:lvl6pPr>
            <a:lvl7pPr marL="914400" algn="l" rtl="0" fontAlgn="base">
              <a:lnSpc>
                <a:spcPct val="85000"/>
              </a:lnSpc>
              <a:spcBef>
                <a:spcPct val="0"/>
              </a:spcBef>
              <a:spcAft>
                <a:spcPct val="0"/>
              </a:spcAft>
              <a:defRPr sz="5400">
                <a:solidFill>
                  <a:schemeClr val="bg1"/>
                </a:solidFill>
                <a:latin typeface="TradeGothicBold" pitchFamily="2" charset="0"/>
              </a:defRPr>
            </a:lvl7pPr>
            <a:lvl8pPr marL="1371600" algn="l" rtl="0" fontAlgn="base">
              <a:lnSpc>
                <a:spcPct val="85000"/>
              </a:lnSpc>
              <a:spcBef>
                <a:spcPct val="0"/>
              </a:spcBef>
              <a:spcAft>
                <a:spcPct val="0"/>
              </a:spcAft>
              <a:defRPr sz="5400">
                <a:solidFill>
                  <a:schemeClr val="bg1"/>
                </a:solidFill>
                <a:latin typeface="TradeGothicBold" pitchFamily="2" charset="0"/>
              </a:defRPr>
            </a:lvl8pPr>
            <a:lvl9pPr marL="1828800" algn="l" rtl="0" fontAlgn="base">
              <a:lnSpc>
                <a:spcPct val="85000"/>
              </a:lnSpc>
              <a:spcBef>
                <a:spcPct val="0"/>
              </a:spcBef>
              <a:spcAft>
                <a:spcPct val="0"/>
              </a:spcAft>
              <a:defRPr sz="5400">
                <a:solidFill>
                  <a:schemeClr val="bg1"/>
                </a:solidFill>
                <a:latin typeface="TradeGothicBold" pitchFamily="2" charset="0"/>
              </a:defRPr>
            </a:lvl9pPr>
          </a:lstStyle>
          <a:p>
            <a:pPr>
              <a:defRPr/>
            </a:pPr>
            <a:r>
              <a:rPr lang="en-US" sz="4800" dirty="0" smtClean="0">
                <a:latin typeface="+mj-lt"/>
                <a:ea typeface="Calibri" charset="0"/>
                <a:cs typeface="Calibri" charset="0"/>
              </a:rPr>
              <a:t>Improved Models &amp; Data:</a:t>
            </a:r>
            <a:br>
              <a:rPr lang="en-US" sz="4800" dirty="0" smtClean="0">
                <a:latin typeface="+mj-lt"/>
                <a:ea typeface="Calibri" charset="0"/>
                <a:cs typeface="Calibri" charset="0"/>
              </a:rPr>
            </a:br>
            <a:r>
              <a:rPr lang="en-US" sz="4000" dirty="0" smtClean="0">
                <a:latin typeface="+mj-lt"/>
                <a:ea typeface="Calibri" charset="0"/>
                <a:cs typeface="Calibri" charset="0"/>
              </a:rPr>
              <a:t>IFEX 2012: Sandy</a:t>
            </a:r>
            <a:endParaRPr lang="en-US" sz="3200" dirty="0" smtClean="0">
              <a:latin typeface="+mj-lt"/>
              <a:ea typeface="Calibri" charset="0"/>
              <a:cs typeface="Calibri" charset="0"/>
            </a:endParaRPr>
          </a:p>
        </p:txBody>
      </p:sp>
      <p:sp>
        <p:nvSpPr>
          <p:cNvPr id="12" name="Text Box 7"/>
          <p:cNvSpPr txBox="1">
            <a:spLocks/>
          </p:cNvSpPr>
          <p:nvPr/>
        </p:nvSpPr>
        <p:spPr bwMode="auto">
          <a:xfrm>
            <a:off x="6524756" y="6635750"/>
            <a:ext cx="2184830" cy="226414"/>
          </a:xfrm>
          <a:prstGeom prst="rect">
            <a:avLst/>
          </a:prstGeom>
          <a:noFill/>
          <a:ln w="12700">
            <a:noFill/>
            <a:miter lim="800000"/>
            <a:headEnd/>
            <a:tailEnd/>
          </a:ln>
        </p:spPr>
        <p:txBody>
          <a:bodyPr wrap="none" lIns="64210" tIns="32102" rIns="64210" bIns="32102">
            <a:prstTxWarp prst="textNoShape">
              <a:avLst/>
            </a:prstTxWarp>
            <a:spAutoFit/>
          </a:bodyPr>
          <a:lstStyle/>
          <a:p>
            <a:r>
              <a:rPr lang="en-US" sz="1050" dirty="0">
                <a:solidFill>
                  <a:srgbClr val="000000"/>
                </a:solidFill>
              </a:rPr>
              <a:t>S. </a:t>
            </a:r>
            <a:r>
              <a:rPr lang="en-US" sz="1050" dirty="0" smtClean="0">
                <a:solidFill>
                  <a:srgbClr val="000000"/>
                </a:solidFill>
              </a:rPr>
              <a:t>Murillo, P. Reasor (</a:t>
            </a:r>
            <a:r>
              <a:rPr lang="en-US" sz="1050" dirty="0">
                <a:solidFill>
                  <a:srgbClr val="000000"/>
                </a:solidFill>
              </a:rPr>
              <a:t>AOML/HRD)</a:t>
            </a:r>
            <a:endParaRPr lang="en-US" sz="1200" dirty="0">
              <a:solidFill>
                <a:srgbClr val="000000"/>
              </a:solidFill>
            </a:endParaRPr>
          </a:p>
        </p:txBody>
      </p:sp>
      <p:pic>
        <p:nvPicPr>
          <p:cNvPr id="4" name="Picture 3" descr="20121027H1wind30.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7717" y="2132578"/>
            <a:ext cx="3355848" cy="3532467"/>
          </a:xfrm>
          <a:prstGeom prst="rect">
            <a:avLst/>
          </a:prstGeom>
        </p:spPr>
      </p:pic>
      <p:pic>
        <p:nvPicPr>
          <p:cNvPr id="3" name="Picture 2" descr="20121028H1wind30.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5734" y="2150524"/>
            <a:ext cx="3355848" cy="3495675"/>
          </a:xfrm>
          <a:prstGeom prst="rect">
            <a:avLst/>
          </a:prstGeom>
        </p:spPr>
      </p:pic>
      <p:sp>
        <p:nvSpPr>
          <p:cNvPr id="51212" name="TextBox 11"/>
          <p:cNvSpPr txBox="1">
            <a:spLocks noChangeArrowheads="1"/>
          </p:cNvSpPr>
          <p:nvPr/>
        </p:nvSpPr>
        <p:spPr bwMode="auto">
          <a:xfrm>
            <a:off x="6355741" y="5039317"/>
            <a:ext cx="15619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rgbClr val="000000"/>
                </a:solidFill>
                <a:latin typeface="Calibri" charset="0"/>
              </a:rPr>
              <a:t>Flight </a:t>
            </a:r>
            <a:r>
              <a:rPr lang="en-US" sz="1600" b="1" dirty="0" smtClean="0">
                <a:solidFill>
                  <a:srgbClr val="000000"/>
                </a:solidFill>
                <a:latin typeface="Calibri" charset="0"/>
              </a:rPr>
              <a:t>121028H1</a:t>
            </a:r>
            <a:endParaRPr lang="en-US" sz="1600" b="1" dirty="0">
              <a:solidFill>
                <a:srgbClr val="000000"/>
              </a:solidFill>
              <a:latin typeface="Calibri" charset="0"/>
            </a:endParaRPr>
          </a:p>
        </p:txBody>
      </p:sp>
      <p:sp>
        <p:nvSpPr>
          <p:cNvPr id="51216" name="TextBox 11"/>
          <p:cNvSpPr txBox="1">
            <a:spLocks noChangeArrowheads="1"/>
          </p:cNvSpPr>
          <p:nvPr/>
        </p:nvSpPr>
        <p:spPr bwMode="auto">
          <a:xfrm>
            <a:off x="867964" y="5039317"/>
            <a:ext cx="15619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rgbClr val="000000"/>
                </a:solidFill>
                <a:latin typeface="Calibri" charset="0"/>
              </a:rPr>
              <a:t>Flight </a:t>
            </a:r>
            <a:r>
              <a:rPr lang="en-US" sz="1600" b="1" dirty="0" smtClean="0">
                <a:solidFill>
                  <a:srgbClr val="000000"/>
                </a:solidFill>
                <a:latin typeface="Calibri" charset="0"/>
              </a:rPr>
              <a:t>121025H1</a:t>
            </a:r>
            <a:endParaRPr lang="en-US" sz="1600" b="1" dirty="0">
              <a:solidFill>
                <a:srgbClr val="000000"/>
              </a:solidFill>
              <a:latin typeface="Calibri" charset="0"/>
            </a:endParaRPr>
          </a:p>
        </p:txBody>
      </p:sp>
      <p:sp>
        <p:nvSpPr>
          <p:cNvPr id="51217" name="Text Box 17"/>
          <p:cNvSpPr txBox="1">
            <a:spLocks noChangeArrowheads="1"/>
          </p:cNvSpPr>
          <p:nvPr/>
        </p:nvSpPr>
        <p:spPr bwMode="auto">
          <a:xfrm>
            <a:off x="8618696" y="2240286"/>
            <a:ext cx="4325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m/s</a:t>
            </a:r>
          </a:p>
        </p:txBody>
      </p:sp>
      <p:sp>
        <p:nvSpPr>
          <p:cNvPr id="13" name="TextBox 11"/>
          <p:cNvSpPr txBox="1">
            <a:spLocks noChangeArrowheads="1"/>
          </p:cNvSpPr>
          <p:nvPr/>
        </p:nvSpPr>
        <p:spPr bwMode="auto">
          <a:xfrm>
            <a:off x="3611853" y="5039317"/>
            <a:ext cx="15619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rgbClr val="000000"/>
                </a:solidFill>
                <a:latin typeface="Calibri" charset="0"/>
              </a:rPr>
              <a:t>Flight </a:t>
            </a:r>
            <a:r>
              <a:rPr lang="en-US" sz="1600" b="1" dirty="0" smtClean="0">
                <a:solidFill>
                  <a:srgbClr val="000000"/>
                </a:solidFill>
                <a:latin typeface="Calibri" charset="0"/>
              </a:rPr>
              <a:t>121027H1</a:t>
            </a:r>
            <a:endParaRPr lang="en-US" sz="1600" b="1" dirty="0">
              <a:solidFill>
                <a:srgbClr val="000000"/>
              </a:solidFill>
              <a:latin typeface="Calibri" charset="0"/>
            </a:endParaRPr>
          </a:p>
        </p:txBody>
      </p:sp>
    </p:spTree>
    <p:extLst>
      <p:ext uri="{BB962C8B-B14F-4D97-AF65-F5344CB8AC3E}">
        <p14:creationId xmlns:p14="http://schemas.microsoft.com/office/powerpoint/2010/main" val="15618060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Screen shot 2012-11-01 at 11.01.02 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83668" y="4224897"/>
            <a:ext cx="1848779" cy="1763246"/>
          </a:xfrm>
          <a:prstGeom prst="rect">
            <a:avLst/>
          </a:prstGeom>
        </p:spPr>
      </p:pic>
      <p:pic>
        <p:nvPicPr>
          <p:cNvPr id="28" name="Picture 27" descr="Screen shot 2012-11-01 at 11.01.02 A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666" y="1896533"/>
            <a:ext cx="3860801" cy="4035824"/>
          </a:xfrm>
          <a:prstGeom prst="rect">
            <a:avLst/>
          </a:prstGeom>
        </p:spPr>
      </p:pic>
      <p:pic>
        <p:nvPicPr>
          <p:cNvPr id="29699" name="Picture 23" descr="Earl_obs_201008191800.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51363" y="1911430"/>
            <a:ext cx="2097087"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8"/>
          <p:cNvSpPr txBox="1">
            <a:spLocks/>
          </p:cNvSpPr>
          <p:nvPr/>
        </p:nvSpPr>
        <p:spPr bwMode="auto">
          <a:xfrm>
            <a:off x="890588" y="5969390"/>
            <a:ext cx="2233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eaLnBrk="1" hangingPunct="1">
              <a:spcBef>
                <a:spcPct val="50000"/>
              </a:spcBef>
            </a:pPr>
            <a:r>
              <a:rPr lang="en-US" sz="1600" b="1" dirty="0">
                <a:solidFill>
                  <a:schemeClr val="tx1"/>
                </a:solidFill>
                <a:latin typeface="Calibri" charset="0"/>
                <a:cs typeface="Arial" charset="0"/>
                <a:sym typeface="Arial" charset="0"/>
              </a:rPr>
              <a:t>Hurricane </a:t>
            </a:r>
            <a:r>
              <a:rPr lang="en-US" sz="1600" b="1" dirty="0" smtClean="0">
                <a:solidFill>
                  <a:schemeClr val="tx1"/>
                </a:solidFill>
                <a:latin typeface="Calibri" charset="0"/>
                <a:cs typeface="Arial" charset="0"/>
                <a:sym typeface="Arial" charset="0"/>
              </a:rPr>
              <a:t>Sandy (2012)</a:t>
            </a:r>
            <a:endParaRPr lang="en-US" sz="1600" b="1" dirty="0">
              <a:solidFill>
                <a:schemeClr val="tx1"/>
              </a:solidFill>
              <a:latin typeface="Calibri" charset="0"/>
              <a:cs typeface="Arial" charset="0"/>
              <a:sym typeface="Arial" charset="0"/>
            </a:endParaRPr>
          </a:p>
        </p:txBody>
      </p:sp>
      <p:grpSp>
        <p:nvGrpSpPr>
          <p:cNvPr id="29702" name="Group 10"/>
          <p:cNvGrpSpPr>
            <a:grpSpLocks/>
          </p:cNvGrpSpPr>
          <p:nvPr/>
        </p:nvGrpSpPr>
        <p:grpSpPr bwMode="auto">
          <a:xfrm>
            <a:off x="2199991" y="4022113"/>
            <a:ext cx="450850" cy="469900"/>
            <a:chOff x="0" y="0"/>
            <a:chExt cx="240" cy="240"/>
          </a:xfrm>
        </p:grpSpPr>
        <p:sp>
          <p:nvSpPr>
            <p:cNvPr id="29720" name="Oval 11"/>
            <p:cNvSpPr>
              <a:spLocks/>
            </p:cNvSpPr>
            <p:nvPr/>
          </p:nvSpPr>
          <p:spPr bwMode="auto">
            <a:xfrm>
              <a:off x="0" y="0"/>
              <a:ext cx="240" cy="240"/>
            </a:xfrm>
            <a:prstGeom prst="ellipse">
              <a:avLst/>
            </a:prstGeom>
            <a:noFill/>
            <a:ln w="63500">
              <a:solidFill>
                <a:srgbClr val="001933"/>
              </a:solidFill>
              <a:prstDash val="sys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Calibri" charset="0"/>
                <a:cs typeface="Arial" charset="0"/>
              </a:endParaRPr>
            </a:p>
          </p:txBody>
        </p:sp>
      </p:grpSp>
      <p:sp>
        <p:nvSpPr>
          <p:cNvPr id="10" name="Rectangle 9"/>
          <p:cNvSpPr>
            <a:spLocks noChangeArrowheads="1"/>
          </p:cNvSpPr>
          <p:nvPr/>
        </p:nvSpPr>
        <p:spPr bwMode="auto">
          <a:xfrm>
            <a:off x="2031611" y="3876162"/>
            <a:ext cx="816532" cy="737894"/>
          </a:xfrm>
          <a:prstGeom prst="rect">
            <a:avLst/>
          </a:prstGeom>
          <a:noFill/>
          <a:ln w="38100">
            <a:solidFill>
              <a:srgbClr val="000066"/>
            </a:solidFill>
            <a:prstDash val="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Calibri"/>
              <a:ea typeface="+mn-ea"/>
              <a:cs typeface="Calibri"/>
            </a:endParaRPr>
          </a:p>
        </p:txBody>
      </p:sp>
      <p:pic>
        <p:nvPicPr>
          <p:cNvPr id="29705" name="Picture 15" descr="TA_rada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13790">
            <a:off x="5820973" y="2763772"/>
            <a:ext cx="1095640" cy="118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ChangeShapeType="1"/>
          </p:cNvCxnSpPr>
          <p:nvPr/>
        </p:nvCxnSpPr>
        <p:spPr bwMode="auto">
          <a:xfrm flipV="1">
            <a:off x="2844800" y="1987410"/>
            <a:ext cx="1724107" cy="1847990"/>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870200" y="3852333"/>
            <a:ext cx="1690460" cy="180208"/>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V="1">
            <a:off x="2895600" y="4273147"/>
            <a:ext cx="1905050" cy="324253"/>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2864736" y="4607018"/>
            <a:ext cx="1944331" cy="1345049"/>
          </a:xfrm>
          <a:prstGeom prst="line">
            <a:avLst/>
          </a:prstGeom>
          <a:noFill/>
          <a:ln w="25400">
            <a:solidFill>
              <a:schemeClr val="accent1">
                <a:lumMod val="10000"/>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10" name="TextBox 38"/>
          <p:cNvSpPr txBox="1">
            <a:spLocks noChangeArrowheads="1"/>
          </p:cNvSpPr>
          <p:nvPr/>
        </p:nvSpPr>
        <p:spPr bwMode="auto">
          <a:xfrm>
            <a:off x="156693" y="1366648"/>
            <a:ext cx="8856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r>
              <a:rPr lang="en-US">
                <a:solidFill>
                  <a:schemeClr val="tx1"/>
                </a:solidFill>
                <a:latin typeface="Calibri" charset="0"/>
              </a:rPr>
              <a:t>Synergy of high resolution forecast and airborne observations    </a:t>
            </a:r>
          </a:p>
        </p:txBody>
      </p:sp>
      <p:sp>
        <p:nvSpPr>
          <p:cNvPr id="19" name="TextBox 18"/>
          <p:cNvSpPr txBox="1">
            <a:spLocks noChangeArrowheads="1"/>
          </p:cNvSpPr>
          <p:nvPr/>
        </p:nvSpPr>
        <p:spPr bwMode="auto">
          <a:xfrm>
            <a:off x="7050088" y="2273580"/>
            <a:ext cx="1625600" cy="738664"/>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1400" b="1" dirty="0">
                <a:solidFill>
                  <a:schemeClr val="tx1"/>
                </a:solidFill>
                <a:latin typeface="Calibri"/>
                <a:ea typeface="ＭＳ Ｐゴシック" pitchFamily="34" charset="-128"/>
                <a:cs typeface="Calibri"/>
              </a:rPr>
              <a:t>P-3 and G-</a:t>
            </a:r>
            <a:r>
              <a:rPr lang="en-US" sz="1400" b="1" dirty="0">
                <a:latin typeface="Calibri"/>
                <a:ea typeface="ＭＳ Ｐゴシック" pitchFamily="34" charset="-128"/>
                <a:cs typeface="Calibri"/>
              </a:rPr>
              <a:t>IV QC Doppler observations </a:t>
            </a:r>
            <a:endParaRPr lang="en-US" sz="1400" b="1" dirty="0">
              <a:solidFill>
                <a:schemeClr val="tx1"/>
              </a:solidFill>
              <a:latin typeface="Calibri"/>
              <a:ea typeface="ＭＳ Ｐゴシック" pitchFamily="34" charset="-128"/>
              <a:cs typeface="Calibri"/>
            </a:endParaRPr>
          </a:p>
        </p:txBody>
      </p:sp>
      <p:sp>
        <p:nvSpPr>
          <p:cNvPr id="20" name="TextBox 19"/>
          <p:cNvSpPr txBox="1">
            <a:spLocks noChangeArrowheads="1"/>
          </p:cNvSpPr>
          <p:nvPr/>
        </p:nvSpPr>
        <p:spPr bwMode="auto">
          <a:xfrm>
            <a:off x="6999288" y="4129477"/>
            <a:ext cx="1627187" cy="738188"/>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1400" b="1" dirty="0">
                <a:solidFill>
                  <a:schemeClr val="tx1"/>
                </a:solidFill>
                <a:latin typeface="Calibri" pitchFamily="34" charset="0"/>
                <a:ea typeface="ＭＳ Ｐゴシック" pitchFamily="34" charset="-128"/>
                <a:cs typeface="Arial" pitchFamily="34" charset="0"/>
              </a:rPr>
              <a:t>Improving </a:t>
            </a:r>
            <a:r>
              <a:rPr lang="en-US" sz="1400" b="1" dirty="0" smtClean="0">
                <a:solidFill>
                  <a:schemeClr val="tx1"/>
                </a:solidFill>
                <a:latin typeface="Calibri" pitchFamily="34" charset="0"/>
                <a:ea typeface="ＭＳ Ｐゴシック" pitchFamily="34" charset="-128"/>
                <a:cs typeface="Arial" pitchFamily="34" charset="0"/>
              </a:rPr>
              <a:t>initial </a:t>
            </a:r>
            <a:r>
              <a:rPr lang="en-US" sz="1400" b="1" dirty="0">
                <a:solidFill>
                  <a:schemeClr val="tx1"/>
                </a:solidFill>
                <a:latin typeface="Calibri" pitchFamily="34" charset="0"/>
                <a:ea typeface="ＭＳ Ｐゴシック" pitchFamily="34" charset="-128"/>
                <a:cs typeface="Arial" pitchFamily="34" charset="0"/>
              </a:rPr>
              <a:t>condition in storm core region </a:t>
            </a:r>
          </a:p>
        </p:txBody>
      </p:sp>
      <p:sp>
        <p:nvSpPr>
          <p:cNvPr id="21" name="TextBox 20"/>
          <p:cNvSpPr txBox="1">
            <a:spLocks noChangeArrowheads="1"/>
          </p:cNvSpPr>
          <p:nvPr/>
        </p:nvSpPr>
        <p:spPr bwMode="auto">
          <a:xfrm>
            <a:off x="7019925" y="3437327"/>
            <a:ext cx="1627188" cy="307975"/>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defRPr/>
            </a:pPr>
            <a:r>
              <a:rPr lang="en-US" sz="1400" b="1" dirty="0">
                <a:solidFill>
                  <a:schemeClr val="tx1"/>
                </a:solidFill>
                <a:latin typeface="Calibri" pitchFamily="34" charset="0"/>
                <a:ea typeface="ＭＳ Ｐゴシック" pitchFamily="34" charset="-128"/>
                <a:cs typeface="Arial" pitchFamily="34" charset="0"/>
              </a:rPr>
              <a:t>Data assimilation</a:t>
            </a:r>
          </a:p>
        </p:txBody>
      </p:sp>
      <p:sp>
        <p:nvSpPr>
          <p:cNvPr id="22" name="TextBox 21"/>
          <p:cNvSpPr txBox="1">
            <a:spLocks noChangeArrowheads="1"/>
          </p:cNvSpPr>
          <p:nvPr/>
        </p:nvSpPr>
        <p:spPr bwMode="auto">
          <a:xfrm>
            <a:off x="7021513" y="5224852"/>
            <a:ext cx="1625600" cy="738188"/>
          </a:xfrm>
          <a:prstGeom prst="rect">
            <a:avLst/>
          </a:prstGeom>
          <a:noFill/>
          <a:ln w="15875">
            <a:solidFill>
              <a:schemeClr val="tx1"/>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spAutoFit/>
          </a:bodyPr>
          <a:lstStyle/>
          <a:p>
            <a:pPr algn="ctr">
              <a:defRPr/>
            </a:pPr>
            <a:r>
              <a:rPr lang="en-US" sz="1400" b="1" dirty="0">
                <a:solidFill>
                  <a:schemeClr val="tx1"/>
                </a:solidFill>
                <a:latin typeface="Calibri" pitchFamily="34" charset="0"/>
                <a:ea typeface="ＭＳ Ｐゴシック" pitchFamily="34" charset="-128"/>
                <a:cs typeface="Arial" pitchFamily="34" charset="0"/>
              </a:rPr>
              <a:t>Improving </a:t>
            </a:r>
            <a:r>
              <a:rPr lang="en-US" sz="1400" b="1" dirty="0" smtClean="0">
                <a:solidFill>
                  <a:schemeClr val="tx1"/>
                </a:solidFill>
                <a:latin typeface="Calibri" pitchFamily="34" charset="0"/>
                <a:ea typeface="ＭＳ Ｐゴシック" pitchFamily="34" charset="-128"/>
                <a:cs typeface="Arial" pitchFamily="34" charset="0"/>
              </a:rPr>
              <a:t>high </a:t>
            </a:r>
            <a:r>
              <a:rPr lang="en-US" sz="1400" b="1" dirty="0">
                <a:solidFill>
                  <a:schemeClr val="tx1"/>
                </a:solidFill>
                <a:latin typeface="Calibri" pitchFamily="34" charset="0"/>
                <a:ea typeface="ＭＳ Ｐゴシック" pitchFamily="34" charset="-128"/>
                <a:cs typeface="Arial" pitchFamily="34" charset="0"/>
              </a:rPr>
              <a:t>resolution regional forecast </a:t>
            </a:r>
          </a:p>
        </p:txBody>
      </p:sp>
      <p:sp>
        <p:nvSpPr>
          <p:cNvPr id="23" name="Down Arrow 22"/>
          <p:cNvSpPr>
            <a:spLocks noChangeArrowheads="1"/>
          </p:cNvSpPr>
          <p:nvPr/>
        </p:nvSpPr>
        <p:spPr bwMode="auto">
          <a:xfrm>
            <a:off x="7761288" y="3067440"/>
            <a:ext cx="195262" cy="260350"/>
          </a:xfrm>
          <a:prstGeom prst="downArrow">
            <a:avLst>
              <a:gd name="adj1" fmla="val 50000"/>
              <a:gd name="adj2" fmla="val 50000"/>
            </a:avLst>
          </a:prstGeom>
          <a:gradFill rotWithShape="1">
            <a:gsLst>
              <a:gs pos="0">
                <a:srgbClr val="CC8AFF"/>
              </a:gs>
              <a:gs pos="100000">
                <a:srgbClr val="E29FFF"/>
              </a:gs>
            </a:gsLst>
            <a:lin ang="16200000"/>
          </a:gradFill>
          <a:ln w="9525">
            <a:solidFill>
              <a:srgbClr val="C793F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24" name="Down Arrow 23"/>
          <p:cNvSpPr>
            <a:spLocks noChangeArrowheads="1"/>
          </p:cNvSpPr>
          <p:nvPr/>
        </p:nvSpPr>
        <p:spPr bwMode="auto">
          <a:xfrm>
            <a:off x="7766050" y="3786577"/>
            <a:ext cx="190500" cy="257175"/>
          </a:xfrm>
          <a:prstGeom prst="downArrow">
            <a:avLst>
              <a:gd name="adj1" fmla="val 50000"/>
              <a:gd name="adj2" fmla="val 50000"/>
            </a:avLst>
          </a:prstGeom>
          <a:gradFill rotWithShape="1">
            <a:gsLst>
              <a:gs pos="0">
                <a:srgbClr val="CC8AFF"/>
              </a:gs>
              <a:gs pos="100000">
                <a:srgbClr val="E29FFF"/>
              </a:gs>
            </a:gsLst>
            <a:lin ang="16200000"/>
          </a:gradFill>
          <a:ln w="9525">
            <a:solidFill>
              <a:srgbClr val="C793F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5" name="Down Arrow 24"/>
          <p:cNvSpPr>
            <a:spLocks noChangeArrowheads="1"/>
          </p:cNvSpPr>
          <p:nvPr/>
        </p:nvSpPr>
        <p:spPr bwMode="auto">
          <a:xfrm>
            <a:off x="7766050" y="4939102"/>
            <a:ext cx="190500" cy="188913"/>
          </a:xfrm>
          <a:prstGeom prst="downArrow">
            <a:avLst>
              <a:gd name="adj1" fmla="val 50000"/>
              <a:gd name="adj2" fmla="val 50000"/>
            </a:avLst>
          </a:prstGeom>
          <a:gradFill rotWithShape="1">
            <a:gsLst>
              <a:gs pos="0">
                <a:srgbClr val="CC8AFF"/>
              </a:gs>
              <a:gs pos="100000">
                <a:srgbClr val="E29FFF"/>
              </a:gs>
            </a:gsLst>
            <a:lin ang="16200000"/>
          </a:gradFill>
          <a:ln w="9525">
            <a:solidFill>
              <a:srgbClr val="C793F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a typeface="+mn-ea"/>
              <a:cs typeface="+mn-cs"/>
            </a:endParaRPr>
          </a:p>
        </p:txBody>
      </p:sp>
      <p:cxnSp>
        <p:nvCxnSpPr>
          <p:cNvPr id="26" name="Straight Arrow Connector 25"/>
          <p:cNvCxnSpPr>
            <a:cxnSpLocks noChangeShapeType="1"/>
            <a:stCxn id="20" idx="1"/>
          </p:cNvCxnSpPr>
          <p:nvPr/>
        </p:nvCxnSpPr>
        <p:spPr bwMode="auto">
          <a:xfrm flipH="1">
            <a:off x="6158571" y="4498571"/>
            <a:ext cx="840717" cy="229845"/>
          </a:xfrm>
          <a:prstGeom prst="straightConnector1">
            <a:avLst/>
          </a:prstGeom>
          <a:noFill/>
          <a:ln w="25400">
            <a:solidFill>
              <a:schemeClr val="accent1">
                <a:lumMod val="10000"/>
              </a:schemeClr>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9719" name="TextBox 57"/>
          <p:cNvSpPr txBox="1">
            <a:spLocks noChangeArrowheads="1"/>
          </p:cNvSpPr>
          <p:nvPr/>
        </p:nvSpPr>
        <p:spPr bwMode="auto">
          <a:xfrm>
            <a:off x="4796039" y="5633287"/>
            <a:ext cx="1785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Times New Roman" charset="0"/>
                <a:ea typeface="ＭＳ Ｐゴシック" charset="0"/>
                <a:cs typeface="ＭＳ Ｐゴシック" charset="0"/>
              </a:defRPr>
            </a:lvl1pPr>
            <a:lvl2pPr marL="742950" indent="-285750" eaLnBrk="0" hangingPunct="0">
              <a:defRPr sz="2400">
                <a:solidFill>
                  <a:schemeClr val="bg1"/>
                </a:solidFill>
                <a:latin typeface="Times New Roman" charset="0"/>
                <a:ea typeface="ＭＳ Ｐゴシック" charset="0"/>
              </a:defRPr>
            </a:lvl2pPr>
            <a:lvl3pPr marL="1143000" indent="-228600" eaLnBrk="0" hangingPunct="0">
              <a:defRPr sz="2400">
                <a:solidFill>
                  <a:schemeClr val="bg1"/>
                </a:solidFill>
                <a:latin typeface="Times New Roman" charset="0"/>
                <a:ea typeface="ＭＳ Ｐゴシック" charset="0"/>
              </a:defRPr>
            </a:lvl3pPr>
            <a:lvl4pPr marL="1600200" indent="-228600" eaLnBrk="0" hangingPunct="0">
              <a:defRPr sz="2400">
                <a:solidFill>
                  <a:schemeClr val="bg1"/>
                </a:solidFill>
                <a:latin typeface="Times New Roman" charset="0"/>
                <a:ea typeface="ＭＳ Ｐゴシック" charset="0"/>
              </a:defRPr>
            </a:lvl4pPr>
            <a:lvl5pPr marL="2057400" indent="-228600" eaLnBrk="0" hangingPunct="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eaLnBrk="1" hangingPunct="1"/>
            <a:r>
              <a:rPr lang="en-US" sz="1200" dirty="0">
                <a:solidFill>
                  <a:srgbClr val="000000"/>
                </a:solidFill>
                <a:latin typeface="Calibri"/>
                <a:cs typeface="Calibri"/>
              </a:rPr>
              <a:t>Wind intensity </a:t>
            </a:r>
            <a:r>
              <a:rPr lang="en-US" sz="1200" dirty="0" smtClean="0">
                <a:solidFill>
                  <a:srgbClr val="000000"/>
                </a:solidFill>
                <a:latin typeface="Calibri"/>
                <a:cs typeface="Calibri"/>
              </a:rPr>
              <a:t>at 10 </a:t>
            </a:r>
            <a:r>
              <a:rPr lang="en-US" sz="1200" dirty="0">
                <a:solidFill>
                  <a:srgbClr val="000000"/>
                </a:solidFill>
                <a:latin typeface="Calibri"/>
                <a:cs typeface="Calibri"/>
              </a:rPr>
              <a:t>m</a:t>
            </a:r>
          </a:p>
        </p:txBody>
      </p:sp>
      <p:sp>
        <p:nvSpPr>
          <p:cNvPr id="27" name="Rectangle 5"/>
          <p:cNvSpPr txBox="1">
            <a:spLocks noChangeArrowheads="1"/>
          </p:cNvSpPr>
          <p:nvPr/>
        </p:nvSpPr>
        <p:spPr bwMode="auto">
          <a:xfrm>
            <a:off x="0" y="0"/>
            <a:ext cx="9144000" cy="1136710"/>
          </a:xfrm>
          <a:prstGeom prst="rect">
            <a:avLst/>
          </a:prstGeom>
          <a:noFill/>
          <a:ln w="9525">
            <a:noFill/>
            <a:miter lim="800000"/>
            <a:headEnd/>
            <a:tailEnd/>
          </a:ln>
        </p:spPr>
        <p:txBody>
          <a:bodyPr vert="horz" wrap="square" lIns="182880" tIns="45720" rIns="30479" bIns="45720" numCol="1" anchor="b" anchorCtr="0" compatLnSpc="1">
            <a:prstTxWarp prst="textNoShape">
              <a:avLst/>
            </a:prstTxWarp>
          </a:bodyPr>
          <a:lstStyle/>
          <a:p>
            <a:pPr lvl="0">
              <a:lnSpc>
                <a:spcPct val="85000"/>
              </a:lnSpc>
              <a:defRPr/>
            </a:pPr>
            <a:r>
              <a:rPr kumimoji="0" lang="en-US" sz="4800" b="0" i="0" u="none" strike="noStrike" kern="0" cap="none" spc="0" normalizeH="0" baseline="0" noProof="0" dirty="0" smtClean="0">
                <a:ln>
                  <a:noFill/>
                </a:ln>
                <a:solidFill>
                  <a:schemeClr val="bg1"/>
                </a:solidFill>
                <a:effectLst/>
                <a:uLnTx/>
                <a:uFillTx/>
                <a:latin typeface="+mn-lt"/>
                <a:ea typeface="Calibri" charset="0"/>
                <a:cs typeface="Calibri" charset="0"/>
              </a:rPr>
              <a:t>Improved Models</a:t>
            </a:r>
            <a:r>
              <a:rPr kumimoji="0" lang="en-US" sz="4800" b="0" i="0" u="none" strike="noStrike" kern="0" cap="none" spc="0" normalizeH="0" noProof="0" dirty="0" smtClean="0">
                <a:ln>
                  <a:noFill/>
                </a:ln>
                <a:solidFill>
                  <a:schemeClr val="bg1"/>
                </a:solidFill>
                <a:effectLst/>
                <a:uLnTx/>
                <a:uFillTx/>
                <a:latin typeface="+mn-lt"/>
                <a:ea typeface="Calibri" charset="0"/>
                <a:cs typeface="Calibri" charset="0"/>
              </a:rPr>
              <a:t> &amp; Data</a:t>
            </a:r>
            <a:r>
              <a:rPr kumimoji="0" lang="en-US" sz="4800" b="0" i="0" u="none" strike="noStrike" kern="0" cap="none" spc="0" normalizeH="0" baseline="0" noProof="0" dirty="0" smtClean="0">
                <a:ln>
                  <a:noFill/>
                </a:ln>
                <a:solidFill>
                  <a:schemeClr val="bg1"/>
                </a:solidFill>
                <a:effectLst/>
                <a:uLnTx/>
                <a:uFillTx/>
                <a:latin typeface="+mn-lt"/>
                <a:ea typeface="Calibri" charset="0"/>
                <a:cs typeface="Calibri" charset="0"/>
              </a:rPr>
              <a:t>:</a:t>
            </a:r>
            <a:br>
              <a:rPr kumimoji="0" lang="en-US" sz="4800" b="0" i="0" u="none" strike="noStrike" kern="0" cap="none" spc="0" normalizeH="0" baseline="0" noProof="0" dirty="0" smtClean="0">
                <a:ln>
                  <a:noFill/>
                </a:ln>
                <a:solidFill>
                  <a:schemeClr val="bg1"/>
                </a:solidFill>
                <a:effectLst/>
                <a:uLnTx/>
                <a:uFillTx/>
                <a:latin typeface="+mn-lt"/>
                <a:ea typeface="Calibri" charset="0"/>
                <a:cs typeface="Calibri" charset="0"/>
              </a:rPr>
            </a:br>
            <a:r>
              <a:rPr lang="en-US" sz="4000" kern="0" dirty="0">
                <a:solidFill>
                  <a:srgbClr val="FFFFFF"/>
                </a:solidFill>
                <a:latin typeface="+mn-lt"/>
                <a:ea typeface="ＭＳ Ｐゴシック" charset="0"/>
                <a:cs typeface="ＭＳ Ｐゴシック" charset="0"/>
              </a:rPr>
              <a:t>Assimilation of data into </a:t>
            </a:r>
            <a:r>
              <a:rPr lang="en-US" sz="4000" kern="0" dirty="0" smtClean="0">
                <a:solidFill>
                  <a:srgbClr val="FFFFFF"/>
                </a:solidFill>
                <a:latin typeface="+mn-lt"/>
                <a:ea typeface="ＭＳ Ｐゴシック" charset="0"/>
                <a:cs typeface="ＭＳ Ｐゴシック" charset="0"/>
              </a:rPr>
              <a:t>models</a:t>
            </a:r>
            <a:endParaRPr kumimoji="0" lang="en-US" sz="4000" b="0" i="0" u="none" strike="noStrike" kern="0" cap="none" spc="0" normalizeH="0" baseline="0" noProof="0" dirty="0" smtClean="0">
              <a:ln>
                <a:noFill/>
              </a:ln>
              <a:solidFill>
                <a:schemeClr val="bg1"/>
              </a:solidFill>
              <a:effectLst/>
              <a:uLnTx/>
              <a:uFillTx/>
              <a:latin typeface="+mn-lt"/>
              <a:ea typeface="Calibri" charset="0"/>
              <a:cs typeface="Calibri" charset="0"/>
            </a:endParaRPr>
          </a:p>
        </p:txBody>
      </p:sp>
      <p:sp>
        <p:nvSpPr>
          <p:cNvPr id="31" name="Text Box 7"/>
          <p:cNvSpPr txBox="1">
            <a:spLocks/>
          </p:cNvSpPr>
          <p:nvPr/>
        </p:nvSpPr>
        <p:spPr bwMode="auto">
          <a:xfrm>
            <a:off x="4922246" y="6631586"/>
            <a:ext cx="4172936" cy="218719"/>
          </a:xfrm>
          <a:prstGeom prst="rect">
            <a:avLst/>
          </a:prstGeom>
          <a:noFill/>
          <a:ln w="12700">
            <a:noFill/>
            <a:miter lim="800000"/>
            <a:headEnd/>
            <a:tailEnd/>
          </a:ln>
        </p:spPr>
        <p:txBody>
          <a:bodyPr wrap="none" lIns="64210" tIns="32102" rIns="64210" bIns="32102">
            <a:prstTxWarp prst="textNoShape">
              <a:avLst/>
            </a:prstTxWarp>
            <a:spAutoFit/>
          </a:bodyPr>
          <a:lstStyle/>
          <a:p>
            <a:r>
              <a:rPr lang="en-US" sz="1000" dirty="0" smtClean="0">
                <a:solidFill>
                  <a:srgbClr val="000000"/>
                </a:solidFill>
              </a:rPr>
              <a:t>F. Zhang (PSU), Tong (EMC), Aberson, Aksoy, Gamache</a:t>
            </a:r>
            <a:r>
              <a:rPr lang="en-US" sz="1000" dirty="0">
                <a:solidFill>
                  <a:srgbClr val="000000"/>
                </a:solidFill>
              </a:rPr>
              <a:t> </a:t>
            </a:r>
            <a:r>
              <a:rPr lang="en-US" sz="1000" dirty="0" smtClean="0">
                <a:solidFill>
                  <a:srgbClr val="000000"/>
                </a:solidFill>
              </a:rPr>
              <a:t>(</a:t>
            </a:r>
            <a:r>
              <a:rPr lang="en-US" sz="1000" dirty="0">
                <a:solidFill>
                  <a:srgbClr val="000000"/>
                </a:solidFill>
              </a:rPr>
              <a:t>AOML/HRD)</a:t>
            </a:r>
            <a:endParaRPr lang="en-US" sz="1100" dirty="0">
              <a:solidFill>
                <a:srgbClr val="000000"/>
              </a:solidFill>
            </a:endParaRPr>
          </a:p>
        </p:txBody>
      </p:sp>
    </p:spTree>
    <p:extLst>
      <p:ext uri="{BB962C8B-B14F-4D97-AF65-F5344CB8AC3E}">
        <p14:creationId xmlns:p14="http://schemas.microsoft.com/office/powerpoint/2010/main" val="1665980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234395"/>
          </a:xfrm>
        </p:spPr>
        <p:txBody>
          <a:bodyPr anchor="b"/>
          <a:lstStyle/>
          <a:p>
            <a:pPr>
              <a:lnSpc>
                <a:spcPct val="100000"/>
              </a:lnSpc>
            </a:pPr>
            <a:r>
              <a:rPr lang="en-US" sz="4800" dirty="0">
                <a:latin typeface="Calibri"/>
                <a:ea typeface="Calibri" charset="0"/>
                <a:cs typeface="Calibri"/>
              </a:rPr>
              <a:t>Improved </a:t>
            </a:r>
            <a:r>
              <a:rPr lang="en-US" sz="4800" dirty="0">
                <a:latin typeface="+mj-lt"/>
                <a:ea typeface="Calibri" charset="0"/>
                <a:cs typeface="Calibri" charset="0"/>
              </a:rPr>
              <a:t>Models &amp; Data</a:t>
            </a:r>
            <a:r>
              <a:rPr lang="en-US" sz="4800" dirty="0" smtClean="0">
                <a:latin typeface="Calibri"/>
                <a:ea typeface="Calibri" charset="0"/>
                <a:cs typeface="Calibri"/>
              </a:rPr>
              <a:t>:</a:t>
            </a:r>
            <a:r>
              <a:rPr lang="en-US" dirty="0">
                <a:latin typeface="Calibri"/>
                <a:ea typeface="Calibri" charset="0"/>
                <a:cs typeface="Calibri"/>
              </a:rPr>
              <a:t/>
            </a:r>
            <a:br>
              <a:rPr lang="en-US" dirty="0">
                <a:latin typeface="Calibri"/>
                <a:ea typeface="Calibri" charset="0"/>
                <a:cs typeface="Calibri"/>
              </a:rPr>
            </a:br>
            <a:r>
              <a:rPr lang="en-US" sz="4000" dirty="0" smtClean="0">
                <a:latin typeface="Calibri"/>
                <a:ea typeface="Calibri" charset="0"/>
                <a:cs typeface="Calibri"/>
              </a:rPr>
              <a:t>Impact of airborne </a:t>
            </a:r>
            <a:r>
              <a:rPr lang="en-US" sz="4000" dirty="0">
                <a:latin typeface="Calibri"/>
                <a:ea typeface="Calibri" charset="0"/>
                <a:cs typeface="Calibri"/>
              </a:rPr>
              <a:t>Doppler </a:t>
            </a:r>
            <a:r>
              <a:rPr lang="en-US" sz="4000" dirty="0" smtClean="0">
                <a:latin typeface="Calibri"/>
                <a:ea typeface="Calibri" charset="0"/>
                <a:cs typeface="Calibri"/>
              </a:rPr>
              <a:t>radar</a:t>
            </a:r>
            <a:endParaRPr lang="en-US" sz="4000" dirty="0">
              <a:latin typeface="Calibri"/>
              <a:ea typeface="Calibri" charset="0"/>
              <a:cs typeface="Calibri"/>
            </a:endParaRPr>
          </a:p>
        </p:txBody>
      </p:sp>
      <p:sp>
        <p:nvSpPr>
          <p:cNvPr id="48134" name="Text Box 6"/>
          <p:cNvSpPr txBox="1">
            <a:spLocks noChangeArrowheads="1"/>
          </p:cNvSpPr>
          <p:nvPr/>
        </p:nvSpPr>
        <p:spPr bwMode="auto">
          <a:xfrm>
            <a:off x="4979245" y="6596390"/>
            <a:ext cx="4083169" cy="261610"/>
          </a:xfrm>
          <a:prstGeom prst="rect">
            <a:avLst/>
          </a:prstGeom>
          <a:noFill/>
          <a:ln w="9525">
            <a:noFill/>
            <a:miter lim="800000"/>
            <a:headEnd/>
            <a:tailEnd/>
          </a:ln>
        </p:spPr>
        <p:txBody>
          <a:bodyPr wrap="none">
            <a:prstTxWarp prst="textNoShape">
              <a:avLst/>
            </a:prstTxWarp>
            <a:spAutoFit/>
          </a:bodyPr>
          <a:lstStyle/>
          <a:p>
            <a:r>
              <a:rPr lang="en-US" sz="1100" dirty="0" smtClean="0">
                <a:latin typeface="Calibri"/>
                <a:ea typeface="Arial" charset="0"/>
                <a:cs typeface="Calibri"/>
              </a:rPr>
              <a:t>F. Zhang (PSU), Tong (EMC), Aberson, </a:t>
            </a:r>
            <a:r>
              <a:rPr lang="en-US" sz="1100" dirty="0">
                <a:latin typeface="Calibri"/>
                <a:ea typeface="Arial" charset="0"/>
                <a:cs typeface="Calibri"/>
              </a:rPr>
              <a:t>Aksoy, </a:t>
            </a:r>
            <a:r>
              <a:rPr lang="en-US" sz="1100" dirty="0" smtClean="0">
                <a:latin typeface="Calibri"/>
                <a:ea typeface="Arial" charset="0"/>
                <a:cs typeface="Calibri"/>
              </a:rPr>
              <a:t>Gamache</a:t>
            </a:r>
            <a:r>
              <a:rPr lang="en-US" sz="1100" dirty="0">
                <a:latin typeface="Calibri"/>
                <a:ea typeface="Arial" charset="0"/>
                <a:cs typeface="Calibri"/>
              </a:rPr>
              <a:t> </a:t>
            </a:r>
            <a:r>
              <a:rPr lang="en-US" sz="1100" dirty="0" smtClean="0">
                <a:latin typeface="Calibri"/>
                <a:ea typeface="Arial" charset="0"/>
                <a:cs typeface="Calibri"/>
              </a:rPr>
              <a:t>(AOML/HRD)</a:t>
            </a:r>
            <a:endParaRPr lang="en-US" sz="1100" dirty="0">
              <a:latin typeface="Calibri"/>
              <a:ea typeface="Arial" charset="0"/>
              <a:cs typeface="Calibri"/>
            </a:endParaRPr>
          </a:p>
        </p:txBody>
      </p:sp>
      <p:sp>
        <p:nvSpPr>
          <p:cNvPr id="157" name="TextBox 156"/>
          <p:cNvSpPr txBox="1"/>
          <p:nvPr/>
        </p:nvSpPr>
        <p:spPr>
          <a:xfrm>
            <a:off x="592667" y="4419139"/>
            <a:ext cx="18034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600" dirty="0"/>
              <a:t>All cases with Doppler data </a:t>
            </a:r>
            <a:r>
              <a:rPr lang="en-US" sz="1600" dirty="0" smtClean="0"/>
              <a:t>Hurricane Sandy</a:t>
            </a:r>
            <a:endParaRPr lang="en-US" sz="1600" dirty="0"/>
          </a:p>
        </p:txBody>
      </p:sp>
      <p:graphicFrame>
        <p:nvGraphicFramePr>
          <p:cNvPr id="20" name="Chart 19"/>
          <p:cNvGraphicFramePr>
            <a:graphicFrameLocks/>
          </p:cNvGraphicFramePr>
          <p:nvPr>
            <p:extLst>
              <p:ext uri="{D42A27DB-BD31-4B8C-83A1-F6EECF244321}">
                <p14:modId xmlns:p14="http://schemas.microsoft.com/office/powerpoint/2010/main" val="4034232337"/>
              </p:ext>
            </p:extLst>
          </p:nvPr>
        </p:nvGraphicFramePr>
        <p:xfrm>
          <a:off x="76199" y="1193776"/>
          <a:ext cx="4072467" cy="2802491"/>
        </p:xfrm>
        <a:graphic>
          <a:graphicData uri="http://schemas.openxmlformats.org/drawingml/2006/chart">
            <c:chart xmlns:c="http://schemas.openxmlformats.org/drawingml/2006/chart" xmlns:r="http://schemas.openxmlformats.org/officeDocument/2006/relationships" r:id="rId3"/>
          </a:graphicData>
        </a:graphic>
      </p:graphicFrame>
      <p:pic>
        <p:nvPicPr>
          <p:cNvPr id="21" name="Content Placeholder 6" descr="fig_ALAL2012_wind.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39270" y="1325401"/>
            <a:ext cx="3865971" cy="2772453"/>
          </a:xfrm>
          <a:prstGeom prst="rect">
            <a:avLst/>
          </a:prstGeom>
        </p:spPr>
      </p:pic>
      <p:sp>
        <p:nvSpPr>
          <p:cNvPr id="22" name="TextBox 21"/>
          <p:cNvSpPr txBox="1"/>
          <p:nvPr/>
        </p:nvSpPr>
        <p:spPr>
          <a:xfrm>
            <a:off x="1371600" y="1680146"/>
            <a:ext cx="155812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400" dirty="0" smtClean="0"/>
              <a:t>HRD HWRF/EnKF</a:t>
            </a:r>
            <a:endParaRPr lang="en-US" sz="1400" dirty="0"/>
          </a:p>
        </p:txBody>
      </p:sp>
      <p:sp>
        <p:nvSpPr>
          <p:cNvPr id="23" name="TextBox 22"/>
          <p:cNvSpPr txBox="1"/>
          <p:nvPr/>
        </p:nvSpPr>
        <p:spPr>
          <a:xfrm>
            <a:off x="6163734" y="1697082"/>
            <a:ext cx="2404534"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400" dirty="0" smtClean="0"/>
              <a:t>EMC HWRF/1-Way Hybrid/GSI</a:t>
            </a:r>
            <a:endParaRPr lang="en-US" sz="1400" dirty="0"/>
          </a:p>
        </p:txBody>
      </p:sp>
      <p:pic>
        <p:nvPicPr>
          <p:cNvPr id="24" name="Picture 23" descr="APSU_abserr_d2012_homo_wsp.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26258" y="3945466"/>
            <a:ext cx="3437320" cy="2521362"/>
          </a:xfrm>
          <a:prstGeom prst="rect">
            <a:avLst/>
          </a:prstGeom>
        </p:spPr>
      </p:pic>
      <p:sp>
        <p:nvSpPr>
          <p:cNvPr id="25" name="TextBox 24"/>
          <p:cNvSpPr txBox="1"/>
          <p:nvPr/>
        </p:nvSpPr>
        <p:spPr>
          <a:xfrm>
            <a:off x="3234258" y="4431815"/>
            <a:ext cx="2404534"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400" dirty="0" smtClean="0"/>
              <a:t>PSU WRF/EnKF</a:t>
            </a:r>
            <a:endParaRPr lang="en-US" sz="1400" dirty="0"/>
          </a:p>
        </p:txBody>
      </p:sp>
      <p:cxnSp>
        <p:nvCxnSpPr>
          <p:cNvPr id="11" name="Straight Arrow Connector 10"/>
          <p:cNvCxnSpPr/>
          <p:nvPr/>
        </p:nvCxnSpPr>
        <p:spPr>
          <a:xfrm flipH="1">
            <a:off x="6011325" y="5384800"/>
            <a:ext cx="372532" cy="1"/>
          </a:xfrm>
          <a:prstGeom prst="straightConnector1">
            <a:avLst/>
          </a:prstGeom>
          <a:ln>
            <a:solidFill>
              <a:srgbClr val="FF33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883401" y="4334472"/>
            <a:ext cx="2040466"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defRPr/>
            </a:pPr>
            <a:r>
              <a:rPr lang="en-US" sz="1600" dirty="0"/>
              <a:t>3</a:t>
            </a:r>
            <a:r>
              <a:rPr lang="en-US" sz="1600" dirty="0" smtClean="0"/>
              <a:t> HFIP teams assimilated TDR data in real-time</a:t>
            </a:r>
          </a:p>
          <a:p>
            <a:pPr marL="342900" indent="-342900">
              <a:buFont typeface="+mj-lt"/>
              <a:buAutoNum type="arabicPeriod"/>
              <a:defRPr/>
            </a:pPr>
            <a:r>
              <a:rPr lang="en-US" sz="1600" dirty="0" smtClean="0"/>
              <a:t>EMC (Tong)</a:t>
            </a:r>
          </a:p>
          <a:p>
            <a:pPr marL="342900" indent="-342900">
              <a:buFont typeface="+mj-lt"/>
              <a:buAutoNum type="arabicPeriod"/>
              <a:defRPr/>
            </a:pPr>
            <a:r>
              <a:rPr lang="en-US" sz="1600" dirty="0" smtClean="0"/>
              <a:t>HRD (Aberson)</a:t>
            </a:r>
          </a:p>
          <a:p>
            <a:pPr marL="342900" indent="-342900">
              <a:buFont typeface="+mj-lt"/>
              <a:buAutoNum type="arabicPeriod"/>
              <a:defRPr/>
            </a:pPr>
            <a:r>
              <a:rPr lang="en-US" sz="1600" dirty="0" smtClean="0"/>
              <a:t>PSU (F. Zhang)</a:t>
            </a:r>
            <a:endParaRPr lang="en-US" sz="1600" dirty="0"/>
          </a:p>
        </p:txBody>
      </p:sp>
      <p:sp>
        <p:nvSpPr>
          <p:cNvPr id="13" name="TextBox 12"/>
          <p:cNvSpPr txBox="1"/>
          <p:nvPr/>
        </p:nvSpPr>
        <p:spPr>
          <a:xfrm>
            <a:off x="6316132" y="5181599"/>
            <a:ext cx="550333" cy="430887"/>
          </a:xfrm>
          <a:prstGeom prst="rect">
            <a:avLst/>
          </a:prstGeom>
          <a:noFill/>
        </p:spPr>
        <p:txBody>
          <a:bodyPr wrap="square" rtlCol="0">
            <a:spAutoFit/>
          </a:bodyPr>
          <a:lstStyle/>
          <a:p>
            <a:r>
              <a:rPr lang="en-US" sz="1100" dirty="0" smtClean="0">
                <a:solidFill>
                  <a:srgbClr val="FF3300"/>
                </a:solidFill>
              </a:rPr>
              <a:t>With TDR</a:t>
            </a:r>
            <a:endParaRPr lang="en-US" sz="1100" dirty="0">
              <a:solidFill>
                <a:srgbClr val="FF3300"/>
              </a:solidFill>
            </a:endParaRPr>
          </a:p>
        </p:txBody>
      </p:sp>
    </p:spTree>
    <p:extLst>
      <p:ext uri="{BB962C8B-B14F-4D97-AF65-F5344CB8AC3E}">
        <p14:creationId xmlns:p14="http://schemas.microsoft.com/office/powerpoint/2010/main" val="1823353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234395"/>
          </a:xfrm>
        </p:spPr>
        <p:txBody>
          <a:bodyPr anchor="b"/>
          <a:lstStyle/>
          <a:p>
            <a:pPr>
              <a:lnSpc>
                <a:spcPct val="100000"/>
              </a:lnSpc>
            </a:pPr>
            <a:r>
              <a:rPr lang="en-US" sz="4800" dirty="0">
                <a:latin typeface="Calibri"/>
                <a:ea typeface="Calibri" charset="0"/>
                <a:cs typeface="Calibri"/>
              </a:rPr>
              <a:t>Improved </a:t>
            </a:r>
            <a:r>
              <a:rPr lang="en-US" sz="4800" dirty="0">
                <a:latin typeface="+mj-lt"/>
                <a:ea typeface="Calibri" charset="0"/>
                <a:cs typeface="Calibri" charset="0"/>
              </a:rPr>
              <a:t>Models &amp; Data</a:t>
            </a:r>
            <a:r>
              <a:rPr lang="en-US" sz="4800" dirty="0" smtClean="0">
                <a:latin typeface="Calibri"/>
                <a:ea typeface="Calibri" charset="0"/>
                <a:cs typeface="Calibri"/>
              </a:rPr>
              <a:t>:</a:t>
            </a:r>
            <a:r>
              <a:rPr lang="en-US" dirty="0">
                <a:latin typeface="Calibri"/>
                <a:ea typeface="Calibri" charset="0"/>
                <a:cs typeface="Calibri"/>
              </a:rPr>
              <a:t/>
            </a:r>
            <a:br>
              <a:rPr lang="en-US" dirty="0">
                <a:latin typeface="Calibri"/>
                <a:ea typeface="Calibri" charset="0"/>
                <a:cs typeface="Calibri"/>
              </a:rPr>
            </a:br>
            <a:r>
              <a:rPr lang="en-US" sz="4000" dirty="0" smtClean="0">
                <a:latin typeface="Calibri"/>
                <a:ea typeface="Calibri" charset="0"/>
                <a:cs typeface="Calibri"/>
              </a:rPr>
              <a:t>Impact of airborne </a:t>
            </a:r>
            <a:r>
              <a:rPr lang="en-US" sz="4000" dirty="0">
                <a:latin typeface="Calibri"/>
                <a:ea typeface="Calibri" charset="0"/>
                <a:cs typeface="Calibri"/>
              </a:rPr>
              <a:t>Doppler </a:t>
            </a:r>
            <a:r>
              <a:rPr lang="en-US" sz="4000" dirty="0" smtClean="0">
                <a:latin typeface="Calibri"/>
                <a:ea typeface="Calibri" charset="0"/>
                <a:cs typeface="Calibri"/>
              </a:rPr>
              <a:t>radar</a:t>
            </a:r>
            <a:endParaRPr lang="en-US" sz="4000" dirty="0">
              <a:latin typeface="Calibri"/>
              <a:ea typeface="Calibri" charset="0"/>
              <a:cs typeface="Calibri"/>
            </a:endParaRPr>
          </a:p>
        </p:txBody>
      </p:sp>
      <p:sp>
        <p:nvSpPr>
          <p:cNvPr id="48134" name="Text Box 6"/>
          <p:cNvSpPr txBox="1">
            <a:spLocks noChangeArrowheads="1"/>
          </p:cNvSpPr>
          <p:nvPr/>
        </p:nvSpPr>
        <p:spPr bwMode="auto">
          <a:xfrm>
            <a:off x="5250178" y="6605797"/>
            <a:ext cx="3636633" cy="276999"/>
          </a:xfrm>
          <a:prstGeom prst="rect">
            <a:avLst/>
          </a:prstGeom>
          <a:noFill/>
          <a:ln w="9525">
            <a:noFill/>
            <a:miter lim="800000"/>
            <a:headEnd/>
            <a:tailEnd/>
          </a:ln>
        </p:spPr>
        <p:txBody>
          <a:bodyPr wrap="none">
            <a:prstTxWarp prst="textNoShape">
              <a:avLst/>
            </a:prstTxWarp>
            <a:spAutoFit/>
          </a:bodyPr>
          <a:lstStyle/>
          <a:p>
            <a:r>
              <a:rPr lang="en-US" sz="1200" dirty="0" smtClean="0">
                <a:latin typeface="Calibri"/>
                <a:ea typeface="Arial" charset="0"/>
                <a:cs typeface="Calibri"/>
              </a:rPr>
              <a:t>F. Zhang (PSU), Aberson, </a:t>
            </a:r>
            <a:r>
              <a:rPr lang="en-US" sz="1200" dirty="0">
                <a:latin typeface="Calibri"/>
                <a:ea typeface="Arial" charset="0"/>
                <a:cs typeface="Calibri"/>
              </a:rPr>
              <a:t>Aksoy, </a:t>
            </a:r>
            <a:r>
              <a:rPr lang="en-US" sz="1200" dirty="0" smtClean="0">
                <a:latin typeface="Calibri"/>
                <a:ea typeface="Arial" charset="0"/>
                <a:cs typeface="Calibri"/>
              </a:rPr>
              <a:t>Gamache</a:t>
            </a:r>
            <a:r>
              <a:rPr lang="en-US" sz="1200" dirty="0">
                <a:latin typeface="Calibri"/>
                <a:ea typeface="Arial" charset="0"/>
                <a:cs typeface="Calibri"/>
              </a:rPr>
              <a:t> </a:t>
            </a:r>
            <a:r>
              <a:rPr lang="en-US" sz="1200" dirty="0" smtClean="0">
                <a:latin typeface="Calibri"/>
                <a:ea typeface="Arial" charset="0"/>
                <a:cs typeface="Calibri"/>
              </a:rPr>
              <a:t>(AOML/HRD)</a:t>
            </a:r>
            <a:endParaRPr lang="en-US" sz="1200" dirty="0">
              <a:latin typeface="Calibri"/>
              <a:ea typeface="Arial" charset="0"/>
              <a:cs typeface="Calibri"/>
            </a:endParaRPr>
          </a:p>
        </p:txBody>
      </p:sp>
      <p:pic>
        <p:nvPicPr>
          <p:cNvPr id="39" name="Picture 38" descr="intensitywithbaselines.tif"/>
          <p:cNvPicPr>
            <a:picLocks noChangeAspect="1"/>
          </p:cNvPicPr>
          <p:nvPr/>
        </p:nvPicPr>
        <p:blipFill rotWithShape="1">
          <a:blip r:embed="rId3" cstate="screen">
            <a:extLst>
              <a:ext uri="{28A0092B-C50C-407E-A947-70E740481C1C}">
                <a14:useLocalDpi xmlns:a14="http://schemas.microsoft.com/office/drawing/2010/main"/>
              </a:ext>
            </a:extLst>
          </a:blip>
          <a:srcRect l="9944" t="12142" r="8749" b="6424"/>
          <a:stretch/>
        </p:blipFill>
        <p:spPr>
          <a:xfrm>
            <a:off x="2263314" y="1640204"/>
            <a:ext cx="4754575" cy="4762111"/>
          </a:xfrm>
          <a:prstGeom prst="rect">
            <a:avLst/>
          </a:prstGeom>
        </p:spPr>
      </p:pic>
      <p:grpSp>
        <p:nvGrpSpPr>
          <p:cNvPr id="153" name="Group 152"/>
          <p:cNvGrpSpPr>
            <a:grpSpLocks/>
          </p:cNvGrpSpPr>
          <p:nvPr/>
        </p:nvGrpSpPr>
        <p:grpSpPr bwMode="auto">
          <a:xfrm>
            <a:off x="2622943" y="2814005"/>
            <a:ext cx="6280465" cy="2622590"/>
            <a:chOff x="1641664" y="2843037"/>
            <a:chExt cx="6281460" cy="2621968"/>
          </a:xfrm>
        </p:grpSpPr>
        <p:sp>
          <p:nvSpPr>
            <p:cNvPr id="154" name="Oval 153"/>
            <p:cNvSpPr/>
            <p:nvPr/>
          </p:nvSpPr>
          <p:spPr>
            <a:xfrm>
              <a:off x="1641664" y="2843037"/>
              <a:ext cx="1054330" cy="2621968"/>
            </a:xfrm>
            <a:prstGeom prst="ellipse">
              <a:avLst/>
            </a:prstGeom>
            <a:noFill/>
            <a:ln w="28575"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55" name="Straight Arrow Connector 154"/>
            <p:cNvCxnSpPr>
              <a:stCxn id="156" idx="1"/>
              <a:endCxn id="154" idx="6"/>
            </p:cNvCxnSpPr>
            <p:nvPr/>
          </p:nvCxnSpPr>
          <p:spPr>
            <a:xfrm flipH="1" flipV="1">
              <a:off x="2695994" y="4154021"/>
              <a:ext cx="3125724" cy="595092"/>
            </a:xfrm>
            <a:prstGeom prst="straightConnector1">
              <a:avLst/>
            </a:prstGeom>
            <a:ln w="190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6" name="TextBox 16"/>
            <p:cNvSpPr txBox="1">
              <a:spLocks noChangeArrowheads="1"/>
            </p:cNvSpPr>
            <p:nvPr/>
          </p:nvSpPr>
          <p:spPr bwMode="auto">
            <a:xfrm>
              <a:off x="5821718" y="4487503"/>
              <a:ext cx="2101406" cy="52322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chemeClr val="bg1"/>
                  </a:solidFill>
                </a:rPr>
                <a:t>Need help of Research community to address</a:t>
              </a:r>
            </a:p>
          </p:txBody>
        </p:sp>
      </p:grpSp>
      <p:sp>
        <p:nvSpPr>
          <p:cNvPr id="157" name="TextBox 156"/>
          <p:cNvSpPr txBox="1"/>
          <p:nvPr/>
        </p:nvSpPr>
        <p:spPr>
          <a:xfrm>
            <a:off x="558622" y="2099271"/>
            <a:ext cx="1541111"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600" dirty="0"/>
              <a:t>All cases with Doppler data 2008-2011</a:t>
            </a:r>
          </a:p>
        </p:txBody>
      </p:sp>
      <p:sp>
        <p:nvSpPr>
          <p:cNvPr id="158" name="TextBox 3"/>
          <p:cNvSpPr txBox="1">
            <a:spLocks noChangeArrowheads="1"/>
          </p:cNvSpPr>
          <p:nvPr/>
        </p:nvSpPr>
        <p:spPr bwMode="auto">
          <a:xfrm>
            <a:off x="2664451" y="1291590"/>
            <a:ext cx="4241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 Improvement over HFIP baseline</a:t>
            </a:r>
          </a:p>
        </p:txBody>
      </p:sp>
      <p:sp>
        <p:nvSpPr>
          <p:cNvPr id="8" name="Rectangle 7"/>
          <p:cNvSpPr/>
          <p:nvPr/>
        </p:nvSpPr>
        <p:spPr>
          <a:xfrm>
            <a:off x="6840694" y="1662640"/>
            <a:ext cx="582211" cy="307777"/>
          </a:xfrm>
          <a:prstGeom prst="rect">
            <a:avLst/>
          </a:prstGeom>
        </p:spPr>
        <p:txBody>
          <a:bodyPr wrap="none">
            <a:spAutoFit/>
          </a:bodyPr>
          <a:lstStyle/>
          <a:p>
            <a:r>
              <a:rPr lang="en-US" sz="1400" b="1" dirty="0">
                <a:latin typeface="+mn-lt"/>
              </a:rPr>
              <a:t>cases</a:t>
            </a:r>
            <a:endParaRPr lang="en-US" sz="1400" dirty="0">
              <a:latin typeface="+mn-lt"/>
            </a:endParaRPr>
          </a:p>
        </p:txBody>
      </p:sp>
      <p:grpSp>
        <p:nvGrpSpPr>
          <p:cNvPr id="9" name="Group 8"/>
          <p:cNvGrpSpPr/>
          <p:nvPr/>
        </p:nvGrpSpPr>
        <p:grpSpPr>
          <a:xfrm>
            <a:off x="2849232" y="2325665"/>
            <a:ext cx="5447376" cy="2550954"/>
            <a:chOff x="2849232" y="2325665"/>
            <a:chExt cx="5447376" cy="2550954"/>
          </a:xfrm>
        </p:grpSpPr>
        <p:sp>
          <p:nvSpPr>
            <p:cNvPr id="2" name="Freeform 1"/>
            <p:cNvSpPr/>
            <p:nvPr/>
          </p:nvSpPr>
          <p:spPr>
            <a:xfrm>
              <a:off x="2849232" y="3069258"/>
              <a:ext cx="1172256" cy="1807361"/>
            </a:xfrm>
            <a:custGeom>
              <a:avLst/>
              <a:gdLst>
                <a:gd name="connsiteX0" fmla="*/ 0 w 1172256"/>
                <a:gd name="connsiteY0" fmla="*/ 1807361 h 1807361"/>
                <a:gd name="connsiteX1" fmla="*/ 423315 w 1172256"/>
                <a:gd name="connsiteY1" fmla="*/ 472193 h 1807361"/>
                <a:gd name="connsiteX2" fmla="*/ 887332 w 1172256"/>
                <a:gd name="connsiteY2" fmla="*/ 0 h 1807361"/>
                <a:gd name="connsiteX3" fmla="*/ 1172256 w 1172256"/>
                <a:gd name="connsiteY3" fmla="*/ 89554 h 1807361"/>
                <a:gd name="connsiteX4" fmla="*/ 871051 w 1172256"/>
                <a:gd name="connsiteY4" fmla="*/ 227955 h 1807361"/>
                <a:gd name="connsiteX5" fmla="*/ 439596 w 1172256"/>
                <a:gd name="connsiteY5" fmla="*/ 822268 h 1807361"/>
                <a:gd name="connsiteX6" fmla="*/ 0 w 1172256"/>
                <a:gd name="connsiteY6" fmla="*/ 1807361 h 180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256" h="1807361">
                  <a:moveTo>
                    <a:pt x="0" y="1807361"/>
                  </a:moveTo>
                  <a:lnTo>
                    <a:pt x="423315" y="472193"/>
                  </a:lnTo>
                  <a:lnTo>
                    <a:pt x="887332" y="0"/>
                  </a:lnTo>
                  <a:lnTo>
                    <a:pt x="1172256" y="89554"/>
                  </a:lnTo>
                  <a:lnTo>
                    <a:pt x="871051" y="227955"/>
                  </a:lnTo>
                  <a:lnTo>
                    <a:pt x="439596" y="822268"/>
                  </a:lnTo>
                  <a:lnTo>
                    <a:pt x="0" y="1807361"/>
                  </a:lnTo>
                  <a:close/>
                </a:path>
              </a:pathLst>
            </a:custGeom>
            <a:pattFill prst="pct50">
              <a:fgClr>
                <a:srgbClr val="FF0000"/>
              </a:fgClr>
              <a:bgClr>
                <a:schemeClr val="bg1"/>
              </a:bgClr>
            </a:patt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4550631" y="2776172"/>
              <a:ext cx="1579288" cy="496617"/>
            </a:xfrm>
            <a:custGeom>
              <a:avLst/>
              <a:gdLst>
                <a:gd name="connsiteX0" fmla="*/ 0 w 1579288"/>
                <a:gd name="connsiteY0" fmla="*/ 252379 h 496617"/>
                <a:gd name="connsiteX1" fmla="*/ 464018 w 1579288"/>
                <a:gd name="connsiteY1" fmla="*/ 48848 h 496617"/>
                <a:gd name="connsiteX2" fmla="*/ 895473 w 1579288"/>
                <a:gd name="connsiteY2" fmla="*/ 40706 h 496617"/>
                <a:gd name="connsiteX3" fmla="*/ 1326928 w 1579288"/>
                <a:gd name="connsiteY3" fmla="*/ 0 h 496617"/>
                <a:gd name="connsiteX4" fmla="*/ 1579288 w 1579288"/>
                <a:gd name="connsiteY4" fmla="*/ 496617 h 496617"/>
                <a:gd name="connsiteX5" fmla="*/ 1359491 w 1579288"/>
                <a:gd name="connsiteY5" fmla="*/ 179108 h 496617"/>
                <a:gd name="connsiteX6" fmla="*/ 903613 w 1579288"/>
                <a:gd name="connsiteY6" fmla="*/ 162825 h 496617"/>
                <a:gd name="connsiteX7" fmla="*/ 472158 w 1579288"/>
                <a:gd name="connsiteY7" fmla="*/ 154684 h 496617"/>
                <a:gd name="connsiteX8" fmla="*/ 0 w 1579288"/>
                <a:gd name="connsiteY8" fmla="*/ 252379 h 4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288" h="496617">
                  <a:moveTo>
                    <a:pt x="0" y="252379"/>
                  </a:moveTo>
                  <a:lnTo>
                    <a:pt x="464018" y="48848"/>
                  </a:lnTo>
                  <a:lnTo>
                    <a:pt x="895473" y="40706"/>
                  </a:lnTo>
                  <a:lnTo>
                    <a:pt x="1326928" y="0"/>
                  </a:lnTo>
                  <a:lnTo>
                    <a:pt x="1579288" y="496617"/>
                  </a:lnTo>
                  <a:lnTo>
                    <a:pt x="1359491" y="179108"/>
                  </a:lnTo>
                  <a:lnTo>
                    <a:pt x="903613" y="162825"/>
                  </a:lnTo>
                  <a:lnTo>
                    <a:pt x="472158" y="154684"/>
                  </a:lnTo>
                  <a:lnTo>
                    <a:pt x="0" y="252379"/>
                  </a:lnTo>
                  <a:close/>
                </a:path>
              </a:pathLst>
            </a:custGeom>
            <a:pattFill prst="pct50">
              <a:fgClr>
                <a:srgbClr val="FF0000"/>
              </a:fgClr>
              <a:bgClr>
                <a:schemeClr val="bg1"/>
              </a:bgClr>
            </a:patt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048857" y="2325665"/>
              <a:ext cx="1247751" cy="584776"/>
            </a:xfrm>
            <a:prstGeom prst="rect">
              <a:avLst/>
            </a:prstGeom>
            <a:solidFill>
              <a:srgbClr val="FF0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1600" dirty="0" smtClean="0">
                  <a:solidFill>
                    <a:schemeClr val="bg1"/>
                  </a:solidFill>
                </a:rPr>
                <a:t>Aircraft data impact</a:t>
              </a:r>
              <a:endParaRPr lang="en-US" sz="1600" dirty="0">
                <a:solidFill>
                  <a:schemeClr val="bg1"/>
                </a:solidFill>
              </a:endParaRPr>
            </a:p>
          </p:txBody>
        </p:sp>
        <p:cxnSp>
          <p:nvCxnSpPr>
            <p:cNvPr id="6" name="Straight Arrow Connector 5"/>
            <p:cNvCxnSpPr>
              <a:stCxn id="4" idx="1"/>
              <a:endCxn id="3" idx="3"/>
            </p:cNvCxnSpPr>
            <p:nvPr/>
          </p:nvCxnSpPr>
          <p:spPr>
            <a:xfrm flipH="1">
              <a:off x="5877559" y="2618053"/>
              <a:ext cx="1171298" cy="158119"/>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2" idx="5"/>
            </p:cNvCxnSpPr>
            <p:nvPr/>
          </p:nvCxnSpPr>
          <p:spPr>
            <a:xfrm flipH="1">
              <a:off x="3288828" y="2630262"/>
              <a:ext cx="3755733" cy="12612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619630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800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par>
                          <p:cTn id="8" fill="hold">
                            <p:stCondLst>
                              <p:cond delay="8500"/>
                            </p:stCondLst>
                            <p:childTnLst>
                              <p:par>
                                <p:cTn id="9" presetID="12" presetClass="entr" presetSubtype="4" fill="hold" nodeType="afterEffect">
                                  <p:stCondLst>
                                    <p:cond delay="10000"/>
                                  </p:stCondLst>
                                  <p:childTnLst>
                                    <p:set>
                                      <p:cBhvr>
                                        <p:cTn id="10" dur="1" fill="hold">
                                          <p:stCondLst>
                                            <p:cond delay="0"/>
                                          </p:stCondLst>
                                        </p:cTn>
                                        <p:tgtEl>
                                          <p:spTgt spid="153"/>
                                        </p:tgtEl>
                                        <p:attrNameLst>
                                          <p:attrName>style.visibility</p:attrName>
                                        </p:attrNameLst>
                                      </p:cBhvr>
                                      <p:to>
                                        <p:strVal val="visible"/>
                                      </p:to>
                                    </p:set>
                                    <p:anim calcmode="lin" valueType="num">
                                      <p:cBhvr additive="base">
                                        <p:cTn id="11" dur="500"/>
                                        <p:tgtEl>
                                          <p:spTgt spid="153"/>
                                        </p:tgtEl>
                                        <p:attrNameLst>
                                          <p:attrName>ppt_y</p:attrName>
                                        </p:attrNameLst>
                                      </p:cBhvr>
                                      <p:tavLst>
                                        <p:tav tm="0">
                                          <p:val>
                                            <p:strVal val="#ppt_y+#ppt_h*1.125000"/>
                                          </p:val>
                                        </p:tav>
                                        <p:tav tm="100000">
                                          <p:val>
                                            <p:strVal val="#ppt_y"/>
                                          </p:val>
                                        </p:tav>
                                      </p:tavLst>
                                    </p:anim>
                                    <p:animEffect transition="in" filter="wipe(up)">
                                      <p:cBhvr>
                                        <p:cTn id="12"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8229600" cy="1306286"/>
          </a:xfrm>
        </p:spPr>
        <p:txBody>
          <a:bodyPr/>
          <a:lstStyle/>
          <a:p>
            <a:r>
              <a:rPr lang="en-US" dirty="0" smtClean="0">
                <a:latin typeface="+mj-lt"/>
              </a:rPr>
              <a:t>HFIP Success to Date</a:t>
            </a:r>
          </a:p>
        </p:txBody>
      </p:sp>
      <p:sp>
        <p:nvSpPr>
          <p:cNvPr id="5" name="Rectangle 4"/>
          <p:cNvSpPr/>
          <p:nvPr/>
        </p:nvSpPr>
        <p:spPr>
          <a:xfrm>
            <a:off x="165761" y="1304956"/>
            <a:ext cx="8844643" cy="4985980"/>
          </a:xfrm>
          <a:prstGeom prst="rect">
            <a:avLst/>
          </a:prstGeom>
        </p:spPr>
        <p:txBody>
          <a:bodyPr wrap="square">
            <a:spAutoFit/>
          </a:bodyPr>
          <a:lstStyle/>
          <a:p>
            <a:pPr marL="342900" indent="-342900">
              <a:spcBef>
                <a:spcPts val="600"/>
              </a:spcBef>
              <a:spcAft>
                <a:spcPts val="0"/>
              </a:spcAft>
              <a:buFont typeface="Arial"/>
              <a:buChar char="•"/>
              <a:defRPr/>
            </a:pPr>
            <a:r>
              <a:rPr lang="en-US" dirty="0">
                <a:latin typeface="+mn-lt"/>
              </a:rPr>
              <a:t>HFIP </a:t>
            </a:r>
            <a:r>
              <a:rPr lang="en-US" dirty="0" smtClean="0">
                <a:latin typeface="+mn-lt"/>
              </a:rPr>
              <a:t>focused </a:t>
            </a:r>
            <a:r>
              <a:rPr lang="en-US" dirty="0">
                <a:latin typeface="+mn-lt"/>
              </a:rPr>
              <a:t>research efforts within NOAA </a:t>
            </a:r>
            <a:r>
              <a:rPr lang="en-US" dirty="0" smtClean="0">
                <a:latin typeface="+mn-lt"/>
              </a:rPr>
              <a:t>&amp; interagency partners</a:t>
            </a:r>
          </a:p>
          <a:p>
            <a:pPr marL="342900" indent="-342900">
              <a:spcBef>
                <a:spcPts val="600"/>
              </a:spcBef>
              <a:spcAft>
                <a:spcPts val="0"/>
              </a:spcAft>
              <a:buFont typeface="Arial"/>
              <a:buChar char="•"/>
              <a:defRPr/>
            </a:pPr>
            <a:r>
              <a:rPr lang="en-US" dirty="0" smtClean="0">
                <a:latin typeface="+mn-lt"/>
              </a:rPr>
              <a:t>HFIP defined solution to transition </a:t>
            </a:r>
            <a:r>
              <a:rPr lang="en-US" dirty="0">
                <a:latin typeface="+mn-lt"/>
              </a:rPr>
              <a:t>research into </a:t>
            </a:r>
            <a:r>
              <a:rPr lang="en-US" dirty="0" smtClean="0">
                <a:latin typeface="+mn-lt"/>
              </a:rPr>
              <a:t>operations with Stream </a:t>
            </a:r>
            <a:r>
              <a:rPr lang="en-US" dirty="0">
                <a:latin typeface="+mn-lt"/>
              </a:rPr>
              <a:t>1.5 </a:t>
            </a:r>
            <a:r>
              <a:rPr lang="en-US" dirty="0" smtClean="0">
                <a:latin typeface="+mn-lt"/>
              </a:rPr>
              <a:t>products available </a:t>
            </a:r>
            <a:r>
              <a:rPr lang="en-US" dirty="0">
                <a:latin typeface="+mn-lt"/>
              </a:rPr>
              <a:t>to NHC forecasters in real-</a:t>
            </a:r>
            <a:r>
              <a:rPr lang="en-US" dirty="0" smtClean="0">
                <a:latin typeface="+mn-lt"/>
              </a:rPr>
              <a:t>time </a:t>
            </a:r>
          </a:p>
          <a:p>
            <a:pPr marL="800100" lvl="1" indent="-342900">
              <a:spcBef>
                <a:spcPts val="600"/>
              </a:spcBef>
              <a:spcAft>
                <a:spcPts val="0"/>
              </a:spcAft>
              <a:buFont typeface="Lucida Grande"/>
              <a:buChar char="-"/>
              <a:defRPr/>
            </a:pPr>
            <a:r>
              <a:rPr lang="en-US" dirty="0" smtClean="0">
                <a:solidFill>
                  <a:srgbClr val="000000"/>
                </a:solidFill>
                <a:latin typeface="Calibri"/>
              </a:rPr>
              <a:t>Transitioned global </a:t>
            </a:r>
            <a:r>
              <a:rPr lang="en-US" dirty="0">
                <a:solidFill>
                  <a:srgbClr val="000000"/>
                </a:solidFill>
                <a:latin typeface="Calibri"/>
              </a:rPr>
              <a:t>hybrid DA system and 3-km HWRF into operations this season </a:t>
            </a:r>
            <a:r>
              <a:rPr lang="en-US" dirty="0" smtClean="0">
                <a:latin typeface="+mn-lt"/>
              </a:rPr>
              <a:t> </a:t>
            </a:r>
            <a:endParaRPr lang="en-US" dirty="0">
              <a:latin typeface="+mn-lt"/>
            </a:endParaRPr>
          </a:p>
          <a:p>
            <a:pPr marL="342900" indent="-342900">
              <a:spcBef>
                <a:spcPts val="600"/>
              </a:spcBef>
              <a:spcAft>
                <a:spcPts val="0"/>
              </a:spcAft>
              <a:buFont typeface="Arial"/>
              <a:buChar char="•"/>
              <a:defRPr/>
            </a:pPr>
            <a:r>
              <a:rPr lang="en-US" dirty="0">
                <a:latin typeface="+mn-lt"/>
                <a:ea typeface="ＭＳ Ｐゴシック" charset="0"/>
              </a:rPr>
              <a:t>HFIP </a:t>
            </a:r>
            <a:r>
              <a:rPr lang="en-US" dirty="0" smtClean="0">
                <a:latin typeface="+mn-lt"/>
                <a:ea typeface="ＭＳ Ｐゴシック" charset="0"/>
              </a:rPr>
              <a:t>making </a:t>
            </a:r>
            <a:r>
              <a:rPr lang="en-US" dirty="0">
                <a:latin typeface="+mn-lt"/>
                <a:ea typeface="ＭＳ Ｐゴシック" charset="0"/>
              </a:rPr>
              <a:t>significant progress – </a:t>
            </a:r>
            <a:r>
              <a:rPr lang="en-US" dirty="0" smtClean="0">
                <a:latin typeface="+mn-lt"/>
                <a:ea typeface="ＭＳ Ｐゴシック" charset="0"/>
              </a:rPr>
              <a:t>5-year goals </a:t>
            </a:r>
            <a:r>
              <a:rPr lang="en-US" dirty="0">
                <a:latin typeface="+mn-lt"/>
                <a:ea typeface="ＭＳ Ｐゴシック" charset="0"/>
              </a:rPr>
              <a:t>within reach</a:t>
            </a:r>
          </a:p>
          <a:p>
            <a:pPr marL="800100" lvl="1" indent="-342900">
              <a:spcBef>
                <a:spcPts val="600"/>
              </a:spcBef>
              <a:spcAft>
                <a:spcPts val="0"/>
              </a:spcAft>
              <a:buFontTx/>
              <a:buChar char="–"/>
              <a:defRPr/>
            </a:pPr>
            <a:r>
              <a:rPr lang="en-US" dirty="0">
                <a:latin typeface="+mn-lt"/>
                <a:ea typeface="ＭＳ Ｐゴシック" charset="0"/>
              </a:rPr>
              <a:t>Global </a:t>
            </a:r>
            <a:r>
              <a:rPr lang="en-US" dirty="0" smtClean="0">
                <a:latin typeface="+mn-lt"/>
                <a:ea typeface="ＭＳ Ｐゴシック" charset="0"/>
              </a:rPr>
              <a:t>ensembles </a:t>
            </a:r>
            <a:r>
              <a:rPr lang="en-US" dirty="0">
                <a:latin typeface="+mn-lt"/>
                <a:ea typeface="ＭＳ Ｐゴシック" charset="0"/>
              </a:rPr>
              <a:t>providing 20% improvement in track guidance</a:t>
            </a:r>
          </a:p>
          <a:p>
            <a:pPr marL="800100" lvl="1" indent="-342900">
              <a:spcBef>
                <a:spcPts val="600"/>
              </a:spcBef>
              <a:spcAft>
                <a:spcPts val="0"/>
              </a:spcAft>
              <a:buFontTx/>
              <a:buChar char="–"/>
              <a:defRPr/>
            </a:pPr>
            <a:r>
              <a:rPr lang="en-US" dirty="0">
                <a:latin typeface="+mn-lt"/>
                <a:ea typeface="ＭＳ Ｐゴシック" charset="0"/>
              </a:rPr>
              <a:t>Improved </a:t>
            </a:r>
            <a:r>
              <a:rPr lang="en-US" dirty="0" smtClean="0">
                <a:latin typeface="+mn-lt"/>
                <a:ea typeface="ＭＳ Ｐゴシック" charset="0"/>
              </a:rPr>
              <a:t>model </a:t>
            </a:r>
            <a:r>
              <a:rPr lang="en-US" dirty="0">
                <a:latin typeface="+mn-lt"/>
                <a:ea typeface="ＭＳ Ｐゴシック" charset="0"/>
              </a:rPr>
              <a:t>initialization and higher resolution </a:t>
            </a:r>
            <a:r>
              <a:rPr lang="en-US" dirty="0" smtClean="0">
                <a:latin typeface="+mn-lt"/>
                <a:ea typeface="ＭＳ Ｐゴシック" charset="0"/>
              </a:rPr>
              <a:t>models, along </a:t>
            </a:r>
            <a:r>
              <a:rPr lang="en-US" dirty="0">
                <a:latin typeface="+mn-lt"/>
                <a:ea typeface="ＭＳ Ｐゴシック" charset="0"/>
              </a:rPr>
              <a:t>with inner core data </a:t>
            </a:r>
            <a:r>
              <a:rPr lang="en-US" dirty="0" smtClean="0">
                <a:latin typeface="+mn-lt"/>
                <a:ea typeface="ＭＳ Ｐゴシック" charset="0"/>
              </a:rPr>
              <a:t>shows </a:t>
            </a:r>
            <a:r>
              <a:rPr lang="en-US" dirty="0">
                <a:latin typeface="+mn-lt"/>
                <a:ea typeface="ＭＳ Ｐゴシック" charset="0"/>
              </a:rPr>
              <a:t>significant (20-40%) improvement in intensity</a:t>
            </a:r>
          </a:p>
          <a:p>
            <a:pPr marL="800100" lvl="1" indent="-342900">
              <a:spcBef>
                <a:spcPts val="600"/>
              </a:spcBef>
              <a:spcAft>
                <a:spcPts val="0"/>
              </a:spcAft>
              <a:buFontTx/>
              <a:buChar char="–"/>
              <a:defRPr/>
            </a:pPr>
            <a:r>
              <a:rPr lang="en-US" dirty="0" smtClean="0">
                <a:latin typeface="+mn-lt"/>
                <a:ea typeface="ＭＳ Ｐゴシック" charset="0"/>
              </a:rPr>
              <a:t>3</a:t>
            </a:r>
            <a:r>
              <a:rPr lang="en-US" dirty="0">
                <a:latin typeface="+mn-lt"/>
                <a:ea typeface="ＭＳ Ｐゴシック" charset="0"/>
              </a:rPr>
              <a:t>-5 day lead-time hurricane genesis </a:t>
            </a:r>
            <a:r>
              <a:rPr lang="en-US" dirty="0" smtClean="0">
                <a:latin typeface="+mn-lt"/>
                <a:ea typeface="ＭＳ Ｐゴシック" charset="0"/>
              </a:rPr>
              <a:t>product</a:t>
            </a:r>
            <a:endParaRPr lang="en-US" dirty="0">
              <a:latin typeface="+mn-lt"/>
              <a:ea typeface="ＭＳ Ｐゴシック" charset="0"/>
            </a:endParaRPr>
          </a:p>
        </p:txBody>
      </p:sp>
      <p:sp>
        <p:nvSpPr>
          <p:cNvPr id="4" name="TextBox 3"/>
          <p:cNvSpPr txBox="1"/>
          <p:nvPr/>
        </p:nvSpPr>
        <p:spPr>
          <a:xfrm>
            <a:off x="5546078" y="6614858"/>
            <a:ext cx="3098024" cy="276999"/>
          </a:xfrm>
          <a:prstGeom prst="rect">
            <a:avLst/>
          </a:prstGeom>
          <a:noFill/>
        </p:spPr>
        <p:txBody>
          <a:bodyPr wrap="none" rtlCol="0">
            <a:spAutoFit/>
          </a:bodyPr>
          <a:lstStyle/>
          <a:p>
            <a:r>
              <a:rPr lang="en-US" sz="1200" dirty="0">
                <a:latin typeface="+mn-lt"/>
              </a:rPr>
              <a:t>http://</a:t>
            </a:r>
            <a:r>
              <a:rPr lang="en-US" sz="1200" dirty="0" err="1">
                <a:latin typeface="+mn-lt"/>
              </a:rPr>
              <a:t>www.hfip.org</a:t>
            </a:r>
            <a:r>
              <a:rPr lang="en-US" sz="1200" dirty="0" smtClean="0">
                <a:latin typeface="+mn-lt"/>
              </a:rPr>
              <a:t>/</a:t>
            </a:r>
            <a:r>
              <a:rPr lang="en-US" sz="1200" dirty="0">
                <a:latin typeface="+mn-lt"/>
              </a:rPr>
              <a:t>documents/reports2.php</a:t>
            </a:r>
          </a:p>
        </p:txBody>
      </p:sp>
    </p:spTree>
    <p:extLst>
      <p:ext uri="{BB962C8B-B14F-4D97-AF65-F5344CB8AC3E}">
        <p14:creationId xmlns:p14="http://schemas.microsoft.com/office/powerpoint/2010/main" val="11772563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22998</TotalTime>
  <Words>1631</Words>
  <Application>Microsoft Macintosh PowerPoint</Application>
  <PresentationFormat>On-screen Show (4:3)</PresentationFormat>
  <Paragraphs>173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NOAA HFIP/IFEX Hurricane Sandy 21-29 October 2012</vt:lpstr>
      <vt:lpstr>PowerPoint Presentation</vt:lpstr>
      <vt:lpstr>HFIP Activities</vt:lpstr>
      <vt:lpstr>PowerPoint Presentation</vt:lpstr>
      <vt:lpstr>PowerPoint Presentation</vt:lpstr>
      <vt:lpstr>PowerPoint Presentation</vt:lpstr>
      <vt:lpstr>Improved Models &amp; Data: Impact of airborne Doppler radar</vt:lpstr>
      <vt:lpstr>Improved Models &amp; Data: Impact of airborne Doppler radar</vt:lpstr>
      <vt:lpstr>HFIP Success to Date</vt:lpstr>
      <vt:lpstr>Keys to Success</vt:lpstr>
      <vt:lpstr>Questions?</vt:lpstr>
    </vt:vector>
  </TitlesOfParts>
  <Manager>Tim McClung</Manager>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Nation's Hurricane Program: An Interagency Success Story</dc:title>
  <dc:subject>Hurricanes, Hurricane Research</dc:subject>
  <dc:creator>Kandis Boyd</dc:creator>
  <cp:lastModifiedBy>Frank Marks</cp:lastModifiedBy>
  <cp:revision>552</cp:revision>
  <cp:lastPrinted>2009-09-22T14:42:08Z</cp:lastPrinted>
  <dcterms:created xsi:type="dcterms:W3CDTF">2011-03-08T17:41:21Z</dcterms:created>
  <dcterms:modified xsi:type="dcterms:W3CDTF">2012-11-09T21:56:09Z</dcterms:modified>
</cp:coreProperties>
</file>