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media2.gif" ContentType="video/unknown"/>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561" r:id="rId2"/>
    <p:sldId id="588" r:id="rId3"/>
    <p:sldId id="600" r:id="rId4"/>
    <p:sldId id="601" r:id="rId5"/>
    <p:sldId id="569" r:id="rId6"/>
    <p:sldId id="603" r:id="rId7"/>
    <p:sldId id="576" r:id="rId8"/>
    <p:sldId id="617" r:id="rId9"/>
    <p:sldId id="606" r:id="rId10"/>
    <p:sldId id="599" r:id="rId11"/>
    <p:sldId id="618" r:id="rId12"/>
    <p:sldId id="580" r:id="rId13"/>
    <p:sldId id="596" r:id="rId14"/>
    <p:sldId id="619" r:id="rId15"/>
    <p:sldId id="621" r:id="rId16"/>
    <p:sldId id="607" r:id="rId17"/>
    <p:sldId id="608" r:id="rId18"/>
    <p:sldId id="609" r:id="rId19"/>
    <p:sldId id="610" r:id="rId20"/>
    <p:sldId id="611" r:id="rId21"/>
    <p:sldId id="597" r:id="rId22"/>
    <p:sldId id="592" r:id="rId23"/>
    <p:sldId id="587" r:id="rId24"/>
    <p:sldId id="615" r:id="rId25"/>
    <p:sldId id="613" r:id="rId26"/>
    <p:sldId id="616" r:id="rId27"/>
    <p:sldId id="575" r:id="rId28"/>
    <p:sldId id="602" r:id="rId29"/>
    <p:sldId id="591" r:id="rId30"/>
    <p:sldId id="562" r:id="rId31"/>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1F0D0"/>
    <a:srgbClr val="FD0DFB"/>
    <a:srgbClr val="9999FF"/>
    <a:srgbClr val="FF3300"/>
    <a:srgbClr val="C0C0C0"/>
    <a:srgbClr val="000066"/>
    <a:srgbClr val="6666FF"/>
    <a:srgbClr val="3333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98" autoAdjust="0"/>
  </p:normalViewPr>
  <p:slideViewPr>
    <p:cSldViewPr snapToGrid="0">
      <p:cViewPr varScale="1">
        <p:scale>
          <a:sx n="201" d="100"/>
          <a:sy n="201" d="100"/>
        </p:scale>
        <p:origin x="-488" y="-104"/>
      </p:cViewPr>
      <p:guideLst>
        <p:guide orient="horz" pos="72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183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3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9114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4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ea typeface="+mn-ea"/>
                <a:cs typeface="+mn-cs"/>
              </a:defRPr>
            </a:lvl1pPr>
          </a:lstStyle>
          <a:p>
            <a:pPr>
              <a:defRPr/>
            </a:pPr>
            <a:fld id="{F27DEBDD-BDFF-9C49-9494-6A4EBD8FA7BA}" type="slidenum">
              <a:rPr lang="en-US"/>
              <a:pPr>
                <a:defRPr/>
              </a:pPr>
              <a:t>‹#›</a:t>
            </a:fld>
            <a:endParaRPr lang="en-US"/>
          </a:p>
        </p:txBody>
      </p:sp>
    </p:spTree>
    <p:extLst>
      <p:ext uri="{BB962C8B-B14F-4D97-AF65-F5344CB8AC3E}">
        <p14:creationId xmlns:p14="http://schemas.microsoft.com/office/powerpoint/2010/main" val="8830510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863">
              <a:defRPr sz="1200">
                <a:latin typeface="Arial" pitchFamily="-112"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863">
              <a:defRPr sz="1200">
                <a:latin typeface="Arial" pitchFamily="-112" charset="0"/>
                <a:ea typeface="+mn-ea"/>
                <a:cs typeface="+mn-cs"/>
              </a:defRPr>
            </a:lvl1pPr>
          </a:lstStyle>
          <a:p>
            <a:pPr>
              <a:defRPr/>
            </a:pPr>
            <a:fld id="{8818E52F-AD2C-554D-854C-D2C491234C15}" type="slidenum">
              <a:rPr lang="en-US"/>
              <a:pPr>
                <a:defRPr/>
              </a:pPr>
              <a:t>‹#›</a:t>
            </a:fld>
            <a:endParaRPr lang="en-US"/>
          </a:p>
        </p:txBody>
      </p:sp>
    </p:spTree>
    <p:extLst>
      <p:ext uri="{BB962C8B-B14F-4D97-AF65-F5344CB8AC3E}">
        <p14:creationId xmlns:p14="http://schemas.microsoft.com/office/powerpoint/2010/main" val="133891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dx.doi.org/10.1175/BAMS-87-11-1523"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dx.doi.org/10.1175/MWR-D-11-00212.1"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47A0757-10F4-D84F-8E7B-379AC22A625C}" type="slidenum">
              <a:rPr lang="en-US">
                <a:latin typeface="Arial" charset="0"/>
                <a:ea typeface="ＭＳ Ｐゴシック" charset="-128"/>
                <a:cs typeface="ＭＳ Ｐゴシック" charset="-128"/>
              </a:rPr>
              <a:pPr/>
              <a:t>1</a:t>
            </a:fld>
            <a:endParaRPr lang="en-US">
              <a:latin typeface="Arial"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sz="1400" dirty="0" smtClean="0">
                <a:latin typeface="Arial" charset="0"/>
              </a:rPr>
              <a:t>Hurricane Sandy 28 October 2012</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miter lim="800000"/>
            <a:headEnd/>
            <a:tailEnd/>
          </a:ln>
        </p:spPr>
        <p:txBody>
          <a:bodyPr/>
          <a:lstStyle/>
          <a:p>
            <a:fld id="{DE0DE2B7-1980-0A4A-8A34-0A8918233E6C}" type="slidenum">
              <a:rPr lang="en-US"/>
              <a:pPr/>
              <a:t>10</a:t>
            </a:fld>
            <a:endParaRPr lang="en-US"/>
          </a:p>
        </p:txBody>
      </p:sp>
      <p:sp>
        <p:nvSpPr>
          <p:cNvPr id="104451" name="Rectangle 2"/>
          <p:cNvSpPr>
            <a:spLocks noGrp="1" noRot="1" noChangeAspect="1" noChangeArrowheads="1" noTextEdit="1"/>
          </p:cNvSpPr>
          <p:nvPr>
            <p:ph type="sldImg"/>
          </p:nvPr>
        </p:nvSpPr>
        <p:spPr>
          <a:xfrm>
            <a:off x="1181100" y="695325"/>
            <a:ext cx="4648200" cy="3486150"/>
          </a:xfrm>
          <a:ln/>
        </p:spPr>
      </p:sp>
      <p:sp>
        <p:nvSpPr>
          <p:cNvPr id="104452" name="Rectangle 3"/>
          <p:cNvSpPr>
            <a:spLocks noGrp="1" noChangeArrowheads="1"/>
          </p:cNvSpPr>
          <p:nvPr>
            <p:ph type="body" idx="1"/>
          </p:nvPr>
        </p:nvSpPr>
        <p:spPr>
          <a:xfrm>
            <a:off x="701359" y="4415790"/>
            <a:ext cx="5607684" cy="4184972"/>
          </a:xfrm>
          <a:noFill/>
        </p:spPr>
        <p:txBody>
          <a:bodyPr/>
          <a:lstStyle/>
          <a:p>
            <a:pPr eaLnBrk="1" hangingPunct="1"/>
            <a:endParaRPr lang="en-US">
              <a:latin typeface="Times New Roman" charset="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miter lim="800000"/>
            <a:headEnd/>
            <a:tailEnd/>
          </a:ln>
        </p:spPr>
        <p:txBody>
          <a:bodyPr/>
          <a:lstStyle/>
          <a:p>
            <a:fld id="{DE0DE2B7-1980-0A4A-8A34-0A8918233E6C}" type="slidenum">
              <a:rPr lang="en-US"/>
              <a:pPr/>
              <a:t>11</a:t>
            </a:fld>
            <a:endParaRPr lang="en-US"/>
          </a:p>
        </p:txBody>
      </p:sp>
      <p:sp>
        <p:nvSpPr>
          <p:cNvPr id="104451" name="Rectangle 2"/>
          <p:cNvSpPr>
            <a:spLocks noGrp="1" noRot="1" noChangeAspect="1" noChangeArrowheads="1" noTextEdit="1"/>
          </p:cNvSpPr>
          <p:nvPr>
            <p:ph type="sldImg"/>
          </p:nvPr>
        </p:nvSpPr>
        <p:spPr>
          <a:xfrm>
            <a:off x="1181100" y="695325"/>
            <a:ext cx="4648200" cy="3486150"/>
          </a:xfrm>
          <a:ln/>
        </p:spPr>
      </p:sp>
      <p:sp>
        <p:nvSpPr>
          <p:cNvPr id="104452" name="Rectangle 3"/>
          <p:cNvSpPr>
            <a:spLocks noGrp="1" noChangeArrowheads="1"/>
          </p:cNvSpPr>
          <p:nvPr>
            <p:ph type="body" idx="1"/>
          </p:nvPr>
        </p:nvSpPr>
        <p:spPr>
          <a:xfrm>
            <a:off x="701359" y="4415790"/>
            <a:ext cx="5607684" cy="4184972"/>
          </a:xfrm>
          <a:noFill/>
        </p:spPr>
        <p:txBody>
          <a:bodyPr/>
          <a:lstStyle/>
          <a:p>
            <a:pPr eaLnBrk="1" hangingPunct="1"/>
            <a:endParaRPr lang="en-US">
              <a:latin typeface="Times New Roman" charset="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BC93F20-8DE1-6041-9809-78091D62C910}" type="slidenum">
              <a:rPr lang="en-US">
                <a:latin typeface="Arial" charset="0"/>
                <a:ea typeface="ＭＳ Ｐゴシック" charset="-128"/>
                <a:cs typeface="ＭＳ Ｐゴシック" charset="-128"/>
              </a:rPr>
              <a:pPr/>
              <a:t>12</a:t>
            </a:fld>
            <a:endParaRPr lang="en-US">
              <a:latin typeface="Arial" charset="0"/>
              <a:ea typeface="ＭＳ Ｐゴシック" charset="-128"/>
              <a:cs typeface="ＭＳ Ｐゴシック" charset="-128"/>
            </a:endParaRPr>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xfrm>
            <a:off x="935038" y="4416425"/>
            <a:ext cx="5140325" cy="1074738"/>
          </a:xfrm>
          <a:solidFill>
            <a:srgbClr val="FFFFFF"/>
          </a:solidFill>
          <a:ln>
            <a:solidFill>
              <a:srgbClr val="000000"/>
            </a:solidFill>
          </a:ln>
        </p:spPr>
        <p:txBody>
          <a:bodyPr lIns="93153" rIns="93153"/>
          <a:lstStyle/>
          <a:p>
            <a:pPr>
              <a:spcBef>
                <a:spcPct val="0"/>
              </a:spcBef>
            </a:pPr>
            <a:r>
              <a:rPr lang="en-US" dirty="0">
                <a:solidFill>
                  <a:srgbClr val="000000"/>
                </a:solidFill>
                <a:latin typeface="Arial" charset="0"/>
                <a:ea typeface="Arial" charset="0"/>
                <a:cs typeface="Arial" charset="0"/>
              </a:rPr>
              <a:t>UR image depicts dropsonde profiles in eyewall of Hurricane Guillermo (1997) </a:t>
            </a:r>
          </a:p>
          <a:p>
            <a:pPr>
              <a:spcBef>
                <a:spcPct val="0"/>
              </a:spcBef>
            </a:pPr>
            <a:r>
              <a:rPr lang="en-US" dirty="0">
                <a:solidFill>
                  <a:srgbClr val="000000"/>
                </a:solidFill>
                <a:latin typeface="Arial" charset="0"/>
                <a:ea typeface="Arial" charset="0"/>
                <a:cs typeface="Arial" charset="0"/>
              </a:rPr>
              <a:t>LR image is Doppler Wind Lidar profiles from TCS-</a:t>
            </a:r>
            <a:r>
              <a:rPr lang="en-US" dirty="0" smtClean="0">
                <a:solidFill>
                  <a:srgbClr val="000000"/>
                </a:solidFill>
                <a:latin typeface="Arial" charset="0"/>
                <a:ea typeface="Arial" charset="0"/>
                <a:cs typeface="Arial" charset="0"/>
              </a:rPr>
              <a:t>08</a:t>
            </a:r>
            <a:endParaRPr lang="en-US" dirty="0" smtClean="0">
              <a:latin typeface="Arial" charset="0"/>
            </a:endParaRPr>
          </a:p>
          <a:p>
            <a:pPr>
              <a:spcBef>
                <a:spcPct val="0"/>
              </a:spcBef>
            </a:pPr>
            <a:endParaRPr lang="en-US" dirty="0" smtClean="0">
              <a:solidFill>
                <a:srgbClr val="000000"/>
              </a:solidFill>
              <a:latin typeface="Arial" charset="0"/>
              <a:ea typeface="Arial" charset="0"/>
              <a:cs typeface="Arial" charset="0"/>
            </a:endParaRPr>
          </a:p>
          <a:p>
            <a:pPr>
              <a:spcBef>
                <a:spcPct val="0"/>
              </a:spcBef>
            </a:pPr>
            <a:r>
              <a:rPr lang="en-US" dirty="0" smtClean="0">
                <a:solidFill>
                  <a:srgbClr val="000000"/>
                </a:solidFill>
                <a:latin typeface="Arial" charset="0"/>
                <a:ea typeface="Arial" charset="0"/>
                <a:cs typeface="Arial" charset="0"/>
              </a:rPr>
              <a:t>See IFEX paper (Rogers et al 2006):</a:t>
            </a:r>
            <a:r>
              <a:rPr lang="en-US" baseline="0" dirty="0" smtClean="0">
                <a:solidFill>
                  <a:srgbClr val="000000"/>
                </a:solidFill>
                <a:latin typeface="Arial" charset="0"/>
                <a:ea typeface="Arial" charset="0"/>
                <a:cs typeface="Arial" charset="0"/>
              </a:rPr>
              <a:t> </a:t>
            </a:r>
            <a:r>
              <a:rPr lang="cs-CZ" sz="1200" u="sng" kern="1200" dirty="0" smtClean="0">
                <a:solidFill>
                  <a:schemeClr val="tx1"/>
                </a:solidFill>
                <a:latin typeface="Arial" pitchFamily="-112" charset="0"/>
                <a:ea typeface="ＭＳ Ｐゴシック" charset="-128"/>
                <a:cs typeface="ＭＳ Ｐゴシック" charset="-128"/>
                <a:hlinkClick r:id="rId3"/>
              </a:rPr>
              <a:t>http://dx.doi.org/10.1175/BAMS-87-11-1523</a:t>
            </a:r>
            <a:endParaRPr lang="en-US" dirty="0" smtClean="0">
              <a:solidFill>
                <a:srgbClr val="000000"/>
              </a:solidFill>
              <a:latin typeface="Arial" charset="0"/>
              <a:ea typeface="Arial" charset="0"/>
              <a:cs typeface="Arial" charset="0"/>
            </a:endParaRPr>
          </a:p>
          <a:p>
            <a:pPr eaLnBrk="1" hangingPunct="1"/>
            <a:endParaRPr lang="en-US" dirty="0" smtClean="0">
              <a:latin typeface="Arial" charset="0"/>
            </a:endParaRPr>
          </a:p>
          <a:p>
            <a:pPr eaLnBrk="1" hangingPunct="1"/>
            <a:r>
              <a:rPr lang="en-US" dirty="0" smtClean="0">
                <a:latin typeface="Arial" charset="0"/>
              </a:rPr>
              <a:t>HRD IFEX website: http://</a:t>
            </a:r>
            <a:r>
              <a:rPr lang="en-US" dirty="0" err="1" smtClean="0">
                <a:latin typeface="Arial" charset="0"/>
              </a:rPr>
              <a:t>www.aoml.noaa.gov</a:t>
            </a:r>
            <a:r>
              <a:rPr lang="en-US" dirty="0" smtClean="0">
                <a:latin typeface="Arial" charset="0"/>
              </a:rPr>
              <a:t>/</a:t>
            </a:r>
            <a:r>
              <a:rPr lang="en-US" dirty="0" err="1" smtClean="0">
                <a:latin typeface="Arial" charset="0"/>
              </a:rPr>
              <a:t>hrd</a:t>
            </a:r>
            <a:r>
              <a:rPr lang="en-US" dirty="0" smtClean="0">
                <a:latin typeface="Arial" charset="0"/>
              </a:rPr>
              <a:t>/HFP2011/</a:t>
            </a:r>
            <a:r>
              <a:rPr lang="en-US" dirty="0" err="1" smtClean="0">
                <a:latin typeface="Arial" charset="0"/>
              </a:rPr>
              <a:t>index.html</a:t>
            </a:r>
            <a:endParaRPr lang="en-US" dirty="0"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Map shows flight tracks for all of the NOAA missions (color coded are the flight level winds for the P-3 missions,</a:t>
            </a:r>
            <a:r>
              <a:rPr lang="en-US" baseline="0" dirty="0" smtClean="0">
                <a:latin typeface="Calibri" charset="0"/>
              </a:rPr>
              <a:t> dropsonde symbols denote G-IV patterns)</a:t>
            </a:r>
          </a:p>
          <a:p>
            <a:endParaRPr lang="en-US" baseline="0" dirty="0" smtClean="0">
              <a:latin typeface="Calibri" charset="0"/>
            </a:endParaRPr>
          </a:p>
          <a:p>
            <a:r>
              <a:rPr lang="en-US" baseline="0" dirty="0" smtClean="0">
                <a:latin typeface="Calibri" charset="0"/>
              </a:rPr>
              <a:t>Flight track plots courtesy of Tropical Atlantic - http://</a:t>
            </a:r>
            <a:r>
              <a:rPr lang="en-US" baseline="0" dirty="0" err="1" smtClean="0">
                <a:latin typeface="Calibri" charset="0"/>
              </a:rPr>
              <a:t>tropicalatlantic.com</a:t>
            </a:r>
            <a:r>
              <a:rPr lang="en-US" baseline="0" dirty="0" smtClean="0">
                <a:latin typeface="Calibri" charset="0"/>
              </a:rPr>
              <a:t>/recon/</a:t>
            </a:r>
          </a:p>
          <a:p>
            <a:r>
              <a:rPr lang="en-US" baseline="0" dirty="0" smtClean="0">
                <a:latin typeface="Calibri" charset="0"/>
              </a:rPr>
              <a:t>Model data available at: http://</a:t>
            </a:r>
            <a:r>
              <a:rPr lang="en-US" baseline="0" dirty="0" err="1" smtClean="0">
                <a:latin typeface="Calibri" charset="0"/>
              </a:rPr>
              <a:t>storm.aoml.noaa.gov</a:t>
            </a:r>
            <a:r>
              <a:rPr lang="en-US" baseline="0" dirty="0" smtClean="0">
                <a:latin typeface="Calibri" charset="0"/>
              </a:rPr>
              <a:t>/</a:t>
            </a:r>
            <a:r>
              <a:rPr lang="en-US" baseline="0" dirty="0" err="1" smtClean="0">
                <a:latin typeface="Calibri" charset="0"/>
              </a:rPr>
              <a:t>realtime</a:t>
            </a:r>
            <a:endParaRPr lang="en-US" dirty="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a:defRPr/>
            </a:pPr>
            <a:r>
              <a:rPr lang="en-US" dirty="0">
                <a:latin typeface="Arial" pitchFamily="-112" charset="0"/>
                <a:ea typeface="ＭＳ Ｐゴシック" charset="-128"/>
                <a:cs typeface="ＭＳ Ｐゴシック" charset="-128"/>
              </a:rPr>
              <a:t>http://</a:t>
            </a:r>
            <a:r>
              <a:rPr lang="en-US" dirty="0" err="1">
                <a:latin typeface="Arial" pitchFamily="-112" charset="0"/>
                <a:ea typeface="ＭＳ Ｐゴシック" charset="-128"/>
                <a:cs typeface="ＭＳ Ｐゴシック" charset="-128"/>
              </a:rPr>
              <a:t>www.hfip.org</a:t>
            </a:r>
            <a:r>
              <a:rPr lang="en-US" dirty="0">
                <a:latin typeface="Arial" pitchFamily="-112" charset="0"/>
                <a:ea typeface="ＭＳ Ｐゴシック" charset="-128"/>
                <a:cs typeface="ＭＳ Ｐゴシック" charset="-128"/>
              </a:rPr>
              <a:t>/documents/reports2.php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ABA0E-DE16-F844-BF51-796131774116}" type="slidenum">
              <a:rPr lang="en-US"/>
              <a:pPr/>
              <a:t>17</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sz="1000"/>
              <a:t>• Surface wind field work is mainly supported through a NOPP that Hans Graber controls (collaboration between UM, USACE, HRD, and Vince Cardone’s Ocean Weather). HRD receives support to provide them near real-time surface winds to drive their surge and wave models. HRD also receives support for these wind fields from the USACE, particularly for the production of wind fields for past storms to use for model testing. Finally, some of the support comes from the development of a wind model for the State of Florida CAT model effort in collaboration with FSU, FIU, and UF.</a:t>
            </a:r>
          </a:p>
          <a:p>
            <a:endParaRPr lang="en-US" sz="1000"/>
          </a:p>
          <a:p>
            <a:endParaRPr lang="en-US"/>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ABA0E-DE16-F844-BF51-796131774116}" type="slidenum">
              <a:rPr lang="en-US"/>
              <a:pPr/>
              <a:t>18</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ABA0E-DE16-F844-BF51-796131774116}" type="slidenum">
              <a:rPr lang="en-US"/>
              <a:pPr/>
              <a:t>19</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a:defRPr/>
            </a:pPr>
            <a:r>
              <a:rPr lang="en-US" dirty="0">
                <a:latin typeface="Arial" pitchFamily="-112" charset="0"/>
                <a:ea typeface="ＭＳ Ｐゴシック" charset="-128"/>
                <a:cs typeface="ＭＳ Ｐゴシック" charset="-128"/>
              </a:rPr>
              <a:t>http://</a:t>
            </a:r>
            <a:r>
              <a:rPr lang="en-US" dirty="0" err="1">
                <a:latin typeface="Arial" pitchFamily="-112" charset="0"/>
                <a:ea typeface="ＭＳ Ｐゴシック" charset="-128"/>
                <a:cs typeface="ＭＳ Ｐゴシック" charset="-128"/>
              </a:rPr>
              <a:t>www.hfip.org</a:t>
            </a:r>
            <a:r>
              <a:rPr lang="en-US" dirty="0">
                <a:latin typeface="Arial" pitchFamily="-112" charset="0"/>
                <a:ea typeface="ＭＳ Ｐゴシック" charset="-128"/>
                <a:cs typeface="ＭＳ Ｐゴシック" charset="-128"/>
              </a:rPr>
              <a:t>/documents/reports2.php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See papers: Zhang et al (2011) - http://</a:t>
            </a:r>
            <a:r>
              <a:rPr lang="en-US" dirty="0" err="1">
                <a:latin typeface="Arial" charset="0"/>
              </a:rPr>
              <a:t>www.agu.org</a:t>
            </a:r>
            <a:r>
              <a:rPr lang="en-US" dirty="0">
                <a:latin typeface="Arial" charset="0"/>
              </a:rPr>
              <a:t>/pubs/</a:t>
            </a:r>
            <a:r>
              <a:rPr lang="en-US" dirty="0" err="1">
                <a:latin typeface="Arial" charset="0"/>
              </a:rPr>
              <a:t>crossref</a:t>
            </a:r>
            <a:r>
              <a:rPr lang="en-US" dirty="0">
                <a:latin typeface="Arial" charset="0"/>
              </a:rPr>
              <a:t>/2011/2011GL048469.shtml</a:t>
            </a:r>
          </a:p>
          <a:p>
            <a:r>
              <a:rPr lang="en-US" dirty="0">
                <a:latin typeface="Arial" charset="0"/>
              </a:rPr>
              <a:t>Aksoy et al (2012) - </a:t>
            </a:r>
            <a:r>
              <a:rPr lang="cs-CZ" u="sng" dirty="0">
                <a:latin typeface="Arial" pitchFamily="-112" charset="0"/>
                <a:ea typeface="ＭＳ Ｐゴシック" charset="-128"/>
                <a:cs typeface="ＭＳ Ｐゴシック" charset="-128"/>
                <a:hlinkClick r:id="rId3"/>
              </a:rPr>
              <a:t>http://dx.doi.org/10.1175/MWR-D-11-00212.1</a:t>
            </a:r>
            <a:endParaRPr lang="en-US" dirty="0">
              <a:latin typeface="Arial" charset="0"/>
            </a:endParaRPr>
          </a:p>
          <a:p>
            <a:endParaRPr lang="en-US" dirty="0">
              <a:solidFill>
                <a:srgbClr val="0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21</a:t>
            </a:fld>
            <a:endParaRPr lang="en-US"/>
          </a:p>
        </p:txBody>
      </p:sp>
    </p:spTree>
    <p:extLst>
      <p:ext uri="{BB962C8B-B14F-4D97-AF65-F5344CB8AC3E}">
        <p14:creationId xmlns:p14="http://schemas.microsoft.com/office/powerpoint/2010/main" val="704412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31"/>
          <p:cNvSpPr>
            <a:spLocks noGrp="1" noChangeArrowheads="1"/>
          </p:cNvSpPr>
          <p:nvPr>
            <p:ph type="sldNum" sz="quarter" idx="5"/>
          </p:nvPr>
        </p:nvSpPr>
        <p:spPr>
          <a:noFill/>
        </p:spPr>
        <p:txBody>
          <a:bodyPr/>
          <a:lstStyle/>
          <a:p>
            <a:fld id="{716C90FC-D014-45F3-9967-D1C06553D5D4}" type="slidenum">
              <a:rPr lang="en-US" smtClean="0">
                <a:solidFill>
                  <a:prstClr val="black"/>
                </a:solidFill>
              </a:rPr>
              <a:pPr/>
              <a:t>2</a:t>
            </a:fld>
            <a:endParaRPr lang="en-US" smtClean="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dirty="0" smtClean="0">
                <a:latin typeface="Times New Roman" pitchFamily="18" charset="0"/>
                <a:ea typeface="ＭＳ Ｐゴシック"/>
                <a:cs typeface="ＭＳ Ｐゴシック"/>
              </a:rPr>
              <a:t>Images</a:t>
            </a:r>
            <a:r>
              <a:rPr lang="en-US" baseline="0" dirty="0" smtClean="0">
                <a:latin typeface="Times New Roman" pitchFamily="18" charset="0"/>
                <a:ea typeface="ＭＳ Ｐゴシック"/>
                <a:cs typeface="ＭＳ Ｐゴシック"/>
              </a:rPr>
              <a:t> from: </a:t>
            </a:r>
            <a:r>
              <a:rPr lang="en-US" dirty="0" smtClean="0">
                <a:latin typeface="Times New Roman" pitchFamily="18" charset="0"/>
                <a:ea typeface="ＭＳ Ｐゴシック"/>
                <a:cs typeface="ＭＳ Ｐゴシック"/>
              </a:rPr>
              <a:t>http://</a:t>
            </a:r>
            <a:r>
              <a:rPr lang="en-US" dirty="0" err="1" smtClean="0">
                <a:latin typeface="Times New Roman" pitchFamily="18" charset="0"/>
                <a:ea typeface="ＭＳ Ｐゴシック"/>
                <a:cs typeface="ＭＳ Ｐゴシック"/>
              </a:rPr>
              <a:t>www.nhc.noaa.gov</a:t>
            </a:r>
            <a:r>
              <a:rPr lang="en-US" dirty="0" smtClean="0">
                <a:latin typeface="Times New Roman" pitchFamily="18" charset="0"/>
                <a:ea typeface="ＭＳ Ｐゴシック"/>
                <a:cs typeface="ＭＳ Ｐゴシック"/>
              </a:rPr>
              <a:t>/verification/verify5.shtml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miter lim="800000"/>
            <a:headEnd/>
            <a:tailEnd/>
          </a:ln>
        </p:spPr>
        <p:txBody>
          <a:bodyPr/>
          <a:lstStyle/>
          <a:p>
            <a:fld id="{DE0DE2B7-1980-0A4A-8A34-0A8918233E6C}" type="slidenum">
              <a:rPr lang="en-US"/>
              <a:pPr/>
              <a:t>23</a:t>
            </a:fld>
            <a:endParaRPr lang="en-US"/>
          </a:p>
        </p:txBody>
      </p:sp>
      <p:sp>
        <p:nvSpPr>
          <p:cNvPr id="104451" name="Rectangle 2"/>
          <p:cNvSpPr>
            <a:spLocks noGrp="1" noRot="1" noChangeAspect="1" noChangeArrowheads="1" noTextEdit="1"/>
          </p:cNvSpPr>
          <p:nvPr>
            <p:ph type="sldImg"/>
          </p:nvPr>
        </p:nvSpPr>
        <p:spPr>
          <a:xfrm>
            <a:off x="1181100" y="695325"/>
            <a:ext cx="4648200" cy="3486150"/>
          </a:xfrm>
          <a:ln/>
        </p:spPr>
      </p:sp>
      <p:sp>
        <p:nvSpPr>
          <p:cNvPr id="104452" name="Rectangle 3"/>
          <p:cNvSpPr>
            <a:spLocks noGrp="1" noChangeArrowheads="1"/>
          </p:cNvSpPr>
          <p:nvPr>
            <p:ph type="body" idx="1"/>
          </p:nvPr>
        </p:nvSpPr>
        <p:spPr>
          <a:xfrm>
            <a:off x="701359" y="4415790"/>
            <a:ext cx="5607684" cy="4184972"/>
          </a:xfrm>
          <a:noFill/>
        </p:spPr>
        <p:txBody>
          <a:bodyPr/>
          <a:lstStyle/>
          <a:p>
            <a:pPr eaLnBrk="1" hangingPunct="1"/>
            <a:endParaRPr lang="en-US">
              <a:latin typeface="Times New Roman" charset="0"/>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a:defRPr/>
            </a:pPr>
            <a:r>
              <a:rPr lang="en-US" dirty="0">
                <a:latin typeface="Arial" pitchFamily="-112" charset="0"/>
                <a:ea typeface="ＭＳ Ｐゴシック" charset="-128"/>
                <a:cs typeface="ＭＳ Ｐゴシック" charset="-128"/>
              </a:rPr>
              <a:t>http://</a:t>
            </a:r>
            <a:r>
              <a:rPr lang="en-US" dirty="0" err="1">
                <a:latin typeface="Arial" pitchFamily="-112" charset="0"/>
                <a:ea typeface="ＭＳ Ｐゴシック" charset="-128"/>
                <a:cs typeface="ＭＳ Ｐゴシック" charset="-128"/>
              </a:rPr>
              <a:t>www.hfip.org</a:t>
            </a:r>
            <a:r>
              <a:rPr lang="en-US" dirty="0">
                <a:latin typeface="Arial" pitchFamily="-112" charset="0"/>
                <a:ea typeface="ＭＳ Ｐゴシック" charset="-128"/>
                <a:cs typeface="ＭＳ Ｐゴシック" charset="-128"/>
              </a:rPr>
              <a:t>/documents/reports2.php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a:defRPr/>
            </a:pPr>
            <a:r>
              <a:rPr lang="en-US" dirty="0">
                <a:latin typeface="Arial" pitchFamily="-112" charset="0"/>
                <a:ea typeface="ＭＳ Ｐゴシック" charset="-128"/>
                <a:cs typeface="ＭＳ Ｐゴシック" charset="-128"/>
              </a:rPr>
              <a:t>http://</a:t>
            </a:r>
            <a:r>
              <a:rPr lang="en-US" dirty="0" err="1">
                <a:latin typeface="Arial" pitchFamily="-112" charset="0"/>
                <a:ea typeface="ＭＳ Ｐゴシック" charset="-128"/>
                <a:cs typeface="ＭＳ Ｐゴシック" charset="-128"/>
              </a:rPr>
              <a:t>www.hfip.org</a:t>
            </a:r>
            <a:r>
              <a:rPr lang="en-US" dirty="0">
                <a:latin typeface="Arial" pitchFamily="-112" charset="0"/>
                <a:ea typeface="ＭＳ Ｐゴシック" charset="-128"/>
                <a:cs typeface="ＭＳ Ｐゴシック" charset="-128"/>
              </a:rPr>
              <a:t>/documents/reports2.php</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solidFill>
            <a:srgbClr val="FFFFFF"/>
          </a:solidFill>
          <a:ln/>
        </p:spPr>
      </p:sp>
      <p:sp>
        <p:nvSpPr>
          <p:cNvPr id="38915" name="Notes Placeholder 2"/>
          <p:cNvSpPr>
            <a:spLocks noGrp="1"/>
          </p:cNvSpPr>
          <p:nvPr>
            <p:ph type="body" idx="1"/>
          </p:nvPr>
        </p:nvSpPr>
        <p:spPr>
          <a:solidFill>
            <a:srgbClr val="FFFFFF"/>
          </a:solidFill>
          <a:ln>
            <a:solidFill>
              <a:srgbClr val="000000"/>
            </a:solidFill>
          </a:ln>
        </p:spPr>
        <p:txBody>
          <a:bodyPr/>
          <a:lstStyle/>
          <a:p>
            <a:r>
              <a:rPr lang="en-US" dirty="0" smtClean="0">
                <a:latin typeface="Times New Roman" charset="0"/>
                <a:ea typeface="Times New Roman" charset="0"/>
                <a:cs typeface="Times New Roman" charset="0"/>
              </a:rPr>
              <a:t>Earl and Danielle </a:t>
            </a:r>
            <a:r>
              <a:rPr lang="en-US" baseline="0" dirty="0" smtClean="0">
                <a:latin typeface="Times New Roman" charset="0"/>
                <a:ea typeface="Times New Roman" charset="0"/>
                <a:cs typeface="Times New Roman" charset="0"/>
              </a:rPr>
              <a:t>forecast initialized at 0000Z 27 August 2011</a:t>
            </a:r>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Large “basin-scale” domain is at 27 km resolution with inner nest at 9-</a:t>
            </a:r>
            <a:r>
              <a:rPr lang="en-US" dirty="0">
                <a:latin typeface="Times New Roman" charset="0"/>
                <a:ea typeface="Times New Roman" charset="0"/>
                <a:cs typeface="Times New Roman" charset="0"/>
              </a:rPr>
              <a:t>km </a:t>
            </a:r>
            <a:r>
              <a:rPr lang="en-US" dirty="0" smtClean="0">
                <a:latin typeface="Times New Roman" charset="0"/>
                <a:ea typeface="Times New Roman" charset="0"/>
                <a:cs typeface="Times New Roman" charset="0"/>
              </a:rPr>
              <a:t>using</a:t>
            </a:r>
            <a:r>
              <a:rPr lang="en-US" baseline="0" dirty="0" smtClean="0">
                <a:latin typeface="Times New Roman" charset="0"/>
                <a:ea typeface="Times New Roman" charset="0"/>
                <a:cs typeface="Times New Roman" charset="0"/>
              </a:rPr>
              <a:t> operational HWRF as the basis. Outer domain covers the EPAC and ATL TC development regions with one domain which remains fixed from cycle to cycle.</a:t>
            </a:r>
            <a:endParaRPr lang="en-US" dirty="0">
              <a:latin typeface="Times New Roman" charset="0"/>
              <a:ea typeface="Times New Roman" charset="0"/>
              <a:cs typeface="Times New Roman" charset="0"/>
            </a:endParaRPr>
          </a:p>
        </p:txBody>
      </p:sp>
      <p:sp>
        <p:nvSpPr>
          <p:cNvPr id="38916" name="Slide Number Placeholder 3"/>
          <p:cNvSpPr txBox="1">
            <a:spLocks noGrp="1"/>
          </p:cNvSpPr>
          <p:nvPr/>
        </p:nvSpPr>
        <p:spPr bwMode="auto">
          <a:xfrm>
            <a:off x="3971925" y="8831263"/>
            <a:ext cx="3038475" cy="465137"/>
          </a:xfrm>
          <a:prstGeom prst="rect">
            <a:avLst/>
          </a:prstGeom>
          <a:noFill/>
          <a:ln w="9525">
            <a:noFill/>
            <a:miter lim="800000"/>
            <a:headEnd/>
            <a:tailEnd/>
          </a:ln>
        </p:spPr>
        <p:txBody>
          <a:bodyPr lIns="93177" tIns="46589" rIns="93177" bIns="46589" anchor="b">
            <a:prstTxWarp prst="textNoShape">
              <a:avLst/>
            </a:prstTxWarp>
          </a:bodyPr>
          <a:lstStyle/>
          <a:p>
            <a:pPr algn="r"/>
            <a:fld id="{DCB95C77-A234-6740-BF71-BE2EC27A5E3C}" type="slidenum">
              <a:rPr lang="en-US" sz="1200"/>
              <a:pPr algn="r"/>
              <a:t>27</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11259FCD-3ECF-FB4F-A990-AD3822E5C6CD}" type="slidenum">
              <a:rPr lang="en-US">
                <a:latin typeface="Arial" charset="0"/>
              </a:rPr>
              <a:pPr>
                <a:defRPr/>
              </a:pPr>
              <a:t>28</a:t>
            </a:fld>
            <a:endParaRPr lang="en-US">
              <a:latin typeface="Arial" charset="0"/>
            </a:endParaRPr>
          </a:p>
        </p:txBody>
      </p:sp>
      <p:sp>
        <p:nvSpPr>
          <p:cNvPr id="67587" name="Text Box 2"/>
          <p:cNvSpPr>
            <a:spLocks noGrp="1" noRot="1" noChangeAspect="1" noChangeArrowheads="1" noTextEdit="1"/>
          </p:cNvSpPr>
          <p:nvPr>
            <p:ph type="sldImg"/>
          </p:nvPr>
        </p:nvSpPr>
        <p:spPr>
          <a:xfrm>
            <a:off x="1179513" y="698500"/>
            <a:ext cx="4648200" cy="3486150"/>
          </a:xfrm>
          <a:ln/>
        </p:spPr>
      </p:sp>
      <p:sp>
        <p:nvSpPr>
          <p:cNvPr id="67588" name="Text Box 3"/>
          <p:cNvSpPr>
            <a:spLocks noGrp="1" noChangeArrowheads="1"/>
          </p:cNvSpPr>
          <p:nvPr>
            <p:ph type="body" idx="1"/>
          </p:nvPr>
        </p:nvSpPr>
        <p:spPr>
          <a:xfrm>
            <a:off x="909638" y="4356101"/>
            <a:ext cx="5014912" cy="3986213"/>
          </a:xfrm>
          <a:noFill/>
          <a:ln/>
        </p:spPr>
        <p:txBody>
          <a:bodyPr anchor="ctr"/>
          <a:lstStyle/>
          <a:p>
            <a:pPr marL="109532" lvl="1">
              <a:lnSpc>
                <a:spcPct val="95000"/>
              </a:lnSpc>
              <a:spcBef>
                <a:spcPts val="650"/>
              </a:spcBef>
              <a:spcAft>
                <a:spcPts val="438"/>
              </a:spcAft>
            </a:pPr>
            <a:endParaRPr lang="en-GB" sz="130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p:cNvSpPr>
          <p:nvPr>
            <p:ph type="body" idx="1"/>
          </p:nvPr>
        </p:nvSpPr>
        <p:spPr bwMode="auto">
          <a:xfrm>
            <a:off x="701040" y="4415790"/>
            <a:ext cx="5608320" cy="418338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850CB63-0F78-0F4D-BEA5-D284EC2C4C37}" type="slidenum">
              <a:rPr lang="en-US">
                <a:latin typeface="Arial" charset="0"/>
                <a:ea typeface="ＭＳ Ｐゴシック" charset="-128"/>
                <a:cs typeface="ＭＳ Ｐゴシック" charset="-128"/>
              </a:rPr>
              <a:pPr/>
              <a:t>30</a:t>
            </a:fld>
            <a:endParaRPr lang="en-US">
              <a:latin typeface="Arial" charset="0"/>
              <a:ea typeface="ＭＳ Ｐゴシック" charset="-128"/>
              <a:cs typeface="ＭＳ Ｐゴシック"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www.nws.noaa.gov</a:t>
            </a:r>
            <a:r>
              <a:rPr lang="en-US" dirty="0" smtClean="0"/>
              <a:t>/</a:t>
            </a:r>
            <a:r>
              <a:rPr lang="en-US" dirty="0" err="1" smtClean="0"/>
              <a:t>om</a:t>
            </a:r>
            <a:r>
              <a:rPr lang="en-US" dirty="0" smtClean="0"/>
              <a:t>/assessments/pdfs/Irene2012.pdf</a:t>
            </a:r>
          </a:p>
          <a:p>
            <a:r>
              <a:rPr lang="en-US" dirty="0" smtClean="0"/>
              <a:t>http://</a:t>
            </a:r>
            <a:r>
              <a:rPr lang="en-US" dirty="0" err="1" smtClean="0"/>
              <a:t>www.nhc.noaa.gov</a:t>
            </a:r>
            <a:r>
              <a:rPr lang="en-US" dirty="0" smtClean="0"/>
              <a:t>/data/</a:t>
            </a:r>
            <a:r>
              <a:rPr lang="en-US" dirty="0" err="1" smtClean="0"/>
              <a:t>tcr</a:t>
            </a:r>
            <a:r>
              <a:rPr lang="en-US" dirty="0" smtClean="0"/>
              <a:t>/AL182012_Sandy.pdf</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3</a:t>
            </a:fld>
            <a:endParaRPr lang="en-US"/>
          </a:p>
        </p:txBody>
      </p:sp>
    </p:spTree>
    <p:extLst>
      <p:ext uri="{BB962C8B-B14F-4D97-AF65-F5344CB8AC3E}">
        <p14:creationId xmlns:p14="http://schemas.microsoft.com/office/powerpoint/2010/main" val="942503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pPr eaLnBrk="1" hangingPunct="1">
              <a:spcBef>
                <a:spcPct val="0"/>
              </a:spcBef>
            </a:pPr>
            <a:r>
              <a:rPr lang="en-US" sz="1000" u="sng" dirty="0">
                <a:latin typeface="Arial" charset="0"/>
              </a:rPr>
              <a:t>http://</a:t>
            </a:r>
            <a:r>
              <a:rPr lang="en-US" sz="1000" u="sng" dirty="0" err="1">
                <a:latin typeface="Arial" charset="0"/>
              </a:rPr>
              <a:t>www.nrc.noaa.gov/HFIPDraftPlan.html</a:t>
            </a:r>
            <a:endParaRPr lang="en-US" sz="1000" dirty="0">
              <a:latin typeface="Arial" charset="0"/>
            </a:endParaRPr>
          </a:p>
          <a:p>
            <a:pPr eaLnBrk="1" hangingPunct="1">
              <a:spcBef>
                <a:spcPct val="0"/>
              </a:spcBef>
            </a:pPr>
            <a:r>
              <a:rPr lang="en-US" sz="1000" dirty="0">
                <a:latin typeface="Arial" charset="0"/>
              </a:rPr>
              <a:t>HFIP Team</a:t>
            </a:r>
          </a:p>
          <a:p>
            <a:pPr eaLnBrk="1" hangingPunct="1">
              <a:spcBef>
                <a:spcPct val="0"/>
              </a:spcBef>
            </a:pPr>
            <a:r>
              <a:rPr lang="en-US" sz="1000" dirty="0">
                <a:latin typeface="Arial" charset="0"/>
              </a:rPr>
              <a:t>Frank Marks, research lead</a:t>
            </a:r>
          </a:p>
          <a:p>
            <a:pPr eaLnBrk="1" hangingPunct="1">
              <a:spcBef>
                <a:spcPct val="0"/>
              </a:spcBef>
            </a:pPr>
            <a:r>
              <a:rPr lang="en-US" sz="1000" dirty="0">
                <a:latin typeface="Arial" charset="0"/>
              </a:rPr>
              <a:t>Ed Rappaport, operations lead</a:t>
            </a:r>
          </a:p>
          <a:p>
            <a:pPr eaLnBrk="1" hangingPunct="1">
              <a:spcBef>
                <a:spcPct val="0"/>
              </a:spcBef>
            </a:pPr>
            <a:r>
              <a:rPr lang="en-US" sz="1000" dirty="0">
                <a:latin typeface="Arial" charset="0"/>
              </a:rPr>
              <a:t>Fred </a:t>
            </a:r>
            <a:r>
              <a:rPr lang="en-US" sz="1000" dirty="0" err="1">
                <a:latin typeface="Arial" charset="0"/>
              </a:rPr>
              <a:t>Toepfer</a:t>
            </a:r>
            <a:r>
              <a:rPr lang="en-US" sz="1000" dirty="0">
                <a:latin typeface="Arial" charset="0"/>
              </a:rPr>
              <a:t>, project manager</a:t>
            </a:r>
          </a:p>
          <a:p>
            <a:pPr eaLnBrk="1" hangingPunct="1">
              <a:spcBef>
                <a:spcPct val="0"/>
              </a:spcBef>
            </a:pPr>
            <a:r>
              <a:rPr lang="en-US" sz="1000" dirty="0">
                <a:latin typeface="Arial" charset="0"/>
              </a:rPr>
              <a:t>Robert Gall, development manager</a:t>
            </a:r>
          </a:p>
          <a:p>
            <a:pPr eaLnBrk="1" hangingPunct="1">
              <a:spcBef>
                <a:spcPct val="0"/>
              </a:spcBef>
            </a:pPr>
            <a:r>
              <a:rPr lang="en-US" sz="1000" dirty="0">
                <a:latin typeface="Arial" charset="0"/>
              </a:rPr>
              <a:t>Mark DeMaria</a:t>
            </a:r>
          </a:p>
          <a:p>
            <a:pPr eaLnBrk="1" hangingPunct="1">
              <a:spcBef>
                <a:spcPct val="0"/>
              </a:spcBef>
            </a:pPr>
            <a:r>
              <a:rPr lang="en-US" sz="1000" dirty="0">
                <a:latin typeface="Arial" charset="0"/>
              </a:rPr>
              <a:t>Chris </a:t>
            </a:r>
            <a:r>
              <a:rPr lang="en-US" sz="1000" dirty="0" err="1">
                <a:latin typeface="Arial" charset="0"/>
              </a:rPr>
              <a:t>Fairall</a:t>
            </a:r>
            <a:endParaRPr lang="en-US" sz="1000" dirty="0">
              <a:latin typeface="Arial" charset="0"/>
            </a:endParaRPr>
          </a:p>
          <a:p>
            <a:pPr eaLnBrk="1" hangingPunct="1">
              <a:spcBef>
                <a:spcPct val="0"/>
              </a:spcBef>
            </a:pPr>
            <a:r>
              <a:rPr lang="en-US" sz="1000" dirty="0">
                <a:latin typeface="Arial" charset="0"/>
              </a:rPr>
              <a:t>Jim McFadden</a:t>
            </a:r>
          </a:p>
          <a:p>
            <a:pPr eaLnBrk="1" hangingPunct="1">
              <a:spcBef>
                <a:spcPct val="0"/>
              </a:spcBef>
            </a:pPr>
            <a:r>
              <a:rPr lang="en-US" sz="1000" dirty="0">
                <a:latin typeface="Arial" charset="0"/>
              </a:rPr>
              <a:t>Daniel Melendez</a:t>
            </a:r>
          </a:p>
          <a:p>
            <a:pPr eaLnBrk="1" hangingPunct="1">
              <a:spcBef>
                <a:spcPct val="0"/>
              </a:spcBef>
            </a:pPr>
            <a:endParaRPr lang="en-US" sz="1000" dirty="0">
              <a:latin typeface="Arial" charset="0"/>
            </a:endParaRPr>
          </a:p>
          <a:p>
            <a:pPr eaLnBrk="1" hangingPunct="1">
              <a:spcBef>
                <a:spcPct val="0"/>
              </a:spcBef>
            </a:pPr>
            <a:r>
              <a:rPr lang="en-US" sz="1000" dirty="0">
                <a:latin typeface="Arial" charset="0"/>
              </a:rPr>
              <a:t>HFIP </a:t>
            </a:r>
            <a:r>
              <a:rPr lang="en-US" sz="1000" dirty="0" err="1">
                <a:latin typeface="Arial" charset="0"/>
              </a:rPr>
              <a:t>executieve</a:t>
            </a:r>
            <a:r>
              <a:rPr lang="en-US" sz="1000" dirty="0">
                <a:latin typeface="Arial" charset="0"/>
              </a:rPr>
              <a:t> oversight board:</a:t>
            </a:r>
          </a:p>
          <a:p>
            <a:r>
              <a:rPr lang="en-US" sz="1000" dirty="0">
                <a:latin typeface="Arial" charset="0"/>
              </a:rPr>
              <a:t>OAR AA/Robert Detrick, co-chair</a:t>
            </a:r>
          </a:p>
          <a:p>
            <a:r>
              <a:rPr lang="en-US" sz="1000" dirty="0">
                <a:latin typeface="Arial" charset="0"/>
              </a:rPr>
              <a:t>NWS AA (acting)/Laura </a:t>
            </a:r>
            <a:r>
              <a:rPr lang="en-US" sz="1000" dirty="0" err="1">
                <a:latin typeface="Arial" charset="0"/>
              </a:rPr>
              <a:t>Furgione</a:t>
            </a:r>
            <a:r>
              <a:rPr lang="en-US" sz="1000" dirty="0">
                <a:latin typeface="Arial" charset="0"/>
              </a:rPr>
              <a:t>, co-chair</a:t>
            </a:r>
          </a:p>
          <a:p>
            <a:r>
              <a:rPr lang="en-US" sz="1000" dirty="0">
                <a:latin typeface="Arial" charset="0"/>
              </a:rPr>
              <a:t>NCEP/Louis </a:t>
            </a:r>
            <a:r>
              <a:rPr lang="en-US" sz="1000" dirty="0" err="1">
                <a:latin typeface="Arial" charset="0"/>
              </a:rPr>
              <a:t>Uccellini</a:t>
            </a:r>
            <a:r>
              <a:rPr lang="en-US" sz="1000" dirty="0">
                <a:latin typeface="Arial" charset="0"/>
              </a:rPr>
              <a:t>, </a:t>
            </a:r>
          </a:p>
          <a:p>
            <a:r>
              <a:rPr lang="en-US" sz="1000" dirty="0">
                <a:latin typeface="Arial" charset="0"/>
              </a:rPr>
              <a:t>NHC/Rick </a:t>
            </a:r>
            <a:r>
              <a:rPr lang="en-US" sz="1000" dirty="0" err="1">
                <a:latin typeface="Arial" charset="0"/>
              </a:rPr>
              <a:t>Knabb</a:t>
            </a:r>
            <a:r>
              <a:rPr lang="en-US" sz="1000" dirty="0">
                <a:latin typeface="Arial" charset="0"/>
              </a:rPr>
              <a:t>, </a:t>
            </a:r>
          </a:p>
          <a:p>
            <a:r>
              <a:rPr lang="en-US" sz="1000" dirty="0">
                <a:latin typeface="Arial" charset="0"/>
              </a:rPr>
              <a:t>NESDIS/Mark DeMaria,  </a:t>
            </a:r>
          </a:p>
          <a:p>
            <a:r>
              <a:rPr lang="en-US" sz="1000" dirty="0">
                <a:latin typeface="Arial" charset="0"/>
              </a:rPr>
              <a:t>NOS/Jesse </a:t>
            </a:r>
            <a:r>
              <a:rPr lang="en-US" sz="1000" dirty="0" err="1">
                <a:latin typeface="Arial" charset="0"/>
              </a:rPr>
              <a:t>Feyen</a:t>
            </a:r>
            <a:r>
              <a:rPr lang="en-US" sz="1000" dirty="0">
                <a:latin typeface="Arial" charset="0"/>
              </a:rPr>
              <a:t>, </a:t>
            </a:r>
          </a:p>
          <a:p>
            <a:r>
              <a:rPr lang="en-US" sz="1000" dirty="0">
                <a:latin typeface="Arial" charset="0"/>
              </a:rPr>
              <a:t>AOML/Bob Atlas</a:t>
            </a:r>
          </a:p>
          <a:p>
            <a:r>
              <a:rPr lang="en-US" sz="1000" dirty="0">
                <a:latin typeface="Arial" charset="0"/>
              </a:rPr>
              <a:t>PPI/Paul </a:t>
            </a:r>
            <a:r>
              <a:rPr lang="en-US" sz="1000" dirty="0" err="1">
                <a:latin typeface="Arial" charset="0"/>
              </a:rPr>
              <a:t>Doremus</a:t>
            </a:r>
            <a:endParaRPr lang="en-US" sz="1000" dirty="0">
              <a:latin typeface="Arial" charset="0"/>
            </a:endParaRPr>
          </a:p>
          <a:p>
            <a:r>
              <a:rPr lang="en-US" sz="1000" dirty="0">
                <a:latin typeface="Arial" charset="0"/>
              </a:rPr>
              <a:t>NMFS/Bonnie </a:t>
            </a:r>
            <a:r>
              <a:rPr lang="en-US" sz="1000" dirty="0" err="1">
                <a:latin typeface="Arial" charset="0"/>
              </a:rPr>
              <a:t>Ponwith</a:t>
            </a:r>
            <a:r>
              <a:rPr lang="en-US" sz="1000" dirty="0">
                <a:latin typeface="Arial" charset="0"/>
              </a:rPr>
              <a:t>, </a:t>
            </a:r>
          </a:p>
          <a:p>
            <a:r>
              <a:rPr lang="en-US" sz="1000" dirty="0">
                <a:latin typeface="Arial" charset="0"/>
              </a:rPr>
              <a:t>NOS/Liz </a:t>
            </a:r>
            <a:r>
              <a:rPr lang="en-US" sz="1000" dirty="0" err="1">
                <a:latin typeface="Arial" charset="0"/>
              </a:rPr>
              <a:t>Scheffler</a:t>
            </a:r>
            <a:r>
              <a:rPr lang="en-US" sz="1000" dirty="0">
                <a:latin typeface="Arial" charset="0"/>
              </a:rPr>
              <a:t>, </a:t>
            </a:r>
          </a:p>
          <a:p>
            <a:r>
              <a:rPr lang="en-US" sz="1000" dirty="0">
                <a:latin typeface="Arial" charset="0"/>
              </a:rPr>
              <a:t>NMAO-PM Aircraft/Mike </a:t>
            </a:r>
            <a:r>
              <a:rPr lang="en-US" sz="1000" dirty="0" err="1">
                <a:latin typeface="Arial" charset="0"/>
              </a:rPr>
              <a:t>Devany</a:t>
            </a:r>
            <a:endParaRPr lang="en-US" sz="1000" dirty="0">
              <a:latin typeface="Arial" charset="0"/>
            </a:endParaRPr>
          </a:p>
          <a:p>
            <a:r>
              <a:rPr lang="en-US" sz="1000" dirty="0">
                <a:latin typeface="Arial" charset="0"/>
              </a:rPr>
              <a:t>OFCM/Sam Williamson</a:t>
            </a:r>
          </a:p>
          <a:p>
            <a:pPr defTabSz="914350">
              <a:defRPr/>
            </a:pPr>
            <a:r>
              <a:rPr lang="en-US" sz="1000" dirty="0">
                <a:latin typeface="Arial" charset="0"/>
              </a:rPr>
              <a:t>Executive Secretariat: OAR/</a:t>
            </a:r>
            <a:r>
              <a:rPr lang="en-GB" sz="2200" kern="0" dirty="0">
                <a:solidFill>
                  <a:srgbClr val="000000"/>
                </a:solidFill>
                <a:latin typeface="Arial"/>
                <a:ea typeface="ＭＳ Ｐゴシック" pitchFamily="34" charset="-128"/>
              </a:rPr>
              <a:t>Brian </a:t>
            </a:r>
            <a:r>
              <a:rPr lang="en-GB" sz="2200" kern="0" dirty="0" err="1">
                <a:solidFill>
                  <a:srgbClr val="000000"/>
                </a:solidFill>
                <a:latin typeface="Arial"/>
                <a:ea typeface="ＭＳ Ｐゴシック" pitchFamily="34" charset="-128"/>
              </a:rPr>
              <a:t>Orndorff</a:t>
            </a:r>
            <a:r>
              <a:rPr lang="en-US" sz="1000" dirty="0">
                <a:latin typeface="Arial" charset="0"/>
              </a:rPr>
              <a:t> and NWS/</a:t>
            </a:r>
            <a:r>
              <a:rPr lang="en-US" sz="1000" dirty="0" err="1">
                <a:latin typeface="Arial" charset="0"/>
              </a:rPr>
              <a:t>Nasheema</a:t>
            </a:r>
            <a:r>
              <a:rPr lang="en-US" sz="1000" dirty="0">
                <a:latin typeface="Arial" charset="0"/>
              </a:rPr>
              <a:t> </a:t>
            </a:r>
            <a:r>
              <a:rPr lang="en-US" sz="1000" dirty="0" err="1">
                <a:latin typeface="Arial" charset="0"/>
              </a:rPr>
              <a:t>Lett</a:t>
            </a:r>
            <a:endParaRPr lang="en-US" sz="1000" dirty="0">
              <a:latin typeface="Arial" charset="0"/>
            </a:endParaRPr>
          </a:p>
          <a:p>
            <a:pPr defTabSz="914350">
              <a:defRPr/>
            </a:pPr>
            <a:endParaRPr lang="en-US" sz="1000" dirty="0">
              <a:latin typeface="Arial" charset="0"/>
            </a:endParaRPr>
          </a:p>
          <a:p>
            <a:pPr defTabSz="914350">
              <a:defRPr/>
            </a:pPr>
            <a:r>
              <a:rPr lang="en-US" sz="1000" dirty="0"/>
              <a:t>http://</a:t>
            </a:r>
            <a:r>
              <a:rPr lang="en-US" sz="1000" dirty="0" err="1"/>
              <a:t>www.hfip.org</a:t>
            </a:r>
            <a:r>
              <a:rPr lang="en-US" sz="1000" dirty="0"/>
              <a:t>/</a:t>
            </a:r>
            <a:endParaRPr lang="en-US" sz="1000" dirty="0">
              <a:latin typeface="Arial" charset="0"/>
            </a:endParaRPr>
          </a:p>
          <a:p>
            <a:pPr eaLnBrk="1" hangingPunct="1">
              <a:spcBef>
                <a:spcPct val="0"/>
              </a:spcBef>
            </a:pPr>
            <a:endParaRPr lang="en-US" sz="1000" dirty="0">
              <a:latin typeface="Arial" charset="0"/>
            </a:endParaRPr>
          </a:p>
        </p:txBody>
      </p:sp>
      <p:sp>
        <p:nvSpPr>
          <p:cNvPr id="39940" name="Slide Number Placeholder 3"/>
          <p:cNvSpPr>
            <a:spLocks noGrp="1"/>
          </p:cNvSpPr>
          <p:nvPr>
            <p:ph type="sldNum" sz="quarter" idx="5"/>
          </p:nvPr>
        </p:nvSpPr>
        <p:spPr/>
        <p:txBody>
          <a:bodyPr/>
          <a:lstStyle/>
          <a:p>
            <a:pPr>
              <a:defRPr/>
            </a:pPr>
            <a:fld id="{0A9D1155-A053-B149-817F-48BBD1DF8516}" type="slidenum">
              <a:rPr lang="en-US" smtClean="0"/>
              <a:pPr>
                <a:defRPr/>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6F0068A-4412-FA42-9B61-BF89CA4F5B94}" type="slidenum">
              <a:rPr lang="en-US">
                <a:latin typeface="Arial" charset="0"/>
                <a:ea typeface="ＭＳ Ｐゴシック" charset="-128"/>
                <a:cs typeface="ＭＳ Ｐゴシック" charset="-128"/>
              </a:rPr>
              <a:pPr/>
              <a:t>5</a:t>
            </a:fld>
            <a:endParaRPr lang="en-US">
              <a:latin typeface="Arial" charset="0"/>
              <a:ea typeface="ＭＳ Ｐゴシック" charset="-128"/>
              <a:cs typeface="ＭＳ Ｐゴシック" charset="-128"/>
            </a:endParaRPr>
          </a:p>
        </p:txBody>
      </p:sp>
      <p:sp>
        <p:nvSpPr>
          <p:cNvPr id="32771" name="Rectangle 2"/>
          <p:cNvSpPr>
            <a:spLocks noGrp="1" noRot="1" noChangeAspect="1" noChangeArrowheads="1"/>
          </p:cNvSpPr>
          <p:nvPr>
            <p:ph type="sldImg"/>
          </p:nvPr>
        </p:nvSpPr>
        <p:spPr>
          <a:xfrm>
            <a:off x="1181100" y="696913"/>
            <a:ext cx="4648200" cy="3486150"/>
          </a:xfrm>
          <a:solidFill>
            <a:srgbClr val="FFFFFF"/>
          </a:solidFill>
          <a:ln/>
        </p:spPr>
      </p:sp>
      <p:sp>
        <p:nvSpPr>
          <p:cNvPr id="26628" name="Rectangle 3"/>
          <p:cNvSpPr>
            <a:spLocks noGrp="1" noChangeArrowheads="1"/>
          </p:cNvSpPr>
          <p:nvPr>
            <p:ph type="body" idx="1"/>
          </p:nvPr>
        </p:nvSpPr>
        <p:spPr>
          <a:xfrm>
            <a:off x="701675" y="4416425"/>
            <a:ext cx="5607050" cy="4183063"/>
          </a:xfrm>
          <a:ln/>
        </p:spPr>
        <p:txBody>
          <a:bodyPr lIns="93177" tIns="46589" rIns="93177" bIns="46589"/>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Model data available at: http://</a:t>
            </a:r>
            <a:r>
              <a:rPr lang="en-US" sz="1100" baseline="0" dirty="0" err="1" smtClean="0"/>
              <a:t>www.esrl.noaa.gov</a:t>
            </a:r>
            <a:r>
              <a:rPr lang="en-US" sz="1100" baseline="0" dirty="0" smtClean="0"/>
              <a:t>/</a:t>
            </a:r>
            <a:r>
              <a:rPr lang="en-US" sz="1100" baseline="0" dirty="0" err="1" smtClean="0"/>
              <a:t>psd</a:t>
            </a:r>
            <a:r>
              <a:rPr lang="en-US" sz="1100" baseline="0" dirty="0" smtClean="0"/>
              <a:t>/forecasts/</a:t>
            </a:r>
            <a:r>
              <a:rPr lang="en-US" sz="1100" baseline="0" dirty="0" err="1" smtClean="0"/>
              <a:t>gfsenkf</a:t>
            </a:r>
            <a:r>
              <a:rPr lang="en-US" sz="1100" baseline="0" dirty="0" smtClean="0"/>
              <a:t>/</a:t>
            </a:r>
            <a:r>
              <a:rPr lang="en-US" sz="1100" baseline="0" dirty="0" err="1" smtClean="0"/>
              <a:t>ens</a:t>
            </a:r>
            <a:r>
              <a:rPr lang="en-US" sz="1100" baseline="0" dirty="0" smtClean="0"/>
              <a:t>/</a:t>
            </a:r>
            <a:endParaRPr lang="en-US" sz="1100" dirty="0" smtClean="0"/>
          </a:p>
          <a:p>
            <a:pPr>
              <a:defRPr/>
            </a:pPr>
            <a:endParaRPr lang="en-US" sz="1100" dirty="0" smtClean="0">
              <a:latin typeface="Arial"/>
              <a:cs typeface="Arial"/>
            </a:endParaRPr>
          </a:p>
          <a:p>
            <a:pPr>
              <a:defRPr/>
            </a:pPr>
            <a:r>
              <a:rPr lang="en-US" sz="1100" dirty="0" smtClean="0">
                <a:latin typeface="Arial"/>
                <a:cs typeface="Arial"/>
              </a:rPr>
              <a:t>Global Ensembles:</a:t>
            </a:r>
          </a:p>
          <a:p>
            <a:pPr>
              <a:defRPr/>
            </a:pPr>
            <a:r>
              <a:rPr lang="en-US" sz="1100" dirty="0" smtClean="0">
                <a:latin typeface="Arial"/>
                <a:cs typeface="Arial"/>
              </a:rPr>
              <a:t>80-member T254 GFS ensembles cycled every 6-h continuously from 1 August to current time</a:t>
            </a:r>
          </a:p>
          <a:p>
            <a:pPr>
              <a:defRPr/>
            </a:pPr>
            <a:r>
              <a:rPr lang="en-US" sz="1100" dirty="0" smtClean="0">
                <a:latin typeface="Arial"/>
                <a:cs typeface="Arial"/>
              </a:rPr>
              <a:t>Look at 20 members of the 80 member ensemble</a:t>
            </a:r>
          </a:p>
          <a:p>
            <a:pPr>
              <a:defRPr/>
            </a:pPr>
            <a:r>
              <a:rPr lang="en-US" sz="1100" dirty="0" smtClean="0">
                <a:latin typeface="Arial"/>
                <a:cs typeface="Arial"/>
              </a:rPr>
              <a:t>Left panels shows ellipse plot of 20 members at each forecast time – ellipse shape shows the spread along/across track</a:t>
            </a:r>
          </a:p>
          <a:p>
            <a:pPr>
              <a:defRPr/>
            </a:pPr>
            <a:r>
              <a:rPr lang="en-US" sz="1100" dirty="0" smtClean="0">
                <a:latin typeface="Arial"/>
                <a:cs typeface="Arial"/>
              </a:rPr>
              <a:t>Right panel show surface pressure post stamp images of 20 members</a:t>
            </a:r>
          </a:p>
          <a:p>
            <a:pPr marL="68263" eaLnBrk="1" hangingPunct="1">
              <a:spcBef>
                <a:spcPts val="413"/>
              </a:spcBef>
              <a:defRPr/>
            </a:pPr>
            <a:endParaRPr lang="en-US" sz="1100" dirty="0">
              <a:solidFill>
                <a:srgbClr val="000000"/>
              </a:solidFill>
              <a:latin typeface="Arial"/>
              <a:ea typeface="Arial" charset="0"/>
              <a:cs typeface="Arial"/>
              <a:sym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the case of Irene new</a:t>
            </a:r>
            <a:r>
              <a:rPr lang="en-US" baseline="0" dirty="0" smtClean="0"/>
              <a:t> tools to forecast genesis developed by HFIP using the HFIP global model ensembles from GFS/EnKF (30 members) and FIM (10 members) were able to detect and track the system that formed into Irene 5 days before it was named by NHC and 2 days before NHC declared it an INVEST area</a:t>
            </a:r>
          </a:p>
          <a:p>
            <a:endParaRPr lang="en-US" baseline="0" dirty="0" smtClean="0"/>
          </a:p>
          <a:p>
            <a:r>
              <a:rPr lang="en-US" baseline="0" dirty="0" smtClean="0"/>
              <a:t>Thin black lines are the disturbance tracks from each of the ensemble members, the small black dots the location of each of the ensemble members at 24 h intervals after the initial time, and the colored ellipses enclose 75% of the ensemble positions. Note that the ellipses elongate along track (reflecting speed uncertainty) in the early forecasts, and elongate perpendicular to the track (reflecting uncertainty in the storm turn to the N at the later forecast times. At day 3 &amp; 4 when the storm was named the uncertainty is the least.</a:t>
            </a:r>
          </a:p>
          <a:p>
            <a:endParaRPr lang="en-US" baseline="0" dirty="0" smtClean="0"/>
          </a:p>
          <a:p>
            <a:r>
              <a:rPr lang="en-US" baseline="0" dirty="0" smtClean="0"/>
              <a:t>The solid green line is the observed Best Track from NHC starting when the storm was named. </a:t>
            </a:r>
          </a:p>
          <a:p>
            <a:endParaRPr lang="en-US" baseline="0" dirty="0" smtClean="0"/>
          </a:p>
          <a:p>
            <a:r>
              <a:rPr lang="en-US" baseline="0" dirty="0" smtClean="0"/>
              <a:t>Model data available at: http://</a:t>
            </a:r>
            <a:r>
              <a:rPr lang="en-US" baseline="0" dirty="0" err="1" smtClean="0"/>
              <a:t>www.esrl.noaa.gov</a:t>
            </a:r>
            <a:r>
              <a:rPr lang="en-US" baseline="0" dirty="0" smtClean="0"/>
              <a:t>/</a:t>
            </a:r>
            <a:r>
              <a:rPr lang="en-US" baseline="0" dirty="0" err="1" smtClean="0"/>
              <a:t>psd</a:t>
            </a:r>
            <a:r>
              <a:rPr lang="en-US" baseline="0" dirty="0" smtClean="0"/>
              <a:t>/forecasts/</a:t>
            </a:r>
            <a:r>
              <a:rPr lang="en-US" baseline="0" dirty="0" err="1" smtClean="0"/>
              <a:t>gfsenkf</a:t>
            </a:r>
            <a:r>
              <a:rPr lang="en-US" baseline="0" dirty="0" smtClean="0"/>
              <a:t>/</a:t>
            </a:r>
            <a:r>
              <a:rPr lang="en-US" baseline="0" dirty="0" err="1" smtClean="0"/>
              <a:t>ens</a:t>
            </a:r>
            <a:r>
              <a:rPr lang="en-US" baseline="0" dirty="0" smtClean="0"/>
              <a:t>/</a:t>
            </a:r>
            <a:endParaRPr lang="en-US" dirty="0" smtClean="0"/>
          </a:p>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dirty="0">
                <a:latin typeface="Times New Roman" charset="0"/>
                <a:ea typeface="Times New Roman" charset="0"/>
                <a:cs typeface="Times New Roman" charset="0"/>
              </a:rPr>
              <a:t>Demo 2011 season; Not only we have improved the products but also added a suite of NOAA HWRF systems at different configurations.</a:t>
            </a:r>
          </a:p>
          <a:p>
            <a:r>
              <a:rPr lang="en-US" dirty="0">
                <a:latin typeface="Times New Roman" charset="0"/>
                <a:ea typeface="Times New Roman" charset="0"/>
                <a:cs typeface="Times New Roman" charset="0"/>
              </a:rPr>
              <a:t>Example of Hurricane</a:t>
            </a:r>
            <a:r>
              <a:rPr lang="en-US" dirty="0" smtClean="0">
                <a:latin typeface="Times New Roman" charset="0"/>
                <a:ea typeface="Times New Roman" charset="0"/>
                <a:cs typeface="Times New Roman" charset="0"/>
              </a:rPr>
              <a:t> Dora 2004 (initialized at 18Z on 18 July 2011)</a:t>
            </a:r>
          </a:p>
          <a:p>
            <a:r>
              <a:rPr lang="en-US" dirty="0" smtClean="0">
                <a:latin typeface="Times New Roman" charset="0"/>
                <a:ea typeface="Times New Roman" charset="0"/>
                <a:cs typeface="Times New Roman" charset="0"/>
              </a:rPr>
              <a:t>Top left: 10-m wind swath for 126 </a:t>
            </a:r>
            <a:r>
              <a:rPr lang="en-US" dirty="0" err="1" smtClean="0">
                <a:latin typeface="Times New Roman" charset="0"/>
                <a:ea typeface="Times New Roman" charset="0"/>
                <a:cs typeface="Times New Roman" charset="0"/>
              </a:rPr>
              <a:t>h</a:t>
            </a:r>
            <a:r>
              <a:rPr lang="en-US" dirty="0" smtClean="0">
                <a:latin typeface="Times New Roman" charset="0"/>
                <a:ea typeface="Times New Roman" charset="0"/>
                <a:cs typeface="Times New Roman" charset="0"/>
              </a:rPr>
              <a:t> forecast</a:t>
            </a:r>
          </a:p>
          <a:p>
            <a:r>
              <a:rPr lang="en-US" dirty="0" smtClean="0">
                <a:latin typeface="Times New Roman" charset="0"/>
                <a:ea typeface="Times New Roman" charset="0"/>
                <a:cs typeface="Times New Roman" charset="0"/>
              </a:rPr>
              <a:t>Bottom</a:t>
            </a:r>
            <a:r>
              <a:rPr lang="en-US" baseline="0" dirty="0" smtClean="0">
                <a:latin typeface="Times New Roman" charset="0"/>
                <a:ea typeface="Times New Roman" charset="0"/>
                <a:cs typeface="Times New Roman" charset="0"/>
              </a:rPr>
              <a:t> left: time-height cross section of mean wind over 3 km nest centered on storm</a:t>
            </a:r>
          </a:p>
          <a:p>
            <a:r>
              <a:rPr lang="en-US" baseline="0" dirty="0" smtClean="0">
                <a:latin typeface="Times New Roman" charset="0"/>
                <a:ea typeface="Times New Roman" charset="0"/>
                <a:cs typeface="Times New Roman" charset="0"/>
              </a:rPr>
              <a:t>Top right: storm-relative vertical wind shear on 3-km nest for 24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and 30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forecast – note decreasing NE shear over center</a:t>
            </a:r>
          </a:p>
          <a:p>
            <a:r>
              <a:rPr lang="en-US" baseline="0" dirty="0" smtClean="0">
                <a:latin typeface="Times New Roman" charset="0"/>
                <a:ea typeface="Times New Roman" charset="0"/>
                <a:cs typeface="Times New Roman" charset="0"/>
              </a:rPr>
              <a:t>Bottom right: SHIPS type predictors for regional model</a:t>
            </a:r>
          </a:p>
          <a:p>
            <a:r>
              <a:rPr lang="en-US" baseline="0" dirty="0" smtClean="0">
                <a:latin typeface="Times New Roman" charset="0"/>
                <a:ea typeface="Times New Roman" charset="0"/>
                <a:cs typeface="Times New Roman" charset="0"/>
              </a:rPr>
              <a:t>Overlay: moving 3-km inner nest showing 10-m wind evolution</a:t>
            </a:r>
            <a:endParaRPr lang="en-US" dirty="0" smtClean="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Model products available at:</a:t>
            </a:r>
            <a:r>
              <a:rPr lang="en-US" baseline="0" dirty="0" smtClean="0">
                <a:latin typeface="Times New Roman" charset="0"/>
                <a:ea typeface="Times New Roman" charset="0"/>
                <a:cs typeface="Times New Roman" charset="0"/>
              </a:rPr>
              <a:t> http://</a:t>
            </a:r>
            <a:r>
              <a:rPr lang="en-US" baseline="0" dirty="0" err="1" smtClean="0">
                <a:latin typeface="Times New Roman" charset="0"/>
                <a:ea typeface="Times New Roman" charset="0"/>
                <a:cs typeface="Times New Roman" charset="0"/>
              </a:rPr>
              <a:t>storm.aoml.noaa.gov</a:t>
            </a:r>
            <a:r>
              <a:rPr lang="en-US" baseline="0" dirty="0" smtClean="0">
                <a:latin typeface="Times New Roman" charset="0"/>
                <a:ea typeface="Times New Roman" charset="0"/>
                <a:cs typeface="Times New Roman" charset="0"/>
              </a:rPr>
              <a:t>/</a:t>
            </a:r>
            <a:r>
              <a:rPr lang="en-US" baseline="0" dirty="0" err="1" smtClean="0">
                <a:latin typeface="Times New Roman" charset="0"/>
                <a:ea typeface="Times New Roman" charset="0"/>
                <a:cs typeface="Times New Roman" charset="0"/>
              </a:rPr>
              <a:t>realtime</a:t>
            </a:r>
            <a:endParaRPr lang="en-US" dirty="0">
              <a:latin typeface="Times New Roman" charset="0"/>
              <a:ea typeface="Times New Roman" charset="0"/>
              <a:cs typeface="Times New Roman" charset="0"/>
            </a:endParaRPr>
          </a:p>
        </p:txBody>
      </p:sp>
      <p:sp>
        <p:nvSpPr>
          <p:cNvPr id="23556" name="Slide Number Placeholder 3"/>
          <p:cNvSpPr>
            <a:spLocks noGrp="1"/>
          </p:cNvSpPr>
          <p:nvPr>
            <p:ph type="sldNum" sz="quarter" idx="5"/>
          </p:nvPr>
        </p:nvSpPr>
        <p:spPr/>
        <p:txBody>
          <a:bodyPr/>
          <a:lstStyle/>
          <a:p>
            <a:pPr>
              <a:defRPr/>
            </a:pPr>
            <a:fld id="{2C55D3C4-7D4F-B94C-8B5A-629C0C168734}" type="slidenum">
              <a:rPr lang="en-US"/>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DBCA256-1729-4D2B-85B2-2217A65DD55D}" type="slidenum">
              <a:rPr lang="en-US" smtClean="0"/>
              <a:pPr>
                <a:defRPr/>
              </a:pPr>
              <a:t>9</a:t>
            </a:fld>
            <a:endParaRPr lang="en-US"/>
          </a:p>
        </p:txBody>
      </p:sp>
    </p:spTree>
    <p:extLst>
      <p:ext uri="{BB962C8B-B14F-4D97-AF65-F5344CB8AC3E}">
        <p14:creationId xmlns:p14="http://schemas.microsoft.com/office/powerpoint/2010/main" val="28270872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9" descr="Dept of Commerce Seal"/>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6037263"/>
            <a:ext cx="825500" cy="820737"/>
          </a:xfrm>
          <a:prstGeom prst="rect">
            <a:avLst/>
          </a:prstGeom>
          <a:noFill/>
          <a:effectLst>
            <a:outerShdw blurRad="63500" dist="37026" dir="7998880" algn="ctr" rotWithShape="0">
              <a:schemeClr val="bg2">
                <a:alpha val="50000"/>
              </a:schemeClr>
            </a:outerShdw>
          </a:effectLst>
        </p:spPr>
      </p:pic>
      <p:pic>
        <p:nvPicPr>
          <p:cNvPr id="5" name="Picture 10" descr="NOAA"/>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6065838"/>
            <a:ext cx="762000" cy="762000"/>
          </a:xfrm>
          <a:prstGeom prst="rect">
            <a:avLst/>
          </a:prstGeom>
          <a:noFill/>
          <a:effectLst>
            <a:outerShdw blurRad="63500" dist="37026" dir="7998880" algn="ctr" rotWithShape="0">
              <a:schemeClr val="bg2">
                <a:alpha val="50000"/>
              </a:schemeClr>
            </a:outerShdw>
          </a:effectLst>
        </p:spPr>
      </p:pic>
      <p:sp>
        <p:nvSpPr>
          <p:cNvPr id="39939" name="Rectangle 3"/>
          <p:cNvSpPr>
            <a:spLocks noGrp="1" noChangeArrowheads="1"/>
          </p:cNvSpPr>
          <p:nvPr>
            <p:ph type="subTitle" idx="1"/>
          </p:nvPr>
        </p:nvSpPr>
        <p:spPr>
          <a:xfrm>
            <a:off x="2743200" y="5029200"/>
            <a:ext cx="6400800" cy="1828800"/>
          </a:xfrm>
          <a:effectLst>
            <a:outerShdw blurRad="63500" dist="17961" dir="2700000" algn="ctr" rotWithShape="0">
              <a:schemeClr val="tx1">
                <a:alpha val="50000"/>
              </a:schemeClr>
            </a:outerShdw>
          </a:effectLst>
        </p:spPr>
        <p:txBody>
          <a:bodyPr lIns="182880"/>
          <a:lstStyle>
            <a:lvl1pPr algn="r">
              <a:lnSpc>
                <a:spcPct val="110000"/>
              </a:lnSpc>
              <a:spcBef>
                <a:spcPct val="0"/>
              </a:spcBef>
              <a:spcAft>
                <a:spcPct val="25000"/>
              </a:spcAft>
              <a:defRPr sz="1600">
                <a:solidFill>
                  <a:schemeClr val="bg1"/>
                </a:solidFill>
                <a:latin typeface="TradeGothicBoldCondTwenty" pitchFamily="2" charset="0"/>
              </a:defRPr>
            </a:lvl1pPr>
          </a:lstStyle>
          <a:p>
            <a:r>
              <a:rPr lang="en-US"/>
              <a:t>Click to edit Master subtitle style</a:t>
            </a:r>
          </a:p>
        </p:txBody>
      </p:sp>
      <p:sp>
        <p:nvSpPr>
          <p:cNvPr id="39938" name="Rectangle 2"/>
          <p:cNvSpPr>
            <a:spLocks noGrp="1" noChangeArrowheads="1"/>
          </p:cNvSpPr>
          <p:nvPr>
            <p:ph type="ctrTitle"/>
          </p:nvPr>
        </p:nvSpPr>
        <p:spPr>
          <a:xfrm>
            <a:off x="0" y="0"/>
            <a:ext cx="6248400" cy="2057400"/>
          </a:xfrm>
          <a:effectLst>
            <a:outerShdw blurRad="63500" dist="17961" dir="2700000" algn="ctr" rotWithShape="0">
              <a:schemeClr val="tx1">
                <a:alpha val="50000"/>
              </a:schemeClr>
            </a:outerShdw>
          </a:effectLst>
        </p:spPr>
        <p:txBody>
          <a:bodyPr lIns="274320" rIns="91440"/>
          <a:lstStyle>
            <a:lvl1pPr algn="r">
              <a:defRPr sz="6000">
                <a:latin typeface="TradeGothicBoldTwo" pitchFamily="2" charset="0"/>
              </a:defRPr>
            </a:lvl1pPr>
          </a:lstStyle>
          <a:p>
            <a:r>
              <a:rPr lang="en-US"/>
              <a:t>Click to edit Master title style</a:t>
            </a:r>
          </a:p>
        </p:txBody>
      </p:sp>
      <p:sp>
        <p:nvSpPr>
          <p:cNvPr id="8" name="TextBox 7"/>
          <p:cNvSpPr txBox="1"/>
          <p:nvPr userDrawn="1"/>
        </p:nvSpPr>
        <p:spPr>
          <a:xfrm>
            <a:off x="6852058" y="4060019"/>
            <a:ext cx="1128826" cy="523220"/>
          </a:xfrm>
          <a:prstGeom prst="rect">
            <a:avLst/>
          </a:prstGeom>
          <a:noFill/>
        </p:spPr>
        <p:txBody>
          <a:bodyPr wrap="square" rtlCol="0">
            <a:spAutoFit/>
          </a:bodyPr>
          <a:lstStyle/>
          <a:p>
            <a:pPr algn="ctr"/>
            <a:r>
              <a:rPr lang="en-US" sz="1400" dirty="0" smtClean="0">
                <a:solidFill>
                  <a:schemeClr val="bg1"/>
                </a:solidFill>
              </a:rPr>
              <a:t>Hurricane Sandy</a:t>
            </a:r>
            <a:endParaRPr lang="en-US" sz="1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jpeg"/><Relationship Id="rId17" Type="http://schemas.openxmlformats.org/officeDocument/2006/relationships/image" Target="../media/image5.jpeg"/><Relationship Id="rId18"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31813" y="6646863"/>
            <a:ext cx="8112125" cy="1587"/>
          </a:xfrm>
          <a:prstGeom prst="line">
            <a:avLst/>
          </a:prstGeom>
          <a:ln/>
        </p:spPr>
        <p:style>
          <a:lnRef idx="2">
            <a:schemeClr val="accent2"/>
          </a:lnRef>
          <a:fillRef idx="0">
            <a:schemeClr val="accent2"/>
          </a:fillRef>
          <a:effectRef idx="1">
            <a:schemeClr val="accent2"/>
          </a:effectRef>
          <a:fontRef idx="minor">
            <a:schemeClr val="tx1"/>
          </a:fontRef>
        </p:style>
      </p:cxnSp>
      <p:sp>
        <p:nvSpPr>
          <p:cNvPr id="1027" name="Rectangle 2"/>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04800" y="1516063"/>
            <a:ext cx="8839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Dept of Commerce Seal"/>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85738" y="6630988"/>
            <a:ext cx="228600" cy="227012"/>
          </a:xfrm>
          <a:prstGeom prst="rect">
            <a:avLst/>
          </a:prstGeom>
          <a:noFill/>
          <a:ln w="9525">
            <a:noFill/>
            <a:miter lim="800000"/>
            <a:headEnd/>
            <a:tailEnd/>
          </a:ln>
        </p:spPr>
      </p:pic>
      <p:pic>
        <p:nvPicPr>
          <p:cNvPr id="1030" name="Picture 8" descr="NOAA"/>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6629400"/>
            <a:ext cx="228600" cy="228600"/>
          </a:xfrm>
          <a:prstGeom prst="rect">
            <a:avLst/>
          </a:prstGeom>
          <a:noFill/>
          <a:ln w="9525">
            <a:noFill/>
            <a:miter lim="800000"/>
            <a:headEnd/>
            <a:tailEnd/>
          </a:ln>
        </p:spPr>
      </p:pic>
      <p:sp>
        <p:nvSpPr>
          <p:cNvPr id="7" name="Rectangle 10"/>
          <p:cNvSpPr>
            <a:spLocks noChangeArrowheads="1"/>
          </p:cNvSpPr>
          <p:nvPr userDrawn="1"/>
        </p:nvSpPr>
        <p:spPr bwMode="auto">
          <a:xfrm>
            <a:off x="3047229" y="6350000"/>
            <a:ext cx="4498975" cy="546100"/>
          </a:xfrm>
          <a:prstGeom prst="rect">
            <a:avLst/>
          </a:prstGeom>
          <a:noFill/>
          <a:ln w="9525">
            <a:noFill/>
            <a:miter lim="800000"/>
            <a:headEnd/>
            <a:tailEnd/>
          </a:ln>
          <a:effectLst/>
        </p:spPr>
        <p:txBody>
          <a:bodyPr>
            <a:prstTxWarp prst="textNoShape">
              <a:avLst/>
            </a:prstTxWarp>
            <a:spAutoFit/>
          </a:bodyPr>
          <a:lstStyle/>
          <a:p>
            <a:pPr>
              <a:lnSpc>
                <a:spcPct val="125000"/>
              </a:lnSpc>
              <a:defRPr/>
            </a:pPr>
            <a:r>
              <a:rPr lang="en-US" sz="1200" b="1" dirty="0" smtClean="0">
                <a:solidFill>
                  <a:schemeClr val="accent2"/>
                </a:solidFill>
              </a:rPr>
              <a:t>NOAA</a:t>
            </a:r>
            <a:r>
              <a:rPr lang="en-US" sz="1200" b="1" baseline="0" dirty="0" smtClean="0">
                <a:solidFill>
                  <a:schemeClr val="accent2"/>
                </a:solidFill>
              </a:rPr>
              <a:t> </a:t>
            </a:r>
            <a:r>
              <a:rPr lang="en-US" sz="1200" b="1" dirty="0" smtClean="0">
                <a:solidFill>
                  <a:schemeClr val="accent2"/>
                </a:solidFill>
              </a:rPr>
              <a:t>Hurricane </a:t>
            </a:r>
            <a:r>
              <a:rPr lang="en-US" sz="1200" b="1" dirty="0">
                <a:solidFill>
                  <a:schemeClr val="accent2"/>
                </a:solidFill>
              </a:rPr>
              <a:t>Forecast Improvement Project</a:t>
            </a:r>
            <a:r>
              <a:rPr lang="en-US" sz="1200" dirty="0">
                <a:solidFill>
                  <a:schemeClr val="accent2"/>
                </a:solidFill>
              </a:rPr>
              <a:t> </a:t>
            </a:r>
            <a:br>
              <a:rPr lang="en-US" sz="1200" dirty="0">
                <a:solidFill>
                  <a:schemeClr val="accent2"/>
                </a:solidFill>
              </a:rPr>
            </a:br>
            <a:r>
              <a:rPr lang="en-US" sz="1200" dirty="0">
                <a:solidFill>
                  <a:schemeClr val="accent2"/>
                </a:solidFill>
              </a:rPr>
              <a:t> </a:t>
            </a:r>
            <a:r>
              <a:rPr lang="en-US" sz="1100" i="1" dirty="0">
                <a:solidFill>
                  <a:schemeClr val="accent2"/>
                </a:solidFill>
              </a:rPr>
              <a:t>Meeting the Nation’s Needs</a:t>
            </a:r>
          </a:p>
        </p:txBody>
      </p:sp>
      <p:pic>
        <p:nvPicPr>
          <p:cNvPr id="9" name="Picture 19" descr="katrina"/>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728663" y="6400800"/>
            <a:ext cx="457200" cy="465138"/>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0" name="Picture 20" descr="Hurricane_Hunter"/>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1739900"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1" name="Picture 21" descr="ivan4x4"/>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1220788"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sp>
        <p:nvSpPr>
          <p:cNvPr id="14" name="TextBox 13"/>
          <p:cNvSpPr txBox="1"/>
          <p:nvPr userDrawn="1"/>
        </p:nvSpPr>
        <p:spPr>
          <a:xfrm>
            <a:off x="7685088" y="6453188"/>
            <a:ext cx="1420812" cy="338137"/>
          </a:xfrm>
          <a:prstGeom prst="rect">
            <a:avLst/>
          </a:prstGeom>
          <a:noFill/>
        </p:spPr>
        <p:txBody>
          <a:bodyPr anchor="ctr">
            <a:spAutoFit/>
          </a:bodyPr>
          <a:lstStyle/>
          <a:p>
            <a:pPr algn="r">
              <a:defRPr/>
            </a:pPr>
            <a:fld id="{F4705DBA-87EF-CD41-B172-02CB07F22199}" type="slidenum">
              <a:rPr lang="en-US" sz="1600"/>
              <a:pPr algn="r">
                <a:defRPr/>
              </a:pPr>
              <a:t>‹#›</a:t>
            </a:fld>
            <a:endParaRPr lang="en-US" sz="1600" dirty="0"/>
          </a:p>
        </p:txBody>
      </p:sp>
      <p:sp>
        <p:nvSpPr>
          <p:cNvPr id="12" name="Rectangle 2"/>
          <p:cNvSpPr txBox="1">
            <a:spLocks noChangeArrowheads="1"/>
          </p:cNvSpPr>
          <p:nvPr userDrawn="1"/>
        </p:nvSpPr>
        <p:spPr bwMode="auto">
          <a:xfrm>
            <a:off x="0" y="0"/>
            <a:ext cx="9144000" cy="1295400"/>
          </a:xfrm>
          <a:prstGeom prst="rect">
            <a:avLst/>
          </a:prstGeom>
          <a:gradFill flip="none" rotWithShape="1">
            <a:gsLst>
              <a:gs pos="93000">
                <a:schemeClr val="accent2">
                  <a:lumMod val="60000"/>
                  <a:lumOff val="40000"/>
                </a:schemeClr>
              </a:gs>
              <a:gs pos="83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prstTxWarp prst="textNoShape">
              <a:avLst/>
            </a:prstTxWarp>
          </a:bodyPr>
          <a:lstStyle/>
          <a:p>
            <a:pPr eaLnBrk="0" hangingPunct="0">
              <a:lnSpc>
                <a:spcPct val="85000"/>
              </a:lnSpc>
              <a:defRPr/>
            </a:pPr>
            <a:endParaRPr lang="en-US" sz="5400" kern="0" dirty="0">
              <a:solidFill>
                <a:schemeClr val="bg1"/>
              </a:solidFill>
              <a:latin typeface="Arial"/>
              <a:cs typeface="ＭＳ Ｐゴシック" pitchFamily="-112" charset="-128"/>
            </a:endParaRPr>
          </a:p>
        </p:txBody>
      </p:sp>
      <p:pic>
        <p:nvPicPr>
          <p:cNvPr id="2" name="Picture 1" descr="554840-hurricane-sandy-satellite-image.jpg"/>
          <p:cNvPicPr>
            <a:picLocks noChangeAspect="1"/>
          </p:cNvPicPr>
          <p:nvPr userDrawn="1"/>
        </p:nvPicPr>
        <p:blipFill rotWithShape="1">
          <a:blip r:embed="rId18" cstate="email">
            <a:extLst>
              <a:ext uri="{28A0092B-C50C-407E-A947-70E740481C1C}">
                <a14:useLocalDpi xmlns:a14="http://schemas.microsoft.com/office/drawing/2010/main"/>
              </a:ext>
            </a:extLst>
          </a:blip>
          <a:srcRect/>
          <a:stretch/>
        </p:blipFill>
        <p:spPr>
          <a:xfrm>
            <a:off x="7535332" y="8467"/>
            <a:ext cx="1549399" cy="135870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4422"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iming>
    <p:tnLst>
      <p:par>
        <p:cTn xmlns:p14="http://schemas.microsoft.com/office/powerpoint/2010/main" id="1" dur="indefinite" restart="never" nodeType="tmRoot"/>
      </p:par>
    </p:tnLst>
  </p:timing>
  <p:hf hdr="0" dt="0"/>
  <p:txStyles>
    <p:title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hyperlink" Target="http://www.emc.ncep.noaa.gov/gc_wmb/vxt/"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hyperlink" Target="http://www.emc.ncep.noaa.gov/HWRF/WestPacific/index.html"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5.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jpeg"/><Relationship Id="rId6" Type="http://schemas.openxmlformats.org/officeDocument/2006/relationships/image" Target="../media/image67.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gif"/><Relationship Id="rId5" Type="http://schemas.openxmlformats.org/officeDocument/2006/relationships/image" Target="../media/image77.gif"/><Relationship Id="rId6"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79.png"/><Relationship Id="rId6" Type="http://schemas.openxmlformats.org/officeDocument/2006/relationships/hyperlink" Target="http://storm.aoml.noaa.gov/hwrfxprojects/?projectName=BASIN" TargetMode="External"/><Relationship Id="rId1" Type="http://schemas.microsoft.com/office/2007/relationships/media" Target="../media/media2.gif"/><Relationship Id="rId2" Type="http://schemas.openxmlformats.org/officeDocument/2006/relationships/video" Target="../media/media2.gif"/></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7"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jpeg"/><Relationship Id="rId9" Type="http://schemas.openxmlformats.org/officeDocument/2006/relationships/image" Target="../media/image91.jpeg"/><Relationship Id="rId10" Type="http://schemas.openxmlformats.org/officeDocument/2006/relationships/image" Target="../media/image92.jpeg"/><Relationship Id="rId11"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GI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hyperlink" Target="http://www.emc.ncep.noaa.gov/gc_wmb/vxt/" TargetMode="External"/><Relationship Id="rId6" Type="http://schemas.openxmlformats.org/officeDocument/2006/relationships/image" Target="../media/image22.png"/><Relationship Id="rId7" Type="http://schemas.openxmlformats.org/officeDocument/2006/relationships/image" Target="../media/image23.gif"/><Relationship Id="rId1" Type="http://schemas.microsoft.com/office/2007/relationships/media" Target="../media/media1.wmv"/><Relationship Id="rId2" Type="http://schemas.openxmlformats.org/officeDocument/2006/relationships/video" Target="../media/media1.wm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subTitle" idx="1"/>
          </p:nvPr>
        </p:nvSpPr>
        <p:spPr>
          <a:xfrm>
            <a:off x="2018774" y="5552725"/>
            <a:ext cx="7116762" cy="1282700"/>
          </a:xfrm>
          <a:effectLst>
            <a:outerShdw blurRad="50800" dist="38100" dir="2700000">
              <a:srgbClr val="000000">
                <a:alpha val="43000"/>
              </a:srgbClr>
            </a:outerShdw>
          </a:effectLst>
        </p:spPr>
        <p:txBody>
          <a:bodyPr/>
          <a:lstStyle/>
          <a:p>
            <a:pPr marL="0" indent="0" eaLnBrk="1" hangingPunct="1">
              <a:lnSpc>
                <a:spcPct val="100000"/>
              </a:lnSpc>
              <a:spcAft>
                <a:spcPct val="0"/>
              </a:spcAft>
              <a:defRPr/>
            </a:pPr>
            <a:r>
              <a:rPr lang="en-US" sz="2200" b="1" dirty="0">
                <a:effectLst>
                  <a:outerShdw blurRad="50800" dist="38100" dir="2700000" algn="tl" rotWithShape="0">
                    <a:srgbClr val="000000">
                      <a:alpha val="43000"/>
                    </a:srgbClr>
                  </a:outerShdw>
                </a:effectLst>
                <a:latin typeface="Calibri"/>
                <a:ea typeface="Arial" pitchFamily="-111" charset="0"/>
                <a:cs typeface="Calibri"/>
              </a:rPr>
              <a:t>Frank </a:t>
            </a:r>
            <a:r>
              <a:rPr lang="en-US" sz="2200" b="1" dirty="0" smtClean="0">
                <a:effectLst>
                  <a:outerShdw blurRad="50800" dist="38100" dir="2700000" algn="tl" rotWithShape="0">
                    <a:srgbClr val="000000">
                      <a:alpha val="43000"/>
                    </a:srgbClr>
                  </a:outerShdw>
                </a:effectLst>
                <a:latin typeface="Calibri"/>
                <a:ea typeface="Arial" pitchFamily="-111" charset="0"/>
                <a:cs typeface="Calibri"/>
              </a:rPr>
              <a:t>Marks</a:t>
            </a: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
            </a:r>
            <a:br>
              <a:rPr lang="en-US" sz="2000" b="1" dirty="0" smtClean="0">
                <a:effectLst>
                  <a:outerShdw blurRad="50800" dist="38100" dir="2700000" algn="tl" rotWithShape="0">
                    <a:srgbClr val="000000">
                      <a:alpha val="43000"/>
                    </a:srgbClr>
                  </a:outerShdw>
                </a:effectLst>
                <a:latin typeface="Calibri"/>
                <a:ea typeface="Arial" pitchFamily="-111" charset="0"/>
                <a:cs typeface="Calibri"/>
              </a:rPr>
            </a:b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NOAA/AOML Hurricane Research Division</a:t>
            </a:r>
          </a:p>
          <a:p>
            <a:pPr marL="0" indent="0" eaLnBrk="1" hangingPunct="1">
              <a:lnSpc>
                <a:spcPct val="100000"/>
              </a:lnSpc>
              <a:spcAft>
                <a:spcPct val="0"/>
              </a:spcAft>
              <a:defRPr/>
            </a:pP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HFIP Research Lead</a:t>
            </a:r>
          </a:p>
          <a:p>
            <a:pPr marL="0" indent="0" eaLnBrk="1" hangingPunct="1">
              <a:lnSpc>
                <a:spcPct val="100000"/>
              </a:lnSpc>
              <a:spcAft>
                <a:spcPct val="0"/>
              </a:spcAft>
              <a:defRPr/>
            </a:pPr>
            <a:r>
              <a:rPr lang="en-US" sz="1800" b="1" dirty="0" smtClean="0">
                <a:effectLst>
                  <a:outerShdw blurRad="50800" dist="38100" dir="2700000" algn="tl" rotWithShape="0">
                    <a:srgbClr val="000000">
                      <a:alpha val="43000"/>
                    </a:srgbClr>
                  </a:outerShdw>
                </a:effectLst>
                <a:latin typeface="Calibri"/>
                <a:ea typeface="Arial" pitchFamily="-111" charset="0"/>
                <a:cs typeface="Calibri"/>
              </a:rPr>
              <a:t>17 September 2013</a:t>
            </a:r>
            <a:endParaRPr lang="en-US" sz="1800" b="1" dirty="0">
              <a:effectLst>
                <a:outerShdw blurRad="50800" dist="38100" dir="2700000" algn="tl" rotWithShape="0">
                  <a:srgbClr val="000000">
                    <a:alpha val="43000"/>
                  </a:srgbClr>
                </a:outerShdw>
              </a:effectLst>
              <a:latin typeface="Calibri"/>
              <a:ea typeface="Arial" pitchFamily="-111" charset="0"/>
              <a:cs typeface="Calibri"/>
            </a:endParaRPr>
          </a:p>
        </p:txBody>
      </p:sp>
      <p:sp>
        <p:nvSpPr>
          <p:cNvPr id="15367" name="Rectangle 7"/>
          <p:cNvSpPr>
            <a:spLocks noGrp="1" noChangeArrowheads="1"/>
          </p:cNvSpPr>
          <p:nvPr>
            <p:ph type="title" idx="4294967295"/>
          </p:nvPr>
        </p:nvSpPr>
        <p:spPr>
          <a:xfrm>
            <a:off x="-2716" y="3799"/>
            <a:ext cx="8850383" cy="2310423"/>
          </a:xfrm>
          <a:effectLst>
            <a:outerShdw blurRad="63500" dist="107763" dir="2700000" algn="ctr" rotWithShape="0">
              <a:schemeClr val="tx1">
                <a:alpha val="74998"/>
              </a:schemeClr>
            </a:outerShdw>
          </a:effectLst>
        </p:spPr>
        <p:txBody>
          <a:bodyPr/>
          <a:lstStyle/>
          <a:p>
            <a:pPr>
              <a:defRPr/>
            </a:pPr>
            <a:r>
              <a:rPr lang="en-US" dirty="0"/>
              <a:t>Latest Developments in </a:t>
            </a:r>
            <a:r>
              <a:rPr lang="en-US" dirty="0" smtClean="0"/>
              <a:t>NOAA’s </a:t>
            </a:r>
            <a:r>
              <a:rPr lang="en-US" dirty="0"/>
              <a:t>Hurricane Forecast Improvement </a:t>
            </a:r>
            <a:r>
              <a:rPr lang="en-US" dirty="0" smtClean="0"/>
              <a:t>Project</a:t>
            </a:r>
            <a:endParaRPr lang="en-US" dirty="0">
              <a:latin typeface="Calibri" charset="0"/>
              <a:ea typeface="Calibri" charset="0"/>
              <a:cs typeface="Calibri" charset="0"/>
            </a:endParaRPr>
          </a:p>
        </p:txBody>
      </p:sp>
    </p:spTree>
    <p:extLst>
      <p:ext uri="{BB962C8B-B14F-4D97-AF65-F5344CB8AC3E}">
        <p14:creationId xmlns:p14="http://schemas.microsoft.com/office/powerpoint/2010/main" val="4942752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0" y="0"/>
            <a:ext cx="9144000" cy="1291167"/>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dirty="0" smtClean="0">
                <a:latin typeface="Calibri"/>
                <a:ea typeface="Calibri" charset="0"/>
                <a:cs typeface="Calibri"/>
              </a:rPr>
              <a:t/>
            </a:r>
            <a:br>
              <a:rPr lang="en-US" dirty="0" smtClean="0">
                <a:latin typeface="Calibri"/>
                <a:ea typeface="Calibri" charset="0"/>
                <a:cs typeface="Calibri"/>
              </a:rPr>
            </a:br>
            <a:r>
              <a:rPr lang="en-US" sz="3200" dirty="0" smtClean="0">
                <a:latin typeface="Calibri"/>
                <a:cs typeface="Calibri"/>
              </a:rPr>
              <a:t>HWRF 2013</a:t>
            </a:r>
            <a:endParaRPr lang="en-US" sz="3200" dirty="0">
              <a:latin typeface="Calibri"/>
              <a:ea typeface="Calibri" charset="0"/>
              <a:cs typeface="Calibri"/>
            </a:endParaRPr>
          </a:p>
        </p:txBody>
      </p:sp>
      <p:grpSp>
        <p:nvGrpSpPr>
          <p:cNvPr id="19" name="Group 18"/>
          <p:cNvGrpSpPr/>
          <p:nvPr/>
        </p:nvGrpSpPr>
        <p:grpSpPr>
          <a:xfrm>
            <a:off x="1503794" y="1492381"/>
            <a:ext cx="6273360" cy="4759254"/>
            <a:chOff x="1" y="0"/>
            <a:chExt cx="4553929" cy="3291840"/>
          </a:xfrm>
        </p:grpSpPr>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4553929" cy="3291840"/>
            </a:xfrm>
            <a:prstGeom prst="rect">
              <a:avLst/>
            </a:prstGeom>
          </p:spPr>
        </p:pic>
        <p:sp>
          <p:nvSpPr>
            <p:cNvPr id="21" name="TextBox 20"/>
            <p:cNvSpPr txBox="1"/>
            <p:nvPr/>
          </p:nvSpPr>
          <p:spPr>
            <a:xfrm>
              <a:off x="457200" y="856565"/>
              <a:ext cx="25146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2010-2012 Atlantic Track Verification</a:t>
              </a:r>
              <a:endParaRPr lang="en-US" b="1" dirty="0">
                <a:solidFill>
                  <a:srgbClr val="0000FF"/>
                </a:solidFill>
                <a:effectLst>
                  <a:outerShdw blurRad="38100" dist="38100" dir="2700000" algn="tl">
                    <a:srgbClr val="000000">
                      <a:alpha val="43137"/>
                    </a:srgbClr>
                  </a:outerShdw>
                </a:effectLst>
              </a:endParaRPr>
            </a:p>
          </p:txBody>
        </p:sp>
        <p:sp>
          <p:nvSpPr>
            <p:cNvPr id="22" name="TextBox 21"/>
            <p:cNvSpPr txBox="1"/>
            <p:nvPr/>
          </p:nvSpPr>
          <p:spPr>
            <a:xfrm>
              <a:off x="2743200" y="2489261"/>
              <a:ext cx="1447800" cy="369332"/>
            </a:xfrm>
            <a:prstGeom prst="rect">
              <a:avLst/>
            </a:prstGeom>
            <a:noFill/>
          </p:spPr>
          <p:txBody>
            <a:bodyPr wrap="square" rtlCol="0">
              <a:spAutoFit/>
            </a:bodyPr>
            <a:lstStyle/>
            <a:p>
              <a:r>
                <a:rPr lang="en-US" b="1" dirty="0" smtClean="0"/>
                <a:t>Track errors</a:t>
              </a:r>
              <a:endParaRPr lang="en-US" b="1" dirty="0"/>
            </a:p>
          </p:txBody>
        </p:sp>
        <p:sp>
          <p:nvSpPr>
            <p:cNvPr id="23" name="TextBox 22"/>
            <p:cNvSpPr txBox="1"/>
            <p:nvPr/>
          </p:nvSpPr>
          <p:spPr>
            <a:xfrm>
              <a:off x="2133600" y="2209800"/>
              <a:ext cx="2209800"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~10% improvement</a:t>
              </a:r>
              <a:endParaRPr lang="en-US" b="1" dirty="0">
                <a:effectLst>
                  <a:outerShdw blurRad="38100" dist="38100" dir="2700000" algn="tl">
                    <a:srgbClr val="000000">
                      <a:alpha val="43137"/>
                    </a:srgbClr>
                  </a:outerShdw>
                </a:effectLst>
              </a:endParaRPr>
            </a:p>
          </p:txBody>
        </p:sp>
      </p:grpSp>
      <p:grpSp>
        <p:nvGrpSpPr>
          <p:cNvPr id="24" name="Group 23"/>
          <p:cNvGrpSpPr/>
          <p:nvPr/>
        </p:nvGrpSpPr>
        <p:grpSpPr>
          <a:xfrm>
            <a:off x="1521239" y="1477435"/>
            <a:ext cx="6238470" cy="4789146"/>
            <a:chOff x="-1" y="-1979"/>
            <a:chExt cx="4553929" cy="3291840"/>
          </a:xfrm>
        </p:grpSpPr>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979"/>
              <a:ext cx="4553929" cy="3291840"/>
            </a:xfrm>
            <a:prstGeom prst="rect">
              <a:avLst/>
            </a:prstGeom>
          </p:spPr>
        </p:pic>
        <p:sp>
          <p:nvSpPr>
            <p:cNvPr id="26" name="TextBox 25"/>
            <p:cNvSpPr txBox="1"/>
            <p:nvPr/>
          </p:nvSpPr>
          <p:spPr>
            <a:xfrm>
              <a:off x="2362200" y="2394411"/>
              <a:ext cx="1847357" cy="317327"/>
            </a:xfrm>
            <a:prstGeom prst="rect">
              <a:avLst/>
            </a:prstGeom>
            <a:noFill/>
          </p:spPr>
          <p:txBody>
            <a:bodyPr wrap="square" rtlCol="0">
              <a:spAutoFit/>
            </a:bodyPr>
            <a:lstStyle/>
            <a:p>
              <a:r>
                <a:rPr lang="en-US" b="1" dirty="0" smtClean="0"/>
                <a:t>Intensity errors</a:t>
              </a:r>
              <a:endParaRPr lang="en-US" b="1" dirty="0"/>
            </a:p>
          </p:txBody>
        </p:sp>
        <p:sp>
          <p:nvSpPr>
            <p:cNvPr id="28" name="TextBox 27"/>
            <p:cNvSpPr txBox="1"/>
            <p:nvPr/>
          </p:nvSpPr>
          <p:spPr>
            <a:xfrm>
              <a:off x="2101362" y="2012246"/>
              <a:ext cx="220980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&gt;</a:t>
              </a:r>
              <a:r>
                <a:rPr lang="en-US" b="1" dirty="0" smtClean="0">
                  <a:effectLst>
                    <a:outerShdw blurRad="38100" dist="38100" dir="2700000" algn="tl">
                      <a:srgbClr val="000000">
                        <a:alpha val="43137"/>
                      </a:srgbClr>
                    </a:outerShdw>
                  </a:effectLst>
                </a:rPr>
                <a:t>20% improvement</a:t>
              </a:r>
              <a:endParaRPr lang="en-US" b="1" dirty="0">
                <a:effectLst>
                  <a:outerShdw blurRad="38100" dist="38100" dir="2700000" algn="tl">
                    <a:srgbClr val="000000">
                      <a:alpha val="43137"/>
                    </a:srgbClr>
                  </a:outerShdw>
                </a:effectLst>
              </a:endParaRPr>
            </a:p>
          </p:txBody>
        </p:sp>
      </p:grpSp>
      <p:sp>
        <p:nvSpPr>
          <p:cNvPr id="12" name="TextBox 4"/>
          <p:cNvSpPr txBox="1">
            <a:spLocks noChangeArrowheads="1"/>
          </p:cNvSpPr>
          <p:nvPr/>
        </p:nvSpPr>
        <p:spPr bwMode="auto">
          <a:xfrm>
            <a:off x="5111494" y="6630925"/>
            <a:ext cx="374690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V. Tallapragada, S. Trahan, Y. Kwon (EMC)</a:t>
            </a:r>
            <a:endParaRPr lang="en-US" sz="1000" dirty="0">
              <a:latin typeface="Calibri" charset="0"/>
            </a:endParaRPr>
          </a:p>
        </p:txBody>
      </p:sp>
      <p:sp>
        <p:nvSpPr>
          <p:cNvPr id="13" name="Rectangle 17"/>
          <p:cNvSpPr>
            <a:spLocks noChangeArrowheads="1"/>
          </p:cNvSpPr>
          <p:nvPr/>
        </p:nvSpPr>
        <p:spPr bwMode="auto">
          <a:xfrm>
            <a:off x="2609694" y="1719694"/>
            <a:ext cx="4533400"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latin typeface="Calibri" charset="0"/>
                <a:hlinkClick r:id="rId5"/>
              </a:rPr>
              <a:t>http://</a:t>
            </a:r>
            <a:r>
              <a:rPr lang="en-US" sz="1800" dirty="0" err="1">
                <a:solidFill>
                  <a:srgbClr val="FF0000"/>
                </a:solidFill>
                <a:latin typeface="Calibri" charset="0"/>
                <a:hlinkClick r:id="rId5"/>
              </a:rPr>
              <a:t>www.emc.ncep.noaa.gov</a:t>
            </a:r>
            <a:r>
              <a:rPr lang="en-US" sz="1800" dirty="0">
                <a:solidFill>
                  <a:srgbClr val="FF0000"/>
                </a:solidFill>
                <a:latin typeface="Calibri" charset="0"/>
                <a:hlinkClick r:id="rId5"/>
              </a:rPr>
              <a:t>/</a:t>
            </a:r>
            <a:r>
              <a:rPr lang="en-US" sz="1800" dirty="0" err="1">
                <a:solidFill>
                  <a:srgbClr val="FF0000"/>
                </a:solidFill>
                <a:latin typeface="Calibri" charset="0"/>
                <a:hlinkClick r:id="rId5"/>
              </a:rPr>
              <a:t>gc_wmb</a:t>
            </a:r>
            <a:r>
              <a:rPr lang="en-US" sz="1800" dirty="0">
                <a:solidFill>
                  <a:srgbClr val="FF0000"/>
                </a:solidFill>
                <a:latin typeface="Calibri" charset="0"/>
                <a:hlinkClick r:id="rId5"/>
              </a:rPr>
              <a:t>/</a:t>
            </a:r>
            <a:r>
              <a:rPr lang="en-US" sz="1800" dirty="0" err="1">
                <a:solidFill>
                  <a:srgbClr val="FF0000"/>
                </a:solidFill>
                <a:latin typeface="Calibri" charset="0"/>
                <a:hlinkClick r:id="rId5"/>
              </a:rPr>
              <a:t>vxt</a:t>
            </a:r>
            <a:r>
              <a:rPr lang="en-US" sz="1800" dirty="0">
                <a:solidFill>
                  <a:srgbClr val="FF0000"/>
                </a:solidFill>
                <a:latin typeface="Calibri" charset="0"/>
                <a:hlinkClick r:id="rId5"/>
              </a:rPr>
              <a:t>/</a:t>
            </a:r>
            <a:endParaRPr lang="en-US" sz="1800" dirty="0">
              <a:solidFill>
                <a:srgbClr val="FF0000"/>
              </a:solidFill>
              <a:latin typeface="Calibri" charset="0"/>
            </a:endParaRPr>
          </a:p>
        </p:txBody>
      </p:sp>
    </p:spTree>
    <p:extLst>
      <p:ext uri="{BB962C8B-B14F-4D97-AF65-F5344CB8AC3E}">
        <p14:creationId xmlns:p14="http://schemas.microsoft.com/office/powerpoint/2010/main" val="1640206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0" y="0"/>
            <a:ext cx="9144000" cy="1305278"/>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dirty="0" smtClean="0">
                <a:latin typeface="Calibri"/>
                <a:ea typeface="Calibri" charset="0"/>
                <a:cs typeface="Calibri"/>
              </a:rPr>
              <a:t/>
            </a:r>
            <a:br>
              <a:rPr lang="en-US" dirty="0" smtClean="0">
                <a:latin typeface="Calibri"/>
                <a:ea typeface="Calibri" charset="0"/>
                <a:cs typeface="Calibri"/>
              </a:rPr>
            </a:br>
            <a:r>
              <a:rPr lang="en-US" sz="3200" dirty="0" smtClean="0">
                <a:latin typeface="Calibri"/>
                <a:cs typeface="Calibri"/>
              </a:rPr>
              <a:t>HWRF WPAC 2013</a:t>
            </a:r>
            <a:endParaRPr lang="en-US" sz="3200" dirty="0">
              <a:latin typeface="Calibri"/>
              <a:ea typeface="Calibri" charset="0"/>
              <a:cs typeface="Calibri"/>
            </a:endParaRPr>
          </a:p>
        </p:txBody>
      </p:sp>
      <p:sp>
        <p:nvSpPr>
          <p:cNvPr id="12" name="TextBox 4"/>
          <p:cNvSpPr txBox="1">
            <a:spLocks noChangeArrowheads="1"/>
          </p:cNvSpPr>
          <p:nvPr/>
        </p:nvSpPr>
        <p:spPr bwMode="auto">
          <a:xfrm>
            <a:off x="5111494" y="6630925"/>
            <a:ext cx="374690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V. Tallapragada, S. Trahan, Y. Kwon (EMC)</a:t>
            </a:r>
            <a:endParaRPr lang="en-US" sz="1000" dirty="0">
              <a:latin typeface="Calibri" charset="0"/>
            </a:endParaRPr>
          </a:p>
        </p:txBody>
      </p:sp>
      <p:pic>
        <p:nvPicPr>
          <p:cNvPr id="13"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2818" y="1353906"/>
            <a:ext cx="6955739" cy="502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42818" y="1353906"/>
            <a:ext cx="6955739" cy="502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37675" y="1641438"/>
            <a:ext cx="5593762" cy="338554"/>
          </a:xfrm>
          <a:prstGeom prst="rect">
            <a:avLst/>
          </a:prstGeom>
        </p:spPr>
        <p:txBody>
          <a:bodyPr wrap="square">
            <a:spAutoFit/>
          </a:bodyPr>
          <a:lstStyle/>
          <a:p>
            <a:r>
              <a:rPr lang="en-US" sz="1600" dirty="0">
                <a:latin typeface="+mn-lt"/>
                <a:hlinkClick r:id="rId5"/>
              </a:rPr>
              <a:t>http://</a:t>
            </a:r>
            <a:r>
              <a:rPr lang="en-US" sz="1600" dirty="0" err="1">
                <a:latin typeface="+mn-lt"/>
                <a:hlinkClick r:id="rId5"/>
              </a:rPr>
              <a:t>www.emc.ncep.noaa.gov</a:t>
            </a:r>
            <a:r>
              <a:rPr lang="en-US" sz="1600" dirty="0">
                <a:latin typeface="+mn-lt"/>
                <a:hlinkClick r:id="rId5"/>
              </a:rPr>
              <a:t>/HWRF/</a:t>
            </a:r>
            <a:r>
              <a:rPr lang="en-US" sz="1600" dirty="0" err="1">
                <a:latin typeface="+mn-lt"/>
                <a:hlinkClick r:id="rId5"/>
              </a:rPr>
              <a:t>WestPacific</a:t>
            </a:r>
            <a:r>
              <a:rPr lang="en-US" sz="1600" dirty="0">
                <a:latin typeface="+mn-lt"/>
                <a:hlinkClick r:id="rId5"/>
              </a:rPr>
              <a:t>/</a:t>
            </a:r>
            <a:r>
              <a:rPr lang="en-US" sz="1600" dirty="0" err="1">
                <a:latin typeface="+mn-lt"/>
                <a:hlinkClick r:id="rId5"/>
              </a:rPr>
              <a:t>index.html</a:t>
            </a:r>
            <a:endParaRPr lang="en-US" sz="1600" dirty="0">
              <a:latin typeface="+mn-lt"/>
            </a:endParaRPr>
          </a:p>
        </p:txBody>
      </p:sp>
    </p:spTree>
    <p:extLst>
      <p:ext uri="{BB962C8B-B14F-4D97-AF65-F5344CB8AC3E}">
        <p14:creationId xmlns:p14="http://schemas.microsoft.com/office/powerpoint/2010/main" val="2837706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13 at 3.11.34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6489" y="1843855"/>
            <a:ext cx="2990475" cy="3963126"/>
          </a:xfrm>
          <a:prstGeom prst="rect">
            <a:avLst/>
          </a:prstGeom>
        </p:spPr>
      </p:pic>
      <p:pic>
        <p:nvPicPr>
          <p:cNvPr id="50178" name="Picture 5" descr="P101018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48088" y="4593314"/>
            <a:ext cx="2316162" cy="1736725"/>
          </a:xfrm>
          <a:prstGeom prst="rect">
            <a:avLst/>
          </a:prstGeom>
          <a:noFill/>
          <a:ln w="9525">
            <a:noFill/>
            <a:miter lim="800000"/>
            <a:headEnd/>
            <a:tailEnd/>
          </a:ln>
        </p:spPr>
      </p:pic>
      <p:sp>
        <p:nvSpPr>
          <p:cNvPr id="50179" name="Rectangle 3"/>
          <p:cNvSpPr>
            <a:spLocks noGrp="1" noChangeArrowheads="1"/>
          </p:cNvSpPr>
          <p:nvPr>
            <p:ph type="body" idx="1"/>
          </p:nvPr>
        </p:nvSpPr>
        <p:spPr>
          <a:xfrm>
            <a:off x="403225" y="1231446"/>
            <a:ext cx="3240088" cy="5224463"/>
          </a:xfrm>
        </p:spPr>
        <p:txBody>
          <a:bodyPr/>
          <a:lstStyle/>
          <a:p>
            <a:pPr eaLnBrk="1" hangingPunct="1">
              <a:lnSpc>
                <a:spcPct val="90000"/>
              </a:lnSpc>
              <a:spcBef>
                <a:spcPts val="300"/>
              </a:spcBef>
            </a:pPr>
            <a:r>
              <a:rPr lang="en-US" sz="2000" b="1" dirty="0">
                <a:solidFill>
                  <a:srgbClr val="000000"/>
                </a:solidFill>
                <a:latin typeface="Calibri" charset="0"/>
                <a:ea typeface="Calibri" charset="0"/>
                <a:cs typeface="Calibri" charset="0"/>
              </a:rPr>
              <a:t>In-situ</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Wind, press., temp.</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900"/>
              </a:spcBef>
            </a:pPr>
            <a:r>
              <a:rPr lang="en-US" sz="2000" b="1" dirty="0">
                <a:solidFill>
                  <a:srgbClr val="000000"/>
                </a:solidFill>
                <a:latin typeface="Calibri" charset="0"/>
                <a:ea typeface="Calibri" charset="0"/>
                <a:cs typeface="Calibri" charset="0"/>
              </a:rPr>
              <a:t>Expendables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Dropsondes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AXBT, AXCP, buoy</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endParaRPr lang="en-US" sz="2000" dirty="0">
              <a:solidFill>
                <a:srgbClr val="000000"/>
              </a:solidFill>
              <a:latin typeface="Calibri" charset="0"/>
              <a:ea typeface="Calibri" charset="0"/>
              <a:cs typeface="Calibri" charset="0"/>
            </a:endParaRPr>
          </a:p>
          <a:p>
            <a:pPr eaLnBrk="1" hangingPunct="1">
              <a:lnSpc>
                <a:spcPct val="90000"/>
              </a:lnSpc>
              <a:spcBef>
                <a:spcPts val="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r>
              <a:rPr lang="en-US" sz="2000" b="1" dirty="0">
                <a:solidFill>
                  <a:srgbClr val="000000"/>
                </a:solidFill>
                <a:latin typeface="Calibri" charset="0"/>
                <a:ea typeface="Calibri" charset="0"/>
                <a:cs typeface="Calibri" charset="0"/>
              </a:rPr>
              <a:t>Remote Sensors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Doppler Radar</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SFMR/HIRAD</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WSRA </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Scatterometer/profiler</a:t>
            </a:r>
          </a:p>
          <a:p>
            <a:pPr marL="566738" lvl="1" eaLnBrk="1" hangingPunct="1">
              <a:lnSpc>
                <a:spcPct val="90000"/>
              </a:lnSpc>
              <a:spcBef>
                <a:spcPts val="600"/>
              </a:spcBef>
            </a:pPr>
            <a:r>
              <a:rPr lang="en-US" sz="1800" dirty="0" smtClean="0">
                <a:solidFill>
                  <a:srgbClr val="000000"/>
                </a:solidFill>
                <a:latin typeface="Calibri" charset="0"/>
                <a:ea typeface="Calibri" charset="0"/>
                <a:cs typeface="Calibri" charset="0"/>
              </a:rPr>
              <a:t>UAS - LALE</a:t>
            </a:r>
            <a:endParaRPr lang="en-US" sz="1800" dirty="0">
              <a:solidFill>
                <a:srgbClr val="000000"/>
              </a:solidFill>
              <a:latin typeface="Calibri" charset="0"/>
              <a:ea typeface="Calibri" charset="0"/>
              <a:cs typeface="Calibri" charset="0"/>
            </a:endParaRPr>
          </a:p>
        </p:txBody>
      </p:sp>
      <p:pic>
        <p:nvPicPr>
          <p:cNvPr id="50181" name="Picture 8" descr="noaap3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7513" y="1841046"/>
            <a:ext cx="3109912" cy="1022350"/>
          </a:xfrm>
          <a:prstGeom prst="rect">
            <a:avLst/>
          </a:prstGeom>
          <a:noFill/>
          <a:ln w="9525">
            <a:noFill/>
            <a:miter lim="800000"/>
            <a:headEnd/>
            <a:tailEnd/>
          </a:ln>
        </p:spPr>
      </p:pic>
      <p:pic>
        <p:nvPicPr>
          <p:cNvPr id="50182" name="Picture 9" descr="gonzoi"/>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3225" y="3715201"/>
            <a:ext cx="3009900" cy="1003300"/>
          </a:xfrm>
          <a:prstGeom prst="rect">
            <a:avLst/>
          </a:prstGeom>
          <a:noFill/>
          <a:ln w="9525">
            <a:noFill/>
            <a:miter lim="800000"/>
            <a:headEnd/>
            <a:tailEnd/>
          </a:ln>
        </p:spPr>
      </p:pic>
      <p:pic>
        <p:nvPicPr>
          <p:cNvPr id="50184" name="Picture 16" descr="TDR on tail_red.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67138" y="2662686"/>
            <a:ext cx="2282825" cy="1712912"/>
          </a:xfrm>
          <a:prstGeom prst="rect">
            <a:avLst/>
          </a:prstGeom>
          <a:noFill/>
          <a:ln w="9525">
            <a:noFill/>
            <a:miter lim="800000"/>
            <a:headEnd/>
            <a:tailEnd/>
          </a:ln>
        </p:spPr>
      </p:pic>
      <p:sp>
        <p:nvSpPr>
          <p:cNvPr id="50186" name="Rectangle 7"/>
          <p:cNvSpPr>
            <a:spLocks noGrp="1" noChangeArrowheads="1"/>
          </p:cNvSpPr>
          <p:nvPr>
            <p:ph type="title"/>
          </p:nvPr>
        </p:nvSpPr>
        <p:spPr>
          <a:xfrm>
            <a:off x="0" y="39863"/>
            <a:ext cx="9144000" cy="1253194"/>
          </a:xfrm>
        </p:spPr>
        <p:txBody>
          <a:bodyPr anchor="b"/>
          <a:lstStyle/>
          <a:p>
            <a:pPr>
              <a:lnSpc>
                <a:spcPct val="100000"/>
              </a:lnSpc>
            </a:pPr>
            <a:r>
              <a:rPr lang="en-US" sz="4400" dirty="0">
                <a:latin typeface="Calibri" charset="0"/>
                <a:ea typeface="Calibri" charset="0"/>
                <a:cs typeface="Calibri" charset="0"/>
              </a:rPr>
              <a:t>Improved Use of Observations:</a:t>
            </a:r>
            <a:br>
              <a:rPr lang="en-US" sz="4400" dirty="0">
                <a:latin typeface="Calibri" charset="0"/>
                <a:ea typeface="Calibri" charset="0"/>
                <a:cs typeface="Calibri" charset="0"/>
              </a:rPr>
            </a:br>
            <a:r>
              <a:rPr lang="en-US" sz="3200" dirty="0" smtClean="0">
                <a:latin typeface="Calibri" charset="0"/>
                <a:ea typeface="Calibri" charset="0"/>
                <a:cs typeface="Calibri" charset="0"/>
              </a:rPr>
              <a:t>Intensity </a:t>
            </a:r>
            <a:r>
              <a:rPr lang="en-US" sz="3200" dirty="0">
                <a:latin typeface="Calibri" charset="0"/>
                <a:ea typeface="Calibri" charset="0"/>
                <a:cs typeface="Calibri" charset="0"/>
              </a:rPr>
              <a:t>Forecast </a:t>
            </a:r>
            <a:r>
              <a:rPr lang="en-US" sz="3200" dirty="0" smtClean="0">
                <a:latin typeface="Calibri" charset="0"/>
                <a:ea typeface="Calibri" charset="0"/>
                <a:cs typeface="Calibri" charset="0"/>
              </a:rPr>
              <a:t>Experiment </a:t>
            </a:r>
            <a:r>
              <a:rPr lang="en-US" sz="3200" dirty="0">
                <a:latin typeface="Calibri" charset="0"/>
                <a:ea typeface="Calibri" charset="0"/>
                <a:cs typeface="Calibri" charset="0"/>
              </a:rPr>
              <a:t>(IFEX)</a:t>
            </a:r>
          </a:p>
        </p:txBody>
      </p:sp>
      <p:sp>
        <p:nvSpPr>
          <p:cNvPr id="50187" name="TextBox 12"/>
          <p:cNvSpPr txBox="1">
            <a:spLocks noChangeArrowheads="1"/>
          </p:cNvSpPr>
          <p:nvPr/>
        </p:nvSpPr>
        <p:spPr bwMode="auto">
          <a:xfrm>
            <a:off x="3798888" y="4302573"/>
            <a:ext cx="2117725" cy="338138"/>
          </a:xfrm>
          <a:prstGeom prst="rect">
            <a:avLst/>
          </a:prstGeom>
          <a:noFill/>
          <a:ln w="9525">
            <a:noFill/>
            <a:miter lim="800000"/>
            <a:headEnd/>
            <a:tailEnd/>
          </a:ln>
        </p:spPr>
        <p:txBody>
          <a:bodyPr wrap="none">
            <a:prstTxWarp prst="textNoShape">
              <a:avLst/>
            </a:prstTxWarp>
            <a:spAutoFit/>
          </a:bodyPr>
          <a:lstStyle/>
          <a:p>
            <a:r>
              <a:rPr lang="en-US" sz="1600">
                <a:latin typeface="Calibri" charset="0"/>
                <a:ea typeface="Calibri" charset="0"/>
                <a:cs typeface="Calibri" charset="0"/>
              </a:rPr>
              <a:t>G-IV Tail Doppler Radar</a:t>
            </a:r>
          </a:p>
        </p:txBody>
      </p:sp>
      <p:sp>
        <p:nvSpPr>
          <p:cNvPr id="50188" name="TextBox 12"/>
          <p:cNvSpPr txBox="1">
            <a:spLocks noChangeArrowheads="1"/>
          </p:cNvSpPr>
          <p:nvPr/>
        </p:nvSpPr>
        <p:spPr bwMode="auto">
          <a:xfrm>
            <a:off x="4497388" y="6219143"/>
            <a:ext cx="1004887" cy="338137"/>
          </a:xfrm>
          <a:prstGeom prst="rect">
            <a:avLst/>
          </a:prstGeom>
          <a:noFill/>
          <a:ln w="9525">
            <a:noFill/>
            <a:miter lim="800000"/>
            <a:headEnd/>
            <a:tailEnd/>
          </a:ln>
        </p:spPr>
        <p:txBody>
          <a:bodyPr wrap="none">
            <a:prstTxWarp prst="textNoShape">
              <a:avLst/>
            </a:prstTxWarp>
            <a:spAutoFit/>
          </a:bodyPr>
          <a:lstStyle/>
          <a:p>
            <a:r>
              <a:rPr lang="en-US" sz="1600" dirty="0">
                <a:latin typeface="Calibri" charset="0"/>
                <a:ea typeface="Calibri" charset="0"/>
                <a:cs typeface="Calibri" charset="0"/>
              </a:rPr>
              <a:t>ONR DWL</a:t>
            </a:r>
          </a:p>
        </p:txBody>
      </p:sp>
      <p:pic>
        <p:nvPicPr>
          <p:cNvPr id="19" name="Picture 3" descr="Range_Flight_Takeoff2_15Aug10.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49147" y="1354215"/>
            <a:ext cx="2309223" cy="1016452"/>
          </a:xfrm>
          <a:prstGeom prst="rect">
            <a:avLst/>
          </a:prstGeom>
          <a:noFill/>
          <a:ln w="9525">
            <a:noFill/>
            <a:miter lim="800000"/>
            <a:headEnd/>
            <a:tailEnd/>
          </a:ln>
        </p:spPr>
      </p:pic>
      <p:sp>
        <p:nvSpPr>
          <p:cNvPr id="20" name="Content Placeholder 2"/>
          <p:cNvSpPr txBox="1">
            <a:spLocks/>
          </p:cNvSpPr>
          <p:nvPr/>
        </p:nvSpPr>
        <p:spPr>
          <a:xfrm>
            <a:off x="3999158" y="2377935"/>
            <a:ext cx="2059277" cy="3335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Calibri" charset="0"/>
                <a:ea typeface="Calibri" charset="0"/>
                <a:cs typeface="Calibri" charset="0"/>
              </a:rPr>
              <a:t>NASA Global Hawk</a:t>
            </a:r>
            <a:endParaRPr lang="en-US" sz="1050" dirty="0" smtClean="0">
              <a:latin typeface="Calibri" charset="0"/>
              <a:ea typeface="Calibri" charset="0"/>
              <a:cs typeface="Calibri" charset="0"/>
            </a:endParaRPr>
          </a:p>
        </p:txBody>
      </p:sp>
      <p:sp>
        <p:nvSpPr>
          <p:cNvPr id="18" name="Content Placeholder 2"/>
          <p:cNvSpPr>
            <a:spLocks/>
          </p:cNvSpPr>
          <p:nvPr/>
        </p:nvSpPr>
        <p:spPr bwMode="auto">
          <a:xfrm>
            <a:off x="0" y="1307629"/>
            <a:ext cx="9143999" cy="5114989"/>
          </a:xfrm>
          <a:prstGeom prst="rect">
            <a:avLst/>
          </a:prstGeom>
          <a:solidFill>
            <a:schemeClr val="accent6">
              <a:alpha val="91000"/>
            </a:schemeClr>
          </a:solidFill>
          <a:ln/>
          <a:extLst/>
        </p:spPr>
        <p:style>
          <a:lnRef idx="2">
            <a:schemeClr val="accent6">
              <a:shade val="50000"/>
            </a:schemeClr>
          </a:lnRef>
          <a:fillRef idx="1">
            <a:schemeClr val="accent6"/>
          </a:fillRef>
          <a:effectRef idx="0">
            <a:schemeClr val="accent6"/>
          </a:effectRef>
          <a:fontRef idx="minor">
            <a:schemeClr val="lt1"/>
          </a:fontRef>
        </p:style>
        <p:txBody>
          <a:bodyPr/>
          <a:lstStyle/>
          <a:p>
            <a:pPr marL="457200" indent="-457200" defTabSz="457200">
              <a:lnSpc>
                <a:spcPct val="90000"/>
              </a:lnSpc>
              <a:spcBef>
                <a:spcPct val="20000"/>
              </a:spcBef>
              <a:buClr>
                <a:schemeClr val="bg1"/>
              </a:buClr>
              <a:buSzPct val="80000"/>
              <a:buFont typeface="Arial"/>
              <a:buChar char="•"/>
            </a:pPr>
            <a:r>
              <a:rPr lang="en-US" sz="4000" dirty="0">
                <a:solidFill>
                  <a:srgbClr val="FFFFFF"/>
                </a:solidFill>
                <a:latin typeface="Calibri" charset="0"/>
              </a:rPr>
              <a:t>Improve prediction of TC intensity change by: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collecting</a:t>
            </a:r>
            <a:r>
              <a:rPr lang="en-US" sz="3600" dirty="0">
                <a:solidFill>
                  <a:srgbClr val="FFFFFF"/>
                </a:solidFill>
                <a:latin typeface="Calibri" charset="0"/>
              </a:rPr>
              <a:t> </a:t>
            </a:r>
            <a:r>
              <a:rPr lang="en-US" sz="3600" dirty="0" smtClean="0">
                <a:solidFill>
                  <a:srgbClr val="FFFFFF"/>
                </a:solidFill>
                <a:latin typeface="Calibri" charset="0"/>
              </a:rPr>
              <a:t>observations </a:t>
            </a:r>
            <a:r>
              <a:rPr lang="en-US" sz="3600" dirty="0">
                <a:solidFill>
                  <a:srgbClr val="FFFFFF"/>
                </a:solidFill>
                <a:latin typeface="Calibri" charset="0"/>
              </a:rPr>
              <a:t>through the TC life cycle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developing</a:t>
            </a:r>
            <a:r>
              <a:rPr lang="en-US" sz="3600" dirty="0">
                <a:solidFill>
                  <a:srgbClr val="FFFFFF"/>
                </a:solidFill>
                <a:latin typeface="Calibri" charset="0"/>
              </a:rPr>
              <a:t> and refining measurement technologies</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improving</a:t>
            </a:r>
            <a:r>
              <a:rPr lang="en-US" sz="3600" dirty="0">
                <a:solidFill>
                  <a:srgbClr val="FFFFFF"/>
                </a:solidFill>
                <a:latin typeface="Calibri" charset="0"/>
              </a:rPr>
              <a:t> understanding of physical processes important in TC intensity change</a:t>
            </a:r>
            <a:endParaRPr lang="en-US" sz="3600" dirty="0">
              <a:solidFill>
                <a:srgbClr val="FFFFFF"/>
              </a:solidFill>
              <a:latin typeface="Futura" charset="0"/>
            </a:endParaRPr>
          </a:p>
        </p:txBody>
      </p:sp>
      <p:sp>
        <p:nvSpPr>
          <p:cNvPr id="24" name="Text Box 7"/>
          <p:cNvSpPr txBox="1">
            <a:spLocks/>
          </p:cNvSpPr>
          <p:nvPr/>
        </p:nvSpPr>
        <p:spPr bwMode="auto">
          <a:xfrm>
            <a:off x="5988657" y="6631586"/>
            <a:ext cx="2865784"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smtClean="0">
                <a:solidFill>
                  <a:srgbClr val="000000"/>
                </a:solidFill>
              </a:rPr>
              <a:t>R. Rogers, S</a:t>
            </a:r>
            <a:r>
              <a:rPr lang="en-US" sz="1050" dirty="0">
                <a:solidFill>
                  <a:srgbClr val="000000"/>
                </a:solidFill>
              </a:rPr>
              <a:t>. </a:t>
            </a:r>
            <a:r>
              <a:rPr lang="en-US" sz="1050" dirty="0" smtClean="0">
                <a:solidFill>
                  <a:srgbClr val="000000"/>
                </a:solidFill>
              </a:rPr>
              <a:t>Murillo, P. Reasor (</a:t>
            </a:r>
            <a:r>
              <a:rPr lang="en-US" sz="1050" dirty="0">
                <a:solidFill>
                  <a:srgbClr val="000000"/>
                </a:solidFill>
              </a:rPr>
              <a:t>AOML/HRD)</a:t>
            </a:r>
            <a:endParaRPr lang="en-US" sz="1200" dirty="0">
              <a:solidFill>
                <a:srgbClr val="000000"/>
              </a:solidFill>
            </a:endParaRPr>
          </a:p>
        </p:txBody>
      </p:sp>
    </p:spTree>
    <p:extLst>
      <p:ext uri="{BB962C8B-B14F-4D97-AF65-F5344CB8AC3E}">
        <p14:creationId xmlns:p14="http://schemas.microsoft.com/office/powerpoint/2010/main" val="3928775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09755" y="1416167"/>
            <a:ext cx="3584851" cy="2723034"/>
            <a:chOff x="109755" y="1432141"/>
            <a:chExt cx="3584851" cy="2723034"/>
          </a:xfrm>
        </p:grpSpPr>
        <p:pic>
          <p:nvPicPr>
            <p:cNvPr id="7" name="Picture 6" descr="Screen shot 2012-08-30 at 2.39.38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55" y="1432141"/>
              <a:ext cx="3584851" cy="2723034"/>
            </a:xfrm>
            <a:prstGeom prst="rect">
              <a:avLst/>
            </a:prstGeom>
          </p:spPr>
        </p:pic>
        <p:sp>
          <p:nvSpPr>
            <p:cNvPr id="29" name="Rectangle 8"/>
            <p:cNvSpPr>
              <a:spLocks/>
            </p:cNvSpPr>
            <p:nvPr/>
          </p:nvSpPr>
          <p:spPr bwMode="auto">
            <a:xfrm>
              <a:off x="162228" y="3714162"/>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a:solidFill>
                    <a:srgbClr val="FFFFFF"/>
                  </a:solidFill>
                  <a:latin typeface="Calibri" charset="0"/>
                  <a:ea typeface="Arial" charset="0"/>
                  <a:cs typeface="Arial" charset="0"/>
                  <a:sym typeface="Arial" charset="0"/>
                </a:rPr>
                <a:t>5</a:t>
              </a:r>
              <a:r>
                <a:rPr lang="en-US" sz="1200" b="1" dirty="0" smtClean="0">
                  <a:solidFill>
                    <a:srgbClr val="FFFFFF"/>
                  </a:solidFill>
                  <a:latin typeface="Calibri" charset="0"/>
                  <a:ea typeface="Arial" charset="0"/>
                  <a:cs typeface="Arial" charset="0"/>
                  <a:sym typeface="Arial" charset="0"/>
                </a:rPr>
                <a:t>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26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28 August 2011</a:t>
              </a:r>
              <a:endParaRPr lang="en-US" sz="1200" b="1" dirty="0">
                <a:solidFill>
                  <a:srgbClr val="FFFFFF"/>
                </a:solidFill>
                <a:latin typeface="Calibri" charset="0"/>
                <a:ea typeface="Arial" charset="0"/>
                <a:cs typeface="Arial" charset="0"/>
                <a:sym typeface="Arial" charset="0"/>
              </a:endParaRPr>
            </a:p>
          </p:txBody>
        </p:sp>
      </p:grpSp>
      <p:sp>
        <p:nvSpPr>
          <p:cNvPr id="21507" name="Text Box 4"/>
          <p:cNvSpPr txBox="1">
            <a:spLocks noChangeArrowheads="1"/>
          </p:cNvSpPr>
          <p:nvPr/>
        </p:nvSpPr>
        <p:spPr bwMode="auto">
          <a:xfrm>
            <a:off x="249328" y="4537928"/>
            <a:ext cx="2969745" cy="1423467"/>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7475" indent="-117475" eaLnBrk="1" hangingPunct="1">
              <a:spcBef>
                <a:spcPts val="300"/>
              </a:spcBef>
              <a:buFont typeface="Arial"/>
              <a:buChar char="•"/>
            </a:pPr>
            <a:r>
              <a:rPr lang="en-US" sz="1400" dirty="0" smtClean="0">
                <a:latin typeface="Calibri" charset="0"/>
              </a:rPr>
              <a:t>4 </a:t>
            </a:r>
            <a:r>
              <a:rPr lang="en-US" sz="1400" dirty="0">
                <a:latin typeface="Calibri" charset="0"/>
              </a:rPr>
              <a:t>missions from </a:t>
            </a:r>
            <a:r>
              <a:rPr lang="en-US" sz="1400" dirty="0" smtClean="0">
                <a:latin typeface="Calibri" charset="0"/>
              </a:rPr>
              <a:t>22-24 </a:t>
            </a:r>
            <a:r>
              <a:rPr lang="en-US" sz="1400" dirty="0">
                <a:latin typeface="Calibri" charset="0"/>
              </a:rPr>
              <a:t>Aug </a:t>
            </a:r>
            <a:r>
              <a:rPr lang="en-US" sz="1400" dirty="0" smtClean="0">
                <a:latin typeface="Calibri" charset="0"/>
              </a:rPr>
              <a:t>2012 and 5 missions from 26-28 Aug 2012 at 12 h </a:t>
            </a:r>
            <a:r>
              <a:rPr lang="en-US" sz="1400" dirty="0">
                <a:latin typeface="Calibri"/>
                <a:ea typeface="Arial" charset="0"/>
                <a:cs typeface="Calibri"/>
                <a:sym typeface="Arial" charset="0"/>
              </a:rPr>
              <a:t>Doppler </a:t>
            </a:r>
            <a:r>
              <a:rPr lang="en-US" sz="1400" dirty="0" smtClean="0">
                <a:latin typeface="Calibri" charset="0"/>
              </a:rPr>
              <a:t>sampling </a:t>
            </a:r>
            <a:r>
              <a:rPr lang="en-US" sz="1400" dirty="0" smtClean="0">
                <a:latin typeface="Calibri"/>
                <a:ea typeface="Arial" charset="0"/>
                <a:cs typeface="Calibri"/>
                <a:sym typeface="Arial" charset="0"/>
              </a:rPr>
              <a:t>(HEDAS/GSI)</a:t>
            </a:r>
            <a:r>
              <a:rPr lang="en-US" sz="1400" dirty="0" smtClean="0">
                <a:latin typeface="Calibri" charset="0"/>
              </a:rPr>
              <a:t> </a:t>
            </a:r>
            <a:r>
              <a:rPr lang="en-US" sz="1400" dirty="0">
                <a:latin typeface="Calibri" charset="0"/>
              </a:rPr>
              <a:t>&amp; 6</a:t>
            </a:r>
            <a:r>
              <a:rPr lang="en-US" sz="1400" dirty="0" smtClean="0">
                <a:latin typeface="Calibri" charset="0"/>
              </a:rPr>
              <a:t> G</a:t>
            </a:r>
            <a:r>
              <a:rPr lang="en-US" sz="1400" dirty="0">
                <a:latin typeface="Calibri" charset="0"/>
              </a:rPr>
              <a:t>-IV missions </a:t>
            </a:r>
          </a:p>
          <a:p>
            <a:pPr marL="117475" indent="-117475" eaLnBrk="1" hangingPunct="1">
              <a:spcBef>
                <a:spcPts val="300"/>
              </a:spcBef>
              <a:buFont typeface="Arial"/>
              <a:buChar char="•"/>
            </a:pPr>
            <a:r>
              <a:rPr lang="en-US" sz="1400" dirty="0" smtClean="0">
                <a:latin typeface="Calibri" charset="0"/>
              </a:rPr>
              <a:t>Sampled Isaac as a tropical storm to hurricane at landfall</a:t>
            </a:r>
            <a:endParaRPr lang="en-US" sz="1400" dirty="0">
              <a:latin typeface="Calibri" charset="0"/>
            </a:endParaRPr>
          </a:p>
        </p:txBody>
      </p:sp>
      <p:sp>
        <p:nvSpPr>
          <p:cNvPr id="24" name="Rectangle 6"/>
          <p:cNvSpPr txBox="1">
            <a:spLocks noChangeArrowheads="1"/>
          </p:cNvSpPr>
          <p:nvPr/>
        </p:nvSpPr>
        <p:spPr bwMode="auto">
          <a:xfrm>
            <a:off x="3773710" y="2032439"/>
            <a:ext cx="1886858" cy="1088121"/>
          </a:xfrm>
          <a:prstGeom prst="rect">
            <a:avLst/>
          </a:prstGeom>
          <a:ln w="9525" cap="flat" cmpd="sng" algn="ctr">
            <a:solidFill>
              <a:schemeClr val="accent3">
                <a:shade val="95000"/>
                <a:satMod val="105000"/>
              </a:schemeClr>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Ins="30479">
            <a:prstTxWarp prst="textNoShape">
              <a:avLst/>
            </a:prstTxWarp>
          </a:bodyPr>
          <a:lstStyle/>
          <a:p>
            <a:pPr marL="39688" algn="ctr"/>
            <a:r>
              <a:rPr lang="en-US" sz="1600" dirty="0">
                <a:solidFill>
                  <a:srgbClr val="000000"/>
                </a:solidFill>
                <a:latin typeface="Calibri" charset="0"/>
                <a:ea typeface="Arial" charset="0"/>
                <a:sym typeface="Arial" charset="0"/>
              </a:rPr>
              <a:t>Doppler </a:t>
            </a:r>
            <a:r>
              <a:rPr lang="en-US" sz="1600" dirty="0" smtClean="0">
                <a:solidFill>
                  <a:srgbClr val="000000"/>
                </a:solidFill>
                <a:latin typeface="Calibri" charset="0"/>
                <a:ea typeface="Arial" charset="0"/>
                <a:sym typeface="Arial" charset="0"/>
              </a:rPr>
              <a:t>data </a:t>
            </a:r>
            <a:r>
              <a:rPr lang="en-US" sz="1600" dirty="0">
                <a:solidFill>
                  <a:srgbClr val="000000"/>
                </a:solidFill>
                <a:latin typeface="Calibri" charset="0"/>
                <a:ea typeface="Arial" charset="0"/>
                <a:sym typeface="Arial" charset="0"/>
              </a:rPr>
              <a:t>transmitted in real-</a:t>
            </a:r>
            <a:r>
              <a:rPr lang="en-US" sz="1600" dirty="0" smtClean="0">
                <a:solidFill>
                  <a:srgbClr val="000000"/>
                </a:solidFill>
                <a:latin typeface="Calibri" charset="0"/>
                <a:ea typeface="Arial" charset="0"/>
                <a:sym typeface="Arial" charset="0"/>
              </a:rPr>
              <a:t>time </a:t>
            </a:r>
            <a:r>
              <a:rPr lang="en-US" sz="1600" dirty="0">
                <a:solidFill>
                  <a:srgbClr val="000000"/>
                </a:solidFill>
                <a:latin typeface="Calibri" charset="0"/>
                <a:ea typeface="Arial" charset="0"/>
                <a:sym typeface="Arial" charset="0"/>
              </a:rPr>
              <a:t>for assimilation into </a:t>
            </a:r>
            <a:r>
              <a:rPr lang="en-US" sz="1600" dirty="0" smtClean="0">
                <a:solidFill>
                  <a:srgbClr val="000000"/>
                </a:solidFill>
                <a:latin typeface="Calibri" charset="0"/>
                <a:ea typeface="Arial" charset="0"/>
                <a:sym typeface="Arial" charset="0"/>
              </a:rPr>
              <a:t>HWRF</a:t>
            </a:r>
            <a:endParaRPr lang="en-US" sz="1600" dirty="0">
              <a:solidFill>
                <a:srgbClr val="000000"/>
              </a:solidFill>
              <a:latin typeface="Calibri" charset="0"/>
              <a:ea typeface="Calibri" charset="0"/>
              <a:cs typeface="Calibri" charset="0"/>
              <a:sym typeface="Arial" charset="0"/>
            </a:endParaRPr>
          </a:p>
        </p:txBody>
      </p:sp>
      <p:sp>
        <p:nvSpPr>
          <p:cNvPr id="30" name="Text Box 7"/>
          <p:cNvSpPr txBox="1">
            <a:spLocks/>
          </p:cNvSpPr>
          <p:nvPr/>
        </p:nvSpPr>
        <p:spPr bwMode="auto">
          <a:xfrm>
            <a:off x="5313680" y="6648113"/>
            <a:ext cx="3604984"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Aberson, Aksoy, Gamache, Gopal (</a:t>
            </a:r>
            <a:r>
              <a:rPr lang="en-US" sz="1000" dirty="0">
                <a:solidFill>
                  <a:srgbClr val="000000"/>
                </a:solidFill>
              </a:rPr>
              <a:t>AOML/HRD</a:t>
            </a:r>
            <a:r>
              <a:rPr lang="en-US" sz="1000" dirty="0" smtClean="0">
                <a:solidFill>
                  <a:srgbClr val="000000"/>
                </a:solidFill>
              </a:rPr>
              <a:t>), Tong (EMC)</a:t>
            </a:r>
            <a:endParaRPr lang="en-US" sz="1100" dirty="0">
              <a:solidFill>
                <a:srgbClr val="000000"/>
              </a:solidFill>
            </a:endParaRPr>
          </a:p>
        </p:txBody>
      </p:sp>
      <p:grpSp>
        <p:nvGrpSpPr>
          <p:cNvPr id="20" name="Group 19"/>
          <p:cNvGrpSpPr>
            <a:grpSpLocks/>
          </p:cNvGrpSpPr>
          <p:nvPr/>
        </p:nvGrpSpPr>
        <p:grpSpPr bwMode="auto">
          <a:xfrm>
            <a:off x="5867400" y="1308120"/>
            <a:ext cx="3060700" cy="5106988"/>
            <a:chOff x="5809195" y="1292823"/>
            <a:chExt cx="3261307" cy="5171290"/>
          </a:xfrm>
        </p:grpSpPr>
        <p:pic>
          <p:nvPicPr>
            <p:cNvPr id="21" name="Picture 22" descr="ISAAC09L.2012082800.fsct.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09195" y="4264934"/>
              <a:ext cx="3261307" cy="2199179"/>
            </a:xfrm>
            <a:prstGeom prst="rect">
              <a:avLst/>
            </a:prstGeom>
            <a:noFill/>
            <a:ln w="9525">
              <a:noFill/>
              <a:miter lim="800000"/>
              <a:headEnd/>
              <a:tailEnd/>
            </a:ln>
          </p:spPr>
        </p:pic>
        <p:pic>
          <p:nvPicPr>
            <p:cNvPr id="28" name="Picture 21" descr="swath.ISAAC09L.2012082712.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2903" y="1292823"/>
              <a:ext cx="3115230" cy="2956394"/>
            </a:xfrm>
            <a:prstGeom prst="rect">
              <a:avLst/>
            </a:prstGeom>
            <a:noFill/>
            <a:ln w="9525">
              <a:noFill/>
              <a:miter lim="800000"/>
              <a:headEnd/>
              <a:tailEnd/>
            </a:ln>
          </p:spPr>
        </p:pic>
        <p:sp>
          <p:nvSpPr>
            <p:cNvPr id="32" name="TextBox 30"/>
            <p:cNvSpPr txBox="1">
              <a:spLocks noChangeArrowheads="1"/>
            </p:cNvSpPr>
            <p:nvPr/>
          </p:nvSpPr>
          <p:spPr bwMode="auto">
            <a:xfrm>
              <a:off x="6294820" y="1557895"/>
              <a:ext cx="1075994" cy="396815"/>
            </a:xfrm>
            <a:prstGeom prst="rect">
              <a:avLst/>
            </a:prstGeom>
            <a:noFill/>
            <a:ln w="9525">
              <a:noFill/>
              <a:miter lim="800000"/>
              <a:headEnd/>
              <a:tailEnd/>
            </a:ln>
          </p:spPr>
          <p:txBody>
            <a:bodyPr wrap="none">
              <a:spAutoFit/>
            </a:bodyPr>
            <a:lstStyle/>
            <a:p>
              <a:pPr algn="ctr"/>
              <a:r>
                <a:rPr lang="en-US" sz="1000" b="1">
                  <a:latin typeface="Calibri" pitchFamily="34" charset="0"/>
                </a:rPr>
                <a:t>HWRF/GSI</a:t>
              </a:r>
            </a:p>
            <a:p>
              <a:pPr algn="ctr"/>
              <a:r>
                <a:rPr lang="en-US" sz="1000" b="1">
                  <a:latin typeface="Calibri" pitchFamily="34" charset="0"/>
                </a:rPr>
                <a:t>20120827 12UTC</a:t>
              </a:r>
            </a:p>
          </p:txBody>
        </p:sp>
        <p:sp>
          <p:nvSpPr>
            <p:cNvPr id="33" name="TextBox 30"/>
            <p:cNvSpPr txBox="1">
              <a:spLocks noChangeArrowheads="1"/>
            </p:cNvSpPr>
            <p:nvPr/>
          </p:nvSpPr>
          <p:spPr bwMode="auto">
            <a:xfrm>
              <a:off x="7726304" y="4494325"/>
              <a:ext cx="1075993" cy="396814"/>
            </a:xfrm>
            <a:prstGeom prst="rect">
              <a:avLst/>
            </a:prstGeom>
            <a:noFill/>
            <a:ln w="9525">
              <a:noFill/>
              <a:miter lim="800000"/>
              <a:headEnd/>
              <a:tailEnd/>
            </a:ln>
          </p:spPr>
          <p:txBody>
            <a:bodyPr wrap="none">
              <a:spAutoFit/>
            </a:bodyPr>
            <a:lstStyle/>
            <a:p>
              <a:pPr algn="ctr"/>
              <a:r>
                <a:rPr lang="en-US" sz="1000" b="1">
                  <a:latin typeface="Calibri" pitchFamily="34" charset="0"/>
                </a:rPr>
                <a:t>HWRF/GSI</a:t>
              </a:r>
            </a:p>
            <a:p>
              <a:pPr algn="ctr"/>
              <a:r>
                <a:rPr lang="en-US" sz="1000" b="1">
                  <a:latin typeface="Calibri" pitchFamily="34" charset="0"/>
                </a:rPr>
                <a:t>20120827 12UTC</a:t>
              </a:r>
            </a:p>
          </p:txBody>
        </p:sp>
      </p:grpSp>
      <p:grpSp>
        <p:nvGrpSpPr>
          <p:cNvPr id="34" name="Group 33"/>
          <p:cNvGrpSpPr/>
          <p:nvPr/>
        </p:nvGrpSpPr>
        <p:grpSpPr>
          <a:xfrm>
            <a:off x="1605691" y="2779542"/>
            <a:ext cx="4165747" cy="3621258"/>
            <a:chOff x="1629505" y="2779542"/>
            <a:chExt cx="4165747" cy="3621258"/>
          </a:xfrm>
        </p:grpSpPr>
        <p:pic>
          <p:nvPicPr>
            <p:cNvPr id="35" name="Picture 34" descr="Screen shot 2012-08-30 at 3.08.28 P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448216" y="4123944"/>
              <a:ext cx="2347036" cy="2276856"/>
            </a:xfrm>
            <a:prstGeom prst="rect">
              <a:avLst/>
            </a:prstGeom>
          </p:spPr>
        </p:pic>
        <p:cxnSp>
          <p:nvCxnSpPr>
            <p:cNvPr id="36" name="Straight Arrow Connector 35"/>
            <p:cNvCxnSpPr/>
            <p:nvPr/>
          </p:nvCxnSpPr>
          <p:spPr>
            <a:xfrm>
              <a:off x="1629505" y="2779542"/>
              <a:ext cx="2031623" cy="1665418"/>
            </a:xfrm>
            <a:prstGeom prst="straightConnector1">
              <a:avLst/>
            </a:prstGeom>
            <a:ln w="381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descr="20120827H1wind30.gif"/>
          <p:cNvPicPr>
            <a:picLocks/>
          </p:cNvPicPr>
          <p:nvPr/>
        </p:nvPicPr>
        <p:blipFill rotWithShape="1">
          <a:blip r:embed="rId7" cstate="email">
            <a:extLst>
              <a:ext uri="{BEBA8EAE-BF5A-486C-A8C5-ECC9F3942E4B}">
                <a14:imgProps xmlns:a14="http://schemas.microsoft.com/office/drawing/2010/main">
                  <a14:imgLayer r:embed="rId8">
                    <a14:imgEffect>
                      <a14:backgroundRemoval t="9853" b="89937" l="9976" r="89781">
                        <a14:backgroundMark x1="41119" y1="43396" x2="41119" y2="43396"/>
                      </a14:backgroundRemoval>
                    </a14:imgEffect>
                  </a14:imgLayer>
                </a14:imgProps>
              </a:ext>
              <a:ext uri="{28A0092B-C50C-407E-A947-70E740481C1C}">
                <a14:useLocalDpi xmlns:a14="http://schemas.microsoft.com/office/drawing/2010/main"/>
              </a:ext>
            </a:extLst>
          </a:blip>
          <a:srcRect/>
          <a:stretch/>
        </p:blipFill>
        <p:spPr>
          <a:xfrm>
            <a:off x="3409943" y="4191000"/>
            <a:ext cx="2320929" cy="2302309"/>
          </a:xfrm>
          <a:prstGeom prst="rect">
            <a:avLst/>
          </a:prstGeom>
        </p:spPr>
      </p:pic>
      <p:sp>
        <p:nvSpPr>
          <p:cNvPr id="23" name="Rectangle 5"/>
          <p:cNvSpPr txBox="1">
            <a:spLocks noChangeArrowheads="1"/>
          </p:cNvSpPr>
          <p:nvPr/>
        </p:nvSpPr>
        <p:spPr bwMode="auto">
          <a:xfrm>
            <a:off x="-1" y="-1"/>
            <a:ext cx="7657275" cy="1307169"/>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400" dirty="0" smtClean="0">
                <a:solidFill>
                  <a:srgbClr val="FFFF00"/>
                </a:solidFill>
                <a:latin typeface="+mj-lt"/>
                <a:ea typeface="Calibri" charset="0"/>
                <a:cs typeface="Calibri" charset="0"/>
              </a:rPr>
              <a:t>Collect</a:t>
            </a:r>
            <a:r>
              <a:rPr lang="en-US" sz="4400" dirty="0" smtClean="0">
                <a:latin typeface="+mj-lt"/>
                <a:ea typeface="Calibri" charset="0"/>
                <a:cs typeface="Calibri" charset="0"/>
              </a:rPr>
              <a:t> observations over life-cycle:</a:t>
            </a:r>
            <a:r>
              <a:rPr lang="en-US" sz="4400" dirty="0">
                <a:latin typeface="+mj-lt"/>
                <a:ea typeface="Calibri" charset="0"/>
                <a:cs typeface="Calibri" charset="0"/>
              </a:rPr>
              <a:t> </a:t>
            </a:r>
            <a:r>
              <a:rPr lang="en-US" sz="4400" dirty="0" smtClean="0">
                <a:latin typeface="+mj-lt"/>
                <a:ea typeface="Calibri" charset="0"/>
                <a:cs typeface="Calibri" charset="0"/>
              </a:rPr>
              <a:t>Isaac 2012</a:t>
            </a:r>
            <a:endParaRPr lang="en-US" sz="3600" dirty="0" smtClean="0">
              <a:latin typeface="+mj-lt"/>
              <a:ea typeface="Calibri" charset="0"/>
              <a:cs typeface="Calibri" charset="0"/>
            </a:endParaRPr>
          </a:p>
        </p:txBody>
      </p:sp>
    </p:spTree>
    <p:extLst>
      <p:ext uri="{BB962C8B-B14F-4D97-AF65-F5344CB8AC3E}">
        <p14:creationId xmlns:p14="http://schemas.microsoft.com/office/powerpoint/2010/main" val="1377570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4000"/>
                                  </p:stCondLst>
                                  <p:childTnLst>
                                    <p:set>
                                      <p:cBhvr>
                                        <p:cTn id="9" dur="1" fill="hold">
                                          <p:stCondLst>
                                            <p:cond delay="0"/>
                                          </p:stCondLst>
                                        </p:cTn>
                                        <p:tgtEl>
                                          <p:spTgt spid="37"/>
                                        </p:tgtEl>
                                        <p:attrNameLst>
                                          <p:attrName>style.visibility</p:attrName>
                                        </p:attrNameLst>
                                      </p:cBhvr>
                                      <p:to>
                                        <p:strVal val="visible"/>
                                      </p:to>
                                    </p:set>
                                    <p:animEffect transition="in" filter="dissolv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C:\Users\Trailer11\Desktop\IMAGES\Sept14-15\HS3_1200914_2300UTC_IR.PNG"/>
          <p:cNvPicPr/>
          <p:nvPr/>
        </p:nvPicPr>
        <p:blipFill>
          <a:blip r:embed="rId2" cstate="email">
            <a:extLst>
              <a:ext uri="{28A0092B-C50C-407E-A947-70E740481C1C}">
                <a14:useLocalDpi xmlns:a14="http://schemas.microsoft.com/office/drawing/2010/main"/>
              </a:ext>
            </a:extLst>
          </a:blip>
          <a:srcRect/>
          <a:stretch>
            <a:fillRect/>
          </a:stretch>
        </p:blipFill>
        <p:spPr bwMode="auto">
          <a:xfrm>
            <a:off x="5015239" y="2215698"/>
            <a:ext cx="4045331" cy="3483464"/>
          </a:xfrm>
          <a:prstGeom prst="rect">
            <a:avLst/>
          </a:prstGeom>
          <a:noFill/>
          <a:ln>
            <a:noFill/>
          </a:ln>
        </p:spPr>
      </p:pic>
      <p:sp>
        <p:nvSpPr>
          <p:cNvPr id="33" name="Title 1"/>
          <p:cNvSpPr>
            <a:spLocks noGrp="1"/>
          </p:cNvSpPr>
          <p:nvPr>
            <p:ph type="title"/>
          </p:nvPr>
        </p:nvSpPr>
        <p:spPr>
          <a:xfrm>
            <a:off x="0" y="0"/>
            <a:ext cx="7696200" cy="1371600"/>
          </a:xfrm>
        </p:spPr>
        <p:txBody>
          <a:bodyPr/>
          <a:lstStyle/>
          <a:p>
            <a:r>
              <a:rPr lang="en-US" sz="4400" dirty="0" smtClean="0">
                <a:solidFill>
                  <a:srgbClr val="FFFF00"/>
                </a:solidFill>
                <a:latin typeface="Calibri" charset="0"/>
                <a:ea typeface="Calibri" charset="0"/>
                <a:cs typeface="Calibri" charset="0"/>
              </a:rPr>
              <a:t>Develop</a:t>
            </a:r>
            <a:r>
              <a:rPr lang="en-US" sz="4400" dirty="0" smtClean="0">
                <a:solidFill>
                  <a:srgbClr val="FFFFFF"/>
                </a:solidFill>
                <a:latin typeface="Calibri" charset="0"/>
                <a:ea typeface="Calibri" charset="0"/>
                <a:cs typeface="Calibri" charset="0"/>
              </a:rPr>
              <a:t> &amp; refine measurement technology: HS3 (2012-2014)</a:t>
            </a:r>
          </a:p>
        </p:txBody>
      </p:sp>
      <p:sp>
        <p:nvSpPr>
          <p:cNvPr id="31" name="TextBox 30"/>
          <p:cNvSpPr txBox="1"/>
          <p:nvPr/>
        </p:nvSpPr>
        <p:spPr>
          <a:xfrm>
            <a:off x="6136705" y="6623033"/>
            <a:ext cx="2239947" cy="261610"/>
          </a:xfrm>
          <a:prstGeom prst="rect">
            <a:avLst/>
          </a:prstGeom>
          <a:noFill/>
        </p:spPr>
        <p:txBody>
          <a:bodyPr wrap="none" rtlCol="0">
            <a:spAutoFit/>
          </a:bodyPr>
          <a:lstStyle/>
          <a:p>
            <a:r>
              <a:rPr lang="en-US" sz="1100" dirty="0" smtClean="0">
                <a:latin typeface="Calibri" charset="0"/>
                <a:ea typeface="Arial" charset="0"/>
                <a:cs typeface="Arial" charset="0"/>
              </a:rPr>
              <a:t>HS3 Teams – S. Braun (NASA/GSFC)</a:t>
            </a:r>
            <a:endParaRPr lang="en-US" sz="1100" dirty="0"/>
          </a:p>
        </p:txBody>
      </p:sp>
      <p:pic>
        <p:nvPicPr>
          <p:cNvPr id="35" name="Picture 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2366" y="5734721"/>
            <a:ext cx="884560" cy="884560"/>
          </a:xfrm>
          <a:prstGeom prst="rect">
            <a:avLst/>
          </a:prstGeom>
        </p:spPr>
      </p:pic>
      <p:grpSp>
        <p:nvGrpSpPr>
          <p:cNvPr id="3" name="Group 2"/>
          <p:cNvGrpSpPr/>
          <p:nvPr/>
        </p:nvGrpSpPr>
        <p:grpSpPr>
          <a:xfrm>
            <a:off x="111247" y="1640917"/>
            <a:ext cx="5117210" cy="4329412"/>
            <a:chOff x="144198" y="1387903"/>
            <a:chExt cx="5340096" cy="4444710"/>
          </a:xfrm>
        </p:grpSpPr>
        <p:pic>
          <p:nvPicPr>
            <p:cNvPr id="36" name="Picture 35" descr="GH_2012_env.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4198" y="1387903"/>
              <a:ext cx="5337244" cy="2135175"/>
            </a:xfrm>
            <a:prstGeom prst="rect">
              <a:avLst/>
            </a:prstGeom>
            <a:effectLst>
              <a:glow rad="228600">
                <a:schemeClr val="bg1"/>
              </a:glow>
            </a:effectLst>
          </p:spPr>
        </p:pic>
        <p:pic>
          <p:nvPicPr>
            <p:cNvPr id="38" name="Picture 37"/>
            <p:cNvPicPr>
              <a:picLocks/>
            </p:cNvPicPr>
            <p:nvPr/>
          </p:nvPicPr>
          <p:blipFill>
            <a:blip r:embed="rId5" cstate="email">
              <a:extLst>
                <a:ext uri="{28A0092B-C50C-407E-A947-70E740481C1C}">
                  <a14:useLocalDpi xmlns:a14="http://schemas.microsoft.com/office/drawing/2010/main"/>
                </a:ext>
              </a:extLst>
            </a:blip>
            <a:srcRect/>
            <a:stretch>
              <a:fillRect/>
            </a:stretch>
          </p:blipFill>
          <p:spPr>
            <a:xfrm>
              <a:off x="144198" y="3692917"/>
              <a:ext cx="5340096" cy="2139696"/>
            </a:xfrm>
            <a:prstGeom prst="rect">
              <a:avLst/>
            </a:prstGeom>
            <a:effectLst>
              <a:glow rad="228600">
                <a:schemeClr val="bg1"/>
              </a:glow>
            </a:effectLst>
          </p:spPr>
        </p:pic>
        <p:sp>
          <p:nvSpPr>
            <p:cNvPr id="39" name="TextBox 38"/>
            <p:cNvSpPr txBox="1"/>
            <p:nvPr/>
          </p:nvSpPr>
          <p:spPr>
            <a:xfrm>
              <a:off x="1554253" y="1460971"/>
              <a:ext cx="2826765" cy="461665"/>
            </a:xfrm>
            <a:prstGeom prst="rect">
              <a:avLst/>
            </a:prstGeom>
            <a:noFill/>
          </p:spPr>
          <p:txBody>
            <a:bodyPr wrap="none" rtlCol="0">
              <a:spAutoFit/>
            </a:bodyPr>
            <a:lstStyle/>
            <a:p>
              <a:r>
                <a:rPr lang="en-US" sz="2400" dirty="0" smtClean="0">
                  <a:latin typeface="+mn-lt"/>
                </a:rPr>
                <a:t>“Environmental” G-H</a:t>
              </a:r>
              <a:endParaRPr lang="en-US" sz="2400" dirty="0">
                <a:latin typeface="+mn-lt"/>
              </a:endParaRPr>
            </a:p>
          </p:txBody>
        </p:sp>
        <p:sp>
          <p:nvSpPr>
            <p:cNvPr id="40" name="TextBox 39"/>
            <p:cNvSpPr txBox="1"/>
            <p:nvPr/>
          </p:nvSpPr>
          <p:spPr>
            <a:xfrm>
              <a:off x="1772779" y="3701691"/>
              <a:ext cx="2449408" cy="461665"/>
            </a:xfrm>
            <a:prstGeom prst="rect">
              <a:avLst/>
            </a:prstGeom>
            <a:noFill/>
          </p:spPr>
          <p:txBody>
            <a:bodyPr wrap="none" rtlCol="0">
              <a:spAutoFit/>
            </a:bodyPr>
            <a:lstStyle/>
            <a:p>
              <a:r>
                <a:rPr lang="en-US" sz="2400" dirty="0" smtClean="0">
                  <a:latin typeface="+mn-lt"/>
                </a:rPr>
                <a:t>“Over-Storm” G-H</a:t>
              </a:r>
              <a:endParaRPr lang="en-US" sz="2400" dirty="0">
                <a:latin typeface="+mn-lt"/>
              </a:endParaRPr>
            </a:p>
          </p:txBody>
        </p:sp>
      </p:grpSp>
      <p:sp>
        <p:nvSpPr>
          <p:cNvPr id="51" name="TextBox 50"/>
          <p:cNvSpPr txBox="1"/>
          <p:nvPr/>
        </p:nvSpPr>
        <p:spPr>
          <a:xfrm>
            <a:off x="5932997" y="1775471"/>
            <a:ext cx="2447361" cy="461665"/>
          </a:xfrm>
          <a:prstGeom prst="rect">
            <a:avLst/>
          </a:prstGeom>
          <a:noFill/>
        </p:spPr>
        <p:txBody>
          <a:bodyPr wrap="square" rtlCol="0">
            <a:spAutoFit/>
          </a:bodyPr>
          <a:lstStyle/>
          <a:p>
            <a:pPr algn="ctr"/>
            <a:r>
              <a:rPr lang="en-US" dirty="0" smtClean="0">
                <a:latin typeface="+mn-lt"/>
              </a:rPr>
              <a:t>Hurricane</a:t>
            </a:r>
            <a:r>
              <a:rPr lang="en-US" dirty="0">
                <a:latin typeface="+mn-lt"/>
              </a:rPr>
              <a:t> </a:t>
            </a:r>
            <a:r>
              <a:rPr lang="en-US" dirty="0" smtClean="0">
                <a:latin typeface="+mn-lt"/>
              </a:rPr>
              <a:t>Nadine</a:t>
            </a:r>
            <a:endParaRPr lang="en-US" dirty="0">
              <a:latin typeface="+mn-lt"/>
            </a:endParaRPr>
          </a:p>
        </p:txBody>
      </p:sp>
    </p:spTree>
    <p:extLst>
      <p:ext uri="{BB962C8B-B14F-4D97-AF65-F5344CB8AC3E}">
        <p14:creationId xmlns:p14="http://schemas.microsoft.com/office/powerpoint/2010/main" val="42235080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575" y="1260542"/>
            <a:ext cx="9172575" cy="5209092"/>
            <a:chOff x="-28575" y="1252475"/>
            <a:chExt cx="9172575" cy="5209092"/>
          </a:xfrm>
        </p:grpSpPr>
        <p:pic>
          <p:nvPicPr>
            <p:cNvPr id="123"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91138" y="2117725"/>
              <a:ext cx="17875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95688" y="2120900"/>
              <a:ext cx="17208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6888" y="2139950"/>
              <a:ext cx="1770062"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450" y="2119313"/>
              <a:ext cx="1785938"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51675" y="2120900"/>
              <a:ext cx="209232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TextBox 6"/>
            <p:cNvSpPr txBox="1">
              <a:spLocks noChangeArrowheads="1"/>
            </p:cNvSpPr>
            <p:nvPr/>
          </p:nvSpPr>
          <p:spPr bwMode="auto">
            <a:xfrm>
              <a:off x="261938" y="2066925"/>
              <a:ext cx="34219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(a)</a:t>
              </a:r>
            </a:p>
          </p:txBody>
        </p:sp>
        <p:sp>
          <p:nvSpPr>
            <p:cNvPr id="129" name="TextBox 7"/>
            <p:cNvSpPr txBox="1">
              <a:spLocks noChangeArrowheads="1"/>
            </p:cNvSpPr>
            <p:nvPr/>
          </p:nvSpPr>
          <p:spPr bwMode="auto">
            <a:xfrm>
              <a:off x="1962150" y="2087563"/>
              <a:ext cx="3482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(b)</a:t>
              </a:r>
            </a:p>
          </p:txBody>
        </p:sp>
        <p:sp>
          <p:nvSpPr>
            <p:cNvPr id="130" name="TextBox 8"/>
            <p:cNvSpPr txBox="1">
              <a:spLocks noChangeArrowheads="1"/>
            </p:cNvSpPr>
            <p:nvPr/>
          </p:nvSpPr>
          <p:spPr bwMode="auto">
            <a:xfrm>
              <a:off x="3738563" y="2063750"/>
              <a:ext cx="3315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(c)</a:t>
              </a:r>
            </a:p>
          </p:txBody>
        </p:sp>
        <p:sp>
          <p:nvSpPr>
            <p:cNvPr id="131" name="TextBox 9"/>
            <p:cNvSpPr txBox="1">
              <a:spLocks noChangeArrowheads="1"/>
            </p:cNvSpPr>
            <p:nvPr/>
          </p:nvSpPr>
          <p:spPr bwMode="auto">
            <a:xfrm>
              <a:off x="5465763" y="2065338"/>
              <a:ext cx="3482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(d)</a:t>
              </a:r>
            </a:p>
          </p:txBody>
        </p:sp>
        <p:sp>
          <p:nvSpPr>
            <p:cNvPr id="132" name="TextBox 10"/>
            <p:cNvSpPr txBox="1">
              <a:spLocks noChangeArrowheads="1"/>
            </p:cNvSpPr>
            <p:nvPr/>
          </p:nvSpPr>
          <p:spPr bwMode="auto">
            <a:xfrm>
              <a:off x="7215188" y="2081213"/>
              <a:ext cx="3435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(e)</a:t>
              </a:r>
            </a:p>
          </p:txBody>
        </p:sp>
        <p:sp>
          <p:nvSpPr>
            <p:cNvPr id="133" name="TextBox 11"/>
            <p:cNvSpPr txBox="1">
              <a:spLocks noChangeArrowheads="1"/>
            </p:cNvSpPr>
            <p:nvPr/>
          </p:nvSpPr>
          <p:spPr bwMode="auto">
            <a:xfrm>
              <a:off x="890588" y="2119313"/>
              <a:ext cx="7232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700" b="1">
                  <a:latin typeface="+mn-lt"/>
                </a:rPr>
                <a:t>00 UTC 29 Aug</a:t>
              </a:r>
            </a:p>
          </p:txBody>
        </p:sp>
        <p:sp>
          <p:nvSpPr>
            <p:cNvPr id="134" name="TextBox 12"/>
            <p:cNvSpPr txBox="1">
              <a:spLocks noChangeArrowheads="1"/>
            </p:cNvSpPr>
            <p:nvPr/>
          </p:nvSpPr>
          <p:spPr bwMode="auto">
            <a:xfrm>
              <a:off x="2592388" y="2139950"/>
              <a:ext cx="7232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700" b="1">
                  <a:latin typeface="+mn-lt"/>
                </a:rPr>
                <a:t>12 UTC 29 Aug</a:t>
              </a:r>
            </a:p>
          </p:txBody>
        </p:sp>
        <p:sp>
          <p:nvSpPr>
            <p:cNvPr id="135" name="TextBox 13"/>
            <p:cNvSpPr txBox="1">
              <a:spLocks noChangeArrowheads="1"/>
            </p:cNvSpPr>
            <p:nvPr/>
          </p:nvSpPr>
          <p:spPr bwMode="auto">
            <a:xfrm>
              <a:off x="4360863" y="2109788"/>
              <a:ext cx="7232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700" b="1">
                  <a:latin typeface="+mn-lt"/>
                </a:rPr>
                <a:t>00 UTC 30 Aug</a:t>
              </a:r>
            </a:p>
          </p:txBody>
        </p:sp>
        <p:sp>
          <p:nvSpPr>
            <p:cNvPr id="136" name="TextBox 14"/>
            <p:cNvSpPr txBox="1">
              <a:spLocks noChangeArrowheads="1"/>
            </p:cNvSpPr>
            <p:nvPr/>
          </p:nvSpPr>
          <p:spPr bwMode="auto">
            <a:xfrm>
              <a:off x="6089650" y="2124075"/>
              <a:ext cx="7232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700" b="1">
                  <a:latin typeface="+mn-lt"/>
                </a:rPr>
                <a:t>12 UTC 30 Aug</a:t>
              </a:r>
            </a:p>
          </p:txBody>
        </p:sp>
        <p:sp>
          <p:nvSpPr>
            <p:cNvPr id="137" name="TextBox 15"/>
            <p:cNvSpPr txBox="1">
              <a:spLocks noChangeArrowheads="1"/>
            </p:cNvSpPr>
            <p:nvPr/>
          </p:nvSpPr>
          <p:spPr bwMode="auto">
            <a:xfrm>
              <a:off x="7832725" y="2117725"/>
              <a:ext cx="7232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700" b="1">
                  <a:latin typeface="+mn-lt"/>
                </a:rPr>
                <a:t>00 UTC 31 Aug</a:t>
              </a:r>
            </a:p>
          </p:txBody>
        </p:sp>
        <p:grpSp>
          <p:nvGrpSpPr>
            <p:cNvPr id="138" name="Group 163"/>
            <p:cNvGrpSpPr>
              <a:grpSpLocks/>
            </p:cNvGrpSpPr>
            <p:nvPr/>
          </p:nvGrpSpPr>
          <p:grpSpPr bwMode="auto">
            <a:xfrm>
              <a:off x="-28575" y="4514851"/>
              <a:ext cx="2145409" cy="1807003"/>
              <a:chOff x="-180877" y="3180787"/>
              <a:chExt cx="2144838" cy="1806382"/>
            </a:xfrm>
          </p:grpSpPr>
          <p:pic>
            <p:nvPicPr>
              <p:cNvPr id="139" name="Picture 1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3295" y="3232299"/>
                <a:ext cx="1695893" cy="162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0" name="Group 21"/>
              <p:cNvGrpSpPr>
                <a:grpSpLocks/>
              </p:cNvGrpSpPr>
              <p:nvPr/>
            </p:nvGrpSpPr>
            <p:grpSpPr bwMode="auto">
              <a:xfrm>
                <a:off x="92119" y="4833334"/>
                <a:ext cx="1871842" cy="153835"/>
                <a:chOff x="3429000" y="1676400"/>
                <a:chExt cx="1871842" cy="153835"/>
              </a:xfrm>
            </p:grpSpPr>
            <p:sp>
              <p:nvSpPr>
                <p:cNvPr id="157" name="TextBox 22"/>
                <p:cNvSpPr txBox="1">
                  <a:spLocks noChangeArrowheads="1"/>
                </p:cNvSpPr>
                <p:nvPr/>
              </p:nvSpPr>
              <p:spPr bwMode="auto">
                <a:xfrm>
                  <a:off x="3591972" y="1676400"/>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20</a:t>
                  </a:r>
                </a:p>
              </p:txBody>
            </p:sp>
            <p:sp>
              <p:nvSpPr>
                <p:cNvPr id="158" name="TextBox 23"/>
                <p:cNvSpPr txBox="1">
                  <a:spLocks noChangeArrowheads="1"/>
                </p:cNvSpPr>
                <p:nvPr/>
              </p:nvSpPr>
              <p:spPr bwMode="auto">
                <a:xfrm>
                  <a:off x="3776088" y="1676400"/>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40</a:t>
                  </a:r>
                </a:p>
              </p:txBody>
            </p:sp>
            <p:sp>
              <p:nvSpPr>
                <p:cNvPr id="159" name="TextBox 24"/>
                <p:cNvSpPr txBox="1">
                  <a:spLocks noChangeArrowheads="1"/>
                </p:cNvSpPr>
                <p:nvPr/>
              </p:nvSpPr>
              <p:spPr bwMode="auto">
                <a:xfrm>
                  <a:off x="3962232" y="1676400"/>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60</a:t>
                  </a:r>
                </a:p>
              </p:txBody>
            </p:sp>
            <p:sp>
              <p:nvSpPr>
                <p:cNvPr id="160" name="TextBox 25"/>
                <p:cNvSpPr txBox="1">
                  <a:spLocks noChangeArrowheads="1"/>
                </p:cNvSpPr>
                <p:nvPr/>
              </p:nvSpPr>
              <p:spPr bwMode="auto">
                <a:xfrm>
                  <a:off x="4143258" y="1676400"/>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80</a:t>
                  </a:r>
                </a:p>
              </p:txBody>
            </p:sp>
            <p:sp>
              <p:nvSpPr>
                <p:cNvPr id="161" name="TextBox 26"/>
                <p:cNvSpPr txBox="1">
                  <a:spLocks noChangeArrowheads="1"/>
                </p:cNvSpPr>
                <p:nvPr/>
              </p:nvSpPr>
              <p:spPr bwMode="auto">
                <a:xfrm>
                  <a:off x="4311516" y="1676400"/>
                  <a:ext cx="262592"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100</a:t>
                  </a:r>
                </a:p>
              </p:txBody>
            </p:sp>
            <p:sp>
              <p:nvSpPr>
                <p:cNvPr id="162" name="TextBox 27"/>
                <p:cNvSpPr txBox="1">
                  <a:spLocks noChangeArrowheads="1"/>
                </p:cNvSpPr>
                <p:nvPr/>
              </p:nvSpPr>
              <p:spPr bwMode="auto">
                <a:xfrm>
                  <a:off x="4488992" y="1676400"/>
                  <a:ext cx="262592"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120</a:t>
                  </a:r>
                </a:p>
              </p:txBody>
            </p:sp>
            <p:sp>
              <p:nvSpPr>
                <p:cNvPr id="163" name="TextBox 28"/>
                <p:cNvSpPr txBox="1">
                  <a:spLocks noChangeArrowheads="1"/>
                </p:cNvSpPr>
                <p:nvPr/>
              </p:nvSpPr>
              <p:spPr bwMode="auto">
                <a:xfrm>
                  <a:off x="4673108" y="1676400"/>
                  <a:ext cx="262592"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140</a:t>
                  </a:r>
                </a:p>
              </p:txBody>
            </p:sp>
            <p:sp>
              <p:nvSpPr>
                <p:cNvPr id="164" name="TextBox 29"/>
                <p:cNvSpPr txBox="1">
                  <a:spLocks noChangeArrowheads="1"/>
                </p:cNvSpPr>
                <p:nvPr/>
              </p:nvSpPr>
              <p:spPr bwMode="auto">
                <a:xfrm>
                  <a:off x="4859420" y="1676400"/>
                  <a:ext cx="262592"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160</a:t>
                  </a:r>
                </a:p>
              </p:txBody>
            </p:sp>
            <p:sp>
              <p:nvSpPr>
                <p:cNvPr id="165" name="TextBox 30"/>
                <p:cNvSpPr txBox="1">
                  <a:spLocks noChangeArrowheads="1"/>
                </p:cNvSpPr>
                <p:nvPr/>
              </p:nvSpPr>
              <p:spPr bwMode="auto">
                <a:xfrm>
                  <a:off x="5038250" y="1676400"/>
                  <a:ext cx="262592"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180</a:t>
                  </a:r>
                </a:p>
              </p:txBody>
            </p:sp>
            <p:sp>
              <p:nvSpPr>
                <p:cNvPr id="166" name="TextBox 31"/>
                <p:cNvSpPr txBox="1">
                  <a:spLocks noChangeArrowheads="1"/>
                </p:cNvSpPr>
                <p:nvPr/>
              </p:nvSpPr>
              <p:spPr bwMode="auto">
                <a:xfrm>
                  <a:off x="3429000" y="1676400"/>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0</a:t>
                  </a:r>
                </a:p>
              </p:txBody>
            </p:sp>
          </p:grpSp>
          <p:grpSp>
            <p:nvGrpSpPr>
              <p:cNvPr id="141" name="Group 32"/>
              <p:cNvGrpSpPr>
                <a:grpSpLocks/>
              </p:cNvGrpSpPr>
              <p:nvPr/>
            </p:nvGrpSpPr>
            <p:grpSpPr bwMode="auto">
              <a:xfrm>
                <a:off x="-15797" y="3188650"/>
                <a:ext cx="242325" cy="1727605"/>
                <a:chOff x="3321084" y="31716"/>
                <a:chExt cx="242325" cy="1727605"/>
              </a:xfrm>
            </p:grpSpPr>
            <p:sp>
              <p:nvSpPr>
                <p:cNvPr id="144" name="TextBox 33"/>
                <p:cNvSpPr txBox="1">
                  <a:spLocks noChangeArrowheads="1"/>
                </p:cNvSpPr>
                <p:nvPr/>
              </p:nvSpPr>
              <p:spPr bwMode="auto">
                <a:xfrm>
                  <a:off x="3352800" y="1605486"/>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0</a:t>
                  </a:r>
                </a:p>
              </p:txBody>
            </p:sp>
            <p:sp>
              <p:nvSpPr>
                <p:cNvPr id="145" name="TextBox 34"/>
                <p:cNvSpPr txBox="1">
                  <a:spLocks noChangeArrowheads="1"/>
                </p:cNvSpPr>
                <p:nvPr/>
              </p:nvSpPr>
              <p:spPr bwMode="auto">
                <a:xfrm>
                  <a:off x="3352800" y="1471140"/>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a:t>
                  </a:r>
                </a:p>
              </p:txBody>
            </p:sp>
            <p:sp>
              <p:nvSpPr>
                <p:cNvPr id="146" name="TextBox 35"/>
                <p:cNvSpPr txBox="1">
                  <a:spLocks noChangeArrowheads="1"/>
                </p:cNvSpPr>
                <p:nvPr/>
              </p:nvSpPr>
              <p:spPr bwMode="auto">
                <a:xfrm>
                  <a:off x="3352800" y="1339884"/>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2</a:t>
                  </a:r>
                </a:p>
              </p:txBody>
            </p:sp>
            <p:sp>
              <p:nvSpPr>
                <p:cNvPr id="147" name="TextBox 36"/>
                <p:cNvSpPr txBox="1">
                  <a:spLocks noChangeArrowheads="1"/>
                </p:cNvSpPr>
                <p:nvPr/>
              </p:nvSpPr>
              <p:spPr bwMode="auto">
                <a:xfrm>
                  <a:off x="3352800" y="1213914"/>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3</a:t>
                  </a:r>
                </a:p>
              </p:txBody>
            </p:sp>
            <p:sp>
              <p:nvSpPr>
                <p:cNvPr id="148" name="TextBox 37"/>
                <p:cNvSpPr txBox="1">
                  <a:spLocks noChangeArrowheads="1"/>
                </p:cNvSpPr>
                <p:nvPr/>
              </p:nvSpPr>
              <p:spPr bwMode="auto">
                <a:xfrm>
                  <a:off x="3352800" y="1077372"/>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4</a:t>
                  </a:r>
                </a:p>
              </p:txBody>
            </p:sp>
            <p:sp>
              <p:nvSpPr>
                <p:cNvPr id="149" name="TextBox 38"/>
                <p:cNvSpPr txBox="1">
                  <a:spLocks noChangeArrowheads="1"/>
                </p:cNvSpPr>
                <p:nvPr/>
              </p:nvSpPr>
              <p:spPr bwMode="auto">
                <a:xfrm>
                  <a:off x="3352800" y="948312"/>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5</a:t>
                  </a:r>
                </a:p>
              </p:txBody>
            </p:sp>
            <p:sp>
              <p:nvSpPr>
                <p:cNvPr id="150" name="TextBox 39"/>
                <p:cNvSpPr txBox="1">
                  <a:spLocks noChangeArrowheads="1"/>
                </p:cNvSpPr>
                <p:nvPr/>
              </p:nvSpPr>
              <p:spPr bwMode="auto">
                <a:xfrm>
                  <a:off x="3352800" y="817056"/>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6</a:t>
                  </a:r>
                </a:p>
              </p:txBody>
            </p:sp>
            <p:sp>
              <p:nvSpPr>
                <p:cNvPr id="151" name="TextBox 40"/>
                <p:cNvSpPr txBox="1">
                  <a:spLocks noChangeArrowheads="1"/>
                </p:cNvSpPr>
                <p:nvPr/>
              </p:nvSpPr>
              <p:spPr bwMode="auto">
                <a:xfrm>
                  <a:off x="3352800" y="685800"/>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7</a:t>
                  </a:r>
                </a:p>
              </p:txBody>
            </p:sp>
            <p:sp>
              <p:nvSpPr>
                <p:cNvPr id="152" name="TextBox 41"/>
                <p:cNvSpPr txBox="1">
                  <a:spLocks noChangeArrowheads="1"/>
                </p:cNvSpPr>
                <p:nvPr/>
              </p:nvSpPr>
              <p:spPr bwMode="auto">
                <a:xfrm>
                  <a:off x="3352800" y="554544"/>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8</a:t>
                  </a:r>
                </a:p>
              </p:txBody>
            </p:sp>
            <p:sp>
              <p:nvSpPr>
                <p:cNvPr id="153" name="TextBox 42"/>
                <p:cNvSpPr txBox="1">
                  <a:spLocks noChangeArrowheads="1"/>
                </p:cNvSpPr>
                <p:nvPr/>
              </p:nvSpPr>
              <p:spPr bwMode="auto">
                <a:xfrm>
                  <a:off x="3352800" y="425484"/>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9</a:t>
                  </a:r>
                </a:p>
              </p:txBody>
            </p:sp>
            <p:sp>
              <p:nvSpPr>
                <p:cNvPr id="154" name="TextBox 43"/>
                <p:cNvSpPr txBox="1">
                  <a:spLocks noChangeArrowheads="1"/>
                </p:cNvSpPr>
                <p:nvPr/>
              </p:nvSpPr>
              <p:spPr bwMode="auto">
                <a:xfrm>
                  <a:off x="3321084" y="294228"/>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10</a:t>
                  </a:r>
                </a:p>
              </p:txBody>
            </p:sp>
            <p:sp>
              <p:nvSpPr>
                <p:cNvPr id="155" name="TextBox 44"/>
                <p:cNvSpPr txBox="1">
                  <a:spLocks noChangeArrowheads="1"/>
                </p:cNvSpPr>
                <p:nvPr/>
              </p:nvSpPr>
              <p:spPr bwMode="auto">
                <a:xfrm>
                  <a:off x="3321084" y="162972"/>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11</a:t>
                  </a:r>
                </a:p>
              </p:txBody>
            </p:sp>
            <p:sp>
              <p:nvSpPr>
                <p:cNvPr id="156" name="TextBox 45"/>
                <p:cNvSpPr txBox="1">
                  <a:spLocks noChangeArrowheads="1"/>
                </p:cNvSpPr>
                <p:nvPr/>
              </p:nvSpPr>
              <p:spPr bwMode="auto">
                <a:xfrm>
                  <a:off x="3321084" y="31716"/>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12</a:t>
                  </a:r>
                </a:p>
              </p:txBody>
            </p:sp>
          </p:grpSp>
          <p:sp>
            <p:nvSpPr>
              <p:cNvPr id="142" name="TextBox 141"/>
              <p:cNvSpPr txBox="1"/>
              <p:nvPr/>
            </p:nvSpPr>
            <p:spPr>
              <a:xfrm>
                <a:off x="-180877" y="3774882"/>
                <a:ext cx="307695" cy="571184"/>
              </a:xfrm>
              <a:prstGeom prst="rect">
                <a:avLst/>
              </a:prstGeom>
              <a:noFill/>
            </p:spPr>
            <p:txBody>
              <a:bodyPr vert="vert270" wrap="none">
                <a:spAutoFit/>
              </a:bodyPr>
              <a:lstStyle/>
              <a:p>
                <a:pPr fontAlgn="auto">
                  <a:spcBef>
                    <a:spcPts val="0"/>
                  </a:spcBef>
                  <a:spcAft>
                    <a:spcPts val="0"/>
                  </a:spcAft>
                  <a:defRPr/>
                </a:pPr>
                <a:r>
                  <a:rPr lang="en-US" sz="800" dirty="0">
                    <a:latin typeface="+mn-lt"/>
                    <a:ea typeface="+mn-ea"/>
                  </a:rPr>
                  <a:t>height (km)</a:t>
                </a:r>
              </a:p>
            </p:txBody>
          </p:sp>
          <p:sp>
            <p:nvSpPr>
              <p:cNvPr id="143" name="TextBox 152"/>
              <p:cNvSpPr txBox="1">
                <a:spLocks noChangeArrowheads="1"/>
              </p:cNvSpPr>
              <p:nvPr/>
            </p:nvSpPr>
            <p:spPr bwMode="auto">
              <a:xfrm>
                <a:off x="136515" y="3180787"/>
                <a:ext cx="317105" cy="26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(f)</a:t>
                </a:r>
              </a:p>
            </p:txBody>
          </p:sp>
        </p:grpSp>
        <p:grpSp>
          <p:nvGrpSpPr>
            <p:cNvPr id="167" name="Group 162"/>
            <p:cNvGrpSpPr>
              <a:grpSpLocks/>
            </p:cNvGrpSpPr>
            <p:nvPr/>
          </p:nvGrpSpPr>
          <p:grpSpPr bwMode="auto">
            <a:xfrm>
              <a:off x="1985963" y="4557712"/>
              <a:ext cx="1872355" cy="1757808"/>
              <a:chOff x="1844719" y="3223435"/>
              <a:chExt cx="1871840" cy="1757393"/>
            </a:xfrm>
          </p:grpSpPr>
          <p:pic>
            <p:nvPicPr>
              <p:cNvPr id="168" name="Picture 1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35894" y="3244701"/>
                <a:ext cx="1681716" cy="162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9" name="Group 46"/>
              <p:cNvGrpSpPr>
                <a:grpSpLocks/>
              </p:cNvGrpSpPr>
              <p:nvPr/>
            </p:nvGrpSpPr>
            <p:grpSpPr bwMode="auto">
              <a:xfrm>
                <a:off x="1844719" y="4826976"/>
                <a:ext cx="1871840" cy="153852"/>
                <a:chOff x="3429000" y="1676400"/>
                <a:chExt cx="1871840" cy="153852"/>
              </a:xfrm>
            </p:grpSpPr>
            <p:sp>
              <p:nvSpPr>
                <p:cNvPr id="171" name="TextBox 47"/>
                <p:cNvSpPr txBox="1">
                  <a:spLocks noChangeArrowheads="1"/>
                </p:cNvSpPr>
                <p:nvPr/>
              </p:nvSpPr>
              <p:spPr bwMode="auto">
                <a:xfrm>
                  <a:off x="3591972" y="1676400"/>
                  <a:ext cx="236598"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20</a:t>
                  </a:r>
                </a:p>
              </p:txBody>
            </p:sp>
            <p:sp>
              <p:nvSpPr>
                <p:cNvPr id="172" name="TextBox 48"/>
                <p:cNvSpPr txBox="1">
                  <a:spLocks noChangeArrowheads="1"/>
                </p:cNvSpPr>
                <p:nvPr/>
              </p:nvSpPr>
              <p:spPr bwMode="auto">
                <a:xfrm>
                  <a:off x="3776088" y="1676400"/>
                  <a:ext cx="236598"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40</a:t>
                  </a:r>
                </a:p>
              </p:txBody>
            </p:sp>
            <p:sp>
              <p:nvSpPr>
                <p:cNvPr id="173" name="TextBox 49"/>
                <p:cNvSpPr txBox="1">
                  <a:spLocks noChangeArrowheads="1"/>
                </p:cNvSpPr>
                <p:nvPr/>
              </p:nvSpPr>
              <p:spPr bwMode="auto">
                <a:xfrm>
                  <a:off x="3962232" y="1676400"/>
                  <a:ext cx="236598"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60</a:t>
                  </a:r>
                </a:p>
              </p:txBody>
            </p:sp>
            <p:sp>
              <p:nvSpPr>
                <p:cNvPr id="174" name="TextBox 50"/>
                <p:cNvSpPr txBox="1">
                  <a:spLocks noChangeArrowheads="1"/>
                </p:cNvSpPr>
                <p:nvPr/>
              </p:nvSpPr>
              <p:spPr bwMode="auto">
                <a:xfrm>
                  <a:off x="4143258" y="1676400"/>
                  <a:ext cx="236598"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80</a:t>
                  </a:r>
                </a:p>
              </p:txBody>
            </p:sp>
            <p:sp>
              <p:nvSpPr>
                <p:cNvPr id="175" name="TextBox 51"/>
                <p:cNvSpPr txBox="1">
                  <a:spLocks noChangeArrowheads="1"/>
                </p:cNvSpPr>
                <p:nvPr/>
              </p:nvSpPr>
              <p:spPr bwMode="auto">
                <a:xfrm>
                  <a:off x="4311516" y="1676400"/>
                  <a:ext cx="262590"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100</a:t>
                  </a:r>
                </a:p>
              </p:txBody>
            </p:sp>
            <p:sp>
              <p:nvSpPr>
                <p:cNvPr id="176" name="TextBox 52"/>
                <p:cNvSpPr txBox="1">
                  <a:spLocks noChangeArrowheads="1"/>
                </p:cNvSpPr>
                <p:nvPr/>
              </p:nvSpPr>
              <p:spPr bwMode="auto">
                <a:xfrm>
                  <a:off x="4488992" y="1676400"/>
                  <a:ext cx="262590"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120</a:t>
                  </a:r>
                </a:p>
              </p:txBody>
            </p:sp>
            <p:sp>
              <p:nvSpPr>
                <p:cNvPr id="177" name="TextBox 53"/>
                <p:cNvSpPr txBox="1">
                  <a:spLocks noChangeArrowheads="1"/>
                </p:cNvSpPr>
                <p:nvPr/>
              </p:nvSpPr>
              <p:spPr bwMode="auto">
                <a:xfrm>
                  <a:off x="4673108" y="1676400"/>
                  <a:ext cx="262590"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140</a:t>
                  </a:r>
                </a:p>
              </p:txBody>
            </p:sp>
            <p:sp>
              <p:nvSpPr>
                <p:cNvPr id="178" name="TextBox 54"/>
                <p:cNvSpPr txBox="1">
                  <a:spLocks noChangeArrowheads="1"/>
                </p:cNvSpPr>
                <p:nvPr/>
              </p:nvSpPr>
              <p:spPr bwMode="auto">
                <a:xfrm>
                  <a:off x="4859420" y="1676400"/>
                  <a:ext cx="262590"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160</a:t>
                  </a:r>
                </a:p>
              </p:txBody>
            </p:sp>
            <p:sp>
              <p:nvSpPr>
                <p:cNvPr id="179" name="TextBox 55"/>
                <p:cNvSpPr txBox="1">
                  <a:spLocks noChangeArrowheads="1"/>
                </p:cNvSpPr>
                <p:nvPr/>
              </p:nvSpPr>
              <p:spPr bwMode="auto">
                <a:xfrm>
                  <a:off x="5038250" y="1676400"/>
                  <a:ext cx="262590"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180</a:t>
                  </a:r>
                </a:p>
              </p:txBody>
            </p:sp>
            <p:sp>
              <p:nvSpPr>
                <p:cNvPr id="180" name="TextBox 56"/>
                <p:cNvSpPr txBox="1">
                  <a:spLocks noChangeArrowheads="1"/>
                </p:cNvSpPr>
                <p:nvPr/>
              </p:nvSpPr>
              <p:spPr bwMode="auto">
                <a:xfrm>
                  <a:off x="3429000" y="1676400"/>
                  <a:ext cx="210607"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0</a:t>
                  </a:r>
                </a:p>
              </p:txBody>
            </p:sp>
          </p:grpSp>
          <p:sp>
            <p:nvSpPr>
              <p:cNvPr id="170" name="TextBox 153"/>
              <p:cNvSpPr txBox="1">
                <a:spLocks noChangeArrowheads="1"/>
              </p:cNvSpPr>
              <p:nvPr/>
            </p:nvSpPr>
            <p:spPr bwMode="auto">
              <a:xfrm>
                <a:off x="1883734" y="3223435"/>
                <a:ext cx="339344" cy="26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(g)</a:t>
                </a:r>
              </a:p>
            </p:txBody>
          </p:sp>
        </p:grpSp>
        <p:grpSp>
          <p:nvGrpSpPr>
            <p:cNvPr id="181" name="Group 160"/>
            <p:cNvGrpSpPr>
              <a:grpSpLocks/>
            </p:cNvGrpSpPr>
            <p:nvPr/>
          </p:nvGrpSpPr>
          <p:grpSpPr bwMode="auto">
            <a:xfrm>
              <a:off x="7107238" y="4522788"/>
              <a:ext cx="2036762" cy="1938779"/>
              <a:chOff x="7107743" y="3167658"/>
              <a:chExt cx="2036257" cy="1938398"/>
            </a:xfrm>
          </p:grpSpPr>
          <p:pic>
            <p:nvPicPr>
              <p:cNvPr id="182" name="Picture 19"/>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204204" y="3211033"/>
                <a:ext cx="1939796" cy="163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3" name="Group 121"/>
              <p:cNvGrpSpPr>
                <a:grpSpLocks/>
              </p:cNvGrpSpPr>
              <p:nvPr/>
            </p:nvGrpSpPr>
            <p:grpSpPr bwMode="auto">
              <a:xfrm>
                <a:off x="7107743" y="4815238"/>
                <a:ext cx="1871847" cy="153858"/>
                <a:chOff x="3429000" y="1676400"/>
                <a:chExt cx="1871847" cy="153858"/>
              </a:xfrm>
            </p:grpSpPr>
            <p:sp>
              <p:nvSpPr>
                <p:cNvPr id="186" name="TextBox 122"/>
                <p:cNvSpPr txBox="1">
                  <a:spLocks noChangeArrowheads="1"/>
                </p:cNvSpPr>
                <p:nvPr/>
              </p:nvSpPr>
              <p:spPr bwMode="auto">
                <a:xfrm>
                  <a:off x="3591972" y="1676400"/>
                  <a:ext cx="236604"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20</a:t>
                  </a:r>
                </a:p>
              </p:txBody>
            </p:sp>
            <p:sp>
              <p:nvSpPr>
                <p:cNvPr id="187" name="TextBox 123"/>
                <p:cNvSpPr txBox="1">
                  <a:spLocks noChangeArrowheads="1"/>
                </p:cNvSpPr>
                <p:nvPr/>
              </p:nvSpPr>
              <p:spPr bwMode="auto">
                <a:xfrm>
                  <a:off x="3776088" y="1676400"/>
                  <a:ext cx="236604"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40</a:t>
                  </a:r>
                </a:p>
              </p:txBody>
            </p:sp>
            <p:sp>
              <p:nvSpPr>
                <p:cNvPr id="188" name="TextBox 124"/>
                <p:cNvSpPr txBox="1">
                  <a:spLocks noChangeArrowheads="1"/>
                </p:cNvSpPr>
                <p:nvPr/>
              </p:nvSpPr>
              <p:spPr bwMode="auto">
                <a:xfrm>
                  <a:off x="3962232" y="1676400"/>
                  <a:ext cx="236604"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60</a:t>
                  </a:r>
                </a:p>
              </p:txBody>
            </p:sp>
            <p:sp>
              <p:nvSpPr>
                <p:cNvPr id="189" name="TextBox 125"/>
                <p:cNvSpPr txBox="1">
                  <a:spLocks noChangeArrowheads="1"/>
                </p:cNvSpPr>
                <p:nvPr/>
              </p:nvSpPr>
              <p:spPr bwMode="auto">
                <a:xfrm>
                  <a:off x="4143258" y="1676400"/>
                  <a:ext cx="236604"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80</a:t>
                  </a:r>
                </a:p>
              </p:txBody>
            </p:sp>
            <p:sp>
              <p:nvSpPr>
                <p:cNvPr id="190" name="TextBox 126"/>
                <p:cNvSpPr txBox="1">
                  <a:spLocks noChangeArrowheads="1"/>
                </p:cNvSpPr>
                <p:nvPr/>
              </p:nvSpPr>
              <p:spPr bwMode="auto">
                <a:xfrm>
                  <a:off x="4311516" y="1676400"/>
                  <a:ext cx="262597"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100</a:t>
                  </a:r>
                </a:p>
              </p:txBody>
            </p:sp>
            <p:sp>
              <p:nvSpPr>
                <p:cNvPr id="191" name="TextBox 127"/>
                <p:cNvSpPr txBox="1">
                  <a:spLocks noChangeArrowheads="1"/>
                </p:cNvSpPr>
                <p:nvPr/>
              </p:nvSpPr>
              <p:spPr bwMode="auto">
                <a:xfrm>
                  <a:off x="4488992" y="1676400"/>
                  <a:ext cx="262597"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120</a:t>
                  </a:r>
                </a:p>
              </p:txBody>
            </p:sp>
            <p:sp>
              <p:nvSpPr>
                <p:cNvPr id="192" name="TextBox 128"/>
                <p:cNvSpPr txBox="1">
                  <a:spLocks noChangeArrowheads="1"/>
                </p:cNvSpPr>
                <p:nvPr/>
              </p:nvSpPr>
              <p:spPr bwMode="auto">
                <a:xfrm>
                  <a:off x="4673108" y="1676400"/>
                  <a:ext cx="262597"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140</a:t>
                  </a:r>
                </a:p>
              </p:txBody>
            </p:sp>
            <p:sp>
              <p:nvSpPr>
                <p:cNvPr id="193" name="TextBox 129"/>
                <p:cNvSpPr txBox="1">
                  <a:spLocks noChangeArrowheads="1"/>
                </p:cNvSpPr>
                <p:nvPr/>
              </p:nvSpPr>
              <p:spPr bwMode="auto">
                <a:xfrm>
                  <a:off x="4859420" y="1676400"/>
                  <a:ext cx="262597"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160</a:t>
                  </a:r>
                </a:p>
              </p:txBody>
            </p:sp>
            <p:sp>
              <p:nvSpPr>
                <p:cNvPr id="194" name="TextBox 130"/>
                <p:cNvSpPr txBox="1">
                  <a:spLocks noChangeArrowheads="1"/>
                </p:cNvSpPr>
                <p:nvPr/>
              </p:nvSpPr>
              <p:spPr bwMode="auto">
                <a:xfrm>
                  <a:off x="5038250" y="1676400"/>
                  <a:ext cx="262597"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180</a:t>
                  </a:r>
                </a:p>
              </p:txBody>
            </p:sp>
            <p:sp>
              <p:nvSpPr>
                <p:cNvPr id="195" name="TextBox 131"/>
                <p:cNvSpPr txBox="1">
                  <a:spLocks noChangeArrowheads="1"/>
                </p:cNvSpPr>
                <p:nvPr/>
              </p:nvSpPr>
              <p:spPr bwMode="auto">
                <a:xfrm>
                  <a:off x="3429000" y="1676400"/>
                  <a:ext cx="210613"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0</a:t>
                  </a:r>
                </a:p>
              </p:txBody>
            </p:sp>
          </p:grpSp>
          <p:sp>
            <p:nvSpPr>
              <p:cNvPr id="184" name="TextBox 146"/>
              <p:cNvSpPr txBox="1">
                <a:spLocks noChangeArrowheads="1"/>
              </p:cNvSpPr>
              <p:nvPr/>
            </p:nvSpPr>
            <p:spPr bwMode="auto">
              <a:xfrm>
                <a:off x="7635857" y="4890654"/>
                <a:ext cx="654885" cy="21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a:latin typeface="+mn-lt"/>
                  </a:rPr>
                  <a:t>radius (km)</a:t>
                </a:r>
              </a:p>
            </p:txBody>
          </p:sp>
          <p:sp>
            <p:nvSpPr>
              <p:cNvPr id="185" name="TextBox 156"/>
              <p:cNvSpPr txBox="1">
                <a:spLocks noChangeArrowheads="1"/>
              </p:cNvSpPr>
              <p:nvPr/>
            </p:nvSpPr>
            <p:spPr bwMode="auto">
              <a:xfrm>
                <a:off x="7146853" y="3167658"/>
                <a:ext cx="308502" cy="26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(j)</a:t>
                </a:r>
              </a:p>
            </p:txBody>
          </p:sp>
        </p:grpSp>
        <p:grpSp>
          <p:nvGrpSpPr>
            <p:cNvPr id="196" name="Group 159"/>
            <p:cNvGrpSpPr>
              <a:grpSpLocks/>
            </p:cNvGrpSpPr>
            <p:nvPr/>
          </p:nvGrpSpPr>
          <p:grpSpPr bwMode="auto">
            <a:xfrm>
              <a:off x="5400674" y="4521199"/>
              <a:ext cx="1872356" cy="1926191"/>
              <a:chOff x="5348150" y="3176196"/>
              <a:chExt cx="1871840" cy="1926743"/>
            </a:xfrm>
          </p:grpSpPr>
          <p:pic>
            <p:nvPicPr>
              <p:cNvPr id="197" name="Picture 18"/>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439325" y="3232299"/>
                <a:ext cx="1692349" cy="161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8" name="Group 96"/>
              <p:cNvGrpSpPr>
                <a:grpSpLocks/>
              </p:cNvGrpSpPr>
              <p:nvPr/>
            </p:nvGrpSpPr>
            <p:grpSpPr bwMode="auto">
              <a:xfrm>
                <a:off x="5348150" y="4814575"/>
                <a:ext cx="1871840" cy="153932"/>
                <a:chOff x="3429000" y="1676400"/>
                <a:chExt cx="1871840" cy="153932"/>
              </a:xfrm>
            </p:grpSpPr>
            <p:sp>
              <p:nvSpPr>
                <p:cNvPr id="201" name="TextBox 97"/>
                <p:cNvSpPr txBox="1">
                  <a:spLocks noChangeArrowheads="1"/>
                </p:cNvSpPr>
                <p:nvPr/>
              </p:nvSpPr>
              <p:spPr bwMode="auto">
                <a:xfrm>
                  <a:off x="3591972" y="1676400"/>
                  <a:ext cx="236598"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20</a:t>
                  </a:r>
                </a:p>
              </p:txBody>
            </p:sp>
            <p:sp>
              <p:nvSpPr>
                <p:cNvPr id="202" name="TextBox 98"/>
                <p:cNvSpPr txBox="1">
                  <a:spLocks noChangeArrowheads="1"/>
                </p:cNvSpPr>
                <p:nvPr/>
              </p:nvSpPr>
              <p:spPr bwMode="auto">
                <a:xfrm>
                  <a:off x="3776088" y="1676400"/>
                  <a:ext cx="236598"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40</a:t>
                  </a:r>
                </a:p>
              </p:txBody>
            </p:sp>
            <p:sp>
              <p:nvSpPr>
                <p:cNvPr id="203" name="TextBox 99"/>
                <p:cNvSpPr txBox="1">
                  <a:spLocks noChangeArrowheads="1"/>
                </p:cNvSpPr>
                <p:nvPr/>
              </p:nvSpPr>
              <p:spPr bwMode="auto">
                <a:xfrm>
                  <a:off x="3962232" y="1676400"/>
                  <a:ext cx="236598"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60</a:t>
                  </a:r>
                </a:p>
              </p:txBody>
            </p:sp>
            <p:sp>
              <p:nvSpPr>
                <p:cNvPr id="204" name="TextBox 100"/>
                <p:cNvSpPr txBox="1">
                  <a:spLocks noChangeArrowheads="1"/>
                </p:cNvSpPr>
                <p:nvPr/>
              </p:nvSpPr>
              <p:spPr bwMode="auto">
                <a:xfrm>
                  <a:off x="4143258" y="1676400"/>
                  <a:ext cx="236598"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80</a:t>
                  </a:r>
                </a:p>
              </p:txBody>
            </p:sp>
            <p:sp>
              <p:nvSpPr>
                <p:cNvPr id="205" name="TextBox 101"/>
                <p:cNvSpPr txBox="1">
                  <a:spLocks noChangeArrowheads="1"/>
                </p:cNvSpPr>
                <p:nvPr/>
              </p:nvSpPr>
              <p:spPr bwMode="auto">
                <a:xfrm>
                  <a:off x="4311516" y="1676400"/>
                  <a:ext cx="262590"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100</a:t>
                  </a:r>
                </a:p>
              </p:txBody>
            </p:sp>
            <p:sp>
              <p:nvSpPr>
                <p:cNvPr id="206" name="TextBox 102"/>
                <p:cNvSpPr txBox="1">
                  <a:spLocks noChangeArrowheads="1"/>
                </p:cNvSpPr>
                <p:nvPr/>
              </p:nvSpPr>
              <p:spPr bwMode="auto">
                <a:xfrm>
                  <a:off x="4488992" y="1676400"/>
                  <a:ext cx="262590"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120</a:t>
                  </a:r>
                </a:p>
              </p:txBody>
            </p:sp>
            <p:sp>
              <p:nvSpPr>
                <p:cNvPr id="207" name="TextBox 103"/>
                <p:cNvSpPr txBox="1">
                  <a:spLocks noChangeArrowheads="1"/>
                </p:cNvSpPr>
                <p:nvPr/>
              </p:nvSpPr>
              <p:spPr bwMode="auto">
                <a:xfrm>
                  <a:off x="4673108" y="1676400"/>
                  <a:ext cx="262590"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140</a:t>
                  </a:r>
                </a:p>
              </p:txBody>
            </p:sp>
            <p:sp>
              <p:nvSpPr>
                <p:cNvPr id="208" name="TextBox 104"/>
                <p:cNvSpPr txBox="1">
                  <a:spLocks noChangeArrowheads="1"/>
                </p:cNvSpPr>
                <p:nvPr/>
              </p:nvSpPr>
              <p:spPr bwMode="auto">
                <a:xfrm>
                  <a:off x="4859420" y="1676400"/>
                  <a:ext cx="262590"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160</a:t>
                  </a:r>
                </a:p>
              </p:txBody>
            </p:sp>
            <p:sp>
              <p:nvSpPr>
                <p:cNvPr id="209" name="TextBox 105"/>
                <p:cNvSpPr txBox="1">
                  <a:spLocks noChangeArrowheads="1"/>
                </p:cNvSpPr>
                <p:nvPr/>
              </p:nvSpPr>
              <p:spPr bwMode="auto">
                <a:xfrm>
                  <a:off x="5038250" y="1676400"/>
                  <a:ext cx="262590"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180</a:t>
                  </a:r>
                </a:p>
              </p:txBody>
            </p:sp>
            <p:sp>
              <p:nvSpPr>
                <p:cNvPr id="210" name="TextBox 106"/>
                <p:cNvSpPr txBox="1">
                  <a:spLocks noChangeArrowheads="1"/>
                </p:cNvSpPr>
                <p:nvPr/>
              </p:nvSpPr>
              <p:spPr bwMode="auto">
                <a:xfrm>
                  <a:off x="3429000" y="1676400"/>
                  <a:ext cx="210607"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0</a:t>
                  </a:r>
                </a:p>
              </p:txBody>
            </p:sp>
          </p:grpSp>
          <p:sp>
            <p:nvSpPr>
              <p:cNvPr id="199" name="TextBox 155"/>
              <p:cNvSpPr txBox="1">
                <a:spLocks noChangeArrowheads="1"/>
              </p:cNvSpPr>
              <p:nvPr/>
            </p:nvSpPr>
            <p:spPr bwMode="auto">
              <a:xfrm>
                <a:off x="5387260" y="3176196"/>
                <a:ext cx="307117" cy="26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(i)</a:t>
                </a:r>
              </a:p>
            </p:txBody>
          </p:sp>
          <p:sp>
            <p:nvSpPr>
              <p:cNvPr id="200" name="TextBox 157"/>
              <p:cNvSpPr txBox="1">
                <a:spLocks noChangeArrowheads="1"/>
              </p:cNvSpPr>
              <p:nvPr/>
            </p:nvSpPr>
            <p:spPr bwMode="auto">
              <a:xfrm>
                <a:off x="5899299" y="4887433"/>
                <a:ext cx="654866" cy="21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a:latin typeface="+mn-lt"/>
                  </a:rPr>
                  <a:t>radius (km)</a:t>
                </a:r>
              </a:p>
            </p:txBody>
          </p:sp>
        </p:grpSp>
        <p:grpSp>
          <p:nvGrpSpPr>
            <p:cNvPr id="211" name="Group 161"/>
            <p:cNvGrpSpPr>
              <a:grpSpLocks/>
            </p:cNvGrpSpPr>
            <p:nvPr/>
          </p:nvGrpSpPr>
          <p:grpSpPr bwMode="auto">
            <a:xfrm>
              <a:off x="3662362" y="4540250"/>
              <a:ext cx="1872355" cy="1886433"/>
              <a:chOff x="3574284" y="3205838"/>
              <a:chExt cx="1871840" cy="1886402"/>
            </a:xfrm>
          </p:grpSpPr>
          <p:pic>
            <p:nvPicPr>
              <p:cNvPr id="212" name="Picture 1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691977" y="3240010"/>
                <a:ext cx="1706526" cy="162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3" name="Group 71"/>
              <p:cNvGrpSpPr>
                <a:grpSpLocks/>
              </p:cNvGrpSpPr>
              <p:nvPr/>
            </p:nvGrpSpPr>
            <p:grpSpPr bwMode="auto">
              <a:xfrm>
                <a:off x="3574284" y="4817391"/>
                <a:ext cx="1871840" cy="153885"/>
                <a:chOff x="3429000" y="1676400"/>
                <a:chExt cx="1871840" cy="153885"/>
              </a:xfrm>
            </p:grpSpPr>
            <p:sp>
              <p:nvSpPr>
                <p:cNvPr id="216" name="TextBox 72"/>
                <p:cNvSpPr txBox="1">
                  <a:spLocks noChangeArrowheads="1"/>
                </p:cNvSpPr>
                <p:nvPr/>
              </p:nvSpPr>
              <p:spPr bwMode="auto">
                <a:xfrm>
                  <a:off x="3591972" y="1676400"/>
                  <a:ext cx="236598"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20</a:t>
                  </a:r>
                </a:p>
              </p:txBody>
            </p:sp>
            <p:sp>
              <p:nvSpPr>
                <p:cNvPr id="217" name="TextBox 73"/>
                <p:cNvSpPr txBox="1">
                  <a:spLocks noChangeArrowheads="1"/>
                </p:cNvSpPr>
                <p:nvPr/>
              </p:nvSpPr>
              <p:spPr bwMode="auto">
                <a:xfrm>
                  <a:off x="3776088" y="1676400"/>
                  <a:ext cx="236598"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40</a:t>
                  </a:r>
                </a:p>
              </p:txBody>
            </p:sp>
            <p:sp>
              <p:nvSpPr>
                <p:cNvPr id="218" name="TextBox 74"/>
                <p:cNvSpPr txBox="1">
                  <a:spLocks noChangeArrowheads="1"/>
                </p:cNvSpPr>
                <p:nvPr/>
              </p:nvSpPr>
              <p:spPr bwMode="auto">
                <a:xfrm>
                  <a:off x="3962232" y="1676400"/>
                  <a:ext cx="236598"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60</a:t>
                  </a:r>
                </a:p>
              </p:txBody>
            </p:sp>
            <p:sp>
              <p:nvSpPr>
                <p:cNvPr id="219" name="TextBox 75"/>
                <p:cNvSpPr txBox="1">
                  <a:spLocks noChangeArrowheads="1"/>
                </p:cNvSpPr>
                <p:nvPr/>
              </p:nvSpPr>
              <p:spPr bwMode="auto">
                <a:xfrm>
                  <a:off x="4143258" y="1676400"/>
                  <a:ext cx="236598"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80</a:t>
                  </a:r>
                </a:p>
              </p:txBody>
            </p:sp>
            <p:sp>
              <p:nvSpPr>
                <p:cNvPr id="220" name="TextBox 76"/>
                <p:cNvSpPr txBox="1">
                  <a:spLocks noChangeArrowheads="1"/>
                </p:cNvSpPr>
                <p:nvPr/>
              </p:nvSpPr>
              <p:spPr bwMode="auto">
                <a:xfrm>
                  <a:off x="4311516" y="1676400"/>
                  <a:ext cx="262590"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100</a:t>
                  </a:r>
                </a:p>
              </p:txBody>
            </p:sp>
            <p:sp>
              <p:nvSpPr>
                <p:cNvPr id="221" name="TextBox 77"/>
                <p:cNvSpPr txBox="1">
                  <a:spLocks noChangeArrowheads="1"/>
                </p:cNvSpPr>
                <p:nvPr/>
              </p:nvSpPr>
              <p:spPr bwMode="auto">
                <a:xfrm>
                  <a:off x="4488992" y="1676400"/>
                  <a:ext cx="262590"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120</a:t>
                  </a:r>
                </a:p>
              </p:txBody>
            </p:sp>
            <p:sp>
              <p:nvSpPr>
                <p:cNvPr id="222" name="TextBox 78"/>
                <p:cNvSpPr txBox="1">
                  <a:spLocks noChangeArrowheads="1"/>
                </p:cNvSpPr>
                <p:nvPr/>
              </p:nvSpPr>
              <p:spPr bwMode="auto">
                <a:xfrm>
                  <a:off x="4673108" y="1676400"/>
                  <a:ext cx="262590"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140</a:t>
                  </a:r>
                </a:p>
              </p:txBody>
            </p:sp>
            <p:sp>
              <p:nvSpPr>
                <p:cNvPr id="223" name="TextBox 79"/>
                <p:cNvSpPr txBox="1">
                  <a:spLocks noChangeArrowheads="1"/>
                </p:cNvSpPr>
                <p:nvPr/>
              </p:nvSpPr>
              <p:spPr bwMode="auto">
                <a:xfrm>
                  <a:off x="4859420" y="1676400"/>
                  <a:ext cx="262590"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160</a:t>
                  </a:r>
                </a:p>
              </p:txBody>
            </p:sp>
            <p:sp>
              <p:nvSpPr>
                <p:cNvPr id="224" name="TextBox 80"/>
                <p:cNvSpPr txBox="1">
                  <a:spLocks noChangeArrowheads="1"/>
                </p:cNvSpPr>
                <p:nvPr/>
              </p:nvSpPr>
              <p:spPr bwMode="auto">
                <a:xfrm>
                  <a:off x="5038250" y="1676400"/>
                  <a:ext cx="262590"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180</a:t>
                  </a:r>
                </a:p>
              </p:txBody>
            </p:sp>
            <p:sp>
              <p:nvSpPr>
                <p:cNvPr id="225" name="TextBox 81"/>
                <p:cNvSpPr txBox="1">
                  <a:spLocks noChangeArrowheads="1"/>
                </p:cNvSpPr>
                <p:nvPr/>
              </p:nvSpPr>
              <p:spPr bwMode="auto">
                <a:xfrm>
                  <a:off x="3429000" y="1676400"/>
                  <a:ext cx="210607"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mn-lt"/>
                    </a:rPr>
                    <a:t>0</a:t>
                  </a:r>
                </a:p>
              </p:txBody>
            </p:sp>
          </p:grpSp>
          <p:sp>
            <p:nvSpPr>
              <p:cNvPr id="214" name="TextBox 154"/>
              <p:cNvSpPr txBox="1">
                <a:spLocks noChangeArrowheads="1"/>
              </p:cNvSpPr>
              <p:nvPr/>
            </p:nvSpPr>
            <p:spPr bwMode="auto">
              <a:xfrm>
                <a:off x="3645198" y="3205838"/>
                <a:ext cx="348158"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mn-lt"/>
                    <a:cs typeface="Times New Roman" charset="0"/>
                  </a:rPr>
                  <a:t>(h)</a:t>
                </a:r>
              </a:p>
            </p:txBody>
          </p:sp>
          <p:sp>
            <p:nvSpPr>
              <p:cNvPr id="215" name="TextBox 158"/>
              <p:cNvSpPr txBox="1">
                <a:spLocks noChangeArrowheads="1"/>
              </p:cNvSpPr>
              <p:nvPr/>
            </p:nvSpPr>
            <p:spPr bwMode="auto">
              <a:xfrm>
                <a:off x="4210402" y="4876800"/>
                <a:ext cx="654867"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a:latin typeface="+mn-lt"/>
                  </a:rPr>
                  <a:t>radius (km)</a:t>
                </a:r>
              </a:p>
            </p:txBody>
          </p:sp>
        </p:grpSp>
        <p:sp>
          <p:nvSpPr>
            <p:cNvPr id="226" name="TextBox 165"/>
            <p:cNvSpPr txBox="1">
              <a:spLocks noChangeArrowheads="1"/>
            </p:cNvSpPr>
            <p:nvPr/>
          </p:nvSpPr>
          <p:spPr bwMode="auto">
            <a:xfrm>
              <a:off x="3897244" y="1252475"/>
              <a:ext cx="15584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000" u="sng" dirty="0">
                  <a:latin typeface="+mn-lt"/>
                </a:rPr>
                <a:t>Observations</a:t>
              </a:r>
            </a:p>
          </p:txBody>
        </p:sp>
        <p:sp>
          <p:nvSpPr>
            <p:cNvPr id="227" name="TextBox 166"/>
            <p:cNvSpPr txBox="1">
              <a:spLocks noChangeArrowheads="1"/>
            </p:cNvSpPr>
            <p:nvPr/>
          </p:nvSpPr>
          <p:spPr bwMode="auto">
            <a:xfrm>
              <a:off x="2288670" y="1676400"/>
              <a:ext cx="4560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400" dirty="0">
                  <a:latin typeface="+mn-lt"/>
                </a:rPr>
                <a:t>Doppler-derived wind speed (shaded, m s</a:t>
              </a:r>
              <a:r>
                <a:rPr lang="en-US" sz="1400" baseline="30000" dirty="0">
                  <a:latin typeface="+mn-lt"/>
                </a:rPr>
                <a:t>-1</a:t>
              </a:r>
              <a:r>
                <a:rPr lang="en-US" sz="1400" dirty="0">
                  <a:latin typeface="+mn-lt"/>
                </a:rPr>
                <a:t>) at 2 km altitude</a:t>
              </a:r>
            </a:p>
          </p:txBody>
        </p:sp>
        <p:sp>
          <p:nvSpPr>
            <p:cNvPr id="228" name="TextBox 167"/>
            <p:cNvSpPr txBox="1">
              <a:spLocks noChangeArrowheads="1"/>
            </p:cNvSpPr>
            <p:nvPr/>
          </p:nvSpPr>
          <p:spPr bwMode="auto">
            <a:xfrm>
              <a:off x="1356230" y="4143721"/>
              <a:ext cx="64253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400" dirty="0">
                  <a:latin typeface="+mn-lt"/>
                </a:rPr>
                <a:t>Axisymmetric relative vorticity (shaded, x 10</a:t>
              </a:r>
              <a:r>
                <a:rPr lang="en-US" sz="1400" baseline="30000" dirty="0">
                  <a:latin typeface="+mn-lt"/>
                </a:rPr>
                <a:t>-4</a:t>
              </a:r>
              <a:r>
                <a:rPr lang="en-US" sz="1400" dirty="0">
                  <a:latin typeface="+mn-lt"/>
                </a:rPr>
                <a:t> s</a:t>
              </a:r>
              <a:r>
                <a:rPr lang="en-US" sz="1400" baseline="30000" dirty="0">
                  <a:latin typeface="+mn-lt"/>
                </a:rPr>
                <a:t>-1</a:t>
              </a:r>
              <a:r>
                <a:rPr lang="en-US" sz="1400" dirty="0">
                  <a:latin typeface="+mn-lt"/>
                </a:rPr>
                <a:t>) and tangential wind (contour, m s</a:t>
              </a:r>
              <a:r>
                <a:rPr lang="en-US" sz="1400" baseline="30000" dirty="0">
                  <a:latin typeface="+mn-lt"/>
                </a:rPr>
                <a:t>-1</a:t>
              </a:r>
              <a:r>
                <a:rPr lang="en-US" sz="1400" dirty="0">
                  <a:latin typeface="+mn-lt"/>
                </a:rPr>
                <a:t>)</a:t>
              </a:r>
            </a:p>
          </p:txBody>
        </p:sp>
      </p:grpSp>
      <p:sp>
        <p:nvSpPr>
          <p:cNvPr id="32772" name="TextBox 6"/>
          <p:cNvSpPr txBox="1">
            <a:spLocks noChangeArrowheads="1"/>
          </p:cNvSpPr>
          <p:nvPr/>
        </p:nvSpPr>
        <p:spPr bwMode="auto">
          <a:xfrm>
            <a:off x="2671662" y="7724775"/>
            <a:ext cx="363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1200">
                <a:latin typeface="Times" charset="0"/>
              </a:rPr>
              <a:t>(b)</a:t>
            </a:r>
          </a:p>
        </p:txBody>
      </p:sp>
      <p:sp>
        <p:nvSpPr>
          <p:cNvPr id="15" name="TextBox 14"/>
          <p:cNvSpPr txBox="1"/>
          <p:nvPr/>
        </p:nvSpPr>
        <p:spPr>
          <a:xfrm>
            <a:off x="1" y="-34670"/>
            <a:ext cx="7536759" cy="1322413"/>
          </a:xfrm>
          <a:prstGeom prst="rect">
            <a:avLst/>
          </a:prstGeom>
          <a:noFill/>
        </p:spPr>
        <p:txBody>
          <a:bodyPr wrap="square">
            <a:spAutoFit/>
          </a:bodyPr>
          <a:lstStyle/>
          <a:p>
            <a:pPr>
              <a:lnSpc>
                <a:spcPct val="90000"/>
              </a:lnSpc>
              <a:defRPr/>
            </a:pPr>
            <a:r>
              <a:rPr lang="en-US" sz="4400" dirty="0" smtClean="0">
                <a:solidFill>
                  <a:srgbClr val="FFFF00"/>
                </a:solidFill>
                <a:latin typeface="+mn-lt"/>
                <a:ea typeface="+mn-ea"/>
                <a:cs typeface="+mn-cs"/>
              </a:rPr>
              <a:t>Improve </a:t>
            </a:r>
            <a:r>
              <a:rPr lang="en-US" sz="4400" dirty="0" smtClean="0">
                <a:solidFill>
                  <a:srgbClr val="FFFFFF"/>
                </a:solidFill>
                <a:latin typeface="+mn-lt"/>
                <a:ea typeface="+mn-ea"/>
                <a:cs typeface="+mn-cs"/>
              </a:rPr>
              <a:t>understanding </a:t>
            </a:r>
            <a:r>
              <a:rPr lang="en-US" sz="4400" dirty="0">
                <a:solidFill>
                  <a:srgbClr val="FFFFFF"/>
                </a:solidFill>
                <a:latin typeface="+mn-lt"/>
                <a:ea typeface="+mn-ea"/>
                <a:cs typeface="+mn-cs"/>
              </a:rPr>
              <a:t>of TC structure </a:t>
            </a:r>
            <a:r>
              <a:rPr lang="en-US" sz="4400" dirty="0" smtClean="0">
                <a:solidFill>
                  <a:srgbClr val="FFFFFF"/>
                </a:solidFill>
                <a:latin typeface="+mn-lt"/>
                <a:ea typeface="+mn-ea"/>
                <a:cs typeface="+mn-cs"/>
              </a:rPr>
              <a:t>&amp; intensity: RI</a:t>
            </a:r>
            <a:endParaRPr lang="en-US" sz="4400" dirty="0">
              <a:solidFill>
                <a:srgbClr val="FFFFFF"/>
              </a:solidFill>
              <a:latin typeface="+mn-lt"/>
              <a:ea typeface="+mn-ea"/>
              <a:cs typeface="+mn-cs"/>
            </a:endParaRPr>
          </a:p>
        </p:txBody>
      </p:sp>
      <p:grpSp>
        <p:nvGrpSpPr>
          <p:cNvPr id="229" name="Group 228"/>
          <p:cNvGrpSpPr/>
          <p:nvPr/>
        </p:nvGrpSpPr>
        <p:grpSpPr>
          <a:xfrm>
            <a:off x="605827" y="1291859"/>
            <a:ext cx="7774590" cy="5170076"/>
            <a:chOff x="605827" y="1291859"/>
            <a:chExt cx="7774590" cy="5170076"/>
          </a:xfrm>
        </p:grpSpPr>
        <p:grpSp>
          <p:nvGrpSpPr>
            <p:cNvPr id="5" name="Group 4"/>
            <p:cNvGrpSpPr/>
            <p:nvPr/>
          </p:nvGrpSpPr>
          <p:grpSpPr>
            <a:xfrm>
              <a:off x="888241" y="3817981"/>
              <a:ext cx="3464210" cy="2643954"/>
              <a:chOff x="2245856" y="3912870"/>
              <a:chExt cx="3464210" cy="2643954"/>
            </a:xfrm>
          </p:grpSpPr>
          <p:pic>
            <p:nvPicPr>
              <p:cNvPr id="25" name="Picture 6" descr="inertcylav_2612.gif"/>
              <p:cNvPicPr>
                <a:picLocks noChangeAspect="1"/>
              </p:cNvPicPr>
              <p:nvPr/>
            </p:nvPicPr>
            <p:blipFill>
              <a:blip r:embed="rId12" cstate="email">
                <a:extLst>
                  <a:ext uri="{28A0092B-C50C-407E-A947-70E740481C1C}">
                    <a14:useLocalDpi xmlns:a14="http://schemas.microsoft.com/office/drawing/2010/main"/>
                  </a:ext>
                </a:extLst>
              </a:blip>
              <a:srcRect l="11061" b="10698"/>
              <a:stretch>
                <a:fillRect/>
              </a:stretch>
            </p:blipFill>
            <p:spPr bwMode="auto">
              <a:xfrm>
                <a:off x="2657304" y="3912870"/>
                <a:ext cx="3052762" cy="236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5"/>
              <p:cNvSpPr txBox="1">
                <a:spLocks noChangeArrowheads="1"/>
              </p:cNvSpPr>
              <p:nvPr/>
            </p:nvSpPr>
            <p:spPr bwMode="auto">
              <a:xfrm>
                <a:off x="4515461" y="4075057"/>
                <a:ext cx="681539" cy="4000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630238" algn="l"/>
                  </a:tabLst>
                  <a:defRPr>
                    <a:solidFill>
                      <a:schemeClr val="tx1"/>
                    </a:solidFill>
                    <a:latin typeface="Calibri" charset="0"/>
                    <a:ea typeface="ＭＳ Ｐゴシック" charset="0"/>
                  </a:defRPr>
                </a:lvl1pPr>
                <a:lvl2pPr marL="742950" indent="-285750">
                  <a:tabLst>
                    <a:tab pos="630238" algn="l"/>
                  </a:tabLst>
                  <a:defRPr>
                    <a:solidFill>
                      <a:schemeClr val="tx1"/>
                    </a:solidFill>
                    <a:latin typeface="Calibri" charset="0"/>
                    <a:ea typeface="ＭＳ Ｐゴシック" charset="0"/>
                  </a:defRPr>
                </a:lvl2pPr>
                <a:lvl3pPr marL="1143000" indent="-228600">
                  <a:tabLst>
                    <a:tab pos="630238" algn="l"/>
                  </a:tabLst>
                  <a:defRPr>
                    <a:solidFill>
                      <a:schemeClr val="tx1"/>
                    </a:solidFill>
                    <a:latin typeface="Calibri" charset="0"/>
                    <a:ea typeface="ＭＳ Ｐゴシック" charset="0"/>
                  </a:defRPr>
                </a:lvl3pPr>
                <a:lvl4pPr marL="1600200" indent="-228600">
                  <a:tabLst>
                    <a:tab pos="630238" algn="l"/>
                  </a:tabLst>
                  <a:defRPr>
                    <a:solidFill>
                      <a:schemeClr val="tx1"/>
                    </a:solidFill>
                    <a:latin typeface="Calibri" charset="0"/>
                    <a:ea typeface="ＭＳ Ｐゴシック" charset="0"/>
                  </a:defRPr>
                </a:lvl4pPr>
                <a:lvl5pPr marL="2057400" indent="-228600">
                  <a:tabLst>
                    <a:tab pos="630238" algn="l"/>
                  </a:tabLst>
                  <a:defRPr>
                    <a:solidFill>
                      <a:schemeClr val="tx1"/>
                    </a:solidFill>
                    <a:latin typeface="Calibri" charset="0"/>
                    <a:ea typeface="ＭＳ Ｐゴシック" charset="0"/>
                  </a:defRPr>
                </a:lvl5pPr>
                <a:lvl6pPr marL="2514600" indent="-228600" fontAlgn="base">
                  <a:spcBef>
                    <a:spcPct val="0"/>
                  </a:spcBef>
                  <a:spcAft>
                    <a:spcPct val="0"/>
                  </a:spcAft>
                  <a:tabLst>
                    <a:tab pos="630238" algn="l"/>
                  </a:tabLst>
                  <a:defRPr>
                    <a:solidFill>
                      <a:schemeClr val="tx1"/>
                    </a:solidFill>
                    <a:latin typeface="Calibri" charset="0"/>
                    <a:ea typeface="ＭＳ Ｐゴシック" charset="0"/>
                  </a:defRPr>
                </a:lvl6pPr>
                <a:lvl7pPr marL="2971800" indent="-228600" fontAlgn="base">
                  <a:spcBef>
                    <a:spcPct val="0"/>
                  </a:spcBef>
                  <a:spcAft>
                    <a:spcPct val="0"/>
                  </a:spcAft>
                  <a:tabLst>
                    <a:tab pos="630238" algn="l"/>
                  </a:tabLst>
                  <a:defRPr>
                    <a:solidFill>
                      <a:schemeClr val="tx1"/>
                    </a:solidFill>
                    <a:latin typeface="Calibri" charset="0"/>
                    <a:ea typeface="ＭＳ Ｐゴシック" charset="0"/>
                  </a:defRPr>
                </a:lvl7pPr>
                <a:lvl8pPr marL="3429000" indent="-228600" fontAlgn="base">
                  <a:spcBef>
                    <a:spcPct val="0"/>
                  </a:spcBef>
                  <a:spcAft>
                    <a:spcPct val="0"/>
                  </a:spcAft>
                  <a:tabLst>
                    <a:tab pos="630238" algn="l"/>
                  </a:tabLst>
                  <a:defRPr>
                    <a:solidFill>
                      <a:schemeClr val="tx1"/>
                    </a:solidFill>
                    <a:latin typeface="Calibri" charset="0"/>
                    <a:ea typeface="ＭＳ Ｐゴシック" charset="0"/>
                  </a:defRPr>
                </a:lvl8pPr>
                <a:lvl9pPr marL="3886200" indent="-228600" fontAlgn="base">
                  <a:spcBef>
                    <a:spcPct val="0"/>
                  </a:spcBef>
                  <a:spcAft>
                    <a:spcPct val="0"/>
                  </a:spcAft>
                  <a:tabLst>
                    <a:tab pos="630238" algn="l"/>
                  </a:tabLst>
                  <a:defRPr>
                    <a:solidFill>
                      <a:schemeClr val="tx1"/>
                    </a:solidFill>
                    <a:latin typeface="Calibri" charset="0"/>
                    <a:ea typeface="ＭＳ Ｐゴシック" charset="0"/>
                  </a:defRPr>
                </a:lvl9pPr>
              </a:lstStyle>
              <a:p>
                <a:pPr algn="r"/>
                <a:r>
                  <a:rPr lang="en-US" sz="1000" b="1"/>
                  <a:t>RMW: 44</a:t>
                </a:r>
              </a:p>
              <a:p>
                <a:pPr algn="r"/>
                <a:r>
                  <a:rPr lang="en-US" sz="1000" b="1"/>
                  <a:t>IS</a:t>
                </a:r>
                <a:r>
                  <a:rPr lang="en-US" sz="1000" b="1" baseline="-25000"/>
                  <a:t>av</a:t>
                </a:r>
                <a:r>
                  <a:rPr lang="en-US" sz="1000" b="1"/>
                  <a:t> : 1.8</a:t>
                </a:r>
                <a:endParaRPr lang="en-US" sz="1000" b="1" baseline="30000"/>
              </a:p>
            </p:txBody>
          </p:sp>
          <p:grpSp>
            <p:nvGrpSpPr>
              <p:cNvPr id="31" name="Group 42"/>
              <p:cNvGrpSpPr>
                <a:grpSpLocks/>
              </p:cNvGrpSpPr>
              <p:nvPr/>
            </p:nvGrpSpPr>
            <p:grpSpPr bwMode="auto">
              <a:xfrm>
                <a:off x="2445901" y="3963184"/>
                <a:ext cx="290323" cy="2402262"/>
                <a:chOff x="1843252" y="173544"/>
                <a:chExt cx="290348" cy="2402337"/>
              </a:xfrm>
            </p:grpSpPr>
            <p:sp>
              <p:nvSpPr>
                <p:cNvPr id="105" name="TextBox 43"/>
                <p:cNvSpPr txBox="1">
                  <a:spLocks noChangeArrowheads="1"/>
                </p:cNvSpPr>
                <p:nvPr/>
              </p:nvSpPr>
              <p:spPr bwMode="auto">
                <a:xfrm>
                  <a:off x="1890826" y="2360437"/>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0</a:t>
                  </a:r>
                </a:p>
              </p:txBody>
            </p:sp>
            <p:sp>
              <p:nvSpPr>
                <p:cNvPr id="106" name="TextBox 44"/>
                <p:cNvSpPr txBox="1">
                  <a:spLocks noChangeArrowheads="1"/>
                </p:cNvSpPr>
                <p:nvPr/>
              </p:nvSpPr>
              <p:spPr bwMode="auto">
                <a:xfrm>
                  <a:off x="1890826" y="21833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a:t>
                  </a:r>
                </a:p>
              </p:txBody>
            </p:sp>
            <p:sp>
              <p:nvSpPr>
                <p:cNvPr id="107" name="TextBox 45"/>
                <p:cNvSpPr txBox="1">
                  <a:spLocks noChangeArrowheads="1"/>
                </p:cNvSpPr>
                <p:nvPr/>
              </p:nvSpPr>
              <p:spPr bwMode="auto">
                <a:xfrm>
                  <a:off x="1890826" y="199705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2</a:t>
                  </a:r>
                </a:p>
              </p:txBody>
            </p:sp>
            <p:sp>
              <p:nvSpPr>
                <p:cNvPr id="108" name="TextBox 46"/>
                <p:cNvSpPr txBox="1">
                  <a:spLocks noChangeArrowheads="1"/>
                </p:cNvSpPr>
                <p:nvPr/>
              </p:nvSpPr>
              <p:spPr bwMode="auto">
                <a:xfrm>
                  <a:off x="1890826" y="181822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3</a:t>
                  </a:r>
                </a:p>
              </p:txBody>
            </p:sp>
            <p:sp>
              <p:nvSpPr>
                <p:cNvPr id="109" name="TextBox 47"/>
                <p:cNvSpPr txBox="1">
                  <a:spLocks noChangeArrowheads="1"/>
                </p:cNvSpPr>
                <p:nvPr/>
              </p:nvSpPr>
              <p:spPr bwMode="auto">
                <a:xfrm>
                  <a:off x="1890826" y="163720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4</a:t>
                  </a:r>
                </a:p>
              </p:txBody>
            </p:sp>
            <p:sp>
              <p:nvSpPr>
                <p:cNvPr id="110" name="TextBox 48"/>
                <p:cNvSpPr txBox="1">
                  <a:spLocks noChangeArrowheads="1"/>
                </p:cNvSpPr>
                <p:nvPr/>
              </p:nvSpPr>
              <p:spPr bwMode="auto">
                <a:xfrm>
                  <a:off x="1890826" y="145308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5</a:t>
                  </a:r>
                </a:p>
              </p:txBody>
            </p:sp>
            <p:sp>
              <p:nvSpPr>
                <p:cNvPr id="111" name="TextBox 49"/>
                <p:cNvSpPr txBox="1">
                  <a:spLocks noChangeArrowheads="1"/>
                </p:cNvSpPr>
                <p:nvPr/>
              </p:nvSpPr>
              <p:spPr bwMode="auto">
                <a:xfrm>
                  <a:off x="1890826" y="12689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6</a:t>
                  </a:r>
                </a:p>
              </p:txBody>
            </p:sp>
            <p:sp>
              <p:nvSpPr>
                <p:cNvPr id="112" name="TextBox 50"/>
                <p:cNvSpPr txBox="1">
                  <a:spLocks noChangeArrowheads="1"/>
                </p:cNvSpPr>
                <p:nvPr/>
              </p:nvSpPr>
              <p:spPr bwMode="auto">
                <a:xfrm>
                  <a:off x="1890826" y="109014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7</a:t>
                  </a:r>
                </a:p>
              </p:txBody>
            </p:sp>
            <p:sp>
              <p:nvSpPr>
                <p:cNvPr id="113" name="TextBox 51"/>
                <p:cNvSpPr txBox="1">
                  <a:spLocks noChangeArrowheads="1"/>
                </p:cNvSpPr>
                <p:nvPr/>
              </p:nvSpPr>
              <p:spPr bwMode="auto">
                <a:xfrm>
                  <a:off x="1890826" y="909114"/>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8</a:t>
                  </a:r>
                </a:p>
              </p:txBody>
            </p:sp>
            <p:sp>
              <p:nvSpPr>
                <p:cNvPr id="114" name="TextBox 52"/>
                <p:cNvSpPr txBox="1">
                  <a:spLocks noChangeArrowheads="1"/>
                </p:cNvSpPr>
                <p:nvPr/>
              </p:nvSpPr>
              <p:spPr bwMode="auto">
                <a:xfrm>
                  <a:off x="1890826" y="71971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9</a:t>
                  </a:r>
                </a:p>
              </p:txBody>
            </p:sp>
            <p:sp>
              <p:nvSpPr>
                <p:cNvPr id="115" name="TextBox 53"/>
                <p:cNvSpPr txBox="1">
                  <a:spLocks noChangeArrowheads="1"/>
                </p:cNvSpPr>
                <p:nvPr/>
              </p:nvSpPr>
              <p:spPr bwMode="auto">
                <a:xfrm>
                  <a:off x="1846342" y="53868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10</a:t>
                  </a:r>
                </a:p>
              </p:txBody>
            </p:sp>
            <p:sp>
              <p:nvSpPr>
                <p:cNvPr id="116" name="TextBox 54"/>
                <p:cNvSpPr txBox="1">
                  <a:spLocks noChangeArrowheads="1"/>
                </p:cNvSpPr>
                <p:nvPr/>
              </p:nvSpPr>
              <p:spPr bwMode="auto">
                <a:xfrm>
                  <a:off x="1843252" y="3598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11</a:t>
                  </a:r>
                </a:p>
              </p:txBody>
            </p:sp>
            <p:sp>
              <p:nvSpPr>
                <p:cNvPr id="117" name="TextBox 55"/>
                <p:cNvSpPr txBox="1">
                  <a:spLocks noChangeArrowheads="1"/>
                </p:cNvSpPr>
                <p:nvPr/>
              </p:nvSpPr>
              <p:spPr bwMode="auto">
                <a:xfrm>
                  <a:off x="1846342" y="173544"/>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12</a:t>
                  </a:r>
                </a:p>
              </p:txBody>
            </p:sp>
          </p:grpSp>
          <p:grpSp>
            <p:nvGrpSpPr>
              <p:cNvPr id="32" name="Group 56"/>
              <p:cNvGrpSpPr>
                <a:grpSpLocks/>
              </p:cNvGrpSpPr>
              <p:nvPr/>
            </p:nvGrpSpPr>
            <p:grpSpPr bwMode="auto">
              <a:xfrm>
                <a:off x="2565905" y="6206825"/>
                <a:ext cx="2810665" cy="215437"/>
                <a:chOff x="1963266" y="2417256"/>
                <a:chExt cx="2810904" cy="215444"/>
              </a:xfrm>
            </p:grpSpPr>
            <p:sp>
              <p:nvSpPr>
                <p:cNvPr id="95" name="TextBox 57"/>
                <p:cNvSpPr txBox="1">
                  <a:spLocks noChangeArrowheads="1"/>
                </p:cNvSpPr>
                <p:nvPr/>
              </p:nvSpPr>
              <p:spPr bwMode="auto">
                <a:xfrm>
                  <a:off x="1963266" y="241725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0</a:t>
                  </a:r>
                </a:p>
              </p:txBody>
            </p:sp>
            <p:sp>
              <p:nvSpPr>
                <p:cNvPr id="96" name="TextBox 58"/>
                <p:cNvSpPr txBox="1">
                  <a:spLocks noChangeArrowheads="1"/>
                </p:cNvSpPr>
                <p:nvPr/>
              </p:nvSpPr>
              <p:spPr bwMode="auto">
                <a:xfrm>
                  <a:off x="222577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20</a:t>
                  </a:r>
                </a:p>
              </p:txBody>
            </p:sp>
            <p:sp>
              <p:nvSpPr>
                <p:cNvPr id="97" name="TextBox 59"/>
                <p:cNvSpPr txBox="1">
                  <a:spLocks noChangeArrowheads="1"/>
                </p:cNvSpPr>
                <p:nvPr/>
              </p:nvSpPr>
              <p:spPr bwMode="auto">
                <a:xfrm>
                  <a:off x="2505712"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40</a:t>
                  </a:r>
                </a:p>
              </p:txBody>
            </p:sp>
            <p:sp>
              <p:nvSpPr>
                <p:cNvPr id="98" name="TextBox 60"/>
                <p:cNvSpPr txBox="1">
                  <a:spLocks noChangeArrowheads="1"/>
                </p:cNvSpPr>
                <p:nvPr/>
              </p:nvSpPr>
              <p:spPr bwMode="auto">
                <a:xfrm>
                  <a:off x="2776600"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60</a:t>
                  </a:r>
                </a:p>
              </p:txBody>
            </p:sp>
            <p:sp>
              <p:nvSpPr>
                <p:cNvPr id="99" name="TextBox 61"/>
                <p:cNvSpPr txBox="1">
                  <a:spLocks noChangeArrowheads="1"/>
                </p:cNvSpPr>
                <p:nvPr/>
              </p:nvSpPr>
              <p:spPr bwMode="auto">
                <a:xfrm>
                  <a:off x="307082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80</a:t>
                  </a:r>
                </a:p>
              </p:txBody>
            </p:sp>
            <p:sp>
              <p:nvSpPr>
                <p:cNvPr id="100" name="TextBox 62"/>
                <p:cNvSpPr txBox="1">
                  <a:spLocks noChangeArrowheads="1"/>
                </p:cNvSpPr>
                <p:nvPr/>
              </p:nvSpPr>
              <p:spPr bwMode="auto">
                <a:xfrm>
                  <a:off x="3315798"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100</a:t>
                  </a:r>
                </a:p>
              </p:txBody>
            </p:sp>
            <p:sp>
              <p:nvSpPr>
                <p:cNvPr id="101" name="TextBox 63"/>
                <p:cNvSpPr txBox="1">
                  <a:spLocks noChangeArrowheads="1"/>
                </p:cNvSpPr>
                <p:nvPr/>
              </p:nvSpPr>
              <p:spPr bwMode="auto">
                <a:xfrm>
                  <a:off x="3602702"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120</a:t>
                  </a:r>
                </a:p>
              </p:txBody>
            </p:sp>
            <p:sp>
              <p:nvSpPr>
                <p:cNvPr id="102" name="TextBox 64"/>
                <p:cNvSpPr txBox="1">
                  <a:spLocks noChangeArrowheads="1"/>
                </p:cNvSpPr>
                <p:nvPr/>
              </p:nvSpPr>
              <p:spPr bwMode="auto">
                <a:xfrm>
                  <a:off x="3873590"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140</a:t>
                  </a:r>
                </a:p>
              </p:txBody>
            </p:sp>
            <p:sp>
              <p:nvSpPr>
                <p:cNvPr id="103" name="TextBox 65"/>
                <p:cNvSpPr txBox="1">
                  <a:spLocks noChangeArrowheads="1"/>
                </p:cNvSpPr>
                <p:nvPr/>
              </p:nvSpPr>
              <p:spPr bwMode="auto">
                <a:xfrm>
                  <a:off x="415724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160</a:t>
                  </a:r>
                </a:p>
              </p:txBody>
            </p:sp>
            <p:sp>
              <p:nvSpPr>
                <p:cNvPr id="104" name="TextBox 66"/>
                <p:cNvSpPr txBox="1">
                  <a:spLocks noChangeArrowheads="1"/>
                </p:cNvSpPr>
                <p:nvPr/>
              </p:nvSpPr>
              <p:spPr bwMode="auto">
                <a:xfrm>
                  <a:off x="443561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180</a:t>
                  </a:r>
                </a:p>
              </p:txBody>
            </p:sp>
          </p:grpSp>
          <p:sp>
            <p:nvSpPr>
              <p:cNvPr id="35" name="TextBox 93"/>
              <p:cNvSpPr txBox="1">
                <a:spLocks noChangeArrowheads="1"/>
              </p:cNvSpPr>
              <p:nvPr/>
            </p:nvSpPr>
            <p:spPr bwMode="auto">
              <a:xfrm>
                <a:off x="3525245" y="6310611"/>
                <a:ext cx="787328" cy="2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a:t>radius (km)</a:t>
                </a:r>
              </a:p>
            </p:txBody>
          </p:sp>
          <p:sp>
            <p:nvSpPr>
              <p:cNvPr id="37" name="TextBox 36"/>
              <p:cNvSpPr txBox="1"/>
              <p:nvPr/>
            </p:nvSpPr>
            <p:spPr bwMode="auto">
              <a:xfrm>
                <a:off x="2245856" y="4767894"/>
                <a:ext cx="338525" cy="706262"/>
              </a:xfrm>
              <a:prstGeom prst="rect">
                <a:avLst/>
              </a:prstGeom>
              <a:noFill/>
            </p:spPr>
            <p:txBody>
              <a:bodyPr vert="vert270" wrap="none">
                <a:spAutoFit/>
              </a:bodyPr>
              <a:lstStyle/>
              <a:p>
                <a:pPr fontAlgn="auto">
                  <a:spcBef>
                    <a:spcPts val="0"/>
                  </a:spcBef>
                  <a:spcAft>
                    <a:spcPts val="0"/>
                  </a:spcAft>
                  <a:defRPr/>
                </a:pPr>
                <a:r>
                  <a:rPr lang="en-US" sz="1000" b="1" dirty="0">
                    <a:latin typeface="+mn-lt"/>
                    <a:ea typeface="+mn-ea"/>
                  </a:rPr>
                  <a:t>height (km)</a:t>
                </a:r>
              </a:p>
            </p:txBody>
          </p:sp>
          <p:sp>
            <p:nvSpPr>
              <p:cNvPr id="39" name="TextBox 99"/>
              <p:cNvSpPr txBox="1">
                <a:spLocks noChangeArrowheads="1"/>
              </p:cNvSpPr>
              <p:nvPr/>
            </p:nvSpPr>
            <p:spPr bwMode="auto">
              <a:xfrm>
                <a:off x="2698377" y="4077028"/>
                <a:ext cx="671922" cy="24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dirty="0">
                    <a:solidFill>
                      <a:srgbClr val="FF0000"/>
                    </a:solidFill>
                  </a:rPr>
                  <a:t>Exp.2612</a:t>
                </a:r>
              </a:p>
            </p:txBody>
          </p:sp>
        </p:grpSp>
        <p:grpSp>
          <p:nvGrpSpPr>
            <p:cNvPr id="2" name="Group 1"/>
            <p:cNvGrpSpPr/>
            <p:nvPr/>
          </p:nvGrpSpPr>
          <p:grpSpPr>
            <a:xfrm>
              <a:off x="4917957" y="3802147"/>
              <a:ext cx="3462460" cy="2659788"/>
              <a:chOff x="5600121" y="3885410"/>
              <a:chExt cx="3462460" cy="2659788"/>
            </a:xfrm>
          </p:grpSpPr>
          <p:pic>
            <p:nvPicPr>
              <p:cNvPr id="26" name="Picture 7" descr="inertcylav_2618.gif"/>
              <p:cNvPicPr>
                <a:picLocks noChangeAspect="1"/>
              </p:cNvPicPr>
              <p:nvPr/>
            </p:nvPicPr>
            <p:blipFill>
              <a:blip r:embed="rId13" cstate="email">
                <a:extLst>
                  <a:ext uri="{28A0092B-C50C-407E-A947-70E740481C1C}">
                    <a14:useLocalDpi xmlns:a14="http://schemas.microsoft.com/office/drawing/2010/main"/>
                  </a:ext>
                </a:extLst>
              </a:blip>
              <a:srcRect l="11215" b="10716"/>
              <a:stretch>
                <a:fillRect/>
              </a:stretch>
            </p:blipFill>
            <p:spPr bwMode="auto">
              <a:xfrm>
                <a:off x="6015104" y="3885410"/>
                <a:ext cx="3047477" cy="236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6"/>
              <p:cNvSpPr txBox="1">
                <a:spLocks noChangeArrowheads="1"/>
              </p:cNvSpPr>
              <p:nvPr/>
            </p:nvSpPr>
            <p:spPr bwMode="auto">
              <a:xfrm>
                <a:off x="7857333" y="4052850"/>
                <a:ext cx="689552" cy="4000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630238" algn="l"/>
                  </a:tabLst>
                  <a:defRPr>
                    <a:solidFill>
                      <a:schemeClr val="tx1"/>
                    </a:solidFill>
                    <a:latin typeface="Calibri" charset="0"/>
                    <a:ea typeface="ＭＳ Ｐゴシック" charset="0"/>
                  </a:defRPr>
                </a:lvl1pPr>
                <a:lvl2pPr marL="742950" indent="-285750">
                  <a:tabLst>
                    <a:tab pos="630238" algn="l"/>
                  </a:tabLst>
                  <a:defRPr>
                    <a:solidFill>
                      <a:schemeClr val="tx1"/>
                    </a:solidFill>
                    <a:latin typeface="Calibri" charset="0"/>
                    <a:ea typeface="ＭＳ Ｐゴシック" charset="0"/>
                  </a:defRPr>
                </a:lvl2pPr>
                <a:lvl3pPr marL="1143000" indent="-228600">
                  <a:tabLst>
                    <a:tab pos="630238" algn="l"/>
                  </a:tabLst>
                  <a:defRPr>
                    <a:solidFill>
                      <a:schemeClr val="tx1"/>
                    </a:solidFill>
                    <a:latin typeface="Calibri" charset="0"/>
                    <a:ea typeface="ＭＳ Ｐゴシック" charset="0"/>
                  </a:defRPr>
                </a:lvl3pPr>
                <a:lvl4pPr marL="1600200" indent="-228600">
                  <a:tabLst>
                    <a:tab pos="630238" algn="l"/>
                  </a:tabLst>
                  <a:defRPr>
                    <a:solidFill>
                      <a:schemeClr val="tx1"/>
                    </a:solidFill>
                    <a:latin typeface="Calibri" charset="0"/>
                    <a:ea typeface="ＭＳ Ｐゴシック" charset="0"/>
                  </a:defRPr>
                </a:lvl4pPr>
                <a:lvl5pPr marL="2057400" indent="-228600">
                  <a:tabLst>
                    <a:tab pos="630238" algn="l"/>
                  </a:tabLst>
                  <a:defRPr>
                    <a:solidFill>
                      <a:schemeClr val="tx1"/>
                    </a:solidFill>
                    <a:latin typeface="Calibri" charset="0"/>
                    <a:ea typeface="ＭＳ Ｐゴシック" charset="0"/>
                  </a:defRPr>
                </a:lvl5pPr>
                <a:lvl6pPr marL="2514600" indent="-228600" fontAlgn="base">
                  <a:spcBef>
                    <a:spcPct val="0"/>
                  </a:spcBef>
                  <a:spcAft>
                    <a:spcPct val="0"/>
                  </a:spcAft>
                  <a:tabLst>
                    <a:tab pos="630238" algn="l"/>
                  </a:tabLst>
                  <a:defRPr>
                    <a:solidFill>
                      <a:schemeClr val="tx1"/>
                    </a:solidFill>
                    <a:latin typeface="Calibri" charset="0"/>
                    <a:ea typeface="ＭＳ Ｐゴシック" charset="0"/>
                  </a:defRPr>
                </a:lvl6pPr>
                <a:lvl7pPr marL="2971800" indent="-228600" fontAlgn="base">
                  <a:spcBef>
                    <a:spcPct val="0"/>
                  </a:spcBef>
                  <a:spcAft>
                    <a:spcPct val="0"/>
                  </a:spcAft>
                  <a:tabLst>
                    <a:tab pos="630238" algn="l"/>
                  </a:tabLst>
                  <a:defRPr>
                    <a:solidFill>
                      <a:schemeClr val="tx1"/>
                    </a:solidFill>
                    <a:latin typeface="Calibri" charset="0"/>
                    <a:ea typeface="ＭＳ Ｐゴシック" charset="0"/>
                  </a:defRPr>
                </a:lvl7pPr>
                <a:lvl8pPr marL="3429000" indent="-228600" fontAlgn="base">
                  <a:spcBef>
                    <a:spcPct val="0"/>
                  </a:spcBef>
                  <a:spcAft>
                    <a:spcPct val="0"/>
                  </a:spcAft>
                  <a:tabLst>
                    <a:tab pos="630238" algn="l"/>
                  </a:tabLst>
                  <a:defRPr>
                    <a:solidFill>
                      <a:schemeClr val="tx1"/>
                    </a:solidFill>
                    <a:latin typeface="Calibri" charset="0"/>
                    <a:ea typeface="ＭＳ Ｐゴシック" charset="0"/>
                  </a:defRPr>
                </a:lvl8pPr>
                <a:lvl9pPr marL="3886200" indent="-228600" fontAlgn="base">
                  <a:spcBef>
                    <a:spcPct val="0"/>
                  </a:spcBef>
                  <a:spcAft>
                    <a:spcPct val="0"/>
                  </a:spcAft>
                  <a:tabLst>
                    <a:tab pos="630238" algn="l"/>
                  </a:tabLst>
                  <a:defRPr>
                    <a:solidFill>
                      <a:schemeClr val="tx1"/>
                    </a:solidFill>
                    <a:latin typeface="Calibri" charset="0"/>
                    <a:ea typeface="ＭＳ Ｐゴシック" charset="0"/>
                  </a:defRPr>
                </a:lvl9pPr>
              </a:lstStyle>
              <a:p>
                <a:pPr algn="r"/>
                <a:r>
                  <a:rPr lang="en-US" sz="1000" b="1"/>
                  <a:t>RMW: 56</a:t>
                </a:r>
              </a:p>
              <a:p>
                <a:pPr algn="r"/>
                <a:r>
                  <a:rPr lang="en-US" sz="1000" b="1"/>
                  <a:t>IS</a:t>
                </a:r>
                <a:r>
                  <a:rPr lang="en-US" sz="1000" b="1" baseline="-25000"/>
                  <a:t>av</a:t>
                </a:r>
                <a:r>
                  <a:rPr lang="en-US" sz="1000" b="1"/>
                  <a:t> : 3.9</a:t>
                </a:r>
                <a:endParaRPr lang="en-US" sz="1000" b="1" baseline="30000"/>
              </a:p>
            </p:txBody>
          </p:sp>
          <p:grpSp>
            <p:nvGrpSpPr>
              <p:cNvPr id="33" name="Group 67"/>
              <p:cNvGrpSpPr>
                <a:grpSpLocks/>
              </p:cNvGrpSpPr>
              <p:nvPr/>
            </p:nvGrpSpPr>
            <p:grpSpPr bwMode="auto">
              <a:xfrm>
                <a:off x="5798416" y="3943219"/>
                <a:ext cx="290323" cy="2402262"/>
                <a:chOff x="1843252" y="173544"/>
                <a:chExt cx="290348" cy="2402337"/>
              </a:xfrm>
            </p:grpSpPr>
            <p:sp>
              <p:nvSpPr>
                <p:cNvPr id="82" name="TextBox 68"/>
                <p:cNvSpPr txBox="1">
                  <a:spLocks noChangeArrowheads="1"/>
                </p:cNvSpPr>
                <p:nvPr/>
              </p:nvSpPr>
              <p:spPr bwMode="auto">
                <a:xfrm>
                  <a:off x="1890826" y="2360437"/>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0</a:t>
                  </a:r>
                </a:p>
              </p:txBody>
            </p:sp>
            <p:sp>
              <p:nvSpPr>
                <p:cNvPr id="83" name="TextBox 69"/>
                <p:cNvSpPr txBox="1">
                  <a:spLocks noChangeArrowheads="1"/>
                </p:cNvSpPr>
                <p:nvPr/>
              </p:nvSpPr>
              <p:spPr bwMode="auto">
                <a:xfrm>
                  <a:off x="1890826" y="21833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a:t>
                  </a:r>
                </a:p>
              </p:txBody>
            </p:sp>
            <p:sp>
              <p:nvSpPr>
                <p:cNvPr id="84" name="TextBox 70"/>
                <p:cNvSpPr txBox="1">
                  <a:spLocks noChangeArrowheads="1"/>
                </p:cNvSpPr>
                <p:nvPr/>
              </p:nvSpPr>
              <p:spPr bwMode="auto">
                <a:xfrm>
                  <a:off x="1890826" y="199705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2</a:t>
                  </a:r>
                </a:p>
              </p:txBody>
            </p:sp>
            <p:sp>
              <p:nvSpPr>
                <p:cNvPr id="85" name="TextBox 71"/>
                <p:cNvSpPr txBox="1">
                  <a:spLocks noChangeArrowheads="1"/>
                </p:cNvSpPr>
                <p:nvPr/>
              </p:nvSpPr>
              <p:spPr bwMode="auto">
                <a:xfrm>
                  <a:off x="1890826" y="181822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3</a:t>
                  </a:r>
                </a:p>
              </p:txBody>
            </p:sp>
            <p:sp>
              <p:nvSpPr>
                <p:cNvPr id="86" name="TextBox 72"/>
                <p:cNvSpPr txBox="1">
                  <a:spLocks noChangeArrowheads="1"/>
                </p:cNvSpPr>
                <p:nvPr/>
              </p:nvSpPr>
              <p:spPr bwMode="auto">
                <a:xfrm>
                  <a:off x="1890826" y="163720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4</a:t>
                  </a:r>
                </a:p>
              </p:txBody>
            </p:sp>
            <p:sp>
              <p:nvSpPr>
                <p:cNvPr id="87" name="TextBox 73"/>
                <p:cNvSpPr txBox="1">
                  <a:spLocks noChangeArrowheads="1"/>
                </p:cNvSpPr>
                <p:nvPr/>
              </p:nvSpPr>
              <p:spPr bwMode="auto">
                <a:xfrm>
                  <a:off x="1890826" y="145308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5</a:t>
                  </a:r>
                </a:p>
              </p:txBody>
            </p:sp>
            <p:sp>
              <p:nvSpPr>
                <p:cNvPr id="88" name="TextBox 74"/>
                <p:cNvSpPr txBox="1">
                  <a:spLocks noChangeArrowheads="1"/>
                </p:cNvSpPr>
                <p:nvPr/>
              </p:nvSpPr>
              <p:spPr bwMode="auto">
                <a:xfrm>
                  <a:off x="1890826" y="12689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6</a:t>
                  </a:r>
                </a:p>
              </p:txBody>
            </p:sp>
            <p:sp>
              <p:nvSpPr>
                <p:cNvPr id="89" name="TextBox 75"/>
                <p:cNvSpPr txBox="1">
                  <a:spLocks noChangeArrowheads="1"/>
                </p:cNvSpPr>
                <p:nvPr/>
              </p:nvSpPr>
              <p:spPr bwMode="auto">
                <a:xfrm>
                  <a:off x="1890826" y="109014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7</a:t>
                  </a:r>
                </a:p>
              </p:txBody>
            </p:sp>
            <p:sp>
              <p:nvSpPr>
                <p:cNvPr id="90" name="TextBox 76"/>
                <p:cNvSpPr txBox="1">
                  <a:spLocks noChangeArrowheads="1"/>
                </p:cNvSpPr>
                <p:nvPr/>
              </p:nvSpPr>
              <p:spPr bwMode="auto">
                <a:xfrm>
                  <a:off x="1890826" y="909114"/>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8</a:t>
                  </a:r>
                </a:p>
              </p:txBody>
            </p:sp>
            <p:sp>
              <p:nvSpPr>
                <p:cNvPr id="91" name="TextBox 77"/>
                <p:cNvSpPr txBox="1">
                  <a:spLocks noChangeArrowheads="1"/>
                </p:cNvSpPr>
                <p:nvPr/>
              </p:nvSpPr>
              <p:spPr bwMode="auto">
                <a:xfrm>
                  <a:off x="1890826" y="71971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9</a:t>
                  </a:r>
                </a:p>
              </p:txBody>
            </p:sp>
            <p:sp>
              <p:nvSpPr>
                <p:cNvPr id="92" name="TextBox 78"/>
                <p:cNvSpPr txBox="1">
                  <a:spLocks noChangeArrowheads="1"/>
                </p:cNvSpPr>
                <p:nvPr/>
              </p:nvSpPr>
              <p:spPr bwMode="auto">
                <a:xfrm>
                  <a:off x="1846342" y="53868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10</a:t>
                  </a:r>
                </a:p>
              </p:txBody>
            </p:sp>
            <p:sp>
              <p:nvSpPr>
                <p:cNvPr id="93" name="TextBox 79"/>
                <p:cNvSpPr txBox="1">
                  <a:spLocks noChangeArrowheads="1"/>
                </p:cNvSpPr>
                <p:nvPr/>
              </p:nvSpPr>
              <p:spPr bwMode="auto">
                <a:xfrm>
                  <a:off x="1843252" y="3598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11</a:t>
                  </a:r>
                </a:p>
              </p:txBody>
            </p:sp>
            <p:sp>
              <p:nvSpPr>
                <p:cNvPr id="94" name="TextBox 80"/>
                <p:cNvSpPr txBox="1">
                  <a:spLocks noChangeArrowheads="1"/>
                </p:cNvSpPr>
                <p:nvPr/>
              </p:nvSpPr>
              <p:spPr bwMode="auto">
                <a:xfrm>
                  <a:off x="1846342" y="173544"/>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12</a:t>
                  </a:r>
                </a:p>
              </p:txBody>
            </p:sp>
          </p:grpSp>
          <p:grpSp>
            <p:nvGrpSpPr>
              <p:cNvPr id="34" name="Group 81"/>
              <p:cNvGrpSpPr>
                <a:grpSpLocks/>
              </p:cNvGrpSpPr>
              <p:nvPr/>
            </p:nvGrpSpPr>
            <p:grpSpPr bwMode="auto">
              <a:xfrm>
                <a:off x="5918420" y="6186860"/>
                <a:ext cx="2810665" cy="215437"/>
                <a:chOff x="1963266" y="2417256"/>
                <a:chExt cx="2810904" cy="215444"/>
              </a:xfrm>
            </p:grpSpPr>
            <p:sp>
              <p:nvSpPr>
                <p:cNvPr id="72" name="TextBox 82"/>
                <p:cNvSpPr txBox="1">
                  <a:spLocks noChangeArrowheads="1"/>
                </p:cNvSpPr>
                <p:nvPr/>
              </p:nvSpPr>
              <p:spPr bwMode="auto">
                <a:xfrm>
                  <a:off x="1963266" y="241725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0</a:t>
                  </a:r>
                </a:p>
              </p:txBody>
            </p:sp>
            <p:sp>
              <p:nvSpPr>
                <p:cNvPr id="73" name="TextBox 83"/>
                <p:cNvSpPr txBox="1">
                  <a:spLocks noChangeArrowheads="1"/>
                </p:cNvSpPr>
                <p:nvPr/>
              </p:nvSpPr>
              <p:spPr bwMode="auto">
                <a:xfrm>
                  <a:off x="222577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20</a:t>
                  </a:r>
                </a:p>
              </p:txBody>
            </p:sp>
            <p:sp>
              <p:nvSpPr>
                <p:cNvPr id="74" name="TextBox 84"/>
                <p:cNvSpPr txBox="1">
                  <a:spLocks noChangeArrowheads="1"/>
                </p:cNvSpPr>
                <p:nvPr/>
              </p:nvSpPr>
              <p:spPr bwMode="auto">
                <a:xfrm>
                  <a:off x="2505712"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40</a:t>
                  </a:r>
                </a:p>
              </p:txBody>
            </p:sp>
            <p:sp>
              <p:nvSpPr>
                <p:cNvPr id="75" name="TextBox 85"/>
                <p:cNvSpPr txBox="1">
                  <a:spLocks noChangeArrowheads="1"/>
                </p:cNvSpPr>
                <p:nvPr/>
              </p:nvSpPr>
              <p:spPr bwMode="auto">
                <a:xfrm>
                  <a:off x="2776600"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60</a:t>
                  </a:r>
                </a:p>
              </p:txBody>
            </p:sp>
            <p:sp>
              <p:nvSpPr>
                <p:cNvPr id="76" name="TextBox 86"/>
                <p:cNvSpPr txBox="1">
                  <a:spLocks noChangeArrowheads="1"/>
                </p:cNvSpPr>
                <p:nvPr/>
              </p:nvSpPr>
              <p:spPr bwMode="auto">
                <a:xfrm>
                  <a:off x="307082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80</a:t>
                  </a:r>
                </a:p>
              </p:txBody>
            </p:sp>
            <p:sp>
              <p:nvSpPr>
                <p:cNvPr id="77" name="TextBox 87"/>
                <p:cNvSpPr txBox="1">
                  <a:spLocks noChangeArrowheads="1"/>
                </p:cNvSpPr>
                <p:nvPr/>
              </p:nvSpPr>
              <p:spPr bwMode="auto">
                <a:xfrm>
                  <a:off x="3315798"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100</a:t>
                  </a:r>
                </a:p>
              </p:txBody>
            </p:sp>
            <p:sp>
              <p:nvSpPr>
                <p:cNvPr id="78" name="TextBox 88"/>
                <p:cNvSpPr txBox="1">
                  <a:spLocks noChangeArrowheads="1"/>
                </p:cNvSpPr>
                <p:nvPr/>
              </p:nvSpPr>
              <p:spPr bwMode="auto">
                <a:xfrm>
                  <a:off x="3602702"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120</a:t>
                  </a:r>
                </a:p>
              </p:txBody>
            </p:sp>
            <p:sp>
              <p:nvSpPr>
                <p:cNvPr id="79" name="TextBox 89"/>
                <p:cNvSpPr txBox="1">
                  <a:spLocks noChangeArrowheads="1"/>
                </p:cNvSpPr>
                <p:nvPr/>
              </p:nvSpPr>
              <p:spPr bwMode="auto">
                <a:xfrm>
                  <a:off x="3873590"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140</a:t>
                  </a:r>
                </a:p>
              </p:txBody>
            </p:sp>
            <p:sp>
              <p:nvSpPr>
                <p:cNvPr id="80" name="TextBox 90"/>
                <p:cNvSpPr txBox="1">
                  <a:spLocks noChangeArrowheads="1"/>
                </p:cNvSpPr>
                <p:nvPr/>
              </p:nvSpPr>
              <p:spPr bwMode="auto">
                <a:xfrm>
                  <a:off x="415724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160</a:t>
                  </a:r>
                </a:p>
              </p:txBody>
            </p:sp>
            <p:sp>
              <p:nvSpPr>
                <p:cNvPr id="81" name="TextBox 91"/>
                <p:cNvSpPr txBox="1">
                  <a:spLocks noChangeArrowheads="1"/>
                </p:cNvSpPr>
                <p:nvPr/>
              </p:nvSpPr>
              <p:spPr bwMode="auto">
                <a:xfrm>
                  <a:off x="443561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180</a:t>
                  </a:r>
                </a:p>
              </p:txBody>
            </p:sp>
          </p:grpSp>
          <p:sp>
            <p:nvSpPr>
              <p:cNvPr id="36" name="TextBox 94"/>
              <p:cNvSpPr txBox="1">
                <a:spLocks noChangeArrowheads="1"/>
              </p:cNvSpPr>
              <p:nvPr/>
            </p:nvSpPr>
            <p:spPr bwMode="auto">
              <a:xfrm>
                <a:off x="6876219" y="6298985"/>
                <a:ext cx="787328" cy="2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a:t>radius (km)</a:t>
                </a:r>
              </a:p>
            </p:txBody>
          </p:sp>
          <p:sp>
            <p:nvSpPr>
              <p:cNvPr id="38" name="TextBox 37"/>
              <p:cNvSpPr txBox="1"/>
              <p:nvPr/>
            </p:nvSpPr>
            <p:spPr bwMode="auto">
              <a:xfrm>
                <a:off x="5600121" y="4723583"/>
                <a:ext cx="338525" cy="706262"/>
              </a:xfrm>
              <a:prstGeom prst="rect">
                <a:avLst/>
              </a:prstGeom>
              <a:noFill/>
            </p:spPr>
            <p:txBody>
              <a:bodyPr vert="vert270" wrap="none">
                <a:spAutoFit/>
              </a:bodyPr>
              <a:lstStyle/>
              <a:p>
                <a:pPr fontAlgn="auto">
                  <a:spcBef>
                    <a:spcPts val="0"/>
                  </a:spcBef>
                  <a:spcAft>
                    <a:spcPts val="0"/>
                  </a:spcAft>
                  <a:defRPr/>
                </a:pPr>
                <a:r>
                  <a:rPr lang="en-US" sz="1000" b="1" dirty="0">
                    <a:latin typeface="+mn-lt"/>
                    <a:ea typeface="+mn-ea"/>
                  </a:rPr>
                  <a:t>height (km)</a:t>
                </a:r>
              </a:p>
            </p:txBody>
          </p:sp>
          <p:sp>
            <p:nvSpPr>
              <p:cNvPr id="40" name="TextBox 100"/>
              <p:cNvSpPr txBox="1">
                <a:spLocks noChangeArrowheads="1"/>
              </p:cNvSpPr>
              <p:nvPr/>
            </p:nvSpPr>
            <p:spPr bwMode="auto">
              <a:xfrm>
                <a:off x="6055532" y="4049500"/>
                <a:ext cx="671922" cy="24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dirty="0">
                    <a:solidFill>
                      <a:srgbClr val="008000"/>
                    </a:solidFill>
                  </a:rPr>
                  <a:t>Exp.2618</a:t>
                </a:r>
              </a:p>
            </p:txBody>
          </p:sp>
        </p:grpSp>
        <p:grpSp>
          <p:nvGrpSpPr>
            <p:cNvPr id="6" name="Group 5"/>
            <p:cNvGrpSpPr/>
            <p:nvPr/>
          </p:nvGrpSpPr>
          <p:grpSpPr>
            <a:xfrm>
              <a:off x="4906965" y="1346559"/>
              <a:ext cx="3473452" cy="2647854"/>
              <a:chOff x="3819379" y="1273574"/>
              <a:chExt cx="3473452" cy="2647854"/>
            </a:xfrm>
          </p:grpSpPr>
          <p:sp>
            <p:nvSpPr>
              <p:cNvPr id="47" name="TextBox 46"/>
              <p:cNvSpPr txBox="1"/>
              <p:nvPr/>
            </p:nvSpPr>
            <p:spPr bwMode="auto">
              <a:xfrm>
                <a:off x="3819379" y="2140031"/>
                <a:ext cx="338525" cy="706262"/>
              </a:xfrm>
              <a:prstGeom prst="rect">
                <a:avLst/>
              </a:prstGeom>
              <a:noFill/>
            </p:spPr>
            <p:txBody>
              <a:bodyPr vert="vert270" wrap="none">
                <a:spAutoFit/>
              </a:bodyPr>
              <a:lstStyle/>
              <a:p>
                <a:pPr fontAlgn="auto">
                  <a:spcBef>
                    <a:spcPts val="0"/>
                  </a:spcBef>
                  <a:spcAft>
                    <a:spcPts val="0"/>
                  </a:spcAft>
                  <a:defRPr/>
                </a:pPr>
                <a:r>
                  <a:rPr lang="en-US" sz="1000" b="1" dirty="0">
                    <a:latin typeface="+mn-lt"/>
                    <a:ea typeface="+mn-ea"/>
                  </a:rPr>
                  <a:t>height (km)</a:t>
                </a:r>
              </a:p>
            </p:txBody>
          </p:sp>
          <p:grpSp>
            <p:nvGrpSpPr>
              <p:cNvPr id="3" name="Group 2"/>
              <p:cNvGrpSpPr/>
              <p:nvPr/>
            </p:nvGrpSpPr>
            <p:grpSpPr>
              <a:xfrm>
                <a:off x="4027261" y="1273574"/>
                <a:ext cx="3265570" cy="2647854"/>
                <a:chOff x="4005370" y="1288171"/>
                <a:chExt cx="3265570" cy="2647854"/>
              </a:xfrm>
            </p:grpSpPr>
            <p:pic>
              <p:nvPicPr>
                <p:cNvPr id="41" name="Picture 5" descr="inertcylav_dopp.gif"/>
                <p:cNvPicPr>
                  <a:picLocks noChangeAspect="1"/>
                </p:cNvPicPr>
                <p:nvPr/>
              </p:nvPicPr>
              <p:blipFill>
                <a:blip r:embed="rId14" cstate="email">
                  <a:extLst>
                    <a:ext uri="{28A0092B-C50C-407E-A947-70E740481C1C}">
                      <a14:useLocalDpi xmlns:a14="http://schemas.microsoft.com/office/drawing/2010/main"/>
                    </a:ext>
                  </a:extLst>
                </a:blip>
                <a:srcRect l="11215" b="10875"/>
                <a:stretch>
                  <a:fillRect/>
                </a:stretch>
              </p:blipFill>
              <p:spPr bwMode="auto">
                <a:xfrm>
                  <a:off x="4223463" y="1288171"/>
                  <a:ext cx="3047477" cy="236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8"/>
                <p:cNvSpPr txBox="1">
                  <a:spLocks noChangeArrowheads="1"/>
                </p:cNvSpPr>
                <p:nvPr/>
              </p:nvSpPr>
              <p:spPr bwMode="auto">
                <a:xfrm>
                  <a:off x="6075994" y="1445821"/>
                  <a:ext cx="681539" cy="4000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630238" algn="l"/>
                    </a:tabLst>
                    <a:defRPr>
                      <a:solidFill>
                        <a:schemeClr val="tx1"/>
                      </a:solidFill>
                      <a:latin typeface="Calibri" charset="0"/>
                      <a:ea typeface="ＭＳ Ｐゴシック" charset="0"/>
                    </a:defRPr>
                  </a:lvl1pPr>
                  <a:lvl2pPr marL="742950" indent="-285750">
                    <a:tabLst>
                      <a:tab pos="630238" algn="l"/>
                    </a:tabLst>
                    <a:defRPr>
                      <a:solidFill>
                        <a:schemeClr val="tx1"/>
                      </a:solidFill>
                      <a:latin typeface="Calibri" charset="0"/>
                      <a:ea typeface="ＭＳ Ｐゴシック" charset="0"/>
                    </a:defRPr>
                  </a:lvl2pPr>
                  <a:lvl3pPr marL="1143000" indent="-228600">
                    <a:tabLst>
                      <a:tab pos="630238" algn="l"/>
                    </a:tabLst>
                    <a:defRPr>
                      <a:solidFill>
                        <a:schemeClr val="tx1"/>
                      </a:solidFill>
                      <a:latin typeface="Calibri" charset="0"/>
                      <a:ea typeface="ＭＳ Ｐゴシック" charset="0"/>
                    </a:defRPr>
                  </a:lvl3pPr>
                  <a:lvl4pPr marL="1600200" indent="-228600">
                    <a:tabLst>
                      <a:tab pos="630238" algn="l"/>
                    </a:tabLst>
                    <a:defRPr>
                      <a:solidFill>
                        <a:schemeClr val="tx1"/>
                      </a:solidFill>
                      <a:latin typeface="Calibri" charset="0"/>
                      <a:ea typeface="ＭＳ Ｐゴシック" charset="0"/>
                    </a:defRPr>
                  </a:lvl4pPr>
                  <a:lvl5pPr marL="2057400" indent="-228600">
                    <a:tabLst>
                      <a:tab pos="630238" algn="l"/>
                    </a:tabLst>
                    <a:defRPr>
                      <a:solidFill>
                        <a:schemeClr val="tx1"/>
                      </a:solidFill>
                      <a:latin typeface="Calibri" charset="0"/>
                      <a:ea typeface="ＭＳ Ｐゴシック" charset="0"/>
                    </a:defRPr>
                  </a:lvl5pPr>
                  <a:lvl6pPr marL="2514600" indent="-228600" fontAlgn="base">
                    <a:spcBef>
                      <a:spcPct val="0"/>
                    </a:spcBef>
                    <a:spcAft>
                      <a:spcPct val="0"/>
                    </a:spcAft>
                    <a:tabLst>
                      <a:tab pos="630238" algn="l"/>
                    </a:tabLst>
                    <a:defRPr>
                      <a:solidFill>
                        <a:schemeClr val="tx1"/>
                      </a:solidFill>
                      <a:latin typeface="Calibri" charset="0"/>
                      <a:ea typeface="ＭＳ Ｐゴシック" charset="0"/>
                    </a:defRPr>
                  </a:lvl6pPr>
                  <a:lvl7pPr marL="2971800" indent="-228600" fontAlgn="base">
                    <a:spcBef>
                      <a:spcPct val="0"/>
                    </a:spcBef>
                    <a:spcAft>
                      <a:spcPct val="0"/>
                    </a:spcAft>
                    <a:tabLst>
                      <a:tab pos="630238" algn="l"/>
                    </a:tabLst>
                    <a:defRPr>
                      <a:solidFill>
                        <a:schemeClr val="tx1"/>
                      </a:solidFill>
                      <a:latin typeface="Calibri" charset="0"/>
                      <a:ea typeface="ＭＳ Ｐゴシック" charset="0"/>
                    </a:defRPr>
                  </a:lvl7pPr>
                  <a:lvl8pPr marL="3429000" indent="-228600" fontAlgn="base">
                    <a:spcBef>
                      <a:spcPct val="0"/>
                    </a:spcBef>
                    <a:spcAft>
                      <a:spcPct val="0"/>
                    </a:spcAft>
                    <a:tabLst>
                      <a:tab pos="630238" algn="l"/>
                    </a:tabLst>
                    <a:defRPr>
                      <a:solidFill>
                        <a:schemeClr val="tx1"/>
                      </a:solidFill>
                      <a:latin typeface="Calibri" charset="0"/>
                      <a:ea typeface="ＭＳ Ｐゴシック" charset="0"/>
                    </a:defRPr>
                  </a:lvl8pPr>
                  <a:lvl9pPr marL="3886200" indent="-228600" fontAlgn="base">
                    <a:spcBef>
                      <a:spcPct val="0"/>
                    </a:spcBef>
                    <a:spcAft>
                      <a:spcPct val="0"/>
                    </a:spcAft>
                    <a:tabLst>
                      <a:tab pos="630238" algn="l"/>
                    </a:tabLst>
                    <a:defRPr>
                      <a:solidFill>
                        <a:schemeClr val="tx1"/>
                      </a:solidFill>
                      <a:latin typeface="Calibri" charset="0"/>
                      <a:ea typeface="ＭＳ Ｐゴシック" charset="0"/>
                    </a:defRPr>
                  </a:lvl9pPr>
                </a:lstStyle>
                <a:p>
                  <a:pPr algn="r"/>
                  <a:r>
                    <a:rPr lang="en-US" sz="1000" b="1"/>
                    <a:t>RMW: 65</a:t>
                  </a:r>
                </a:p>
                <a:p>
                  <a:pPr algn="r"/>
                  <a:r>
                    <a:rPr lang="en-US" sz="1000" b="1"/>
                    <a:t>IS</a:t>
                  </a:r>
                  <a:r>
                    <a:rPr lang="en-US" sz="1000" b="1" baseline="-25000"/>
                    <a:t>av</a:t>
                  </a:r>
                  <a:r>
                    <a:rPr lang="en-US" sz="1000" b="1"/>
                    <a:t> : 3.5</a:t>
                  </a:r>
                  <a:endParaRPr lang="en-US" sz="1000" b="1" baseline="30000"/>
                </a:p>
              </p:txBody>
            </p:sp>
            <p:grpSp>
              <p:nvGrpSpPr>
                <p:cNvPr id="44" name="Group 40"/>
                <p:cNvGrpSpPr>
                  <a:grpSpLocks/>
                </p:cNvGrpSpPr>
                <p:nvPr/>
              </p:nvGrpSpPr>
              <p:grpSpPr bwMode="auto">
                <a:xfrm>
                  <a:off x="4005370" y="1335592"/>
                  <a:ext cx="290323" cy="2402262"/>
                  <a:chOff x="1843252" y="173544"/>
                  <a:chExt cx="290348" cy="2402337"/>
                </a:xfrm>
              </p:grpSpPr>
              <p:sp>
                <p:nvSpPr>
                  <p:cNvPr id="59" name="TextBox 17"/>
                  <p:cNvSpPr txBox="1">
                    <a:spLocks noChangeArrowheads="1"/>
                  </p:cNvSpPr>
                  <p:nvPr/>
                </p:nvSpPr>
                <p:spPr bwMode="auto">
                  <a:xfrm>
                    <a:off x="1890826" y="2360437"/>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0</a:t>
                    </a:r>
                  </a:p>
                </p:txBody>
              </p:sp>
              <p:sp>
                <p:nvSpPr>
                  <p:cNvPr id="60" name="TextBox 18"/>
                  <p:cNvSpPr txBox="1">
                    <a:spLocks noChangeArrowheads="1"/>
                  </p:cNvSpPr>
                  <p:nvPr/>
                </p:nvSpPr>
                <p:spPr bwMode="auto">
                  <a:xfrm>
                    <a:off x="1890826" y="21833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a:t>
                    </a:r>
                  </a:p>
                </p:txBody>
              </p:sp>
              <p:sp>
                <p:nvSpPr>
                  <p:cNvPr id="61" name="TextBox 19"/>
                  <p:cNvSpPr txBox="1">
                    <a:spLocks noChangeArrowheads="1"/>
                  </p:cNvSpPr>
                  <p:nvPr/>
                </p:nvSpPr>
                <p:spPr bwMode="auto">
                  <a:xfrm>
                    <a:off x="1890826" y="199705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2</a:t>
                    </a:r>
                  </a:p>
                </p:txBody>
              </p:sp>
              <p:sp>
                <p:nvSpPr>
                  <p:cNvPr id="62" name="TextBox 20"/>
                  <p:cNvSpPr txBox="1">
                    <a:spLocks noChangeArrowheads="1"/>
                  </p:cNvSpPr>
                  <p:nvPr/>
                </p:nvSpPr>
                <p:spPr bwMode="auto">
                  <a:xfrm>
                    <a:off x="1890826" y="181822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3</a:t>
                    </a:r>
                  </a:p>
                </p:txBody>
              </p:sp>
              <p:sp>
                <p:nvSpPr>
                  <p:cNvPr id="63" name="TextBox 21"/>
                  <p:cNvSpPr txBox="1">
                    <a:spLocks noChangeArrowheads="1"/>
                  </p:cNvSpPr>
                  <p:nvPr/>
                </p:nvSpPr>
                <p:spPr bwMode="auto">
                  <a:xfrm>
                    <a:off x="1890826" y="163720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4</a:t>
                    </a:r>
                  </a:p>
                </p:txBody>
              </p:sp>
              <p:sp>
                <p:nvSpPr>
                  <p:cNvPr id="64" name="TextBox 22"/>
                  <p:cNvSpPr txBox="1">
                    <a:spLocks noChangeArrowheads="1"/>
                  </p:cNvSpPr>
                  <p:nvPr/>
                </p:nvSpPr>
                <p:spPr bwMode="auto">
                  <a:xfrm>
                    <a:off x="1890826" y="145308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5</a:t>
                    </a:r>
                  </a:p>
                </p:txBody>
              </p:sp>
              <p:sp>
                <p:nvSpPr>
                  <p:cNvPr id="65" name="TextBox 23"/>
                  <p:cNvSpPr txBox="1">
                    <a:spLocks noChangeArrowheads="1"/>
                  </p:cNvSpPr>
                  <p:nvPr/>
                </p:nvSpPr>
                <p:spPr bwMode="auto">
                  <a:xfrm>
                    <a:off x="1890826" y="12689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6</a:t>
                    </a:r>
                  </a:p>
                </p:txBody>
              </p:sp>
              <p:sp>
                <p:nvSpPr>
                  <p:cNvPr id="66" name="TextBox 24"/>
                  <p:cNvSpPr txBox="1">
                    <a:spLocks noChangeArrowheads="1"/>
                  </p:cNvSpPr>
                  <p:nvPr/>
                </p:nvSpPr>
                <p:spPr bwMode="auto">
                  <a:xfrm>
                    <a:off x="1890826" y="109014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7</a:t>
                    </a:r>
                  </a:p>
                </p:txBody>
              </p:sp>
              <p:sp>
                <p:nvSpPr>
                  <p:cNvPr id="67" name="TextBox 25"/>
                  <p:cNvSpPr txBox="1">
                    <a:spLocks noChangeArrowheads="1"/>
                  </p:cNvSpPr>
                  <p:nvPr/>
                </p:nvSpPr>
                <p:spPr bwMode="auto">
                  <a:xfrm>
                    <a:off x="1890826" y="909114"/>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8</a:t>
                    </a:r>
                  </a:p>
                </p:txBody>
              </p:sp>
              <p:sp>
                <p:nvSpPr>
                  <p:cNvPr id="68" name="TextBox 26"/>
                  <p:cNvSpPr txBox="1">
                    <a:spLocks noChangeArrowheads="1"/>
                  </p:cNvSpPr>
                  <p:nvPr/>
                </p:nvSpPr>
                <p:spPr bwMode="auto">
                  <a:xfrm>
                    <a:off x="1890826" y="71971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9</a:t>
                    </a:r>
                  </a:p>
                </p:txBody>
              </p:sp>
              <p:sp>
                <p:nvSpPr>
                  <p:cNvPr id="69" name="TextBox 27"/>
                  <p:cNvSpPr txBox="1">
                    <a:spLocks noChangeArrowheads="1"/>
                  </p:cNvSpPr>
                  <p:nvPr/>
                </p:nvSpPr>
                <p:spPr bwMode="auto">
                  <a:xfrm>
                    <a:off x="1846342" y="53868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10</a:t>
                    </a:r>
                  </a:p>
                </p:txBody>
              </p:sp>
              <p:sp>
                <p:nvSpPr>
                  <p:cNvPr id="70" name="TextBox 28"/>
                  <p:cNvSpPr txBox="1">
                    <a:spLocks noChangeArrowheads="1"/>
                  </p:cNvSpPr>
                  <p:nvPr/>
                </p:nvSpPr>
                <p:spPr bwMode="auto">
                  <a:xfrm>
                    <a:off x="1843252" y="3598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11</a:t>
                    </a:r>
                  </a:p>
                </p:txBody>
              </p:sp>
              <p:sp>
                <p:nvSpPr>
                  <p:cNvPr id="71" name="TextBox 29"/>
                  <p:cNvSpPr txBox="1">
                    <a:spLocks noChangeArrowheads="1"/>
                  </p:cNvSpPr>
                  <p:nvPr/>
                </p:nvSpPr>
                <p:spPr bwMode="auto">
                  <a:xfrm>
                    <a:off x="1846342" y="173544"/>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12</a:t>
                    </a:r>
                  </a:p>
                </p:txBody>
              </p:sp>
            </p:grpSp>
            <p:grpSp>
              <p:nvGrpSpPr>
                <p:cNvPr id="45" name="Group 41"/>
                <p:cNvGrpSpPr>
                  <a:grpSpLocks/>
                </p:cNvGrpSpPr>
                <p:nvPr/>
              </p:nvGrpSpPr>
              <p:grpSpPr bwMode="auto">
                <a:xfrm>
                  <a:off x="4125374" y="3579234"/>
                  <a:ext cx="2810665" cy="215437"/>
                  <a:chOff x="1963266" y="2417256"/>
                  <a:chExt cx="2810904" cy="215444"/>
                </a:xfrm>
              </p:grpSpPr>
              <p:sp>
                <p:nvSpPr>
                  <p:cNvPr id="49" name="TextBox 30"/>
                  <p:cNvSpPr txBox="1">
                    <a:spLocks noChangeArrowheads="1"/>
                  </p:cNvSpPr>
                  <p:nvPr/>
                </p:nvSpPr>
                <p:spPr bwMode="auto">
                  <a:xfrm>
                    <a:off x="1963266" y="241725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0</a:t>
                    </a:r>
                  </a:p>
                </p:txBody>
              </p:sp>
              <p:sp>
                <p:nvSpPr>
                  <p:cNvPr id="50" name="TextBox 31"/>
                  <p:cNvSpPr txBox="1">
                    <a:spLocks noChangeArrowheads="1"/>
                  </p:cNvSpPr>
                  <p:nvPr/>
                </p:nvSpPr>
                <p:spPr bwMode="auto">
                  <a:xfrm>
                    <a:off x="222577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20</a:t>
                    </a:r>
                  </a:p>
                </p:txBody>
              </p:sp>
              <p:sp>
                <p:nvSpPr>
                  <p:cNvPr id="51" name="TextBox 32"/>
                  <p:cNvSpPr txBox="1">
                    <a:spLocks noChangeArrowheads="1"/>
                  </p:cNvSpPr>
                  <p:nvPr/>
                </p:nvSpPr>
                <p:spPr bwMode="auto">
                  <a:xfrm>
                    <a:off x="2505712"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40</a:t>
                    </a:r>
                  </a:p>
                </p:txBody>
              </p:sp>
              <p:sp>
                <p:nvSpPr>
                  <p:cNvPr id="52" name="TextBox 33"/>
                  <p:cNvSpPr txBox="1">
                    <a:spLocks noChangeArrowheads="1"/>
                  </p:cNvSpPr>
                  <p:nvPr/>
                </p:nvSpPr>
                <p:spPr bwMode="auto">
                  <a:xfrm>
                    <a:off x="2776600"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60</a:t>
                    </a:r>
                  </a:p>
                </p:txBody>
              </p:sp>
              <p:sp>
                <p:nvSpPr>
                  <p:cNvPr id="53" name="TextBox 34"/>
                  <p:cNvSpPr txBox="1">
                    <a:spLocks noChangeArrowheads="1"/>
                  </p:cNvSpPr>
                  <p:nvPr/>
                </p:nvSpPr>
                <p:spPr bwMode="auto">
                  <a:xfrm>
                    <a:off x="307082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80</a:t>
                    </a:r>
                  </a:p>
                </p:txBody>
              </p:sp>
              <p:sp>
                <p:nvSpPr>
                  <p:cNvPr id="54" name="TextBox 35"/>
                  <p:cNvSpPr txBox="1">
                    <a:spLocks noChangeArrowheads="1"/>
                  </p:cNvSpPr>
                  <p:nvPr/>
                </p:nvSpPr>
                <p:spPr bwMode="auto">
                  <a:xfrm>
                    <a:off x="3315798"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100</a:t>
                    </a:r>
                  </a:p>
                </p:txBody>
              </p:sp>
              <p:sp>
                <p:nvSpPr>
                  <p:cNvPr id="55" name="TextBox 36"/>
                  <p:cNvSpPr txBox="1">
                    <a:spLocks noChangeArrowheads="1"/>
                  </p:cNvSpPr>
                  <p:nvPr/>
                </p:nvSpPr>
                <p:spPr bwMode="auto">
                  <a:xfrm>
                    <a:off x="3602702"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120</a:t>
                    </a:r>
                  </a:p>
                </p:txBody>
              </p:sp>
              <p:sp>
                <p:nvSpPr>
                  <p:cNvPr id="56" name="TextBox 37"/>
                  <p:cNvSpPr txBox="1">
                    <a:spLocks noChangeArrowheads="1"/>
                  </p:cNvSpPr>
                  <p:nvPr/>
                </p:nvSpPr>
                <p:spPr bwMode="auto">
                  <a:xfrm>
                    <a:off x="3873590"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140</a:t>
                    </a:r>
                  </a:p>
                </p:txBody>
              </p:sp>
              <p:sp>
                <p:nvSpPr>
                  <p:cNvPr id="57" name="TextBox 38"/>
                  <p:cNvSpPr txBox="1">
                    <a:spLocks noChangeArrowheads="1"/>
                  </p:cNvSpPr>
                  <p:nvPr/>
                </p:nvSpPr>
                <p:spPr bwMode="auto">
                  <a:xfrm>
                    <a:off x="415724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160</a:t>
                    </a:r>
                  </a:p>
                </p:txBody>
              </p:sp>
              <p:sp>
                <p:nvSpPr>
                  <p:cNvPr id="58" name="TextBox 39"/>
                  <p:cNvSpPr txBox="1">
                    <a:spLocks noChangeArrowheads="1"/>
                  </p:cNvSpPr>
                  <p:nvPr/>
                </p:nvSpPr>
                <p:spPr bwMode="auto">
                  <a:xfrm>
                    <a:off x="443561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t>180</a:t>
                    </a:r>
                  </a:p>
                </p:txBody>
              </p:sp>
            </p:grpSp>
            <p:sp>
              <p:nvSpPr>
                <p:cNvPr id="46" name="TextBox 92"/>
                <p:cNvSpPr txBox="1">
                  <a:spLocks noChangeArrowheads="1"/>
                </p:cNvSpPr>
                <p:nvPr/>
              </p:nvSpPr>
              <p:spPr bwMode="auto">
                <a:xfrm>
                  <a:off x="5084056" y="3689812"/>
                  <a:ext cx="787328" cy="2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a:t>radius (km)</a:t>
                  </a:r>
                </a:p>
              </p:txBody>
            </p:sp>
            <p:sp>
              <p:nvSpPr>
                <p:cNvPr id="48" name="TextBox 98"/>
                <p:cNvSpPr txBox="1">
                  <a:spLocks noChangeArrowheads="1"/>
                </p:cNvSpPr>
                <p:nvPr/>
              </p:nvSpPr>
              <p:spPr bwMode="auto">
                <a:xfrm>
                  <a:off x="4240283" y="1446302"/>
                  <a:ext cx="612616" cy="24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a:t>Doppler</a:t>
                  </a:r>
                </a:p>
              </p:txBody>
            </p:sp>
          </p:grpSp>
        </p:grpSp>
        <p:grpSp>
          <p:nvGrpSpPr>
            <p:cNvPr id="11" name="Group 10"/>
            <p:cNvGrpSpPr/>
            <p:nvPr/>
          </p:nvGrpSpPr>
          <p:grpSpPr>
            <a:xfrm>
              <a:off x="605827" y="1291859"/>
              <a:ext cx="3744460" cy="2664011"/>
              <a:chOff x="1828800" y="1600200"/>
              <a:chExt cx="5181600" cy="3962400"/>
            </a:xfrm>
          </p:grpSpPr>
          <p:grpSp>
            <p:nvGrpSpPr>
              <p:cNvPr id="13" name="Group 1"/>
              <p:cNvGrpSpPr>
                <a:grpSpLocks/>
              </p:cNvGrpSpPr>
              <p:nvPr/>
            </p:nvGrpSpPr>
            <p:grpSpPr bwMode="auto">
              <a:xfrm>
                <a:off x="2133600" y="1600200"/>
                <a:ext cx="4876800" cy="3962400"/>
                <a:chOff x="1600200" y="2438400"/>
                <a:chExt cx="3195363" cy="2753162"/>
              </a:xfrm>
            </p:grpSpPr>
            <p:pic>
              <p:nvPicPr>
                <p:cNvPr id="16" name="Picture 2"/>
                <p:cNvPicPr>
                  <a:picLocks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600200" y="2438400"/>
                  <a:ext cx="3195363" cy="275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bwMode="auto">
                <a:xfrm flipV="1">
                  <a:off x="3037920" y="3098012"/>
                  <a:ext cx="1040" cy="163799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flipV="1">
                  <a:off x="3712760" y="3098012"/>
                  <a:ext cx="2080" cy="163799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26"/>
                <p:cNvSpPr txBox="1">
                  <a:spLocks noChangeArrowheads="1"/>
                </p:cNvSpPr>
                <p:nvPr/>
              </p:nvSpPr>
              <p:spPr bwMode="auto">
                <a:xfrm>
                  <a:off x="2528111" y="4361261"/>
                  <a:ext cx="245599"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dirty="0"/>
                    <a:t>I</a:t>
                  </a:r>
                </a:p>
              </p:txBody>
            </p:sp>
            <p:sp>
              <p:nvSpPr>
                <p:cNvPr id="21" name="TextBox 27"/>
                <p:cNvSpPr txBox="1">
                  <a:spLocks noChangeArrowheads="1"/>
                </p:cNvSpPr>
                <p:nvPr/>
              </p:nvSpPr>
              <p:spPr bwMode="auto">
                <a:xfrm>
                  <a:off x="3285908" y="4361261"/>
                  <a:ext cx="306519"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dirty="0"/>
                    <a:t>II</a:t>
                  </a:r>
                </a:p>
              </p:txBody>
            </p:sp>
            <p:sp>
              <p:nvSpPr>
                <p:cNvPr id="22" name="TextBox 28"/>
                <p:cNvSpPr txBox="1">
                  <a:spLocks noChangeArrowheads="1"/>
                </p:cNvSpPr>
                <p:nvPr/>
              </p:nvSpPr>
              <p:spPr bwMode="auto">
                <a:xfrm>
                  <a:off x="3915610" y="4361261"/>
                  <a:ext cx="367438"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dirty="0"/>
                    <a:t>III</a:t>
                  </a:r>
                </a:p>
              </p:txBody>
            </p:sp>
          </p:grpSp>
          <p:sp>
            <p:nvSpPr>
              <p:cNvPr id="14" name="TextBox 13"/>
              <p:cNvSpPr txBox="1"/>
              <p:nvPr/>
            </p:nvSpPr>
            <p:spPr bwMode="auto">
              <a:xfrm>
                <a:off x="1828800" y="2529146"/>
                <a:ext cx="532333" cy="1736410"/>
              </a:xfrm>
              <a:prstGeom prst="rect">
                <a:avLst/>
              </a:prstGeom>
              <a:noFill/>
            </p:spPr>
            <p:txBody>
              <a:bodyPr vert="vert270" wrap="none">
                <a:spAutoFit/>
              </a:bodyPr>
              <a:lstStyle/>
              <a:p>
                <a:pPr fontAlgn="auto">
                  <a:spcBef>
                    <a:spcPts val="0"/>
                  </a:spcBef>
                  <a:spcAft>
                    <a:spcPts val="0"/>
                  </a:spcAft>
                  <a:defRPr/>
                </a:pPr>
                <a:r>
                  <a:rPr lang="en-US" sz="1100" b="1" dirty="0">
                    <a:latin typeface="+mn-lt"/>
                    <a:ea typeface="+mn-ea"/>
                  </a:rPr>
                  <a:t>wind speed (m s</a:t>
                </a:r>
                <a:r>
                  <a:rPr lang="en-US" sz="1100" b="1" baseline="30000" dirty="0">
                    <a:latin typeface="+mn-lt"/>
                    <a:ea typeface="+mn-ea"/>
                  </a:rPr>
                  <a:t>-1</a:t>
                </a:r>
                <a:r>
                  <a:rPr lang="en-US" sz="1100" b="1" dirty="0">
                    <a:latin typeface="+mn-lt"/>
                    <a:ea typeface="+mn-ea"/>
                  </a:rPr>
                  <a:t>)</a:t>
                </a:r>
              </a:p>
            </p:txBody>
          </p:sp>
        </p:grpSp>
        <p:sp>
          <p:nvSpPr>
            <p:cNvPr id="122" name="TextBox 98"/>
            <p:cNvSpPr txBox="1">
              <a:spLocks noChangeArrowheads="1"/>
            </p:cNvSpPr>
            <p:nvPr/>
          </p:nvSpPr>
          <p:spPr bwMode="auto">
            <a:xfrm>
              <a:off x="2317184" y="1295864"/>
              <a:ext cx="13469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000" u="sng" dirty="0"/>
                <a:t>HWRF runs</a:t>
              </a:r>
            </a:p>
          </p:txBody>
        </p:sp>
      </p:grpSp>
    </p:spTree>
    <p:extLst>
      <p:ext uri="{BB962C8B-B14F-4D97-AF65-F5344CB8AC3E}">
        <p14:creationId xmlns:p14="http://schemas.microsoft.com/office/powerpoint/2010/main" val="3467881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0"/>
            <a:ext cx="8229600" cy="1306286"/>
          </a:xfrm>
        </p:spPr>
        <p:txBody>
          <a:bodyPr/>
          <a:lstStyle/>
          <a:p>
            <a:r>
              <a:rPr lang="en-US" sz="4800" dirty="0" smtClean="0">
                <a:latin typeface="+mj-lt"/>
              </a:rPr>
              <a:t>HFIP Lesson Learned</a:t>
            </a:r>
          </a:p>
        </p:txBody>
      </p:sp>
      <p:sp>
        <p:nvSpPr>
          <p:cNvPr id="5" name="Rectangle 4"/>
          <p:cNvSpPr/>
          <p:nvPr/>
        </p:nvSpPr>
        <p:spPr>
          <a:xfrm>
            <a:off x="165761" y="1304956"/>
            <a:ext cx="8844643" cy="461665"/>
          </a:xfrm>
          <a:prstGeom prst="rect">
            <a:avLst/>
          </a:prstGeom>
        </p:spPr>
        <p:txBody>
          <a:bodyPr wrap="square">
            <a:spAutoFit/>
          </a:bodyPr>
          <a:lstStyle/>
          <a:p>
            <a:pPr marL="342900" indent="-342900">
              <a:spcBef>
                <a:spcPts val="600"/>
              </a:spcBef>
              <a:spcAft>
                <a:spcPts val="0"/>
              </a:spcAft>
              <a:buFont typeface="Arial"/>
              <a:buChar char="•"/>
              <a:defRPr/>
            </a:pPr>
            <a:endParaRPr lang="en-US" sz="2400" dirty="0">
              <a:ea typeface="ＭＳ Ｐゴシック" charset="0"/>
            </a:endParaRPr>
          </a:p>
        </p:txBody>
      </p:sp>
      <p:sp>
        <p:nvSpPr>
          <p:cNvPr id="2" name="TextBox 1"/>
          <p:cNvSpPr txBox="1"/>
          <p:nvPr/>
        </p:nvSpPr>
        <p:spPr>
          <a:xfrm>
            <a:off x="196891" y="1334064"/>
            <a:ext cx="8715194" cy="4909036"/>
          </a:xfrm>
          <a:prstGeom prst="rect">
            <a:avLst/>
          </a:prstGeom>
          <a:noFill/>
        </p:spPr>
        <p:txBody>
          <a:bodyPr wrap="square" rtlCol="0">
            <a:spAutoFit/>
          </a:bodyPr>
          <a:lstStyle/>
          <a:p>
            <a:pPr marL="285750" indent="-285750">
              <a:spcBef>
                <a:spcPts val="600"/>
              </a:spcBef>
              <a:buFont typeface="Arial"/>
              <a:buChar char="•"/>
            </a:pPr>
            <a:r>
              <a:rPr lang="en-US" sz="2400" dirty="0" smtClean="0">
                <a:latin typeface="+mn-lt"/>
              </a:rPr>
              <a:t>Make better use of inner core observations to evaluate more than track and intensity:</a:t>
            </a:r>
          </a:p>
          <a:p>
            <a:pPr marL="742950" lvl="1" indent="-285750">
              <a:spcBef>
                <a:spcPts val="600"/>
              </a:spcBef>
              <a:buFont typeface="Arial"/>
              <a:buChar char="•"/>
            </a:pPr>
            <a:r>
              <a:rPr lang="en-US" sz="2400" dirty="0" smtClean="0">
                <a:latin typeface="+mn-lt"/>
              </a:rPr>
              <a:t>Structure – drives damage and coastal inundation (surge)</a:t>
            </a:r>
          </a:p>
          <a:p>
            <a:pPr marL="742950" lvl="1" indent="-285750">
              <a:spcBef>
                <a:spcPts val="600"/>
              </a:spcBef>
              <a:buFont typeface="Arial"/>
              <a:buChar char="•"/>
            </a:pPr>
            <a:r>
              <a:rPr lang="en-US" sz="2400" dirty="0" smtClean="0">
                <a:latin typeface="+mn-lt"/>
              </a:rPr>
              <a:t>Rainfall – drives inland inundation (floods)</a:t>
            </a:r>
            <a:endParaRPr lang="en-US" sz="2400" dirty="0">
              <a:latin typeface="+mn-lt"/>
            </a:endParaRPr>
          </a:p>
          <a:p>
            <a:pPr marL="285750" indent="-285750">
              <a:spcBef>
                <a:spcPts val="600"/>
              </a:spcBef>
              <a:buFont typeface="Arial"/>
              <a:buChar char="•"/>
            </a:pPr>
            <a:r>
              <a:rPr lang="en-US" sz="2400" dirty="0" smtClean="0">
                <a:solidFill>
                  <a:schemeClr val="bg1">
                    <a:lumMod val="75000"/>
                  </a:schemeClr>
                </a:solidFill>
                <a:latin typeface="+mn-lt"/>
              </a:rPr>
              <a:t>Make better use of inner core observations (in-situ &amp; satellite) to initialize models</a:t>
            </a:r>
          </a:p>
          <a:p>
            <a:pPr marL="285750" indent="-285750">
              <a:spcBef>
                <a:spcPts val="600"/>
              </a:spcBef>
              <a:buFont typeface="Arial"/>
              <a:buChar char="•"/>
            </a:pPr>
            <a:r>
              <a:rPr lang="en-US" sz="2400" dirty="0" smtClean="0">
                <a:solidFill>
                  <a:schemeClr val="bg1">
                    <a:lumMod val="75000"/>
                  </a:schemeClr>
                </a:solidFill>
                <a:latin typeface="+mn-lt"/>
              </a:rPr>
              <a:t>Develop strategies to use ensembles to address uncertainty in intensity, structure, and rain</a:t>
            </a:r>
          </a:p>
          <a:p>
            <a:pPr marL="285750" indent="-285750">
              <a:spcBef>
                <a:spcPts val="600"/>
              </a:spcBef>
              <a:buFont typeface="Arial"/>
              <a:buChar char="•"/>
            </a:pPr>
            <a:r>
              <a:rPr lang="en-US" sz="2400" dirty="0" smtClean="0">
                <a:solidFill>
                  <a:schemeClr val="bg1">
                    <a:lumMod val="75000"/>
                  </a:schemeClr>
                </a:solidFill>
                <a:latin typeface="+mn-lt"/>
              </a:rPr>
              <a:t>Future model architecture must include environmental changes on times scales out to 10 days (best represented in global model), and high-resolution to resolve rapidly changing inner core structure (best handled by moving nests in regional model)</a:t>
            </a:r>
          </a:p>
        </p:txBody>
      </p:sp>
    </p:spTree>
    <p:extLst>
      <p:ext uri="{BB962C8B-B14F-4D97-AF65-F5344CB8AC3E}">
        <p14:creationId xmlns:p14="http://schemas.microsoft.com/office/powerpoint/2010/main" val="16501183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6"/>
          <p:cNvSpPr txBox="1">
            <a:spLocks/>
          </p:cNvSpPr>
          <p:nvPr/>
        </p:nvSpPr>
        <p:spPr bwMode="auto">
          <a:xfrm>
            <a:off x="5518148" y="1752895"/>
            <a:ext cx="1815044" cy="341830"/>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800" b="1" dirty="0" smtClean="0">
                <a:solidFill>
                  <a:srgbClr val="000000"/>
                </a:solidFill>
                <a:latin typeface="Calibri"/>
                <a:cs typeface="Calibri"/>
                <a:sym typeface="Helvetica Neue Light" pitchFamily="-106" charset="0"/>
              </a:rPr>
              <a:t>HWRF </a:t>
            </a:r>
            <a:r>
              <a:rPr lang="en-US" sz="1800" b="1" dirty="0">
                <a:solidFill>
                  <a:srgbClr val="000000"/>
                </a:solidFill>
                <a:latin typeface="Calibri"/>
                <a:cs typeface="Calibri"/>
                <a:sym typeface="Helvetica Neue Light" pitchFamily="-106" charset="0"/>
              </a:rPr>
              <a:t>10m winds</a:t>
            </a:r>
            <a:endParaRPr lang="en-US" sz="28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sp>
        <p:nvSpPr>
          <p:cNvPr id="34" name="Text Box 10"/>
          <p:cNvSpPr txBox="1">
            <a:spLocks/>
          </p:cNvSpPr>
          <p:nvPr/>
        </p:nvSpPr>
        <p:spPr bwMode="auto">
          <a:xfrm>
            <a:off x="1474958" y="1787704"/>
            <a:ext cx="2119312" cy="341830"/>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800" b="1" dirty="0">
                <a:solidFill>
                  <a:srgbClr val="000000"/>
                </a:solidFill>
                <a:latin typeface="Calibri"/>
                <a:cs typeface="Calibri"/>
                <a:sym typeface="Helvetica Neue Light" pitchFamily="-106" charset="0"/>
              </a:rPr>
              <a:t>H*Wind 10m winds</a:t>
            </a:r>
            <a:endParaRPr lang="en-US" sz="28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pic>
        <p:nvPicPr>
          <p:cNvPr id="17" name="Picture 20" descr="C:\Users\gopal\Desktop\SANDY18L_HWRF.gi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056" r="2113" b="6622"/>
          <a:stretch/>
        </p:blipFill>
        <p:spPr bwMode="auto">
          <a:xfrm>
            <a:off x="4437666" y="2072109"/>
            <a:ext cx="4222286" cy="374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1"/>
          <p:cNvSpPr>
            <a:spLocks/>
          </p:cNvSpPr>
          <p:nvPr/>
        </p:nvSpPr>
        <p:spPr bwMode="auto">
          <a:xfrm>
            <a:off x="4927042" y="2547805"/>
            <a:ext cx="2960948" cy="280853"/>
          </a:xfrm>
          <a:prstGeom prst="rect">
            <a:avLst/>
          </a:prstGeom>
          <a:noFill/>
          <a:ln>
            <a:noFill/>
          </a:ln>
          <a:effectLst/>
          <a:extLst>
            <a:ext uri="{909E8E84-426E-40dd-AFC4-6F175D3DCCD1}">
              <a14:hiddenFill xmlns:a14="http://schemas.microsoft.com/office/drawing/2010/main">
                <a:solidFill>
                  <a:srgbClr val="095CC4"/>
                </a:solidFill>
              </a14:hiddenFill>
            </a:ext>
            <a:ext uri="{91240B29-F687-4f45-9708-019B960494DF}">
              <a14:hiddenLine xmlns:a14="http://schemas.microsoft.com/office/drawing/2010/main" w="12700">
                <a:solidFill>
                  <a:schemeClr val="tx1"/>
                </a:solidFill>
                <a:miter lim="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0800" tIns="50800" rIns="50800" bIns="50800" anchor="ctr"/>
          <a:lstStyle/>
          <a:p>
            <a:r>
              <a:rPr lang="en-US" sz="2000" dirty="0">
                <a:solidFill>
                  <a:srgbClr val="FFFFFF"/>
                </a:solidFill>
              </a:rPr>
              <a:t>HWRF Forecast (108 h)</a:t>
            </a:r>
          </a:p>
        </p:txBody>
      </p:sp>
      <p:sp>
        <p:nvSpPr>
          <p:cNvPr id="20" name="Rectangle 23"/>
          <p:cNvSpPr>
            <a:spLocks/>
          </p:cNvSpPr>
          <p:nvPr/>
        </p:nvSpPr>
        <p:spPr bwMode="auto">
          <a:xfrm>
            <a:off x="1847382" y="2549624"/>
            <a:ext cx="2317087" cy="298278"/>
          </a:xfrm>
          <a:prstGeom prst="rect">
            <a:avLst/>
          </a:prstGeom>
          <a:noFill/>
          <a:ln>
            <a:noFill/>
          </a:ln>
          <a:effectLst/>
          <a:extLst>
            <a:ext uri="{909E8E84-426E-40dd-AFC4-6F175D3DCCD1}">
              <a14:hiddenFill xmlns:a14="http://schemas.microsoft.com/office/drawing/2010/main">
                <a:solidFill>
                  <a:srgbClr val="095CC4"/>
                </a:solidFill>
              </a14:hiddenFill>
            </a:ext>
            <a:ext uri="{91240B29-F687-4f45-9708-019B960494DF}">
              <a14:hiddenLine xmlns:a14="http://schemas.microsoft.com/office/drawing/2010/main" w="12700">
                <a:solidFill>
                  <a:schemeClr val="tx1"/>
                </a:solidFill>
                <a:miter lim="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0800" tIns="50800" rIns="50800" bIns="50800" anchor="ctr"/>
          <a:lstStyle/>
          <a:p>
            <a:r>
              <a:rPr lang="en-US" sz="2000" dirty="0">
                <a:solidFill>
                  <a:srgbClr val="FFFFFF"/>
                </a:solidFill>
              </a:rPr>
              <a:t>HWIND analysis</a:t>
            </a:r>
          </a:p>
        </p:txBody>
      </p:sp>
      <p:sp>
        <p:nvSpPr>
          <p:cNvPr id="15" name="Rectangle 3"/>
          <p:cNvSpPr txBox="1">
            <a:spLocks noChangeArrowheads="1"/>
          </p:cNvSpPr>
          <p:nvPr/>
        </p:nvSpPr>
        <p:spPr bwMode="auto">
          <a:xfrm>
            <a:off x="7978" y="35510"/>
            <a:ext cx="9144000" cy="1262712"/>
          </a:xfrm>
          <a:prstGeom prst="rect">
            <a:avLst/>
          </a:prstGeom>
          <a:noFill/>
          <a:ln w="9525">
            <a:noFill/>
            <a:miter lim="800000"/>
            <a:headEnd/>
            <a:tailEnd/>
          </a:ln>
        </p:spPr>
        <p:txBody>
          <a:bodyPr rIns="182880" anchor="ctr">
            <a:prstTxWarp prst="textNoShape">
              <a:avLst/>
            </a:prstTxWarp>
          </a:bodyPr>
          <a:lstStyle/>
          <a:p>
            <a:pPr>
              <a:lnSpc>
                <a:spcPct val="90000"/>
              </a:lnSpc>
            </a:pPr>
            <a:r>
              <a:rPr lang="en-US" sz="4400" kern="0" dirty="0" smtClean="0">
                <a:solidFill>
                  <a:schemeClr val="bg1"/>
                </a:solidFill>
                <a:latin typeface="Calibri" charset="0"/>
                <a:ea typeface="Calibri" charset="0"/>
                <a:cs typeface="Calibri" charset="0"/>
              </a:rPr>
              <a:t>Model </a:t>
            </a:r>
            <a:r>
              <a:rPr lang="en-US" sz="4400" kern="0" dirty="0">
                <a:solidFill>
                  <a:schemeClr val="bg1"/>
                </a:solidFill>
                <a:latin typeface="Calibri" charset="0"/>
                <a:ea typeface="Calibri" charset="0"/>
                <a:cs typeface="Calibri" charset="0"/>
              </a:rPr>
              <a:t>evaluation: </a:t>
            </a:r>
            <a:endParaRPr lang="en-US" sz="4400" kern="0" dirty="0" smtClean="0">
              <a:solidFill>
                <a:schemeClr val="bg1"/>
              </a:solidFill>
              <a:latin typeface="Calibri" charset="0"/>
              <a:ea typeface="Calibri" charset="0"/>
              <a:cs typeface="Calibri" charset="0"/>
            </a:endParaRPr>
          </a:p>
          <a:p>
            <a:pPr>
              <a:lnSpc>
                <a:spcPct val="90000"/>
              </a:lnSpc>
            </a:pPr>
            <a:r>
              <a:rPr lang="en-US" sz="3200" dirty="0" smtClean="0">
                <a:solidFill>
                  <a:schemeClr val="bg1"/>
                </a:solidFill>
                <a:latin typeface="Calibri" charset="0"/>
                <a:ea typeface="Calibri" charset="0"/>
                <a:cs typeface="Calibri" charset="0"/>
              </a:rPr>
              <a:t>Wind </a:t>
            </a:r>
            <a:r>
              <a:rPr lang="en-US" sz="3200" dirty="0">
                <a:solidFill>
                  <a:schemeClr val="bg1"/>
                </a:solidFill>
                <a:latin typeface="Calibri" charset="0"/>
                <a:ea typeface="Calibri" charset="0"/>
                <a:cs typeface="Calibri" charset="0"/>
              </a:rPr>
              <a:t>S</a:t>
            </a:r>
            <a:r>
              <a:rPr lang="en-US" sz="3200" dirty="0" smtClean="0">
                <a:solidFill>
                  <a:schemeClr val="bg1"/>
                </a:solidFill>
                <a:latin typeface="Calibri" charset="0"/>
                <a:ea typeface="Calibri" charset="0"/>
                <a:cs typeface="Calibri" charset="0"/>
              </a:rPr>
              <a:t>tructure</a:t>
            </a:r>
            <a:endParaRPr lang="en-US" sz="4800" dirty="0">
              <a:solidFill>
                <a:schemeClr val="bg1"/>
              </a:solidFill>
              <a:latin typeface="Calibri" charset="0"/>
              <a:ea typeface="Calibri" charset="0"/>
              <a:cs typeface="Calibri" charset="0"/>
            </a:endParaRPr>
          </a:p>
        </p:txBody>
      </p:sp>
      <p:sp>
        <p:nvSpPr>
          <p:cNvPr id="13" name="TextBox 4"/>
          <p:cNvSpPr txBox="1">
            <a:spLocks noChangeArrowheads="1"/>
          </p:cNvSpPr>
          <p:nvPr/>
        </p:nvSpPr>
        <p:spPr bwMode="auto">
          <a:xfrm>
            <a:off x="4971090" y="6630925"/>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smtClean="0">
                <a:latin typeface="Calibri" charset="0"/>
              </a:rPr>
              <a:t>HRD), V. Tallapragada, S. Trahan (EMC)</a:t>
            </a:r>
            <a:endParaRPr lang="en-US" sz="1000" dirty="0">
              <a:latin typeface="Calibri" charset="0"/>
            </a:endParaRPr>
          </a:p>
        </p:txBody>
      </p:sp>
      <p:sp>
        <p:nvSpPr>
          <p:cNvPr id="14" name="Text Box 11"/>
          <p:cNvSpPr txBox="1">
            <a:spLocks/>
          </p:cNvSpPr>
          <p:nvPr/>
        </p:nvSpPr>
        <p:spPr bwMode="auto">
          <a:xfrm>
            <a:off x="2835023" y="5883641"/>
            <a:ext cx="3736581" cy="434163"/>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2400" b="1" dirty="0" smtClean="0">
                <a:solidFill>
                  <a:srgbClr val="000000"/>
                </a:solidFill>
                <a:latin typeface="Calibri"/>
                <a:cs typeface="Calibri"/>
                <a:sym typeface="Helvetica Neue Light" pitchFamily="-106" charset="0"/>
              </a:rPr>
              <a:t>Post-hurricane Sandy (2012)</a:t>
            </a:r>
            <a:endParaRPr lang="en-US" sz="36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pic>
        <p:nvPicPr>
          <p:cNvPr id="3" name="Picture 2" descr="AL182012_1030_0130_contour04.png"/>
          <p:cNvPicPr>
            <a:picLocks/>
          </p:cNvPicPr>
          <p:nvPr/>
        </p:nvPicPr>
        <p:blipFill rotWithShape="1">
          <a:blip r:embed="rId4" cstate="email">
            <a:extLst>
              <a:ext uri="{28A0092B-C50C-407E-A947-70E740481C1C}">
                <a14:useLocalDpi xmlns:a14="http://schemas.microsoft.com/office/drawing/2010/main"/>
              </a:ext>
            </a:extLst>
          </a:blip>
          <a:srcRect l="8839" t="19789" r="35400" b="18030"/>
          <a:stretch/>
        </p:blipFill>
        <p:spPr>
          <a:xfrm>
            <a:off x="809341" y="2434112"/>
            <a:ext cx="3310128" cy="3310128"/>
          </a:xfrm>
          <a:prstGeom prst="rect">
            <a:avLst/>
          </a:prstGeom>
        </p:spPr>
      </p:pic>
    </p:spTree>
    <p:extLst>
      <p:ext uri="{BB962C8B-B14F-4D97-AF65-F5344CB8AC3E}">
        <p14:creationId xmlns:p14="http://schemas.microsoft.com/office/powerpoint/2010/main" val="40901858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6"/>
          <p:cNvSpPr txBox="1">
            <a:spLocks/>
          </p:cNvSpPr>
          <p:nvPr/>
        </p:nvSpPr>
        <p:spPr bwMode="auto">
          <a:xfrm>
            <a:off x="5197448" y="1545809"/>
            <a:ext cx="3048893" cy="341830"/>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800" b="1" dirty="0" smtClean="0">
                <a:solidFill>
                  <a:srgbClr val="000000"/>
                </a:solidFill>
                <a:latin typeface="Calibri"/>
                <a:cs typeface="Calibri"/>
                <a:sym typeface="Helvetica Neue Light" pitchFamily="-106" charset="0"/>
              </a:rPr>
              <a:t>ADCIRC maximum surge (36 h)</a:t>
            </a:r>
            <a:endParaRPr lang="en-US" sz="28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sp>
        <p:nvSpPr>
          <p:cNvPr id="22" name="Text Box 10"/>
          <p:cNvSpPr txBox="1">
            <a:spLocks/>
          </p:cNvSpPr>
          <p:nvPr/>
        </p:nvSpPr>
        <p:spPr bwMode="auto">
          <a:xfrm>
            <a:off x="781361" y="1545809"/>
            <a:ext cx="3393021" cy="341830"/>
          </a:xfrm>
          <a:prstGeom prst="rect">
            <a:avLst/>
          </a:prstGeom>
          <a:noFill/>
          <a:ln w="12700">
            <a:noFill/>
            <a:miter lim="800000"/>
            <a:headEnd/>
            <a:tailEnd/>
          </a:ln>
          <a:effectLst/>
        </p:spPr>
        <p:txBody>
          <a:bodyPr wrap="square" lIns="64210" tIns="32102" rIns="64210" bIns="32102">
            <a:prstTxWarp prst="textNoShape">
              <a:avLst/>
            </a:prstTxWarp>
            <a:spAutoFit/>
          </a:bodyPr>
          <a:lstStyle/>
          <a:p>
            <a:pPr algn="ctr">
              <a:defRPr/>
            </a:pPr>
            <a:r>
              <a:rPr lang="en-US" sz="1800" b="1" dirty="0" smtClean="0">
                <a:solidFill>
                  <a:srgbClr val="000000"/>
                </a:solidFill>
                <a:latin typeface="Calibri"/>
                <a:cs typeface="Calibri"/>
                <a:sym typeface="Helvetica Neue Light" pitchFamily="-106" charset="0"/>
              </a:rPr>
              <a:t>Storm Surge  Observations</a:t>
            </a:r>
          </a:p>
        </p:txBody>
      </p:sp>
      <p:sp>
        <p:nvSpPr>
          <p:cNvPr id="7" name="TextBox 4"/>
          <p:cNvSpPr txBox="1">
            <a:spLocks noChangeArrowheads="1"/>
          </p:cNvSpPr>
          <p:nvPr/>
        </p:nvSpPr>
        <p:spPr bwMode="auto">
          <a:xfrm>
            <a:off x="4971090" y="6630925"/>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smtClean="0">
                <a:latin typeface="Calibri" charset="0"/>
              </a:rPr>
              <a:t>HRD), V. Tallapragada, S. Trahan (EMC)</a:t>
            </a:r>
            <a:endParaRPr lang="en-US" sz="1000" dirty="0">
              <a:latin typeface="Calibri" charset="0"/>
            </a:endParaRPr>
          </a:p>
        </p:txBody>
      </p:sp>
      <p:pic>
        <p:nvPicPr>
          <p:cNvPr id="9"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36651" y="1851323"/>
            <a:ext cx="4340753" cy="418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1"/>
          <p:cNvSpPr txBox="1">
            <a:spLocks/>
          </p:cNvSpPr>
          <p:nvPr/>
        </p:nvSpPr>
        <p:spPr bwMode="auto">
          <a:xfrm>
            <a:off x="2840409" y="5946831"/>
            <a:ext cx="3736581" cy="434163"/>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2400" b="1" dirty="0" smtClean="0">
                <a:solidFill>
                  <a:srgbClr val="000000"/>
                </a:solidFill>
                <a:latin typeface="Calibri"/>
                <a:cs typeface="Calibri"/>
                <a:sym typeface="Helvetica Neue Light" pitchFamily="-106" charset="0"/>
              </a:rPr>
              <a:t>Post-hurricane Sandy (2012)</a:t>
            </a:r>
            <a:endParaRPr lang="en-US" sz="36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pic>
        <p:nvPicPr>
          <p:cNvPr id="3" name="Picture 2" descr="Screen Shot 2013-05-08 at 5.07.55 P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1361" y="2095703"/>
            <a:ext cx="3734050" cy="3757646"/>
          </a:xfrm>
          <a:prstGeom prst="rect">
            <a:avLst/>
          </a:prstGeom>
        </p:spPr>
      </p:pic>
      <p:sp>
        <p:nvSpPr>
          <p:cNvPr id="11" name="Rectangle 3"/>
          <p:cNvSpPr txBox="1">
            <a:spLocks noChangeArrowheads="1"/>
          </p:cNvSpPr>
          <p:nvPr/>
        </p:nvSpPr>
        <p:spPr bwMode="auto">
          <a:xfrm>
            <a:off x="7978" y="35510"/>
            <a:ext cx="9144000" cy="1262712"/>
          </a:xfrm>
          <a:prstGeom prst="rect">
            <a:avLst/>
          </a:prstGeom>
          <a:noFill/>
          <a:ln w="9525">
            <a:noFill/>
            <a:miter lim="800000"/>
            <a:headEnd/>
            <a:tailEnd/>
          </a:ln>
        </p:spPr>
        <p:txBody>
          <a:bodyPr rIns="182880" anchor="ctr">
            <a:prstTxWarp prst="textNoShape">
              <a:avLst/>
            </a:prstTxWarp>
          </a:bodyPr>
          <a:lstStyle/>
          <a:p>
            <a:pPr>
              <a:lnSpc>
                <a:spcPct val="90000"/>
              </a:lnSpc>
            </a:pPr>
            <a:r>
              <a:rPr lang="en-US" sz="4400" kern="0" dirty="0" smtClean="0">
                <a:solidFill>
                  <a:schemeClr val="bg1"/>
                </a:solidFill>
                <a:latin typeface="Calibri" charset="0"/>
                <a:ea typeface="Calibri" charset="0"/>
                <a:cs typeface="Calibri" charset="0"/>
              </a:rPr>
              <a:t>Model </a:t>
            </a:r>
            <a:r>
              <a:rPr lang="en-US" sz="4400" kern="0" dirty="0">
                <a:solidFill>
                  <a:schemeClr val="bg1"/>
                </a:solidFill>
                <a:latin typeface="Calibri" charset="0"/>
                <a:ea typeface="Calibri" charset="0"/>
                <a:cs typeface="Calibri" charset="0"/>
              </a:rPr>
              <a:t>evaluation: </a:t>
            </a:r>
            <a:endParaRPr lang="en-US" sz="4400" kern="0" dirty="0" smtClean="0">
              <a:solidFill>
                <a:schemeClr val="bg1"/>
              </a:solidFill>
              <a:latin typeface="Calibri" charset="0"/>
              <a:ea typeface="Calibri" charset="0"/>
              <a:cs typeface="Calibri" charset="0"/>
            </a:endParaRPr>
          </a:p>
          <a:p>
            <a:pPr>
              <a:lnSpc>
                <a:spcPct val="90000"/>
              </a:lnSpc>
            </a:pPr>
            <a:r>
              <a:rPr lang="en-US" sz="3200" dirty="0" smtClean="0">
                <a:solidFill>
                  <a:schemeClr val="bg1"/>
                </a:solidFill>
                <a:latin typeface="Calibri" charset="0"/>
                <a:ea typeface="Calibri" charset="0"/>
                <a:cs typeface="Calibri" charset="0"/>
              </a:rPr>
              <a:t>Surge</a:t>
            </a:r>
            <a:endParaRPr lang="en-US" sz="48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1129812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aac_HWRF_rai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8311" y="1930262"/>
            <a:ext cx="4344488" cy="4297585"/>
          </a:xfrm>
          <a:prstGeom prst="rect">
            <a:avLst/>
          </a:prstGeom>
        </p:spPr>
      </p:pic>
      <p:pic>
        <p:nvPicPr>
          <p:cNvPr id="5" name="Picture 4" descr="ST4_Isaac_total.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40" y="2156137"/>
            <a:ext cx="4707727" cy="3789502"/>
          </a:xfrm>
          <a:prstGeom prst="rect">
            <a:avLst/>
          </a:prstGeom>
        </p:spPr>
      </p:pic>
      <p:sp>
        <p:nvSpPr>
          <p:cNvPr id="21" name="Text Box 6"/>
          <p:cNvSpPr txBox="1">
            <a:spLocks/>
          </p:cNvSpPr>
          <p:nvPr/>
        </p:nvSpPr>
        <p:spPr bwMode="auto">
          <a:xfrm>
            <a:off x="5197448" y="1545809"/>
            <a:ext cx="3220777" cy="341830"/>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800" b="1" dirty="0" smtClean="0">
                <a:solidFill>
                  <a:srgbClr val="000000"/>
                </a:solidFill>
                <a:latin typeface="Calibri"/>
                <a:cs typeface="Calibri"/>
                <a:sym typeface="Helvetica Neue Light" pitchFamily="-106" charset="0"/>
              </a:rPr>
              <a:t>HWRF rain accumulation (120 h)</a:t>
            </a:r>
            <a:endParaRPr lang="en-US" sz="28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sp>
        <p:nvSpPr>
          <p:cNvPr id="22" name="Text Box 10"/>
          <p:cNvSpPr txBox="1">
            <a:spLocks/>
          </p:cNvSpPr>
          <p:nvPr/>
        </p:nvSpPr>
        <p:spPr bwMode="auto">
          <a:xfrm>
            <a:off x="705543" y="1545809"/>
            <a:ext cx="3393021" cy="341830"/>
          </a:xfrm>
          <a:prstGeom prst="rect">
            <a:avLst/>
          </a:prstGeom>
          <a:noFill/>
          <a:ln w="12700">
            <a:noFill/>
            <a:miter lim="800000"/>
            <a:headEnd/>
            <a:tailEnd/>
          </a:ln>
          <a:effectLst/>
        </p:spPr>
        <p:txBody>
          <a:bodyPr wrap="square" lIns="64210" tIns="32102" rIns="64210" bIns="32102">
            <a:prstTxWarp prst="textNoShape">
              <a:avLst/>
            </a:prstTxWarp>
            <a:spAutoFit/>
          </a:bodyPr>
          <a:lstStyle/>
          <a:p>
            <a:pPr>
              <a:defRPr/>
            </a:pPr>
            <a:r>
              <a:rPr lang="en-US" sz="1800" b="1" dirty="0" smtClean="0">
                <a:solidFill>
                  <a:srgbClr val="000000"/>
                </a:solidFill>
                <a:latin typeface="Calibri"/>
                <a:cs typeface="Calibri"/>
                <a:sym typeface="Helvetica Neue Light" pitchFamily="-106" charset="0"/>
              </a:rPr>
              <a:t>Stage IV rain accumulation (144 h)</a:t>
            </a:r>
          </a:p>
        </p:txBody>
      </p:sp>
      <p:sp>
        <p:nvSpPr>
          <p:cNvPr id="7" name="TextBox 4"/>
          <p:cNvSpPr txBox="1">
            <a:spLocks noChangeArrowheads="1"/>
          </p:cNvSpPr>
          <p:nvPr/>
        </p:nvSpPr>
        <p:spPr bwMode="auto">
          <a:xfrm>
            <a:off x="4971090" y="6630925"/>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smtClean="0">
                <a:latin typeface="Calibri" charset="0"/>
              </a:rPr>
              <a:t>HRD), V. Tallapragada, S. Trahan (EMC)</a:t>
            </a:r>
            <a:endParaRPr lang="en-US" sz="1000" dirty="0">
              <a:latin typeface="Calibri" charset="0"/>
            </a:endParaRPr>
          </a:p>
        </p:txBody>
      </p:sp>
      <p:sp>
        <p:nvSpPr>
          <p:cNvPr id="8" name="Text Box 11"/>
          <p:cNvSpPr txBox="1">
            <a:spLocks/>
          </p:cNvSpPr>
          <p:nvPr/>
        </p:nvSpPr>
        <p:spPr bwMode="auto">
          <a:xfrm>
            <a:off x="3069942" y="5945639"/>
            <a:ext cx="2976607" cy="434163"/>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2400" b="1" dirty="0" smtClean="0">
                <a:solidFill>
                  <a:srgbClr val="000000"/>
                </a:solidFill>
                <a:latin typeface="Calibri"/>
                <a:cs typeface="Calibri"/>
                <a:sym typeface="Helvetica Neue Light" pitchFamily="-106" charset="0"/>
              </a:rPr>
              <a:t>Hurricane Isaac (2012)</a:t>
            </a:r>
            <a:endParaRPr lang="en-US" sz="36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sp>
        <p:nvSpPr>
          <p:cNvPr id="9" name="Rectangle 3"/>
          <p:cNvSpPr txBox="1">
            <a:spLocks noChangeArrowheads="1"/>
          </p:cNvSpPr>
          <p:nvPr/>
        </p:nvSpPr>
        <p:spPr bwMode="auto">
          <a:xfrm>
            <a:off x="7978" y="35510"/>
            <a:ext cx="9144000" cy="1262712"/>
          </a:xfrm>
          <a:prstGeom prst="rect">
            <a:avLst/>
          </a:prstGeom>
          <a:noFill/>
          <a:ln w="9525">
            <a:noFill/>
            <a:miter lim="800000"/>
            <a:headEnd/>
            <a:tailEnd/>
          </a:ln>
        </p:spPr>
        <p:txBody>
          <a:bodyPr rIns="182880" anchor="ctr">
            <a:prstTxWarp prst="textNoShape">
              <a:avLst/>
            </a:prstTxWarp>
          </a:bodyPr>
          <a:lstStyle/>
          <a:p>
            <a:pPr>
              <a:lnSpc>
                <a:spcPct val="90000"/>
              </a:lnSpc>
            </a:pPr>
            <a:r>
              <a:rPr lang="en-US" sz="4400" kern="0" dirty="0" smtClean="0">
                <a:solidFill>
                  <a:schemeClr val="bg1"/>
                </a:solidFill>
                <a:latin typeface="Calibri" charset="0"/>
                <a:ea typeface="Calibri" charset="0"/>
                <a:cs typeface="Calibri" charset="0"/>
              </a:rPr>
              <a:t>Model </a:t>
            </a:r>
            <a:r>
              <a:rPr lang="en-US" sz="4400" kern="0" dirty="0">
                <a:solidFill>
                  <a:schemeClr val="bg1"/>
                </a:solidFill>
                <a:latin typeface="Calibri" charset="0"/>
                <a:ea typeface="Calibri" charset="0"/>
                <a:cs typeface="Calibri" charset="0"/>
              </a:rPr>
              <a:t>evaluation: </a:t>
            </a:r>
            <a:endParaRPr lang="en-US" sz="4400" kern="0" dirty="0" smtClean="0">
              <a:solidFill>
                <a:schemeClr val="bg1"/>
              </a:solidFill>
              <a:latin typeface="Calibri" charset="0"/>
              <a:ea typeface="Calibri" charset="0"/>
              <a:cs typeface="Calibri" charset="0"/>
            </a:endParaRPr>
          </a:p>
          <a:p>
            <a:pPr>
              <a:lnSpc>
                <a:spcPct val="90000"/>
              </a:lnSpc>
            </a:pPr>
            <a:r>
              <a:rPr lang="en-US" sz="3200" dirty="0" smtClean="0">
                <a:solidFill>
                  <a:schemeClr val="bg1"/>
                </a:solidFill>
                <a:latin typeface="Calibri" charset="0"/>
                <a:ea typeface="Calibri" charset="0"/>
                <a:cs typeface="Calibri" charset="0"/>
              </a:rPr>
              <a:t>Rainfall</a:t>
            </a:r>
            <a:endParaRPr lang="en-US" sz="48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4036552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inerrtrd.jpg"/>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4600291" y="1817056"/>
            <a:ext cx="4475339" cy="3650481"/>
          </a:xfrm>
          <a:prstGeom prst="rect">
            <a:avLst/>
          </a:prstGeom>
        </p:spPr>
      </p:pic>
      <p:pic>
        <p:nvPicPr>
          <p:cNvPr id="3" name="Picture 2" descr="ALtkerrtrd.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9060" y="1819251"/>
            <a:ext cx="4486824" cy="3650184"/>
          </a:xfrm>
          <a:prstGeom prst="rect">
            <a:avLst/>
          </a:prstGeom>
        </p:spPr>
      </p:pic>
      <p:sp>
        <p:nvSpPr>
          <p:cNvPr id="17411" name="Rectangle 4"/>
          <p:cNvSpPr>
            <a:spLocks noGrp="1" noChangeArrowheads="1"/>
          </p:cNvSpPr>
          <p:nvPr>
            <p:ph type="title"/>
          </p:nvPr>
        </p:nvSpPr>
        <p:spPr>
          <a:xfrm>
            <a:off x="100025" y="1252156"/>
            <a:ext cx="4653592" cy="559474"/>
          </a:xfrm>
        </p:spPr>
        <p:txBody>
          <a:bodyPr/>
          <a:lstStyle/>
          <a:p>
            <a:pPr algn="ctr" eaLnBrk="1" hangingPunct="1"/>
            <a:r>
              <a:rPr lang="en-US" sz="2000" dirty="0" smtClean="0">
                <a:solidFill>
                  <a:schemeClr val="tx1"/>
                </a:solidFill>
                <a:latin typeface="+mj-lt"/>
                <a:ea typeface="ＭＳ Ｐゴシック"/>
                <a:cs typeface="ＭＳ Ｐゴシック"/>
              </a:rPr>
              <a:t>Good – track forecast improvements</a:t>
            </a:r>
          </a:p>
        </p:txBody>
      </p:sp>
      <p:sp>
        <p:nvSpPr>
          <p:cNvPr id="17412" name="Text Box 19"/>
          <p:cNvSpPr txBox="1">
            <a:spLocks noChangeArrowheads="1"/>
          </p:cNvSpPr>
          <p:nvPr/>
        </p:nvSpPr>
        <p:spPr bwMode="auto">
          <a:xfrm>
            <a:off x="37080" y="5446281"/>
            <a:ext cx="4755668" cy="1000274"/>
          </a:xfrm>
          <a:prstGeom prst="rect">
            <a:avLst/>
          </a:prstGeom>
          <a:noFill/>
          <a:ln w="9525">
            <a:noFill/>
            <a:miter lim="800000"/>
            <a:headEnd/>
            <a:tailEnd/>
          </a:ln>
        </p:spPr>
        <p:txBody>
          <a:bodyPr wrap="square">
            <a:spAutoFit/>
          </a:bodyPr>
          <a:lstStyle/>
          <a:p>
            <a:pPr marL="230188" indent="-230188">
              <a:spcBef>
                <a:spcPts val="600"/>
              </a:spcBef>
              <a:spcAft>
                <a:spcPts val="0"/>
              </a:spcAft>
              <a:buFont typeface="Arial" pitchFamily="34" charset="0"/>
              <a:buChar char="•"/>
            </a:pPr>
            <a:r>
              <a:rPr lang="en-US" sz="1800" dirty="0" smtClean="0">
                <a:solidFill>
                  <a:prstClr val="black"/>
                </a:solidFill>
                <a:latin typeface="+mn-lt"/>
              </a:rPr>
              <a:t>Errors </a:t>
            </a:r>
            <a:r>
              <a:rPr lang="en-US" sz="1800" dirty="0">
                <a:solidFill>
                  <a:prstClr val="black"/>
                </a:solidFill>
                <a:latin typeface="+mn-lt"/>
              </a:rPr>
              <a:t>cut in half over</a:t>
            </a:r>
            <a:r>
              <a:rPr lang="en-US" sz="1800" dirty="0" smtClean="0">
                <a:solidFill>
                  <a:prstClr val="black"/>
                </a:solidFill>
                <a:latin typeface="+mn-lt"/>
              </a:rPr>
              <a:t> past </a:t>
            </a:r>
            <a:r>
              <a:rPr lang="en-US" sz="1800" dirty="0">
                <a:solidFill>
                  <a:prstClr val="black"/>
                </a:solidFill>
                <a:latin typeface="+mn-lt"/>
              </a:rPr>
              <a:t>15 </a:t>
            </a:r>
            <a:r>
              <a:rPr lang="en-US" sz="1800" dirty="0">
                <a:noFill/>
                <a:latin typeface="+mn-lt"/>
              </a:rPr>
              <a:t>years</a:t>
            </a:r>
            <a:endParaRPr lang="en-US" sz="1800" dirty="0" smtClean="0">
              <a:noFill/>
              <a:latin typeface="+mn-lt"/>
            </a:endParaRPr>
          </a:p>
          <a:p>
            <a:pPr marL="230188" indent="-230188">
              <a:spcBef>
                <a:spcPts val="600"/>
              </a:spcBef>
              <a:spcAft>
                <a:spcPts val="0"/>
              </a:spcAft>
              <a:buFont typeface="Arial" pitchFamily="34" charset="0"/>
              <a:buChar char="•"/>
            </a:pPr>
            <a:r>
              <a:rPr lang="en-US" sz="1800" dirty="0" smtClean="0">
                <a:solidFill>
                  <a:prstClr val="black"/>
                </a:solidFill>
                <a:latin typeface="+mn-lt"/>
              </a:rPr>
              <a:t>10-yr improvement – current 48 h </a:t>
            </a:r>
            <a:r>
              <a:rPr lang="en-US" sz="1800" dirty="0">
                <a:solidFill>
                  <a:prstClr val="black"/>
                </a:solidFill>
                <a:latin typeface="+mn-lt"/>
              </a:rPr>
              <a:t>a</a:t>
            </a:r>
            <a:r>
              <a:rPr lang="en-US" sz="1800" dirty="0" smtClean="0">
                <a:solidFill>
                  <a:prstClr val="black"/>
                </a:solidFill>
                <a:latin typeface="+mn-lt"/>
              </a:rPr>
              <a:t>s </a:t>
            </a:r>
            <a:r>
              <a:rPr lang="en-US" sz="1800" dirty="0">
                <a:solidFill>
                  <a:prstClr val="black"/>
                </a:solidFill>
                <a:latin typeface="+mn-lt"/>
              </a:rPr>
              <a:t>accurate </a:t>
            </a:r>
            <a:r>
              <a:rPr lang="en-US" sz="1800" dirty="0" smtClean="0">
                <a:solidFill>
                  <a:prstClr val="black"/>
                </a:solidFill>
                <a:latin typeface="+mn-lt"/>
              </a:rPr>
              <a:t>as 24 h in 2000</a:t>
            </a:r>
            <a:endParaRPr lang="en-US" sz="1800" dirty="0">
              <a:solidFill>
                <a:prstClr val="black"/>
              </a:solidFill>
              <a:latin typeface="+mn-lt"/>
            </a:endParaRPr>
          </a:p>
        </p:txBody>
      </p:sp>
      <p:grpSp>
        <p:nvGrpSpPr>
          <p:cNvPr id="9" name="Group 8"/>
          <p:cNvGrpSpPr/>
          <p:nvPr/>
        </p:nvGrpSpPr>
        <p:grpSpPr>
          <a:xfrm>
            <a:off x="2428821" y="3244745"/>
            <a:ext cx="2073083" cy="1761434"/>
            <a:chOff x="5029200" y="3213611"/>
            <a:chExt cx="2765944" cy="2153875"/>
          </a:xfrm>
        </p:grpSpPr>
        <p:cxnSp>
          <p:nvCxnSpPr>
            <p:cNvPr id="7" name="Straight Arrow Connector 6"/>
            <p:cNvCxnSpPr/>
            <p:nvPr/>
          </p:nvCxnSpPr>
          <p:spPr>
            <a:xfrm>
              <a:off x="5041568" y="4252661"/>
              <a:ext cx="2743200" cy="76200"/>
            </a:xfrm>
            <a:prstGeom prst="straightConnector1">
              <a:avLst/>
            </a:prstGeom>
            <a:ln w="57150">
              <a:solidFill>
                <a:srgbClr val="FF33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029200" y="3213611"/>
              <a:ext cx="0" cy="2153875"/>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066302" y="4778519"/>
              <a:ext cx="2728842" cy="77967"/>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3" name="Text Box 19"/>
          <p:cNvSpPr txBox="1">
            <a:spLocks noChangeArrowheads="1"/>
          </p:cNvSpPr>
          <p:nvPr/>
        </p:nvSpPr>
        <p:spPr bwMode="auto">
          <a:xfrm>
            <a:off x="6336165" y="4459430"/>
            <a:ext cx="2570142" cy="463973"/>
          </a:xfrm>
          <a:prstGeom prst="rect">
            <a:avLst/>
          </a:prstGeom>
          <a:noFill/>
          <a:ln w="9525">
            <a:noFill/>
            <a:miter lim="800000"/>
            <a:headEnd/>
            <a:tailEnd/>
          </a:ln>
        </p:spPr>
        <p:txBody>
          <a:bodyPr wrap="square">
            <a:spAutoFit/>
          </a:bodyPr>
          <a:lstStyle/>
          <a:p>
            <a:pPr lvl="0" algn="ctr">
              <a:lnSpc>
                <a:spcPct val="85000"/>
              </a:lnSpc>
              <a:defRPr/>
            </a:pPr>
            <a:r>
              <a:rPr lang="en-US" sz="1400" kern="0" dirty="0">
                <a:latin typeface="+mn-lt"/>
                <a:ea typeface="ＭＳ Ｐゴシック"/>
                <a:cs typeface="ＭＳ Ｐゴシック"/>
              </a:rPr>
              <a:t>S</a:t>
            </a:r>
            <a:r>
              <a:rPr lang="en-US" sz="1400" kern="0" dirty="0" smtClean="0">
                <a:latin typeface="+mn-lt"/>
                <a:ea typeface="ＭＳ Ｐゴシック"/>
                <a:cs typeface="ＭＳ Ｐゴシック"/>
              </a:rPr>
              <a:t>ome </a:t>
            </a:r>
            <a:r>
              <a:rPr lang="en-US" sz="1400" kern="0" dirty="0">
                <a:latin typeface="+mn-lt"/>
                <a:ea typeface="ＭＳ Ｐゴシック"/>
                <a:cs typeface="ＭＳ Ｐゴシック"/>
              </a:rPr>
              <a:t>intensity gains since </a:t>
            </a:r>
            <a:r>
              <a:rPr lang="en-US" sz="1400" kern="0" dirty="0" smtClean="0">
                <a:latin typeface="+mn-lt"/>
                <a:ea typeface="ＭＳ Ｐゴシック"/>
                <a:cs typeface="ＭＳ Ｐゴシック"/>
              </a:rPr>
              <a:t>2008, especially at &gt;48 h</a:t>
            </a:r>
            <a:endParaRPr lang="en-US" sz="1400" kern="0" dirty="0">
              <a:latin typeface="+mn-lt"/>
              <a:ea typeface="ＭＳ Ｐゴシック"/>
              <a:cs typeface="ＭＳ Ｐゴシック"/>
            </a:endParaRPr>
          </a:p>
        </p:txBody>
      </p:sp>
      <p:sp>
        <p:nvSpPr>
          <p:cNvPr id="14" name="Text Box 19"/>
          <p:cNvSpPr txBox="1">
            <a:spLocks noChangeArrowheads="1"/>
          </p:cNvSpPr>
          <p:nvPr/>
        </p:nvSpPr>
        <p:spPr bwMode="auto">
          <a:xfrm>
            <a:off x="4715183" y="5446281"/>
            <a:ext cx="4397528" cy="723275"/>
          </a:xfrm>
          <a:prstGeom prst="rect">
            <a:avLst/>
          </a:prstGeom>
          <a:noFill/>
          <a:ln w="9525">
            <a:noFill/>
            <a:miter lim="800000"/>
            <a:headEnd/>
            <a:tailEnd/>
          </a:ln>
        </p:spPr>
        <p:txBody>
          <a:bodyPr wrap="square">
            <a:spAutoFit/>
          </a:bodyPr>
          <a:lstStyle/>
          <a:p>
            <a:pPr marL="230188" indent="-230188">
              <a:spcBef>
                <a:spcPts val="600"/>
              </a:spcBef>
              <a:spcAft>
                <a:spcPts val="0"/>
              </a:spcAft>
              <a:buFont typeface="Arial"/>
              <a:buChar char="•"/>
            </a:pPr>
            <a:r>
              <a:rPr lang="en-US" sz="1800" dirty="0">
                <a:latin typeface="+mj-lt"/>
              </a:rPr>
              <a:t>24-</a:t>
            </a:r>
            <a:r>
              <a:rPr lang="en-US" sz="1800" dirty="0" smtClean="0">
                <a:latin typeface="+mj-lt"/>
              </a:rPr>
              <a:t>48 h </a:t>
            </a:r>
            <a:r>
              <a:rPr lang="en-US" sz="1800" dirty="0">
                <a:latin typeface="+mj-lt"/>
              </a:rPr>
              <a:t>intensity </a:t>
            </a:r>
            <a:r>
              <a:rPr lang="en-US" sz="1800" dirty="0" smtClean="0">
                <a:latin typeface="+mj-lt"/>
              </a:rPr>
              <a:t>forecast off </a:t>
            </a:r>
            <a:r>
              <a:rPr lang="en-US" sz="1800" dirty="0">
                <a:latin typeface="+mj-lt"/>
              </a:rPr>
              <a:t>by</a:t>
            </a:r>
            <a:r>
              <a:rPr lang="en-US" sz="1800" dirty="0" smtClean="0">
                <a:latin typeface="+mj-lt"/>
              </a:rPr>
              <a:t> </a:t>
            </a:r>
            <a:r>
              <a:rPr lang="en-US" sz="1800" b="1" dirty="0" smtClean="0">
                <a:latin typeface="+mj-lt"/>
              </a:rPr>
              <a:t>1</a:t>
            </a:r>
            <a:r>
              <a:rPr lang="en-US" sz="1800" dirty="0" smtClean="0">
                <a:latin typeface="+mj-lt"/>
              </a:rPr>
              <a:t> </a:t>
            </a:r>
            <a:r>
              <a:rPr lang="en-US" sz="1800" dirty="0">
                <a:latin typeface="+mj-lt"/>
              </a:rPr>
              <a:t>category</a:t>
            </a:r>
          </a:p>
          <a:p>
            <a:pPr marL="230188" indent="-230188">
              <a:spcBef>
                <a:spcPts val="600"/>
              </a:spcBef>
              <a:spcAft>
                <a:spcPts val="0"/>
              </a:spcAft>
              <a:buFont typeface="Arial"/>
              <a:buChar char="•"/>
            </a:pPr>
            <a:r>
              <a:rPr lang="en-US" sz="1800" dirty="0">
                <a:latin typeface="+mj-lt"/>
              </a:rPr>
              <a:t>Off by</a:t>
            </a:r>
            <a:r>
              <a:rPr lang="en-US" sz="1800" dirty="0" smtClean="0">
                <a:latin typeface="+mj-lt"/>
              </a:rPr>
              <a:t> </a:t>
            </a:r>
            <a:r>
              <a:rPr lang="en-US" sz="1800" b="1" dirty="0" smtClean="0">
                <a:latin typeface="+mj-lt"/>
              </a:rPr>
              <a:t>2</a:t>
            </a:r>
            <a:r>
              <a:rPr lang="en-US" sz="1800" dirty="0" smtClean="0">
                <a:latin typeface="+mj-lt"/>
              </a:rPr>
              <a:t> </a:t>
            </a:r>
            <a:r>
              <a:rPr lang="en-US" sz="1800" dirty="0">
                <a:latin typeface="+mj-lt"/>
              </a:rPr>
              <a:t>categories perhaps 5-10% of</a:t>
            </a:r>
            <a:r>
              <a:rPr lang="en-US" sz="1800" dirty="0" smtClean="0">
                <a:latin typeface="+mj-lt"/>
              </a:rPr>
              <a:t> time</a:t>
            </a:r>
            <a:endParaRPr lang="en-US" sz="1800" dirty="0">
              <a:latin typeface="+mj-lt"/>
            </a:endParaRPr>
          </a:p>
        </p:txBody>
      </p:sp>
      <p:sp>
        <p:nvSpPr>
          <p:cNvPr id="15" name="Rectangle 4"/>
          <p:cNvSpPr txBox="1">
            <a:spLocks noChangeArrowheads="1"/>
          </p:cNvSpPr>
          <p:nvPr/>
        </p:nvSpPr>
        <p:spPr bwMode="auto">
          <a:xfrm>
            <a:off x="4793993" y="1280093"/>
            <a:ext cx="4350007" cy="503601"/>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Not so</a:t>
            </a:r>
            <a:r>
              <a:rPr kumimoji="0" lang="en-US" sz="2000" b="0" i="0" u="none" strike="noStrike" kern="0" cap="none" spc="0" normalizeH="0" noProof="0" dirty="0" smtClean="0">
                <a:ln>
                  <a:noFill/>
                </a:ln>
                <a:solidFill>
                  <a:schemeClr val="tx1"/>
                </a:solidFill>
                <a:effectLst/>
                <a:uLnTx/>
                <a:uFillTx/>
                <a:latin typeface="+mn-lt"/>
                <a:ea typeface="ＭＳ Ｐゴシック"/>
                <a:cs typeface="ＭＳ Ｐゴシック"/>
              </a:rPr>
              <a:t> </a:t>
            </a: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Good – Modest intensity</a:t>
            </a:r>
            <a:r>
              <a:rPr kumimoji="0" lang="en-US" sz="2000" b="0" i="0" u="none" strike="noStrike" kern="0" cap="none" spc="0" normalizeH="0" noProof="0" dirty="0" smtClean="0">
                <a:ln>
                  <a:noFill/>
                </a:ln>
                <a:solidFill>
                  <a:schemeClr val="tx1"/>
                </a:solidFill>
                <a:effectLst/>
                <a:uLnTx/>
                <a:uFillTx/>
                <a:latin typeface="+mn-lt"/>
                <a:ea typeface="ＭＳ Ｐゴシック"/>
                <a:cs typeface="ＭＳ Ｐゴシック"/>
              </a:rPr>
              <a:t> </a:t>
            </a: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gains</a:t>
            </a:r>
          </a:p>
        </p:txBody>
      </p:sp>
      <p:sp>
        <p:nvSpPr>
          <p:cNvPr id="16" name="Rectangle 2"/>
          <p:cNvSpPr txBox="1">
            <a:spLocks noChangeArrowheads="1"/>
          </p:cNvSpPr>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4800" b="0" i="0" u="none" strike="noStrike" kern="0" cap="none" spc="0" normalizeH="0" baseline="0" noProof="0" dirty="0" smtClean="0">
                <a:ln>
                  <a:noFill/>
                </a:ln>
                <a:solidFill>
                  <a:schemeClr val="bg1"/>
                </a:solidFill>
                <a:effectLst/>
                <a:uLnTx/>
                <a:uFillTx/>
                <a:latin typeface="Calibri" charset="0"/>
                <a:ea typeface="Calibri" charset="0"/>
                <a:cs typeface="Calibri" charset="0"/>
              </a:rPr>
              <a:t>Current Capabilities</a:t>
            </a:r>
            <a:endParaRPr kumimoji="0" lang="en-US" sz="4800" b="0" i="0" u="none" strike="noStrike" kern="0" cap="none" spc="0" normalizeH="0" baseline="0" noProof="0" dirty="0">
              <a:ln>
                <a:noFill/>
              </a:ln>
              <a:solidFill>
                <a:schemeClr val="bg1"/>
              </a:solidFill>
              <a:effectLst/>
              <a:uLnTx/>
              <a:uFillTx/>
              <a:latin typeface="Calibri" charset="0"/>
              <a:ea typeface="Calibri" charset="0"/>
              <a:cs typeface="Calibri" charset="0"/>
            </a:endParaRPr>
          </a:p>
        </p:txBody>
      </p:sp>
      <p:grpSp>
        <p:nvGrpSpPr>
          <p:cNvPr id="11" name="Group 10"/>
          <p:cNvGrpSpPr/>
          <p:nvPr/>
        </p:nvGrpSpPr>
        <p:grpSpPr>
          <a:xfrm>
            <a:off x="8178398" y="2421497"/>
            <a:ext cx="781553" cy="2058621"/>
            <a:chOff x="8178398" y="2421497"/>
            <a:chExt cx="781553" cy="2058621"/>
          </a:xfrm>
        </p:grpSpPr>
        <p:cxnSp>
          <p:nvCxnSpPr>
            <p:cNvPr id="4" name="Straight Connector 3"/>
            <p:cNvCxnSpPr/>
            <p:nvPr/>
          </p:nvCxnSpPr>
          <p:spPr>
            <a:xfrm>
              <a:off x="8178398" y="2421497"/>
              <a:ext cx="0" cy="2058621"/>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8199332" y="3356603"/>
              <a:ext cx="760619" cy="404746"/>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5381334" y="6615536"/>
            <a:ext cx="3209016" cy="261610"/>
          </a:xfrm>
          <a:prstGeom prst="rect">
            <a:avLst/>
          </a:prstGeom>
        </p:spPr>
        <p:txBody>
          <a:bodyPr wrap="square">
            <a:spAutoFit/>
          </a:bodyPr>
          <a:lstStyle/>
          <a:p>
            <a:r>
              <a:rPr lang="en-US" sz="1100" dirty="0">
                <a:latin typeface="+mn-lt"/>
              </a:rPr>
              <a:t>http://</a:t>
            </a:r>
            <a:r>
              <a:rPr lang="en-US" sz="1100" dirty="0" err="1">
                <a:latin typeface="+mn-lt"/>
              </a:rPr>
              <a:t>www.nhc.noaa.gov</a:t>
            </a:r>
            <a:r>
              <a:rPr lang="en-US" sz="1100" dirty="0">
                <a:latin typeface="+mn-lt"/>
              </a:rPr>
              <a:t>/verification/verify5.shtml</a:t>
            </a:r>
          </a:p>
        </p:txBody>
      </p:sp>
    </p:spTree>
    <p:extLst>
      <p:ext uri="{BB962C8B-B14F-4D97-AF65-F5344CB8AC3E}">
        <p14:creationId xmlns:p14="http://schemas.microsoft.com/office/powerpoint/2010/main" val="248877052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3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3500"/>
                            </p:stCondLst>
                            <p:childTnLst>
                              <p:par>
                                <p:cTn id="10" presetID="12" presetClass="entr" presetSubtype="8" fill="hold" nodeType="afterEffect">
                                  <p:stCondLst>
                                    <p:cond delay="30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ppt_x</p:attrName>
                                        </p:attrNameLst>
                                      </p:cBhvr>
                                      <p:tavLst>
                                        <p:tav tm="0">
                                          <p:val>
                                            <p:strVal val="#ppt_x-#ppt_w*1.125000"/>
                                          </p:val>
                                        </p:tav>
                                        <p:tav tm="100000">
                                          <p:val>
                                            <p:strVal val="#ppt_x"/>
                                          </p:val>
                                        </p:tav>
                                      </p:tavLst>
                                    </p:anim>
                                    <p:animEffect transition="in" filter="wipe(righ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0"/>
            <a:ext cx="8229600" cy="1306286"/>
          </a:xfrm>
        </p:spPr>
        <p:txBody>
          <a:bodyPr/>
          <a:lstStyle/>
          <a:p>
            <a:r>
              <a:rPr lang="en-US" sz="4800" dirty="0" smtClean="0">
                <a:latin typeface="+mj-lt"/>
              </a:rPr>
              <a:t>HFIP Lesson Learned</a:t>
            </a:r>
          </a:p>
        </p:txBody>
      </p:sp>
      <p:sp>
        <p:nvSpPr>
          <p:cNvPr id="5" name="Rectangle 4"/>
          <p:cNvSpPr/>
          <p:nvPr/>
        </p:nvSpPr>
        <p:spPr>
          <a:xfrm>
            <a:off x="165761" y="1304956"/>
            <a:ext cx="8844643" cy="461665"/>
          </a:xfrm>
          <a:prstGeom prst="rect">
            <a:avLst/>
          </a:prstGeom>
        </p:spPr>
        <p:txBody>
          <a:bodyPr wrap="square">
            <a:spAutoFit/>
          </a:bodyPr>
          <a:lstStyle/>
          <a:p>
            <a:pPr marL="342900" indent="-342900">
              <a:spcBef>
                <a:spcPts val="600"/>
              </a:spcBef>
              <a:spcAft>
                <a:spcPts val="0"/>
              </a:spcAft>
              <a:buFont typeface="Arial"/>
              <a:buChar char="•"/>
              <a:defRPr/>
            </a:pPr>
            <a:endParaRPr lang="en-US" sz="2400" dirty="0">
              <a:ea typeface="ＭＳ Ｐゴシック" charset="0"/>
            </a:endParaRPr>
          </a:p>
        </p:txBody>
      </p:sp>
      <p:sp>
        <p:nvSpPr>
          <p:cNvPr id="6" name="TextBox 5"/>
          <p:cNvSpPr txBox="1"/>
          <p:nvPr/>
        </p:nvSpPr>
        <p:spPr>
          <a:xfrm>
            <a:off x="196891" y="1334064"/>
            <a:ext cx="8715194" cy="4909036"/>
          </a:xfrm>
          <a:prstGeom prst="rect">
            <a:avLst/>
          </a:prstGeom>
          <a:noFill/>
        </p:spPr>
        <p:txBody>
          <a:bodyPr wrap="square" rtlCol="0">
            <a:spAutoFit/>
          </a:bodyPr>
          <a:lstStyle/>
          <a:p>
            <a:pPr marL="285750" indent="-285750">
              <a:spcBef>
                <a:spcPts val="600"/>
              </a:spcBef>
              <a:buFont typeface="Arial"/>
              <a:buChar char="•"/>
            </a:pPr>
            <a:r>
              <a:rPr lang="en-US" sz="2400" dirty="0" smtClean="0">
                <a:solidFill>
                  <a:srgbClr val="BFBFBF"/>
                </a:solidFill>
                <a:latin typeface="+mn-lt"/>
              </a:rPr>
              <a:t>Make better use of inner core observations to evaluate more than track and intensity:</a:t>
            </a:r>
          </a:p>
          <a:p>
            <a:pPr marL="742950" lvl="1" indent="-285750">
              <a:spcBef>
                <a:spcPts val="600"/>
              </a:spcBef>
              <a:buFont typeface="Arial"/>
              <a:buChar char="•"/>
            </a:pPr>
            <a:r>
              <a:rPr lang="en-US" sz="2400" dirty="0" smtClean="0">
                <a:solidFill>
                  <a:srgbClr val="BFBFBF"/>
                </a:solidFill>
                <a:latin typeface="+mn-lt"/>
              </a:rPr>
              <a:t>Structure – drives damage and coastal inundation (surge)</a:t>
            </a:r>
          </a:p>
          <a:p>
            <a:pPr marL="742950" lvl="1" indent="-285750">
              <a:spcBef>
                <a:spcPts val="600"/>
              </a:spcBef>
              <a:buFont typeface="Arial"/>
              <a:buChar char="•"/>
            </a:pPr>
            <a:r>
              <a:rPr lang="en-US" sz="2400" dirty="0" smtClean="0">
                <a:solidFill>
                  <a:srgbClr val="BFBFBF"/>
                </a:solidFill>
                <a:latin typeface="+mn-lt"/>
              </a:rPr>
              <a:t>Rainfall – drives inland inundation (floods)</a:t>
            </a:r>
            <a:endParaRPr lang="en-US" sz="2400" dirty="0">
              <a:solidFill>
                <a:srgbClr val="BFBFBF"/>
              </a:solidFill>
              <a:latin typeface="+mn-lt"/>
            </a:endParaRPr>
          </a:p>
          <a:p>
            <a:pPr marL="285750" indent="-285750">
              <a:spcBef>
                <a:spcPts val="600"/>
              </a:spcBef>
              <a:buFont typeface="Arial"/>
              <a:buChar char="•"/>
            </a:pPr>
            <a:r>
              <a:rPr lang="en-US" sz="2400" dirty="0" smtClean="0">
                <a:latin typeface="+mn-lt"/>
              </a:rPr>
              <a:t>Make better use of inner core observations (in-situ &amp; satellite) to initialize models</a:t>
            </a:r>
          </a:p>
          <a:p>
            <a:pPr marL="285750" indent="-285750">
              <a:spcBef>
                <a:spcPts val="600"/>
              </a:spcBef>
              <a:buFont typeface="Arial"/>
              <a:buChar char="•"/>
            </a:pPr>
            <a:r>
              <a:rPr lang="en-US" sz="2400" dirty="0" smtClean="0">
                <a:solidFill>
                  <a:srgbClr val="BFBFBF"/>
                </a:solidFill>
                <a:latin typeface="+mn-lt"/>
              </a:rPr>
              <a:t>Develop strategies to use ensembles to address uncertainty in intensity, structure, and rain</a:t>
            </a:r>
          </a:p>
          <a:p>
            <a:pPr marL="285750" indent="-285750">
              <a:spcBef>
                <a:spcPts val="600"/>
              </a:spcBef>
              <a:buFont typeface="Arial"/>
              <a:buChar char="•"/>
            </a:pPr>
            <a:r>
              <a:rPr lang="en-US" sz="2400" dirty="0" smtClean="0">
                <a:solidFill>
                  <a:srgbClr val="BFBFBF"/>
                </a:solidFill>
                <a:latin typeface="+mn-lt"/>
              </a:rPr>
              <a:t>Future model architecture must include environmental changes on times scales out to 10 days (best represented in global model), and high-resolution to resolve rapidly changing inner core structure (best handled by moving nests in regional model)</a:t>
            </a:r>
          </a:p>
        </p:txBody>
      </p:sp>
    </p:spTree>
    <p:extLst>
      <p:ext uri="{BB962C8B-B14F-4D97-AF65-F5344CB8AC3E}">
        <p14:creationId xmlns:p14="http://schemas.microsoft.com/office/powerpoint/2010/main" val="40687370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SAAC09L.2012082800.m0.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4674" y="4241196"/>
            <a:ext cx="1849934" cy="1725233"/>
          </a:xfrm>
          <a:prstGeom prst="rect">
            <a:avLst/>
          </a:prstGeom>
        </p:spPr>
      </p:pic>
      <p:pic>
        <p:nvPicPr>
          <p:cNvPr id="2" name="Picture 1" descr="ISAAC09L.2012082800.m0.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7252" y="1901640"/>
            <a:ext cx="3902128" cy="4032841"/>
          </a:xfrm>
          <a:prstGeom prst="rect">
            <a:avLst/>
          </a:prstGeom>
        </p:spPr>
      </p:pic>
      <p:pic>
        <p:nvPicPr>
          <p:cNvPr id="29699" name="Picture 23" descr="Earl_obs_20100819180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51363" y="1911430"/>
            <a:ext cx="2097087"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p:cNvSpPr>
          <p:nvPr/>
        </p:nvSpPr>
        <p:spPr bwMode="auto">
          <a:xfrm>
            <a:off x="890588" y="5969390"/>
            <a:ext cx="20925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600" b="1" dirty="0">
                <a:solidFill>
                  <a:schemeClr val="tx1"/>
                </a:solidFill>
                <a:latin typeface="Calibri" charset="0"/>
                <a:cs typeface="Arial" charset="0"/>
                <a:sym typeface="Arial" charset="0"/>
              </a:rPr>
              <a:t>Hurricane </a:t>
            </a:r>
            <a:r>
              <a:rPr lang="en-US" sz="1600" b="1" dirty="0" smtClean="0">
                <a:solidFill>
                  <a:schemeClr val="tx1"/>
                </a:solidFill>
                <a:latin typeface="Calibri" charset="0"/>
                <a:cs typeface="Arial" charset="0"/>
                <a:sym typeface="Arial" charset="0"/>
              </a:rPr>
              <a:t>Isaac (2012)</a:t>
            </a:r>
            <a:endParaRPr lang="en-US" sz="1600" b="1" dirty="0">
              <a:solidFill>
                <a:schemeClr val="tx1"/>
              </a:solidFill>
              <a:latin typeface="Calibri" charset="0"/>
              <a:cs typeface="Arial" charset="0"/>
              <a:sym typeface="Arial" charset="0"/>
            </a:endParaRPr>
          </a:p>
        </p:txBody>
      </p:sp>
      <p:grpSp>
        <p:nvGrpSpPr>
          <p:cNvPr id="29702" name="Group 10"/>
          <p:cNvGrpSpPr>
            <a:grpSpLocks/>
          </p:cNvGrpSpPr>
          <p:nvPr/>
        </p:nvGrpSpPr>
        <p:grpSpPr bwMode="auto">
          <a:xfrm>
            <a:off x="2267727" y="3785037"/>
            <a:ext cx="450850" cy="469900"/>
            <a:chOff x="0" y="0"/>
            <a:chExt cx="240" cy="240"/>
          </a:xfrm>
        </p:grpSpPr>
        <p:sp>
          <p:nvSpPr>
            <p:cNvPr id="29720" name="Oval 11"/>
            <p:cNvSpPr>
              <a:spLocks/>
            </p:cNvSpPr>
            <p:nvPr/>
          </p:nvSpPr>
          <p:spPr bwMode="auto">
            <a:xfrm>
              <a:off x="0" y="0"/>
              <a:ext cx="240" cy="240"/>
            </a:xfrm>
            <a:prstGeom prst="ellipse">
              <a:avLst/>
            </a:prstGeom>
            <a:noFill/>
            <a:ln w="63500">
              <a:solidFill>
                <a:srgbClr val="001933"/>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alibri" charset="0"/>
                <a:cs typeface="Arial" charset="0"/>
              </a:endParaRPr>
            </a:p>
          </p:txBody>
        </p:sp>
      </p:grpSp>
      <p:sp>
        <p:nvSpPr>
          <p:cNvPr id="10" name="Rectangle 9"/>
          <p:cNvSpPr>
            <a:spLocks noChangeArrowheads="1"/>
          </p:cNvSpPr>
          <p:nvPr/>
        </p:nvSpPr>
        <p:spPr bwMode="auto">
          <a:xfrm>
            <a:off x="2124748" y="3639086"/>
            <a:ext cx="816532" cy="737894"/>
          </a:xfrm>
          <a:prstGeom prst="rect">
            <a:avLst/>
          </a:prstGeom>
          <a:noFill/>
          <a:ln w="38100">
            <a:solidFill>
              <a:srgbClr val="000066"/>
            </a:solidFill>
            <a:prstDash val="dash"/>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Calibri"/>
              <a:ea typeface="+mn-ea"/>
              <a:cs typeface="Calibri"/>
            </a:endParaRPr>
          </a:p>
        </p:txBody>
      </p:sp>
      <p:pic>
        <p:nvPicPr>
          <p:cNvPr id="29705" name="Picture 15" descr="TA_rad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13790">
            <a:off x="5820973" y="2763772"/>
            <a:ext cx="1095640" cy="118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flipV="1">
            <a:off x="2891573" y="1987409"/>
            <a:ext cx="1677334" cy="1734621"/>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2867610" y="3777940"/>
            <a:ext cx="1693050" cy="254601"/>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flipV="1">
            <a:off x="2923524" y="4273146"/>
            <a:ext cx="1877126" cy="39937"/>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2915536" y="4353018"/>
            <a:ext cx="1885114" cy="1597438"/>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0" name="TextBox 38"/>
          <p:cNvSpPr txBox="1">
            <a:spLocks noChangeArrowheads="1"/>
          </p:cNvSpPr>
          <p:nvPr/>
        </p:nvSpPr>
        <p:spPr bwMode="auto">
          <a:xfrm>
            <a:off x="156693" y="1366648"/>
            <a:ext cx="8856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a:solidFill>
                  <a:schemeClr val="tx1"/>
                </a:solidFill>
                <a:latin typeface="Calibri" charset="0"/>
              </a:rPr>
              <a:t>Synergy of high resolution forecast and airborne observations    </a:t>
            </a:r>
          </a:p>
        </p:txBody>
      </p:sp>
      <p:sp>
        <p:nvSpPr>
          <p:cNvPr id="19" name="TextBox 18"/>
          <p:cNvSpPr txBox="1">
            <a:spLocks noChangeArrowheads="1"/>
          </p:cNvSpPr>
          <p:nvPr/>
        </p:nvSpPr>
        <p:spPr bwMode="auto">
          <a:xfrm>
            <a:off x="7050088" y="2273580"/>
            <a:ext cx="1625600" cy="738664"/>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a:ea typeface="ＭＳ Ｐゴシック" pitchFamily="34" charset="-128"/>
                <a:cs typeface="Calibri"/>
              </a:rPr>
              <a:t>P-3 and G-</a:t>
            </a:r>
            <a:r>
              <a:rPr lang="en-US" sz="1400" b="1" dirty="0">
                <a:latin typeface="Calibri"/>
                <a:ea typeface="ＭＳ Ｐゴシック" pitchFamily="34" charset="-128"/>
                <a:cs typeface="Calibri"/>
              </a:rPr>
              <a:t>IV QC Doppler observations </a:t>
            </a:r>
            <a:endParaRPr lang="en-US" sz="1400" b="1" dirty="0">
              <a:solidFill>
                <a:schemeClr val="tx1"/>
              </a:solidFill>
              <a:latin typeface="Calibri"/>
              <a:ea typeface="ＭＳ Ｐゴシック" pitchFamily="34" charset="-128"/>
              <a:cs typeface="Calibri"/>
            </a:endParaRPr>
          </a:p>
        </p:txBody>
      </p:sp>
      <p:sp>
        <p:nvSpPr>
          <p:cNvPr id="20" name="TextBox 19"/>
          <p:cNvSpPr txBox="1">
            <a:spLocks noChangeArrowheads="1"/>
          </p:cNvSpPr>
          <p:nvPr/>
        </p:nvSpPr>
        <p:spPr bwMode="auto">
          <a:xfrm>
            <a:off x="6999288" y="4129477"/>
            <a:ext cx="1627187"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a:t>
            </a:r>
            <a:r>
              <a:rPr lang="en-US" sz="1400" b="1" dirty="0" smtClean="0">
                <a:solidFill>
                  <a:schemeClr val="tx1"/>
                </a:solidFill>
                <a:latin typeface="Calibri" pitchFamily="34" charset="0"/>
                <a:ea typeface="ＭＳ Ｐゴシック" pitchFamily="34" charset="-128"/>
                <a:cs typeface="Arial" pitchFamily="34" charset="0"/>
              </a:rPr>
              <a:t>initial </a:t>
            </a:r>
            <a:r>
              <a:rPr lang="en-US" sz="1400" b="1" dirty="0">
                <a:solidFill>
                  <a:schemeClr val="tx1"/>
                </a:solidFill>
                <a:latin typeface="Calibri" pitchFamily="34" charset="0"/>
                <a:ea typeface="ＭＳ Ｐゴシック" pitchFamily="34" charset="-128"/>
                <a:cs typeface="Arial" pitchFamily="34" charset="0"/>
              </a:rPr>
              <a:t>condition in storm core region </a:t>
            </a:r>
          </a:p>
        </p:txBody>
      </p:sp>
      <p:sp>
        <p:nvSpPr>
          <p:cNvPr id="21" name="TextBox 20"/>
          <p:cNvSpPr txBox="1">
            <a:spLocks noChangeArrowheads="1"/>
          </p:cNvSpPr>
          <p:nvPr/>
        </p:nvSpPr>
        <p:spPr bwMode="auto">
          <a:xfrm>
            <a:off x="7019925" y="3437327"/>
            <a:ext cx="1627188" cy="307975"/>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defRPr/>
            </a:pPr>
            <a:r>
              <a:rPr lang="en-US" sz="1400" b="1" dirty="0">
                <a:solidFill>
                  <a:schemeClr val="tx1"/>
                </a:solidFill>
                <a:latin typeface="Calibri" pitchFamily="34" charset="0"/>
                <a:ea typeface="ＭＳ Ｐゴシック" pitchFamily="34" charset="-128"/>
                <a:cs typeface="Arial" pitchFamily="34" charset="0"/>
              </a:rPr>
              <a:t>Data assimilation</a:t>
            </a:r>
          </a:p>
        </p:txBody>
      </p:sp>
      <p:sp>
        <p:nvSpPr>
          <p:cNvPr id="22" name="TextBox 21"/>
          <p:cNvSpPr txBox="1">
            <a:spLocks noChangeArrowheads="1"/>
          </p:cNvSpPr>
          <p:nvPr/>
        </p:nvSpPr>
        <p:spPr bwMode="auto">
          <a:xfrm>
            <a:off x="7021513" y="5224852"/>
            <a:ext cx="1625600"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a:t>
            </a:r>
            <a:r>
              <a:rPr lang="en-US" sz="1400" b="1" dirty="0" smtClean="0">
                <a:solidFill>
                  <a:schemeClr val="tx1"/>
                </a:solidFill>
                <a:latin typeface="Calibri" pitchFamily="34" charset="0"/>
                <a:ea typeface="ＭＳ Ｐゴシック" pitchFamily="34" charset="-128"/>
                <a:cs typeface="Arial" pitchFamily="34" charset="0"/>
              </a:rPr>
              <a:t>high </a:t>
            </a:r>
            <a:r>
              <a:rPr lang="en-US" sz="1400" b="1" dirty="0">
                <a:solidFill>
                  <a:schemeClr val="tx1"/>
                </a:solidFill>
                <a:latin typeface="Calibri" pitchFamily="34" charset="0"/>
                <a:ea typeface="ＭＳ Ｐゴシック" pitchFamily="34" charset="-128"/>
                <a:cs typeface="Arial" pitchFamily="34" charset="0"/>
              </a:rPr>
              <a:t>resolution regional forecast </a:t>
            </a:r>
          </a:p>
        </p:txBody>
      </p:sp>
      <p:sp>
        <p:nvSpPr>
          <p:cNvPr id="23" name="Down Arrow 22"/>
          <p:cNvSpPr>
            <a:spLocks noChangeArrowheads="1"/>
          </p:cNvSpPr>
          <p:nvPr/>
        </p:nvSpPr>
        <p:spPr bwMode="auto">
          <a:xfrm>
            <a:off x="7761288" y="3067440"/>
            <a:ext cx="195262" cy="260350"/>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ea typeface="+mn-ea"/>
              <a:cs typeface="+mn-cs"/>
            </a:endParaRPr>
          </a:p>
        </p:txBody>
      </p:sp>
      <p:sp>
        <p:nvSpPr>
          <p:cNvPr id="24" name="Down Arrow 23"/>
          <p:cNvSpPr>
            <a:spLocks noChangeArrowheads="1"/>
          </p:cNvSpPr>
          <p:nvPr/>
        </p:nvSpPr>
        <p:spPr bwMode="auto">
          <a:xfrm>
            <a:off x="7766050" y="3786577"/>
            <a:ext cx="190500" cy="257175"/>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5" name="Down Arrow 24"/>
          <p:cNvSpPr>
            <a:spLocks noChangeArrowheads="1"/>
          </p:cNvSpPr>
          <p:nvPr/>
        </p:nvSpPr>
        <p:spPr bwMode="auto">
          <a:xfrm>
            <a:off x="7766050" y="4939102"/>
            <a:ext cx="190500" cy="188913"/>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cxnSp>
        <p:nvCxnSpPr>
          <p:cNvPr id="26" name="Straight Arrow Connector 25"/>
          <p:cNvCxnSpPr>
            <a:cxnSpLocks noChangeShapeType="1"/>
            <a:stCxn id="20" idx="1"/>
          </p:cNvCxnSpPr>
          <p:nvPr/>
        </p:nvCxnSpPr>
        <p:spPr bwMode="auto">
          <a:xfrm flipH="1">
            <a:off x="6158571" y="4498571"/>
            <a:ext cx="840717" cy="229845"/>
          </a:xfrm>
          <a:prstGeom prst="straightConnector1">
            <a:avLst/>
          </a:prstGeom>
          <a:noFill/>
          <a:ln w="25400">
            <a:solidFill>
              <a:schemeClr val="accent1">
                <a:lumMod val="1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9" name="TextBox 57"/>
          <p:cNvSpPr txBox="1">
            <a:spLocks noChangeArrowheads="1"/>
          </p:cNvSpPr>
          <p:nvPr/>
        </p:nvSpPr>
        <p:spPr bwMode="auto">
          <a:xfrm>
            <a:off x="4796039" y="5633287"/>
            <a:ext cx="178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sz="1200" dirty="0">
                <a:solidFill>
                  <a:srgbClr val="000000"/>
                </a:solidFill>
                <a:latin typeface="Calibri"/>
                <a:cs typeface="Calibri"/>
              </a:rPr>
              <a:t>Wind intensity </a:t>
            </a:r>
            <a:r>
              <a:rPr lang="en-US" sz="1200" dirty="0" smtClean="0">
                <a:solidFill>
                  <a:srgbClr val="000000"/>
                </a:solidFill>
                <a:latin typeface="Calibri"/>
                <a:cs typeface="Calibri"/>
              </a:rPr>
              <a:t>at 10 </a:t>
            </a:r>
            <a:r>
              <a:rPr lang="en-US" sz="1200" dirty="0">
                <a:solidFill>
                  <a:srgbClr val="000000"/>
                </a:solidFill>
                <a:latin typeface="Calibri"/>
                <a:cs typeface="Calibri"/>
              </a:rPr>
              <a:t>m</a:t>
            </a:r>
          </a:p>
        </p:txBody>
      </p:sp>
      <p:sp>
        <p:nvSpPr>
          <p:cNvPr id="31" name="Text Box 7"/>
          <p:cNvSpPr txBox="1">
            <a:spLocks/>
          </p:cNvSpPr>
          <p:nvPr/>
        </p:nvSpPr>
        <p:spPr bwMode="auto">
          <a:xfrm>
            <a:off x="5210124" y="6631586"/>
            <a:ext cx="3797733"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F. Zhang (PSU), Aberson, Aksoy, Gamache, Gopal (</a:t>
            </a:r>
            <a:r>
              <a:rPr lang="en-US" sz="1000" dirty="0">
                <a:solidFill>
                  <a:srgbClr val="000000"/>
                </a:solidFill>
              </a:rPr>
              <a:t>AOML/HRD)</a:t>
            </a:r>
            <a:endParaRPr lang="en-US" sz="1100" dirty="0">
              <a:solidFill>
                <a:srgbClr val="000000"/>
              </a:solidFill>
            </a:endParaRPr>
          </a:p>
        </p:txBody>
      </p:sp>
      <p:sp>
        <p:nvSpPr>
          <p:cNvPr id="28" name="Rectangle 2"/>
          <p:cNvSpPr txBox="1">
            <a:spLocks noChangeArrowheads="1"/>
          </p:cNvSpPr>
          <p:nvPr/>
        </p:nvSpPr>
        <p:spPr bwMode="auto">
          <a:xfrm>
            <a:off x="0" y="0"/>
            <a:ext cx="9144000" cy="1312333"/>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sz="4800" dirty="0" smtClean="0">
                <a:latin typeface="Calibri"/>
                <a:ea typeface="Calibri" charset="0"/>
                <a:cs typeface="Calibri"/>
              </a:rPr>
              <a:t/>
            </a:r>
            <a:br>
              <a:rPr lang="en-US" sz="4800" dirty="0" smtClean="0">
                <a:latin typeface="Calibri"/>
                <a:ea typeface="Calibri" charset="0"/>
                <a:cs typeface="Calibri"/>
              </a:rPr>
            </a:br>
            <a:r>
              <a:rPr lang="en-US" sz="3200" dirty="0">
                <a:latin typeface="Calibri"/>
                <a:cs typeface="Calibri"/>
              </a:rPr>
              <a:t>Assimilation of data into models</a:t>
            </a:r>
          </a:p>
        </p:txBody>
      </p:sp>
    </p:spTree>
    <p:extLst>
      <p:ext uri="{BB962C8B-B14F-4D97-AF65-F5344CB8AC3E}">
        <p14:creationId xmlns:p14="http://schemas.microsoft.com/office/powerpoint/2010/main" val="77469813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538947" y="1389467"/>
            <a:ext cx="3526707" cy="2358100"/>
            <a:chOff x="538947" y="1290989"/>
            <a:chExt cx="3526707" cy="2358100"/>
          </a:xfrm>
        </p:grpSpPr>
        <p:pic>
          <p:nvPicPr>
            <p:cNvPr id="22" name="Content Placeholder 7" descr="fig_ALAL2012_wind.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8947" y="1290989"/>
              <a:ext cx="3526707" cy="2358100"/>
            </a:xfrm>
            <a:prstGeom prst="rect">
              <a:avLst/>
            </a:prstGeom>
          </p:spPr>
        </p:pic>
        <p:sp>
          <p:nvSpPr>
            <p:cNvPr id="15" name="TextBox 14"/>
            <p:cNvSpPr txBox="1"/>
            <p:nvPr/>
          </p:nvSpPr>
          <p:spPr>
            <a:xfrm>
              <a:off x="903653" y="2134262"/>
              <a:ext cx="1189793" cy="307777"/>
            </a:xfrm>
            <a:prstGeom prst="rect">
              <a:avLst/>
            </a:prstGeom>
            <a:noFill/>
          </p:spPr>
          <p:txBody>
            <a:bodyPr wrap="square" rtlCol="0">
              <a:spAutoFit/>
            </a:bodyPr>
            <a:lstStyle/>
            <a:p>
              <a:r>
                <a:rPr lang="en-US" sz="1400" dirty="0" smtClean="0">
                  <a:solidFill>
                    <a:srgbClr val="FF0000"/>
                  </a:solidFill>
                  <a:latin typeface="+mn-lt"/>
                </a:rPr>
                <a:t>OPER HWRF</a:t>
              </a:r>
              <a:endParaRPr lang="en-US" sz="1400" dirty="0">
                <a:solidFill>
                  <a:srgbClr val="FF0000"/>
                </a:solidFill>
                <a:latin typeface="+mn-lt"/>
              </a:endParaRPr>
            </a:p>
          </p:txBody>
        </p:sp>
        <p:sp>
          <p:nvSpPr>
            <p:cNvPr id="16" name="TextBox 15"/>
            <p:cNvSpPr txBox="1"/>
            <p:nvPr/>
          </p:nvSpPr>
          <p:spPr>
            <a:xfrm>
              <a:off x="2061170" y="2843523"/>
              <a:ext cx="1065044" cy="307777"/>
            </a:xfrm>
            <a:prstGeom prst="rect">
              <a:avLst/>
            </a:prstGeom>
            <a:noFill/>
          </p:spPr>
          <p:txBody>
            <a:bodyPr wrap="square" rtlCol="0">
              <a:spAutoFit/>
            </a:bodyPr>
            <a:lstStyle/>
            <a:p>
              <a:r>
                <a:rPr lang="en-US" sz="1400" dirty="0" smtClean="0">
                  <a:solidFill>
                    <a:srgbClr val="3333FF"/>
                  </a:solidFill>
                  <a:latin typeface="+mn-lt"/>
                </a:rPr>
                <a:t>HWRG  TDR</a:t>
              </a:r>
              <a:endParaRPr lang="en-US" sz="1400" dirty="0">
                <a:solidFill>
                  <a:srgbClr val="3333FF"/>
                </a:solidFill>
                <a:latin typeface="+mn-lt"/>
              </a:endParaRPr>
            </a:p>
          </p:txBody>
        </p:sp>
        <p:sp>
          <p:nvSpPr>
            <p:cNvPr id="2" name="TextBox 1"/>
            <p:cNvSpPr txBox="1"/>
            <p:nvPr/>
          </p:nvSpPr>
          <p:spPr>
            <a:xfrm>
              <a:off x="2231298" y="1493574"/>
              <a:ext cx="1626990" cy="307777"/>
            </a:xfrm>
            <a:prstGeom prst="rect">
              <a:avLst/>
            </a:prstGeom>
            <a:noFill/>
          </p:spPr>
          <p:txBody>
            <a:bodyPr wrap="square" rtlCol="0">
              <a:spAutoFit/>
            </a:bodyPr>
            <a:lstStyle/>
            <a:p>
              <a:r>
                <a:rPr lang="en-US" sz="1400" dirty="0" smtClean="0">
                  <a:latin typeface="+mn-lt"/>
                </a:rPr>
                <a:t>Intensity Errors</a:t>
              </a:r>
              <a:endParaRPr lang="en-US" sz="1400" dirty="0">
                <a:latin typeface="+mn-lt"/>
              </a:endParaRPr>
            </a:p>
          </p:txBody>
        </p:sp>
      </p:grpSp>
      <p:grpSp>
        <p:nvGrpSpPr>
          <p:cNvPr id="34" name="Group 33"/>
          <p:cNvGrpSpPr/>
          <p:nvPr/>
        </p:nvGrpSpPr>
        <p:grpSpPr>
          <a:xfrm>
            <a:off x="4759290" y="1297859"/>
            <a:ext cx="3749581" cy="2477521"/>
            <a:chOff x="4759290" y="1221200"/>
            <a:chExt cx="3749581" cy="2477521"/>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11900"/>
            <a:stretch/>
          </p:blipFill>
          <p:spPr>
            <a:xfrm>
              <a:off x="4759290" y="1221200"/>
              <a:ext cx="3749581" cy="2477521"/>
            </a:xfrm>
            <a:prstGeom prst="rect">
              <a:avLst/>
            </a:prstGeom>
          </p:spPr>
        </p:pic>
        <p:sp>
          <p:nvSpPr>
            <p:cNvPr id="3" name="TextBox 2"/>
            <p:cNvSpPr txBox="1"/>
            <p:nvPr/>
          </p:nvSpPr>
          <p:spPr>
            <a:xfrm>
              <a:off x="6601490" y="1918750"/>
              <a:ext cx="1116349" cy="307777"/>
            </a:xfrm>
            <a:prstGeom prst="rect">
              <a:avLst/>
            </a:prstGeom>
            <a:noFill/>
          </p:spPr>
          <p:txBody>
            <a:bodyPr wrap="square" rtlCol="0">
              <a:spAutoFit/>
            </a:bodyPr>
            <a:lstStyle/>
            <a:p>
              <a:r>
                <a:rPr lang="en-US" sz="1400" dirty="0" smtClean="0">
                  <a:solidFill>
                    <a:srgbClr val="FF0000"/>
                  </a:solidFill>
                  <a:latin typeface="+mn-lt"/>
                </a:rPr>
                <a:t>OPER HWRF</a:t>
              </a:r>
              <a:endParaRPr lang="en-US" sz="1400" dirty="0">
                <a:solidFill>
                  <a:srgbClr val="FF0000"/>
                </a:solidFill>
                <a:latin typeface="+mn-lt"/>
              </a:endParaRPr>
            </a:p>
          </p:txBody>
        </p:sp>
        <p:sp>
          <p:nvSpPr>
            <p:cNvPr id="8" name="TextBox 7"/>
            <p:cNvSpPr txBox="1"/>
            <p:nvPr/>
          </p:nvSpPr>
          <p:spPr>
            <a:xfrm>
              <a:off x="7306546" y="2447398"/>
              <a:ext cx="1109109" cy="307777"/>
            </a:xfrm>
            <a:prstGeom prst="rect">
              <a:avLst/>
            </a:prstGeom>
            <a:noFill/>
          </p:spPr>
          <p:txBody>
            <a:bodyPr wrap="square" rtlCol="0">
              <a:spAutoFit/>
            </a:bodyPr>
            <a:lstStyle/>
            <a:p>
              <a:r>
                <a:rPr lang="en-US" sz="1400" dirty="0" smtClean="0">
                  <a:solidFill>
                    <a:srgbClr val="7030A0"/>
                  </a:solidFill>
                  <a:latin typeface="+mn-lt"/>
                </a:rPr>
                <a:t>HWRG  TDR</a:t>
              </a:r>
              <a:endParaRPr lang="en-US" sz="1400" dirty="0">
                <a:solidFill>
                  <a:srgbClr val="7030A0"/>
                </a:solidFill>
                <a:latin typeface="+mn-lt"/>
              </a:endParaRPr>
            </a:p>
          </p:txBody>
        </p:sp>
        <p:sp>
          <p:nvSpPr>
            <p:cNvPr id="20" name="Rectangle 19"/>
            <p:cNvSpPr/>
            <p:nvPr/>
          </p:nvSpPr>
          <p:spPr>
            <a:xfrm>
              <a:off x="6853974" y="1509401"/>
              <a:ext cx="1437262" cy="400110"/>
            </a:xfrm>
            <a:prstGeom prst="rect">
              <a:avLst/>
            </a:prstGeom>
          </p:spPr>
          <p:txBody>
            <a:bodyPr wrap="none">
              <a:spAutoFit/>
            </a:bodyPr>
            <a:lstStyle/>
            <a:p>
              <a:pPr algn="ctr"/>
              <a:r>
                <a:rPr lang="en-US" sz="2000" dirty="0">
                  <a:latin typeface="+mn-lt"/>
                </a:rPr>
                <a:t>Isaac (2013)</a:t>
              </a:r>
            </a:p>
          </p:txBody>
        </p:sp>
      </p:gr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t="4803"/>
          <a:stretch/>
        </p:blipFill>
        <p:spPr>
          <a:xfrm>
            <a:off x="320994" y="3761345"/>
            <a:ext cx="3726332" cy="2660524"/>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t="5176"/>
          <a:stretch/>
        </p:blipFill>
        <p:spPr>
          <a:xfrm>
            <a:off x="4724400" y="3771772"/>
            <a:ext cx="3726332" cy="2650097"/>
          </a:xfrm>
          <a:prstGeom prst="rect">
            <a:avLst/>
          </a:prstGeom>
        </p:spPr>
      </p:pic>
      <p:sp>
        <p:nvSpPr>
          <p:cNvPr id="9" name="TextBox 8"/>
          <p:cNvSpPr txBox="1"/>
          <p:nvPr/>
        </p:nvSpPr>
        <p:spPr>
          <a:xfrm>
            <a:off x="3796114" y="3549232"/>
            <a:ext cx="1451458" cy="830997"/>
          </a:xfrm>
          <a:prstGeom prst="rect">
            <a:avLst/>
          </a:prstGeom>
          <a:solidFill>
            <a:schemeClr val="bg1">
              <a:alpha val="50000"/>
            </a:schemeClr>
          </a:solidFill>
        </p:spPr>
        <p:txBody>
          <a:bodyPr wrap="square" rtlCol="0">
            <a:spAutoFit/>
          </a:bodyPr>
          <a:lstStyle/>
          <a:p>
            <a:pPr algn="ctr"/>
            <a:r>
              <a:rPr lang="en-US" sz="1600" dirty="0" smtClean="0"/>
              <a:t>Vertical cross section at initial time</a:t>
            </a:r>
          </a:p>
        </p:txBody>
      </p:sp>
      <p:cxnSp>
        <p:nvCxnSpPr>
          <p:cNvPr id="12" name="Straight Connector 11"/>
          <p:cNvCxnSpPr/>
          <p:nvPr/>
        </p:nvCxnSpPr>
        <p:spPr>
          <a:xfrm flipH="1">
            <a:off x="2431243" y="4340550"/>
            <a:ext cx="108805" cy="176018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747877" y="4375442"/>
            <a:ext cx="635011" cy="172365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01911" y="4022074"/>
            <a:ext cx="315139" cy="338554"/>
          </a:xfrm>
          <a:prstGeom prst="rect">
            <a:avLst/>
          </a:prstGeom>
          <a:solidFill>
            <a:schemeClr val="bg1">
              <a:alpha val="50000"/>
            </a:schemeClr>
          </a:solidFill>
        </p:spPr>
        <p:txBody>
          <a:bodyPr wrap="square" rtlCol="0">
            <a:spAutoFit/>
          </a:bodyPr>
          <a:lstStyle/>
          <a:p>
            <a:pPr algn="ctr"/>
            <a:r>
              <a:rPr lang="en-US" sz="1600" dirty="0" smtClean="0"/>
              <a:t>N</a:t>
            </a:r>
            <a:endParaRPr lang="en-US" sz="1600" dirty="0"/>
          </a:p>
        </p:txBody>
      </p:sp>
      <p:sp>
        <p:nvSpPr>
          <p:cNvPr id="25" name="TextBox 24"/>
          <p:cNvSpPr txBox="1"/>
          <p:nvPr/>
        </p:nvSpPr>
        <p:spPr>
          <a:xfrm>
            <a:off x="890962" y="4022074"/>
            <a:ext cx="315139" cy="338554"/>
          </a:xfrm>
          <a:prstGeom prst="rect">
            <a:avLst/>
          </a:prstGeom>
          <a:solidFill>
            <a:schemeClr val="bg1">
              <a:alpha val="50000"/>
            </a:schemeClr>
          </a:solidFill>
        </p:spPr>
        <p:txBody>
          <a:bodyPr wrap="square" rtlCol="0">
            <a:spAutoFit/>
          </a:bodyPr>
          <a:lstStyle/>
          <a:p>
            <a:pPr algn="ctr"/>
            <a:r>
              <a:rPr lang="en-US" sz="1600" dirty="0" smtClean="0"/>
              <a:t>S</a:t>
            </a:r>
            <a:endParaRPr lang="en-US" sz="1600" dirty="0"/>
          </a:p>
        </p:txBody>
      </p:sp>
      <p:sp>
        <p:nvSpPr>
          <p:cNvPr id="26" name="TextBox 25"/>
          <p:cNvSpPr txBox="1"/>
          <p:nvPr/>
        </p:nvSpPr>
        <p:spPr>
          <a:xfrm>
            <a:off x="7897028" y="4020955"/>
            <a:ext cx="315139" cy="338554"/>
          </a:xfrm>
          <a:prstGeom prst="rect">
            <a:avLst/>
          </a:prstGeom>
          <a:solidFill>
            <a:schemeClr val="bg1">
              <a:alpha val="50000"/>
            </a:schemeClr>
          </a:solidFill>
        </p:spPr>
        <p:txBody>
          <a:bodyPr wrap="square" rtlCol="0">
            <a:spAutoFit/>
          </a:bodyPr>
          <a:lstStyle/>
          <a:p>
            <a:pPr algn="ctr"/>
            <a:r>
              <a:rPr lang="en-US" sz="1600" dirty="0" smtClean="0"/>
              <a:t>N</a:t>
            </a:r>
            <a:endParaRPr lang="en-US" sz="1600" dirty="0"/>
          </a:p>
        </p:txBody>
      </p:sp>
      <p:sp>
        <p:nvSpPr>
          <p:cNvPr id="27" name="TextBox 26"/>
          <p:cNvSpPr txBox="1"/>
          <p:nvPr/>
        </p:nvSpPr>
        <p:spPr>
          <a:xfrm>
            <a:off x="5286079" y="4020955"/>
            <a:ext cx="315139" cy="338554"/>
          </a:xfrm>
          <a:prstGeom prst="rect">
            <a:avLst/>
          </a:prstGeom>
          <a:solidFill>
            <a:schemeClr val="bg1">
              <a:alpha val="50000"/>
            </a:schemeClr>
          </a:solidFill>
        </p:spPr>
        <p:txBody>
          <a:bodyPr wrap="square" rtlCol="0">
            <a:spAutoFit/>
          </a:bodyPr>
          <a:lstStyle/>
          <a:p>
            <a:pPr algn="ctr"/>
            <a:r>
              <a:rPr lang="en-US" sz="1600" dirty="0" smtClean="0"/>
              <a:t>S</a:t>
            </a:r>
            <a:endParaRPr lang="en-US" sz="1600" dirty="0"/>
          </a:p>
        </p:txBody>
      </p:sp>
      <p:sp>
        <p:nvSpPr>
          <p:cNvPr id="29" name="Rectangle 28"/>
          <p:cNvSpPr/>
          <p:nvPr/>
        </p:nvSpPr>
        <p:spPr>
          <a:xfrm>
            <a:off x="3810378" y="4788128"/>
            <a:ext cx="1290652" cy="707886"/>
          </a:xfrm>
          <a:prstGeom prst="rect">
            <a:avLst/>
          </a:prstGeom>
        </p:spPr>
        <p:txBody>
          <a:bodyPr wrap="square">
            <a:spAutoFit/>
          </a:bodyPr>
          <a:lstStyle/>
          <a:p>
            <a:pPr algn="ctr"/>
            <a:r>
              <a:rPr lang="en-US" sz="2000" dirty="0">
                <a:latin typeface="+mn-lt"/>
              </a:rPr>
              <a:t>Isaac (2013)</a:t>
            </a:r>
          </a:p>
        </p:txBody>
      </p:sp>
      <p:sp>
        <p:nvSpPr>
          <p:cNvPr id="30" name="Rectangle 29"/>
          <p:cNvSpPr/>
          <p:nvPr/>
        </p:nvSpPr>
        <p:spPr>
          <a:xfrm>
            <a:off x="1681269" y="3908283"/>
            <a:ext cx="1285290" cy="369332"/>
          </a:xfrm>
          <a:prstGeom prst="rect">
            <a:avLst/>
          </a:prstGeom>
        </p:spPr>
        <p:txBody>
          <a:bodyPr wrap="none">
            <a:spAutoFit/>
          </a:bodyPr>
          <a:lstStyle/>
          <a:p>
            <a:pPr algn="ctr"/>
            <a:r>
              <a:rPr lang="en-US" sz="1800" b="1" dirty="0" smtClean="0">
                <a:latin typeface="+mn-lt"/>
              </a:rPr>
              <a:t>No Doppler</a:t>
            </a:r>
            <a:endParaRPr lang="en-US" sz="1800" b="1" dirty="0">
              <a:latin typeface="+mn-lt"/>
            </a:endParaRPr>
          </a:p>
        </p:txBody>
      </p:sp>
      <p:sp>
        <p:nvSpPr>
          <p:cNvPr id="31" name="Rectangle 30"/>
          <p:cNvSpPr/>
          <p:nvPr/>
        </p:nvSpPr>
        <p:spPr>
          <a:xfrm>
            <a:off x="5937219" y="3908283"/>
            <a:ext cx="1479892" cy="369332"/>
          </a:xfrm>
          <a:prstGeom prst="rect">
            <a:avLst/>
          </a:prstGeom>
        </p:spPr>
        <p:txBody>
          <a:bodyPr wrap="none">
            <a:spAutoFit/>
          </a:bodyPr>
          <a:lstStyle/>
          <a:p>
            <a:pPr algn="ctr"/>
            <a:r>
              <a:rPr lang="en-US" sz="1800" b="1" dirty="0" smtClean="0">
                <a:latin typeface="+mn-lt"/>
              </a:rPr>
              <a:t>With Doppler</a:t>
            </a:r>
            <a:endParaRPr lang="en-US" sz="1800" b="1" dirty="0">
              <a:latin typeface="+mn-lt"/>
            </a:endParaRPr>
          </a:p>
        </p:txBody>
      </p:sp>
      <p:sp>
        <p:nvSpPr>
          <p:cNvPr id="32" name="TextBox 4"/>
          <p:cNvSpPr txBox="1">
            <a:spLocks noChangeArrowheads="1"/>
          </p:cNvSpPr>
          <p:nvPr/>
        </p:nvSpPr>
        <p:spPr bwMode="auto">
          <a:xfrm>
            <a:off x="5111494" y="6630925"/>
            <a:ext cx="374690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V. Tallapragada, M. Tong, S. Trahan (EMC)</a:t>
            </a:r>
            <a:endParaRPr lang="en-US" sz="1000" dirty="0">
              <a:latin typeface="Calibri" charset="0"/>
            </a:endParaRPr>
          </a:p>
        </p:txBody>
      </p:sp>
      <p:sp>
        <p:nvSpPr>
          <p:cNvPr id="33" name="Rectangle 2"/>
          <p:cNvSpPr txBox="1">
            <a:spLocks noChangeArrowheads="1"/>
          </p:cNvSpPr>
          <p:nvPr/>
        </p:nvSpPr>
        <p:spPr bwMode="auto">
          <a:xfrm>
            <a:off x="0" y="0"/>
            <a:ext cx="9144000" cy="1284111"/>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sz="4800" dirty="0" smtClean="0">
                <a:latin typeface="Calibri"/>
                <a:ea typeface="Calibri" charset="0"/>
                <a:cs typeface="Calibri"/>
              </a:rPr>
              <a:t/>
            </a:r>
            <a:br>
              <a:rPr lang="en-US" sz="4800" dirty="0" smtClean="0">
                <a:latin typeface="Calibri"/>
                <a:ea typeface="Calibri" charset="0"/>
                <a:cs typeface="Calibri"/>
              </a:rPr>
            </a:br>
            <a:r>
              <a:rPr lang="en-US" sz="3200" dirty="0" smtClean="0">
                <a:latin typeface="Calibri"/>
                <a:cs typeface="Calibri"/>
              </a:rPr>
              <a:t>TDR data impact</a:t>
            </a:r>
            <a:endParaRPr lang="en-US" sz="3200" dirty="0">
              <a:latin typeface="Calibri"/>
              <a:ea typeface="Calibri" charset="0"/>
              <a:cs typeface="Calibri"/>
            </a:endParaRPr>
          </a:p>
        </p:txBody>
      </p:sp>
    </p:spTree>
    <p:extLst>
      <p:ext uri="{BB962C8B-B14F-4D97-AF65-F5344CB8AC3E}">
        <p14:creationId xmlns:p14="http://schemas.microsoft.com/office/powerpoint/2010/main" val="9686161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0" y="0"/>
            <a:ext cx="9144000" cy="1312333"/>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sz="4800" dirty="0" smtClean="0">
                <a:latin typeface="Calibri"/>
                <a:ea typeface="Calibri" charset="0"/>
                <a:cs typeface="Calibri"/>
              </a:rPr>
              <a:t/>
            </a:r>
            <a:br>
              <a:rPr lang="en-US" sz="4800" dirty="0" smtClean="0">
                <a:latin typeface="Calibri"/>
                <a:ea typeface="Calibri" charset="0"/>
                <a:cs typeface="Calibri"/>
              </a:rPr>
            </a:br>
            <a:r>
              <a:rPr lang="en-US" sz="3200" dirty="0" smtClean="0">
                <a:latin typeface="Calibri"/>
                <a:cs typeface="Calibri"/>
              </a:rPr>
              <a:t>TDR data impact</a:t>
            </a:r>
            <a:endParaRPr lang="en-US" sz="3200" dirty="0">
              <a:latin typeface="Calibri"/>
              <a:ea typeface="Calibri" charset="0"/>
              <a:cs typeface="Calibri"/>
            </a:endParaRPr>
          </a:p>
        </p:txBody>
      </p:sp>
      <p:sp>
        <p:nvSpPr>
          <p:cNvPr id="12" name="TextBox 4"/>
          <p:cNvSpPr txBox="1">
            <a:spLocks noChangeArrowheads="1"/>
          </p:cNvSpPr>
          <p:nvPr/>
        </p:nvSpPr>
        <p:spPr bwMode="auto">
          <a:xfrm>
            <a:off x="5111494" y="6630925"/>
            <a:ext cx="374690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V. Tallapragada, S. Trahan, Y. Kwon (EMC)</a:t>
            </a:r>
            <a:endParaRPr lang="en-US" sz="1000" dirty="0">
              <a:latin typeface="Calibri" charset="0"/>
            </a:endParaRPr>
          </a:p>
        </p:txBody>
      </p:sp>
      <p:pic>
        <p:nvPicPr>
          <p:cNvPr id="13" name="Picture 4" descr="http://www.emc.ncep.noaa.gov/gc_wmb/vxt/wang/workdir/da_exp/20130507/ALAL1012_tdr_cycling/fig_ALAL1012_tk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890" y="1961767"/>
            <a:ext cx="4533900" cy="32773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emc.ncep.noaa.gov/gc_wmb/vxt/wang/workdir/da_exp/20130507/ALAL1012_tdr_cycling/fig_ALAL1012_wind.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41640" y="1961007"/>
            <a:ext cx="4533900" cy="32773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74490" y="3028569"/>
            <a:ext cx="2133600" cy="461665"/>
          </a:xfrm>
          <a:prstGeom prst="rect">
            <a:avLst/>
          </a:prstGeom>
          <a:noFill/>
        </p:spPr>
        <p:txBody>
          <a:bodyPr wrap="square" rtlCol="0">
            <a:spAutoFit/>
          </a:bodyPr>
          <a:lstStyle/>
          <a:p>
            <a:r>
              <a:rPr lang="en-US" dirty="0" smtClean="0">
                <a:latin typeface="+mn-lt"/>
              </a:rPr>
              <a:t>Track errors</a:t>
            </a:r>
            <a:endParaRPr lang="en-US" dirty="0">
              <a:latin typeface="+mn-lt"/>
            </a:endParaRPr>
          </a:p>
        </p:txBody>
      </p:sp>
      <p:sp>
        <p:nvSpPr>
          <p:cNvPr id="17" name="TextBox 16"/>
          <p:cNvSpPr txBox="1"/>
          <p:nvPr/>
        </p:nvSpPr>
        <p:spPr>
          <a:xfrm>
            <a:off x="5017890" y="2723769"/>
            <a:ext cx="2133600" cy="461665"/>
          </a:xfrm>
          <a:prstGeom prst="rect">
            <a:avLst/>
          </a:prstGeom>
          <a:noFill/>
        </p:spPr>
        <p:txBody>
          <a:bodyPr wrap="square" rtlCol="0">
            <a:spAutoFit/>
          </a:bodyPr>
          <a:lstStyle/>
          <a:p>
            <a:r>
              <a:rPr lang="en-US" dirty="0" smtClean="0">
                <a:latin typeface="+mn-lt"/>
              </a:rPr>
              <a:t>Intensity errors</a:t>
            </a:r>
            <a:endParaRPr lang="en-US" dirty="0">
              <a:latin typeface="+mn-lt"/>
            </a:endParaRPr>
          </a:p>
        </p:txBody>
      </p:sp>
      <p:sp>
        <p:nvSpPr>
          <p:cNvPr id="18" name="TextBox 17"/>
          <p:cNvSpPr txBox="1"/>
          <p:nvPr/>
        </p:nvSpPr>
        <p:spPr>
          <a:xfrm>
            <a:off x="667460" y="5552913"/>
            <a:ext cx="8125386" cy="400110"/>
          </a:xfrm>
          <a:prstGeom prst="rect">
            <a:avLst/>
          </a:prstGeom>
          <a:noFill/>
        </p:spPr>
        <p:txBody>
          <a:bodyPr wrap="square" rtlCol="0">
            <a:spAutoFit/>
          </a:bodyPr>
          <a:lstStyle/>
          <a:p>
            <a:pPr algn="ctr"/>
            <a:r>
              <a:rPr lang="en-US" sz="2000" dirty="0" smtClean="0">
                <a:latin typeface="+mn-lt"/>
              </a:rPr>
              <a:t>Assimilation of TDR positively improved intensity forecasts by about 10-20%</a:t>
            </a:r>
            <a:endParaRPr lang="en-US" sz="2000" dirty="0">
              <a:latin typeface="+mn-lt"/>
            </a:endParaRPr>
          </a:p>
        </p:txBody>
      </p:sp>
      <p:sp>
        <p:nvSpPr>
          <p:cNvPr id="27" name="TextBox 26"/>
          <p:cNvSpPr txBox="1"/>
          <p:nvPr/>
        </p:nvSpPr>
        <p:spPr>
          <a:xfrm>
            <a:off x="5051756" y="4569496"/>
            <a:ext cx="4023784" cy="276999"/>
          </a:xfrm>
          <a:prstGeom prst="rect">
            <a:avLst/>
          </a:prstGeom>
          <a:noFill/>
        </p:spPr>
        <p:txBody>
          <a:bodyPr wrap="square" rtlCol="0">
            <a:spAutoFit/>
          </a:bodyPr>
          <a:lstStyle/>
          <a:p>
            <a:r>
              <a:rPr lang="en-US" sz="1200" b="1" dirty="0" smtClean="0">
                <a:latin typeface="+mn-lt"/>
              </a:rPr>
              <a:t>  </a:t>
            </a:r>
            <a:r>
              <a:rPr lang="en-US" sz="1200" b="1" dirty="0" smtClean="0">
                <a:solidFill>
                  <a:srgbClr val="FF0000"/>
                </a:solidFill>
                <a:latin typeface="+mn-lt"/>
              </a:rPr>
              <a:t>-4%     </a:t>
            </a:r>
            <a:r>
              <a:rPr lang="en-US" sz="1200" b="1" dirty="0" smtClean="0">
                <a:solidFill>
                  <a:srgbClr val="00B050"/>
                </a:solidFill>
                <a:latin typeface="+mn-lt"/>
              </a:rPr>
              <a:t>18%   14%     9%                  9%                21%             6%       </a:t>
            </a:r>
            <a:endParaRPr lang="en-US" sz="1200" b="1" dirty="0">
              <a:solidFill>
                <a:srgbClr val="00B050"/>
              </a:solidFill>
              <a:latin typeface="+mn-lt"/>
            </a:endParaRPr>
          </a:p>
        </p:txBody>
      </p:sp>
      <p:sp>
        <p:nvSpPr>
          <p:cNvPr id="29" name="TextBox 28"/>
          <p:cNvSpPr txBox="1"/>
          <p:nvPr/>
        </p:nvSpPr>
        <p:spPr>
          <a:xfrm>
            <a:off x="1228470" y="1329817"/>
            <a:ext cx="7010400" cy="461665"/>
          </a:xfrm>
          <a:prstGeom prst="rect">
            <a:avLst/>
          </a:prstGeom>
          <a:noFill/>
        </p:spPr>
        <p:txBody>
          <a:bodyPr wrap="square" rtlCol="0">
            <a:spAutoFit/>
          </a:bodyPr>
          <a:lstStyle/>
          <a:p>
            <a:pPr algn="ctr"/>
            <a:r>
              <a:rPr lang="en-US" dirty="0" smtClean="0">
                <a:latin typeface="+mn-lt"/>
              </a:rPr>
              <a:t>Results from TDR DA Experiments (2010-2012)</a:t>
            </a:r>
            <a:endParaRPr lang="en-US" dirty="0">
              <a:latin typeface="+mn-lt"/>
            </a:endParaRPr>
          </a:p>
        </p:txBody>
      </p:sp>
    </p:spTree>
    <p:extLst>
      <p:ext uri="{BB962C8B-B14F-4D97-AF65-F5344CB8AC3E}">
        <p14:creationId xmlns:p14="http://schemas.microsoft.com/office/powerpoint/2010/main" val="39780709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0"/>
            <a:ext cx="8229600" cy="1306286"/>
          </a:xfrm>
        </p:spPr>
        <p:txBody>
          <a:bodyPr/>
          <a:lstStyle/>
          <a:p>
            <a:r>
              <a:rPr lang="en-US" sz="4800" dirty="0" smtClean="0">
                <a:latin typeface="+mj-lt"/>
              </a:rPr>
              <a:t>HFIP Lesson Learned</a:t>
            </a:r>
          </a:p>
        </p:txBody>
      </p:sp>
      <p:sp>
        <p:nvSpPr>
          <p:cNvPr id="5" name="Rectangle 4"/>
          <p:cNvSpPr/>
          <p:nvPr/>
        </p:nvSpPr>
        <p:spPr>
          <a:xfrm>
            <a:off x="165761" y="1304956"/>
            <a:ext cx="8844643" cy="461665"/>
          </a:xfrm>
          <a:prstGeom prst="rect">
            <a:avLst/>
          </a:prstGeom>
        </p:spPr>
        <p:txBody>
          <a:bodyPr wrap="square">
            <a:spAutoFit/>
          </a:bodyPr>
          <a:lstStyle/>
          <a:p>
            <a:pPr marL="342900" indent="-342900">
              <a:spcBef>
                <a:spcPts val="600"/>
              </a:spcBef>
              <a:spcAft>
                <a:spcPts val="0"/>
              </a:spcAft>
              <a:buFont typeface="Arial"/>
              <a:buChar char="•"/>
              <a:defRPr/>
            </a:pPr>
            <a:endParaRPr lang="en-US" sz="2400" dirty="0">
              <a:ea typeface="ＭＳ Ｐゴシック" charset="0"/>
            </a:endParaRPr>
          </a:p>
        </p:txBody>
      </p:sp>
      <p:sp>
        <p:nvSpPr>
          <p:cNvPr id="6" name="TextBox 5"/>
          <p:cNvSpPr txBox="1"/>
          <p:nvPr/>
        </p:nvSpPr>
        <p:spPr>
          <a:xfrm>
            <a:off x="196891" y="1334064"/>
            <a:ext cx="8715194" cy="4909036"/>
          </a:xfrm>
          <a:prstGeom prst="rect">
            <a:avLst/>
          </a:prstGeom>
          <a:noFill/>
        </p:spPr>
        <p:txBody>
          <a:bodyPr wrap="square" rtlCol="0">
            <a:spAutoFit/>
          </a:bodyPr>
          <a:lstStyle/>
          <a:p>
            <a:pPr marL="285750" indent="-285750">
              <a:spcBef>
                <a:spcPts val="600"/>
              </a:spcBef>
              <a:buFont typeface="Arial"/>
              <a:buChar char="•"/>
            </a:pPr>
            <a:r>
              <a:rPr lang="en-US" sz="2400" dirty="0" smtClean="0">
                <a:solidFill>
                  <a:srgbClr val="BFBFBF"/>
                </a:solidFill>
                <a:latin typeface="+mn-lt"/>
              </a:rPr>
              <a:t>Make better use of inner core observations to evaluate more than track and intensity:</a:t>
            </a:r>
          </a:p>
          <a:p>
            <a:pPr marL="742950" lvl="1" indent="-285750">
              <a:spcBef>
                <a:spcPts val="600"/>
              </a:spcBef>
              <a:buFont typeface="Arial"/>
              <a:buChar char="•"/>
            </a:pPr>
            <a:r>
              <a:rPr lang="en-US" sz="2400" dirty="0" smtClean="0">
                <a:solidFill>
                  <a:srgbClr val="BFBFBF"/>
                </a:solidFill>
                <a:latin typeface="+mn-lt"/>
              </a:rPr>
              <a:t>Structure – drives damage and coastal inundation (surge)</a:t>
            </a:r>
          </a:p>
          <a:p>
            <a:pPr marL="742950" lvl="1" indent="-285750">
              <a:spcBef>
                <a:spcPts val="600"/>
              </a:spcBef>
              <a:buFont typeface="Arial"/>
              <a:buChar char="•"/>
            </a:pPr>
            <a:r>
              <a:rPr lang="en-US" sz="2400" dirty="0" smtClean="0">
                <a:solidFill>
                  <a:srgbClr val="BFBFBF"/>
                </a:solidFill>
                <a:latin typeface="+mn-lt"/>
              </a:rPr>
              <a:t>Rainfall – drives inland inundation (floods)</a:t>
            </a:r>
            <a:endParaRPr lang="en-US" sz="2400" dirty="0">
              <a:solidFill>
                <a:srgbClr val="BFBFBF"/>
              </a:solidFill>
              <a:latin typeface="+mn-lt"/>
            </a:endParaRPr>
          </a:p>
          <a:p>
            <a:pPr marL="285750" indent="-285750">
              <a:spcBef>
                <a:spcPts val="600"/>
              </a:spcBef>
              <a:buFont typeface="Arial"/>
              <a:buChar char="•"/>
            </a:pPr>
            <a:r>
              <a:rPr lang="en-US" sz="2400" dirty="0" smtClean="0">
                <a:solidFill>
                  <a:srgbClr val="BFBFBF"/>
                </a:solidFill>
                <a:latin typeface="+mn-lt"/>
              </a:rPr>
              <a:t>Make better use of inner core observations (in-situ &amp; satellite) to initialize models</a:t>
            </a:r>
          </a:p>
          <a:p>
            <a:pPr marL="285750" indent="-285750">
              <a:spcBef>
                <a:spcPts val="600"/>
              </a:spcBef>
              <a:buFont typeface="Arial"/>
              <a:buChar char="•"/>
            </a:pPr>
            <a:r>
              <a:rPr lang="en-US" sz="2400" dirty="0" smtClean="0">
                <a:latin typeface="+mn-lt"/>
              </a:rPr>
              <a:t>Develop strategies to use ensembles to address uncertainty in intensity, structure, and rain</a:t>
            </a:r>
          </a:p>
          <a:p>
            <a:pPr marL="285750" indent="-285750">
              <a:spcBef>
                <a:spcPts val="600"/>
              </a:spcBef>
              <a:buFont typeface="Arial"/>
              <a:buChar char="•"/>
            </a:pPr>
            <a:r>
              <a:rPr lang="en-US" sz="2400" dirty="0" smtClean="0">
                <a:solidFill>
                  <a:srgbClr val="BFBFBF"/>
                </a:solidFill>
                <a:latin typeface="+mn-lt"/>
              </a:rPr>
              <a:t>Future model architecture must include environmental changes on times scales out to 10 days (best represented in global model), and high-resolution to resolve rapidly changing inner core structure (best handled by moving nests in regional model)</a:t>
            </a:r>
          </a:p>
        </p:txBody>
      </p:sp>
    </p:spTree>
    <p:extLst>
      <p:ext uri="{BB962C8B-B14F-4D97-AF65-F5344CB8AC3E}">
        <p14:creationId xmlns:p14="http://schemas.microsoft.com/office/powerpoint/2010/main" val="33862598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806414" y="1542105"/>
            <a:ext cx="3171731" cy="276999"/>
          </a:xfrm>
          <a:prstGeom prst="rect">
            <a:avLst/>
          </a:prstGeom>
          <a:noFill/>
        </p:spPr>
        <p:txBody>
          <a:bodyPr wrap="square" rtlCol="0">
            <a:spAutoFit/>
          </a:bodyPr>
          <a:lstStyle/>
          <a:p>
            <a:pPr algn="ctr"/>
            <a:r>
              <a:rPr lang="en-US" sz="1200" b="1" dirty="0" smtClean="0"/>
              <a:t>48-h 10-m </a:t>
            </a:r>
            <a:r>
              <a:rPr lang="en-US" sz="1200" b="1" dirty="0" smtClean="0"/>
              <a:t>Wind Speed </a:t>
            </a:r>
            <a:r>
              <a:rPr lang="en-US" sz="1200" b="1" dirty="0" smtClean="0"/>
              <a:t>(</a:t>
            </a:r>
            <a:r>
              <a:rPr lang="en-US" sz="1200" b="1" dirty="0" smtClean="0"/>
              <a:t>Isaac, 2012)</a:t>
            </a:r>
            <a:endParaRPr lang="en-US" sz="1200" b="1" dirty="0"/>
          </a:p>
        </p:txBody>
      </p:sp>
      <p:grpSp>
        <p:nvGrpSpPr>
          <p:cNvPr id="15" name="Group 14"/>
          <p:cNvGrpSpPr/>
          <p:nvPr/>
        </p:nvGrpSpPr>
        <p:grpSpPr>
          <a:xfrm>
            <a:off x="5351510" y="1775515"/>
            <a:ext cx="3792490" cy="4237057"/>
            <a:chOff x="2971800" y="907197"/>
            <a:chExt cx="5486400" cy="5857282"/>
          </a:xfrm>
        </p:grpSpPr>
        <p:pic>
          <p:nvPicPr>
            <p:cNvPr id="16" name="Picture 15" descr="try48.png"/>
            <p:cNvPicPr>
              <a:picLocks/>
            </p:cNvPicPr>
            <p:nvPr/>
          </p:nvPicPr>
          <p:blipFill>
            <a:blip r:embed="rId2" cstate="email">
              <a:extLst>
                <a:ext uri="{28A0092B-C50C-407E-A947-70E740481C1C}">
                  <a14:useLocalDpi xmlns:a14="http://schemas.microsoft.com/office/drawing/2010/main"/>
                </a:ext>
              </a:extLst>
            </a:blip>
            <a:stretch>
              <a:fillRect/>
            </a:stretch>
          </p:blipFill>
          <p:spPr>
            <a:xfrm>
              <a:off x="3048000" y="907197"/>
              <a:ext cx="5334000" cy="5562600"/>
            </a:xfrm>
            <a:prstGeom prst="rect">
              <a:avLst/>
            </a:prstGeom>
          </p:spPr>
        </p:pic>
        <p:pic>
          <p:nvPicPr>
            <p:cNvPr id="1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1800" y="6318709"/>
              <a:ext cx="5486400" cy="445770"/>
            </a:xfrm>
            <a:prstGeom prst="rect">
              <a:avLst/>
            </a:prstGeom>
            <a:noFill/>
            <a:ln w="9525">
              <a:noFill/>
              <a:miter lim="800000"/>
              <a:headEnd/>
              <a:tailEnd/>
            </a:ln>
          </p:spPr>
        </p:pic>
      </p:grpSp>
      <p:sp>
        <p:nvSpPr>
          <p:cNvPr id="10" name="Rectangle 2"/>
          <p:cNvSpPr txBox="1">
            <a:spLocks noChangeArrowheads="1"/>
          </p:cNvSpPr>
          <p:nvPr/>
        </p:nvSpPr>
        <p:spPr bwMode="auto">
          <a:xfrm>
            <a:off x="0" y="0"/>
            <a:ext cx="7975124" cy="1243013"/>
          </a:xfrm>
          <a:prstGeom prst="rect">
            <a:avLst/>
          </a:prstGeom>
          <a:noFill/>
          <a:ln w="9525">
            <a:noFill/>
            <a:miter lim="800000"/>
            <a:headEnd/>
            <a:tailEnd/>
          </a:ln>
        </p:spPr>
        <p:txBody>
          <a:bodyPr anchor="ctr">
            <a:prstTxWarp prst="textNoShape">
              <a:avLst/>
            </a:prstTxWarp>
          </a:bodyPr>
          <a:lstStyle/>
          <a:p>
            <a:r>
              <a:rPr lang="en-US" sz="4400" dirty="0">
                <a:solidFill>
                  <a:schemeClr val="bg1"/>
                </a:solidFill>
                <a:latin typeface="Calibri" charset="0"/>
              </a:rPr>
              <a:t>Regional Model Development: </a:t>
            </a:r>
            <a:r>
              <a:rPr lang="en-US" sz="3200" dirty="0" smtClean="0">
                <a:solidFill>
                  <a:schemeClr val="bg1"/>
                </a:solidFill>
                <a:latin typeface="Calibri" charset="0"/>
              </a:rPr>
              <a:t>HWRF</a:t>
            </a:r>
            <a:r>
              <a:rPr lang="en-US" sz="3600" dirty="0" smtClean="0">
                <a:solidFill>
                  <a:schemeClr val="bg1"/>
                </a:solidFill>
                <a:latin typeface="Calibri" charset="0"/>
              </a:rPr>
              <a:t> </a:t>
            </a:r>
            <a:r>
              <a:rPr lang="en-US" sz="3200" dirty="0" smtClean="0">
                <a:solidFill>
                  <a:schemeClr val="bg1"/>
                </a:solidFill>
                <a:latin typeface="Calibri" charset="0"/>
              </a:rPr>
              <a:t>Ensembles</a:t>
            </a:r>
            <a:endParaRPr lang="en-US" sz="3200" dirty="0">
              <a:solidFill>
                <a:schemeClr val="bg1"/>
              </a:solidFill>
              <a:latin typeface="Calibri" charset="0"/>
            </a:endParaRPr>
          </a:p>
        </p:txBody>
      </p:sp>
      <p:grpSp>
        <p:nvGrpSpPr>
          <p:cNvPr id="3" name="Group 2"/>
          <p:cNvGrpSpPr/>
          <p:nvPr/>
        </p:nvGrpSpPr>
        <p:grpSpPr>
          <a:xfrm>
            <a:off x="5855941" y="1296623"/>
            <a:ext cx="3039656" cy="5169982"/>
            <a:chOff x="6040873" y="1287352"/>
            <a:chExt cx="3039656" cy="5169982"/>
          </a:xfrm>
        </p:grpSpPr>
        <p:pic>
          <p:nvPicPr>
            <p:cNvPr id="25" name="Picture 24" descr="track_isaac09l.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43269" y="1287352"/>
              <a:ext cx="3037260" cy="2966613"/>
            </a:xfrm>
            <a:prstGeom prst="rect">
              <a:avLst/>
            </a:prstGeom>
          </p:spPr>
        </p:pic>
        <p:pic>
          <p:nvPicPr>
            <p:cNvPr id="22" name="Picture 21" descr="wind_isaac09l.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40873" y="4112972"/>
              <a:ext cx="3034756" cy="2344362"/>
            </a:xfrm>
            <a:prstGeom prst="rect">
              <a:avLst/>
            </a:prstGeom>
          </p:spPr>
        </p:pic>
      </p:grpSp>
      <p:sp>
        <p:nvSpPr>
          <p:cNvPr id="9" name="TextBox 4"/>
          <p:cNvSpPr txBox="1">
            <a:spLocks noChangeArrowheads="1"/>
          </p:cNvSpPr>
          <p:nvPr/>
        </p:nvSpPr>
        <p:spPr bwMode="auto">
          <a:xfrm>
            <a:off x="5172848" y="6639315"/>
            <a:ext cx="3019414" cy="246221"/>
          </a:xfrm>
          <a:prstGeom prst="rect">
            <a:avLst/>
          </a:prstGeom>
          <a:noFill/>
          <a:ln w="9525">
            <a:noFill/>
            <a:miter lim="800000"/>
            <a:headEnd/>
            <a:tailEnd/>
          </a:ln>
        </p:spPr>
        <p:txBody>
          <a:bodyPr wrap="none">
            <a:prstTxWarp prst="textNoShape">
              <a:avLst/>
            </a:prstTxWarp>
            <a:spAutoFit/>
          </a:bodyPr>
          <a:lstStyle/>
          <a:p>
            <a:r>
              <a:rPr lang="en-US" sz="1000" dirty="0" smtClean="0">
                <a:latin typeface="Calibri" charset="0"/>
              </a:rPr>
              <a:t>HWRF Model Team – Z. Zhang &amp; V. Tallapragada (EMC)</a:t>
            </a:r>
            <a:endParaRPr lang="en-US" sz="1000" dirty="0">
              <a:latin typeface="Calibri" charset="0"/>
            </a:endParaRPr>
          </a:p>
        </p:txBody>
      </p:sp>
      <p:sp>
        <p:nvSpPr>
          <p:cNvPr id="4" name="Rectangle 9"/>
          <p:cNvSpPr txBox="1">
            <a:spLocks noChangeArrowheads="1"/>
          </p:cNvSpPr>
          <p:nvPr/>
        </p:nvSpPr>
        <p:spPr bwMode="auto">
          <a:xfrm>
            <a:off x="148325" y="1297127"/>
            <a:ext cx="5849558" cy="1521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30188" indent="-230188">
              <a:spcBef>
                <a:spcPts val="0"/>
              </a:spcBef>
              <a:spcAft>
                <a:spcPts val="600"/>
              </a:spcAft>
              <a:buSzPct val="120000"/>
              <a:buFont typeface="Arial"/>
              <a:buChar char="•"/>
            </a:pPr>
            <a:r>
              <a:rPr lang="en-US" sz="2200" dirty="0" smtClean="0"/>
              <a:t>HWRF EPS uses Stochastic </a:t>
            </a:r>
            <a:r>
              <a:rPr lang="en-US" sz="2200" dirty="0"/>
              <a:t>Convective </a:t>
            </a:r>
            <a:r>
              <a:rPr lang="en-US" sz="2200" dirty="0" smtClean="0"/>
              <a:t>Trigger (nest) &amp; GEFS (large-scale) perturbations</a:t>
            </a:r>
            <a:endParaRPr lang="en-US" sz="2200" kern="0" dirty="0" smtClean="0">
              <a:cs typeface="Times New Roman" pitchFamily="18" charset="0"/>
            </a:endParaRPr>
          </a:p>
          <a:p>
            <a:pPr marL="230188" indent="-230188">
              <a:spcBef>
                <a:spcPts val="0"/>
              </a:spcBef>
              <a:spcAft>
                <a:spcPts val="600"/>
              </a:spcAft>
              <a:buSzPct val="120000"/>
              <a:buFont typeface="Arial"/>
              <a:buChar char="•"/>
            </a:pPr>
            <a:r>
              <a:rPr lang="en-US" sz="2200" kern="0" dirty="0" smtClean="0">
                <a:cs typeface="Times New Roman" pitchFamily="18" charset="0"/>
              </a:rPr>
              <a:t>Uses 2013 HWRF operational configuration</a:t>
            </a:r>
          </a:p>
        </p:txBody>
      </p:sp>
      <p:grpSp>
        <p:nvGrpSpPr>
          <p:cNvPr id="2" name="Group 1"/>
          <p:cNvGrpSpPr/>
          <p:nvPr/>
        </p:nvGrpSpPr>
        <p:grpSpPr>
          <a:xfrm>
            <a:off x="214991" y="2607726"/>
            <a:ext cx="5182099" cy="3762818"/>
            <a:chOff x="407897" y="2685261"/>
            <a:chExt cx="5182099" cy="3762818"/>
          </a:xfrm>
        </p:grpSpPr>
        <p:pic>
          <p:nvPicPr>
            <p:cNvPr id="11" name="Picture 10" descr="fig_ALAL1112_wind.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7897" y="2685261"/>
              <a:ext cx="5149154" cy="3762818"/>
            </a:xfrm>
            <a:prstGeom prst="rect">
              <a:avLst/>
            </a:prstGeom>
          </p:spPr>
        </p:pic>
        <p:sp>
          <p:nvSpPr>
            <p:cNvPr id="12" name="TextBox 11"/>
            <p:cNvSpPr txBox="1"/>
            <p:nvPr/>
          </p:nvSpPr>
          <p:spPr>
            <a:xfrm>
              <a:off x="3458954" y="3201095"/>
              <a:ext cx="1945635" cy="400110"/>
            </a:xfrm>
            <a:prstGeom prst="rect">
              <a:avLst/>
            </a:prstGeom>
            <a:noFill/>
          </p:spPr>
          <p:txBody>
            <a:bodyPr wrap="square" rtlCol="0">
              <a:spAutoFit/>
            </a:bodyPr>
            <a:lstStyle/>
            <a:p>
              <a:pPr algn="ctr"/>
              <a:r>
                <a:rPr lang="en-US" sz="2000" dirty="0" smtClean="0">
                  <a:latin typeface="+mn-lt"/>
                </a:rPr>
                <a:t>ATL-Intensity</a:t>
              </a:r>
              <a:endParaRPr lang="en-US" sz="2000" dirty="0">
                <a:latin typeface="+mn-lt"/>
              </a:endParaRPr>
            </a:p>
          </p:txBody>
        </p:sp>
        <p:sp>
          <p:nvSpPr>
            <p:cNvPr id="13" name="TextBox 12"/>
            <p:cNvSpPr txBox="1"/>
            <p:nvPr/>
          </p:nvSpPr>
          <p:spPr>
            <a:xfrm>
              <a:off x="2890509" y="5515139"/>
              <a:ext cx="2393565" cy="400110"/>
            </a:xfrm>
            <a:prstGeom prst="rect">
              <a:avLst/>
            </a:prstGeom>
            <a:noFill/>
          </p:spPr>
          <p:txBody>
            <a:bodyPr wrap="square" rtlCol="0">
              <a:spAutoFit/>
            </a:bodyPr>
            <a:lstStyle/>
            <a:p>
              <a:r>
                <a:rPr lang="en-US" sz="2000" dirty="0" smtClean="0">
                  <a:latin typeface="+mn-lt"/>
                </a:rPr>
                <a:t>~13% improvement</a:t>
              </a:r>
              <a:endParaRPr lang="en-US" sz="2000" dirty="0">
                <a:latin typeface="+mn-lt"/>
              </a:endParaRPr>
            </a:p>
          </p:txBody>
        </p:sp>
        <p:sp>
          <p:nvSpPr>
            <p:cNvPr id="14" name="TextBox 13"/>
            <p:cNvSpPr txBox="1"/>
            <p:nvPr/>
          </p:nvSpPr>
          <p:spPr>
            <a:xfrm>
              <a:off x="919498" y="3806627"/>
              <a:ext cx="4670498" cy="276999"/>
            </a:xfrm>
            <a:prstGeom prst="rect">
              <a:avLst/>
            </a:prstGeom>
            <a:noFill/>
          </p:spPr>
          <p:txBody>
            <a:bodyPr wrap="square" rtlCol="0">
              <a:spAutoFit/>
            </a:bodyPr>
            <a:lstStyle/>
            <a:p>
              <a:r>
                <a:rPr lang="en-US" sz="1200" b="1" dirty="0" smtClean="0">
                  <a:solidFill>
                    <a:schemeClr val="tx2"/>
                  </a:solidFill>
                  <a:latin typeface="+mn-lt"/>
                </a:rPr>
                <a:t>     12%       10%      14%     12%                  13%                   13%                  8%</a:t>
              </a:r>
              <a:endParaRPr lang="en-US" sz="1400" b="1" dirty="0">
                <a:solidFill>
                  <a:schemeClr val="tx2"/>
                </a:solidFill>
                <a:latin typeface="+mn-lt"/>
              </a:endParaRPr>
            </a:p>
          </p:txBody>
        </p:sp>
      </p:grpSp>
    </p:spTree>
    <p:extLst>
      <p:ext uri="{BB962C8B-B14F-4D97-AF65-F5344CB8AC3E}">
        <p14:creationId xmlns:p14="http://schemas.microsoft.com/office/powerpoint/2010/main" val="1911227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0"/>
            <a:ext cx="8229600" cy="1306286"/>
          </a:xfrm>
        </p:spPr>
        <p:txBody>
          <a:bodyPr/>
          <a:lstStyle/>
          <a:p>
            <a:r>
              <a:rPr lang="en-US" sz="4800" dirty="0" smtClean="0">
                <a:latin typeface="+mj-lt"/>
              </a:rPr>
              <a:t>HFIP Lesson Learned</a:t>
            </a:r>
          </a:p>
        </p:txBody>
      </p:sp>
      <p:sp>
        <p:nvSpPr>
          <p:cNvPr id="5" name="Rectangle 4"/>
          <p:cNvSpPr/>
          <p:nvPr/>
        </p:nvSpPr>
        <p:spPr>
          <a:xfrm>
            <a:off x="165761" y="1304956"/>
            <a:ext cx="8844643" cy="461665"/>
          </a:xfrm>
          <a:prstGeom prst="rect">
            <a:avLst/>
          </a:prstGeom>
        </p:spPr>
        <p:txBody>
          <a:bodyPr wrap="square">
            <a:spAutoFit/>
          </a:bodyPr>
          <a:lstStyle/>
          <a:p>
            <a:pPr marL="342900" indent="-342900">
              <a:spcBef>
                <a:spcPts val="600"/>
              </a:spcBef>
              <a:spcAft>
                <a:spcPts val="0"/>
              </a:spcAft>
              <a:buFont typeface="Arial"/>
              <a:buChar char="•"/>
              <a:defRPr/>
            </a:pPr>
            <a:endParaRPr lang="en-US" sz="2400" dirty="0">
              <a:ea typeface="ＭＳ Ｐゴシック" charset="0"/>
            </a:endParaRPr>
          </a:p>
        </p:txBody>
      </p:sp>
      <p:sp>
        <p:nvSpPr>
          <p:cNvPr id="6" name="TextBox 5"/>
          <p:cNvSpPr txBox="1"/>
          <p:nvPr/>
        </p:nvSpPr>
        <p:spPr>
          <a:xfrm>
            <a:off x="196891" y="1334064"/>
            <a:ext cx="8715194" cy="4909036"/>
          </a:xfrm>
          <a:prstGeom prst="rect">
            <a:avLst/>
          </a:prstGeom>
          <a:noFill/>
        </p:spPr>
        <p:txBody>
          <a:bodyPr wrap="square" rtlCol="0">
            <a:spAutoFit/>
          </a:bodyPr>
          <a:lstStyle/>
          <a:p>
            <a:pPr marL="285750" indent="-285750">
              <a:spcBef>
                <a:spcPts val="600"/>
              </a:spcBef>
              <a:buFont typeface="Arial"/>
              <a:buChar char="•"/>
            </a:pPr>
            <a:r>
              <a:rPr lang="en-US" sz="2400" dirty="0" smtClean="0">
                <a:solidFill>
                  <a:srgbClr val="BFBFBF"/>
                </a:solidFill>
                <a:latin typeface="+mn-lt"/>
              </a:rPr>
              <a:t>Make better use of inner core observations to evaluate more than track and intensity:</a:t>
            </a:r>
          </a:p>
          <a:p>
            <a:pPr marL="742950" lvl="1" indent="-285750">
              <a:spcBef>
                <a:spcPts val="600"/>
              </a:spcBef>
              <a:buFont typeface="Arial"/>
              <a:buChar char="•"/>
            </a:pPr>
            <a:r>
              <a:rPr lang="en-US" sz="2400" dirty="0" smtClean="0">
                <a:solidFill>
                  <a:srgbClr val="BFBFBF"/>
                </a:solidFill>
                <a:latin typeface="+mn-lt"/>
              </a:rPr>
              <a:t>Structure – drives damage and coastal inundation (surge)</a:t>
            </a:r>
          </a:p>
          <a:p>
            <a:pPr marL="742950" lvl="1" indent="-285750">
              <a:spcBef>
                <a:spcPts val="600"/>
              </a:spcBef>
              <a:buFont typeface="Arial"/>
              <a:buChar char="•"/>
            </a:pPr>
            <a:r>
              <a:rPr lang="en-US" sz="2400" dirty="0" smtClean="0">
                <a:solidFill>
                  <a:srgbClr val="BFBFBF"/>
                </a:solidFill>
                <a:latin typeface="+mn-lt"/>
              </a:rPr>
              <a:t>Rainfall – drives inland inundation (floods)</a:t>
            </a:r>
            <a:endParaRPr lang="en-US" sz="2400" dirty="0">
              <a:solidFill>
                <a:srgbClr val="BFBFBF"/>
              </a:solidFill>
              <a:latin typeface="+mn-lt"/>
            </a:endParaRPr>
          </a:p>
          <a:p>
            <a:pPr marL="285750" indent="-285750">
              <a:spcBef>
                <a:spcPts val="600"/>
              </a:spcBef>
              <a:buFont typeface="Arial"/>
              <a:buChar char="•"/>
            </a:pPr>
            <a:r>
              <a:rPr lang="en-US" sz="2400" dirty="0" smtClean="0">
                <a:solidFill>
                  <a:srgbClr val="BFBFBF"/>
                </a:solidFill>
                <a:latin typeface="+mn-lt"/>
              </a:rPr>
              <a:t>Make better use of inner core observations (in-situ &amp; satellite) to initialize models</a:t>
            </a:r>
          </a:p>
          <a:p>
            <a:pPr marL="285750" indent="-285750">
              <a:spcBef>
                <a:spcPts val="600"/>
              </a:spcBef>
              <a:buFont typeface="Arial"/>
              <a:buChar char="•"/>
            </a:pPr>
            <a:r>
              <a:rPr lang="en-US" sz="2400" dirty="0" smtClean="0">
                <a:solidFill>
                  <a:srgbClr val="BFBFBF"/>
                </a:solidFill>
                <a:latin typeface="+mn-lt"/>
              </a:rPr>
              <a:t>Develop strategies to use ensembles to address uncertainty in intensity, structure, and rain</a:t>
            </a:r>
          </a:p>
          <a:p>
            <a:pPr marL="285750" indent="-285750">
              <a:spcBef>
                <a:spcPts val="600"/>
              </a:spcBef>
              <a:buFont typeface="Arial"/>
              <a:buChar char="•"/>
            </a:pPr>
            <a:r>
              <a:rPr lang="en-US" sz="2400" dirty="0" smtClean="0">
                <a:latin typeface="+mn-lt"/>
              </a:rPr>
              <a:t>Future model architecture must include environmental changes on times scales out to 10 days (best represented in global model), and high-resolution to resolve rapidly changing inner core structure (best handled by moving nests in regional model)</a:t>
            </a:r>
          </a:p>
        </p:txBody>
      </p:sp>
    </p:spTree>
    <p:extLst>
      <p:ext uri="{BB962C8B-B14F-4D97-AF65-F5344CB8AC3E}">
        <p14:creationId xmlns:p14="http://schemas.microsoft.com/office/powerpoint/2010/main" val="33862598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400" dirty="0">
                <a:solidFill>
                  <a:schemeClr val="bg1"/>
                </a:solidFill>
                <a:latin typeface="Calibri" charset="0"/>
              </a:rPr>
              <a:t>Regional Model Development: </a:t>
            </a:r>
            <a:endParaRPr lang="en-US" sz="4400" dirty="0" smtClean="0">
              <a:solidFill>
                <a:schemeClr val="bg1"/>
              </a:solidFill>
              <a:latin typeface="Calibri" charset="0"/>
            </a:endParaRPr>
          </a:p>
          <a:p>
            <a:r>
              <a:rPr lang="en-US" sz="3200" dirty="0" smtClean="0">
                <a:solidFill>
                  <a:schemeClr val="bg1"/>
                </a:solidFill>
                <a:latin typeface="Calibri" charset="0"/>
              </a:rPr>
              <a:t>HWRF Basin-Scale</a:t>
            </a:r>
            <a:endParaRPr lang="en-US" sz="3200" dirty="0">
              <a:solidFill>
                <a:schemeClr val="bg1"/>
              </a:solidFill>
              <a:latin typeface="Calibri" charset="0"/>
            </a:endParaRPr>
          </a:p>
        </p:txBody>
      </p:sp>
      <p:pic>
        <p:nvPicPr>
          <p:cNvPr id="3" name="HWRF-Basinscale_2012-10-25-18Z_18L-19L-17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4575" y="1291662"/>
            <a:ext cx="7639184" cy="5120640"/>
          </a:xfrm>
          <a:prstGeom prst="rect">
            <a:avLst/>
          </a:prstGeom>
        </p:spPr>
      </p:pic>
      <p:sp>
        <p:nvSpPr>
          <p:cNvPr id="5" name="TextBox 4"/>
          <p:cNvSpPr txBox="1">
            <a:spLocks noChangeArrowheads="1"/>
          </p:cNvSpPr>
          <p:nvPr/>
        </p:nvSpPr>
        <p:spPr bwMode="auto">
          <a:xfrm>
            <a:off x="4963112" y="6639592"/>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Gopal</a:t>
            </a:r>
            <a:r>
              <a:rPr lang="en-US" sz="1000" dirty="0">
                <a:latin typeface="Calibri" charset="0"/>
              </a:rPr>
              <a:t>, </a:t>
            </a:r>
            <a:r>
              <a:rPr lang="en-US" sz="1000" dirty="0" smtClean="0">
                <a:latin typeface="Calibri" charset="0"/>
              </a:rPr>
              <a:t>X. Zhang, T. Quirino </a:t>
            </a:r>
            <a:r>
              <a:rPr lang="en-US" sz="1000" dirty="0">
                <a:latin typeface="Calibri" charset="0"/>
              </a:rPr>
              <a:t>(</a:t>
            </a:r>
            <a:r>
              <a:rPr lang="en-US" sz="1000" dirty="0" smtClean="0">
                <a:latin typeface="Calibri" charset="0"/>
              </a:rPr>
              <a:t>HRD), V. Tallapragada (EMC)</a:t>
            </a:r>
            <a:endParaRPr lang="en-US" sz="1000" dirty="0">
              <a:latin typeface="Calibri" charset="0"/>
            </a:endParaRPr>
          </a:p>
        </p:txBody>
      </p:sp>
      <p:sp>
        <p:nvSpPr>
          <p:cNvPr id="6" name="TextBox 7"/>
          <p:cNvSpPr txBox="1">
            <a:spLocks noChangeArrowheads="1"/>
          </p:cNvSpPr>
          <p:nvPr/>
        </p:nvSpPr>
        <p:spPr bwMode="auto">
          <a:xfrm>
            <a:off x="2180161" y="6137081"/>
            <a:ext cx="5065873" cy="307777"/>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400" dirty="0" smtClean="0">
                <a:latin typeface="Calibri"/>
                <a:ea typeface="Calibri" charset="0"/>
                <a:cs typeface="Calibri"/>
              </a:rPr>
              <a:t>(</a:t>
            </a:r>
            <a:r>
              <a:rPr lang="en-US" sz="1400" dirty="0" smtClean="0">
                <a:latin typeface="Calibri"/>
                <a:ea typeface="Calibri" charset="0"/>
                <a:cs typeface="Calibri"/>
                <a:hlinkClick r:id="rId6"/>
              </a:rPr>
              <a:t>http://storm.aoml.noaa.gov/hwrfxprojects/?projectName=BASIN</a:t>
            </a:r>
            <a:r>
              <a:rPr lang="en-US" sz="1400" dirty="0" smtClean="0">
                <a:latin typeface="Calibri"/>
                <a:ea typeface="Calibri" charset="0"/>
                <a:cs typeface="Calibri"/>
              </a:rPr>
              <a:t>)</a:t>
            </a:r>
            <a:endParaRPr lang="en-US" sz="1400" dirty="0">
              <a:latin typeface="Calibri"/>
              <a:ea typeface="Calibri" charset="0"/>
              <a:cs typeface="Calibri"/>
            </a:endParaRPr>
          </a:p>
        </p:txBody>
      </p:sp>
    </p:spTree>
    <p:extLst>
      <p:ext uri="{BB962C8B-B14F-4D97-AF65-F5344CB8AC3E}">
        <p14:creationId xmlns:p14="http://schemas.microsoft.com/office/powerpoint/2010/main" val="1496463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3"/>
                                        </p:tgtEl>
                                      </p:cBhvr>
                                    </p:cmd>
                                  </p:childTnLst>
                                </p:cTn>
                              </p:par>
                            </p:childTnLst>
                          </p:cTn>
                        </p:par>
                        <p:par>
                          <p:cTn id="7" fill="hold">
                            <p:stCondLst>
                              <p:cond delay="22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title"/>
          </p:nvPr>
        </p:nvSpPr>
        <p:spPr>
          <a:xfrm>
            <a:off x="0" y="0"/>
            <a:ext cx="7696200" cy="1298222"/>
          </a:xfrm>
        </p:spPr>
        <p:txBody>
          <a:bodyPr/>
          <a:lstStyle/>
          <a:p>
            <a:pPr eaLnBrk="1" hangingPunct="1"/>
            <a:r>
              <a:rPr lang="en-US" sz="4800" dirty="0" smtClean="0">
                <a:solidFill>
                  <a:srgbClr val="FFFFFF"/>
                </a:solidFill>
                <a:latin typeface="Calibri" charset="0"/>
                <a:ea typeface="Calibri" charset="0"/>
                <a:cs typeface="Calibri" charset="0"/>
              </a:rPr>
              <a:t>HFIP Keys to Success</a:t>
            </a:r>
          </a:p>
        </p:txBody>
      </p:sp>
      <p:sp>
        <p:nvSpPr>
          <p:cNvPr id="66562" name="Rectangle 2"/>
          <p:cNvSpPr>
            <a:spLocks noGrp="1" noChangeArrowheads="1"/>
          </p:cNvSpPr>
          <p:nvPr>
            <p:ph idx="1"/>
          </p:nvPr>
        </p:nvSpPr>
        <p:spPr>
          <a:xfrm>
            <a:off x="93386" y="1339553"/>
            <a:ext cx="8903225" cy="3100318"/>
          </a:xfrm>
        </p:spPr>
        <p:txBody>
          <a:bodyPr/>
          <a:lstStyle/>
          <a:p>
            <a:pPr lvl="1" eaLnBrk="1" hangingPunct="1">
              <a:spcBef>
                <a:spcPts val="300"/>
              </a:spcBef>
            </a:pPr>
            <a:r>
              <a:rPr lang="en-US" dirty="0" smtClean="0">
                <a:solidFill>
                  <a:srgbClr val="000090"/>
                </a:solidFill>
                <a:latin typeface="Calibri" charset="0"/>
                <a:ea typeface="Calibri" charset="0"/>
                <a:cs typeface="Calibri" charset="0"/>
              </a:rPr>
              <a:t>Partnership</a:t>
            </a:r>
            <a:r>
              <a:rPr lang="en-US" dirty="0" smtClean="0">
                <a:latin typeface="Calibri" charset="0"/>
                <a:ea typeface="Calibri" charset="0"/>
                <a:cs typeface="Calibri" charset="0"/>
              </a:rPr>
              <a:t>: NOAA Research working closely with:</a:t>
            </a:r>
          </a:p>
          <a:p>
            <a:pPr lvl="2" eaLnBrk="1" hangingPunct="1">
              <a:spcBef>
                <a:spcPts val="300"/>
              </a:spcBef>
              <a:buClrTx/>
              <a:buSzPct val="80000"/>
            </a:pPr>
            <a:r>
              <a:rPr lang="en-US" sz="2400" b="1" dirty="0" smtClean="0">
                <a:latin typeface="Calibri" charset="0"/>
                <a:ea typeface="Calibri" charset="0"/>
                <a:cs typeface="Calibri" charset="0"/>
              </a:rPr>
              <a:t>NOAA Operations </a:t>
            </a:r>
            <a:r>
              <a:rPr lang="en-US" sz="2400" dirty="0" smtClean="0">
                <a:latin typeface="Calibri" charset="0"/>
                <a:ea typeface="Calibri" charset="0"/>
                <a:cs typeface="Calibri" charset="0"/>
              </a:rPr>
              <a:t>(EMC, NHC, AOC)</a:t>
            </a:r>
          </a:p>
          <a:p>
            <a:pPr lvl="2" eaLnBrk="1" hangingPunct="1">
              <a:spcBef>
                <a:spcPts val="300"/>
              </a:spcBef>
              <a:buClrTx/>
              <a:buSzPct val="80000"/>
            </a:pPr>
            <a:r>
              <a:rPr lang="en-US" sz="2400" dirty="0" smtClean="0">
                <a:latin typeface="Calibri" charset="0"/>
                <a:ea typeface="Calibri" charset="0"/>
                <a:cs typeface="Calibri" charset="0"/>
              </a:rPr>
              <a:t>Federal &amp; Academic Partners (</a:t>
            </a:r>
            <a:r>
              <a:rPr lang="en-US" sz="2400" dirty="0">
                <a:latin typeface="Calibri" charset="0"/>
                <a:ea typeface="Calibri" charset="0"/>
                <a:cs typeface="Calibri" charset="0"/>
              </a:rPr>
              <a:t>NASA, </a:t>
            </a:r>
            <a:r>
              <a:rPr lang="en-US" sz="2400" dirty="0" smtClean="0">
                <a:latin typeface="Calibri" charset="0"/>
                <a:ea typeface="Calibri" charset="0"/>
                <a:cs typeface="Calibri" charset="0"/>
              </a:rPr>
              <a:t>NCAR</a:t>
            </a:r>
            <a:r>
              <a:rPr lang="en-US" sz="2400" dirty="0">
                <a:latin typeface="Calibri" charset="0"/>
                <a:ea typeface="Calibri" charset="0"/>
                <a:cs typeface="Calibri" charset="0"/>
              </a:rPr>
              <a:t>, </a:t>
            </a:r>
            <a:r>
              <a:rPr lang="en-US" sz="2400" dirty="0" smtClean="0">
                <a:latin typeface="Calibri" charset="0"/>
                <a:ea typeface="Calibri" charset="0"/>
                <a:cs typeface="Calibri" charset="0"/>
              </a:rPr>
              <a:t>NRL, NSF, ONR)</a:t>
            </a:r>
          </a:p>
          <a:p>
            <a:pPr lvl="1" eaLnBrk="1" hangingPunct="1">
              <a:spcBef>
                <a:spcPts val="300"/>
              </a:spcBef>
            </a:pPr>
            <a:r>
              <a:rPr lang="en-US" dirty="0" smtClean="0">
                <a:latin typeface="Calibri" charset="0"/>
                <a:ea typeface="Calibri" charset="0"/>
                <a:cs typeface="Calibri" charset="0"/>
              </a:rPr>
              <a:t>More integrated use &amp; support of </a:t>
            </a:r>
            <a:r>
              <a:rPr lang="en-US" dirty="0" err="1" smtClean="0">
                <a:latin typeface="Calibri" charset="0"/>
                <a:ea typeface="Calibri" charset="0"/>
                <a:cs typeface="Calibri" charset="0"/>
              </a:rPr>
              <a:t>Testbeds</a:t>
            </a:r>
            <a:r>
              <a:rPr lang="en-US" dirty="0" smtClean="0">
                <a:latin typeface="Calibri" charset="0"/>
                <a:ea typeface="Calibri" charset="0"/>
                <a:cs typeface="Calibri" charset="0"/>
              </a:rPr>
              <a:t> (e.g., JHT, DTC, JCSDA)</a:t>
            </a:r>
          </a:p>
          <a:p>
            <a:pPr lvl="1" eaLnBrk="1" hangingPunct="1">
              <a:spcBef>
                <a:spcPts val="300"/>
              </a:spcBef>
            </a:pPr>
            <a:r>
              <a:rPr lang="en-US" dirty="0" smtClean="0">
                <a:latin typeface="Calibri" charset="0"/>
                <a:ea typeface="Calibri" charset="0"/>
                <a:cs typeface="Calibri" charset="0"/>
              </a:rPr>
              <a:t>Blend traditional approach and HFIP (applied) research activities</a:t>
            </a:r>
          </a:p>
          <a:p>
            <a:pPr lvl="1" eaLnBrk="1" hangingPunct="1">
              <a:spcBef>
                <a:spcPts val="300"/>
              </a:spcBef>
            </a:pPr>
            <a:r>
              <a:rPr lang="en-US" dirty="0" smtClean="0">
                <a:solidFill>
                  <a:srgbClr val="000090"/>
                </a:solidFill>
                <a:latin typeface="Calibri" charset="0"/>
                <a:ea typeface="Calibri" charset="0"/>
                <a:cs typeface="Calibri" charset="0"/>
              </a:rPr>
              <a:t>Manpower (diversity) to evaluate model performance with hurricane data sets is a critical need</a:t>
            </a:r>
          </a:p>
        </p:txBody>
      </p:sp>
      <p:pic>
        <p:nvPicPr>
          <p:cNvPr id="12" name="Picture 7" descr="interaction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2" y="457445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3" name="Text Box 11"/>
          <p:cNvSpPr txBox="1">
            <a:spLocks noChangeArrowheads="1"/>
          </p:cNvSpPr>
          <p:nvPr/>
        </p:nvSpPr>
        <p:spPr bwMode="auto">
          <a:xfrm>
            <a:off x="0" y="4503544"/>
            <a:ext cx="969962"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latin typeface="Calibri" charset="0"/>
                <a:ea typeface="Calibri" charset="0"/>
                <a:cs typeface="Calibri" charset="0"/>
              </a:rPr>
              <a:t>CBLAST</a:t>
            </a:r>
          </a:p>
        </p:txBody>
      </p:sp>
      <p:pic>
        <p:nvPicPr>
          <p:cNvPr id="14" name="Picture 5" descr="collaborations1"/>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0963" y="457445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5" name="Text Box 10"/>
          <p:cNvSpPr txBox="1">
            <a:spLocks noChangeArrowheads="1"/>
          </p:cNvSpPr>
          <p:nvPr/>
        </p:nvSpPr>
        <p:spPr bwMode="auto">
          <a:xfrm>
            <a:off x="1814152" y="4503544"/>
            <a:ext cx="13731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latin typeface="Calibri" charset="0"/>
                <a:ea typeface="Calibri" charset="0"/>
                <a:cs typeface="Calibri" charset="0"/>
              </a:rPr>
              <a:t>IFEX/RAINEX</a:t>
            </a:r>
          </a:p>
        </p:txBody>
      </p:sp>
      <p:pic>
        <p:nvPicPr>
          <p:cNvPr id="18" name="Picture 12" descr="TCSP"/>
          <p:cNvPicPr>
            <a:picLocks noChangeArrowheads="1"/>
          </p:cNvPicPr>
          <p:nvPr/>
        </p:nvPicPr>
        <p:blipFill>
          <a:blip r:embed="rId5" cstate="email">
            <a:lum contrast="30000"/>
            <a:extLst>
              <a:ext uri="{28A0092B-C50C-407E-A947-70E740481C1C}">
                <a14:useLocalDpi xmlns:a14="http://schemas.microsoft.com/office/drawing/2010/main"/>
              </a:ext>
            </a:extLst>
          </a:blip>
          <a:srcRect/>
          <a:stretch>
            <a:fillRect/>
          </a:stretch>
        </p:blipFill>
        <p:spPr bwMode="auto">
          <a:xfrm>
            <a:off x="3599034" y="4574457"/>
            <a:ext cx="2100618"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9" name="Text Box 13"/>
          <p:cNvSpPr txBox="1">
            <a:spLocks noChangeArrowheads="1"/>
          </p:cNvSpPr>
          <p:nvPr/>
        </p:nvSpPr>
        <p:spPr bwMode="auto">
          <a:xfrm>
            <a:off x="3635697" y="4503544"/>
            <a:ext cx="11953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IFEX/TCSP</a:t>
            </a:r>
          </a:p>
        </p:txBody>
      </p:sp>
      <p:pic>
        <p:nvPicPr>
          <p:cNvPr id="20" name="Picture 19" descr="AOMLpress4.jpg"/>
          <p:cNvPicPr>
            <a:picLocks/>
          </p:cNvPicPr>
          <p:nvPr/>
        </p:nvPicPr>
        <p:blipFill>
          <a:blip r:embed="rId6" cstate="email">
            <a:extLst>
              <a:ext uri="{28A0092B-C50C-407E-A947-70E740481C1C}">
                <a14:useLocalDpi xmlns:a14="http://schemas.microsoft.com/office/drawing/2010/main"/>
              </a:ext>
            </a:extLst>
          </a:blip>
          <a:stretch>
            <a:fillRect/>
          </a:stretch>
        </p:blipFill>
        <p:spPr>
          <a:xfrm>
            <a:off x="5131717" y="4565576"/>
            <a:ext cx="2297748" cy="1618488"/>
          </a:xfrm>
          <a:prstGeom prst="rect">
            <a:avLst/>
          </a:prstGeom>
          <a:effectLst>
            <a:outerShdw blurRad="50800" dist="38100" dir="2700000">
              <a:srgbClr val="000000">
                <a:alpha val="43000"/>
              </a:srgbClr>
            </a:outerShdw>
          </a:effectLst>
        </p:spPr>
      </p:pic>
      <p:sp>
        <p:nvSpPr>
          <p:cNvPr id="21" name="Text Box 13"/>
          <p:cNvSpPr txBox="1">
            <a:spLocks noChangeArrowheads="1"/>
          </p:cNvSpPr>
          <p:nvPr/>
        </p:nvSpPr>
        <p:spPr bwMode="auto">
          <a:xfrm>
            <a:off x="5100553" y="4502056"/>
            <a:ext cx="1646438"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a:t>
            </a:r>
            <a:r>
              <a:rPr lang="en-US" sz="1400" b="1" dirty="0" smtClean="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/PREDICT/GRIP</a:t>
            </a:r>
            <a:endPar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endParaRPr>
          </a:p>
        </p:txBody>
      </p:sp>
      <p:pic>
        <p:nvPicPr>
          <p:cNvPr id="2" name="Picture 1" descr="cimg2166.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67816" y="4577545"/>
            <a:ext cx="2276482" cy="1609344"/>
          </a:xfrm>
          <a:prstGeom prst="rect">
            <a:avLst/>
          </a:prstGeom>
          <a:ln>
            <a:noFill/>
          </a:ln>
          <a:effectLst>
            <a:outerShdw blurRad="292100" dist="139700" dir="2700000" algn="tl" rotWithShape="0">
              <a:srgbClr val="333333">
                <a:alpha val="65000"/>
              </a:srgbClr>
            </a:outerShdw>
          </a:effectLst>
        </p:spPr>
      </p:pic>
      <p:sp>
        <p:nvSpPr>
          <p:cNvPr id="22" name="Text Box 10"/>
          <p:cNvSpPr txBox="1">
            <a:spLocks noChangeArrowheads="1"/>
          </p:cNvSpPr>
          <p:nvPr/>
        </p:nvSpPr>
        <p:spPr bwMode="auto">
          <a:xfrm>
            <a:off x="6892904" y="4530882"/>
            <a:ext cx="1841757"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spcBef>
                <a:spcPct val="50000"/>
              </a:spcBef>
            </a:pPr>
            <a:r>
              <a:rPr lang="en-US" sz="1400" b="1" dirty="0" smtClean="0">
                <a:latin typeface="Calibri" charset="0"/>
                <a:ea typeface="Calibri" charset="0"/>
                <a:cs typeface="Calibri" charset="0"/>
              </a:rPr>
              <a:t>Hybrid-DA Workshop</a:t>
            </a:r>
            <a:endParaRPr lang="en-US" sz="1400" b="1" dirty="0">
              <a:latin typeface="Calibri" charset="0"/>
              <a:ea typeface="Calibri" charset="0"/>
              <a:cs typeface="Calibri" charset="0"/>
            </a:endParaRPr>
          </a:p>
        </p:txBody>
      </p:sp>
    </p:spTree>
    <p:extLst>
      <p:ext uri="{BB962C8B-B14F-4D97-AF65-F5344CB8AC3E}">
        <p14:creationId xmlns:p14="http://schemas.microsoft.com/office/powerpoint/2010/main" val="31585163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1"/>
          <p:cNvSpPr txBox="1">
            <a:spLocks noChangeArrowheads="1"/>
          </p:cNvSpPr>
          <p:nvPr/>
        </p:nvSpPr>
        <p:spPr bwMode="auto">
          <a:xfrm>
            <a:off x="382117" y="1303691"/>
            <a:ext cx="450636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800" dirty="0">
                <a:solidFill>
                  <a:srgbClr val="000000"/>
                </a:solidFill>
                <a:latin typeface="Calibri" charset="0"/>
              </a:rPr>
              <a:t> Our blog</a:t>
            </a:r>
          </a:p>
          <a:p>
            <a:pPr eaLnBrk="1" hangingPunct="1"/>
            <a:r>
              <a:rPr lang="en-US" sz="2000" dirty="0">
                <a:solidFill>
                  <a:srgbClr val="000000"/>
                </a:solidFill>
                <a:latin typeface="Calibri" charset="0"/>
              </a:rPr>
              <a:t>http://</a:t>
            </a:r>
            <a:r>
              <a:rPr lang="en-US" sz="2000" dirty="0" err="1">
                <a:solidFill>
                  <a:srgbClr val="000000"/>
                </a:solidFill>
                <a:latin typeface="Calibri" charset="0"/>
              </a:rPr>
              <a:t>noaahrd.wordpress.com</a:t>
            </a:r>
            <a:endParaRPr lang="en-US" sz="2000" dirty="0">
              <a:solidFill>
                <a:srgbClr val="000000"/>
              </a:solidFill>
              <a:latin typeface="Calibri" charset="0"/>
            </a:endParaRPr>
          </a:p>
          <a:p>
            <a:pPr eaLnBrk="1" hangingPunct="1">
              <a:buFont typeface="Arial" charset="0"/>
              <a:buChar char="•"/>
            </a:pPr>
            <a:r>
              <a:rPr lang="en-US" sz="2800" dirty="0">
                <a:solidFill>
                  <a:srgbClr val="000000"/>
                </a:solidFill>
                <a:latin typeface="Calibri" charset="0"/>
              </a:rPr>
              <a:t> HRD Web page</a:t>
            </a:r>
          </a:p>
          <a:p>
            <a:pPr eaLnBrk="1" hangingPunct="1"/>
            <a:r>
              <a:rPr lang="en-US" sz="2000" dirty="0">
                <a:solidFill>
                  <a:srgbClr val="000000"/>
                </a:solidFill>
                <a:latin typeface="Calibri" charset="0"/>
              </a:rPr>
              <a:t>http://</a:t>
            </a:r>
            <a:r>
              <a:rPr lang="en-US" sz="2000" dirty="0" err="1">
                <a:solidFill>
                  <a:srgbClr val="000000"/>
                </a:solidFill>
                <a:latin typeface="Calibri" charset="0"/>
              </a:rPr>
              <a:t>www.aoml.noaa.gov</a:t>
            </a:r>
            <a:r>
              <a:rPr lang="en-US" sz="2000" dirty="0">
                <a:solidFill>
                  <a:srgbClr val="000000"/>
                </a:solidFill>
                <a:latin typeface="Calibri" charset="0"/>
              </a:rPr>
              <a:t>/</a:t>
            </a:r>
            <a:r>
              <a:rPr lang="en-US" sz="2000" dirty="0" err="1">
                <a:solidFill>
                  <a:srgbClr val="000000"/>
                </a:solidFill>
                <a:latin typeface="Calibri" charset="0"/>
              </a:rPr>
              <a:t>hrd</a:t>
            </a:r>
            <a:endParaRPr lang="en-US" sz="2000" dirty="0">
              <a:solidFill>
                <a:srgbClr val="000000"/>
              </a:solidFill>
              <a:latin typeface="Calibri" charset="0"/>
            </a:endParaRPr>
          </a:p>
          <a:p>
            <a:pPr eaLnBrk="1" hangingPunct="1">
              <a:buFont typeface="Arial" charset="0"/>
              <a:buChar char="•"/>
            </a:pPr>
            <a:r>
              <a:rPr lang="en-US" sz="2800" dirty="0">
                <a:solidFill>
                  <a:srgbClr val="000000"/>
                </a:solidFill>
                <a:latin typeface="Calibri" charset="0"/>
              </a:rPr>
              <a:t> Facebook</a:t>
            </a:r>
          </a:p>
          <a:p>
            <a:pPr eaLnBrk="1" hangingPunct="1"/>
            <a:r>
              <a:rPr lang="en-US" sz="2000" dirty="0">
                <a:solidFill>
                  <a:srgbClr val="000000"/>
                </a:solidFill>
                <a:latin typeface="Calibri" charset="0"/>
              </a:rPr>
              <a:t>http://</a:t>
            </a:r>
            <a:r>
              <a:rPr lang="en-US" sz="2000" dirty="0" err="1">
                <a:solidFill>
                  <a:srgbClr val="000000"/>
                </a:solidFill>
                <a:latin typeface="Calibri" charset="0"/>
              </a:rPr>
              <a:t>www.facebook.com</a:t>
            </a:r>
            <a:r>
              <a:rPr lang="en-US" sz="2000" dirty="0">
                <a:solidFill>
                  <a:srgbClr val="000000"/>
                </a:solidFill>
                <a:latin typeface="Calibri" charset="0"/>
              </a:rPr>
              <a:t>/</a:t>
            </a:r>
            <a:r>
              <a:rPr lang="en-US" sz="2000" dirty="0" err="1">
                <a:solidFill>
                  <a:srgbClr val="000000"/>
                </a:solidFill>
                <a:latin typeface="Calibri" charset="0"/>
              </a:rPr>
              <a:t>noaahrd</a:t>
            </a:r>
            <a:endParaRPr lang="en-US" sz="2000" dirty="0">
              <a:solidFill>
                <a:srgbClr val="000000"/>
              </a:solidFill>
              <a:latin typeface="Calibri" charset="0"/>
            </a:endParaRPr>
          </a:p>
          <a:p>
            <a:pPr eaLnBrk="1" hangingPunct="1">
              <a:buFont typeface="Arial" charset="0"/>
              <a:buChar char="•"/>
            </a:pPr>
            <a:r>
              <a:rPr lang="en-US" sz="2800" dirty="0">
                <a:solidFill>
                  <a:srgbClr val="000000"/>
                </a:solidFill>
                <a:latin typeface="Calibri" charset="0"/>
              </a:rPr>
              <a:t> Twitter</a:t>
            </a:r>
          </a:p>
          <a:p>
            <a:pPr eaLnBrk="1" hangingPunct="1"/>
            <a:r>
              <a:rPr lang="en-US" sz="2000" dirty="0">
                <a:solidFill>
                  <a:srgbClr val="000000"/>
                </a:solidFill>
                <a:latin typeface="Calibri" charset="0"/>
              </a:rPr>
              <a:t>http://</a:t>
            </a:r>
            <a:r>
              <a:rPr lang="en-US" sz="2000" dirty="0" err="1">
                <a:solidFill>
                  <a:srgbClr val="000000"/>
                </a:solidFill>
                <a:latin typeface="Calibri" charset="0"/>
              </a:rPr>
              <a:t>twitter.com</a:t>
            </a:r>
            <a:r>
              <a:rPr lang="en-US" sz="2000" dirty="0">
                <a:solidFill>
                  <a:srgbClr val="000000"/>
                </a:solidFill>
                <a:latin typeface="Calibri" charset="0"/>
              </a:rPr>
              <a:t>/#!/HRD_AOML_NOAA</a:t>
            </a:r>
          </a:p>
          <a:p>
            <a:pPr eaLnBrk="1" hangingPunct="1"/>
            <a:endParaRPr lang="en-US" sz="2800" dirty="0">
              <a:solidFill>
                <a:srgbClr val="000000"/>
              </a:solidFill>
            </a:endParaRPr>
          </a:p>
        </p:txBody>
      </p:sp>
      <p:sp>
        <p:nvSpPr>
          <p:cNvPr id="32772" name="TextBox 3"/>
          <p:cNvSpPr txBox="1">
            <a:spLocks noChangeArrowheads="1"/>
          </p:cNvSpPr>
          <p:nvPr/>
        </p:nvSpPr>
        <p:spPr bwMode="auto">
          <a:xfrm>
            <a:off x="29335" y="180622"/>
            <a:ext cx="76118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dirty="0" smtClean="0">
                <a:solidFill>
                  <a:schemeClr val="bg1"/>
                </a:solidFill>
                <a:latin typeface="Calibri" charset="0"/>
              </a:rPr>
              <a:t>Outreach</a:t>
            </a:r>
            <a:endParaRPr lang="en-US" sz="4800" dirty="0">
              <a:solidFill>
                <a:schemeClr val="bg1"/>
              </a:solidFill>
              <a:latin typeface="Calibri" charset="0"/>
            </a:endParaRPr>
          </a:p>
        </p:txBody>
      </p:sp>
      <p:sp>
        <p:nvSpPr>
          <p:cNvPr id="32782" name="Text Box 14"/>
          <p:cNvSpPr txBox="1">
            <a:spLocks noChangeArrowheads="1"/>
          </p:cNvSpPr>
          <p:nvPr/>
        </p:nvSpPr>
        <p:spPr bwMode="auto">
          <a:xfrm>
            <a:off x="805023" y="4114800"/>
            <a:ext cx="2415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charset="0"/>
              </a:rPr>
              <a:t>Tweets from the eye</a:t>
            </a:r>
          </a:p>
        </p:txBody>
      </p:sp>
      <p:sp>
        <p:nvSpPr>
          <p:cNvPr id="17" name="Text Box 17"/>
          <p:cNvSpPr txBox="1">
            <a:spLocks noChangeArrowheads="1"/>
          </p:cNvSpPr>
          <p:nvPr/>
        </p:nvSpPr>
        <p:spPr bwMode="auto">
          <a:xfrm>
            <a:off x="6560078" y="6147387"/>
            <a:ext cx="24616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bg1"/>
                </a:solidFill>
              </a:rPr>
              <a:t>V</a:t>
            </a:r>
            <a:r>
              <a:rPr lang="en-US" sz="1600" dirty="0" smtClean="0">
                <a:solidFill>
                  <a:schemeClr val="bg1"/>
                </a:solidFill>
              </a:rPr>
              <a:t>isiting scientist program</a:t>
            </a:r>
            <a:endParaRPr lang="en-US" sz="1600" dirty="0">
              <a:solidFill>
                <a:schemeClr val="bg1"/>
              </a:solidFill>
            </a:endParaRPr>
          </a:p>
        </p:txBody>
      </p:sp>
      <p:pic>
        <p:nvPicPr>
          <p:cNvPr id="15" name="Picture 13" descr="20110825-093808"/>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8135" y="4444706"/>
            <a:ext cx="2586461" cy="19750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G_4068.JPG"/>
          <p:cNvPicPr>
            <a:picLocks noChangeAspect="1"/>
          </p:cNvPicPr>
          <p:nvPr/>
        </p:nvPicPr>
        <p:blipFill rotWithShape="1">
          <a:blip r:embed="rId4" cstate="email">
            <a:extLst>
              <a:ext uri="{28A0092B-C50C-407E-A947-70E740481C1C}">
                <a14:useLocalDpi xmlns:a14="http://schemas.microsoft.com/office/drawing/2010/main"/>
              </a:ext>
            </a:extLst>
          </a:blip>
          <a:srcRect t="-1" r="-3171" b="-5010"/>
          <a:stretch/>
        </p:blipFill>
        <p:spPr>
          <a:xfrm>
            <a:off x="5864280" y="4476739"/>
            <a:ext cx="2803406" cy="2032000"/>
          </a:xfrm>
          <a:prstGeom prst="rect">
            <a:avLst/>
          </a:prstGeom>
        </p:spPr>
      </p:pic>
      <p:pic>
        <p:nvPicPr>
          <p:cNvPr id="20" name="Picture 5" descr="Facebook-Logo.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20338" y="1288717"/>
            <a:ext cx="845002" cy="84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Lastfm+for+Wordpress+logo.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05327" y="1289120"/>
            <a:ext cx="844197" cy="84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descr="RSS-Feed-Symbol.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36154" y="1349075"/>
            <a:ext cx="724287" cy="7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photo-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r="-2481"/>
          <a:stretch/>
        </p:blipFill>
        <p:spPr bwMode="auto">
          <a:xfrm>
            <a:off x="3278795" y="4488042"/>
            <a:ext cx="2492963" cy="19266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4" name="Text Box 14"/>
          <p:cNvSpPr txBox="1">
            <a:spLocks noChangeArrowheads="1"/>
          </p:cNvSpPr>
          <p:nvPr/>
        </p:nvSpPr>
        <p:spPr bwMode="auto">
          <a:xfrm>
            <a:off x="591646" y="4466501"/>
            <a:ext cx="2415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charset="0"/>
              </a:rPr>
              <a:t>Tweets from the eye</a:t>
            </a:r>
          </a:p>
        </p:txBody>
      </p:sp>
      <p:pic>
        <p:nvPicPr>
          <p:cNvPr id="25" name="Picture 4" descr="twitter-logo.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431254" y="1359763"/>
            <a:ext cx="1207145" cy="70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tweeet2_20110829161447_640_480.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8237" y="4459061"/>
            <a:ext cx="2597543" cy="1980063"/>
          </a:xfrm>
          <a:prstGeom prst="rect">
            <a:avLst/>
          </a:prstGeom>
        </p:spPr>
      </p:pic>
      <p:pic>
        <p:nvPicPr>
          <p:cNvPr id="27" name="Picture 26" descr="Paul_R&amp;Dr_L.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52143" y="2201642"/>
            <a:ext cx="2897482" cy="21731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8" name="Text Box 17"/>
          <p:cNvSpPr txBox="1">
            <a:spLocks noChangeArrowheads="1"/>
          </p:cNvSpPr>
          <p:nvPr/>
        </p:nvSpPr>
        <p:spPr bwMode="auto">
          <a:xfrm>
            <a:off x="5979772" y="6020652"/>
            <a:ext cx="24616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bg1"/>
                </a:solidFill>
              </a:rPr>
              <a:t>V</a:t>
            </a:r>
            <a:r>
              <a:rPr lang="en-US" sz="1600" dirty="0" smtClean="0">
                <a:solidFill>
                  <a:schemeClr val="bg1"/>
                </a:solidFill>
              </a:rPr>
              <a:t>isiting scientist program</a:t>
            </a:r>
            <a:endParaRPr lang="en-US" sz="1600" dirty="0">
              <a:solidFill>
                <a:schemeClr val="bg1"/>
              </a:solidFill>
            </a:endParaRPr>
          </a:p>
        </p:txBody>
      </p:sp>
    </p:spTree>
    <p:extLst>
      <p:ext uri="{BB962C8B-B14F-4D97-AF65-F5344CB8AC3E}">
        <p14:creationId xmlns:p14="http://schemas.microsoft.com/office/powerpoint/2010/main" val="3622817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2782"/>
                                        </p:tgtEl>
                                        <p:attrNameLst>
                                          <p:attrName>style.visibility</p:attrName>
                                        </p:attrNameLst>
                                      </p:cBhvr>
                                      <p:to>
                                        <p:strVal val="visible"/>
                                      </p:to>
                                    </p:set>
                                    <p:anim calcmode="lin" valueType="num">
                                      <p:cBhvr>
                                        <p:cTn id="7" dur="2000" fill="hold"/>
                                        <p:tgtEl>
                                          <p:spTgt spid="32782"/>
                                        </p:tgtEl>
                                        <p:attrNameLst>
                                          <p:attrName>ppt_w</p:attrName>
                                        </p:attrNameLst>
                                      </p:cBhvr>
                                      <p:tavLst>
                                        <p:tav tm="0">
                                          <p:val>
                                            <p:fltVal val="0"/>
                                          </p:val>
                                        </p:tav>
                                        <p:tav tm="100000">
                                          <p:val>
                                            <p:strVal val="#ppt_w"/>
                                          </p:val>
                                        </p:tav>
                                      </p:tavLst>
                                    </p:anim>
                                    <p:anim calcmode="lin" valueType="num">
                                      <p:cBhvr>
                                        <p:cTn id="8" dur="2000" fill="hold"/>
                                        <p:tgtEl>
                                          <p:spTgt spid="32782"/>
                                        </p:tgtEl>
                                        <p:attrNameLst>
                                          <p:attrName>ppt_h</p:attrName>
                                        </p:attrNameLst>
                                      </p:cBhvr>
                                      <p:tavLst>
                                        <p:tav tm="0">
                                          <p:val>
                                            <p:fltVal val="0"/>
                                          </p:val>
                                        </p:tav>
                                        <p:tav tm="100000">
                                          <p:val>
                                            <p:strVal val="#ppt_h"/>
                                          </p:val>
                                        </p:tav>
                                      </p:tavLst>
                                    </p:anim>
                                    <p:anim calcmode="lin" valueType="num">
                                      <p:cBhvr>
                                        <p:cTn id="9" dur="2000" fill="hold"/>
                                        <p:tgtEl>
                                          <p:spTgt spid="32782"/>
                                        </p:tgtEl>
                                        <p:attrNameLst>
                                          <p:attrName>style.rotation</p:attrName>
                                        </p:attrNameLst>
                                      </p:cBhvr>
                                      <p:tavLst>
                                        <p:tav tm="0">
                                          <p:val>
                                            <p:fltVal val="90"/>
                                          </p:val>
                                        </p:tav>
                                        <p:tav tm="100000">
                                          <p:val>
                                            <p:fltVal val="0"/>
                                          </p:val>
                                        </p:tav>
                                      </p:tavLst>
                                    </p:anim>
                                    <p:animEffect transition="in" filter="fade">
                                      <p:cBhvr>
                                        <p:cTn id="10" dur="2000"/>
                                        <p:tgtEl>
                                          <p:spTgt spid="3278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par>
                          <p:cTn id="26" fill="hold">
                            <p:stCondLst>
                              <p:cond delay="3500"/>
                            </p:stCondLst>
                            <p:childTnLst>
                              <p:par>
                                <p:cTn id="27" presetID="31"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style.rotation</p:attrName>
                                        </p:attrNameLst>
                                      </p:cBhvr>
                                      <p:tavLst>
                                        <p:tav tm="0">
                                          <p:val>
                                            <p:fltVal val="90"/>
                                          </p:val>
                                        </p:tav>
                                        <p:tav tm="100000">
                                          <p:val>
                                            <p:fltVal val="0"/>
                                          </p:val>
                                        </p:tav>
                                      </p:tavLst>
                                    </p:anim>
                                    <p:animEffect transition="in" filter="fade">
                                      <p:cBhvr>
                                        <p:cTn id="32" dur="1000"/>
                                        <p:tgtEl>
                                          <p:spTgt spid="24"/>
                                        </p:tgtEl>
                                      </p:cBhvr>
                                    </p:animEffect>
                                  </p:childTnLst>
                                </p:cTn>
                              </p:par>
                            </p:childTnLst>
                          </p:cTn>
                        </p:par>
                        <p:par>
                          <p:cTn id="33" fill="hold">
                            <p:stCondLst>
                              <p:cond delay="4500"/>
                            </p:stCondLst>
                            <p:childTnLst>
                              <p:par>
                                <p:cTn id="34" presetID="53" presetClass="entr" presetSubtype="16" fill="hold" nodeType="afterEffect">
                                  <p:stCondLst>
                                    <p:cond delay="300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929915" y="3565489"/>
            <a:ext cx="3653787" cy="2494662"/>
            <a:chOff x="4486275" y="5086350"/>
            <a:chExt cx="3663950" cy="2331176"/>
          </a:xfrm>
        </p:grpSpPr>
        <p:pic>
          <p:nvPicPr>
            <p:cNvPr id="10"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16438" y="5086350"/>
              <a:ext cx="3633787"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4943475" y="7285038"/>
              <a:ext cx="2736850" cy="13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solidFill>
                    <a:srgbClr val="000000"/>
                  </a:solidFill>
                  <a:latin typeface="+mn-lt"/>
                  <a:cs typeface="+mn-cs"/>
                </a:rPr>
                <a:t>Austen Danforth/Bennington Banner/AP</a:t>
              </a:r>
            </a:p>
          </p:txBody>
        </p:sp>
        <p:sp>
          <p:nvSpPr>
            <p:cNvPr id="12" name="Text Box 19"/>
            <p:cNvSpPr txBox="1">
              <a:spLocks noChangeArrowheads="1"/>
            </p:cNvSpPr>
            <p:nvPr/>
          </p:nvSpPr>
          <p:spPr bwMode="auto">
            <a:xfrm>
              <a:off x="4486275" y="7056438"/>
              <a:ext cx="1395413" cy="15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dirty="0" smtClean="0">
                  <a:solidFill>
                    <a:srgbClr val="FFFFFF"/>
                  </a:solidFill>
                  <a:latin typeface="+mn-lt"/>
                  <a:cs typeface="+mn-cs"/>
                </a:rPr>
                <a:t>Woodford, Vt.</a:t>
              </a:r>
            </a:p>
          </p:txBody>
        </p:sp>
      </p:grpSp>
      <p:sp>
        <p:nvSpPr>
          <p:cNvPr id="3" name="Content Placeholder 2"/>
          <p:cNvSpPr>
            <a:spLocks noGrp="1"/>
          </p:cNvSpPr>
          <p:nvPr>
            <p:ph idx="1"/>
          </p:nvPr>
        </p:nvSpPr>
        <p:spPr>
          <a:xfrm>
            <a:off x="241034" y="1270075"/>
            <a:ext cx="8677002" cy="5226050"/>
          </a:xfrm>
        </p:spPr>
        <p:txBody>
          <a:bodyPr/>
          <a:lstStyle/>
          <a:p>
            <a:pPr marL="285750" indent="-285750">
              <a:spcBef>
                <a:spcPts val="600"/>
              </a:spcBef>
              <a:buFont typeface="Arial"/>
              <a:buChar char="•"/>
            </a:pPr>
            <a:r>
              <a:rPr lang="en-US" dirty="0" smtClean="0">
                <a:latin typeface="+mn-lt"/>
              </a:rPr>
              <a:t>NWS </a:t>
            </a:r>
            <a:r>
              <a:rPr lang="en-US" dirty="0">
                <a:latin typeface="+mn-lt"/>
              </a:rPr>
              <a:t>m</a:t>
            </a:r>
            <a:r>
              <a:rPr lang="en-US" dirty="0" smtClean="0">
                <a:latin typeface="+mn-lt"/>
              </a:rPr>
              <a:t>ission is </a:t>
            </a:r>
            <a:r>
              <a:rPr lang="en-US" dirty="0">
                <a:latin typeface="+mn-lt"/>
              </a:rPr>
              <a:t>to fulfill this commitment through building a </a:t>
            </a:r>
            <a:r>
              <a:rPr lang="en-US" b="1" dirty="0">
                <a:latin typeface="+mn-lt"/>
              </a:rPr>
              <a:t>Weather Ready Nation</a:t>
            </a:r>
            <a:r>
              <a:rPr lang="en-US" dirty="0">
                <a:latin typeface="+mn-lt"/>
              </a:rPr>
              <a:t>.  </a:t>
            </a:r>
          </a:p>
          <a:p>
            <a:pPr marL="285750" indent="-285750">
              <a:spcBef>
                <a:spcPts val="600"/>
              </a:spcBef>
              <a:buFont typeface="Arial"/>
              <a:buChar char="•"/>
            </a:pPr>
            <a:r>
              <a:rPr lang="en-US" dirty="0" smtClean="0">
                <a:latin typeface="+mn-lt"/>
              </a:rPr>
              <a:t>NWS contributes </a:t>
            </a:r>
            <a:r>
              <a:rPr lang="en-US" dirty="0">
                <a:latin typeface="+mn-lt"/>
              </a:rPr>
              <a:t>to hazard resiliency by continually assessing and improving its services to </a:t>
            </a:r>
            <a:r>
              <a:rPr lang="en-US" dirty="0" smtClean="0">
                <a:latin typeface="+mn-lt"/>
              </a:rPr>
              <a:t>Nation</a:t>
            </a:r>
            <a:r>
              <a:rPr lang="en-US" dirty="0">
                <a:latin typeface="+mn-lt"/>
              </a:rPr>
              <a:t>. </a:t>
            </a:r>
            <a:endParaRPr lang="en-US" dirty="0" smtClean="0">
              <a:latin typeface="+mn-lt"/>
            </a:endParaRPr>
          </a:p>
          <a:p>
            <a:pPr marL="231775" indent="-206375">
              <a:spcBef>
                <a:spcPts val="0"/>
              </a:spcBef>
              <a:buFont typeface="Arial"/>
              <a:buChar char="•"/>
            </a:pPr>
            <a:r>
              <a:rPr lang="en-US" dirty="0">
                <a:latin typeface="+mn-lt"/>
              </a:rPr>
              <a:t>Hurricane Irene (2011):</a:t>
            </a:r>
          </a:p>
          <a:p>
            <a:pPr lvl="1">
              <a:lnSpc>
                <a:spcPct val="95000"/>
              </a:lnSpc>
              <a:buClrTx/>
              <a:buFont typeface="Arial"/>
              <a:buChar char="•"/>
              <a:defRPr/>
            </a:pPr>
            <a:r>
              <a:rPr lang="en-US" sz="2000" dirty="0">
                <a:latin typeface="+mn-lt"/>
              </a:rPr>
              <a:t>41 deaths</a:t>
            </a:r>
          </a:p>
          <a:p>
            <a:pPr lvl="1">
              <a:lnSpc>
                <a:spcPct val="95000"/>
              </a:lnSpc>
              <a:buClrTx/>
              <a:buFont typeface="Arial"/>
              <a:buChar char="•"/>
              <a:defRPr/>
            </a:pPr>
            <a:r>
              <a:rPr lang="en-US" sz="2000" dirty="0">
                <a:latin typeface="+mn-lt"/>
              </a:rPr>
              <a:t>$7 to $10 Billion damage</a:t>
            </a:r>
          </a:p>
          <a:p>
            <a:pPr lvl="1">
              <a:lnSpc>
                <a:spcPct val="95000"/>
              </a:lnSpc>
              <a:buClrTx/>
              <a:buFont typeface="Arial"/>
              <a:buChar char="•"/>
              <a:defRPr/>
            </a:pPr>
            <a:r>
              <a:rPr lang="en-US" sz="2000" dirty="0">
                <a:latin typeface="+mn-lt"/>
              </a:rPr>
              <a:t>Major infrastructure losses</a:t>
            </a:r>
          </a:p>
          <a:p>
            <a:pPr lvl="1">
              <a:lnSpc>
                <a:spcPct val="95000"/>
              </a:lnSpc>
              <a:buClrTx/>
              <a:buFont typeface="Arial"/>
              <a:buChar char="•"/>
              <a:defRPr/>
            </a:pPr>
            <a:r>
              <a:rPr lang="en-US" sz="2000" dirty="0">
                <a:latin typeface="+mn-lt"/>
              </a:rPr>
              <a:t>Power lost to 8 </a:t>
            </a:r>
            <a:r>
              <a:rPr lang="en-US" sz="2000" dirty="0" smtClean="0">
                <a:latin typeface="+mn-lt"/>
              </a:rPr>
              <a:t>million</a:t>
            </a:r>
            <a:endParaRPr lang="en-US" dirty="0" smtClean="0">
              <a:latin typeface="+mn-lt"/>
            </a:endParaRPr>
          </a:p>
          <a:p>
            <a:pPr marL="285750" indent="-285750">
              <a:spcBef>
                <a:spcPts val="600"/>
              </a:spcBef>
              <a:buFont typeface="Arial"/>
              <a:buChar char="•"/>
            </a:pPr>
            <a:r>
              <a:rPr lang="en-US" dirty="0" smtClean="0">
                <a:latin typeface="+mn-lt"/>
              </a:rPr>
              <a:t>Hurricane Sandy (2012):</a:t>
            </a:r>
          </a:p>
          <a:p>
            <a:pPr marL="450850" lvl="2">
              <a:lnSpc>
                <a:spcPct val="95000"/>
              </a:lnSpc>
              <a:spcBef>
                <a:spcPts val="0"/>
              </a:spcBef>
              <a:buClrTx/>
              <a:buFont typeface="Arial"/>
              <a:buChar char="•"/>
              <a:defRPr/>
            </a:pPr>
            <a:r>
              <a:rPr lang="en-US" dirty="0" smtClean="0">
                <a:latin typeface="+mn-lt"/>
              </a:rPr>
              <a:t>159 </a:t>
            </a:r>
            <a:r>
              <a:rPr lang="en-US" dirty="0">
                <a:latin typeface="+mn-lt"/>
              </a:rPr>
              <a:t>deaths </a:t>
            </a:r>
            <a:r>
              <a:rPr lang="en-US" dirty="0" smtClean="0">
                <a:latin typeface="+mn-lt"/>
              </a:rPr>
              <a:t>(72 along US East Coast)</a:t>
            </a:r>
            <a:endParaRPr lang="en-US" dirty="0">
              <a:latin typeface="+mn-lt"/>
            </a:endParaRPr>
          </a:p>
          <a:p>
            <a:pPr marL="450850" lvl="2">
              <a:lnSpc>
                <a:spcPct val="95000"/>
              </a:lnSpc>
              <a:spcBef>
                <a:spcPts val="0"/>
              </a:spcBef>
              <a:buClrTx/>
              <a:buFont typeface="Arial"/>
              <a:buChar char="•"/>
              <a:defRPr/>
            </a:pPr>
            <a:r>
              <a:rPr lang="en-US" dirty="0" smtClean="0">
                <a:latin typeface="+mn-lt"/>
              </a:rPr>
              <a:t>~$50 Billion </a:t>
            </a:r>
            <a:r>
              <a:rPr lang="en-US" dirty="0">
                <a:latin typeface="+mn-lt"/>
              </a:rPr>
              <a:t>damage</a:t>
            </a:r>
          </a:p>
          <a:p>
            <a:pPr marL="450850" lvl="2">
              <a:lnSpc>
                <a:spcPct val="95000"/>
              </a:lnSpc>
              <a:spcBef>
                <a:spcPts val="0"/>
              </a:spcBef>
              <a:buClrTx/>
              <a:buFont typeface="Arial"/>
              <a:buChar char="•"/>
              <a:defRPr/>
            </a:pPr>
            <a:r>
              <a:rPr lang="en-US" dirty="0">
                <a:latin typeface="+mn-lt"/>
              </a:rPr>
              <a:t>Major infrastructure losses</a:t>
            </a:r>
          </a:p>
          <a:p>
            <a:pPr marL="450850" lvl="2">
              <a:lnSpc>
                <a:spcPct val="95000"/>
              </a:lnSpc>
              <a:spcBef>
                <a:spcPts val="0"/>
              </a:spcBef>
              <a:buClrTx/>
              <a:buFont typeface="Arial"/>
              <a:buChar char="•"/>
              <a:defRPr/>
            </a:pPr>
            <a:r>
              <a:rPr lang="en-US" dirty="0">
                <a:latin typeface="+mn-lt"/>
              </a:rPr>
              <a:t>Power lost to </a:t>
            </a:r>
            <a:r>
              <a:rPr lang="en-US" dirty="0" smtClean="0">
                <a:latin typeface="+mn-lt"/>
              </a:rPr>
              <a:t>8.5 </a:t>
            </a:r>
            <a:r>
              <a:rPr lang="en-US" dirty="0">
                <a:latin typeface="+mn-lt"/>
              </a:rPr>
              <a:t>million</a:t>
            </a:r>
          </a:p>
          <a:p>
            <a:pPr marL="482600" indent="-457200">
              <a:spcBef>
                <a:spcPts val="600"/>
              </a:spcBef>
              <a:buFont typeface="Arial"/>
              <a:buChar char="•"/>
            </a:pPr>
            <a:endParaRPr lang="en-US" dirty="0" smtClean="0">
              <a:latin typeface="+mn-lt"/>
            </a:endParaRPr>
          </a:p>
        </p:txBody>
      </p:sp>
      <p:pic>
        <p:nvPicPr>
          <p:cNvPr id="17" name="Picture 3"/>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52357" y="3561023"/>
            <a:ext cx="3986705" cy="2715014"/>
          </a:xfrm>
          <a:prstGeom prst="rect">
            <a:avLst/>
          </a:prstGeom>
          <a:noFill/>
          <a:ln>
            <a:noFill/>
          </a:ln>
          <a:effectLst>
            <a:outerShdw blurRad="254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 name="Picture 4"/>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47898" y="3561023"/>
            <a:ext cx="3991164" cy="2678158"/>
          </a:xfrm>
          <a:prstGeom prst="rect">
            <a:avLst/>
          </a:prstGeom>
          <a:noFill/>
          <a:ln>
            <a:noFill/>
          </a:ln>
          <a:effectLst>
            <a:outerShdw blurRad="254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 name="Rectangle 2"/>
          <p:cNvSpPr txBox="1">
            <a:spLocks noChangeArrowheads="1"/>
          </p:cNvSpPr>
          <p:nvPr/>
        </p:nvSpPr>
        <p:spPr bwMode="auto">
          <a:xfrm>
            <a:off x="9270" y="1"/>
            <a:ext cx="7553325" cy="1308100"/>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defTabSz="457200" eaLnBrk="1" hangingPunct="1">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800" dirty="0" smtClean="0">
                <a:latin typeface="+mn-lt"/>
                <a:ea typeface="Calibri" charset="0"/>
                <a:cs typeface="Calibri" charset="0"/>
              </a:rPr>
              <a:t>Improvements still needed!</a:t>
            </a:r>
            <a:endParaRPr lang="en-GB" sz="4800" dirty="0">
              <a:latin typeface="+mn-lt"/>
              <a:ea typeface="Calibri" charset="0"/>
              <a:cs typeface="Calibri" charset="0"/>
            </a:endParaRPr>
          </a:p>
        </p:txBody>
      </p:sp>
      <p:sp>
        <p:nvSpPr>
          <p:cNvPr id="2" name="Rectangle 1"/>
          <p:cNvSpPr/>
          <p:nvPr/>
        </p:nvSpPr>
        <p:spPr>
          <a:xfrm>
            <a:off x="5304737" y="6626807"/>
            <a:ext cx="3438784" cy="261610"/>
          </a:xfrm>
          <a:prstGeom prst="rect">
            <a:avLst/>
          </a:prstGeom>
        </p:spPr>
        <p:txBody>
          <a:bodyPr wrap="square">
            <a:spAutoFit/>
          </a:bodyPr>
          <a:lstStyle/>
          <a:p>
            <a:r>
              <a:rPr lang="en-US" sz="1100" dirty="0">
                <a:latin typeface="+mn-lt"/>
              </a:rPr>
              <a:t>http://</a:t>
            </a:r>
            <a:r>
              <a:rPr lang="en-US" sz="1100" dirty="0" err="1">
                <a:latin typeface="+mn-lt"/>
              </a:rPr>
              <a:t>www.nhc.noaa.gov</a:t>
            </a:r>
            <a:r>
              <a:rPr lang="en-US" sz="1100" dirty="0">
                <a:latin typeface="+mn-lt"/>
              </a:rPr>
              <a:t>/data/</a:t>
            </a:r>
            <a:r>
              <a:rPr lang="en-US" sz="1100" dirty="0" err="1">
                <a:latin typeface="+mn-lt"/>
              </a:rPr>
              <a:t>tcr</a:t>
            </a:r>
            <a:r>
              <a:rPr lang="en-US" sz="1100" dirty="0">
                <a:latin typeface="+mn-lt"/>
              </a:rPr>
              <a:t>/AL182012_Sandy.pdf</a:t>
            </a:r>
          </a:p>
        </p:txBody>
      </p:sp>
    </p:spTree>
    <p:extLst>
      <p:ext uri="{BB962C8B-B14F-4D97-AF65-F5344CB8AC3E}">
        <p14:creationId xmlns:p14="http://schemas.microsoft.com/office/powerpoint/2010/main" val="1926106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4000"/>
                            </p:stCondLst>
                            <p:childTnLst>
                              <p:par>
                                <p:cTn id="8" presetID="9" presetClass="entr" presetSubtype="0" fill="hold" nodeType="afterEffect">
                                  <p:stCondLst>
                                    <p:cond delay="400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ctrTitle"/>
          </p:nvPr>
        </p:nvSpPr>
        <p:spPr>
          <a:xfrm>
            <a:off x="271053" y="453909"/>
            <a:ext cx="5879077" cy="1215448"/>
          </a:xfrm>
          <a:effectLst>
            <a:outerShdw blurRad="111125" dist="38100" dir="2700000">
              <a:srgbClr val="000000">
                <a:alpha val="55000"/>
              </a:srgbClr>
            </a:outerShdw>
          </a:effectLst>
        </p:spPr>
        <p:txBody>
          <a:bodyPr/>
          <a:lstStyle/>
          <a:p>
            <a:pPr algn="l" eaLnBrk="1" hangingPunct="1">
              <a:defRPr/>
            </a:pPr>
            <a:r>
              <a:rPr lang="en-US" b="1" dirty="0">
                <a:latin typeface="Calibri"/>
                <a:ea typeface="+mj-ea"/>
                <a:cs typeface="Calibri"/>
              </a:rPr>
              <a:t>Questions?</a:t>
            </a:r>
          </a:p>
        </p:txBody>
      </p:sp>
    </p:spTree>
    <p:extLst>
      <p:ext uri="{BB962C8B-B14F-4D97-AF65-F5344CB8AC3E}">
        <p14:creationId xmlns:p14="http://schemas.microsoft.com/office/powerpoint/2010/main" val="6465593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p:cNvSpPr>
          <p:nvPr>
            <p:ph idx="1"/>
          </p:nvPr>
        </p:nvSpPr>
        <p:spPr>
          <a:xfrm>
            <a:off x="278110" y="1242063"/>
            <a:ext cx="8649198" cy="5067967"/>
          </a:xfrm>
        </p:spPr>
        <p:txBody>
          <a:bodyPr/>
          <a:lstStyle/>
          <a:p>
            <a:pPr eaLnBrk="1" hangingPunct="1">
              <a:spcBef>
                <a:spcPts val="0"/>
              </a:spcBef>
            </a:pPr>
            <a:r>
              <a:rPr lang="en-US" sz="3200" b="1" i="1" dirty="0">
                <a:solidFill>
                  <a:srgbClr val="A10000"/>
                </a:solidFill>
                <a:latin typeface="+mj-lt"/>
              </a:rPr>
              <a:t>Vision</a:t>
            </a:r>
          </a:p>
          <a:p>
            <a:pPr marL="342900" lvl="1" indent="-342900" eaLnBrk="1" hangingPunct="1">
              <a:spcBef>
                <a:spcPts val="0"/>
              </a:spcBef>
              <a:buClr>
                <a:srgbClr val="A10000"/>
              </a:buClr>
              <a:buFont typeface="Arial"/>
              <a:buChar char="•"/>
            </a:pPr>
            <a:r>
              <a:rPr lang="en-US" sz="2800" dirty="0">
                <a:latin typeface="+mj-lt"/>
              </a:rPr>
              <a:t>Organize </a:t>
            </a:r>
            <a:r>
              <a:rPr lang="en-US" sz="2800" dirty="0" smtClean="0">
                <a:latin typeface="+mj-lt"/>
              </a:rPr>
              <a:t>hurricane </a:t>
            </a:r>
            <a:r>
              <a:rPr lang="en-US" sz="2800" dirty="0">
                <a:latin typeface="+mj-lt"/>
              </a:rPr>
              <a:t>community to dramatically improve numerical forecast guidance to NHC in 5-10 years</a:t>
            </a:r>
          </a:p>
          <a:p>
            <a:pPr eaLnBrk="1" hangingPunct="1">
              <a:spcBef>
                <a:spcPts val="0"/>
              </a:spcBef>
            </a:pPr>
            <a:r>
              <a:rPr lang="en-US" sz="3200" b="1" i="1" dirty="0" smtClean="0">
                <a:solidFill>
                  <a:srgbClr val="A50021"/>
                </a:solidFill>
                <a:latin typeface="+mj-lt"/>
                <a:ea typeface="Calibri" charset="0"/>
                <a:cs typeface="Calibri" charset="0"/>
              </a:rPr>
              <a:t>Goals</a:t>
            </a:r>
          </a:p>
          <a:p>
            <a:pPr eaLnBrk="1" hangingPunct="1">
              <a:spcBef>
                <a:spcPts val="0"/>
              </a:spcBef>
              <a:buFontTx/>
              <a:buChar char="•"/>
            </a:pPr>
            <a:r>
              <a:rPr lang="en-US" dirty="0" smtClean="0">
                <a:solidFill>
                  <a:srgbClr val="A50021"/>
                </a:solidFill>
                <a:latin typeface="Calibri" charset="0"/>
                <a:ea typeface="Calibri" charset="0"/>
                <a:cs typeface="Calibri" charset="0"/>
              </a:rPr>
              <a:t>Improve</a:t>
            </a:r>
            <a:r>
              <a:rPr lang="en-US" dirty="0" smtClean="0">
                <a:latin typeface="Calibri" charset="0"/>
                <a:ea typeface="Calibri" charset="0"/>
                <a:cs typeface="Calibri" charset="0"/>
              </a:rPr>
              <a:t> Forecast Accuracy </a:t>
            </a:r>
          </a:p>
          <a:p>
            <a:pPr lvl="1" eaLnBrk="1" hangingPunct="1">
              <a:spcBef>
                <a:spcPts val="0"/>
              </a:spcBef>
            </a:pPr>
            <a:r>
              <a:rPr lang="en-US" dirty="0" smtClean="0">
                <a:latin typeface="Calibri" charset="0"/>
                <a:ea typeface="Calibri" charset="0"/>
                <a:cs typeface="Calibri" charset="0"/>
              </a:rPr>
              <a:t>Hurricane impact areas (track) – 50% </a:t>
            </a:r>
            <a:br>
              <a:rPr lang="en-US" dirty="0" smtClean="0">
                <a:latin typeface="Calibri" charset="0"/>
                <a:ea typeface="Calibri" charset="0"/>
                <a:cs typeface="Calibri" charset="0"/>
              </a:rPr>
            </a:br>
            <a:r>
              <a:rPr lang="en-US" dirty="0" smtClean="0">
                <a:latin typeface="Calibri" charset="0"/>
                <a:ea typeface="Calibri" charset="0"/>
                <a:cs typeface="Calibri" charset="0"/>
              </a:rPr>
              <a:t>in 10 years</a:t>
            </a:r>
          </a:p>
          <a:p>
            <a:pPr lvl="1" eaLnBrk="1" hangingPunct="1">
              <a:spcBef>
                <a:spcPts val="0"/>
              </a:spcBef>
            </a:pPr>
            <a:r>
              <a:rPr lang="en-US" dirty="0" smtClean="0">
                <a:latin typeface="Calibri" charset="0"/>
                <a:ea typeface="Calibri" charset="0"/>
                <a:cs typeface="Calibri" charset="0"/>
              </a:rPr>
              <a:t>Severity (intensity) – 50% in 10 years</a:t>
            </a:r>
          </a:p>
          <a:p>
            <a:pPr lvl="1" eaLnBrk="1" hangingPunct="1">
              <a:spcBef>
                <a:spcPts val="0"/>
              </a:spcBef>
            </a:pPr>
            <a:r>
              <a:rPr lang="en-US" dirty="0" smtClean="0">
                <a:latin typeface="Calibri" charset="0"/>
                <a:ea typeface="Calibri" charset="0"/>
                <a:cs typeface="Calibri" charset="0"/>
              </a:rPr>
              <a:t>Rapid intensity change detection</a:t>
            </a:r>
          </a:p>
          <a:p>
            <a:pPr eaLnBrk="1" hangingPunct="1">
              <a:spcBef>
                <a:spcPts val="0"/>
              </a:spcBef>
              <a:spcAft>
                <a:spcPts val="0"/>
              </a:spcAft>
              <a:buFontTx/>
              <a:buChar char="•"/>
            </a:pPr>
            <a:r>
              <a:rPr lang="en-US" dirty="0" smtClean="0">
                <a:solidFill>
                  <a:srgbClr val="A50021"/>
                </a:solidFill>
                <a:latin typeface="Calibri" charset="0"/>
                <a:ea typeface="Calibri" charset="0"/>
                <a:cs typeface="Calibri" charset="0"/>
              </a:rPr>
              <a:t>Extend</a:t>
            </a:r>
            <a:r>
              <a:rPr lang="en-US" dirty="0" smtClean="0">
                <a:latin typeface="Calibri" charset="0"/>
                <a:ea typeface="Calibri" charset="0"/>
                <a:cs typeface="Calibri" charset="0"/>
              </a:rPr>
              <a:t> forecast reliability out to 7 days</a:t>
            </a:r>
          </a:p>
          <a:p>
            <a:pPr eaLnBrk="1" hangingPunct="1">
              <a:spcBef>
                <a:spcPts val="0"/>
              </a:spcBef>
              <a:spcAft>
                <a:spcPts val="0"/>
              </a:spcAft>
              <a:buFontTx/>
              <a:buChar char="•"/>
            </a:pPr>
            <a:r>
              <a:rPr lang="en-US" dirty="0" smtClean="0">
                <a:solidFill>
                  <a:srgbClr val="A50021"/>
                </a:solidFill>
                <a:latin typeface="Calibri" charset="0"/>
                <a:ea typeface="Calibri" charset="0"/>
                <a:cs typeface="Calibri" charset="0"/>
              </a:rPr>
              <a:t>Quantify, bound</a:t>
            </a:r>
            <a:r>
              <a:rPr lang="en-US" dirty="0" smtClean="0">
                <a:latin typeface="Calibri" charset="0"/>
                <a:ea typeface="Calibri" charset="0"/>
                <a:cs typeface="Calibri" charset="0"/>
              </a:rPr>
              <a:t> and </a:t>
            </a:r>
            <a:r>
              <a:rPr lang="en-US" dirty="0" smtClean="0">
                <a:solidFill>
                  <a:srgbClr val="A50021"/>
                </a:solidFill>
                <a:latin typeface="Calibri" charset="0"/>
                <a:ea typeface="Calibri" charset="0"/>
                <a:cs typeface="Calibri" charset="0"/>
              </a:rPr>
              <a:t>reduce</a:t>
            </a:r>
            <a:r>
              <a:rPr lang="en-US" dirty="0" smtClean="0">
                <a:latin typeface="Calibri" charset="0"/>
                <a:ea typeface="Calibri" charset="0"/>
                <a:cs typeface="Calibri" charset="0"/>
              </a:rPr>
              <a:t> forecast uncertainty to enable risk management decisions</a:t>
            </a:r>
          </a:p>
        </p:txBody>
      </p:sp>
      <p:pic>
        <p:nvPicPr>
          <p:cNvPr id="50184" name="Picture 8" descr="http://www.magazine.noaa.gov/stories/images/145135F120_sm.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3155" y="2809024"/>
            <a:ext cx="2750940" cy="2184817"/>
          </a:xfrm>
          <a:prstGeom prst="rect">
            <a:avLst/>
          </a:prstGeom>
          <a:solidFill>
            <a:schemeClr val="bg2"/>
          </a:solidFill>
          <a:ln w="57150">
            <a:solidFill>
              <a:schemeClr val="bg2"/>
            </a:solidFill>
            <a:miter lim="800000"/>
            <a:headEnd/>
            <a:tailEnd/>
          </a:ln>
          <a:effectLst>
            <a:outerShdw blurRad="63500" dist="99190" dir="2388334" algn="ctr" rotWithShape="0">
              <a:srgbClr val="2E507A">
                <a:alpha val="50000"/>
              </a:srgbClr>
            </a:outerShdw>
          </a:effectLst>
        </p:spPr>
      </p:pic>
      <p:pic>
        <p:nvPicPr>
          <p:cNvPr id="1843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9" y="136637"/>
            <a:ext cx="7578056" cy="1052913"/>
          </a:xfrm>
          <a:prstGeom prst="rect">
            <a:avLst/>
          </a:prstGeom>
          <a:noFill/>
          <a:ln w="9525">
            <a:noFill/>
            <a:miter lim="800000"/>
            <a:headEnd/>
            <a:tailEnd/>
          </a:ln>
        </p:spPr>
      </p:pic>
      <p:sp>
        <p:nvSpPr>
          <p:cNvPr id="2" name="TextBox 1"/>
          <p:cNvSpPr txBox="1"/>
          <p:nvPr/>
        </p:nvSpPr>
        <p:spPr>
          <a:xfrm>
            <a:off x="6639246" y="6614858"/>
            <a:ext cx="1531188"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a:latin typeface="+mn-lt"/>
              </a:rPr>
              <a:t>/</a:t>
            </a:r>
          </a:p>
        </p:txBody>
      </p:sp>
    </p:spTree>
    <p:extLst>
      <p:ext uri="{BB962C8B-B14F-4D97-AF65-F5344CB8AC3E}">
        <p14:creationId xmlns:p14="http://schemas.microsoft.com/office/powerpoint/2010/main" val="37098142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0184"/>
                                        </p:tgtEl>
                                        <p:attrNameLst>
                                          <p:attrName>style.visibility</p:attrName>
                                        </p:attrNameLst>
                                      </p:cBhvr>
                                      <p:to>
                                        <p:strVal val="visible"/>
                                      </p:to>
                                    </p:set>
                                    <p:anim calcmode="lin" valueType="num">
                                      <p:cBhvr>
                                        <p:cTn id="7" dur="500" fill="hold"/>
                                        <p:tgtEl>
                                          <p:spTgt spid="50184"/>
                                        </p:tgtEl>
                                        <p:attrNameLst>
                                          <p:attrName>ppt_w</p:attrName>
                                        </p:attrNameLst>
                                      </p:cBhvr>
                                      <p:tavLst>
                                        <p:tav tm="0">
                                          <p:val>
                                            <p:fltVal val="0"/>
                                          </p:val>
                                        </p:tav>
                                        <p:tav tm="100000">
                                          <p:val>
                                            <p:strVal val="#ppt_w"/>
                                          </p:val>
                                        </p:tav>
                                      </p:tavLst>
                                    </p:anim>
                                    <p:anim calcmode="lin" valueType="num">
                                      <p:cBhvr>
                                        <p:cTn id="8" dur="500" fill="hold"/>
                                        <p:tgtEl>
                                          <p:spTgt spid="50184"/>
                                        </p:tgtEl>
                                        <p:attrNameLst>
                                          <p:attrName>ppt_h</p:attrName>
                                        </p:attrNameLst>
                                      </p:cBhvr>
                                      <p:tavLst>
                                        <p:tav tm="0">
                                          <p:val>
                                            <p:fltVal val="0"/>
                                          </p:val>
                                        </p:tav>
                                        <p:tav tm="100000">
                                          <p:val>
                                            <p:strVal val="#ppt_h"/>
                                          </p:val>
                                        </p:tav>
                                      </p:tavLst>
                                    </p:anim>
                                    <p:animEffect transition="in" filter="fade">
                                      <p:cBhvr>
                                        <p:cTn id="9"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89866" y="1665640"/>
            <a:ext cx="4554134" cy="4599676"/>
            <a:chOff x="4589866" y="1665640"/>
            <a:chExt cx="4554134" cy="4599676"/>
          </a:xfrm>
        </p:grpSpPr>
        <p:pic>
          <p:nvPicPr>
            <p:cNvPr id="3" name="Picture 2" descr="mslp_f14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9866" y="1718723"/>
              <a:ext cx="4554134" cy="4546593"/>
            </a:xfrm>
            <a:prstGeom prst="rect">
              <a:avLst/>
            </a:prstGeom>
          </p:spPr>
        </p:pic>
        <p:sp>
          <p:nvSpPr>
            <p:cNvPr id="58" name="TextBox 57"/>
            <p:cNvSpPr txBox="1"/>
            <p:nvPr/>
          </p:nvSpPr>
          <p:spPr>
            <a:xfrm>
              <a:off x="4956706" y="1665640"/>
              <a:ext cx="3832466" cy="338554"/>
            </a:xfrm>
            <a:prstGeom prst="rect">
              <a:avLst/>
            </a:prstGeom>
            <a:solidFill>
              <a:schemeClr val="bg1"/>
            </a:solidFill>
          </p:spPr>
          <p:txBody>
            <a:bodyPr wrap="square" rtlCol="0">
              <a:spAutoFit/>
            </a:bodyPr>
            <a:lstStyle/>
            <a:p>
              <a:pPr algn="ctr"/>
              <a:r>
                <a:rPr lang="en-US" sz="1600" dirty="0" smtClean="0">
                  <a:solidFill>
                    <a:srgbClr val="000000"/>
                  </a:solidFill>
                </a:rPr>
                <a:t>7-Day forecast – 20 member ensemble</a:t>
              </a:r>
              <a:endParaRPr lang="en-US" sz="1600" dirty="0">
                <a:solidFill>
                  <a:srgbClr val="000000"/>
                </a:solidFill>
              </a:endParaRPr>
            </a:p>
          </p:txBody>
        </p:sp>
      </p:grpSp>
      <p:sp>
        <p:nvSpPr>
          <p:cNvPr id="31746" name="Rectangle 17"/>
          <p:cNvSpPr>
            <a:spLocks noGrp="1" noChangeArrowheads="1"/>
          </p:cNvSpPr>
          <p:nvPr>
            <p:ph type="title"/>
          </p:nvPr>
        </p:nvSpPr>
        <p:spPr>
          <a:xfrm>
            <a:off x="0" y="0"/>
            <a:ext cx="7747000" cy="1333500"/>
          </a:xfrm>
        </p:spPr>
        <p:txBody>
          <a:bodyPr rIns="30479"/>
          <a:lstStyle/>
          <a:p>
            <a:pPr eaLnBrk="1" hangingPunct="1"/>
            <a:r>
              <a:rPr lang="en-US" sz="4400" dirty="0" smtClean="0">
                <a:latin typeface="Calibri" charset="0"/>
                <a:ea typeface="Calibri" charset="0"/>
                <a:cs typeface="Calibri" charset="0"/>
              </a:rPr>
              <a:t>Global Model Development – </a:t>
            </a:r>
            <a:r>
              <a:rPr lang="en-US" sz="3200" dirty="0" smtClean="0">
                <a:latin typeface="Calibri" charset="0"/>
                <a:ea typeface="Calibri" charset="0"/>
                <a:cs typeface="Calibri" charset="0"/>
              </a:rPr>
              <a:t>GFS/EnKF</a:t>
            </a:r>
            <a:endParaRPr lang="en-US" sz="4000" dirty="0" smtClean="0">
              <a:latin typeface="Calibri" charset="0"/>
              <a:ea typeface="Calibri" charset="0"/>
              <a:cs typeface="Calibri" charset="0"/>
            </a:endParaRPr>
          </a:p>
        </p:txBody>
      </p:sp>
      <p:sp>
        <p:nvSpPr>
          <p:cNvPr id="31747"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sp>
        <p:nvSpPr>
          <p:cNvPr id="31750" name="TextBox 12"/>
          <p:cNvSpPr txBox="1">
            <a:spLocks noChangeArrowheads="1"/>
          </p:cNvSpPr>
          <p:nvPr/>
        </p:nvSpPr>
        <p:spPr bwMode="auto">
          <a:xfrm>
            <a:off x="4839747" y="6213269"/>
            <a:ext cx="3570208"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ea typeface="Calibri" charset="0"/>
                <a:cs typeface="Calibri" charset="0"/>
              </a:rPr>
              <a:t>http://</a:t>
            </a:r>
            <a:r>
              <a:rPr lang="en-US" sz="1200" dirty="0" err="1">
                <a:latin typeface="Calibri" charset="0"/>
                <a:ea typeface="Calibri" charset="0"/>
                <a:cs typeface="Calibri" charset="0"/>
              </a:rPr>
              <a:t>www.esrl.noaa.gov</a:t>
            </a:r>
            <a:r>
              <a:rPr lang="en-US" sz="1200" dirty="0">
                <a:latin typeface="Calibri" charset="0"/>
                <a:ea typeface="Calibri" charset="0"/>
                <a:cs typeface="Calibri" charset="0"/>
              </a:rPr>
              <a:t>/</a:t>
            </a:r>
            <a:r>
              <a:rPr lang="en-US" sz="1200" dirty="0" err="1">
                <a:latin typeface="Calibri" charset="0"/>
                <a:ea typeface="Calibri" charset="0"/>
                <a:cs typeface="Calibri" charset="0"/>
              </a:rPr>
              <a:t>psd</a:t>
            </a:r>
            <a:r>
              <a:rPr lang="en-US" sz="1200" dirty="0">
                <a:latin typeface="Calibri" charset="0"/>
                <a:ea typeface="Calibri" charset="0"/>
                <a:cs typeface="Calibri" charset="0"/>
              </a:rPr>
              <a:t>/forecasts/</a:t>
            </a:r>
            <a:r>
              <a:rPr lang="en-US" sz="1200" dirty="0" err="1">
                <a:latin typeface="Calibri" charset="0"/>
                <a:ea typeface="Calibri" charset="0"/>
                <a:cs typeface="Calibri" charset="0"/>
              </a:rPr>
              <a:t>gfsenkf</a:t>
            </a:r>
            <a:r>
              <a:rPr lang="en-US" sz="1200" dirty="0">
                <a:latin typeface="Calibri" charset="0"/>
                <a:ea typeface="Calibri" charset="0"/>
                <a:cs typeface="Calibri" charset="0"/>
              </a:rPr>
              <a:t>/</a:t>
            </a:r>
            <a:r>
              <a:rPr lang="en-US" sz="1200" dirty="0" err="1">
                <a:latin typeface="Calibri" charset="0"/>
                <a:ea typeface="Calibri" charset="0"/>
                <a:cs typeface="Calibri" charset="0"/>
              </a:rPr>
              <a:t>ens</a:t>
            </a:r>
            <a:r>
              <a:rPr lang="en-US" sz="1200" dirty="0">
                <a:latin typeface="Calibri" charset="0"/>
                <a:ea typeface="Calibri" charset="0"/>
                <a:cs typeface="Calibri" charset="0"/>
              </a:rPr>
              <a:t>/</a:t>
            </a:r>
          </a:p>
        </p:txBody>
      </p:sp>
      <p:sp>
        <p:nvSpPr>
          <p:cNvPr id="31751" name="Rectangle 3"/>
          <p:cNvSpPr>
            <a:spLocks/>
          </p:cNvSpPr>
          <p:nvPr/>
        </p:nvSpPr>
        <p:spPr bwMode="auto">
          <a:xfrm>
            <a:off x="2827336" y="1323448"/>
            <a:ext cx="3594100" cy="307777"/>
          </a:xfrm>
          <a:prstGeom prst="rect">
            <a:avLst/>
          </a:prstGeom>
          <a:noFill/>
          <a:ln w="12700">
            <a:noFill/>
            <a:miter lim="800000"/>
            <a:headEnd/>
            <a:tailEnd/>
          </a:ln>
        </p:spPr>
        <p:txBody>
          <a:bodyPr lIns="0" tIns="0" rIns="40639" bIns="0">
            <a:prstTxWarp prst="textNoShape">
              <a:avLst/>
            </a:prstTxWarp>
            <a:spAutoFit/>
          </a:bodyPr>
          <a:lstStyle/>
          <a:p>
            <a:pPr marL="39688"/>
            <a:r>
              <a:rPr lang="en-US" sz="2000" b="1" dirty="0" smtClean="0">
                <a:latin typeface="Calibri" charset="0"/>
                <a:ea typeface="Arial" charset="0"/>
                <a:cs typeface="Arial" charset="0"/>
                <a:sym typeface="Arial" charset="0"/>
              </a:rPr>
              <a:t>Sandy (18L</a:t>
            </a:r>
            <a:r>
              <a:rPr lang="en-US" sz="2000" b="1" dirty="0">
                <a:latin typeface="Calibri" charset="0"/>
                <a:ea typeface="Arial" charset="0"/>
                <a:cs typeface="Arial" charset="0"/>
                <a:sym typeface="Arial" charset="0"/>
              </a:rPr>
              <a:t>) – </a:t>
            </a:r>
            <a:r>
              <a:rPr lang="en-US" sz="2000" b="1" dirty="0" err="1">
                <a:latin typeface="Calibri" charset="0"/>
                <a:ea typeface="Arial" charset="0"/>
                <a:cs typeface="Arial" charset="0"/>
                <a:sym typeface="Arial" charset="0"/>
              </a:rPr>
              <a:t>init</a:t>
            </a:r>
            <a:r>
              <a:rPr lang="en-US" sz="2000" b="1" dirty="0">
                <a:latin typeface="Calibri" charset="0"/>
                <a:ea typeface="Arial" charset="0"/>
                <a:cs typeface="Arial" charset="0"/>
                <a:sym typeface="Arial" charset="0"/>
              </a:rPr>
              <a:t> </a:t>
            </a:r>
            <a:r>
              <a:rPr lang="en-US" sz="2000" b="1" dirty="0" smtClean="0">
                <a:latin typeface="Calibri" charset="0"/>
                <a:ea typeface="Arial" charset="0"/>
                <a:cs typeface="Arial" charset="0"/>
                <a:sym typeface="Arial" charset="0"/>
              </a:rPr>
              <a:t>00Z 23 October</a:t>
            </a:r>
            <a:endParaRPr lang="en-US" sz="2000" b="1" dirty="0">
              <a:latin typeface="Calibri" charset="0"/>
              <a:ea typeface="Arial" charset="0"/>
              <a:cs typeface="Arial" charset="0"/>
              <a:sym typeface="Arial" charset="0"/>
            </a:endParaRPr>
          </a:p>
        </p:txBody>
      </p:sp>
      <p:sp>
        <p:nvSpPr>
          <p:cNvPr id="10" name="TextBox 9"/>
          <p:cNvSpPr txBox="1"/>
          <p:nvPr/>
        </p:nvSpPr>
        <p:spPr>
          <a:xfrm>
            <a:off x="333905" y="1650251"/>
            <a:ext cx="3832466" cy="338554"/>
          </a:xfrm>
          <a:prstGeom prst="rect">
            <a:avLst/>
          </a:prstGeom>
          <a:noFill/>
        </p:spPr>
        <p:txBody>
          <a:bodyPr wrap="square" rtlCol="0">
            <a:spAutoFit/>
          </a:bodyPr>
          <a:lstStyle/>
          <a:p>
            <a:r>
              <a:rPr lang="en-US" sz="1600" dirty="0" smtClean="0">
                <a:solidFill>
                  <a:srgbClr val="000000"/>
                </a:solidFill>
              </a:rPr>
              <a:t>GFS/EnKF T382 20 member ensemble</a:t>
            </a:r>
            <a:endParaRPr lang="en-US" sz="1600" dirty="0">
              <a:solidFill>
                <a:srgbClr val="000000"/>
              </a:solidFill>
            </a:endParaRPr>
          </a:p>
        </p:txBody>
      </p:sp>
      <p:pic>
        <p:nvPicPr>
          <p:cNvPr id="2" name="Picture 1" descr="ellipse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2053021"/>
            <a:ext cx="4640927" cy="4034512"/>
          </a:xfrm>
          <a:prstGeom prst="rect">
            <a:avLst/>
          </a:prstGeom>
        </p:spPr>
      </p:pic>
      <p:sp>
        <p:nvSpPr>
          <p:cNvPr id="41" name="Freeform 40"/>
          <p:cNvSpPr/>
          <p:nvPr/>
        </p:nvSpPr>
        <p:spPr>
          <a:xfrm>
            <a:off x="1955797" y="3666066"/>
            <a:ext cx="702737" cy="1733893"/>
          </a:xfrm>
          <a:custGeom>
            <a:avLst/>
            <a:gdLst>
              <a:gd name="connsiteX0" fmla="*/ 0 w 1299104"/>
              <a:gd name="connsiteY0" fmla="*/ 2978497 h 2978497"/>
              <a:gd name="connsiteX1" fmla="*/ 56984 w 1299104"/>
              <a:gd name="connsiteY1" fmla="*/ 2880802 h 2978497"/>
              <a:gd name="connsiteX2" fmla="*/ 154672 w 1299104"/>
              <a:gd name="connsiteY2" fmla="*/ 2726118 h 2978497"/>
              <a:gd name="connsiteX3" fmla="*/ 146532 w 1299104"/>
              <a:gd name="connsiteY3" fmla="*/ 2498162 h 2978497"/>
              <a:gd name="connsiteX4" fmla="*/ 260501 w 1299104"/>
              <a:gd name="connsiteY4" fmla="*/ 2237642 h 2978497"/>
              <a:gd name="connsiteX5" fmla="*/ 455877 w 1299104"/>
              <a:gd name="connsiteY5" fmla="*/ 1895708 h 2978497"/>
              <a:gd name="connsiteX6" fmla="*/ 366330 w 1299104"/>
              <a:gd name="connsiteY6" fmla="*/ 1594482 h 2978497"/>
              <a:gd name="connsiteX7" fmla="*/ 284923 w 1299104"/>
              <a:gd name="connsiteY7" fmla="*/ 1390950 h 2978497"/>
              <a:gd name="connsiteX8" fmla="*/ 301204 w 1299104"/>
              <a:gd name="connsiteY8" fmla="*/ 1309537 h 2978497"/>
              <a:gd name="connsiteX9" fmla="*/ 415173 w 1299104"/>
              <a:gd name="connsiteY9" fmla="*/ 1187418 h 2978497"/>
              <a:gd name="connsiteX10" fmla="*/ 610549 w 1299104"/>
              <a:gd name="connsiteY10" fmla="*/ 959463 h 2978497"/>
              <a:gd name="connsiteX11" fmla="*/ 976879 w 1299104"/>
              <a:gd name="connsiteY11" fmla="*/ 772214 h 2978497"/>
              <a:gd name="connsiteX12" fmla="*/ 1294365 w 1299104"/>
              <a:gd name="connsiteY12" fmla="*/ 544258 h 2978497"/>
              <a:gd name="connsiteX13" fmla="*/ 1123411 w 1299104"/>
              <a:gd name="connsiteY13" fmla="*/ 218607 h 2978497"/>
              <a:gd name="connsiteX14" fmla="*/ 553565 w 1299104"/>
              <a:gd name="connsiteY14" fmla="*/ 15076 h 2978497"/>
              <a:gd name="connsiteX15" fmla="*/ 561705 w 1299104"/>
              <a:gd name="connsiteY15" fmla="*/ 15076 h 2978497"/>
              <a:gd name="connsiteX16" fmla="*/ 553565 w 1299104"/>
              <a:gd name="connsiteY16" fmla="*/ 15076 h 297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9104" h="2978497">
                <a:moveTo>
                  <a:pt x="0" y="2978497"/>
                </a:moveTo>
                <a:cubicBezTo>
                  <a:pt x="15602" y="2950681"/>
                  <a:pt x="31205" y="2922865"/>
                  <a:pt x="56984" y="2880802"/>
                </a:cubicBezTo>
                <a:cubicBezTo>
                  <a:pt x="82763" y="2838739"/>
                  <a:pt x="139747" y="2789891"/>
                  <a:pt x="154672" y="2726118"/>
                </a:cubicBezTo>
                <a:cubicBezTo>
                  <a:pt x="169597" y="2662345"/>
                  <a:pt x="128894" y="2579575"/>
                  <a:pt x="146532" y="2498162"/>
                </a:cubicBezTo>
                <a:cubicBezTo>
                  <a:pt x="164170" y="2416749"/>
                  <a:pt x="208944" y="2338051"/>
                  <a:pt x="260501" y="2237642"/>
                </a:cubicBezTo>
                <a:cubicBezTo>
                  <a:pt x="312059" y="2137233"/>
                  <a:pt x="438239" y="2002901"/>
                  <a:pt x="455877" y="1895708"/>
                </a:cubicBezTo>
                <a:cubicBezTo>
                  <a:pt x="473515" y="1788515"/>
                  <a:pt x="394822" y="1678608"/>
                  <a:pt x="366330" y="1594482"/>
                </a:cubicBezTo>
                <a:cubicBezTo>
                  <a:pt x="337838" y="1510356"/>
                  <a:pt x="295777" y="1438441"/>
                  <a:pt x="284923" y="1390950"/>
                </a:cubicBezTo>
                <a:cubicBezTo>
                  <a:pt x="274069" y="1343459"/>
                  <a:pt x="279496" y="1343459"/>
                  <a:pt x="301204" y="1309537"/>
                </a:cubicBezTo>
                <a:cubicBezTo>
                  <a:pt x="322912" y="1275615"/>
                  <a:pt x="363616" y="1245764"/>
                  <a:pt x="415173" y="1187418"/>
                </a:cubicBezTo>
                <a:cubicBezTo>
                  <a:pt x="466730" y="1129072"/>
                  <a:pt x="516931" y="1028664"/>
                  <a:pt x="610549" y="959463"/>
                </a:cubicBezTo>
                <a:cubicBezTo>
                  <a:pt x="704167" y="890262"/>
                  <a:pt x="862910" y="841415"/>
                  <a:pt x="976879" y="772214"/>
                </a:cubicBezTo>
                <a:cubicBezTo>
                  <a:pt x="1090848" y="703013"/>
                  <a:pt x="1269943" y="636526"/>
                  <a:pt x="1294365" y="544258"/>
                </a:cubicBezTo>
                <a:cubicBezTo>
                  <a:pt x="1318787" y="451990"/>
                  <a:pt x="1246878" y="306804"/>
                  <a:pt x="1123411" y="218607"/>
                </a:cubicBezTo>
                <a:cubicBezTo>
                  <a:pt x="999944" y="130410"/>
                  <a:pt x="647183" y="48998"/>
                  <a:pt x="553565" y="15076"/>
                </a:cubicBezTo>
                <a:cubicBezTo>
                  <a:pt x="459947" y="-18846"/>
                  <a:pt x="561705" y="15076"/>
                  <a:pt x="561705" y="15076"/>
                </a:cubicBezTo>
                <a:lnTo>
                  <a:pt x="553565" y="15076"/>
                </a:lnTo>
              </a:path>
            </a:pathLst>
          </a:custGeom>
          <a:ln w="38100" cmpd="sng">
            <a:solidFill>
              <a:srgbClr val="008000"/>
            </a:solidFill>
          </a:ln>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6" name="Straight Arrow Connector 5"/>
          <p:cNvCxnSpPr>
            <a:endCxn id="41" idx="10"/>
          </p:cNvCxnSpPr>
          <p:nvPr/>
        </p:nvCxnSpPr>
        <p:spPr>
          <a:xfrm>
            <a:off x="1625600" y="4021664"/>
            <a:ext cx="660467" cy="20294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11195" y="3903137"/>
            <a:ext cx="1012917" cy="307777"/>
          </a:xfrm>
          <a:prstGeom prst="rect">
            <a:avLst/>
          </a:prstGeom>
          <a:noFill/>
        </p:spPr>
        <p:txBody>
          <a:bodyPr wrap="none" rtlCol="0">
            <a:spAutoFit/>
          </a:bodyPr>
          <a:lstStyle/>
          <a:p>
            <a:r>
              <a:rPr lang="en-US" sz="1400" b="1" dirty="0" smtClean="0">
                <a:solidFill>
                  <a:srgbClr val="008000"/>
                </a:solidFill>
              </a:rPr>
              <a:t>Observed</a:t>
            </a:r>
            <a:endParaRPr lang="en-US" sz="1400" b="1" dirty="0">
              <a:solidFill>
                <a:srgbClr val="008000"/>
              </a:solidFill>
            </a:endParaRPr>
          </a:p>
        </p:txBody>
      </p:sp>
      <p:grpSp>
        <p:nvGrpSpPr>
          <p:cNvPr id="14" name="Group 13"/>
          <p:cNvGrpSpPr/>
          <p:nvPr/>
        </p:nvGrpSpPr>
        <p:grpSpPr>
          <a:xfrm>
            <a:off x="5046133" y="2209800"/>
            <a:ext cx="3666066" cy="3615266"/>
            <a:chOff x="5046133" y="2209800"/>
            <a:chExt cx="3666066" cy="3615266"/>
          </a:xfrm>
        </p:grpSpPr>
        <p:sp>
          <p:nvSpPr>
            <p:cNvPr id="12" name="Oval 11"/>
            <p:cNvSpPr/>
            <p:nvPr/>
          </p:nvSpPr>
          <p:spPr>
            <a:xfrm>
              <a:off x="6163733" y="22436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66000" y="39200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046133" y="38862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306733" y="30141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5096933" y="31496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6197600" y="30818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8390465" y="46397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8382000" y="55118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6104466" y="54948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239000" y="22098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054599" y="23452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7340600" y="4758267"/>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7332133" y="55541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189133" y="3911599"/>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8483599" y="23368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8475133" y="40047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5147733" y="55964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Picture 12" descr="AL182012_5NLW_002_A.GIF"/>
          <p:cNvPicPr>
            <a:picLocks noChangeAspect="1"/>
          </p:cNvPicPr>
          <p:nvPr/>
        </p:nvPicPr>
        <p:blipFill rotWithShape="1">
          <a:blip r:embed="rId5" cstate="email">
            <a:extLst>
              <a:ext uri="{28A0092B-C50C-407E-A947-70E740481C1C}">
                <a14:useLocalDpi xmlns:a14="http://schemas.microsoft.com/office/drawing/2010/main"/>
              </a:ext>
            </a:extLst>
          </a:blip>
          <a:srcRect l="3097" r="2343" b="19247"/>
          <a:stretch/>
        </p:blipFill>
        <p:spPr>
          <a:xfrm>
            <a:off x="4576409" y="2971801"/>
            <a:ext cx="4449058" cy="3039534"/>
          </a:xfrm>
          <a:prstGeom prst="rect">
            <a:avLst/>
          </a:prstGeom>
        </p:spPr>
      </p:pic>
    </p:spTree>
    <p:extLst>
      <p:ext uri="{BB962C8B-B14F-4D97-AF65-F5344CB8AC3E}">
        <p14:creationId xmlns:p14="http://schemas.microsoft.com/office/powerpoint/2010/main" val="2279436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gfs-ecmwf-2012.png"/>
          <p:cNvPicPr>
            <a:picLocks noChangeAspect="1"/>
          </p:cNvPicPr>
          <p:nvPr/>
        </p:nvPicPr>
        <p:blipFill rotWithShape="1">
          <a:blip r:embed="rId3" cstate="email">
            <a:extLst>
              <a:ext uri="{28A0092B-C50C-407E-A947-70E740481C1C}">
                <a14:useLocalDpi xmlns:a14="http://schemas.microsoft.com/office/drawing/2010/main"/>
              </a:ext>
            </a:extLst>
          </a:blip>
          <a:srcRect l="3518" t="6846" r="3663" b="8116"/>
          <a:stretch/>
        </p:blipFill>
        <p:spPr>
          <a:xfrm>
            <a:off x="1053052" y="1285775"/>
            <a:ext cx="7132521" cy="5134331"/>
          </a:xfrm>
          <a:prstGeom prst="rect">
            <a:avLst/>
          </a:prstGeom>
        </p:spPr>
      </p:pic>
      <p:sp>
        <p:nvSpPr>
          <p:cNvPr id="23555" name="Rectangle 2"/>
          <p:cNvSpPr txBox="1">
            <a:spLocks noChangeArrowheads="1"/>
          </p:cNvSpPr>
          <p:nvPr/>
        </p:nvSpPr>
        <p:spPr bwMode="auto">
          <a:xfrm>
            <a:off x="22761" y="0"/>
            <a:ext cx="7829190" cy="12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sz="4400" dirty="0" smtClean="0">
                <a:solidFill>
                  <a:schemeClr val="bg1"/>
                </a:solidFill>
                <a:latin typeface="+mn-lt"/>
              </a:rPr>
              <a:t>HFIP Successes to date:</a:t>
            </a:r>
            <a:endParaRPr lang="en-US" sz="4400" dirty="0">
              <a:solidFill>
                <a:schemeClr val="bg1"/>
              </a:solidFill>
              <a:latin typeface="+mn-lt"/>
            </a:endParaRPr>
          </a:p>
          <a:p>
            <a:r>
              <a:rPr lang="en-US" sz="3200" dirty="0" smtClean="0">
                <a:solidFill>
                  <a:schemeClr val="bg1"/>
                </a:solidFill>
                <a:latin typeface="+mn-lt"/>
              </a:rPr>
              <a:t>Operational GFS Track Forecasts</a:t>
            </a:r>
            <a:endParaRPr lang="en-US" sz="3200" dirty="0">
              <a:solidFill>
                <a:schemeClr val="bg1"/>
              </a:solidFill>
              <a:latin typeface="+mn-lt"/>
            </a:endParaRPr>
          </a:p>
        </p:txBody>
      </p:sp>
      <p:sp>
        <p:nvSpPr>
          <p:cNvPr id="3" name="Rectangle 2"/>
          <p:cNvSpPr/>
          <p:nvPr/>
        </p:nvSpPr>
        <p:spPr>
          <a:xfrm>
            <a:off x="2603509" y="2337470"/>
            <a:ext cx="4572000" cy="646331"/>
          </a:xfrm>
          <a:prstGeom prst="rect">
            <a:avLst/>
          </a:prstGeom>
        </p:spPr>
        <p:txBody>
          <a:bodyPr>
            <a:spAutoFit/>
          </a:bodyPr>
          <a:lstStyle/>
          <a:p>
            <a:pPr algn="ctr"/>
            <a:r>
              <a:rPr lang="en-US" sz="2000" b="1" dirty="0" smtClean="0"/>
              <a:t>2012 </a:t>
            </a:r>
            <a:r>
              <a:rPr lang="en-US" sz="2000" b="1" dirty="0"/>
              <a:t>Track Error</a:t>
            </a:r>
            <a:br>
              <a:rPr lang="en-US" sz="2000" b="1" dirty="0"/>
            </a:br>
            <a:r>
              <a:rPr lang="en-US" sz="1600" b="1" dirty="0"/>
              <a:t>(% Improvement over HFIP baseline</a:t>
            </a:r>
            <a:r>
              <a:rPr lang="en-US" sz="1600" b="1" dirty="0" smtClean="0"/>
              <a:t>)</a:t>
            </a:r>
            <a:endParaRPr lang="en-US" sz="1600" dirty="0"/>
          </a:p>
        </p:txBody>
      </p:sp>
    </p:spTree>
    <p:extLst>
      <p:ext uri="{BB962C8B-B14F-4D97-AF65-F5344CB8AC3E}">
        <p14:creationId xmlns:p14="http://schemas.microsoft.com/office/powerpoint/2010/main" val="19003072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7"/>
          <p:cNvSpPr txBox="1">
            <a:spLocks noChangeArrowheads="1"/>
          </p:cNvSpPr>
          <p:nvPr/>
        </p:nvSpPr>
        <p:spPr>
          <a:xfrm>
            <a:off x="0" y="0"/>
            <a:ext cx="7747000" cy="1333500"/>
          </a:xfrm>
          <a:prstGeom prst="rect">
            <a:avLst/>
          </a:prstGeom>
        </p:spPr>
        <p:txBody>
          <a:bodyPr rIns="30479"/>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eaLnBrk="1" hangingPunct="1">
              <a:lnSpc>
                <a:spcPct val="100000"/>
              </a:lnSpc>
            </a:pPr>
            <a:r>
              <a:rPr lang="en-US" sz="4400" dirty="0" smtClean="0">
                <a:latin typeface="Calibri" charset="0"/>
                <a:ea typeface="Calibri" charset="0"/>
                <a:cs typeface="Calibri" charset="0"/>
              </a:rPr>
              <a:t>Global Model Development – </a:t>
            </a:r>
            <a:r>
              <a:rPr lang="en-US" sz="3200" dirty="0" smtClean="0">
                <a:latin typeface="Calibri" charset="0"/>
                <a:ea typeface="Calibri" charset="0"/>
                <a:cs typeface="Calibri" charset="0"/>
              </a:rPr>
              <a:t>Ensemble – Genesis</a:t>
            </a:r>
            <a:endParaRPr lang="en-US" sz="4000" dirty="0" smtClean="0">
              <a:latin typeface="Calibri" charset="0"/>
              <a:ea typeface="Calibri" charset="0"/>
              <a:cs typeface="Calibri" charset="0"/>
            </a:endParaRPr>
          </a:p>
        </p:txBody>
      </p:sp>
      <p:sp>
        <p:nvSpPr>
          <p:cNvPr id="23"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pic>
        <p:nvPicPr>
          <p:cNvPr id="17" name="Picture 2" descr="C:\Disc F\HFIP\sandy verification slide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666" y="1299526"/>
            <a:ext cx="7169680" cy="5152074"/>
          </a:xfrm>
          <a:prstGeom prst="rect">
            <a:avLst/>
          </a:prstGeom>
          <a:noFill/>
        </p:spPr>
      </p:pic>
    </p:spTree>
    <p:extLst>
      <p:ext uri="{BB962C8B-B14F-4D97-AF65-F5344CB8AC3E}">
        <p14:creationId xmlns:p14="http://schemas.microsoft.com/office/powerpoint/2010/main" val="38129823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13"/>
          <p:cNvSpPr>
            <a:spLocks noGrp="1" noChangeArrowheads="1"/>
          </p:cNvSpPr>
          <p:nvPr>
            <p:ph type="body" idx="1"/>
          </p:nvPr>
        </p:nvSpPr>
        <p:spPr>
          <a:xfrm>
            <a:off x="99160" y="1437497"/>
            <a:ext cx="3460638" cy="2456195"/>
          </a:xfrm>
        </p:spPr>
        <p:txBody>
          <a:bodyPr/>
          <a:lstStyle/>
          <a:p>
            <a:pPr>
              <a:lnSpc>
                <a:spcPct val="90000"/>
              </a:lnSpc>
            </a:pPr>
            <a:r>
              <a:rPr lang="en-US" sz="2000" dirty="0" smtClean="0">
                <a:latin typeface="+mn-lt"/>
                <a:ea typeface="Calibri" charset="0"/>
                <a:cs typeface="Calibri" charset="0"/>
              </a:rPr>
              <a:t>HWRF operational (27/9</a:t>
            </a:r>
            <a:r>
              <a:rPr lang="en-US" sz="2000" dirty="0">
                <a:latin typeface="+mn-lt"/>
                <a:ea typeface="Calibri" charset="0"/>
                <a:cs typeface="Calibri" charset="0"/>
              </a:rPr>
              <a:t>/3 </a:t>
            </a:r>
            <a:r>
              <a:rPr lang="en-US" sz="2000" dirty="0" smtClean="0">
                <a:latin typeface="+mn-lt"/>
                <a:ea typeface="Calibri" charset="0"/>
                <a:cs typeface="Calibri" charset="0"/>
              </a:rPr>
              <a:t>km)</a:t>
            </a:r>
          </a:p>
          <a:p>
            <a:pPr marL="231775" lvl="1" indent="-225425" eaLnBrk="1" hangingPunct="1"/>
            <a:r>
              <a:rPr lang="en-US" sz="1600" dirty="0" smtClean="0">
                <a:latin typeface="+mn-lt"/>
              </a:rPr>
              <a:t>Advanced nesting algorithm with resolution to 3 km</a:t>
            </a:r>
          </a:p>
          <a:p>
            <a:pPr marL="231775" lvl="1" indent="-225425" eaLnBrk="1" hangingPunct="1"/>
            <a:r>
              <a:rPr lang="en-US" sz="1600" dirty="0" smtClean="0">
                <a:latin typeface="+mn-lt"/>
              </a:rPr>
              <a:t>Viable operational pathway with transition to operations</a:t>
            </a:r>
          </a:p>
          <a:p>
            <a:pPr marL="231775" lvl="1" indent="-225425" eaLnBrk="1" hangingPunct="1"/>
            <a:r>
              <a:rPr lang="en-US" sz="1600" dirty="0" smtClean="0">
                <a:latin typeface="+mn-lt"/>
              </a:rPr>
              <a:t>Pathway to improved structure and intensity predictions</a:t>
            </a:r>
          </a:p>
          <a:p>
            <a:pPr marL="231775" lvl="1" indent="-225425" eaLnBrk="1" hangingPunct="1"/>
            <a:r>
              <a:rPr lang="en-US" sz="1600" dirty="0">
                <a:latin typeface="+mn-lt"/>
              </a:rPr>
              <a:t>I</a:t>
            </a:r>
            <a:r>
              <a:rPr lang="en-US" sz="1600" dirty="0" smtClean="0">
                <a:latin typeface="+mn-lt"/>
              </a:rPr>
              <a:t>nitialization algorithm at 3 km resolution</a:t>
            </a:r>
            <a:endParaRPr lang="en-US" sz="1800" dirty="0" smtClean="0">
              <a:latin typeface="+mn-lt"/>
            </a:endParaRPr>
          </a:p>
          <a:p>
            <a:pPr>
              <a:lnSpc>
                <a:spcPct val="90000"/>
              </a:lnSpc>
            </a:pPr>
            <a:endParaRPr lang="en-US" sz="2000" dirty="0" smtClean="0">
              <a:latin typeface="+mn-lt"/>
              <a:ea typeface="Calibri" charset="0"/>
              <a:cs typeface="Calibri" charset="0"/>
            </a:endParaRPr>
          </a:p>
        </p:txBody>
      </p:sp>
      <p:sp>
        <p:nvSpPr>
          <p:cNvPr id="35842" name="Rectangle 12"/>
          <p:cNvSpPr>
            <a:spLocks noGrp="1" noChangeArrowheads="1"/>
          </p:cNvSpPr>
          <p:nvPr>
            <p:ph type="title"/>
          </p:nvPr>
        </p:nvSpPr>
        <p:spPr/>
        <p:txBody>
          <a:bodyPr/>
          <a:lstStyle/>
          <a:p>
            <a:r>
              <a:rPr lang="en-US">
                <a:latin typeface="Calibri" charset="0"/>
                <a:ea typeface="Calibri" charset="0"/>
                <a:cs typeface="Calibri" charset="0"/>
              </a:rPr>
              <a:t/>
            </a:r>
            <a:br>
              <a:rPr lang="en-US">
                <a:latin typeface="Calibri" charset="0"/>
                <a:ea typeface="Calibri" charset="0"/>
                <a:cs typeface="Calibri" charset="0"/>
              </a:rPr>
            </a:br>
            <a:endParaRPr lang="en-US">
              <a:latin typeface="Calibri" charset="0"/>
              <a:ea typeface="Calibri" charset="0"/>
              <a:cs typeface="Calibri" charset="0"/>
            </a:endParaRPr>
          </a:p>
        </p:txBody>
      </p:sp>
      <p:sp>
        <p:nvSpPr>
          <p:cNvPr id="35850" name="TextBox 4"/>
          <p:cNvSpPr txBox="1">
            <a:spLocks noChangeArrowheads="1"/>
          </p:cNvSpPr>
          <p:nvPr/>
        </p:nvSpPr>
        <p:spPr bwMode="auto">
          <a:xfrm>
            <a:off x="4971090" y="6630925"/>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smtClean="0">
                <a:latin typeface="Calibri" charset="0"/>
              </a:rPr>
              <a:t>HRD), V. Tallapragada, S. Trahan (EMC)</a:t>
            </a:r>
            <a:endParaRPr lang="en-US" sz="1000" dirty="0">
              <a:latin typeface="Calibri" charset="0"/>
            </a:endParaRPr>
          </a:p>
        </p:txBody>
      </p:sp>
      <p:sp>
        <p:nvSpPr>
          <p:cNvPr id="35852" name="Rectangle 2"/>
          <p:cNvSpPr txBox="1">
            <a:spLocks noChangeArrowheads="1"/>
          </p:cNvSpPr>
          <p:nvPr/>
        </p:nvSpPr>
        <p:spPr bwMode="auto">
          <a:xfrm>
            <a:off x="0" y="37082"/>
            <a:ext cx="8382000" cy="1233002"/>
          </a:xfrm>
          <a:prstGeom prst="rect">
            <a:avLst/>
          </a:prstGeom>
          <a:noFill/>
          <a:ln w="9525">
            <a:noFill/>
            <a:miter lim="800000"/>
            <a:headEnd/>
            <a:tailEnd/>
          </a:ln>
        </p:spPr>
        <p:txBody>
          <a:bodyPr anchor="ctr">
            <a:prstTxWarp prst="textNoShape">
              <a:avLst/>
            </a:prstTxWarp>
          </a:bodyPr>
          <a:lstStyle/>
          <a:p>
            <a:r>
              <a:rPr lang="en-US" sz="4400" dirty="0">
                <a:solidFill>
                  <a:schemeClr val="bg1"/>
                </a:solidFill>
                <a:latin typeface="Calibri" charset="0"/>
              </a:rPr>
              <a:t>Regional Model Development: </a:t>
            </a:r>
            <a:endParaRPr lang="en-US" sz="4400" dirty="0" smtClean="0">
              <a:solidFill>
                <a:schemeClr val="bg1"/>
              </a:solidFill>
              <a:latin typeface="Calibri" charset="0"/>
            </a:endParaRPr>
          </a:p>
          <a:p>
            <a:r>
              <a:rPr lang="en-US" sz="3200" dirty="0" smtClean="0">
                <a:solidFill>
                  <a:schemeClr val="bg1"/>
                </a:solidFill>
                <a:latin typeface="Calibri" charset="0"/>
              </a:rPr>
              <a:t>HWRF</a:t>
            </a:r>
            <a:endParaRPr lang="en-US" sz="3200" dirty="0">
              <a:solidFill>
                <a:schemeClr val="bg1"/>
              </a:solidFill>
              <a:latin typeface="Calibri" charset="0"/>
            </a:endParaRPr>
          </a:p>
        </p:txBody>
      </p:sp>
      <p:sp>
        <p:nvSpPr>
          <p:cNvPr id="14" name="Rectangle 17"/>
          <p:cNvSpPr>
            <a:spLocks noChangeArrowheads="1"/>
          </p:cNvSpPr>
          <p:nvPr/>
        </p:nvSpPr>
        <p:spPr bwMode="auto">
          <a:xfrm>
            <a:off x="4074412" y="5956404"/>
            <a:ext cx="4533400"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latin typeface="Calibri" charset="0"/>
                <a:hlinkClick r:id="rId5"/>
              </a:rPr>
              <a:t>http://</a:t>
            </a:r>
            <a:r>
              <a:rPr lang="en-US" sz="1800" dirty="0" err="1">
                <a:solidFill>
                  <a:srgbClr val="FF0000"/>
                </a:solidFill>
                <a:latin typeface="Calibri" charset="0"/>
                <a:hlinkClick r:id="rId5"/>
              </a:rPr>
              <a:t>www.emc.ncep.noaa.gov</a:t>
            </a:r>
            <a:r>
              <a:rPr lang="en-US" sz="1800" dirty="0">
                <a:solidFill>
                  <a:srgbClr val="FF0000"/>
                </a:solidFill>
                <a:latin typeface="Calibri" charset="0"/>
                <a:hlinkClick r:id="rId5"/>
              </a:rPr>
              <a:t>/</a:t>
            </a:r>
            <a:r>
              <a:rPr lang="en-US" sz="1800" dirty="0" err="1">
                <a:solidFill>
                  <a:srgbClr val="FF0000"/>
                </a:solidFill>
                <a:latin typeface="Calibri" charset="0"/>
                <a:hlinkClick r:id="rId5"/>
              </a:rPr>
              <a:t>gc_wmb</a:t>
            </a:r>
            <a:r>
              <a:rPr lang="en-US" sz="1800" dirty="0">
                <a:solidFill>
                  <a:srgbClr val="FF0000"/>
                </a:solidFill>
                <a:latin typeface="Calibri" charset="0"/>
                <a:hlinkClick r:id="rId5"/>
              </a:rPr>
              <a:t>/</a:t>
            </a:r>
            <a:r>
              <a:rPr lang="en-US" sz="1800" dirty="0" err="1">
                <a:solidFill>
                  <a:srgbClr val="FF0000"/>
                </a:solidFill>
                <a:latin typeface="Calibri" charset="0"/>
                <a:hlinkClick r:id="rId5"/>
              </a:rPr>
              <a:t>vxt</a:t>
            </a:r>
            <a:r>
              <a:rPr lang="en-US" sz="1800" dirty="0">
                <a:solidFill>
                  <a:srgbClr val="FF0000"/>
                </a:solidFill>
                <a:latin typeface="Calibri" charset="0"/>
                <a:hlinkClick r:id="rId5"/>
              </a:rPr>
              <a:t>/</a:t>
            </a:r>
            <a:endParaRPr lang="en-US" sz="1800" dirty="0">
              <a:solidFill>
                <a:srgbClr val="FF0000"/>
              </a:solidFill>
              <a:latin typeface="Calibri" charset="0"/>
            </a:endParaRPr>
          </a:p>
        </p:txBody>
      </p:sp>
      <p:pic>
        <p:nvPicPr>
          <p:cNvPr id="16" name="sand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15890" y="1436956"/>
            <a:ext cx="5673667" cy="4255251"/>
          </a:xfrm>
          <a:prstGeom prst="rect">
            <a:avLst/>
          </a:prstGeom>
          <a:ln>
            <a:noFill/>
          </a:ln>
        </p:spPr>
      </p:pic>
      <p:pic>
        <p:nvPicPr>
          <p:cNvPr id="19" name="Picture 2" descr="C:\Users\vijay.t.tallapragada\Documents\loop_1.00E-06.gif"/>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3220" y="3763148"/>
            <a:ext cx="3124092" cy="250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456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1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repeatCount="indefinite" fill="hold" display="0">
                  <p:stCondLst>
                    <p:cond delay="indefinite"/>
                  </p:stCondLst>
                </p:cTn>
                <p:tgtEl>
                  <p:spTgt spid="1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6471" r="4170" b="4428"/>
          <a:stretch/>
        </p:blipFill>
        <p:spPr bwMode="auto">
          <a:xfrm>
            <a:off x="368280" y="1311560"/>
            <a:ext cx="8141861" cy="511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7106"/>
            <a:ext cx="7993578" cy="1261884"/>
          </a:xfrm>
          <a:prstGeom prst="rect">
            <a:avLst/>
          </a:prstGeom>
          <a:noFill/>
        </p:spPr>
        <p:txBody>
          <a:bodyPr wrap="square" rtlCol="0">
            <a:spAutoFit/>
          </a:bodyPr>
          <a:lstStyle/>
          <a:p>
            <a:r>
              <a:rPr lang="en-US" sz="4400" dirty="0">
                <a:solidFill>
                  <a:schemeClr val="bg1"/>
                </a:solidFill>
                <a:latin typeface="+mn-lt"/>
              </a:rPr>
              <a:t>HFIP Successes to date:</a:t>
            </a:r>
          </a:p>
          <a:p>
            <a:r>
              <a:rPr lang="en-US" sz="3200" dirty="0" smtClean="0">
                <a:solidFill>
                  <a:srgbClr val="FFFFFF"/>
                </a:solidFill>
                <a:latin typeface="+mn-lt"/>
              </a:rPr>
              <a:t>HWRF Intensity</a:t>
            </a:r>
            <a:r>
              <a:rPr lang="en-US" sz="3200" dirty="0">
                <a:solidFill>
                  <a:srgbClr val="FFFFFF"/>
                </a:solidFill>
                <a:latin typeface="+mn-lt"/>
              </a:rPr>
              <a:t> </a:t>
            </a:r>
            <a:r>
              <a:rPr lang="en-US" sz="3200" dirty="0" smtClean="0">
                <a:solidFill>
                  <a:srgbClr val="FFFFFF"/>
                </a:solidFill>
                <a:latin typeface="+mn-lt"/>
              </a:rPr>
              <a:t>Forecast Improvements</a:t>
            </a:r>
            <a:endParaRPr lang="en-US" sz="3200" dirty="0">
              <a:solidFill>
                <a:srgbClr val="FFFFFF"/>
              </a:solidFill>
              <a:latin typeface="+mn-lt"/>
            </a:endParaRPr>
          </a:p>
        </p:txBody>
      </p:sp>
    </p:spTree>
    <p:extLst>
      <p:ext uri="{BB962C8B-B14F-4D97-AF65-F5344CB8AC3E}">
        <p14:creationId xmlns:p14="http://schemas.microsoft.com/office/powerpoint/2010/main" val="17917734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25631</TotalTime>
  <Words>3066</Words>
  <Application>Microsoft Macintosh PowerPoint</Application>
  <PresentationFormat>On-screen Show (4:3)</PresentationFormat>
  <Paragraphs>503</Paragraphs>
  <Slides>30</Slides>
  <Notes>26</Notes>
  <HiddenSlides>0</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Default Design</vt:lpstr>
      <vt:lpstr>Latest Developments in NOAA’s Hurricane Forecast Improvement Project</vt:lpstr>
      <vt:lpstr>Good – track forecast improvements</vt:lpstr>
      <vt:lpstr>PowerPoint Presentation</vt:lpstr>
      <vt:lpstr>PowerPoint Presentation</vt:lpstr>
      <vt:lpstr>Global Model Development – GFS/EnKF</vt:lpstr>
      <vt:lpstr>PowerPoint Presentation</vt:lpstr>
      <vt:lpstr>PowerPoint Presentation</vt:lpstr>
      <vt:lpstr> </vt:lpstr>
      <vt:lpstr>PowerPoint Presentation</vt:lpstr>
      <vt:lpstr>PowerPoint Presentation</vt:lpstr>
      <vt:lpstr>PowerPoint Presentation</vt:lpstr>
      <vt:lpstr>Improved Use of Observations: Intensity Forecast Experiment (IFEX)</vt:lpstr>
      <vt:lpstr>PowerPoint Presentation</vt:lpstr>
      <vt:lpstr>Develop &amp; refine measurement technology: HS3 (2012-2014)</vt:lpstr>
      <vt:lpstr>PowerPoint Presentation</vt:lpstr>
      <vt:lpstr>HFIP Lesson Learned</vt:lpstr>
      <vt:lpstr>PowerPoint Presentation</vt:lpstr>
      <vt:lpstr>PowerPoint Presentation</vt:lpstr>
      <vt:lpstr>PowerPoint Presentation</vt:lpstr>
      <vt:lpstr>HFIP Lesson Learned</vt:lpstr>
      <vt:lpstr>PowerPoint Presentation</vt:lpstr>
      <vt:lpstr>PowerPoint Presentation</vt:lpstr>
      <vt:lpstr>PowerPoint Presentation</vt:lpstr>
      <vt:lpstr>HFIP Lesson Learned</vt:lpstr>
      <vt:lpstr>PowerPoint Presentation</vt:lpstr>
      <vt:lpstr>HFIP Lesson Learned</vt:lpstr>
      <vt:lpstr>PowerPoint Presentation</vt:lpstr>
      <vt:lpstr>HFIP Keys to Success</vt:lpstr>
      <vt:lpstr>PowerPoint Presentation</vt:lpstr>
      <vt:lpstr>Questions?</vt:lpstr>
    </vt:vector>
  </TitlesOfParts>
  <Manager>Tim McClung</Manager>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Nation's Hurricane Program: An Interagency Success Story</dc:title>
  <dc:subject>Hurricanes, Hurricane Research</dc:subject>
  <dc:creator>Kandis Boyd</dc:creator>
  <cp:lastModifiedBy>Frank Marks</cp:lastModifiedBy>
  <cp:revision>659</cp:revision>
  <cp:lastPrinted>2009-09-22T14:42:08Z</cp:lastPrinted>
  <dcterms:created xsi:type="dcterms:W3CDTF">2011-03-08T17:41:21Z</dcterms:created>
  <dcterms:modified xsi:type="dcterms:W3CDTF">2013-09-26T17:33:54Z</dcterms:modified>
</cp:coreProperties>
</file>