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561" r:id="rId2"/>
    <p:sldId id="601" r:id="rId3"/>
    <p:sldId id="603" r:id="rId4"/>
    <p:sldId id="617" r:id="rId5"/>
    <p:sldId id="623" r:id="rId6"/>
    <p:sldId id="607" r:id="rId7"/>
    <p:sldId id="624" r:id="rId8"/>
    <p:sldId id="562" r:id="rId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50021"/>
    <a:srgbClr val="D1F0D0"/>
    <a:srgbClr val="FD0DFB"/>
    <a:srgbClr val="9999FF"/>
    <a:srgbClr val="FF3300"/>
    <a:srgbClr val="C0C0C0"/>
    <a:srgbClr val="000066"/>
    <a:srgbClr val="6666FF"/>
    <a:srgbClr val="3333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98" autoAdjust="0"/>
  </p:normalViewPr>
  <p:slideViewPr>
    <p:cSldViewPr snapToGrid="0">
      <p:cViewPr varScale="1">
        <p:scale>
          <a:sx n="189" d="100"/>
          <a:sy n="189" d="100"/>
        </p:scale>
        <p:origin x="-120" y="-160"/>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3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11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911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11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ea typeface="+mn-ea"/>
                <a:cs typeface="+mn-cs"/>
              </a:defRPr>
            </a:lvl1pPr>
          </a:lstStyle>
          <a:p>
            <a:pPr>
              <a:defRPr/>
            </a:pPr>
            <a:fld id="{F27DEBDD-BDFF-9C49-9494-6A4EBD8FA7BA}" type="slidenum">
              <a:rPr lang="en-US"/>
              <a:pPr>
                <a:defRPr/>
              </a:pPr>
              <a:t>‹#›</a:t>
            </a:fld>
            <a:endParaRPr lang="en-US"/>
          </a:p>
        </p:txBody>
      </p:sp>
    </p:spTree>
    <p:extLst>
      <p:ext uri="{BB962C8B-B14F-4D97-AF65-F5344CB8AC3E}">
        <p14:creationId xmlns:p14="http://schemas.microsoft.com/office/powerpoint/2010/main" val="883051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defTabSz="931863">
              <a:defRPr sz="1200">
                <a:latin typeface="Arial" pitchFamily="-112"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1863">
              <a:defRPr sz="1200">
                <a:latin typeface="Arial" pitchFamily="-112"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defTabSz="931863">
              <a:defRPr sz="1200">
                <a:latin typeface="Arial" pitchFamily="-112"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1863">
              <a:defRPr sz="1200">
                <a:latin typeface="Arial" pitchFamily="-112" charset="0"/>
                <a:ea typeface="+mn-ea"/>
                <a:cs typeface="+mn-cs"/>
              </a:defRPr>
            </a:lvl1pPr>
          </a:lstStyle>
          <a:p>
            <a:pPr>
              <a:defRPr/>
            </a:pPr>
            <a:fld id="{8818E52F-AD2C-554D-854C-D2C491234C15}" type="slidenum">
              <a:rPr lang="en-US"/>
              <a:pPr>
                <a:defRPr/>
              </a:pPr>
              <a:t>‹#›</a:t>
            </a:fld>
            <a:endParaRPr lang="en-US"/>
          </a:p>
        </p:txBody>
      </p:sp>
    </p:spTree>
    <p:extLst>
      <p:ext uri="{BB962C8B-B14F-4D97-AF65-F5344CB8AC3E}">
        <p14:creationId xmlns:p14="http://schemas.microsoft.com/office/powerpoint/2010/main" val="133891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47A0757-10F4-D84F-8E7B-379AC22A625C}"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400" dirty="0" smtClean="0">
                <a:latin typeface="Arial" charset="0"/>
              </a:rPr>
              <a:t>Hurricane Sandy 28 October 2012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r>
              <a:rPr lang="en-US" sz="1000" u="sng" dirty="0">
                <a:latin typeface="Arial" charset="0"/>
              </a:rPr>
              <a:t>http://</a:t>
            </a:r>
            <a:r>
              <a:rPr lang="en-US" sz="1000" u="sng" dirty="0" err="1">
                <a:latin typeface="Arial" charset="0"/>
              </a:rPr>
              <a:t>www.nrc.noaa.gov/HFIPDraftPlan.html</a:t>
            </a:r>
            <a:endParaRPr lang="en-US" sz="1000" dirty="0">
              <a:latin typeface="Arial" charset="0"/>
            </a:endParaRPr>
          </a:p>
          <a:p>
            <a:pPr eaLnBrk="1" hangingPunct="1">
              <a:spcBef>
                <a:spcPct val="0"/>
              </a:spcBef>
            </a:pPr>
            <a:r>
              <a:rPr lang="en-US" sz="1000" dirty="0">
                <a:latin typeface="Arial" charset="0"/>
              </a:rPr>
              <a:t>HFIP Team</a:t>
            </a:r>
          </a:p>
          <a:p>
            <a:pPr eaLnBrk="1" hangingPunct="1">
              <a:spcBef>
                <a:spcPct val="0"/>
              </a:spcBef>
            </a:pPr>
            <a:r>
              <a:rPr lang="en-US" sz="1000" dirty="0">
                <a:latin typeface="Arial" charset="0"/>
              </a:rPr>
              <a:t>Frank Marks, research lead</a:t>
            </a:r>
          </a:p>
          <a:p>
            <a:pPr eaLnBrk="1" hangingPunct="1">
              <a:spcBef>
                <a:spcPct val="0"/>
              </a:spcBef>
            </a:pPr>
            <a:r>
              <a:rPr lang="en-US" sz="1000" dirty="0">
                <a:latin typeface="Arial" charset="0"/>
              </a:rPr>
              <a:t>Ed Rappaport, operations lead</a:t>
            </a:r>
          </a:p>
          <a:p>
            <a:pPr eaLnBrk="1" hangingPunct="1">
              <a:spcBef>
                <a:spcPct val="0"/>
              </a:spcBef>
            </a:pPr>
            <a:r>
              <a:rPr lang="en-US" sz="1000" dirty="0">
                <a:latin typeface="Arial" charset="0"/>
              </a:rPr>
              <a:t>Fred </a:t>
            </a:r>
            <a:r>
              <a:rPr lang="en-US" sz="1000" dirty="0" err="1">
                <a:latin typeface="Arial" charset="0"/>
              </a:rPr>
              <a:t>Toepfer</a:t>
            </a:r>
            <a:r>
              <a:rPr lang="en-US" sz="1000" dirty="0">
                <a:latin typeface="Arial" charset="0"/>
              </a:rPr>
              <a:t>, project manager</a:t>
            </a:r>
          </a:p>
          <a:p>
            <a:pPr eaLnBrk="1" hangingPunct="1">
              <a:spcBef>
                <a:spcPct val="0"/>
              </a:spcBef>
            </a:pPr>
            <a:r>
              <a:rPr lang="en-US" sz="1000" dirty="0">
                <a:latin typeface="Arial" charset="0"/>
              </a:rPr>
              <a:t>Robert Gall, development manager</a:t>
            </a:r>
          </a:p>
          <a:p>
            <a:pPr eaLnBrk="1" hangingPunct="1">
              <a:spcBef>
                <a:spcPct val="0"/>
              </a:spcBef>
            </a:pPr>
            <a:r>
              <a:rPr lang="en-US" sz="1000" dirty="0">
                <a:latin typeface="Arial" charset="0"/>
              </a:rPr>
              <a:t>Mark DeMaria</a:t>
            </a:r>
          </a:p>
          <a:p>
            <a:pPr eaLnBrk="1" hangingPunct="1">
              <a:spcBef>
                <a:spcPct val="0"/>
              </a:spcBef>
            </a:pPr>
            <a:r>
              <a:rPr lang="en-US" sz="1000" dirty="0">
                <a:latin typeface="Arial" charset="0"/>
              </a:rPr>
              <a:t>Chris </a:t>
            </a:r>
            <a:r>
              <a:rPr lang="en-US" sz="1000" dirty="0" err="1">
                <a:latin typeface="Arial" charset="0"/>
              </a:rPr>
              <a:t>Fairall</a:t>
            </a:r>
            <a:endParaRPr lang="en-US" sz="1000" dirty="0">
              <a:latin typeface="Arial" charset="0"/>
            </a:endParaRPr>
          </a:p>
          <a:p>
            <a:pPr eaLnBrk="1" hangingPunct="1">
              <a:spcBef>
                <a:spcPct val="0"/>
              </a:spcBef>
            </a:pPr>
            <a:r>
              <a:rPr lang="en-US" sz="1000" dirty="0">
                <a:latin typeface="Arial" charset="0"/>
              </a:rPr>
              <a:t>Jim McFadden</a:t>
            </a:r>
          </a:p>
          <a:p>
            <a:pPr eaLnBrk="1" hangingPunct="1">
              <a:spcBef>
                <a:spcPct val="0"/>
              </a:spcBef>
            </a:pPr>
            <a:r>
              <a:rPr lang="en-US" sz="1000" dirty="0">
                <a:latin typeface="Arial" charset="0"/>
              </a:rPr>
              <a:t>Daniel Melendez</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HFIP </a:t>
            </a:r>
            <a:r>
              <a:rPr lang="en-US" sz="1000" dirty="0" err="1">
                <a:latin typeface="Arial" charset="0"/>
              </a:rPr>
              <a:t>executieve</a:t>
            </a:r>
            <a:r>
              <a:rPr lang="en-US" sz="1000" dirty="0">
                <a:latin typeface="Arial" charset="0"/>
              </a:rPr>
              <a:t> oversight board:</a:t>
            </a:r>
          </a:p>
          <a:p>
            <a:r>
              <a:rPr lang="en-US" sz="1000" dirty="0">
                <a:latin typeface="Arial" charset="0"/>
              </a:rPr>
              <a:t>OAR AA/Robert Detrick, co-chair</a:t>
            </a:r>
          </a:p>
          <a:p>
            <a:r>
              <a:rPr lang="en-US" sz="1000" dirty="0">
                <a:latin typeface="Arial" charset="0"/>
              </a:rPr>
              <a:t>NWS AA (acting)/Laura </a:t>
            </a:r>
            <a:r>
              <a:rPr lang="en-US" sz="1000" dirty="0" err="1">
                <a:latin typeface="Arial" charset="0"/>
              </a:rPr>
              <a:t>Furgione</a:t>
            </a:r>
            <a:r>
              <a:rPr lang="en-US" sz="1000" dirty="0">
                <a:latin typeface="Arial" charset="0"/>
              </a:rPr>
              <a:t>, co-chair</a:t>
            </a:r>
          </a:p>
          <a:p>
            <a:r>
              <a:rPr lang="en-US" sz="1000" dirty="0">
                <a:latin typeface="Arial" charset="0"/>
              </a:rPr>
              <a:t>NCEP/Louis </a:t>
            </a:r>
            <a:r>
              <a:rPr lang="en-US" sz="1000" dirty="0" err="1">
                <a:latin typeface="Arial" charset="0"/>
              </a:rPr>
              <a:t>Uccellini</a:t>
            </a:r>
            <a:r>
              <a:rPr lang="en-US" sz="1000" dirty="0">
                <a:latin typeface="Arial" charset="0"/>
              </a:rPr>
              <a:t>, </a:t>
            </a:r>
          </a:p>
          <a:p>
            <a:r>
              <a:rPr lang="en-US" sz="1000" dirty="0">
                <a:latin typeface="Arial" charset="0"/>
              </a:rPr>
              <a:t>NHC/Rick </a:t>
            </a:r>
            <a:r>
              <a:rPr lang="en-US" sz="1000" dirty="0" err="1">
                <a:latin typeface="Arial" charset="0"/>
              </a:rPr>
              <a:t>Knabb</a:t>
            </a:r>
            <a:r>
              <a:rPr lang="en-US" sz="1000" dirty="0">
                <a:latin typeface="Arial" charset="0"/>
              </a:rPr>
              <a:t>, </a:t>
            </a:r>
          </a:p>
          <a:p>
            <a:r>
              <a:rPr lang="en-US" sz="1000" dirty="0">
                <a:latin typeface="Arial" charset="0"/>
              </a:rPr>
              <a:t>NESDIS/Mark DeMaria,  </a:t>
            </a:r>
          </a:p>
          <a:p>
            <a:r>
              <a:rPr lang="en-US" sz="1000" dirty="0">
                <a:latin typeface="Arial" charset="0"/>
              </a:rPr>
              <a:t>NOS/Jesse </a:t>
            </a:r>
            <a:r>
              <a:rPr lang="en-US" sz="1000" dirty="0" err="1">
                <a:latin typeface="Arial" charset="0"/>
              </a:rPr>
              <a:t>Feyen</a:t>
            </a:r>
            <a:r>
              <a:rPr lang="en-US" sz="1000" dirty="0">
                <a:latin typeface="Arial" charset="0"/>
              </a:rPr>
              <a:t>, </a:t>
            </a:r>
          </a:p>
          <a:p>
            <a:r>
              <a:rPr lang="en-US" sz="1000" dirty="0">
                <a:latin typeface="Arial" charset="0"/>
              </a:rPr>
              <a:t>AOML/Bob Atlas</a:t>
            </a:r>
          </a:p>
          <a:p>
            <a:r>
              <a:rPr lang="en-US" sz="1000" dirty="0">
                <a:latin typeface="Arial" charset="0"/>
              </a:rPr>
              <a:t>PPI/Paul </a:t>
            </a:r>
            <a:r>
              <a:rPr lang="en-US" sz="1000" dirty="0" err="1">
                <a:latin typeface="Arial" charset="0"/>
              </a:rPr>
              <a:t>Doremus</a:t>
            </a:r>
            <a:endParaRPr lang="en-US" sz="1000" dirty="0">
              <a:latin typeface="Arial" charset="0"/>
            </a:endParaRPr>
          </a:p>
          <a:p>
            <a:r>
              <a:rPr lang="en-US" sz="1000" dirty="0">
                <a:latin typeface="Arial" charset="0"/>
              </a:rPr>
              <a:t>NMFS/Bonnie </a:t>
            </a:r>
            <a:r>
              <a:rPr lang="en-US" sz="1000" dirty="0" err="1">
                <a:latin typeface="Arial" charset="0"/>
              </a:rPr>
              <a:t>Ponwith</a:t>
            </a:r>
            <a:r>
              <a:rPr lang="en-US" sz="1000" dirty="0">
                <a:latin typeface="Arial" charset="0"/>
              </a:rPr>
              <a:t>, </a:t>
            </a:r>
          </a:p>
          <a:p>
            <a:r>
              <a:rPr lang="en-US" sz="1000" dirty="0">
                <a:latin typeface="Arial" charset="0"/>
              </a:rPr>
              <a:t>NOS/Liz </a:t>
            </a:r>
            <a:r>
              <a:rPr lang="en-US" sz="1000" dirty="0" err="1">
                <a:latin typeface="Arial" charset="0"/>
              </a:rPr>
              <a:t>Scheffler</a:t>
            </a:r>
            <a:r>
              <a:rPr lang="en-US" sz="1000" dirty="0">
                <a:latin typeface="Arial" charset="0"/>
              </a:rPr>
              <a:t>, </a:t>
            </a:r>
          </a:p>
          <a:p>
            <a:r>
              <a:rPr lang="en-US" sz="1000" dirty="0">
                <a:latin typeface="Arial" charset="0"/>
              </a:rPr>
              <a:t>NMAO-PM Aircraft/Mike </a:t>
            </a:r>
            <a:r>
              <a:rPr lang="en-US" sz="1000" dirty="0" err="1">
                <a:latin typeface="Arial" charset="0"/>
              </a:rPr>
              <a:t>Devany</a:t>
            </a:r>
            <a:endParaRPr lang="en-US" sz="1000" dirty="0">
              <a:latin typeface="Arial" charset="0"/>
            </a:endParaRPr>
          </a:p>
          <a:p>
            <a:r>
              <a:rPr lang="en-US" sz="1000" dirty="0">
                <a:latin typeface="Arial" charset="0"/>
              </a:rPr>
              <a:t>OFCM/Sam Williamson</a:t>
            </a:r>
          </a:p>
          <a:p>
            <a:pPr defTabSz="914350">
              <a:defRPr/>
            </a:pPr>
            <a:r>
              <a:rPr lang="en-US" sz="1000" dirty="0">
                <a:latin typeface="Arial" charset="0"/>
              </a:rPr>
              <a:t>Executive Secretariat: OAR/</a:t>
            </a:r>
            <a:r>
              <a:rPr lang="en-GB" sz="2200" kern="0" dirty="0">
                <a:solidFill>
                  <a:srgbClr val="000000"/>
                </a:solidFill>
                <a:latin typeface="Arial"/>
                <a:ea typeface="ＭＳ Ｐゴシック" pitchFamily="34" charset="-128"/>
              </a:rPr>
              <a:t>Brian </a:t>
            </a:r>
            <a:r>
              <a:rPr lang="en-GB" sz="2200" kern="0" dirty="0" err="1">
                <a:solidFill>
                  <a:srgbClr val="000000"/>
                </a:solidFill>
                <a:latin typeface="Arial"/>
                <a:ea typeface="ＭＳ Ｐゴシック" pitchFamily="34" charset="-128"/>
              </a:rPr>
              <a:t>Orndorff</a:t>
            </a:r>
            <a:r>
              <a:rPr lang="en-US" sz="1000" dirty="0">
                <a:latin typeface="Arial" charset="0"/>
              </a:rPr>
              <a:t> and NWS/</a:t>
            </a:r>
            <a:r>
              <a:rPr lang="en-US" sz="1000" dirty="0" err="1">
                <a:latin typeface="Arial" charset="0"/>
              </a:rPr>
              <a:t>Nasheema</a:t>
            </a:r>
            <a:r>
              <a:rPr lang="en-US" sz="1000" dirty="0">
                <a:latin typeface="Arial" charset="0"/>
              </a:rPr>
              <a:t> </a:t>
            </a:r>
            <a:r>
              <a:rPr lang="en-US" sz="1000" dirty="0" err="1">
                <a:latin typeface="Arial" charset="0"/>
              </a:rPr>
              <a:t>Lett</a:t>
            </a:r>
            <a:endParaRPr lang="en-US" sz="1000" dirty="0">
              <a:latin typeface="Arial" charset="0"/>
            </a:endParaRPr>
          </a:p>
          <a:p>
            <a:pPr defTabSz="914350">
              <a:defRPr/>
            </a:pPr>
            <a:endParaRPr lang="en-US" sz="1000" dirty="0">
              <a:latin typeface="Arial" charset="0"/>
            </a:endParaRPr>
          </a:p>
          <a:p>
            <a:pPr defTabSz="914350">
              <a:defRPr/>
            </a:pPr>
            <a:r>
              <a:rPr lang="en-US" sz="1000" dirty="0"/>
              <a:t>http://</a:t>
            </a:r>
            <a:r>
              <a:rPr lang="en-US" sz="1000" dirty="0" err="1"/>
              <a:t>www.hfip.org</a:t>
            </a:r>
            <a:r>
              <a:rPr lang="en-US" sz="1000" dirty="0"/>
              <a:t>/</a:t>
            </a:r>
            <a:endParaRPr lang="en-US" sz="1000" dirty="0">
              <a:latin typeface="Arial" charset="0"/>
            </a:endParaRPr>
          </a:p>
          <a:p>
            <a:pPr eaLnBrk="1" hangingPunct="1">
              <a:spcBef>
                <a:spcPct val="0"/>
              </a:spcBef>
            </a:pPr>
            <a:endParaRPr lang="en-US" sz="1000" dirty="0">
              <a:latin typeface="Arial" charset="0"/>
            </a:endParaRPr>
          </a:p>
        </p:txBody>
      </p:sp>
      <p:sp>
        <p:nvSpPr>
          <p:cNvPr id="39940" name="Slide Number Placeholder 3"/>
          <p:cNvSpPr>
            <a:spLocks noGrp="1"/>
          </p:cNvSpPr>
          <p:nvPr>
            <p:ph type="sldNum" sz="quarter" idx="5"/>
          </p:nvPr>
        </p:nvSpPr>
        <p:spPr/>
        <p:txBody>
          <a:bodyPr/>
          <a:lstStyle/>
          <a:p>
            <a:pPr>
              <a:defRPr/>
            </a:pPr>
            <a:fld id="{0A9D1155-A053-B149-817F-48BBD1DF8516}"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a:latin typeface="Times New Roman" charset="0"/>
                <a:ea typeface="Times New Roman" charset="0"/>
                <a:cs typeface="Times New Roman" charset="0"/>
              </a:rPr>
              <a:t>Demo 2011 season; Not only we have improved the products but also added a suite of NOAA HWRF systems at different configurations.</a:t>
            </a:r>
          </a:p>
          <a:p>
            <a:r>
              <a:rPr lang="en-US" dirty="0">
                <a:latin typeface="Times New Roman" charset="0"/>
                <a:ea typeface="Times New Roman" charset="0"/>
                <a:cs typeface="Times New Roman" charset="0"/>
              </a:rPr>
              <a:t>Example of Hurricane</a:t>
            </a:r>
            <a:r>
              <a:rPr lang="en-US" dirty="0" smtClean="0">
                <a:latin typeface="Times New Roman" charset="0"/>
                <a:ea typeface="Times New Roman" charset="0"/>
                <a:cs typeface="Times New Roman" charset="0"/>
              </a:rPr>
              <a:t> Dora 2004 (initialized at 18Z on 18 July 2011)</a:t>
            </a:r>
          </a:p>
          <a:p>
            <a:r>
              <a:rPr lang="en-US" dirty="0" smtClean="0">
                <a:latin typeface="Times New Roman" charset="0"/>
                <a:ea typeface="Times New Roman" charset="0"/>
                <a:cs typeface="Times New Roman" charset="0"/>
              </a:rPr>
              <a:t>Top left: 10-m wind swath for 126 </a:t>
            </a:r>
            <a:r>
              <a:rPr lang="en-US" dirty="0" err="1" smtClean="0">
                <a:latin typeface="Times New Roman" charset="0"/>
                <a:ea typeface="Times New Roman" charset="0"/>
                <a:cs typeface="Times New Roman" charset="0"/>
              </a:rPr>
              <a:t>h</a:t>
            </a:r>
            <a:r>
              <a:rPr lang="en-US" dirty="0" smtClean="0">
                <a:latin typeface="Times New Roman" charset="0"/>
                <a:ea typeface="Times New Roman" charset="0"/>
                <a:cs typeface="Times New Roman" charset="0"/>
              </a:rPr>
              <a:t> forecast</a:t>
            </a:r>
          </a:p>
          <a:p>
            <a:r>
              <a:rPr lang="en-US" dirty="0" smtClean="0">
                <a:latin typeface="Times New Roman" charset="0"/>
                <a:ea typeface="Times New Roman" charset="0"/>
                <a:cs typeface="Times New Roman" charset="0"/>
              </a:rPr>
              <a:t>Bottom</a:t>
            </a:r>
            <a:r>
              <a:rPr lang="en-US" baseline="0" dirty="0" smtClean="0">
                <a:latin typeface="Times New Roman" charset="0"/>
                <a:ea typeface="Times New Roman" charset="0"/>
                <a:cs typeface="Times New Roman" charset="0"/>
              </a:rPr>
              <a:t> left: time-height cross section of mean wind over 3 km nest centered on storm</a:t>
            </a:r>
          </a:p>
          <a:p>
            <a:r>
              <a:rPr lang="en-US" baseline="0" dirty="0" smtClean="0">
                <a:latin typeface="Times New Roman" charset="0"/>
                <a:ea typeface="Times New Roman" charset="0"/>
                <a:cs typeface="Times New Roman" charset="0"/>
              </a:rPr>
              <a:t>Top right: storm-relative vertical wind shear on 3-km nest for 24 </a:t>
            </a:r>
            <a:r>
              <a:rPr lang="en-US" baseline="0" dirty="0" err="1" smtClean="0">
                <a:latin typeface="Times New Roman" charset="0"/>
                <a:ea typeface="Times New Roman" charset="0"/>
                <a:cs typeface="Times New Roman" charset="0"/>
              </a:rPr>
              <a:t>h</a:t>
            </a:r>
            <a:r>
              <a:rPr lang="en-US" baseline="0" dirty="0" smtClean="0">
                <a:latin typeface="Times New Roman" charset="0"/>
                <a:ea typeface="Times New Roman" charset="0"/>
                <a:cs typeface="Times New Roman" charset="0"/>
              </a:rPr>
              <a:t> and 30 </a:t>
            </a:r>
            <a:r>
              <a:rPr lang="en-US" baseline="0" dirty="0" err="1" smtClean="0">
                <a:latin typeface="Times New Roman" charset="0"/>
                <a:ea typeface="Times New Roman" charset="0"/>
                <a:cs typeface="Times New Roman" charset="0"/>
              </a:rPr>
              <a:t>h</a:t>
            </a:r>
            <a:r>
              <a:rPr lang="en-US" baseline="0" dirty="0" smtClean="0">
                <a:latin typeface="Times New Roman" charset="0"/>
                <a:ea typeface="Times New Roman" charset="0"/>
                <a:cs typeface="Times New Roman" charset="0"/>
              </a:rPr>
              <a:t> forecast – note decreasing NE shear over center</a:t>
            </a:r>
          </a:p>
          <a:p>
            <a:r>
              <a:rPr lang="en-US" baseline="0" dirty="0" smtClean="0">
                <a:latin typeface="Times New Roman" charset="0"/>
                <a:ea typeface="Times New Roman" charset="0"/>
                <a:cs typeface="Times New Roman" charset="0"/>
              </a:rPr>
              <a:t>Bottom right: SHIPS type predictors for regional model</a:t>
            </a:r>
          </a:p>
          <a:p>
            <a:r>
              <a:rPr lang="en-US" baseline="0" dirty="0" smtClean="0">
                <a:latin typeface="Times New Roman" charset="0"/>
                <a:ea typeface="Times New Roman" charset="0"/>
                <a:cs typeface="Times New Roman" charset="0"/>
              </a:rPr>
              <a:t>Overlay: moving 3-km inner nest showing 10-m wind evolution</a:t>
            </a:r>
            <a:endParaRPr lang="en-US" dirty="0" smtClean="0">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Model products available at:</a:t>
            </a:r>
            <a:r>
              <a:rPr lang="en-US" baseline="0" dirty="0" smtClean="0">
                <a:latin typeface="Times New Roman" charset="0"/>
                <a:ea typeface="Times New Roman" charset="0"/>
                <a:cs typeface="Times New Roman" charset="0"/>
              </a:rPr>
              <a:t> http://</a:t>
            </a:r>
            <a:r>
              <a:rPr lang="en-US" baseline="0" dirty="0" err="1" smtClean="0">
                <a:latin typeface="Times New Roman" charset="0"/>
                <a:ea typeface="Times New Roman" charset="0"/>
                <a:cs typeface="Times New Roman" charset="0"/>
              </a:rPr>
              <a:t>storm.aoml.noaa.gov</a:t>
            </a:r>
            <a:r>
              <a:rPr lang="en-US" baseline="0" dirty="0" smtClean="0">
                <a:latin typeface="Times New Roman" charset="0"/>
                <a:ea typeface="Times New Roman" charset="0"/>
                <a:cs typeface="Times New Roman" charset="0"/>
              </a:rPr>
              <a:t>/</a:t>
            </a:r>
            <a:r>
              <a:rPr lang="en-US" baseline="0" dirty="0" err="1" smtClean="0">
                <a:latin typeface="Times New Roman" charset="0"/>
                <a:ea typeface="Times New Roman" charset="0"/>
                <a:cs typeface="Times New Roman" charset="0"/>
              </a:rPr>
              <a:t>realtime</a:t>
            </a:r>
            <a:endParaRPr lang="en-US" dirty="0">
              <a:latin typeface="Times New Roman" charset="0"/>
              <a:ea typeface="Times New Roman" charset="0"/>
              <a:cs typeface="Times New Roman" charset="0"/>
            </a:endParaRPr>
          </a:p>
        </p:txBody>
      </p:sp>
      <p:sp>
        <p:nvSpPr>
          <p:cNvPr id="23556" name="Slide Number Placeholder 3"/>
          <p:cNvSpPr>
            <a:spLocks noGrp="1"/>
          </p:cNvSpPr>
          <p:nvPr>
            <p:ph type="sldNum" sz="quarter" idx="5"/>
          </p:nvPr>
        </p:nvSpPr>
        <p:spPr/>
        <p:txBody>
          <a:bodyPr/>
          <a:lstStyle/>
          <a:p>
            <a:pPr>
              <a:defRPr/>
            </a:pPr>
            <a:fld id="{2C55D3C4-7D4F-B94C-8B5A-629C0C168734}" type="slidenum">
              <a:rPr lang="en-US"/>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a:latin typeface="Times New Roman" charset="0"/>
                <a:ea typeface="Times New Roman" charset="0"/>
                <a:cs typeface="Times New Roman" charset="0"/>
              </a:rPr>
              <a:t>Demo 2011 season; Not only we have improved the products but also added a suite of NOAA HWRF systems at different configurations.</a:t>
            </a:r>
          </a:p>
          <a:p>
            <a:r>
              <a:rPr lang="en-US" dirty="0">
                <a:latin typeface="Times New Roman" charset="0"/>
                <a:ea typeface="Times New Roman" charset="0"/>
                <a:cs typeface="Times New Roman" charset="0"/>
              </a:rPr>
              <a:t>Example of Hurricane</a:t>
            </a:r>
            <a:r>
              <a:rPr lang="en-US" dirty="0" smtClean="0">
                <a:latin typeface="Times New Roman" charset="0"/>
                <a:ea typeface="Times New Roman" charset="0"/>
                <a:cs typeface="Times New Roman" charset="0"/>
              </a:rPr>
              <a:t> Dora 2004 (initialized at 18Z on 18 July 2011)</a:t>
            </a:r>
          </a:p>
          <a:p>
            <a:r>
              <a:rPr lang="en-US" dirty="0" smtClean="0">
                <a:latin typeface="Times New Roman" charset="0"/>
                <a:ea typeface="Times New Roman" charset="0"/>
                <a:cs typeface="Times New Roman" charset="0"/>
              </a:rPr>
              <a:t>Top left: 10-m wind swath for 126 </a:t>
            </a:r>
            <a:r>
              <a:rPr lang="en-US" dirty="0" err="1" smtClean="0">
                <a:latin typeface="Times New Roman" charset="0"/>
                <a:ea typeface="Times New Roman" charset="0"/>
                <a:cs typeface="Times New Roman" charset="0"/>
              </a:rPr>
              <a:t>h</a:t>
            </a:r>
            <a:r>
              <a:rPr lang="en-US" dirty="0" smtClean="0">
                <a:latin typeface="Times New Roman" charset="0"/>
                <a:ea typeface="Times New Roman" charset="0"/>
                <a:cs typeface="Times New Roman" charset="0"/>
              </a:rPr>
              <a:t> forecast</a:t>
            </a:r>
          </a:p>
          <a:p>
            <a:r>
              <a:rPr lang="en-US" dirty="0" smtClean="0">
                <a:latin typeface="Times New Roman" charset="0"/>
                <a:ea typeface="Times New Roman" charset="0"/>
                <a:cs typeface="Times New Roman" charset="0"/>
              </a:rPr>
              <a:t>Bottom</a:t>
            </a:r>
            <a:r>
              <a:rPr lang="en-US" baseline="0" dirty="0" smtClean="0">
                <a:latin typeface="Times New Roman" charset="0"/>
                <a:ea typeface="Times New Roman" charset="0"/>
                <a:cs typeface="Times New Roman" charset="0"/>
              </a:rPr>
              <a:t> left: time-height cross section of mean wind over 3 km nest centered on storm</a:t>
            </a:r>
          </a:p>
          <a:p>
            <a:r>
              <a:rPr lang="en-US" baseline="0" dirty="0" smtClean="0">
                <a:latin typeface="Times New Roman" charset="0"/>
                <a:ea typeface="Times New Roman" charset="0"/>
                <a:cs typeface="Times New Roman" charset="0"/>
              </a:rPr>
              <a:t>Top right: storm-relative vertical wind shear on 3-km nest for 24 </a:t>
            </a:r>
            <a:r>
              <a:rPr lang="en-US" baseline="0" dirty="0" err="1" smtClean="0">
                <a:latin typeface="Times New Roman" charset="0"/>
                <a:ea typeface="Times New Roman" charset="0"/>
                <a:cs typeface="Times New Roman" charset="0"/>
              </a:rPr>
              <a:t>h</a:t>
            </a:r>
            <a:r>
              <a:rPr lang="en-US" baseline="0" dirty="0" smtClean="0">
                <a:latin typeface="Times New Roman" charset="0"/>
                <a:ea typeface="Times New Roman" charset="0"/>
                <a:cs typeface="Times New Roman" charset="0"/>
              </a:rPr>
              <a:t> and 30 </a:t>
            </a:r>
            <a:r>
              <a:rPr lang="en-US" baseline="0" dirty="0" err="1" smtClean="0">
                <a:latin typeface="Times New Roman" charset="0"/>
                <a:ea typeface="Times New Roman" charset="0"/>
                <a:cs typeface="Times New Roman" charset="0"/>
              </a:rPr>
              <a:t>h</a:t>
            </a:r>
            <a:r>
              <a:rPr lang="en-US" baseline="0" dirty="0" smtClean="0">
                <a:latin typeface="Times New Roman" charset="0"/>
                <a:ea typeface="Times New Roman" charset="0"/>
                <a:cs typeface="Times New Roman" charset="0"/>
              </a:rPr>
              <a:t> forecast – note decreasing NE shear over center</a:t>
            </a:r>
          </a:p>
          <a:p>
            <a:r>
              <a:rPr lang="en-US" baseline="0" dirty="0" smtClean="0">
                <a:latin typeface="Times New Roman" charset="0"/>
                <a:ea typeface="Times New Roman" charset="0"/>
                <a:cs typeface="Times New Roman" charset="0"/>
              </a:rPr>
              <a:t>Bottom right: SHIPS type predictors for regional model</a:t>
            </a:r>
          </a:p>
          <a:p>
            <a:r>
              <a:rPr lang="en-US" baseline="0" dirty="0" smtClean="0">
                <a:latin typeface="Times New Roman" charset="0"/>
                <a:ea typeface="Times New Roman" charset="0"/>
                <a:cs typeface="Times New Roman" charset="0"/>
              </a:rPr>
              <a:t>Overlay: moving 3-km inner nest showing 10-m wind evolution</a:t>
            </a:r>
            <a:endParaRPr lang="en-US" dirty="0" smtClean="0">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Model products available at:</a:t>
            </a:r>
            <a:r>
              <a:rPr lang="en-US" baseline="0" dirty="0" smtClean="0">
                <a:latin typeface="Times New Roman" charset="0"/>
                <a:ea typeface="Times New Roman" charset="0"/>
                <a:cs typeface="Times New Roman" charset="0"/>
              </a:rPr>
              <a:t> http://</a:t>
            </a:r>
            <a:r>
              <a:rPr lang="en-US" baseline="0" dirty="0" err="1" smtClean="0">
                <a:latin typeface="Times New Roman" charset="0"/>
                <a:ea typeface="Times New Roman" charset="0"/>
                <a:cs typeface="Times New Roman" charset="0"/>
              </a:rPr>
              <a:t>storm.aoml.noaa.gov</a:t>
            </a:r>
            <a:r>
              <a:rPr lang="en-US" baseline="0" dirty="0" smtClean="0">
                <a:latin typeface="Times New Roman" charset="0"/>
                <a:ea typeface="Times New Roman" charset="0"/>
                <a:cs typeface="Times New Roman" charset="0"/>
              </a:rPr>
              <a:t>/</a:t>
            </a:r>
            <a:r>
              <a:rPr lang="en-US" baseline="0" dirty="0" err="1" smtClean="0">
                <a:latin typeface="Times New Roman" charset="0"/>
                <a:ea typeface="Times New Roman" charset="0"/>
                <a:cs typeface="Times New Roman" charset="0"/>
              </a:rPr>
              <a:t>realtime</a:t>
            </a:r>
            <a:endParaRPr lang="en-US" dirty="0">
              <a:latin typeface="Times New Roman" charset="0"/>
              <a:ea typeface="Times New Roman" charset="0"/>
              <a:cs typeface="Times New Roman" charset="0"/>
            </a:endParaRPr>
          </a:p>
        </p:txBody>
      </p:sp>
      <p:sp>
        <p:nvSpPr>
          <p:cNvPr id="23556" name="Slide Number Placeholder 3"/>
          <p:cNvSpPr>
            <a:spLocks noGrp="1"/>
          </p:cNvSpPr>
          <p:nvPr>
            <p:ph type="sldNum" sz="quarter" idx="5"/>
          </p:nvPr>
        </p:nvSpPr>
        <p:spPr/>
        <p:txBody>
          <a:bodyPr/>
          <a:lstStyle/>
          <a:p>
            <a:pPr>
              <a:defRPr/>
            </a:pPr>
            <a:fld id="{2C55D3C4-7D4F-B94C-8B5A-629C0C168734}" type="slidenum">
              <a:rPr lang="en-US"/>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50">
              <a:defRPr/>
            </a:pPr>
            <a:r>
              <a:rPr lang="en-US" dirty="0">
                <a:latin typeface="Arial" pitchFamily="-112" charset="0"/>
                <a:ea typeface="ＭＳ Ｐゴシック" charset="-128"/>
                <a:cs typeface="ＭＳ Ｐゴシック" charset="-128"/>
              </a:rPr>
              <a:t>http://</a:t>
            </a:r>
            <a:r>
              <a:rPr lang="en-US" dirty="0" err="1">
                <a:latin typeface="Arial" pitchFamily="-112" charset="0"/>
                <a:ea typeface="ＭＳ Ｐゴシック" charset="-128"/>
                <a:cs typeface="ＭＳ Ｐゴシック" charset="-128"/>
              </a:rPr>
              <a:t>www.hfip.org</a:t>
            </a:r>
            <a:r>
              <a:rPr lang="en-US" dirty="0">
                <a:latin typeface="Arial" pitchFamily="-112" charset="0"/>
                <a:ea typeface="ＭＳ Ｐゴシック" charset="-128"/>
                <a:cs typeface="ＭＳ Ｐゴシック" charset="-128"/>
              </a:rPr>
              <a:t>/documents/reports2.php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50CB63-0F78-0F4D-BEA5-D284EC2C4C37}" type="slidenum">
              <a:rPr lang="en-US">
                <a:latin typeface="Arial" charset="0"/>
                <a:ea typeface="ＭＳ Ｐゴシック" charset="-128"/>
                <a:cs typeface="ＭＳ Ｐゴシック" charset="-128"/>
              </a:rPr>
              <a:pPr/>
              <a:t>8</a:t>
            </a:fld>
            <a:endParaRPr lang="en-US">
              <a:latin typeface="Arial" charset="0"/>
              <a:ea typeface="ＭＳ Ｐゴシック" charset="-128"/>
              <a:cs typeface="ＭＳ Ｐゴシック"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9" descr="Dept of Commerce Seal"/>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037263"/>
            <a:ext cx="825500" cy="820737"/>
          </a:xfrm>
          <a:prstGeom prst="rect">
            <a:avLst/>
          </a:prstGeom>
          <a:noFill/>
          <a:effectLst>
            <a:outerShdw blurRad="63500" dist="37026" dir="7998880" algn="ctr" rotWithShape="0">
              <a:schemeClr val="bg2">
                <a:alpha val="50000"/>
              </a:schemeClr>
            </a:outerShdw>
          </a:effectLst>
        </p:spPr>
      </p:pic>
      <p:pic>
        <p:nvPicPr>
          <p:cNvPr id="5" name="Picture 10" descr="NOAA"/>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38200" y="6065838"/>
            <a:ext cx="762000" cy="762000"/>
          </a:xfrm>
          <a:prstGeom prst="rect">
            <a:avLst/>
          </a:prstGeom>
          <a:noFill/>
          <a:effectLst>
            <a:outerShdw blurRad="63500" dist="37026" dir="7998880" algn="ctr" rotWithShape="0">
              <a:schemeClr val="bg2">
                <a:alpha val="50000"/>
              </a:schemeClr>
            </a:outerShdw>
          </a:effectLst>
        </p:spPr>
      </p:pic>
      <p:sp>
        <p:nvSpPr>
          <p:cNvPr id="39939" name="Rectangle 3"/>
          <p:cNvSpPr>
            <a:spLocks noGrp="1" noChangeArrowheads="1"/>
          </p:cNvSpPr>
          <p:nvPr>
            <p:ph type="subTitle" idx="1"/>
          </p:nvPr>
        </p:nvSpPr>
        <p:spPr>
          <a:xfrm>
            <a:off x="2743200" y="5029200"/>
            <a:ext cx="6400800" cy="1828800"/>
          </a:xfrm>
          <a:effectLst>
            <a:outerShdw blurRad="63500" dist="17961" dir="2700000" algn="ctr" rotWithShape="0">
              <a:schemeClr val="tx1">
                <a:alpha val="50000"/>
              </a:schemeClr>
            </a:outerShdw>
          </a:effectLst>
        </p:spPr>
        <p:txBody>
          <a:bodyPr lIns="182880"/>
          <a:lstStyle>
            <a:lvl1pPr algn="r">
              <a:lnSpc>
                <a:spcPct val="110000"/>
              </a:lnSpc>
              <a:spcBef>
                <a:spcPct val="0"/>
              </a:spcBef>
              <a:spcAft>
                <a:spcPct val="25000"/>
              </a:spcAft>
              <a:defRPr sz="1600">
                <a:solidFill>
                  <a:schemeClr val="bg1"/>
                </a:solidFill>
                <a:latin typeface="TradeGothicBoldCondTwenty" pitchFamily="2" charset="0"/>
              </a:defRPr>
            </a:lvl1pPr>
          </a:lstStyle>
          <a:p>
            <a:r>
              <a:rPr lang="en-US"/>
              <a:t>Click to edit Master subtitle style</a:t>
            </a:r>
          </a:p>
        </p:txBody>
      </p:sp>
      <p:sp>
        <p:nvSpPr>
          <p:cNvPr id="39938" name="Rectangle 2"/>
          <p:cNvSpPr>
            <a:spLocks noGrp="1" noChangeArrowheads="1"/>
          </p:cNvSpPr>
          <p:nvPr>
            <p:ph type="ctrTitle"/>
          </p:nvPr>
        </p:nvSpPr>
        <p:spPr>
          <a:xfrm>
            <a:off x="0" y="0"/>
            <a:ext cx="6248400" cy="2057400"/>
          </a:xfrm>
          <a:effectLst>
            <a:outerShdw blurRad="63500" dist="17961" dir="2700000" algn="ctr" rotWithShape="0">
              <a:schemeClr val="tx1">
                <a:alpha val="50000"/>
              </a:schemeClr>
            </a:outerShdw>
          </a:effectLst>
        </p:spPr>
        <p:txBody>
          <a:bodyPr lIns="274320" rIns="91440"/>
          <a:lstStyle>
            <a:lvl1pPr algn="r">
              <a:defRPr sz="6000">
                <a:latin typeface="TradeGothicBoldTwo" pitchFamily="2" charset="0"/>
              </a:defRPr>
            </a:lvl1pPr>
          </a:lstStyle>
          <a:p>
            <a:r>
              <a:rPr lang="en-US"/>
              <a:t>Click to edit Master title style</a:t>
            </a:r>
          </a:p>
        </p:txBody>
      </p:sp>
      <p:sp>
        <p:nvSpPr>
          <p:cNvPr id="8" name="TextBox 7"/>
          <p:cNvSpPr txBox="1"/>
          <p:nvPr userDrawn="1"/>
        </p:nvSpPr>
        <p:spPr>
          <a:xfrm>
            <a:off x="6852058" y="4060019"/>
            <a:ext cx="1128826" cy="523220"/>
          </a:xfrm>
          <a:prstGeom prst="rect">
            <a:avLst/>
          </a:prstGeom>
          <a:noFill/>
        </p:spPr>
        <p:txBody>
          <a:bodyPr wrap="square" rtlCol="0">
            <a:spAutoFit/>
          </a:bodyPr>
          <a:lstStyle/>
          <a:p>
            <a:pPr algn="ctr"/>
            <a:r>
              <a:rPr lang="en-US" sz="1400" dirty="0" smtClean="0">
                <a:solidFill>
                  <a:schemeClr val="bg1"/>
                </a:solidFill>
              </a:rPr>
              <a:t>Hurricane Sandy</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5240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jpeg"/><Relationship Id="rId17" Type="http://schemas.openxmlformats.org/officeDocument/2006/relationships/image" Target="../media/image5.jpeg"/><Relationship Id="rId1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p:nvPr userDrawn="1"/>
        </p:nvCxnSpPr>
        <p:spPr>
          <a:xfrm>
            <a:off x="531813" y="6646863"/>
            <a:ext cx="8112125" cy="1587"/>
          </a:xfrm>
          <a:prstGeom prst="line">
            <a:avLst/>
          </a:prstGeom>
          <a:ln/>
        </p:spPr>
        <p:style>
          <a:lnRef idx="2">
            <a:schemeClr val="accent2"/>
          </a:lnRef>
          <a:fillRef idx="0">
            <a:schemeClr val="accent2"/>
          </a:fillRef>
          <a:effectRef idx="1">
            <a:schemeClr val="accent2"/>
          </a:effectRef>
          <a:fontRef idx="minor">
            <a:schemeClr val="tx1"/>
          </a:fontRef>
        </p:style>
      </p:cxnSp>
      <p:sp>
        <p:nvSpPr>
          <p:cNvPr id="1027" name="Rectangle 2"/>
          <p:cNvSpPr>
            <a:spLocks noGrp="1" noChangeArrowheads="1"/>
          </p:cNvSpPr>
          <p:nvPr>
            <p:ph type="title"/>
          </p:nvPr>
        </p:nvSpPr>
        <p:spPr bwMode="auto">
          <a:xfrm>
            <a:off x="0" y="0"/>
            <a:ext cx="7696200" cy="13716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1516063"/>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7" descr="Dept of Commerce Sea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5738" y="6630988"/>
            <a:ext cx="228600" cy="227012"/>
          </a:xfrm>
          <a:prstGeom prst="rect">
            <a:avLst/>
          </a:prstGeom>
          <a:noFill/>
          <a:ln w="9525">
            <a:noFill/>
            <a:miter lim="800000"/>
            <a:headEnd/>
            <a:tailEnd/>
          </a:ln>
        </p:spPr>
      </p:pic>
      <p:pic>
        <p:nvPicPr>
          <p:cNvPr id="1030" name="Picture 8" descr="NOAA"/>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6629400"/>
            <a:ext cx="228600" cy="228600"/>
          </a:xfrm>
          <a:prstGeom prst="rect">
            <a:avLst/>
          </a:prstGeom>
          <a:noFill/>
          <a:ln w="9525">
            <a:noFill/>
            <a:miter lim="800000"/>
            <a:headEnd/>
            <a:tailEnd/>
          </a:ln>
        </p:spPr>
      </p:pic>
      <p:sp>
        <p:nvSpPr>
          <p:cNvPr id="7" name="Rectangle 10"/>
          <p:cNvSpPr>
            <a:spLocks noChangeArrowheads="1"/>
          </p:cNvSpPr>
          <p:nvPr userDrawn="1"/>
        </p:nvSpPr>
        <p:spPr bwMode="auto">
          <a:xfrm>
            <a:off x="3047229" y="6350000"/>
            <a:ext cx="4498975" cy="546100"/>
          </a:xfrm>
          <a:prstGeom prst="rect">
            <a:avLst/>
          </a:prstGeom>
          <a:noFill/>
          <a:ln w="9525">
            <a:noFill/>
            <a:miter lim="800000"/>
            <a:headEnd/>
            <a:tailEnd/>
          </a:ln>
          <a:effectLst/>
        </p:spPr>
        <p:txBody>
          <a:bodyPr>
            <a:prstTxWarp prst="textNoShape">
              <a:avLst/>
            </a:prstTxWarp>
            <a:spAutoFit/>
          </a:bodyPr>
          <a:lstStyle/>
          <a:p>
            <a:pPr>
              <a:lnSpc>
                <a:spcPct val="125000"/>
              </a:lnSpc>
              <a:defRPr/>
            </a:pPr>
            <a:r>
              <a:rPr lang="en-US" sz="1200" b="1" dirty="0" smtClean="0">
                <a:solidFill>
                  <a:schemeClr val="accent2"/>
                </a:solidFill>
              </a:rPr>
              <a:t>NOAA</a:t>
            </a:r>
            <a:r>
              <a:rPr lang="en-US" sz="1200" b="1" baseline="0" dirty="0" smtClean="0">
                <a:solidFill>
                  <a:schemeClr val="accent2"/>
                </a:solidFill>
              </a:rPr>
              <a:t> </a:t>
            </a:r>
            <a:r>
              <a:rPr lang="en-US" sz="1200" b="1" dirty="0" smtClean="0">
                <a:solidFill>
                  <a:schemeClr val="accent2"/>
                </a:solidFill>
              </a:rPr>
              <a:t>Hurricane </a:t>
            </a:r>
            <a:r>
              <a:rPr lang="en-US" sz="1200" b="1" dirty="0">
                <a:solidFill>
                  <a:schemeClr val="accent2"/>
                </a:solidFill>
              </a:rPr>
              <a:t>Forecast Improvement Project</a:t>
            </a:r>
            <a:r>
              <a:rPr lang="en-US" sz="1200" dirty="0">
                <a:solidFill>
                  <a:schemeClr val="accent2"/>
                </a:solidFill>
              </a:rPr>
              <a:t> </a:t>
            </a:r>
            <a:br>
              <a:rPr lang="en-US" sz="1200" dirty="0">
                <a:solidFill>
                  <a:schemeClr val="accent2"/>
                </a:solidFill>
              </a:rPr>
            </a:br>
            <a:r>
              <a:rPr lang="en-US" sz="1200" dirty="0">
                <a:solidFill>
                  <a:schemeClr val="accent2"/>
                </a:solidFill>
              </a:rPr>
              <a:t> </a:t>
            </a:r>
            <a:r>
              <a:rPr lang="en-US" sz="1100" i="1" dirty="0">
                <a:solidFill>
                  <a:schemeClr val="accent2"/>
                </a:solidFill>
              </a:rPr>
              <a:t>Meeting the Nation’s Needs</a:t>
            </a:r>
          </a:p>
        </p:txBody>
      </p:sp>
      <p:pic>
        <p:nvPicPr>
          <p:cNvPr id="9" name="Picture 19" descr="katrina"/>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28663" y="6400800"/>
            <a:ext cx="457200" cy="465138"/>
          </a:xfrm>
          <a:prstGeom prst="rect">
            <a:avLst/>
          </a:prstGeom>
          <a:noFill/>
          <a:ln w="57150">
            <a:noFill/>
            <a:miter lim="800000"/>
            <a:headEnd/>
            <a:tailEnd/>
          </a:ln>
          <a:effectLst>
            <a:outerShdw blurRad="63500" dist="38099" dir="2700000" algn="ctr" rotWithShape="0">
              <a:schemeClr val="bg1">
                <a:alpha val="74998"/>
              </a:schemeClr>
            </a:outerShdw>
          </a:effectLst>
        </p:spPr>
      </p:pic>
      <p:pic>
        <p:nvPicPr>
          <p:cNvPr id="10" name="Picture 20" descr="Hurricane_Hunte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739900" y="6400800"/>
            <a:ext cx="457200" cy="457200"/>
          </a:xfrm>
          <a:prstGeom prst="rect">
            <a:avLst/>
          </a:prstGeom>
          <a:noFill/>
          <a:ln w="57150">
            <a:noFill/>
            <a:miter lim="800000"/>
            <a:headEnd/>
            <a:tailEnd/>
          </a:ln>
          <a:effectLst>
            <a:outerShdw blurRad="63500" dist="38099" dir="2700000" algn="ctr" rotWithShape="0">
              <a:schemeClr val="bg1">
                <a:alpha val="74998"/>
              </a:schemeClr>
            </a:outerShdw>
          </a:effectLst>
        </p:spPr>
      </p:pic>
      <p:pic>
        <p:nvPicPr>
          <p:cNvPr id="11" name="Picture 21" descr="ivan4x4"/>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20788" y="6400800"/>
            <a:ext cx="457200" cy="457200"/>
          </a:xfrm>
          <a:prstGeom prst="rect">
            <a:avLst/>
          </a:prstGeom>
          <a:noFill/>
          <a:ln w="57150">
            <a:noFill/>
            <a:miter lim="800000"/>
            <a:headEnd/>
            <a:tailEnd/>
          </a:ln>
          <a:effectLst>
            <a:outerShdw blurRad="63500" dist="38099" dir="2700000" algn="ctr" rotWithShape="0">
              <a:schemeClr val="bg1">
                <a:alpha val="74998"/>
              </a:schemeClr>
            </a:outerShdw>
          </a:effectLst>
        </p:spPr>
      </p:pic>
      <p:sp>
        <p:nvSpPr>
          <p:cNvPr id="14" name="TextBox 13"/>
          <p:cNvSpPr txBox="1"/>
          <p:nvPr userDrawn="1"/>
        </p:nvSpPr>
        <p:spPr>
          <a:xfrm>
            <a:off x="7685088" y="6453188"/>
            <a:ext cx="1420812" cy="338137"/>
          </a:xfrm>
          <a:prstGeom prst="rect">
            <a:avLst/>
          </a:prstGeom>
          <a:noFill/>
        </p:spPr>
        <p:txBody>
          <a:bodyPr anchor="ctr">
            <a:spAutoFit/>
          </a:bodyPr>
          <a:lstStyle/>
          <a:p>
            <a:pPr algn="r">
              <a:defRPr/>
            </a:pPr>
            <a:fld id="{F4705DBA-87EF-CD41-B172-02CB07F22199}" type="slidenum">
              <a:rPr lang="en-US" sz="1600"/>
              <a:pPr algn="r">
                <a:defRPr/>
              </a:pPr>
              <a:t>‹#›</a:t>
            </a:fld>
            <a:endParaRPr lang="en-US" sz="1600" dirty="0"/>
          </a:p>
        </p:txBody>
      </p:sp>
      <p:sp>
        <p:nvSpPr>
          <p:cNvPr id="12" name="Rectangle 2"/>
          <p:cNvSpPr txBox="1">
            <a:spLocks noChangeArrowheads="1"/>
          </p:cNvSpPr>
          <p:nvPr userDrawn="1"/>
        </p:nvSpPr>
        <p:spPr bwMode="auto">
          <a:xfrm>
            <a:off x="0" y="0"/>
            <a:ext cx="9144000" cy="1295400"/>
          </a:xfrm>
          <a:prstGeom prst="rect">
            <a:avLst/>
          </a:prstGeom>
          <a:gradFill flip="none" rotWithShape="1">
            <a:gsLst>
              <a:gs pos="93000">
                <a:schemeClr val="accent2">
                  <a:lumMod val="60000"/>
                  <a:lumOff val="40000"/>
                </a:schemeClr>
              </a:gs>
              <a:gs pos="83000">
                <a:schemeClr val="accent2">
                  <a:lumMod val="75000"/>
                </a:schemeClr>
              </a:gs>
            </a:gsLst>
            <a:lin ang="0" scaled="1"/>
            <a:tileRect/>
          </a:gradFill>
          <a:ln w="9525">
            <a:noFill/>
            <a:miter lim="800000"/>
            <a:headEnd/>
            <a:tailEnd/>
          </a:ln>
          <a:effectLst>
            <a:outerShdw blurRad="63500" dist="17961" dir="2700000" algn="ctr" rotWithShape="0">
              <a:schemeClr val="bg1">
                <a:alpha val="74998"/>
              </a:schemeClr>
            </a:outerShdw>
          </a:effectLst>
        </p:spPr>
        <p:txBody>
          <a:bodyPr rIns="182880" anchor="ctr">
            <a:prstTxWarp prst="textNoShape">
              <a:avLst/>
            </a:prstTxWarp>
          </a:bodyPr>
          <a:lstStyle/>
          <a:p>
            <a:pPr eaLnBrk="0" hangingPunct="0">
              <a:lnSpc>
                <a:spcPct val="85000"/>
              </a:lnSpc>
              <a:defRPr/>
            </a:pPr>
            <a:endParaRPr lang="en-US" sz="5400" kern="0" dirty="0">
              <a:solidFill>
                <a:schemeClr val="bg1"/>
              </a:solidFill>
              <a:latin typeface="Arial"/>
              <a:cs typeface="ＭＳ Ｐゴシック" pitchFamily="-112" charset="-128"/>
            </a:endParaRPr>
          </a:p>
        </p:txBody>
      </p:sp>
      <p:pic>
        <p:nvPicPr>
          <p:cNvPr id="2" name="Picture 1" descr="554840-hurricane-sandy-satellite-image.jpg"/>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7535332" y="8467"/>
            <a:ext cx="1549399" cy="1358704"/>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4422"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iming>
    <p:tnLst>
      <p:par>
        <p:cTn xmlns:p14="http://schemas.microsoft.com/office/powerpoint/2010/main" id="1" dur="indefinite" restart="never" nodeType="tmRoot"/>
      </p:par>
    </p:tnLst>
  </p:timing>
  <p:hf hdr="0" dt="0"/>
  <p:txStyles>
    <p:title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p:titleStyle>
    <p:bodyStyle>
      <a:lvl1pPr marL="342900" indent="-342900" algn="l" rtl="0" eaLnBrk="0" fontAlgn="base" hangingPunct="0">
        <a:spcBef>
          <a:spcPct val="75000"/>
        </a:spcBef>
        <a:spcAft>
          <a:spcPct val="0"/>
        </a:spcAft>
        <a:defRPr sz="2800">
          <a:solidFill>
            <a:schemeClr val="tx1"/>
          </a:solidFill>
          <a:latin typeface="Arial"/>
          <a:ea typeface="ＭＳ Ｐゴシック" charset="-128"/>
          <a:cs typeface="ＭＳ Ｐゴシック" pitchFamily="-112" charset="-128"/>
        </a:defRPr>
      </a:lvl1pPr>
      <a:lvl2pPr marL="514350" indent="-285750" algn="l" rtl="0" eaLnBrk="0" fontAlgn="base" hangingPunct="0">
        <a:spcBef>
          <a:spcPct val="0"/>
        </a:spcBef>
        <a:spcAft>
          <a:spcPct val="0"/>
        </a:spcAft>
        <a:buClr>
          <a:schemeClr val="accent2"/>
        </a:buClr>
        <a:buFont typeface="Arial" charset="0"/>
        <a:buChar char="•"/>
        <a:defRPr sz="2400">
          <a:solidFill>
            <a:schemeClr val="tx1"/>
          </a:solidFill>
          <a:latin typeface="Arial"/>
          <a:ea typeface="ＭＳ Ｐゴシック" pitchFamily="-112" charset="-128"/>
          <a:cs typeface="ＭＳ Ｐゴシック" pitchFamily="-112" charset="-128"/>
        </a:defRPr>
      </a:lvl2pPr>
      <a:lvl3pPr marL="914400" indent="-228600" algn="l" rtl="0" eaLnBrk="0" fontAlgn="base" hangingPunct="0">
        <a:spcBef>
          <a:spcPct val="20000"/>
        </a:spcBef>
        <a:spcAft>
          <a:spcPct val="0"/>
        </a:spcAft>
        <a:buClr>
          <a:srgbClr val="3333FF"/>
        </a:buClr>
        <a:buSzPct val="95000"/>
        <a:buFont typeface="Courier New" charset="0"/>
        <a:buChar char="o"/>
        <a:defRPr sz="2000">
          <a:solidFill>
            <a:schemeClr val="tx1"/>
          </a:solidFill>
          <a:latin typeface="Arial"/>
          <a:ea typeface="ＭＳ Ｐゴシック" pitchFamily="-112" charset="-128"/>
          <a:cs typeface="ＭＳ Ｐゴシック" pitchFamily="-112" charset="-128"/>
        </a:defRPr>
      </a:lvl3pPr>
      <a:lvl4pPr marL="1371600" indent="-228600" algn="l" rtl="0" eaLnBrk="0" fontAlgn="base" hangingPunct="0">
        <a:spcBef>
          <a:spcPct val="20000"/>
        </a:spcBef>
        <a:spcAft>
          <a:spcPct val="0"/>
        </a:spcAft>
        <a:buChar char="–"/>
        <a:defRPr>
          <a:solidFill>
            <a:schemeClr val="tx1"/>
          </a:solidFill>
          <a:latin typeface="Arial"/>
          <a:ea typeface="ＭＳ Ｐゴシック" pitchFamily="-112" charset="-128"/>
          <a:cs typeface="ＭＳ Ｐゴシック" pitchFamily="-112" charset="-128"/>
        </a:defRPr>
      </a:lvl4pPr>
      <a:lvl5pPr marL="1828800" indent="-228600" algn="l" rtl="0" eaLnBrk="0" fontAlgn="base" hangingPunct="0">
        <a:spcBef>
          <a:spcPct val="20000"/>
        </a:spcBef>
        <a:spcAft>
          <a:spcPct val="0"/>
        </a:spcAft>
        <a:buChar char="»"/>
        <a:defRPr>
          <a:solidFill>
            <a:schemeClr val="tx1"/>
          </a:solidFill>
          <a:latin typeface="Arial"/>
          <a:ea typeface="ＭＳ Ｐゴシック" pitchFamily="-112" charset="-128"/>
          <a:cs typeface="ＭＳ Ｐゴシック" pitchFamily="-112" charset="-128"/>
        </a:defRPr>
      </a:lvl5pPr>
      <a:lvl6pPr marL="22860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6pPr>
      <a:lvl7pPr marL="27432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7pPr>
      <a:lvl8pPr marL="32004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8pPr>
      <a:lvl9pPr marL="36576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emc.ncep.noaa.gov/gc_wmb/vxt/" TargetMode="External"/><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subTitle" idx="1"/>
          </p:nvPr>
        </p:nvSpPr>
        <p:spPr>
          <a:xfrm>
            <a:off x="2018774" y="6161851"/>
            <a:ext cx="7116762" cy="673573"/>
          </a:xfrm>
          <a:effectLst>
            <a:outerShdw blurRad="50800" dist="38100" dir="2700000">
              <a:srgbClr val="000000">
                <a:alpha val="43000"/>
              </a:srgbClr>
            </a:outerShdw>
          </a:effectLst>
        </p:spPr>
        <p:txBody>
          <a:bodyPr/>
          <a:lstStyle/>
          <a:p>
            <a:pPr marL="0" indent="0" eaLnBrk="1" hangingPunct="1">
              <a:lnSpc>
                <a:spcPct val="100000"/>
              </a:lnSpc>
              <a:spcAft>
                <a:spcPct val="0"/>
              </a:spcAft>
              <a:defRPr/>
            </a:pPr>
            <a:r>
              <a:rPr lang="en-US" sz="2200" b="1" dirty="0">
                <a:effectLst>
                  <a:outerShdw blurRad="50800" dist="38100" dir="2700000" algn="tl" rotWithShape="0">
                    <a:srgbClr val="000000">
                      <a:alpha val="43000"/>
                    </a:srgbClr>
                  </a:outerShdw>
                </a:effectLst>
                <a:latin typeface="Arial"/>
                <a:ea typeface="Arial" pitchFamily="-111" charset="0"/>
                <a:cs typeface="Arial"/>
              </a:rPr>
              <a:t>Frank </a:t>
            </a:r>
            <a:r>
              <a:rPr lang="en-US" sz="2200" b="1" dirty="0" smtClean="0">
                <a:effectLst>
                  <a:outerShdw blurRad="50800" dist="38100" dir="2700000" algn="tl" rotWithShape="0">
                    <a:srgbClr val="000000">
                      <a:alpha val="43000"/>
                    </a:srgbClr>
                  </a:outerShdw>
                </a:effectLst>
                <a:latin typeface="Arial"/>
                <a:ea typeface="Arial" pitchFamily="-111" charset="0"/>
                <a:cs typeface="Arial"/>
              </a:rPr>
              <a:t>Marks , Fred Toepfer, &amp; John </a:t>
            </a:r>
            <a:r>
              <a:rPr lang="en-US" sz="2200" b="1" dirty="0" err="1" smtClean="0">
                <a:effectLst>
                  <a:outerShdw blurRad="50800" dist="38100" dir="2700000" algn="tl" rotWithShape="0">
                    <a:srgbClr val="000000">
                      <a:alpha val="43000"/>
                    </a:srgbClr>
                  </a:outerShdw>
                </a:effectLst>
                <a:latin typeface="Arial"/>
                <a:ea typeface="Arial" pitchFamily="-111" charset="0"/>
                <a:cs typeface="Arial"/>
              </a:rPr>
              <a:t>Cortinas</a:t>
            </a:r>
            <a:r>
              <a:rPr lang="en-US" sz="2000" b="1" dirty="0" smtClean="0">
                <a:effectLst>
                  <a:outerShdw blurRad="50800" dist="38100" dir="2700000" algn="tl" rotWithShape="0">
                    <a:srgbClr val="000000">
                      <a:alpha val="43000"/>
                    </a:srgbClr>
                  </a:outerShdw>
                </a:effectLst>
                <a:latin typeface="Arial"/>
                <a:ea typeface="Arial" pitchFamily="-111" charset="0"/>
                <a:cs typeface="Arial"/>
              </a:rPr>
              <a:t/>
            </a:r>
            <a:br>
              <a:rPr lang="en-US" sz="2000" b="1" dirty="0" smtClean="0">
                <a:effectLst>
                  <a:outerShdw blurRad="50800" dist="38100" dir="2700000" algn="tl" rotWithShape="0">
                    <a:srgbClr val="000000">
                      <a:alpha val="43000"/>
                    </a:srgbClr>
                  </a:outerShdw>
                </a:effectLst>
                <a:latin typeface="Arial"/>
                <a:ea typeface="Arial" pitchFamily="-111" charset="0"/>
                <a:cs typeface="Arial"/>
              </a:rPr>
            </a:br>
            <a:r>
              <a:rPr lang="en-US" sz="1800" b="1" dirty="0" smtClean="0">
                <a:effectLst>
                  <a:outerShdw blurRad="50800" dist="38100" dir="2700000" algn="tl" rotWithShape="0">
                    <a:srgbClr val="000000">
                      <a:alpha val="43000"/>
                    </a:srgbClr>
                  </a:outerShdw>
                </a:effectLst>
                <a:latin typeface="Arial"/>
                <a:ea typeface="Arial" pitchFamily="-111" charset="0"/>
                <a:cs typeface="Arial"/>
              </a:rPr>
              <a:t>6 March 2014</a:t>
            </a:r>
            <a:endParaRPr lang="en-US" sz="1800" b="1" dirty="0">
              <a:effectLst>
                <a:outerShdw blurRad="50800" dist="38100" dir="2700000" algn="tl" rotWithShape="0">
                  <a:srgbClr val="000000">
                    <a:alpha val="43000"/>
                  </a:srgbClr>
                </a:outerShdw>
              </a:effectLst>
              <a:latin typeface="Arial"/>
              <a:ea typeface="Arial" pitchFamily="-111" charset="0"/>
              <a:cs typeface="Arial"/>
            </a:endParaRPr>
          </a:p>
        </p:txBody>
      </p:sp>
      <p:sp>
        <p:nvSpPr>
          <p:cNvPr id="15367" name="Rectangle 7"/>
          <p:cNvSpPr>
            <a:spLocks noGrp="1" noChangeArrowheads="1"/>
          </p:cNvSpPr>
          <p:nvPr>
            <p:ph type="title" idx="4294967295"/>
          </p:nvPr>
        </p:nvSpPr>
        <p:spPr>
          <a:xfrm>
            <a:off x="-2716" y="3799"/>
            <a:ext cx="8850383" cy="2310423"/>
          </a:xfrm>
          <a:effectLst>
            <a:outerShdw blurRad="63500" dist="107763" dir="2700000" algn="ctr" rotWithShape="0">
              <a:schemeClr val="tx1">
                <a:alpha val="74998"/>
              </a:schemeClr>
            </a:outerShdw>
          </a:effectLst>
        </p:spPr>
        <p:txBody>
          <a:bodyPr/>
          <a:lstStyle/>
          <a:p>
            <a:pPr>
              <a:defRPr/>
            </a:pPr>
            <a:r>
              <a:rPr lang="en-US" dirty="0">
                <a:cs typeface="Arial"/>
              </a:rPr>
              <a:t>Latest Developments in </a:t>
            </a:r>
            <a:r>
              <a:rPr lang="en-US" dirty="0" smtClean="0">
                <a:cs typeface="Arial"/>
              </a:rPr>
              <a:t>NOAA’s </a:t>
            </a:r>
            <a:r>
              <a:rPr lang="en-US" dirty="0">
                <a:cs typeface="Arial"/>
              </a:rPr>
              <a:t>Hurricane </a:t>
            </a:r>
            <a:r>
              <a:rPr lang="en-US" dirty="0" smtClean="0">
                <a:cs typeface="Arial"/>
              </a:rPr>
              <a:t>Research - HFIP</a:t>
            </a:r>
            <a:endParaRPr lang="en-US" dirty="0">
              <a:ea typeface="Calibri" charset="0"/>
              <a:cs typeface="Arial"/>
            </a:endParaRPr>
          </a:p>
        </p:txBody>
      </p:sp>
    </p:spTree>
    <p:extLst>
      <p:ext uri="{BB962C8B-B14F-4D97-AF65-F5344CB8AC3E}">
        <p14:creationId xmlns:p14="http://schemas.microsoft.com/office/powerpoint/2010/main" val="4942752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p:cNvSpPr>
          <p:nvPr>
            <p:ph idx="1"/>
          </p:nvPr>
        </p:nvSpPr>
        <p:spPr>
          <a:xfrm>
            <a:off x="278109" y="1242063"/>
            <a:ext cx="8762410" cy="5067967"/>
          </a:xfrm>
        </p:spPr>
        <p:txBody>
          <a:bodyPr/>
          <a:lstStyle/>
          <a:p>
            <a:pPr eaLnBrk="1" hangingPunct="1">
              <a:spcBef>
                <a:spcPts val="0"/>
              </a:spcBef>
            </a:pPr>
            <a:r>
              <a:rPr lang="en-US" sz="3200" b="1" i="1" dirty="0">
                <a:solidFill>
                  <a:srgbClr val="A10000"/>
                </a:solidFill>
                <a:cs typeface="Arial"/>
              </a:rPr>
              <a:t>Vision</a:t>
            </a:r>
          </a:p>
          <a:p>
            <a:pPr marL="342900" lvl="1" indent="-342900" eaLnBrk="1" hangingPunct="1">
              <a:spcBef>
                <a:spcPts val="0"/>
              </a:spcBef>
              <a:buClr>
                <a:srgbClr val="A10000"/>
              </a:buClr>
              <a:buFont typeface="Arial"/>
              <a:buChar char="•"/>
            </a:pPr>
            <a:r>
              <a:rPr lang="en-US" sz="2800" dirty="0">
                <a:cs typeface="Arial"/>
              </a:rPr>
              <a:t>Organize </a:t>
            </a:r>
            <a:r>
              <a:rPr lang="en-US" sz="2800" dirty="0" smtClean="0">
                <a:cs typeface="Arial"/>
              </a:rPr>
              <a:t>hurricane </a:t>
            </a:r>
            <a:r>
              <a:rPr lang="en-US" sz="2800" dirty="0">
                <a:cs typeface="Arial"/>
              </a:rPr>
              <a:t>community to dramatically improve numerical forecast guidance to NHC in 5-10 </a:t>
            </a:r>
            <a:r>
              <a:rPr lang="en-US" sz="2800" dirty="0" smtClean="0">
                <a:cs typeface="Arial"/>
              </a:rPr>
              <a:t>years</a:t>
            </a:r>
            <a:endParaRPr lang="en-US" sz="2800" dirty="0">
              <a:cs typeface="Arial"/>
            </a:endParaRPr>
          </a:p>
          <a:p>
            <a:pPr eaLnBrk="1" hangingPunct="1">
              <a:spcBef>
                <a:spcPts val="0"/>
              </a:spcBef>
            </a:pPr>
            <a:r>
              <a:rPr lang="en-US" sz="3200" b="1" i="1" dirty="0" smtClean="0">
                <a:solidFill>
                  <a:srgbClr val="A50021"/>
                </a:solidFill>
                <a:ea typeface="Calibri" charset="0"/>
                <a:cs typeface="Arial"/>
              </a:rPr>
              <a:t>Goals</a:t>
            </a:r>
          </a:p>
          <a:p>
            <a:pPr eaLnBrk="1" hangingPunct="1">
              <a:spcBef>
                <a:spcPts val="0"/>
              </a:spcBef>
              <a:buFontTx/>
              <a:buChar char="•"/>
            </a:pPr>
            <a:r>
              <a:rPr lang="en-US" dirty="0" smtClean="0">
                <a:solidFill>
                  <a:srgbClr val="A50021"/>
                </a:solidFill>
                <a:ea typeface="Calibri" charset="0"/>
                <a:cs typeface="Arial"/>
              </a:rPr>
              <a:t>Improve </a:t>
            </a:r>
            <a:r>
              <a:rPr lang="en-US" dirty="0">
                <a:ea typeface="Calibri" charset="0"/>
                <a:cs typeface="Arial"/>
              </a:rPr>
              <a:t>f</a:t>
            </a:r>
            <a:r>
              <a:rPr lang="en-US" dirty="0" smtClean="0">
                <a:ea typeface="Calibri" charset="0"/>
                <a:cs typeface="Arial"/>
              </a:rPr>
              <a:t>orecast </a:t>
            </a:r>
            <a:r>
              <a:rPr lang="en-US" dirty="0">
                <a:ea typeface="Calibri" charset="0"/>
                <a:cs typeface="Arial"/>
              </a:rPr>
              <a:t>a</a:t>
            </a:r>
            <a:r>
              <a:rPr lang="en-US" dirty="0" smtClean="0">
                <a:ea typeface="Calibri" charset="0"/>
                <a:cs typeface="Arial"/>
              </a:rPr>
              <a:t>ccuracy for track </a:t>
            </a:r>
            <a:r>
              <a:rPr lang="en-US" dirty="0">
                <a:ea typeface="Calibri" charset="0"/>
                <a:cs typeface="Arial"/>
              </a:rPr>
              <a:t>&amp; </a:t>
            </a:r>
            <a:r>
              <a:rPr lang="en-US" dirty="0" smtClean="0">
                <a:ea typeface="Calibri" charset="0"/>
                <a:cs typeface="Arial"/>
              </a:rPr>
              <a:t>intensity by 20% in 5 years, 50% in 10 years</a:t>
            </a:r>
          </a:p>
          <a:p>
            <a:pPr marL="338138" indent="-338138" eaLnBrk="1" hangingPunct="1">
              <a:spcBef>
                <a:spcPts val="0"/>
              </a:spcBef>
              <a:buFont typeface="Arial"/>
              <a:buChar char="•"/>
            </a:pPr>
            <a:r>
              <a:rPr lang="en-US" dirty="0" smtClean="0">
                <a:solidFill>
                  <a:srgbClr val="A50021"/>
                </a:solidFill>
                <a:ea typeface="Calibri" charset="0"/>
                <a:cs typeface="Arial"/>
              </a:rPr>
              <a:t>Extend </a:t>
            </a:r>
            <a:r>
              <a:rPr lang="en-US" dirty="0" smtClean="0">
                <a:ea typeface="Calibri" charset="0"/>
                <a:cs typeface="Arial"/>
              </a:rPr>
              <a:t>forecast guidance to 7 days with skill comparable to current 5 day forecasts</a:t>
            </a:r>
          </a:p>
          <a:p>
            <a:pPr marL="338138" indent="-338138" eaLnBrk="1" hangingPunct="1">
              <a:spcBef>
                <a:spcPts val="0"/>
              </a:spcBef>
              <a:buFont typeface="Arial"/>
              <a:buChar char="•"/>
            </a:pPr>
            <a:r>
              <a:rPr lang="en-US" dirty="0" smtClean="0">
                <a:solidFill>
                  <a:srgbClr val="A50021"/>
                </a:solidFill>
                <a:ea typeface="Calibri" charset="0"/>
                <a:cs typeface="Arial"/>
              </a:rPr>
              <a:t>Increase </a:t>
            </a:r>
            <a:r>
              <a:rPr lang="en-US" dirty="0" smtClean="0">
                <a:ea typeface="Calibri" charset="0"/>
                <a:cs typeface="Arial"/>
              </a:rPr>
              <a:t>probability of predicting Rapid intensification at Day 1 to 90% and 60% at Day 5</a:t>
            </a:r>
          </a:p>
        </p:txBody>
      </p:sp>
      <p:pic>
        <p:nvPicPr>
          <p:cNvPr id="1843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9" y="136637"/>
            <a:ext cx="7578056" cy="1052913"/>
          </a:xfrm>
          <a:prstGeom prst="rect">
            <a:avLst/>
          </a:prstGeom>
          <a:noFill/>
          <a:ln w="9525">
            <a:noFill/>
            <a:miter lim="800000"/>
            <a:headEnd/>
            <a:tailEnd/>
          </a:ln>
        </p:spPr>
      </p:pic>
      <p:sp>
        <p:nvSpPr>
          <p:cNvPr id="2" name="TextBox 1"/>
          <p:cNvSpPr txBox="1"/>
          <p:nvPr/>
        </p:nvSpPr>
        <p:spPr>
          <a:xfrm>
            <a:off x="6639246" y="6614858"/>
            <a:ext cx="1531188" cy="276999"/>
          </a:xfrm>
          <a:prstGeom prst="rect">
            <a:avLst/>
          </a:prstGeom>
          <a:noFill/>
        </p:spPr>
        <p:txBody>
          <a:bodyPr wrap="none" rtlCol="0">
            <a:spAutoFit/>
          </a:bodyPr>
          <a:lstStyle/>
          <a:p>
            <a:r>
              <a:rPr lang="en-US" sz="1200" dirty="0">
                <a:latin typeface="+mn-lt"/>
              </a:rPr>
              <a:t>http://</a:t>
            </a:r>
            <a:r>
              <a:rPr lang="en-US" sz="1200" dirty="0" err="1">
                <a:latin typeface="+mn-lt"/>
              </a:rPr>
              <a:t>www.hfip.org</a:t>
            </a:r>
            <a:r>
              <a:rPr lang="en-US" sz="1200" dirty="0">
                <a:latin typeface="+mn-lt"/>
              </a:rPr>
              <a:t>/</a:t>
            </a:r>
          </a:p>
        </p:txBody>
      </p:sp>
    </p:spTree>
    <p:extLst>
      <p:ext uri="{BB962C8B-B14F-4D97-AF65-F5344CB8AC3E}">
        <p14:creationId xmlns:p14="http://schemas.microsoft.com/office/powerpoint/2010/main" val="3709814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txBox="1">
            <a:spLocks noChangeArrowheads="1"/>
          </p:cNvSpPr>
          <p:nvPr/>
        </p:nvSpPr>
        <p:spPr bwMode="auto">
          <a:xfrm>
            <a:off x="22761" y="0"/>
            <a:ext cx="7829190" cy="127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4400" dirty="0" smtClean="0">
                <a:solidFill>
                  <a:schemeClr val="bg1"/>
                </a:solidFill>
                <a:latin typeface="Arial"/>
                <a:cs typeface="Arial"/>
              </a:rPr>
              <a:t>HFIP Successes to date:</a:t>
            </a:r>
          </a:p>
          <a:p>
            <a:r>
              <a:rPr lang="en-US" sz="3200" dirty="0" smtClean="0">
                <a:solidFill>
                  <a:schemeClr val="bg1"/>
                </a:solidFill>
                <a:latin typeface="Arial"/>
                <a:cs typeface="Arial"/>
              </a:rPr>
              <a:t>GFS Track Forecast </a:t>
            </a:r>
            <a:r>
              <a:rPr lang="en-US" sz="3200" dirty="0">
                <a:solidFill>
                  <a:srgbClr val="FFFFFF"/>
                </a:solidFill>
                <a:latin typeface="Arial"/>
                <a:cs typeface="Arial"/>
              </a:rPr>
              <a:t>Improvements</a:t>
            </a:r>
            <a:endParaRPr lang="en-US" sz="3200" dirty="0">
              <a:solidFill>
                <a:schemeClr val="bg1"/>
              </a:solidFill>
              <a:latin typeface="Arial"/>
              <a:cs typeface="Arial"/>
            </a:endParaRPr>
          </a:p>
        </p:txBody>
      </p:sp>
      <p:sp>
        <p:nvSpPr>
          <p:cNvPr id="3" name="Rectangle 2"/>
          <p:cNvSpPr/>
          <p:nvPr/>
        </p:nvSpPr>
        <p:spPr>
          <a:xfrm>
            <a:off x="2163707" y="1471988"/>
            <a:ext cx="4854223" cy="400110"/>
          </a:xfrm>
          <a:prstGeom prst="rect">
            <a:avLst/>
          </a:prstGeom>
        </p:spPr>
        <p:txBody>
          <a:bodyPr wrap="square">
            <a:spAutoFit/>
          </a:bodyPr>
          <a:lstStyle/>
          <a:p>
            <a:pPr algn="ctr"/>
            <a:r>
              <a:rPr lang="en-US" sz="2000" b="1" dirty="0" smtClean="0"/>
              <a:t>(</a:t>
            </a:r>
            <a:r>
              <a:rPr lang="en-US" sz="2000" b="1" dirty="0"/>
              <a:t>% Improvement over HFIP baseline</a:t>
            </a:r>
            <a:r>
              <a:rPr lang="en-US" sz="2000" b="1" dirty="0" smtClean="0"/>
              <a:t>)</a:t>
            </a:r>
            <a:endParaRPr lang="en-US" sz="2000" dirty="0"/>
          </a:p>
        </p:txBody>
      </p:sp>
      <p:pic>
        <p:nvPicPr>
          <p:cNvPr id="2" name="Picture 1" descr="01_Toepfer_Welcome_02192014 (dragged).pdf"/>
          <p:cNvPicPr>
            <a:picLocks noChangeAspect="1"/>
          </p:cNvPicPr>
          <p:nvPr/>
        </p:nvPicPr>
        <p:blipFill rotWithShape="1">
          <a:blip r:embed="rId3" cstate="print">
            <a:extLst>
              <a:ext uri="{28A0092B-C50C-407E-A947-70E740481C1C}">
                <a14:useLocalDpi xmlns:a14="http://schemas.microsoft.com/office/drawing/2010/main"/>
              </a:ext>
            </a:extLst>
          </a:blip>
          <a:srcRect l="3705" t="21537" r="2675" b="6036"/>
          <a:stretch/>
        </p:blipFill>
        <p:spPr>
          <a:xfrm>
            <a:off x="0" y="1994368"/>
            <a:ext cx="4614288" cy="3681608"/>
          </a:xfrm>
          <a:prstGeom prst="rect">
            <a:avLst/>
          </a:prstGeom>
        </p:spPr>
      </p:pic>
      <p:pic>
        <p:nvPicPr>
          <p:cNvPr id="4" name="Picture 3" descr="01_Toepfer_Welcome_02192014 (dragged).pdf"/>
          <p:cNvPicPr>
            <a:picLocks noChangeAspect="1"/>
          </p:cNvPicPr>
          <p:nvPr/>
        </p:nvPicPr>
        <p:blipFill rotWithShape="1">
          <a:blip r:embed="rId4" cstate="print">
            <a:extLst>
              <a:ext uri="{28A0092B-C50C-407E-A947-70E740481C1C}">
                <a14:useLocalDpi xmlns:a14="http://schemas.microsoft.com/office/drawing/2010/main"/>
              </a:ext>
            </a:extLst>
          </a:blip>
          <a:srcRect l="3497" t="21810" r="4219" b="5899"/>
          <a:stretch/>
        </p:blipFill>
        <p:spPr>
          <a:xfrm>
            <a:off x="4521901" y="1988883"/>
            <a:ext cx="4622099" cy="3692579"/>
          </a:xfrm>
          <a:prstGeom prst="rect">
            <a:avLst/>
          </a:prstGeom>
        </p:spPr>
      </p:pic>
      <p:sp>
        <p:nvSpPr>
          <p:cNvPr id="7" name="Rectangle 6"/>
          <p:cNvSpPr/>
          <p:nvPr/>
        </p:nvSpPr>
        <p:spPr>
          <a:xfrm>
            <a:off x="1403588" y="4767403"/>
            <a:ext cx="1870190" cy="400110"/>
          </a:xfrm>
          <a:prstGeom prst="rect">
            <a:avLst/>
          </a:prstGeom>
        </p:spPr>
        <p:txBody>
          <a:bodyPr wrap="square">
            <a:spAutoFit/>
          </a:bodyPr>
          <a:lstStyle/>
          <a:p>
            <a:pPr algn="ctr"/>
            <a:r>
              <a:rPr lang="en-US" sz="2000" b="1" dirty="0" smtClean="0">
                <a:solidFill>
                  <a:srgbClr val="A50021"/>
                </a:solidFill>
              </a:rPr>
              <a:t>2006-2008</a:t>
            </a:r>
            <a:endParaRPr lang="en-US" sz="2000" dirty="0">
              <a:solidFill>
                <a:srgbClr val="A50021"/>
              </a:solidFill>
            </a:endParaRPr>
          </a:p>
        </p:txBody>
      </p:sp>
      <p:sp>
        <p:nvSpPr>
          <p:cNvPr id="8" name="Rectangle 7"/>
          <p:cNvSpPr/>
          <p:nvPr/>
        </p:nvSpPr>
        <p:spPr>
          <a:xfrm>
            <a:off x="5855183" y="4767403"/>
            <a:ext cx="1870190" cy="400110"/>
          </a:xfrm>
          <a:prstGeom prst="rect">
            <a:avLst/>
          </a:prstGeom>
        </p:spPr>
        <p:txBody>
          <a:bodyPr wrap="square">
            <a:spAutoFit/>
          </a:bodyPr>
          <a:lstStyle/>
          <a:p>
            <a:pPr algn="ctr"/>
            <a:r>
              <a:rPr lang="en-US" sz="2000" b="1" dirty="0" smtClean="0">
                <a:solidFill>
                  <a:srgbClr val="A50021"/>
                </a:solidFill>
              </a:rPr>
              <a:t>2012</a:t>
            </a:r>
            <a:endParaRPr lang="en-US" sz="2000" dirty="0">
              <a:solidFill>
                <a:srgbClr val="A50021"/>
              </a:solidFill>
            </a:endParaRPr>
          </a:p>
        </p:txBody>
      </p:sp>
    </p:spTree>
    <p:extLst>
      <p:ext uri="{BB962C8B-B14F-4D97-AF65-F5344CB8AC3E}">
        <p14:creationId xmlns:p14="http://schemas.microsoft.com/office/powerpoint/2010/main" val="19003072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Grp="1" noChangeArrowheads="1"/>
          </p:cNvSpPr>
          <p:nvPr>
            <p:ph type="title"/>
          </p:nvPr>
        </p:nvSpPr>
        <p:spPr/>
        <p:txBody>
          <a:bodyPr/>
          <a:lstStyle/>
          <a:p>
            <a:r>
              <a:rPr lang="en-US" dirty="0">
                <a:ea typeface="Calibri" charset="0"/>
                <a:cs typeface="Arial"/>
              </a:rPr>
              <a:t/>
            </a:r>
            <a:br>
              <a:rPr lang="en-US" dirty="0">
                <a:ea typeface="Calibri" charset="0"/>
                <a:cs typeface="Arial"/>
              </a:rPr>
            </a:br>
            <a:endParaRPr lang="en-US" dirty="0">
              <a:ea typeface="Calibri" charset="0"/>
              <a:cs typeface="Arial"/>
            </a:endParaRPr>
          </a:p>
        </p:txBody>
      </p:sp>
      <p:sp>
        <p:nvSpPr>
          <p:cNvPr id="11" name="TextBox 10"/>
          <p:cNvSpPr txBox="1"/>
          <p:nvPr/>
        </p:nvSpPr>
        <p:spPr>
          <a:xfrm>
            <a:off x="0" y="7106"/>
            <a:ext cx="7993578" cy="1261884"/>
          </a:xfrm>
          <a:prstGeom prst="rect">
            <a:avLst/>
          </a:prstGeom>
          <a:noFill/>
        </p:spPr>
        <p:txBody>
          <a:bodyPr wrap="square" rtlCol="0">
            <a:spAutoFit/>
          </a:bodyPr>
          <a:lstStyle/>
          <a:p>
            <a:r>
              <a:rPr lang="en-US" sz="4400" dirty="0">
                <a:solidFill>
                  <a:schemeClr val="bg1"/>
                </a:solidFill>
                <a:latin typeface="Arial"/>
                <a:cs typeface="Arial"/>
              </a:rPr>
              <a:t>HFIP Successes to date:</a:t>
            </a:r>
          </a:p>
          <a:p>
            <a:r>
              <a:rPr lang="en-US" sz="3200" dirty="0" smtClean="0">
                <a:solidFill>
                  <a:srgbClr val="FFFFFF"/>
                </a:solidFill>
                <a:latin typeface="Arial"/>
                <a:cs typeface="Arial"/>
              </a:rPr>
              <a:t>HWRF Intensity</a:t>
            </a:r>
            <a:r>
              <a:rPr lang="en-US" sz="3200" dirty="0">
                <a:solidFill>
                  <a:srgbClr val="FFFFFF"/>
                </a:solidFill>
                <a:latin typeface="Arial"/>
                <a:cs typeface="Arial"/>
              </a:rPr>
              <a:t> </a:t>
            </a:r>
            <a:r>
              <a:rPr lang="en-US" sz="3200" dirty="0" smtClean="0">
                <a:solidFill>
                  <a:srgbClr val="FFFFFF"/>
                </a:solidFill>
                <a:latin typeface="Arial"/>
                <a:cs typeface="Arial"/>
              </a:rPr>
              <a:t>Forecast Improvements</a:t>
            </a:r>
            <a:endParaRPr lang="en-US" sz="3200" dirty="0">
              <a:solidFill>
                <a:srgbClr val="FFFFFF"/>
              </a:solidFill>
              <a:latin typeface="Arial"/>
              <a:cs typeface="Arial"/>
            </a:endParaRPr>
          </a:p>
        </p:txBody>
      </p:sp>
      <p:sp>
        <p:nvSpPr>
          <p:cNvPr id="14" name="Rectangle 17"/>
          <p:cNvSpPr>
            <a:spLocks noChangeArrowheads="1"/>
          </p:cNvSpPr>
          <p:nvPr/>
        </p:nvSpPr>
        <p:spPr bwMode="auto">
          <a:xfrm>
            <a:off x="5188088" y="6597822"/>
            <a:ext cx="3178349" cy="276999"/>
          </a:xfrm>
          <a:prstGeom prst="rect">
            <a:avLst/>
          </a:prstGeom>
          <a:noFill/>
          <a:ln w="9525">
            <a:noFill/>
            <a:miter lim="800000"/>
            <a:headEnd/>
            <a:tailEnd/>
          </a:ln>
        </p:spPr>
        <p:txBody>
          <a:bodyPr wrap="none">
            <a:prstTxWarp prst="textNoShape">
              <a:avLst/>
            </a:prstTxWarp>
            <a:spAutoFit/>
          </a:bodyPr>
          <a:lstStyle/>
          <a:p>
            <a:r>
              <a:rPr lang="en-US" sz="1200" dirty="0">
                <a:solidFill>
                  <a:srgbClr val="FF0000"/>
                </a:solidFill>
                <a:latin typeface="Arial"/>
                <a:cs typeface="Arial"/>
                <a:hlinkClick r:id="rId3"/>
              </a:rPr>
              <a:t>http://</a:t>
            </a:r>
            <a:r>
              <a:rPr lang="en-US" sz="1200" dirty="0" err="1">
                <a:solidFill>
                  <a:srgbClr val="FF0000"/>
                </a:solidFill>
                <a:latin typeface="Arial"/>
                <a:cs typeface="Arial"/>
                <a:hlinkClick r:id="rId3"/>
              </a:rPr>
              <a:t>www.emc.ncep.noaa.gov</a:t>
            </a:r>
            <a:r>
              <a:rPr lang="en-US" sz="1200" dirty="0">
                <a:solidFill>
                  <a:srgbClr val="FF0000"/>
                </a:solidFill>
                <a:latin typeface="Arial"/>
                <a:cs typeface="Arial"/>
                <a:hlinkClick r:id="rId3"/>
              </a:rPr>
              <a:t>/</a:t>
            </a:r>
            <a:r>
              <a:rPr lang="en-US" sz="1200" dirty="0" err="1">
                <a:solidFill>
                  <a:srgbClr val="FF0000"/>
                </a:solidFill>
                <a:latin typeface="Arial"/>
                <a:cs typeface="Arial"/>
                <a:hlinkClick r:id="rId3"/>
              </a:rPr>
              <a:t>gc_wmb</a:t>
            </a:r>
            <a:r>
              <a:rPr lang="en-US" sz="1200" dirty="0">
                <a:solidFill>
                  <a:srgbClr val="FF0000"/>
                </a:solidFill>
                <a:latin typeface="Arial"/>
                <a:cs typeface="Arial"/>
                <a:hlinkClick r:id="rId3"/>
              </a:rPr>
              <a:t>/</a:t>
            </a:r>
            <a:r>
              <a:rPr lang="en-US" sz="1200" dirty="0" err="1">
                <a:solidFill>
                  <a:srgbClr val="FF0000"/>
                </a:solidFill>
                <a:latin typeface="Arial"/>
                <a:cs typeface="Arial"/>
                <a:hlinkClick r:id="rId3"/>
              </a:rPr>
              <a:t>vxt</a:t>
            </a:r>
            <a:r>
              <a:rPr lang="en-US" sz="1200" dirty="0">
                <a:solidFill>
                  <a:srgbClr val="FF0000"/>
                </a:solidFill>
                <a:latin typeface="Arial"/>
                <a:cs typeface="Arial"/>
                <a:hlinkClick r:id="rId3"/>
              </a:rPr>
              <a:t>/</a:t>
            </a:r>
            <a:endParaRPr lang="en-US" sz="1200" dirty="0">
              <a:solidFill>
                <a:srgbClr val="FF0000"/>
              </a:solidFill>
              <a:latin typeface="Arial"/>
              <a:cs typeface="Arial"/>
            </a:endParaRPr>
          </a:p>
        </p:txBody>
      </p:sp>
      <p:pic>
        <p:nvPicPr>
          <p:cNvPr id="4" name="Picture 3" descr="02_Gall_current status of HFIP (dragged).pdf"/>
          <p:cNvPicPr>
            <a:picLocks noChangeAspect="1"/>
          </p:cNvPicPr>
          <p:nvPr/>
        </p:nvPicPr>
        <p:blipFill rotWithShape="1">
          <a:blip r:embed="rId4" cstate="print">
            <a:extLst>
              <a:ext uri="{28A0092B-C50C-407E-A947-70E740481C1C}">
                <a14:useLocalDpi xmlns:a14="http://schemas.microsoft.com/office/drawing/2010/main"/>
              </a:ext>
            </a:extLst>
          </a:blip>
          <a:srcRect l="7936" t="22555" r="6122" b="5326"/>
          <a:stretch/>
        </p:blipFill>
        <p:spPr>
          <a:xfrm>
            <a:off x="563361" y="1317658"/>
            <a:ext cx="8055731" cy="5070093"/>
          </a:xfrm>
          <a:prstGeom prst="rect">
            <a:avLst/>
          </a:prstGeom>
        </p:spPr>
      </p:pic>
    </p:spTree>
    <p:extLst>
      <p:ext uri="{BB962C8B-B14F-4D97-AF65-F5344CB8AC3E}">
        <p14:creationId xmlns:p14="http://schemas.microsoft.com/office/powerpoint/2010/main" val="1501456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Grp="1" noChangeArrowheads="1"/>
          </p:cNvSpPr>
          <p:nvPr>
            <p:ph type="title"/>
          </p:nvPr>
        </p:nvSpPr>
        <p:spPr/>
        <p:txBody>
          <a:bodyPr/>
          <a:lstStyle/>
          <a:p>
            <a:r>
              <a:rPr lang="en-US">
                <a:ea typeface="Calibri" charset="0"/>
                <a:cs typeface="Arial"/>
              </a:rPr>
              <a:t/>
            </a:r>
            <a:br>
              <a:rPr lang="en-US">
                <a:ea typeface="Calibri" charset="0"/>
                <a:cs typeface="Arial"/>
              </a:rPr>
            </a:br>
            <a:endParaRPr lang="en-US">
              <a:ea typeface="Calibri" charset="0"/>
              <a:cs typeface="Arial"/>
            </a:endParaRPr>
          </a:p>
        </p:txBody>
      </p:sp>
      <p:sp>
        <p:nvSpPr>
          <p:cNvPr id="11" name="TextBox 10"/>
          <p:cNvSpPr txBox="1"/>
          <p:nvPr/>
        </p:nvSpPr>
        <p:spPr>
          <a:xfrm>
            <a:off x="0" y="0"/>
            <a:ext cx="7993578" cy="1261884"/>
          </a:xfrm>
          <a:prstGeom prst="rect">
            <a:avLst/>
          </a:prstGeom>
          <a:noFill/>
        </p:spPr>
        <p:txBody>
          <a:bodyPr wrap="square" rtlCol="0">
            <a:spAutoFit/>
          </a:bodyPr>
          <a:lstStyle/>
          <a:p>
            <a:r>
              <a:rPr lang="en-US" sz="4400" dirty="0">
                <a:solidFill>
                  <a:schemeClr val="bg1"/>
                </a:solidFill>
                <a:latin typeface="Arial"/>
                <a:cs typeface="Arial"/>
              </a:rPr>
              <a:t>HFIP Successes to date:</a:t>
            </a:r>
          </a:p>
          <a:p>
            <a:r>
              <a:rPr lang="en-US" sz="3200" dirty="0" smtClean="0">
                <a:solidFill>
                  <a:srgbClr val="FFFFFF"/>
                </a:solidFill>
                <a:latin typeface="Arial"/>
                <a:cs typeface="Arial"/>
              </a:rPr>
              <a:t>Other Areas</a:t>
            </a:r>
            <a:endParaRPr lang="en-US" sz="3200" dirty="0">
              <a:solidFill>
                <a:srgbClr val="FFFFFF"/>
              </a:solidFill>
              <a:latin typeface="Arial"/>
              <a:cs typeface="Arial"/>
            </a:endParaRPr>
          </a:p>
        </p:txBody>
      </p:sp>
      <p:sp>
        <p:nvSpPr>
          <p:cNvPr id="2" name="TextBox 1"/>
          <p:cNvSpPr txBox="1"/>
          <p:nvPr/>
        </p:nvSpPr>
        <p:spPr>
          <a:xfrm>
            <a:off x="254000" y="1313797"/>
            <a:ext cx="8730074" cy="4985980"/>
          </a:xfrm>
          <a:prstGeom prst="rect">
            <a:avLst/>
          </a:prstGeom>
          <a:noFill/>
        </p:spPr>
        <p:txBody>
          <a:bodyPr wrap="square" rtlCol="0">
            <a:spAutoFit/>
          </a:bodyPr>
          <a:lstStyle/>
          <a:p>
            <a:pPr marL="342900" indent="-342900">
              <a:spcBef>
                <a:spcPts val="600"/>
              </a:spcBef>
              <a:buFont typeface="Arial"/>
              <a:buChar char="•"/>
            </a:pPr>
            <a:r>
              <a:rPr lang="en-US" dirty="0" smtClean="0">
                <a:latin typeface="Arial"/>
                <a:cs typeface="Arial"/>
              </a:rPr>
              <a:t>Demonstrated HWRF ensemble - </a:t>
            </a:r>
            <a:r>
              <a:rPr lang="en-US" dirty="0" smtClean="0">
                <a:solidFill>
                  <a:srgbClr val="A50021"/>
                </a:solidFill>
                <a:latin typeface="Arial"/>
                <a:cs typeface="Arial"/>
              </a:rPr>
              <a:t>shows great promise</a:t>
            </a:r>
            <a:endParaRPr lang="en-US" dirty="0">
              <a:solidFill>
                <a:srgbClr val="A50021"/>
              </a:solidFill>
              <a:latin typeface="Arial"/>
              <a:cs typeface="Arial"/>
            </a:endParaRPr>
          </a:p>
          <a:p>
            <a:pPr marL="342900" indent="-342900">
              <a:spcBef>
                <a:spcPts val="600"/>
              </a:spcBef>
              <a:buFont typeface="Arial"/>
              <a:buChar char="•"/>
            </a:pPr>
            <a:r>
              <a:rPr lang="en-US" dirty="0">
                <a:latin typeface="Arial"/>
                <a:cs typeface="Arial"/>
              </a:rPr>
              <a:t>JTWC evaluating HWRF </a:t>
            </a:r>
            <a:r>
              <a:rPr lang="en-US" dirty="0" smtClean="0">
                <a:latin typeface="Arial"/>
                <a:cs typeface="Arial"/>
              </a:rPr>
              <a:t>guidance in WPAC, NIO, SIO using HFIP Demonstration System on Jets – </a:t>
            </a:r>
            <a:r>
              <a:rPr lang="en-US" dirty="0" smtClean="0">
                <a:solidFill>
                  <a:srgbClr val="A50021"/>
                </a:solidFill>
                <a:latin typeface="Arial"/>
                <a:cs typeface="Arial"/>
              </a:rPr>
              <a:t>very successful</a:t>
            </a:r>
            <a:endParaRPr lang="en-US" dirty="0">
              <a:solidFill>
                <a:srgbClr val="A50021"/>
              </a:solidFill>
              <a:latin typeface="Arial"/>
              <a:cs typeface="Arial"/>
            </a:endParaRPr>
          </a:p>
          <a:p>
            <a:pPr marL="342900" indent="-342900">
              <a:spcBef>
                <a:spcPts val="600"/>
              </a:spcBef>
              <a:buFont typeface="Arial"/>
              <a:buChar char="•"/>
            </a:pPr>
            <a:r>
              <a:rPr lang="en-US" dirty="0" smtClean="0">
                <a:latin typeface="Arial"/>
                <a:cs typeface="Arial"/>
              </a:rPr>
              <a:t>Demonstrated prototype product </a:t>
            </a:r>
            <a:r>
              <a:rPr lang="en-US" dirty="0">
                <a:latin typeface="Arial"/>
                <a:cs typeface="Arial"/>
              </a:rPr>
              <a:t>for </a:t>
            </a:r>
            <a:r>
              <a:rPr lang="en-US" dirty="0" smtClean="0">
                <a:latin typeface="Arial"/>
                <a:cs typeface="Arial"/>
              </a:rPr>
              <a:t>genesis </a:t>
            </a:r>
            <a:r>
              <a:rPr lang="en-US" dirty="0">
                <a:latin typeface="Arial"/>
                <a:cs typeface="Arial"/>
              </a:rPr>
              <a:t>using </a:t>
            </a:r>
            <a:r>
              <a:rPr lang="en-US" dirty="0" smtClean="0">
                <a:latin typeface="Arial"/>
                <a:cs typeface="Arial"/>
              </a:rPr>
              <a:t>HFIP </a:t>
            </a:r>
            <a:r>
              <a:rPr lang="en-US" dirty="0">
                <a:latin typeface="Arial"/>
                <a:cs typeface="Arial"/>
              </a:rPr>
              <a:t>global </a:t>
            </a:r>
            <a:r>
              <a:rPr lang="en-US" dirty="0" smtClean="0">
                <a:latin typeface="Arial"/>
                <a:cs typeface="Arial"/>
              </a:rPr>
              <a:t>ensembles – </a:t>
            </a:r>
            <a:r>
              <a:rPr lang="en-US" dirty="0" smtClean="0">
                <a:solidFill>
                  <a:srgbClr val="A50021"/>
                </a:solidFill>
                <a:latin typeface="Arial"/>
                <a:cs typeface="Arial"/>
              </a:rPr>
              <a:t>brief NWS leadership during demo</a:t>
            </a:r>
            <a:endParaRPr lang="en-US" dirty="0">
              <a:solidFill>
                <a:srgbClr val="A50021"/>
              </a:solidFill>
              <a:latin typeface="Arial"/>
              <a:cs typeface="Arial"/>
            </a:endParaRPr>
          </a:p>
          <a:p>
            <a:pPr marL="342900" indent="-342900">
              <a:spcBef>
                <a:spcPts val="600"/>
              </a:spcBef>
              <a:buFont typeface="Arial"/>
              <a:buChar char="•"/>
            </a:pPr>
            <a:r>
              <a:rPr lang="en-US" dirty="0" smtClean="0">
                <a:latin typeface="Arial"/>
                <a:cs typeface="Arial"/>
              </a:rPr>
              <a:t>Demonstrated next </a:t>
            </a:r>
            <a:r>
              <a:rPr lang="en-US" dirty="0">
                <a:latin typeface="Arial"/>
                <a:cs typeface="Arial"/>
              </a:rPr>
              <a:t>generation </a:t>
            </a:r>
            <a:r>
              <a:rPr lang="en-US" dirty="0" smtClean="0">
                <a:latin typeface="Arial"/>
                <a:cs typeface="Arial"/>
              </a:rPr>
              <a:t>storm </a:t>
            </a:r>
            <a:r>
              <a:rPr lang="en-US" dirty="0">
                <a:latin typeface="Arial"/>
                <a:cs typeface="Arial"/>
              </a:rPr>
              <a:t>surge </a:t>
            </a:r>
            <a:r>
              <a:rPr lang="en-US" dirty="0" smtClean="0">
                <a:latin typeface="Arial"/>
                <a:cs typeface="Arial"/>
              </a:rPr>
              <a:t>model - forecast </a:t>
            </a:r>
            <a:r>
              <a:rPr lang="en-US" dirty="0">
                <a:latin typeface="Arial"/>
                <a:cs typeface="Arial"/>
              </a:rPr>
              <a:t>for </a:t>
            </a:r>
            <a:r>
              <a:rPr lang="en-US" dirty="0" smtClean="0">
                <a:latin typeface="Arial"/>
                <a:cs typeface="Arial"/>
              </a:rPr>
              <a:t>Sandy 36 h </a:t>
            </a:r>
            <a:r>
              <a:rPr lang="en-US" dirty="0">
                <a:latin typeface="Arial"/>
                <a:cs typeface="Arial"/>
              </a:rPr>
              <a:t>before landfall </a:t>
            </a:r>
            <a:r>
              <a:rPr lang="en-US" dirty="0">
                <a:solidFill>
                  <a:srgbClr val="A50021"/>
                </a:solidFill>
                <a:latin typeface="Arial"/>
                <a:cs typeface="Arial"/>
              </a:rPr>
              <a:t>showed surprising skill </a:t>
            </a:r>
            <a:r>
              <a:rPr lang="en-US" dirty="0" smtClean="0">
                <a:latin typeface="Arial"/>
                <a:cs typeface="Arial"/>
              </a:rPr>
              <a:t>for NYC and NJ coast</a:t>
            </a:r>
            <a:r>
              <a:rPr lang="en-US" dirty="0">
                <a:latin typeface="Arial"/>
                <a:cs typeface="Arial"/>
              </a:rPr>
              <a:t>. </a:t>
            </a:r>
          </a:p>
          <a:p>
            <a:pPr marL="342900" indent="-342900">
              <a:spcBef>
                <a:spcPts val="600"/>
              </a:spcBef>
              <a:buFont typeface="Arial"/>
              <a:buChar char="•"/>
            </a:pPr>
            <a:r>
              <a:rPr lang="en-US" dirty="0" smtClean="0">
                <a:latin typeface="Arial"/>
                <a:cs typeface="Arial"/>
              </a:rPr>
              <a:t>Demonstrated performance </a:t>
            </a:r>
            <a:r>
              <a:rPr lang="en-US" dirty="0">
                <a:latin typeface="Arial"/>
                <a:cs typeface="Arial"/>
              </a:rPr>
              <a:t>gain of increased operational resolution in </a:t>
            </a:r>
            <a:r>
              <a:rPr lang="en-US" dirty="0" smtClean="0">
                <a:latin typeface="Arial"/>
                <a:cs typeface="Arial"/>
              </a:rPr>
              <a:t>Hybrid DA</a:t>
            </a:r>
            <a:endParaRPr lang="en-US" dirty="0">
              <a:latin typeface="Arial"/>
              <a:cs typeface="Arial"/>
            </a:endParaRPr>
          </a:p>
          <a:p>
            <a:pPr marL="342900" indent="-342900">
              <a:spcBef>
                <a:spcPts val="600"/>
              </a:spcBef>
              <a:buFont typeface="Arial"/>
              <a:buChar char="•"/>
            </a:pPr>
            <a:r>
              <a:rPr lang="en-US" dirty="0" smtClean="0">
                <a:latin typeface="Arial"/>
                <a:cs typeface="Arial"/>
              </a:rPr>
              <a:t>Grants </a:t>
            </a:r>
            <a:r>
              <a:rPr lang="en-US" dirty="0">
                <a:latin typeface="Arial"/>
                <a:cs typeface="Arial"/>
              </a:rPr>
              <a:t>to Academia </a:t>
            </a:r>
          </a:p>
          <a:p>
            <a:pPr marL="342900" indent="-342900">
              <a:spcBef>
                <a:spcPts val="600"/>
              </a:spcBef>
              <a:buFont typeface="Arial"/>
              <a:buChar char="•"/>
            </a:pPr>
            <a:r>
              <a:rPr lang="en-US" dirty="0" smtClean="0">
                <a:latin typeface="Arial"/>
                <a:cs typeface="Arial"/>
              </a:rPr>
              <a:t>Scientific </a:t>
            </a:r>
            <a:r>
              <a:rPr lang="en-US" dirty="0">
                <a:latin typeface="Arial"/>
                <a:cs typeface="Arial"/>
              </a:rPr>
              <a:t>Review Committee </a:t>
            </a:r>
            <a:r>
              <a:rPr lang="en-US" dirty="0" smtClean="0">
                <a:latin typeface="Arial"/>
                <a:cs typeface="Arial"/>
              </a:rPr>
              <a:t>established </a:t>
            </a:r>
            <a:endParaRPr lang="en-US" dirty="0">
              <a:latin typeface="Arial"/>
              <a:cs typeface="Arial"/>
            </a:endParaRPr>
          </a:p>
        </p:txBody>
      </p:sp>
    </p:spTree>
    <p:extLst>
      <p:ext uri="{BB962C8B-B14F-4D97-AF65-F5344CB8AC3E}">
        <p14:creationId xmlns:p14="http://schemas.microsoft.com/office/powerpoint/2010/main" val="2055615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8229600" cy="1306286"/>
          </a:xfrm>
        </p:spPr>
        <p:txBody>
          <a:bodyPr/>
          <a:lstStyle/>
          <a:p>
            <a:r>
              <a:rPr lang="en-US" sz="4800" dirty="0" smtClean="0">
                <a:cs typeface="Arial"/>
              </a:rPr>
              <a:t>HFIP Lesson Learned</a:t>
            </a:r>
          </a:p>
        </p:txBody>
      </p:sp>
      <p:sp>
        <p:nvSpPr>
          <p:cNvPr id="2" name="TextBox 1"/>
          <p:cNvSpPr txBox="1"/>
          <p:nvPr/>
        </p:nvSpPr>
        <p:spPr>
          <a:xfrm>
            <a:off x="196891" y="1334064"/>
            <a:ext cx="8715194" cy="4909036"/>
          </a:xfrm>
          <a:prstGeom prst="rect">
            <a:avLst/>
          </a:prstGeom>
          <a:noFill/>
        </p:spPr>
        <p:txBody>
          <a:bodyPr wrap="square" rtlCol="0">
            <a:spAutoFit/>
          </a:bodyPr>
          <a:lstStyle/>
          <a:p>
            <a:pPr marL="285750" indent="-285750">
              <a:spcBef>
                <a:spcPts val="600"/>
              </a:spcBef>
              <a:buFont typeface="Arial"/>
              <a:buChar char="•"/>
            </a:pPr>
            <a:r>
              <a:rPr lang="en-US" sz="2400" dirty="0" smtClean="0">
                <a:latin typeface="Arial"/>
                <a:cs typeface="Arial"/>
              </a:rPr>
              <a:t>Make better use of inner core observations to evaluate more than track and intensity:</a:t>
            </a:r>
          </a:p>
          <a:p>
            <a:pPr marL="742950" lvl="1" indent="-285750">
              <a:spcBef>
                <a:spcPts val="600"/>
              </a:spcBef>
              <a:buFont typeface="Arial"/>
              <a:buChar char="•"/>
            </a:pPr>
            <a:r>
              <a:rPr lang="en-US" sz="2400" dirty="0" smtClean="0">
                <a:latin typeface="Arial"/>
                <a:cs typeface="Arial"/>
              </a:rPr>
              <a:t>Structure – drives damage and coastal inundation (surge)</a:t>
            </a:r>
          </a:p>
          <a:p>
            <a:pPr marL="742950" lvl="1" indent="-285750">
              <a:spcBef>
                <a:spcPts val="600"/>
              </a:spcBef>
              <a:buFont typeface="Arial"/>
              <a:buChar char="•"/>
            </a:pPr>
            <a:r>
              <a:rPr lang="en-US" sz="2400" dirty="0" smtClean="0">
                <a:latin typeface="Arial"/>
                <a:cs typeface="Arial"/>
              </a:rPr>
              <a:t>Rainfall – drives inland inundation (floods)</a:t>
            </a:r>
            <a:endParaRPr lang="en-US" sz="2400" dirty="0">
              <a:latin typeface="Arial"/>
              <a:cs typeface="Arial"/>
            </a:endParaRPr>
          </a:p>
          <a:p>
            <a:pPr marL="285750" indent="-285750">
              <a:spcBef>
                <a:spcPts val="600"/>
              </a:spcBef>
              <a:buFont typeface="Arial"/>
              <a:buChar char="•"/>
            </a:pPr>
            <a:r>
              <a:rPr lang="en-US" sz="2400" dirty="0" smtClean="0">
                <a:latin typeface="Arial"/>
                <a:cs typeface="Arial"/>
              </a:rPr>
              <a:t>Make better use of inner core observations (in-situ &amp; satellite) to initialize models</a:t>
            </a:r>
          </a:p>
          <a:p>
            <a:pPr marL="285750" indent="-285750">
              <a:spcBef>
                <a:spcPts val="600"/>
              </a:spcBef>
              <a:buFont typeface="Arial"/>
              <a:buChar char="•"/>
            </a:pPr>
            <a:r>
              <a:rPr lang="en-US" sz="2400" dirty="0" smtClean="0">
                <a:latin typeface="Arial"/>
                <a:cs typeface="Arial"/>
              </a:rPr>
              <a:t>Develop strategies to use ensembles to address uncertainty in intensity, structure, surge, and rain</a:t>
            </a:r>
          </a:p>
          <a:p>
            <a:pPr marL="285750" indent="-285750">
              <a:spcBef>
                <a:spcPts val="600"/>
              </a:spcBef>
              <a:buFont typeface="Arial"/>
              <a:buChar char="•"/>
            </a:pPr>
            <a:r>
              <a:rPr lang="en-US" sz="2400" dirty="0" smtClean="0">
                <a:latin typeface="Arial"/>
                <a:cs typeface="Arial"/>
              </a:rPr>
              <a:t>Future model architecture must include environmental changes on times scales to 10 days (best represented in global model), and to resolve rapidly changing inner core structure (best handled by moving nests)</a:t>
            </a:r>
          </a:p>
        </p:txBody>
      </p:sp>
    </p:spTree>
    <p:extLst>
      <p:ext uri="{BB962C8B-B14F-4D97-AF65-F5344CB8AC3E}">
        <p14:creationId xmlns:p14="http://schemas.microsoft.com/office/powerpoint/2010/main" val="1650118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1" y="0"/>
            <a:ext cx="7986889" cy="1371600"/>
          </a:xfrm>
        </p:spPr>
        <p:txBody>
          <a:bodyPr/>
          <a:lstStyle/>
          <a:p>
            <a:r>
              <a:rPr lang="en-US" sz="4400" dirty="0" smtClean="0">
                <a:ea typeface="Calibri" charset="0"/>
                <a:cs typeface="Arial"/>
              </a:rPr>
              <a:t>HFIP Priorities 2014-2016</a:t>
            </a:r>
          </a:p>
        </p:txBody>
      </p:sp>
      <p:sp>
        <p:nvSpPr>
          <p:cNvPr id="2" name="TextBox 1"/>
          <p:cNvSpPr txBox="1"/>
          <p:nvPr/>
        </p:nvSpPr>
        <p:spPr>
          <a:xfrm>
            <a:off x="122295" y="1297658"/>
            <a:ext cx="8918223" cy="5124480"/>
          </a:xfrm>
          <a:prstGeom prst="rect">
            <a:avLst/>
          </a:prstGeom>
          <a:noFill/>
        </p:spPr>
        <p:txBody>
          <a:bodyPr wrap="square" rtlCol="0">
            <a:spAutoFit/>
          </a:bodyPr>
          <a:lstStyle/>
          <a:p>
            <a:pPr indent="-230187">
              <a:spcBef>
                <a:spcPts val="600"/>
              </a:spcBef>
            </a:pPr>
            <a:r>
              <a:rPr lang="en-US" b="1" dirty="0" smtClean="0"/>
              <a:t>Operational </a:t>
            </a:r>
            <a:r>
              <a:rPr lang="en-US" b="1" dirty="0"/>
              <a:t>Impact </a:t>
            </a:r>
          </a:p>
          <a:p>
            <a:pPr marL="230188" indent="-230188">
              <a:spcBef>
                <a:spcPts val="600"/>
              </a:spcBef>
              <a:buFont typeface="Arial"/>
              <a:buChar char="•"/>
            </a:pPr>
            <a:r>
              <a:rPr lang="en-US" sz="2000" dirty="0" smtClean="0"/>
              <a:t>Continue demonstration </a:t>
            </a:r>
            <a:r>
              <a:rPr lang="en-US" sz="2000" dirty="0"/>
              <a:t>of </a:t>
            </a:r>
            <a:r>
              <a:rPr lang="en-US" sz="2000" dirty="0" smtClean="0"/>
              <a:t>real</a:t>
            </a:r>
            <a:r>
              <a:rPr lang="en-US" sz="2000" dirty="0"/>
              <a:t>-</a:t>
            </a:r>
            <a:r>
              <a:rPr lang="en-US" sz="2000" dirty="0" smtClean="0"/>
              <a:t>time Experimental </a:t>
            </a:r>
            <a:r>
              <a:rPr lang="en-US" sz="2000" dirty="0"/>
              <a:t>Numerical Forecast System </a:t>
            </a:r>
            <a:r>
              <a:rPr lang="en-US" sz="2000" dirty="0" smtClean="0"/>
              <a:t>on </a:t>
            </a:r>
            <a:r>
              <a:rPr lang="en-US" sz="2000" dirty="0"/>
              <a:t>HFIP Boulder Jet System during hurricane season </a:t>
            </a:r>
          </a:p>
          <a:p>
            <a:pPr marL="230188" indent="-230188">
              <a:spcBef>
                <a:spcPts val="600"/>
              </a:spcBef>
              <a:buFont typeface="Arial"/>
              <a:buChar char="•"/>
            </a:pPr>
            <a:r>
              <a:rPr lang="en-US" sz="2000" dirty="0"/>
              <a:t>Determine </a:t>
            </a:r>
            <a:r>
              <a:rPr lang="en-US" sz="2000" dirty="0" smtClean="0"/>
              <a:t>benefit of reconnaissance data &amp; Doppler Radar (TDR) </a:t>
            </a:r>
            <a:endParaRPr lang="en-US" sz="2000" dirty="0"/>
          </a:p>
          <a:p>
            <a:pPr marL="230188" indent="-230188">
              <a:spcBef>
                <a:spcPts val="600"/>
              </a:spcBef>
              <a:buFont typeface="Arial"/>
              <a:buChar char="•"/>
            </a:pPr>
            <a:r>
              <a:rPr lang="en-US" sz="2000" dirty="0"/>
              <a:t>Demonstrate </a:t>
            </a:r>
            <a:r>
              <a:rPr lang="en-US" sz="2000" dirty="0" smtClean="0"/>
              <a:t>multi</a:t>
            </a:r>
            <a:r>
              <a:rPr lang="en-US" sz="2000" dirty="0"/>
              <a:t>- </a:t>
            </a:r>
            <a:r>
              <a:rPr lang="en-US" sz="2000" dirty="0" smtClean="0"/>
              <a:t>&amp; single</a:t>
            </a:r>
            <a:r>
              <a:rPr lang="en-US" sz="2000" dirty="0"/>
              <a:t>-model ensembles for Track </a:t>
            </a:r>
            <a:r>
              <a:rPr lang="en-US" sz="2000" dirty="0" smtClean="0"/>
              <a:t>&amp; Intensity </a:t>
            </a:r>
            <a:endParaRPr lang="en-US" sz="2000" dirty="0"/>
          </a:p>
          <a:p>
            <a:pPr indent="-230187">
              <a:spcBef>
                <a:spcPts val="600"/>
              </a:spcBef>
            </a:pPr>
            <a:r>
              <a:rPr lang="en-US" b="1" dirty="0"/>
              <a:t>Research </a:t>
            </a:r>
            <a:r>
              <a:rPr lang="en-US" b="1" dirty="0" smtClean="0"/>
              <a:t>&amp; Development </a:t>
            </a:r>
            <a:endParaRPr lang="en-US" b="1" dirty="0"/>
          </a:p>
          <a:p>
            <a:pPr marL="230188" indent="-230188">
              <a:spcBef>
                <a:spcPts val="600"/>
              </a:spcBef>
              <a:buFont typeface="Arial"/>
              <a:buChar char="•"/>
            </a:pPr>
            <a:r>
              <a:rPr lang="en-US" sz="2000" dirty="0" smtClean="0"/>
              <a:t>Improve use </a:t>
            </a:r>
            <a:r>
              <a:rPr lang="en-US" sz="2000" dirty="0"/>
              <a:t>of </a:t>
            </a:r>
            <a:r>
              <a:rPr lang="en-US" sz="2000" dirty="0" smtClean="0"/>
              <a:t>TDR </a:t>
            </a:r>
            <a:r>
              <a:rPr lang="en-US" sz="2000" dirty="0"/>
              <a:t>flights operationally </a:t>
            </a:r>
          </a:p>
          <a:p>
            <a:pPr marL="230188" indent="-230188">
              <a:spcBef>
                <a:spcPts val="600"/>
              </a:spcBef>
              <a:buFont typeface="Arial"/>
              <a:buChar char="•"/>
            </a:pPr>
            <a:r>
              <a:rPr lang="en-US" sz="2000" dirty="0"/>
              <a:t>Improve use of Satellite data in </a:t>
            </a:r>
            <a:r>
              <a:rPr lang="en-US" sz="2000" dirty="0" smtClean="0"/>
              <a:t>TC DA </a:t>
            </a:r>
            <a:r>
              <a:rPr lang="en-US" sz="2000" dirty="0" smtClean="0"/>
              <a:t>(</a:t>
            </a:r>
            <a:r>
              <a:rPr lang="en-US" sz="2000" dirty="0" smtClean="0">
                <a:solidFill>
                  <a:srgbClr val="A50021"/>
                </a:solidFill>
              </a:rPr>
              <a:t>Sandy </a:t>
            </a:r>
            <a:r>
              <a:rPr lang="en-US" sz="2000" dirty="0" smtClean="0">
                <a:solidFill>
                  <a:srgbClr val="A50021"/>
                </a:solidFill>
              </a:rPr>
              <a:t>Supplemental - QOSAP</a:t>
            </a:r>
            <a:r>
              <a:rPr lang="en-US" sz="2000" dirty="0" smtClean="0"/>
              <a:t>)</a:t>
            </a:r>
            <a:endParaRPr lang="en-US" sz="2000" dirty="0"/>
          </a:p>
          <a:p>
            <a:pPr marL="230188" indent="-230188">
              <a:spcBef>
                <a:spcPts val="600"/>
              </a:spcBef>
              <a:buFont typeface="Arial"/>
              <a:buChar char="•"/>
            </a:pPr>
            <a:r>
              <a:rPr lang="en-US" sz="2000" dirty="0"/>
              <a:t>Develop HWRF GSI hybrid DA </a:t>
            </a:r>
            <a:r>
              <a:rPr lang="en-US" sz="2000" dirty="0" smtClean="0"/>
              <a:t>- </a:t>
            </a:r>
            <a:r>
              <a:rPr lang="en-US" sz="2000" dirty="0"/>
              <a:t>Focus on high resolution inner domains </a:t>
            </a:r>
          </a:p>
          <a:p>
            <a:pPr marL="230188" indent="-230188">
              <a:spcBef>
                <a:spcPts val="600"/>
              </a:spcBef>
              <a:buFont typeface="Arial"/>
              <a:buChar char="•"/>
            </a:pPr>
            <a:r>
              <a:rPr lang="en-US" sz="2000" dirty="0" smtClean="0"/>
              <a:t>Develop Global </a:t>
            </a:r>
            <a:r>
              <a:rPr lang="en-US" sz="2000" dirty="0"/>
              <a:t>Physics for higher resolution </a:t>
            </a:r>
            <a:r>
              <a:rPr lang="en-US" sz="2000" dirty="0" smtClean="0"/>
              <a:t>(</a:t>
            </a:r>
            <a:r>
              <a:rPr lang="en-US" sz="2000" dirty="0" smtClean="0">
                <a:solidFill>
                  <a:srgbClr val="A50021"/>
                </a:solidFill>
              </a:rPr>
              <a:t>Sandy Supplemental HIWPP</a:t>
            </a:r>
            <a:r>
              <a:rPr lang="en-US" sz="2000" dirty="0" smtClean="0"/>
              <a:t>)</a:t>
            </a:r>
            <a:endParaRPr lang="en-US" sz="2000" dirty="0"/>
          </a:p>
          <a:p>
            <a:pPr marL="230188" indent="-230188">
              <a:spcBef>
                <a:spcPts val="600"/>
              </a:spcBef>
              <a:buFont typeface="Arial"/>
              <a:buChar char="•"/>
            </a:pPr>
            <a:r>
              <a:rPr lang="en-US" sz="2000" dirty="0"/>
              <a:t>Continue to improve HWRF Physics </a:t>
            </a:r>
            <a:r>
              <a:rPr lang="en-US" sz="2000" dirty="0" smtClean="0"/>
              <a:t>(</a:t>
            </a:r>
            <a:r>
              <a:rPr lang="en-US" sz="2000" dirty="0" smtClean="0">
                <a:solidFill>
                  <a:srgbClr val="A50021"/>
                </a:solidFill>
              </a:rPr>
              <a:t>Sandy Supplemental - OAR</a:t>
            </a:r>
            <a:r>
              <a:rPr lang="en-US" sz="2000" dirty="0" smtClean="0"/>
              <a:t>)</a:t>
            </a:r>
          </a:p>
          <a:p>
            <a:pPr indent="-230187">
              <a:spcBef>
                <a:spcPts val="600"/>
              </a:spcBef>
            </a:pPr>
            <a:r>
              <a:rPr lang="en-US" b="1" dirty="0" smtClean="0"/>
              <a:t>Technical </a:t>
            </a:r>
            <a:r>
              <a:rPr lang="en-US" b="1" dirty="0"/>
              <a:t>Advancements </a:t>
            </a:r>
          </a:p>
          <a:p>
            <a:pPr marL="230188" indent="-230188">
              <a:spcBef>
                <a:spcPts val="600"/>
              </a:spcBef>
              <a:buFont typeface="Arial"/>
              <a:buChar char="•"/>
            </a:pPr>
            <a:r>
              <a:rPr lang="en-US" sz="2000" dirty="0" smtClean="0"/>
              <a:t>Convert </a:t>
            </a:r>
            <a:r>
              <a:rPr lang="en-US" sz="2000" dirty="0"/>
              <a:t>HWRF to </a:t>
            </a:r>
            <a:r>
              <a:rPr lang="en-US" sz="2000" dirty="0" smtClean="0"/>
              <a:t>NMMB </a:t>
            </a:r>
            <a:r>
              <a:rPr lang="en-US" sz="2000" dirty="0"/>
              <a:t>(under NEMS) </a:t>
            </a:r>
            <a:r>
              <a:rPr lang="en-US" sz="2000" dirty="0" smtClean="0"/>
              <a:t>&amp; transition to operations (</a:t>
            </a:r>
            <a:r>
              <a:rPr lang="en-US" sz="2000" dirty="0" smtClean="0">
                <a:solidFill>
                  <a:srgbClr val="A50021"/>
                </a:solidFill>
              </a:rPr>
              <a:t>HIWPP</a:t>
            </a:r>
            <a:r>
              <a:rPr lang="en-US" sz="2000" dirty="0" smtClean="0"/>
              <a:t>)</a:t>
            </a:r>
            <a:endParaRPr lang="en-US" sz="2000" dirty="0"/>
          </a:p>
        </p:txBody>
      </p:sp>
    </p:spTree>
    <p:extLst>
      <p:ext uri="{BB962C8B-B14F-4D97-AF65-F5344CB8AC3E}">
        <p14:creationId xmlns:p14="http://schemas.microsoft.com/office/powerpoint/2010/main" val="30452027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4"/>
          <p:cNvSpPr>
            <a:spLocks noGrp="1" noChangeArrowheads="1"/>
          </p:cNvSpPr>
          <p:nvPr>
            <p:ph type="ctrTitle"/>
          </p:nvPr>
        </p:nvSpPr>
        <p:spPr>
          <a:xfrm>
            <a:off x="271053" y="453909"/>
            <a:ext cx="5879077" cy="1215448"/>
          </a:xfrm>
          <a:effectLst>
            <a:outerShdw blurRad="111125" dist="38100" dir="2700000">
              <a:srgbClr val="000000">
                <a:alpha val="55000"/>
              </a:srgbClr>
            </a:outerShdw>
          </a:effectLst>
        </p:spPr>
        <p:txBody>
          <a:bodyPr/>
          <a:lstStyle/>
          <a:p>
            <a:pPr algn="l" eaLnBrk="1" hangingPunct="1">
              <a:defRPr/>
            </a:pPr>
            <a:r>
              <a:rPr lang="en-US" b="1" dirty="0">
                <a:latin typeface="Calibri"/>
                <a:ea typeface="+mj-ea"/>
                <a:cs typeface="Calibri"/>
              </a:rPr>
              <a:t>Questions?</a:t>
            </a:r>
          </a:p>
        </p:txBody>
      </p:sp>
    </p:spTree>
    <p:extLst>
      <p:ext uri="{BB962C8B-B14F-4D97-AF65-F5344CB8AC3E}">
        <p14:creationId xmlns:p14="http://schemas.microsoft.com/office/powerpoint/2010/main" val="6465593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25803</TotalTime>
  <Words>862</Words>
  <Application>Microsoft Macintosh PowerPoint</Application>
  <PresentationFormat>On-screen Show (4:3)</PresentationFormat>
  <Paragraphs>101</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Latest Developments in NOAA’s Hurricane Research - HFIP</vt:lpstr>
      <vt:lpstr>PowerPoint Presentation</vt:lpstr>
      <vt:lpstr>PowerPoint Presentation</vt:lpstr>
      <vt:lpstr> </vt:lpstr>
      <vt:lpstr> </vt:lpstr>
      <vt:lpstr>HFIP Lesson Learned</vt:lpstr>
      <vt:lpstr>HFIP Priorities 2014-2016</vt:lpstr>
      <vt:lpstr>Questions?</vt:lpstr>
    </vt:vector>
  </TitlesOfParts>
  <Manager>Tim McClung</Manager>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Nation's Hurricane Program: An Interagency Success Story</dc:title>
  <dc:subject>Hurricanes, Hurricane Research</dc:subject>
  <dc:creator>Kandis Boyd</dc:creator>
  <cp:lastModifiedBy>Frank Marks</cp:lastModifiedBy>
  <cp:revision>677</cp:revision>
  <cp:lastPrinted>2009-09-22T14:42:08Z</cp:lastPrinted>
  <dcterms:created xsi:type="dcterms:W3CDTF">2011-03-08T17:41:21Z</dcterms:created>
  <dcterms:modified xsi:type="dcterms:W3CDTF">2014-03-05T23:28:55Z</dcterms:modified>
</cp:coreProperties>
</file>