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1" r:id="rId2"/>
    <p:sldId id="601" r:id="rId3"/>
    <p:sldId id="651" r:id="rId4"/>
    <p:sldId id="655" r:id="rId5"/>
    <p:sldId id="630" r:id="rId6"/>
    <p:sldId id="643" r:id="rId7"/>
    <p:sldId id="624" r:id="rId8"/>
    <p:sldId id="652" r:id="rId9"/>
    <p:sldId id="658" r:id="rId10"/>
    <p:sldId id="653" r:id="rId11"/>
    <p:sldId id="65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0021"/>
    <a:srgbClr val="D1F0D0"/>
    <a:srgbClr val="FD0DFB"/>
    <a:srgbClr val="9999FF"/>
    <a:srgbClr val="FF3300"/>
    <a:srgbClr val="C0C0C0"/>
    <a:srgbClr val="000066"/>
    <a:srgbClr val="6666FF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46" autoAdjust="0"/>
  </p:normalViewPr>
  <p:slideViewPr>
    <p:cSldViewPr snapToGrid="0">
      <p:cViewPr varScale="1">
        <p:scale>
          <a:sx n="174" d="100"/>
          <a:sy n="174" d="100"/>
        </p:scale>
        <p:origin x="-936" y="-11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7DEBDD-BDFF-9C49-9494-6A4EBD8F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18E52F-AD2C-554D-854C-D2C49123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757-10F4-D84F-8E7B-379AC22A62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latin typeface="Arial" charset="0"/>
              </a:rPr>
              <a:t>Hurricane </a:t>
            </a:r>
            <a:r>
              <a:rPr lang="en-US" sz="1400" dirty="0" err="1" smtClean="0">
                <a:latin typeface="Arial" charset="0"/>
              </a:rPr>
              <a:t>Edouard</a:t>
            </a:r>
            <a:r>
              <a:rPr lang="en-US" sz="1400" dirty="0" smtClean="0">
                <a:latin typeface="Arial" charset="0"/>
              </a:rPr>
              <a:t> 16 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49736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u="sng" dirty="0">
                <a:latin typeface="Arial" charset="0"/>
              </a:rPr>
              <a:t>http://</a:t>
            </a:r>
            <a:r>
              <a:rPr lang="en-US" sz="1000" u="sng" dirty="0" err="1">
                <a:latin typeface="Arial" charset="0"/>
              </a:rPr>
              <a:t>www.nrc.noaa.gov/HFIPDraftPlan.html</a:t>
            </a:r>
            <a:endParaRPr 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HFIP Team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Frank Marks, research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Ed Rappaport, operations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Fred </a:t>
            </a:r>
            <a:r>
              <a:rPr lang="en-US" sz="1000" dirty="0" err="1">
                <a:latin typeface="Arial" charset="0"/>
              </a:rPr>
              <a:t>Toepfer</a:t>
            </a:r>
            <a:r>
              <a:rPr lang="en-US" sz="1000" dirty="0">
                <a:latin typeface="Arial" charset="0"/>
              </a:rPr>
              <a:t>, project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Robert Gall, development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Mark DeMaria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Chris </a:t>
            </a:r>
            <a:r>
              <a:rPr lang="en-US" sz="1000" dirty="0" err="1">
                <a:latin typeface="Arial" charset="0"/>
              </a:rPr>
              <a:t>Fairall</a:t>
            </a:r>
            <a:endParaRPr 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Jim McFadden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Daniel Melendez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charset="0"/>
              </a:rPr>
              <a:t>HFIP </a:t>
            </a:r>
            <a:r>
              <a:rPr lang="en-US" sz="1000" dirty="0" err="1">
                <a:latin typeface="Arial" charset="0"/>
              </a:rPr>
              <a:t>executieve</a:t>
            </a:r>
            <a:r>
              <a:rPr lang="en-US" sz="1000" dirty="0">
                <a:latin typeface="Arial" charset="0"/>
              </a:rPr>
              <a:t> oversight board:</a:t>
            </a:r>
          </a:p>
          <a:p>
            <a:r>
              <a:rPr lang="en-US" sz="1000" dirty="0">
                <a:latin typeface="Arial" charset="0"/>
              </a:rPr>
              <a:t>OAR AA/Robert Detrick, co-chair</a:t>
            </a:r>
          </a:p>
          <a:p>
            <a:r>
              <a:rPr lang="en-US" sz="1000" dirty="0">
                <a:latin typeface="Arial" charset="0"/>
              </a:rPr>
              <a:t>NWS AA (acting)/Laura </a:t>
            </a:r>
            <a:r>
              <a:rPr lang="en-US" sz="1000" dirty="0" err="1">
                <a:latin typeface="Arial" charset="0"/>
              </a:rPr>
              <a:t>Furgione</a:t>
            </a:r>
            <a:r>
              <a:rPr lang="en-US" sz="1000" dirty="0">
                <a:latin typeface="Arial" charset="0"/>
              </a:rPr>
              <a:t>, co-chair</a:t>
            </a:r>
          </a:p>
          <a:p>
            <a:r>
              <a:rPr lang="en-US" sz="1000" dirty="0">
                <a:latin typeface="Arial" charset="0"/>
              </a:rPr>
              <a:t>NCEP/Louis </a:t>
            </a:r>
            <a:r>
              <a:rPr lang="en-US" sz="1000" dirty="0" err="1">
                <a:latin typeface="Arial" charset="0"/>
              </a:rPr>
              <a:t>Uccellini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NHC/Rick </a:t>
            </a:r>
            <a:r>
              <a:rPr lang="en-US" sz="1000" dirty="0" err="1">
                <a:latin typeface="Arial" charset="0"/>
              </a:rPr>
              <a:t>Knabb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NESDIS/Mark DeMaria,  </a:t>
            </a:r>
          </a:p>
          <a:p>
            <a:r>
              <a:rPr lang="en-US" sz="1000" dirty="0">
                <a:latin typeface="Arial" charset="0"/>
              </a:rPr>
              <a:t>NOS/Jesse </a:t>
            </a:r>
            <a:r>
              <a:rPr lang="en-US" sz="1000" dirty="0" err="1">
                <a:latin typeface="Arial" charset="0"/>
              </a:rPr>
              <a:t>Feyen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AOML/Bob Atlas</a:t>
            </a:r>
          </a:p>
          <a:p>
            <a:r>
              <a:rPr lang="en-US" sz="1000" dirty="0">
                <a:latin typeface="Arial" charset="0"/>
              </a:rPr>
              <a:t>PPI/Paul </a:t>
            </a:r>
            <a:r>
              <a:rPr lang="en-US" sz="1000" dirty="0" err="1">
                <a:latin typeface="Arial" charset="0"/>
              </a:rPr>
              <a:t>Doremus</a:t>
            </a:r>
            <a:endParaRPr lang="en-US" sz="1000" dirty="0">
              <a:latin typeface="Arial" charset="0"/>
            </a:endParaRPr>
          </a:p>
          <a:p>
            <a:r>
              <a:rPr lang="en-US" sz="1000" dirty="0">
                <a:latin typeface="Arial" charset="0"/>
              </a:rPr>
              <a:t>NMFS/Bonnie </a:t>
            </a:r>
            <a:r>
              <a:rPr lang="en-US" sz="1000" dirty="0" err="1">
                <a:latin typeface="Arial" charset="0"/>
              </a:rPr>
              <a:t>Ponwith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NOS/Liz </a:t>
            </a:r>
            <a:r>
              <a:rPr lang="en-US" sz="1000" dirty="0" err="1">
                <a:latin typeface="Arial" charset="0"/>
              </a:rPr>
              <a:t>Scheffler</a:t>
            </a:r>
            <a:r>
              <a:rPr lang="en-US" sz="1000" dirty="0">
                <a:latin typeface="Arial" charset="0"/>
              </a:rPr>
              <a:t>, </a:t>
            </a:r>
          </a:p>
          <a:p>
            <a:r>
              <a:rPr lang="en-US" sz="1000" dirty="0">
                <a:latin typeface="Arial" charset="0"/>
              </a:rPr>
              <a:t>NMAO-PM Aircraft/Mike </a:t>
            </a:r>
            <a:r>
              <a:rPr lang="en-US" sz="1000" dirty="0" err="1">
                <a:latin typeface="Arial" charset="0"/>
              </a:rPr>
              <a:t>Devany</a:t>
            </a:r>
            <a:endParaRPr lang="en-US" sz="1000" dirty="0">
              <a:latin typeface="Arial" charset="0"/>
            </a:endParaRPr>
          </a:p>
          <a:p>
            <a:r>
              <a:rPr lang="en-US" sz="1000" dirty="0">
                <a:latin typeface="Arial" charset="0"/>
              </a:rPr>
              <a:t>OFCM/Sam Williamson</a:t>
            </a:r>
          </a:p>
          <a:p>
            <a:pPr defTabSz="914350">
              <a:defRPr/>
            </a:pPr>
            <a:r>
              <a:rPr lang="en-US" sz="1000" dirty="0">
                <a:latin typeface="Arial" charset="0"/>
              </a:rPr>
              <a:t>Executive Secretariat: OAR/</a:t>
            </a:r>
            <a:r>
              <a:rPr lang="en-GB" sz="22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Brian </a:t>
            </a:r>
            <a:r>
              <a:rPr lang="en-GB" sz="2200" kern="0" dirty="0" err="1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Orndorff</a:t>
            </a:r>
            <a:r>
              <a:rPr lang="en-US" sz="1000" dirty="0">
                <a:latin typeface="Arial" charset="0"/>
              </a:rPr>
              <a:t> and NWS/</a:t>
            </a:r>
            <a:r>
              <a:rPr lang="en-US" sz="1000" dirty="0" err="1">
                <a:latin typeface="Arial" charset="0"/>
              </a:rPr>
              <a:t>Nasheema</a:t>
            </a:r>
            <a:r>
              <a:rPr lang="en-US" sz="1000" dirty="0">
                <a:latin typeface="Arial" charset="0"/>
              </a:rPr>
              <a:t> </a:t>
            </a:r>
            <a:r>
              <a:rPr lang="en-US" sz="1000" dirty="0" err="1">
                <a:latin typeface="Arial" charset="0"/>
              </a:rPr>
              <a:t>Lett</a:t>
            </a:r>
            <a:endParaRPr lang="en-US" sz="1000" dirty="0">
              <a:latin typeface="Arial" charset="0"/>
            </a:endParaRPr>
          </a:p>
          <a:p>
            <a:pPr defTabSz="914350">
              <a:defRPr/>
            </a:pPr>
            <a:endParaRPr lang="en-US" sz="1000" dirty="0">
              <a:latin typeface="Arial" charset="0"/>
            </a:endParaRPr>
          </a:p>
          <a:p>
            <a:pPr defTabSz="914350">
              <a:defRPr/>
            </a:pPr>
            <a:r>
              <a:rPr lang="en-US" sz="1000" dirty="0"/>
              <a:t>http://</a:t>
            </a:r>
            <a:r>
              <a:rPr lang="en-US" sz="1000" dirty="0" err="1"/>
              <a:t>www.hfip.org</a:t>
            </a:r>
            <a:r>
              <a:rPr lang="en-US" sz="1000" dirty="0"/>
              <a:t>/</a:t>
            </a:r>
            <a:endParaRPr lang="en-US" sz="10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D1155-A053-B149-817F-48BBD1DF851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496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AE60B-66CD-314B-BA7A-99967B5AFC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Images from: http://www.nhc.noaa.gov/verification/verify5.shtml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Added 3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rd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nest in 2012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5D3C4-7D4F-B94C-8B5A-629C0C16873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Map shows flight tracks for all of the NOAA missions (color coded are the flight level winds for the P-3 missions, dropsonde symbols denote G-IV patterns)</a:t>
            </a:r>
          </a:p>
          <a:p>
            <a:pPr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Flight track plots courtesy of Tropical Atlantic - http://</a:t>
            </a:r>
            <a:r>
              <a:rPr lang="en-US" dirty="0" err="1" smtClean="0">
                <a:latin typeface="Calibri" charset="0"/>
              </a:rPr>
              <a:t>tropicalatlantic.com</a:t>
            </a:r>
            <a:r>
              <a:rPr lang="en-US" dirty="0" smtClean="0">
                <a:latin typeface="Calibri" charset="0"/>
              </a:rPr>
              <a:t>/recon/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Model data available at: http://</a:t>
            </a:r>
            <a:r>
              <a:rPr lang="en-US" dirty="0" err="1" smtClean="0">
                <a:latin typeface="Calibri" charset="0"/>
              </a:rPr>
              <a:t>www.emc.ncep.noaa.gov</a:t>
            </a:r>
            <a:r>
              <a:rPr lang="en-US" dirty="0" smtClean="0">
                <a:latin typeface="Calibri" charset="0"/>
              </a:rPr>
              <a:t>/</a:t>
            </a:r>
            <a:r>
              <a:rPr lang="en-US" dirty="0" err="1" smtClean="0">
                <a:latin typeface="Calibri" charset="0"/>
              </a:rPr>
              <a:t>gc_wmb</a:t>
            </a:r>
            <a:r>
              <a:rPr lang="en-US" dirty="0" smtClean="0">
                <a:latin typeface="Calibri" charset="0"/>
              </a:rPr>
              <a:t>/</a:t>
            </a:r>
            <a:r>
              <a:rPr lang="en-US" dirty="0" err="1" smtClean="0">
                <a:latin typeface="Calibri" charset="0"/>
              </a:rPr>
              <a:t>vxt</a:t>
            </a:r>
            <a:r>
              <a:rPr lang="en-US" dirty="0" smtClean="0">
                <a:latin typeface="Calibri" charset="0"/>
              </a:rPr>
              <a:t>/RT_ATLANTIC/ARTHUR01L/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5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84 cases in</a:t>
            </a:r>
            <a:r>
              <a:rPr lang="en-US" baseline="0" dirty="0" smtClean="0">
                <a:latin typeface="Calibri" charset="0"/>
              </a:rPr>
              <a:t> 39 storms </a:t>
            </a:r>
            <a:r>
              <a:rPr lang="en-US" dirty="0" smtClean="0">
                <a:latin typeface="Calibri" charset="0"/>
              </a:rPr>
              <a:t>over 5 years (2008-2012)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Major issue is with initializing strong storms.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NOAA successfully deployed an unmanned aircraft, the Coyote, from a hurricane hunter into the eye of Hurricane </a:t>
            </a:r>
            <a:r>
              <a:rPr lang="en-US" dirty="0" err="1">
                <a:latin typeface="+mn-lt"/>
                <a:ea typeface="+mn-ea"/>
                <a:cs typeface="+mn-cs"/>
              </a:rPr>
              <a:t>Edouard</a:t>
            </a:r>
            <a:r>
              <a:rPr lang="en-US" dirty="0">
                <a:latin typeface="+mn-lt"/>
                <a:ea typeface="+mn-ea"/>
                <a:cs typeface="+mn-cs"/>
              </a:rPr>
              <a:t> last season, and is expanding the use of this small unmanned aircraft. </a:t>
            </a:r>
          </a:p>
          <a:p>
            <a:pPr defTabSz="465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Planned flights will measure the regions of strongest winds at low altitudes in hurricanes and send that data in real-time to forecasters at the National Hurricane Center. </a:t>
            </a: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NOAA is adding a Doppler wind </a:t>
            </a:r>
            <a:r>
              <a:rPr lang="en-US" dirty="0" err="1">
                <a:latin typeface="+mn-lt"/>
                <a:ea typeface="+mn-ea"/>
                <a:cs typeface="+mn-cs"/>
              </a:rPr>
              <a:t>Lidar</a:t>
            </a:r>
            <a:r>
              <a:rPr lang="en-US" dirty="0">
                <a:latin typeface="+mn-lt"/>
                <a:ea typeface="+mn-ea"/>
                <a:cs typeface="+mn-cs"/>
              </a:rPr>
              <a:t> on the P-3 aircraft used to collect, process and transmit atmospheric data from within a hurricane . 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The </a:t>
            </a:r>
            <a:r>
              <a:rPr lang="en-US" dirty="0" err="1">
                <a:latin typeface="+mn-lt"/>
                <a:ea typeface="+mn-ea"/>
                <a:cs typeface="+mn-cs"/>
              </a:rPr>
              <a:t>Lidar</a:t>
            </a:r>
            <a:r>
              <a:rPr lang="en-US" dirty="0">
                <a:latin typeface="+mn-lt"/>
                <a:ea typeface="+mn-ea"/>
                <a:cs typeface="+mn-cs"/>
              </a:rPr>
              <a:t> will complement the P-3 tail Doppler radar allowing NOAA to sample the winds inside the hurricane, even within the clear eye, that may be driving hurricane intensity changes.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71AD-3B80-9741-9061-149DB38629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3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44069" rIns="88136" bIns="44069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57066" indent="-291179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64717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30604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96491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r>
              <a:rPr lang="en-US" sz="1800"/>
              <a:t>AOML Program Review</a:t>
            </a:r>
          </a:p>
          <a:p>
            <a:pPr eaLnBrk="1"/>
            <a:endParaRPr lang="en-US" sz="180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44069" rIns="88136" bIns="44069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57066" indent="-291179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64717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30604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96491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1A919477-5BDF-624E-B1BD-19DEAAEE53AD}" type="datetime1">
              <a:rPr lang="en-US" sz="1800"/>
              <a:pPr eaLnBrk="1"/>
              <a:t>8/10/15</a:t>
            </a:fld>
            <a:endParaRPr lang="en-US" sz="180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44069" rIns="88136" bIns="44069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57066" indent="-291179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64717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30604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96491" indent="-232943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3F3347F5-78D2-1846-8A22-43E77E5D2CD5}" type="slidenum">
              <a:rPr lang="en-US" sz="1800"/>
              <a:pPr eaLnBrk="1"/>
              <a:t>10</a:t>
            </a:fld>
            <a:endParaRPr lang="en-US" sz="1800"/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970938" y="8828352"/>
            <a:ext cx="3037840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 anchor="b"/>
          <a:lstStyle>
            <a:lvl1pPr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defTabSz="947738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r" eaLnBrk="1" hangingPunct="1"/>
            <a:fld id="{980837F9-A08D-FB48-846F-84A89F6A575C}" type="slidenum">
              <a:rPr lang="en-US" sz="1100">
                <a:solidFill>
                  <a:schemeClr val="tx1"/>
                </a:solidFill>
              </a:rPr>
              <a:pPr algn="r" eaLnBrk="1" hangingPunct="1"/>
              <a:t>10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Since 15 May 2010 HRD has maintained our Blog on </a:t>
            </a:r>
            <a:r>
              <a:rPr lang="en-US" dirty="0" err="1" smtClean="0">
                <a:latin typeface="Arial" charset="0"/>
              </a:rPr>
              <a:t>Wordpress</a:t>
            </a:r>
            <a:r>
              <a:rPr lang="en-US" dirty="0" smtClean="0">
                <a:latin typeface="Arial" charset="0"/>
              </a:rPr>
              <a:t> which supports a RSS feed, Twitter, and Facebook accounts. 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" charset="0"/>
              </a:rPr>
              <a:t>Wordpress</a:t>
            </a:r>
            <a:r>
              <a:rPr lang="en-US" dirty="0" smtClean="0">
                <a:latin typeface="Arial" charset="0"/>
              </a:rPr>
              <a:t> Stats: 1,201 posts (18-19 posts per month), 255 comments. Most posts are during the hurricane season where we post our updates on field activities whenever we are operating.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" charset="0"/>
              </a:rPr>
              <a:t>Wordpress</a:t>
            </a:r>
            <a:r>
              <a:rPr lang="en-US" dirty="0" smtClean="0">
                <a:latin typeface="Arial" charset="0"/>
              </a:rPr>
              <a:t> Blog Views by Month and Year</a:t>
            </a:r>
          </a:p>
          <a:p>
            <a:pPr eaLnBrk="1">
              <a:defRPr/>
            </a:pPr>
            <a:r>
              <a:rPr lang="en-US" sz="1100" b="1" dirty="0">
                <a:latin typeface="Arial" pitchFamily="-65" charset="0"/>
                <a:ea typeface="+mn-ea"/>
                <a:cs typeface="+mn-cs"/>
              </a:rPr>
              <a:t>Months and Years</a:t>
            </a:r>
          </a:p>
          <a:p>
            <a:pPr eaLnBrk="1">
              <a:defRPr/>
            </a:pPr>
            <a:r>
              <a:rPr lang="en-US" sz="1100" b="1" dirty="0" smtClean="0">
                <a:latin typeface="Arial" pitchFamily="-65" charset="0"/>
                <a:ea typeface="+mn-ea"/>
                <a:cs typeface="+mn-cs"/>
              </a:rPr>
              <a:t>	Jan	Feb	Mar	Apr	May	Jun	Jul	Aug	Sep	Oct	Nov	Dec	Total	</a:t>
            </a:r>
          </a:p>
          <a:p>
            <a:pPr eaLnBrk="1">
              <a:defRPr/>
            </a:pPr>
            <a:r>
              <a:rPr lang="en-US" sz="1100" b="1" dirty="0" smtClean="0">
                <a:latin typeface="Arial" pitchFamily="-65" charset="0"/>
                <a:ea typeface="+mn-ea"/>
                <a:cs typeface="+mn-cs"/>
              </a:rPr>
              <a:t>2010	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				152	753	1,790	3,463	5,521	2,047	1,479	1,019	16,224	</a:t>
            </a:r>
          </a:p>
          <a:p>
            <a:pPr eaLnBrk="1">
              <a:defRPr/>
            </a:pPr>
            <a:r>
              <a:rPr lang="en-US" sz="1100" b="1" dirty="0" smtClean="0">
                <a:latin typeface="Arial" pitchFamily="-65" charset="0"/>
                <a:ea typeface="+mn-ea"/>
                <a:cs typeface="+mn-cs"/>
              </a:rPr>
              <a:t>2011	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1,028	927	1,152	1,143	1,417	1,495	1,959	7,195	2,588	1,885	1,659	1,231	23,679	</a:t>
            </a:r>
          </a:p>
          <a:p>
            <a:pPr eaLnBrk="1">
              <a:defRPr/>
            </a:pPr>
            <a:r>
              <a:rPr lang="en-US" sz="1100" b="1" dirty="0" smtClean="0">
                <a:latin typeface="Arial" pitchFamily="-65" charset="0"/>
                <a:ea typeface="+mn-ea"/>
                <a:cs typeface="+mn-cs"/>
              </a:rPr>
              <a:t>2012	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1,139	1,179	1,305	1,456	1,754	1,855	1,929	14,433	4,537	5,302	3,179	2,770	40,838	</a:t>
            </a:r>
          </a:p>
          <a:p>
            <a:pPr marL="0" indent="0" eaLnBrk="1">
              <a:buFont typeface="+mj-lt"/>
              <a:buNone/>
              <a:defRPr/>
            </a:pPr>
            <a:r>
              <a:rPr lang="en-US" sz="1100" b="1" dirty="0" smtClean="0">
                <a:latin typeface="Arial" pitchFamily="-65" charset="0"/>
                <a:ea typeface="+mn-ea"/>
                <a:cs typeface="+mn-cs"/>
              </a:rPr>
              <a:t>2013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	3,702	1,880	1,687	1,323	2,264	1,736	2,622	4,619	7,276	1,369	1,167	1,292	30,937</a:t>
            </a:r>
          </a:p>
          <a:p>
            <a:pPr marL="0" indent="0" eaLnBrk="1">
              <a:buFont typeface="+mj-lt"/>
              <a:buNone/>
              <a:defRPr/>
            </a:pPr>
            <a:r>
              <a:rPr lang="en-US" sz="1100" b="1" dirty="0" smtClean="0">
                <a:latin typeface="Arial" pitchFamily="-65" charset="0"/>
                <a:ea typeface="+mn-ea"/>
                <a:cs typeface="+mn-cs"/>
              </a:rPr>
              <a:t>2014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	</a:t>
            </a:r>
            <a:r>
              <a:rPr lang="en-US" sz="1100" dirty="0" smtClean="0">
                <a:effectLst/>
              </a:rPr>
              <a:t>1,591	1,493	1,456	1,607	1,739	2,389	3,768	4,748	4,591	3,315	2,268	2,428	</a:t>
            </a:r>
            <a:r>
              <a:rPr lang="en-US" sz="1100" dirty="0" smtClean="0"/>
              <a:t>31,393	</a:t>
            </a:r>
          </a:p>
          <a:p>
            <a:pPr marL="0" indent="0" eaLnBrk="1">
              <a:buNone/>
              <a:defRPr/>
            </a:pPr>
            <a:r>
              <a:rPr lang="en-US" sz="1100" b="1" dirty="0" smtClean="0">
                <a:effectLst/>
              </a:rPr>
              <a:t>2015</a:t>
            </a:r>
            <a:r>
              <a:rPr lang="en-US" sz="1100" dirty="0" smtClean="0">
                <a:effectLst/>
              </a:rPr>
              <a:t>	1,913	1,880	1,863	2,284	2,403	2,732	3,230	825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	`	    			</a:t>
            </a:r>
            <a:r>
              <a:rPr lang="en-US" sz="1100" dirty="0" smtClean="0"/>
              <a:t>17,130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	</a:t>
            </a:r>
          </a:p>
          <a:p>
            <a:pPr marL="0" indent="0" eaLnBrk="1">
              <a:buFont typeface="+mj-lt"/>
              <a:buNone/>
              <a:defRPr/>
            </a:pPr>
            <a:endParaRPr lang="en-US" sz="1100" dirty="0" smtClean="0">
              <a:latin typeface="Arial" pitchFamily="-65" charset="0"/>
              <a:ea typeface="+mn-ea"/>
              <a:cs typeface="+mn-cs"/>
            </a:endParaRPr>
          </a:p>
          <a:p>
            <a:pPr eaLnBrk="1">
              <a:defRPr/>
            </a:pP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Since 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late September 2013 HRD has tracked web pages using Google Analytics:</a:t>
            </a:r>
          </a:p>
          <a:p>
            <a:pPr eaLnBrk="1">
              <a:defRPr/>
            </a:pPr>
            <a:r>
              <a:rPr lang="en-US" sz="1100" dirty="0">
                <a:latin typeface="Arial" pitchFamily="-65" charset="0"/>
                <a:ea typeface="+mn-ea"/>
                <a:cs typeface="+mn-cs"/>
              </a:rPr>
              <a:t>HRD Web site Stats: Since late September 2013 a total of 188,460 visits or 47,000 visits per month with 383,873 page views</a:t>
            </a:r>
          </a:p>
          <a:p>
            <a:pPr eaLnBrk="1">
              <a:defRPr/>
            </a:pPr>
            <a:endParaRPr lang="en-US" sz="1100" dirty="0">
              <a:latin typeface="Arial" pitchFamily="-65" charset="0"/>
              <a:ea typeface="+mn-ea"/>
              <a:cs typeface="+mn-cs"/>
            </a:endParaRPr>
          </a:p>
          <a:p>
            <a:pPr eaLnBrk="1">
              <a:defRPr/>
            </a:pPr>
            <a:r>
              <a:rPr lang="en-US" sz="1100" dirty="0">
                <a:latin typeface="Arial" pitchFamily="-65" charset="0"/>
                <a:ea typeface="+mn-ea"/>
                <a:cs typeface="+mn-cs"/>
              </a:rPr>
              <a:t>Twitter Stats: 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1,743 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tweets of which </a:t>
            </a:r>
            <a:r>
              <a:rPr lang="en-US" sz="1100" dirty="0" smtClean="0">
                <a:latin typeface="Arial" pitchFamily="-65" charset="0"/>
                <a:ea typeface="+mn-ea"/>
                <a:cs typeface="+mn-cs"/>
              </a:rPr>
              <a:t>1,201 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are directly from the </a:t>
            </a:r>
            <a:r>
              <a:rPr lang="en-US" sz="1100" dirty="0" err="1">
                <a:latin typeface="Arial" pitchFamily="-65" charset="0"/>
                <a:ea typeface="+mn-ea"/>
                <a:cs typeface="+mn-cs"/>
              </a:rPr>
              <a:t>Wordpress</a:t>
            </a:r>
            <a:r>
              <a:rPr lang="en-US" sz="1100" dirty="0">
                <a:latin typeface="Arial" pitchFamily="-65" charset="0"/>
                <a:ea typeface="+mn-ea"/>
                <a:cs typeface="+mn-cs"/>
              </a:rPr>
              <a:t> Blog and the rest from “Tweets from the Eye” which we do directly to Twitter from the NOAA aircraft during missions. “Tweets from the Eye” are a very effective and popular outreach tool helping educate the Public to what NOAA does.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0CB63-0F78-0F4D-BEA5-D284EC2C4C3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pt of Commerce Sea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37263"/>
            <a:ext cx="825500" cy="82073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Picture 10" descr="NOAA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65838"/>
            <a:ext cx="762000" cy="7620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18288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182880"/>
          <a:lstStyle>
            <a:lvl1pPr algn="r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48400" cy="20574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274320" rIns="91440"/>
          <a:lstStyle>
            <a:lvl1pPr algn="l">
              <a:defRPr sz="60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641341" y="4375743"/>
            <a:ext cx="11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Hurricane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Edouard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31813" y="6646863"/>
            <a:ext cx="8112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6063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" descr="Dept of Commerce Sea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63098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NOA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047229" y="6350000"/>
            <a:ext cx="4498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1200" b="1" dirty="0" smtClean="0">
                <a:solidFill>
                  <a:schemeClr val="accent2"/>
                </a:solidFill>
              </a:rPr>
              <a:t>NOAA</a:t>
            </a:r>
            <a:r>
              <a:rPr lang="en-US" sz="12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</a:rPr>
              <a:t>Hurricane </a:t>
            </a:r>
            <a:r>
              <a:rPr lang="en-US" sz="1200" b="1" dirty="0">
                <a:solidFill>
                  <a:schemeClr val="accent2"/>
                </a:solidFill>
              </a:rPr>
              <a:t>Forecast Improvement Project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100" i="1" dirty="0">
                <a:solidFill>
                  <a:schemeClr val="accent2"/>
                </a:solidFill>
              </a:rPr>
              <a:t>Meeting the Nation’s Needs</a:t>
            </a:r>
          </a:p>
        </p:txBody>
      </p:sp>
      <p:pic>
        <p:nvPicPr>
          <p:cNvPr id="9" name="Picture 19" descr="katrina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6400800"/>
            <a:ext cx="457200" cy="46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0" name="Picture 20" descr="Hurricane_Hunter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00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1" name="Picture 21" descr="ivan4x4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788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685088" y="6453188"/>
            <a:ext cx="1420812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4705DBA-87EF-CD41-B172-02CB07F22199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3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rIns="18288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5400" kern="0" dirty="0">
              <a:solidFill>
                <a:schemeClr val="bg1"/>
              </a:solidFill>
              <a:latin typeface="Arial"/>
              <a:cs typeface="ＭＳ Ｐゴシック" pitchFamily="-112" charset="-128"/>
            </a:endParaRPr>
          </a:p>
        </p:txBody>
      </p:sp>
      <p:pic>
        <p:nvPicPr>
          <p:cNvPr id="3" name="Picture 2" descr="Screen Shot 2014-10-22 at 11.52.27 AM.png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099" y="-64874"/>
            <a:ext cx="1479901" cy="1446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/>
          <a:ea typeface="ＭＳ Ｐゴシック" charset="-128"/>
          <a:cs typeface="ＭＳ Ｐゴシック" pitchFamily="-11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charset="-128"/>
          <a:cs typeface="ＭＳ Ｐゴシック" pitchFamily="-112" charset="-128"/>
        </a:defRPr>
      </a:lvl1pPr>
      <a:lvl2pPr marL="5143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95000"/>
        <a:buFont typeface="Courier New" charset="0"/>
        <a:buChar char="o"/>
        <a:defRPr sz="20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4" Type="http://schemas.openxmlformats.org/officeDocument/2006/relationships/image" Target="../media/image36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7.emf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c_wmb/vxt/" TargetMode="External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027238" y="5469601"/>
            <a:ext cx="7116762" cy="132755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Frank 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Marks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HFIP Research Lead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AOML/Hurricane Research Division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/>
            </a:r>
            <a:b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</a:br>
            <a:r>
              <a:rPr lang="en-US" sz="1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Arial" pitchFamily="-111" charset="0"/>
                <a:cs typeface="Arial"/>
              </a:rPr>
              <a:t>11 August 2015</a:t>
            </a:r>
            <a:endParaRPr lang="en-US" sz="1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Arial" pitchFamily="-111" charset="0"/>
              <a:cs typeface="Arial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2716" y="3800"/>
            <a:ext cx="8536892" cy="1494629"/>
          </a:xfrm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Arial"/>
              </a:rPr>
              <a:t>NOAA’s </a:t>
            </a:r>
            <a:r>
              <a:rPr lang="en-US" dirty="0">
                <a:cs typeface="Arial"/>
              </a:rPr>
              <a:t>Hurricane </a:t>
            </a:r>
            <a:r>
              <a:rPr lang="en-US" dirty="0" smtClean="0">
                <a:cs typeface="Arial"/>
              </a:rPr>
              <a:t>Forecast Improvement Project - HFIP</a:t>
            </a:r>
            <a:endParaRPr lang="en-US" dirty="0">
              <a:ea typeface="Calibr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27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/>
          <p:cNvGraphicFramePr>
            <a:graphicFrameLocks noChangeAspect="1"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Worksheet" r:id="rId4" imgW="36144200" imgH="24714200" progId="Excel.Sheet.8">
                  <p:embed/>
                </p:oleObj>
              </mc:Choice>
              <mc:Fallback>
                <p:oleObj name="Worksheet" r:id="rId4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83647" y="2147483647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91081" y="1261374"/>
            <a:ext cx="4711546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Our blog</a:t>
            </a:r>
          </a:p>
          <a:p>
            <a:pPr eaLnBrk="1" hangingPunct="1">
              <a:spcAft>
                <a:spcPts val="300"/>
              </a:spcAft>
            </a:pPr>
            <a:r>
              <a:rPr lang="en-US" sz="2000" dirty="0">
                <a:latin typeface="Arial"/>
                <a:cs typeface="Arial"/>
              </a:rPr>
              <a:t>http://</a:t>
            </a:r>
            <a:r>
              <a:rPr lang="en-US" sz="2000" dirty="0" err="1">
                <a:latin typeface="Arial"/>
                <a:cs typeface="Arial"/>
              </a:rPr>
              <a:t>noaahrd.wordpress.com</a:t>
            </a:r>
            <a:endParaRPr lang="en-US" sz="2000" dirty="0">
              <a:latin typeface="Arial"/>
              <a:cs typeface="Arial"/>
            </a:endParaRP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HRD Web page</a:t>
            </a:r>
          </a:p>
          <a:p>
            <a:pPr eaLnBrk="1" hangingPunct="1">
              <a:spcAft>
                <a:spcPts val="300"/>
              </a:spcAft>
            </a:pPr>
            <a:r>
              <a:rPr lang="en-US" sz="2000" dirty="0">
                <a:latin typeface="Arial"/>
                <a:cs typeface="Arial"/>
              </a:rPr>
              <a:t>http://</a:t>
            </a:r>
            <a:r>
              <a:rPr lang="en-US" sz="2000" dirty="0" err="1">
                <a:latin typeface="Arial"/>
                <a:cs typeface="Arial"/>
              </a:rPr>
              <a:t>www.aoml.noaa.gov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hrd</a:t>
            </a:r>
            <a:endParaRPr lang="en-US" sz="2000" dirty="0">
              <a:latin typeface="Arial"/>
              <a:cs typeface="Arial"/>
            </a:endParaRP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Facebook </a:t>
            </a:r>
            <a:r>
              <a:rPr lang="en-US" dirty="0" smtClean="0">
                <a:latin typeface="Arial"/>
                <a:cs typeface="Arial"/>
              </a:rPr>
              <a:t>(3,583 </a:t>
            </a:r>
            <a:r>
              <a:rPr lang="en-US" dirty="0">
                <a:latin typeface="Arial"/>
                <a:cs typeface="Arial"/>
              </a:rPr>
              <a:t>likes)</a:t>
            </a:r>
          </a:p>
          <a:p>
            <a:pPr eaLnBrk="1" hangingPunct="1">
              <a:spcAft>
                <a:spcPts val="300"/>
              </a:spcAft>
            </a:pPr>
            <a:r>
              <a:rPr lang="en-US" sz="2000" dirty="0">
                <a:latin typeface="Arial"/>
                <a:cs typeface="Arial"/>
              </a:rPr>
              <a:t>http://</a:t>
            </a:r>
            <a:r>
              <a:rPr lang="en-US" sz="2000" dirty="0" err="1">
                <a:latin typeface="Arial"/>
                <a:cs typeface="Arial"/>
              </a:rPr>
              <a:t>www.facebook.com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>
                <a:latin typeface="Arial"/>
                <a:cs typeface="Arial"/>
              </a:rPr>
              <a:t>noaahrd</a:t>
            </a:r>
            <a:endParaRPr lang="en-US" sz="2000" dirty="0">
              <a:latin typeface="Arial"/>
              <a:cs typeface="Arial"/>
            </a:endParaRP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Twitter (</a:t>
            </a:r>
            <a:r>
              <a:rPr lang="en-US" dirty="0" smtClean="0">
                <a:latin typeface="Arial"/>
                <a:cs typeface="Arial"/>
              </a:rPr>
              <a:t>13,400 </a:t>
            </a:r>
            <a:r>
              <a:rPr lang="en-US" dirty="0">
                <a:latin typeface="Arial"/>
                <a:cs typeface="Arial"/>
              </a:rPr>
              <a:t>followers)</a:t>
            </a:r>
          </a:p>
          <a:p>
            <a:pPr eaLnBrk="1" hangingPunct="1">
              <a:spcAft>
                <a:spcPts val="300"/>
              </a:spcAft>
            </a:pPr>
            <a:r>
              <a:rPr lang="en-US" sz="2000" dirty="0">
                <a:latin typeface="Arial"/>
                <a:cs typeface="Arial"/>
              </a:rPr>
              <a:t>http://</a:t>
            </a:r>
            <a:r>
              <a:rPr lang="en-US" sz="2000" dirty="0" err="1">
                <a:latin typeface="Arial"/>
                <a:cs typeface="Arial"/>
              </a:rPr>
              <a:t>twitter.com</a:t>
            </a:r>
            <a:r>
              <a:rPr lang="en-US" sz="2000" dirty="0">
                <a:latin typeface="Arial"/>
                <a:cs typeface="Arial"/>
              </a:rPr>
              <a:t>/#!/HRD_AOML_NOAA</a:t>
            </a:r>
          </a:p>
        </p:txBody>
      </p:sp>
      <p:pic>
        <p:nvPicPr>
          <p:cNvPr id="45059" name="Picture 13" descr="20110825-0938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363" y="4344988"/>
            <a:ext cx="2646362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6" descr="IMG_4068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-3171" b="-5009"/>
          <a:stretch>
            <a:fillRect/>
          </a:stretch>
        </p:blipFill>
        <p:spPr bwMode="auto">
          <a:xfrm>
            <a:off x="5986463" y="4330700"/>
            <a:ext cx="29051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Facebook-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395" y="1304175"/>
            <a:ext cx="8461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Lastfm+for+Wordpress+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970" y="1304175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RSS-Feed-Symbo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407" y="1364500"/>
            <a:ext cx="7254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246438" y="4400550"/>
            <a:ext cx="27035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bg1"/>
                </a:solidFill>
                <a:latin typeface="Arial"/>
                <a:cs typeface="Arial"/>
              </a:rPr>
              <a:t>Tweets from the eye</a:t>
            </a:r>
          </a:p>
        </p:txBody>
      </p:sp>
      <p:pic>
        <p:nvPicPr>
          <p:cNvPr id="33" name="Picture 4" descr="twitter-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770" y="1375613"/>
            <a:ext cx="12080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4-10-21 at 5.08.58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4335463"/>
            <a:ext cx="26606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102350" y="5875338"/>
            <a:ext cx="2460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Visiting scientist program</a:t>
            </a:r>
          </a:p>
        </p:txBody>
      </p:sp>
      <p:sp>
        <p:nvSpPr>
          <p:cNvPr id="31" name="AutoShape 2"/>
          <p:cNvSpPr>
            <a:spLocks/>
          </p:cNvSpPr>
          <p:nvPr/>
        </p:nvSpPr>
        <p:spPr bwMode="auto">
          <a:xfrm>
            <a:off x="20638" y="6507163"/>
            <a:ext cx="533400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fld id="{4C0EC92E-8A42-554D-9ABD-726DA721B2B8}" type="slidenum">
              <a:rPr lang="en-US" sz="1400">
                <a:solidFill>
                  <a:srgbClr val="FFFFFF"/>
                </a:solidFill>
                <a:latin typeface="Arial"/>
                <a:cs typeface="Arial"/>
              </a:rPr>
              <a:pPr algn="ctr">
                <a:defRPr/>
              </a:pPr>
              <a:t>10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37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914400" eaLnBrk="1">
              <a:lnSpc>
                <a:spcPct val="90000"/>
              </a:lnSpc>
              <a:defRPr/>
            </a:pPr>
            <a:r>
              <a:rPr lang="en-US" sz="4800" b="1" dirty="0" smtClean="0">
                <a:latin typeface="Arial"/>
                <a:cs typeface="Arial"/>
                <a:sym typeface="Arial Bold" charset="0"/>
              </a:rPr>
              <a:t>Outreach</a:t>
            </a:r>
            <a:endParaRPr lang="en-US" b="1" dirty="0" smtClean="0">
              <a:latin typeface="Arial"/>
              <a:cs typeface="Arial"/>
            </a:endParaRPr>
          </a:p>
        </p:txBody>
      </p:sp>
      <p:pic>
        <p:nvPicPr>
          <p:cNvPr id="45071" name="Picture 7" descr="Screen Shot 2014-10-21 at 5.06.04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297973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hoto 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3" y="2159746"/>
            <a:ext cx="2816352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6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1053" y="453909"/>
            <a:ext cx="5879077" cy="1215448"/>
          </a:xfrm>
          <a:effectLst>
            <a:outerShdw blurRad="111125" dist="38100" dir="2700000">
              <a:srgbClr val="000000">
                <a:alpha val="55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latin typeface="Arial"/>
                <a:ea typeface="+mj-ea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705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idx="1"/>
          </p:nvPr>
        </p:nvSpPr>
        <p:spPr>
          <a:xfrm>
            <a:off x="278109" y="1318647"/>
            <a:ext cx="8762410" cy="506796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A10000"/>
                </a:solidFill>
                <a:cs typeface="Arial"/>
              </a:rPr>
              <a:t>Vision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A10000"/>
              </a:buClr>
              <a:buFont typeface="Arial"/>
              <a:buChar char="•"/>
            </a:pPr>
            <a:r>
              <a:rPr lang="en-US" sz="2800" dirty="0">
                <a:cs typeface="Arial"/>
              </a:rPr>
              <a:t>Organize </a:t>
            </a:r>
            <a:r>
              <a:rPr lang="en-US" sz="2800" dirty="0" smtClean="0">
                <a:cs typeface="Arial"/>
              </a:rPr>
              <a:t>hurricane </a:t>
            </a:r>
            <a:r>
              <a:rPr lang="en-US" sz="2800" dirty="0">
                <a:cs typeface="Arial"/>
              </a:rPr>
              <a:t>community to dramatically improve numerical forecast guidance to NHC in 5-10 </a:t>
            </a:r>
            <a:r>
              <a:rPr lang="en-US" sz="2800" dirty="0" smtClean="0">
                <a:cs typeface="Arial"/>
              </a:rPr>
              <a:t>years</a:t>
            </a:r>
            <a:endParaRPr lang="en-US" sz="2800" dirty="0">
              <a:cs typeface="Arial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 smtClean="0">
                <a:solidFill>
                  <a:srgbClr val="A50021"/>
                </a:solidFill>
                <a:ea typeface="Calibri" charset="0"/>
                <a:cs typeface="Arial"/>
              </a:rPr>
              <a:t>Goals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rgbClr val="A50021"/>
                </a:solidFill>
                <a:ea typeface="Calibri" charset="0"/>
                <a:cs typeface="Arial"/>
              </a:rPr>
              <a:t>Improve </a:t>
            </a:r>
            <a:r>
              <a:rPr lang="en-US" dirty="0" smtClean="0">
                <a:ea typeface="Calibri" charset="0"/>
                <a:cs typeface="Arial"/>
              </a:rPr>
              <a:t>forecast accuracy for track &amp; intensity by 20% in 5 years, 50% in 10 years</a:t>
            </a:r>
          </a:p>
          <a:p>
            <a:pPr marL="338138" indent="-338138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A50021"/>
                </a:solidFill>
                <a:ea typeface="Calibri" charset="0"/>
                <a:cs typeface="Arial"/>
              </a:rPr>
              <a:t>Extend </a:t>
            </a:r>
            <a:r>
              <a:rPr lang="en-US" dirty="0" smtClean="0">
                <a:ea typeface="Calibri" charset="0"/>
                <a:cs typeface="Arial"/>
              </a:rPr>
              <a:t>forecast reliability to 7 days </a:t>
            </a:r>
          </a:p>
          <a:p>
            <a:pPr marL="338138" indent="-338138" eaLnBrk="1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A50021"/>
                </a:solidFill>
                <a:ea typeface="Calibri" charset="0"/>
                <a:cs typeface="Arial"/>
              </a:rPr>
              <a:t>Increase </a:t>
            </a:r>
            <a:r>
              <a:rPr lang="en-US" dirty="0">
                <a:ea typeface="Calibri" charset="0"/>
                <a:cs typeface="Arial"/>
              </a:rPr>
              <a:t>r</a:t>
            </a:r>
            <a:r>
              <a:rPr lang="en-US" dirty="0" smtClean="0">
                <a:ea typeface="Calibri" charset="0"/>
                <a:cs typeface="Arial"/>
              </a:rPr>
              <a:t>apid intensity change detection</a:t>
            </a:r>
            <a:endParaRPr lang="en-US" dirty="0" smtClean="0">
              <a:ea typeface="Calibri" charset="0"/>
              <a:cs typeface="Arial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136637"/>
            <a:ext cx="7578056" cy="10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39246" y="6614858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http://</a:t>
            </a:r>
            <a:r>
              <a:rPr lang="en-US" sz="1200" dirty="0" err="1">
                <a:latin typeface="Arial"/>
                <a:cs typeface="Arial"/>
              </a:rPr>
              <a:t>www.hfip.org</a:t>
            </a:r>
            <a:r>
              <a:rPr lang="en-US" sz="1200" dirty="0">
                <a:latin typeface="Arial"/>
                <a:cs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09814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271291" y="5030506"/>
            <a:ext cx="4249432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Errors cut in half over past 15 </a:t>
            </a:r>
            <a:r>
              <a:rPr lang="en-US" sz="1800" dirty="0" err="1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yr</a:t>
            </a:r>
            <a:endParaRPr lang="en-US" sz="1800" dirty="0">
              <a:noFill/>
              <a:latin typeface="Arial"/>
              <a:ea typeface="ＭＳ Ｐゴシック" charset="-128"/>
              <a:cs typeface="Arial"/>
            </a:endParaRPr>
          </a:p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  <a:ea typeface="ＭＳ Ｐゴシック" charset="-128"/>
                <a:cs typeface="Arial"/>
              </a:rPr>
              <a:t>10-yr improvement - As accurate at 48 h as we were at 24 h in 2000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676310" y="5015631"/>
            <a:ext cx="403066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Arial"/>
                <a:cs typeface="Arial"/>
              </a:rPr>
              <a:t>24-48 h intensity forecast off by </a:t>
            </a:r>
            <a:r>
              <a:rPr lang="en-US" sz="1800" dirty="0" smtClean="0">
                <a:latin typeface="Arial"/>
                <a:cs typeface="Arial"/>
              </a:rPr>
              <a:t>~1 </a:t>
            </a:r>
            <a:r>
              <a:rPr lang="en-US" sz="1800" dirty="0">
                <a:latin typeface="Arial"/>
                <a:cs typeface="Arial"/>
              </a:rPr>
              <a:t>category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  <a:defRPr/>
            </a:pPr>
            <a:r>
              <a:rPr lang="en-US" sz="1800" kern="0" dirty="0">
                <a:latin typeface="Arial"/>
                <a:ea typeface="ＭＳ Ｐゴシック"/>
                <a:cs typeface="Arial"/>
              </a:rPr>
              <a:t>Some intensity gains since 2008, especially </a:t>
            </a:r>
            <a:r>
              <a:rPr lang="en-US" sz="1800" kern="0" dirty="0" smtClean="0">
                <a:latin typeface="Arial"/>
                <a:ea typeface="ＭＳ Ｐゴシック"/>
                <a:cs typeface="Arial"/>
              </a:rPr>
              <a:t>&gt;</a:t>
            </a:r>
            <a:r>
              <a:rPr lang="en-US" sz="1800" kern="0" dirty="0">
                <a:latin typeface="Arial"/>
                <a:ea typeface="ＭＳ Ｐゴシック"/>
                <a:cs typeface="Arial"/>
              </a:rPr>
              <a:t>48 h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60" y="1541995"/>
            <a:ext cx="463232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93213"/>
            <a:ext cx="8229600" cy="10801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4800" b="1" kern="0" dirty="0" smtClean="0">
                <a:solidFill>
                  <a:schemeClr val="bg1"/>
                </a:solidFill>
                <a:latin typeface="Arial"/>
                <a:cs typeface="Arial"/>
              </a:rPr>
              <a:t>Current State of the Art</a:t>
            </a:r>
          </a:p>
        </p:txBody>
      </p:sp>
      <p:pic>
        <p:nvPicPr>
          <p:cNvPr id="921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2" y="1534057"/>
            <a:ext cx="463867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382372" y="2770720"/>
            <a:ext cx="2073275" cy="1762125"/>
            <a:chOff x="5029200" y="3213611"/>
            <a:chExt cx="2765944" cy="215387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041907" y="4251739"/>
              <a:ext cx="2742648" cy="77617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029200" y="3213611"/>
              <a:ext cx="0" cy="21538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067322" y="4777596"/>
              <a:ext cx="2727822" cy="79557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792572" y="2473857"/>
            <a:ext cx="914400" cy="2058988"/>
            <a:chOff x="8178398" y="2802497"/>
            <a:chExt cx="914400" cy="205862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178398" y="2802497"/>
              <a:ext cx="0" cy="2058621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178398" y="3716734"/>
              <a:ext cx="914400" cy="838051"/>
            </a:xfrm>
            <a:prstGeom prst="straightConnector1">
              <a:avLst/>
            </a:prstGeom>
            <a:ln w="5715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841557" y="1805161"/>
            <a:ext cx="2913960" cy="27399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9767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Arial"/>
              </a:rPr>
              <a:t/>
            </a:r>
            <a:br>
              <a:rPr lang="en-US" dirty="0">
                <a:ea typeface="Calibri" charset="0"/>
                <a:cs typeface="Arial"/>
              </a:rPr>
            </a:br>
            <a:endParaRPr lang="en-US" dirty="0">
              <a:ea typeface="Calibri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106"/>
            <a:ext cx="7993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HFIP Successes to date: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HWRF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Forecast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Improvements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88088" y="6597822"/>
            <a:ext cx="3178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http://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www.emc.ncep.noaa.gov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gc_wmb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sz="1200" dirty="0" err="1">
                <a:solidFill>
                  <a:srgbClr val="FF0000"/>
                </a:solidFill>
                <a:latin typeface="Arial"/>
                <a:cs typeface="Arial"/>
                <a:hlinkClick r:id="rId3"/>
              </a:rPr>
              <a:t>vxt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/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715" y="1376217"/>
            <a:ext cx="482141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Improvements of the order of 10-15% each year since 2012</a:t>
            </a:r>
            <a:endParaRPr lang="en-US" sz="2000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/>
          <a:srcRect l="1243"/>
          <a:stretch/>
        </p:blipFill>
        <p:spPr>
          <a:xfrm>
            <a:off x="4555934" y="2200620"/>
            <a:ext cx="4567522" cy="367698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5"/>
          <a:srcRect r="602"/>
          <a:stretch/>
        </p:blipFill>
        <p:spPr>
          <a:xfrm>
            <a:off x="28082" y="2200618"/>
            <a:ext cx="4581062" cy="3676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1424" y="5926412"/>
            <a:ext cx="536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Dramatic improvement in first 5 years of HFIP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0" descr="Untitl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404" y="1300489"/>
            <a:ext cx="2281485" cy="2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3" name="Picture 8" descr="ARTHUR01L.2014070300.intfs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121848"/>
            <a:ext cx="3276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1" descr="Screen Shot 2014-07-24 at 5.26.53 P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04" y="1304550"/>
            <a:ext cx="3388350" cy="29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8"/>
          <p:cNvSpPr>
            <a:spLocks/>
          </p:cNvSpPr>
          <p:nvPr/>
        </p:nvSpPr>
        <p:spPr bwMode="auto">
          <a:xfrm>
            <a:off x="228600" y="1371600"/>
            <a:ext cx="1833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5 P-3 Flights</a:t>
            </a:r>
          </a:p>
          <a:p>
            <a:pPr marL="39688"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2 July – 5 July 2014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49328" y="4537928"/>
            <a:ext cx="2969745" cy="167738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17475" indent="-117475"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5 P-3 missions </a:t>
            </a:r>
            <a:r>
              <a:rPr lang="en-US" sz="1400" dirty="0">
                <a:latin typeface="Arial"/>
                <a:cs typeface="Arial"/>
              </a:rPr>
              <a:t>from </a:t>
            </a:r>
            <a:r>
              <a:rPr lang="en-US" sz="1400" dirty="0" smtClean="0">
                <a:latin typeface="Arial"/>
                <a:cs typeface="Arial"/>
              </a:rPr>
              <a:t>2-5 July 2014 at 12 h </a:t>
            </a:r>
            <a:r>
              <a:rPr lang="en-US" sz="1400" dirty="0">
                <a:latin typeface="Arial"/>
                <a:ea typeface="Arial" charset="0"/>
                <a:cs typeface="Arial"/>
              </a:rPr>
              <a:t>Doppler </a:t>
            </a:r>
            <a:r>
              <a:rPr lang="en-US" sz="1400" dirty="0" smtClean="0">
                <a:latin typeface="Arial"/>
                <a:cs typeface="Arial"/>
              </a:rPr>
              <a:t>sampling </a:t>
            </a:r>
            <a:r>
              <a:rPr lang="en-US" sz="1400" dirty="0" smtClean="0">
                <a:latin typeface="Arial"/>
                <a:ea typeface="Arial" charset="0"/>
                <a:cs typeface="Arial"/>
              </a:rPr>
              <a:t>(HEDAS/GSI)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&amp; </a:t>
            </a:r>
            <a:r>
              <a:rPr lang="en-US" sz="1400" dirty="0" smtClean="0">
                <a:latin typeface="Arial"/>
                <a:cs typeface="Arial"/>
              </a:rPr>
              <a:t>3 G</a:t>
            </a:r>
            <a:r>
              <a:rPr lang="en-US" sz="1400" dirty="0">
                <a:latin typeface="Arial"/>
                <a:cs typeface="Arial"/>
              </a:rPr>
              <a:t>-IV missions </a:t>
            </a:r>
          </a:p>
          <a:p>
            <a:pPr marL="117475" indent="-117475"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Sampled Arthur as a tropical storm to hurricane at landfall in NC, to extra-tropical transition in Nova Scotia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3840498" y="2144671"/>
            <a:ext cx="1764349" cy="1323306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Ins="30479"/>
          <a:lstStyle/>
          <a:p>
            <a:pPr marL="39688" algn="ctr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Doppler data transmitted in real-time for assimilation into HWRF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38920" name="Rectangle 5"/>
          <p:cNvSpPr txBox="1">
            <a:spLocks noChangeArrowheads="1"/>
          </p:cNvSpPr>
          <p:nvPr/>
        </p:nvSpPr>
        <p:spPr bwMode="auto">
          <a:xfrm>
            <a:off x="0" y="-76201"/>
            <a:ext cx="8051029" cy="12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30479" anchor="b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HFIP Successes to date:</a:t>
            </a:r>
          </a:p>
          <a:p>
            <a:pPr>
              <a:lnSpc>
                <a:spcPct val="85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Impact of aircraft observations: TDR</a:t>
            </a:r>
            <a:endParaRPr lang="en-US" sz="3200" dirty="0">
              <a:solidFill>
                <a:schemeClr val="bg1"/>
              </a:solidFill>
              <a:latin typeface="Arial"/>
              <a:ea typeface="Calibri" charset="0"/>
              <a:cs typeface="Arial"/>
            </a:endParaRPr>
          </a:p>
        </p:txBody>
      </p:sp>
      <p:pic>
        <p:nvPicPr>
          <p:cNvPr id="38926" name="Picture 3" descr="Screen Shot 2014-07-24 at 5.17.1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992" y="4242829"/>
            <a:ext cx="2458846" cy="22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24000" y="3101879"/>
            <a:ext cx="3962400" cy="3214816"/>
            <a:chOff x="1524000" y="3101879"/>
            <a:chExt cx="3962400" cy="3214816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1524000" y="3101879"/>
              <a:ext cx="2202425" cy="1408012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140702I1wind10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13" y="4487895"/>
              <a:ext cx="170338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3" name="Picture 9" descr="windswath.ARTHUR01L.201407030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480430"/>
            <a:ext cx="33432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/>
          </p:cNvSpPr>
          <p:nvPr/>
        </p:nvSpPr>
        <p:spPr bwMode="auto">
          <a:xfrm>
            <a:off x="20638" y="6507163"/>
            <a:ext cx="533400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fld id="{6B15AF1E-CC26-FB45-ADE4-CB812E3D9BFE}" type="slidenum">
              <a:rPr lang="en-US" sz="1400">
                <a:solidFill>
                  <a:srgbClr val="FFFFFF"/>
                </a:solidFill>
                <a:latin typeface="Arial"/>
                <a:cs typeface="Arial"/>
              </a:rPr>
              <a:pPr algn="ctr">
                <a:defRPr/>
              </a:pPr>
              <a:t>5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6694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5"/>
          <p:cNvSpPr txBox="1">
            <a:spLocks noChangeArrowheads="1"/>
          </p:cNvSpPr>
          <p:nvPr/>
        </p:nvSpPr>
        <p:spPr bwMode="auto">
          <a:xfrm>
            <a:off x="0" y="0"/>
            <a:ext cx="7981758" cy="12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30479" anchor="b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HFIP Successes to date: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Impact of aircraft observations: TDR</a:t>
            </a:r>
            <a:endParaRPr lang="en-US" sz="3200" dirty="0">
              <a:solidFill>
                <a:schemeClr val="bg1"/>
              </a:solidFill>
              <a:latin typeface="Arial"/>
              <a:ea typeface="Calibri" charset="0"/>
              <a:cs typeface="Arial"/>
            </a:endParaRPr>
          </a:p>
        </p:txBody>
      </p:sp>
      <p:pic>
        <p:nvPicPr>
          <p:cNvPr id="2" name="Picture 1" descr="15_Tong_2014_HFIP_annual_meeting (dragged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21" y="1301387"/>
            <a:ext cx="7666182" cy="5098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5879" y="1285394"/>
            <a:ext cx="2439939" cy="515697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150" y="1633151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32 cases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5509" y="1633151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34 cases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1491" y="1633151"/>
            <a:ext cx="90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15 cases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9499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986889" cy="1371600"/>
          </a:xfrm>
        </p:spPr>
        <p:txBody>
          <a:bodyPr/>
          <a:lstStyle/>
          <a:p>
            <a:r>
              <a:rPr lang="en-US" sz="4400" dirty="0" smtClean="0">
                <a:ea typeface="Calibri" charset="0"/>
                <a:cs typeface="Arial"/>
              </a:rPr>
              <a:t>HFIP Priorities 2015-2016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478" y="1342787"/>
            <a:ext cx="880619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30187">
              <a:spcBef>
                <a:spcPts val="600"/>
              </a:spcBef>
            </a:pPr>
            <a:r>
              <a:rPr lang="en-US" b="1" dirty="0" smtClean="0"/>
              <a:t>Operational </a:t>
            </a:r>
            <a:r>
              <a:rPr lang="en-US" b="1" dirty="0"/>
              <a:t>Impact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emonstrate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asin-HWRF during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hurricane season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Demonstrate impact of aircraft data &amp; Doppler Radar (TDR) </a:t>
            </a:r>
            <a:endParaRPr lang="en-US" sz="2000" dirty="0">
              <a:solidFill>
                <a:srgbClr val="FF0000"/>
              </a:solidFill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Demonstrate </a:t>
            </a:r>
            <a:r>
              <a:rPr lang="en-US" sz="2000" dirty="0" smtClean="0">
                <a:solidFill>
                  <a:srgbClr val="7F7F7F"/>
                </a:solidFill>
              </a:rPr>
              <a:t>multi</a:t>
            </a:r>
            <a:r>
              <a:rPr lang="en-US" sz="2000" dirty="0">
                <a:solidFill>
                  <a:srgbClr val="7F7F7F"/>
                </a:solidFill>
              </a:rPr>
              <a:t>- </a:t>
            </a:r>
            <a:r>
              <a:rPr lang="en-US" sz="2000" dirty="0" smtClean="0">
                <a:solidFill>
                  <a:srgbClr val="7F7F7F"/>
                </a:solidFill>
              </a:rPr>
              <a:t>&amp; single</a:t>
            </a:r>
            <a:r>
              <a:rPr lang="en-US" sz="2000" dirty="0">
                <a:solidFill>
                  <a:srgbClr val="7F7F7F"/>
                </a:solidFill>
              </a:rPr>
              <a:t>-model ensembles for Track </a:t>
            </a:r>
            <a:r>
              <a:rPr lang="en-US" sz="2000" dirty="0" smtClean="0">
                <a:solidFill>
                  <a:srgbClr val="7F7F7F"/>
                </a:solidFill>
              </a:rPr>
              <a:t>&amp; Intensity</a:t>
            </a:r>
            <a:r>
              <a:rPr lang="en-US" sz="2000" dirty="0" smtClean="0"/>
              <a:t> </a:t>
            </a:r>
            <a:endParaRPr lang="en-US" sz="2000" dirty="0"/>
          </a:p>
          <a:p>
            <a:pPr indent="-230187">
              <a:spcBef>
                <a:spcPts val="600"/>
              </a:spcBef>
            </a:pPr>
            <a:r>
              <a:rPr lang="en-US" b="1" dirty="0"/>
              <a:t>Research </a:t>
            </a:r>
            <a:r>
              <a:rPr lang="en-US" b="1" dirty="0" smtClean="0"/>
              <a:t>&amp; Development </a:t>
            </a:r>
            <a:endParaRPr lang="en-US" b="1" dirty="0"/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Develop HWRF GSI hybrid DA - Focus on high resolution inner domains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7F7F7F"/>
                </a:solidFill>
              </a:rPr>
              <a:t>Improve use of satellite data in TC DA (QOSAP)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Improve </a:t>
            </a:r>
            <a:r>
              <a:rPr lang="en-US" sz="2000" dirty="0" smtClean="0">
                <a:solidFill>
                  <a:srgbClr val="FF0000"/>
                </a:solidFill>
              </a:rPr>
              <a:t>use </a:t>
            </a:r>
            <a:r>
              <a:rPr lang="en-US" sz="2000" dirty="0">
                <a:solidFill>
                  <a:srgbClr val="FF0000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inner core observations operationally, G-IV TDR, UAS, etc. </a:t>
            </a:r>
            <a:endParaRPr lang="en-US" sz="2000" dirty="0">
              <a:solidFill>
                <a:srgbClr val="FF0000"/>
              </a:solidFill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Improve </a:t>
            </a:r>
            <a:r>
              <a:rPr lang="en-US" sz="2000" dirty="0">
                <a:solidFill>
                  <a:srgbClr val="FF0000"/>
                </a:solidFill>
              </a:rPr>
              <a:t>HWRF </a:t>
            </a:r>
            <a:r>
              <a:rPr lang="en-US" sz="2000" dirty="0" smtClean="0">
                <a:solidFill>
                  <a:srgbClr val="FF0000"/>
                </a:solidFill>
              </a:rPr>
              <a:t>physics </a:t>
            </a:r>
            <a:r>
              <a:rPr lang="en-US" sz="2000" dirty="0" smtClean="0">
                <a:solidFill>
                  <a:srgbClr val="FF0000"/>
                </a:solidFill>
              </a:rPr>
              <a:t>using aircraft observations (IFEX, SHOUT)</a:t>
            </a:r>
            <a:endParaRPr lang="en-US" sz="2000" dirty="0">
              <a:solidFill>
                <a:srgbClr val="FF0000"/>
              </a:solidFill>
            </a:endParaRP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Develop global physics for high resolution (HIWPP, R2O</a:t>
            </a:r>
            <a:r>
              <a:rPr lang="en-US" sz="2000" dirty="0" smtClean="0"/>
              <a:t>)</a:t>
            </a:r>
          </a:p>
          <a:p>
            <a:pPr indent="-230187">
              <a:spcBef>
                <a:spcPts val="600"/>
              </a:spcBef>
            </a:pPr>
            <a:r>
              <a:rPr lang="en-US" b="1" dirty="0" smtClean="0"/>
              <a:t>Technical </a:t>
            </a:r>
            <a:r>
              <a:rPr lang="en-US" b="1" dirty="0"/>
              <a:t>Advancements </a:t>
            </a:r>
          </a:p>
          <a:p>
            <a:pPr marL="230188" indent="-230188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Transition HWRF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Basin-NMMB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HIWPP, R2O)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0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8506" cy="13716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"/>
                <a:cs typeface="Arial"/>
              </a:rPr>
              <a:t>Develop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&amp; refine observing technologies: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G-IV TDR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AutoShape 2"/>
          <p:cNvSpPr>
            <a:spLocks/>
          </p:cNvSpPr>
          <p:nvPr/>
        </p:nvSpPr>
        <p:spPr bwMode="auto">
          <a:xfrm>
            <a:off x="20638" y="6507163"/>
            <a:ext cx="533400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fld id="{AAA9E573-BC7C-1649-B9DC-7A4DDADA52D7}" type="slidenum">
              <a:rPr lang="en-US" sz="1400">
                <a:solidFill>
                  <a:srgbClr val="FFFFFF"/>
                </a:solidFill>
                <a:latin typeface="Arial"/>
                <a:cs typeface="Arial"/>
              </a:rPr>
              <a:pPr algn="ctr">
                <a:defRPr/>
              </a:pPr>
              <a:t>8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014" y="5608836"/>
            <a:ext cx="3763848" cy="635879"/>
          </a:xfrm>
        </p:spPr>
        <p:txBody>
          <a:bodyPr/>
          <a:lstStyle/>
          <a:p>
            <a:r>
              <a:rPr lang="en-US" sz="1600" dirty="0" smtClean="0"/>
              <a:t>2 P-3 and G-IV flight track in Hurricane </a:t>
            </a:r>
            <a:r>
              <a:rPr lang="en-US" sz="1600" dirty="0" err="1" smtClean="0"/>
              <a:t>Edouard</a:t>
            </a:r>
            <a:r>
              <a:rPr lang="en-US" sz="1600" dirty="0" smtClean="0"/>
              <a:t> 15 September 2014</a:t>
            </a:r>
            <a:endParaRPr lang="en-US" sz="1600" dirty="0"/>
          </a:p>
        </p:txBody>
      </p:sp>
      <p:pic>
        <p:nvPicPr>
          <p:cNvPr id="8" name="Picture 7" descr="20140915HIN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80" y="1358620"/>
            <a:ext cx="4921716" cy="4255551"/>
          </a:xfrm>
          <a:prstGeom prst="rect">
            <a:avLst/>
          </a:prstGeom>
        </p:spPr>
      </p:pic>
      <p:pic>
        <p:nvPicPr>
          <p:cNvPr id="9" name="Picture 8" descr="140915HIN_1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652" y="1292888"/>
            <a:ext cx="3602348" cy="2595203"/>
          </a:xfrm>
          <a:prstGeom prst="rect">
            <a:avLst/>
          </a:prstGeom>
        </p:spPr>
      </p:pic>
      <p:pic>
        <p:nvPicPr>
          <p:cNvPr id="10" name="Picture 9" descr="140915H1wind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922" y="3893871"/>
            <a:ext cx="3517663" cy="2593375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5141247" y="4878185"/>
            <a:ext cx="1011459" cy="1015854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200" dirty="0" smtClean="0"/>
              <a:t>P-3 Doppler analysis at 1 km altitude</a:t>
            </a:r>
            <a:endParaRPr lang="en-US" sz="1200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5141247" y="2110183"/>
            <a:ext cx="1003552" cy="1365399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200" dirty="0" smtClean="0"/>
              <a:t>P-3 &amp; G-IV Doppler analysis at 1 km altitude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7863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69918"/>
            <a:ext cx="5008033" cy="46562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dirty="0" smtClean="0"/>
              <a:t>2 s</a:t>
            </a:r>
            <a:r>
              <a:rPr lang="en-US" sz="2400" dirty="0" smtClean="0"/>
              <a:t>uccessful flights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83C1C6"/>
                </a:solidFill>
              </a:rPr>
              <a:t>Coyote </a:t>
            </a:r>
            <a:r>
              <a:rPr lang="en-US" sz="2400" dirty="0" smtClean="0">
                <a:solidFill>
                  <a:srgbClr val="83C1C6"/>
                </a:solidFill>
              </a:rPr>
              <a:t>UAS </a:t>
            </a:r>
            <a:r>
              <a:rPr lang="en-US" sz="2400" dirty="0" smtClean="0"/>
              <a:t>in </a:t>
            </a:r>
            <a:r>
              <a:rPr lang="en-US" sz="2400" dirty="0"/>
              <a:t>Hurricane Edouard </a:t>
            </a:r>
            <a:r>
              <a:rPr lang="en-US" sz="2400" dirty="0" smtClean="0"/>
              <a:t>in </a:t>
            </a:r>
            <a:r>
              <a:rPr lang="en-US" sz="2400" dirty="0" smtClean="0"/>
              <a:t>2014</a:t>
            </a:r>
            <a:r>
              <a:rPr lang="en-US" sz="2400" dirty="0" smtClean="0"/>
              <a:t>. P</a:t>
            </a:r>
            <a:r>
              <a:rPr lang="en-US" sz="2400" dirty="0" smtClean="0"/>
              <a:t>lan </a:t>
            </a:r>
            <a:r>
              <a:rPr lang="en-US" sz="2400" dirty="0"/>
              <a:t>to fly more storms in </a:t>
            </a:r>
            <a:r>
              <a:rPr lang="en-US" sz="2400" dirty="0" smtClean="0"/>
              <a:t>2015 and send data to the National Hurricane </a:t>
            </a:r>
            <a:r>
              <a:rPr lang="en-US" sz="2400" dirty="0" smtClean="0"/>
              <a:t>Center</a:t>
            </a:r>
          </a:p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cs typeface="Arial" charset="0"/>
              </a:rPr>
              <a:t>4 </a:t>
            </a:r>
            <a:r>
              <a:rPr lang="en-US" sz="2400" dirty="0" smtClean="0">
                <a:solidFill>
                  <a:schemeClr val="accent1">
                    <a:lumMod val="90000"/>
                  </a:schemeClr>
                </a:solidFill>
                <a:cs typeface="Arial" charset="0"/>
              </a:rPr>
              <a:t>Global Hawk </a:t>
            </a:r>
            <a:r>
              <a:rPr lang="en-US" sz="2400" dirty="0" smtClean="0">
                <a:cs typeface="Arial" charset="0"/>
              </a:rPr>
              <a:t>flights </a:t>
            </a:r>
            <a:r>
              <a:rPr lang="en-US" sz="2400" dirty="0">
                <a:cs typeface="Arial" charset="0"/>
              </a:rPr>
              <a:t>sampled life cycle of Edouard from tropical storm to extra-tropical </a:t>
            </a:r>
            <a:r>
              <a:rPr lang="en-US" sz="2400" dirty="0" smtClean="0">
                <a:cs typeface="Arial" charset="0"/>
              </a:rPr>
              <a:t>transition (</a:t>
            </a:r>
            <a:r>
              <a:rPr lang="en-US" sz="2400" dirty="0">
                <a:cs typeface="Arial"/>
              </a:rPr>
              <a:t>282 </a:t>
            </a:r>
            <a:r>
              <a:rPr lang="en-US" sz="2400" dirty="0" smtClean="0">
                <a:cs typeface="Arial"/>
              </a:rPr>
              <a:t>dropsondes </a:t>
            </a:r>
            <a:r>
              <a:rPr lang="en-US" sz="2400" dirty="0">
                <a:cs typeface="Arial"/>
              </a:rPr>
              <a:t>deployed during </a:t>
            </a:r>
            <a:r>
              <a:rPr lang="en-US" sz="2400" dirty="0" smtClean="0">
                <a:cs typeface="Arial"/>
              </a:rPr>
              <a:t>~58 </a:t>
            </a:r>
            <a:r>
              <a:rPr lang="en-US" sz="2400" dirty="0">
                <a:cs typeface="Arial"/>
              </a:rPr>
              <a:t>h over and near </a:t>
            </a:r>
            <a:r>
              <a:rPr lang="en-US" sz="2400" dirty="0" smtClean="0">
                <a:cs typeface="Arial"/>
              </a:rPr>
              <a:t>storm</a:t>
            </a:r>
            <a:r>
              <a:rPr lang="en-US" sz="2400" dirty="0" smtClean="0">
                <a:cs typeface="Arial" charset="0"/>
              </a:rPr>
              <a:t>). SHOUT for 2015 (</a:t>
            </a:r>
            <a:r>
              <a:rPr lang="en-US" sz="2400" dirty="0" smtClean="0">
                <a:solidFill>
                  <a:schemeClr val="dk1"/>
                </a:solidFill>
              </a:rPr>
              <a:t>25 August </a:t>
            </a:r>
            <a:r>
              <a:rPr lang="en-US" sz="2400" dirty="0">
                <a:solidFill>
                  <a:schemeClr val="dk1"/>
                </a:solidFill>
              </a:rPr>
              <a:t>- 27 </a:t>
            </a:r>
            <a:r>
              <a:rPr lang="en-US" sz="2400" dirty="0" smtClean="0">
                <a:solidFill>
                  <a:schemeClr val="dk1"/>
                </a:solidFill>
              </a:rPr>
              <a:t>September &amp; ~10 missions)</a:t>
            </a:r>
            <a:endParaRPr lang="en-US" sz="2400" dirty="0">
              <a:solidFill>
                <a:schemeClr val="dk1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en-US" sz="2400" dirty="0"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-45129"/>
            <a:ext cx="8245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 marL="0" lvl="1"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"/>
                <a:cs typeface="Arial"/>
              </a:rPr>
              <a:t>Develop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&amp; refine observing technologies: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UAS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Global_Hawk,_NASA's_New_Remote-Controlled_Plane_-_October_200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9714" r="3942" b="23387"/>
          <a:stretch/>
        </p:blipFill>
        <p:spPr>
          <a:xfrm>
            <a:off x="5372340" y="3725959"/>
            <a:ext cx="3572329" cy="1844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96" y="1538888"/>
            <a:ext cx="3085504" cy="16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26554</TotalTime>
  <Words>978</Words>
  <Application>Microsoft Macintosh PowerPoint</Application>
  <PresentationFormat>On-screen Show (4:3)</PresentationFormat>
  <Paragraphs>139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Worksheet</vt:lpstr>
      <vt:lpstr>NOAA’s Hurricane Forecast Improvement Project - HFIP</vt:lpstr>
      <vt:lpstr>PowerPoint Presentation</vt:lpstr>
      <vt:lpstr>PowerPoint Presentation</vt:lpstr>
      <vt:lpstr> </vt:lpstr>
      <vt:lpstr>PowerPoint Presentation</vt:lpstr>
      <vt:lpstr>PowerPoint Presentation</vt:lpstr>
      <vt:lpstr>HFIP Priorities 2015-2016</vt:lpstr>
      <vt:lpstr>Develop &amp; refine observing technologies: G-IV TDR</vt:lpstr>
      <vt:lpstr>PowerPoint Presentation</vt:lpstr>
      <vt:lpstr>Outreach</vt:lpstr>
      <vt:lpstr>Questions?</vt:lpstr>
    </vt:vector>
  </TitlesOfParts>
  <Manager>Tim McClung</Manager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Nation's Hurricane Program: An Interagency Success Story</dc:title>
  <dc:subject>Hurricanes, Hurricane Research</dc:subject>
  <dc:creator>Kandis Boyd</dc:creator>
  <cp:lastModifiedBy>Frank Marks</cp:lastModifiedBy>
  <cp:revision>762</cp:revision>
  <cp:lastPrinted>2009-09-22T14:42:08Z</cp:lastPrinted>
  <dcterms:created xsi:type="dcterms:W3CDTF">2011-03-08T17:41:21Z</dcterms:created>
  <dcterms:modified xsi:type="dcterms:W3CDTF">2015-08-10T16:01:28Z</dcterms:modified>
</cp:coreProperties>
</file>