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media1.gif" ContentType="video/unknown"/>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handoutMasterIdLst>
    <p:handoutMasterId r:id="rId24"/>
  </p:handoutMasterIdLst>
  <p:sldIdLst>
    <p:sldId id="561" r:id="rId2"/>
    <p:sldId id="588" r:id="rId3"/>
    <p:sldId id="600" r:id="rId4"/>
    <p:sldId id="601" r:id="rId5"/>
    <p:sldId id="528" r:id="rId6"/>
    <p:sldId id="569" r:id="rId7"/>
    <p:sldId id="603" r:id="rId8"/>
    <p:sldId id="576" r:id="rId9"/>
    <p:sldId id="572" r:id="rId10"/>
    <p:sldId id="598" r:id="rId11"/>
    <p:sldId id="580" r:id="rId12"/>
    <p:sldId id="596" r:id="rId13"/>
    <p:sldId id="597" r:id="rId14"/>
    <p:sldId id="592" r:id="rId15"/>
    <p:sldId id="587" r:id="rId16"/>
    <p:sldId id="599" r:id="rId17"/>
    <p:sldId id="575" r:id="rId18"/>
    <p:sldId id="551" r:id="rId19"/>
    <p:sldId id="602" r:id="rId20"/>
    <p:sldId id="591" r:id="rId21"/>
    <p:sldId id="562" r:id="rId22"/>
  </p:sldIdLst>
  <p:sldSz cx="9144000" cy="6858000" type="screen4x3"/>
  <p:notesSz cx="7010400" cy="92964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D1F0D0"/>
    <a:srgbClr val="FD0DFB"/>
    <a:srgbClr val="9999FF"/>
    <a:srgbClr val="FF3300"/>
    <a:srgbClr val="C0C0C0"/>
    <a:srgbClr val="000066"/>
    <a:srgbClr val="6666FF"/>
    <a:srgbClr val="3333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298" autoAdjust="0"/>
  </p:normalViewPr>
  <p:slideViewPr>
    <p:cSldViewPr snapToGrid="0">
      <p:cViewPr varScale="1">
        <p:scale>
          <a:sx n="137" d="100"/>
          <a:sy n="137" d="100"/>
        </p:scale>
        <p:origin x="-568" y="-112"/>
      </p:cViewPr>
      <p:guideLst>
        <p:guide orient="horz" pos="72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50" d="100"/>
          <a:sy n="50" d="100"/>
        </p:scale>
        <p:origin x="-1836" y="-84"/>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interSettings" Target="printerSettings/printerSettings1.bin"/><Relationship Id="rId26" Type="http://schemas.openxmlformats.org/officeDocument/2006/relationships/presProps" Target="presProps.xml"/><Relationship Id="rId27" Type="http://schemas.openxmlformats.org/officeDocument/2006/relationships/viewProps" Target="viewProps.xml"/><Relationship Id="rId28" Type="http://schemas.openxmlformats.org/officeDocument/2006/relationships/theme" Target="theme/theme1.xml"/><Relationship Id="rId2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9.xml"/><Relationship Id="rId2" Type="http://schemas.openxmlformats.org/officeDocument/2006/relationships/slide" Target="slides/slide1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3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pitchFamily="-112" charset="0"/>
                <a:ea typeface="+mn-ea"/>
                <a:cs typeface="+mn-cs"/>
              </a:defRPr>
            </a:lvl1pPr>
          </a:lstStyle>
          <a:p>
            <a:pPr>
              <a:defRPr/>
            </a:pPr>
            <a:endParaRPr lang="en-US"/>
          </a:p>
        </p:txBody>
      </p:sp>
      <p:sp>
        <p:nvSpPr>
          <p:cNvPr id="9114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2" charset="0"/>
                <a:ea typeface="+mn-ea"/>
                <a:cs typeface="+mn-cs"/>
              </a:defRPr>
            </a:lvl1pPr>
          </a:lstStyle>
          <a:p>
            <a:pPr>
              <a:defRPr/>
            </a:pPr>
            <a:endParaRPr lang="en-US"/>
          </a:p>
        </p:txBody>
      </p:sp>
      <p:sp>
        <p:nvSpPr>
          <p:cNvPr id="9114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pitchFamily="-112" charset="0"/>
                <a:ea typeface="+mn-ea"/>
                <a:cs typeface="+mn-cs"/>
              </a:defRPr>
            </a:lvl1pPr>
          </a:lstStyle>
          <a:p>
            <a:pPr>
              <a:defRPr/>
            </a:pPr>
            <a:fld id="{F27DEBDD-BDFF-9C49-9494-6A4EBD8FA7BA}" type="slidenum">
              <a:rPr lang="en-US"/>
              <a:pPr>
                <a:defRPr/>
              </a:pPr>
              <a:t>‹#›</a:t>
            </a:fld>
            <a:endParaRPr lang="en-US"/>
          </a:p>
        </p:txBody>
      </p:sp>
    </p:spTree>
    <p:extLst>
      <p:ext uri="{BB962C8B-B14F-4D97-AF65-F5344CB8AC3E}">
        <p14:creationId xmlns:p14="http://schemas.microsoft.com/office/powerpoint/2010/main" val="8830510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09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lvl1pPr algn="r" defTabSz="931863">
              <a:defRPr sz="1200">
                <a:latin typeface="Arial" pitchFamily="-112" charset="0"/>
                <a:ea typeface="+mn-ea"/>
                <a:cs typeface="+mn-cs"/>
              </a:defRPr>
            </a:lvl1pPr>
          </a:lstStyle>
          <a:p>
            <a:pPr>
              <a:defRPr/>
            </a:pPr>
            <a:endParaRPr lang="en-US"/>
          </a:p>
        </p:txBody>
      </p:sp>
      <p:sp>
        <p:nvSpPr>
          <p:cNvPr id="15364" name="Rectangle 4"/>
          <p:cNvSpPr>
            <a:spLocks noGrp="1" noRot="1" noChangeAspect="1" noChangeArrowheads="1" noTextEdit="1"/>
          </p:cNvSpPr>
          <p:nvPr>
            <p:ph type="sldImg" idx="2"/>
          </p:nvPr>
        </p:nvSpPr>
        <p:spPr bwMode="auto">
          <a:xfrm>
            <a:off x="1182688" y="696913"/>
            <a:ext cx="4648200" cy="34861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01675" y="4414838"/>
            <a:ext cx="5607050" cy="4184650"/>
          </a:xfrm>
          <a:prstGeom prst="rect">
            <a:avLst/>
          </a:prstGeom>
          <a:noFill/>
          <a:ln w="9525">
            <a:noFill/>
            <a:miter lim="800000"/>
            <a:headEnd/>
            <a:tailEnd/>
          </a:ln>
          <a:effectLst/>
        </p:spPr>
        <p:txBody>
          <a:bodyPr vert="horz" wrap="square" lIns="93173" tIns="46587" rIns="93173" bIns="4658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defTabSz="931863">
              <a:defRPr sz="1200">
                <a:latin typeface="Arial" pitchFamily="-112" charset="0"/>
                <a:ea typeface="+mn-ea"/>
                <a:cs typeface="+mn-cs"/>
              </a:defRPr>
            </a:lvl1pPr>
          </a:lstStyle>
          <a:p>
            <a:pPr>
              <a:defRPr/>
            </a:pPr>
            <a:endParaRPr lang="en-US"/>
          </a:p>
        </p:txBody>
      </p:sp>
      <p:sp>
        <p:nvSpPr>
          <p:cNvPr id="4103" name="Rectangle 7"/>
          <p:cNvSpPr>
            <a:spLocks noGrp="1" noChangeArrowheads="1"/>
          </p:cNvSpPr>
          <p:nvPr>
            <p:ph type="sldNum" sz="quarter" idx="5"/>
          </p:nvPr>
        </p:nvSpPr>
        <p:spPr bwMode="auto">
          <a:xfrm>
            <a:off x="3970338" y="8831263"/>
            <a:ext cx="3038475" cy="463550"/>
          </a:xfrm>
          <a:prstGeom prst="rect">
            <a:avLst/>
          </a:prstGeom>
          <a:noFill/>
          <a:ln w="9525">
            <a:noFill/>
            <a:miter lim="800000"/>
            <a:headEnd/>
            <a:tailEnd/>
          </a:ln>
          <a:effectLst/>
        </p:spPr>
        <p:txBody>
          <a:bodyPr vert="horz" wrap="square" lIns="93173" tIns="46587" rIns="93173" bIns="46587" numCol="1" anchor="b" anchorCtr="0" compatLnSpc="1">
            <a:prstTxWarp prst="textNoShape">
              <a:avLst/>
            </a:prstTxWarp>
          </a:bodyPr>
          <a:lstStyle>
            <a:lvl1pPr algn="r" defTabSz="931863">
              <a:defRPr sz="1200">
                <a:latin typeface="Arial" pitchFamily="-112" charset="0"/>
                <a:ea typeface="+mn-ea"/>
                <a:cs typeface="+mn-cs"/>
              </a:defRPr>
            </a:lvl1pPr>
          </a:lstStyle>
          <a:p>
            <a:pPr>
              <a:defRPr/>
            </a:pPr>
            <a:fld id="{8818E52F-AD2C-554D-854C-D2C491234C15}" type="slidenum">
              <a:rPr lang="en-US"/>
              <a:pPr>
                <a:defRPr/>
              </a:pPr>
              <a:t>‹#›</a:t>
            </a:fld>
            <a:endParaRPr lang="en-US"/>
          </a:p>
        </p:txBody>
      </p:sp>
    </p:spTree>
    <p:extLst>
      <p:ext uri="{BB962C8B-B14F-4D97-AF65-F5344CB8AC3E}">
        <p14:creationId xmlns:p14="http://schemas.microsoft.com/office/powerpoint/2010/main" val="1338918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112"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 Id="rId3" Type="http://schemas.openxmlformats.org/officeDocument/2006/relationships/hyperlink" Target="http://dx.doi.org/10.1175/BAMS-87-11-1523"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dx.doi.org/10.1175/MWR-D-11-00212.1"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547A0757-10F4-D84F-8E7B-379AC22A625C}" type="slidenum">
              <a:rPr lang="en-US">
                <a:latin typeface="Arial" charset="0"/>
                <a:ea typeface="ＭＳ Ｐゴシック" charset="-128"/>
                <a:cs typeface="ＭＳ Ｐゴシック" charset="-128"/>
              </a:rPr>
              <a:pPr/>
              <a:t>1</a:t>
            </a:fld>
            <a:endParaRPr lang="en-US">
              <a:latin typeface="Arial" charset="0"/>
              <a:ea typeface="ＭＳ Ｐゴシック" charset="-128"/>
              <a:cs typeface="ＭＳ Ｐゴシック" charset="-128"/>
            </a:endParaRPr>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eaLnBrk="1" hangingPunct="1"/>
            <a:r>
              <a:rPr lang="en-US" sz="1400" smtClean="0">
                <a:latin typeface="Arial" charset="0"/>
              </a:rPr>
              <a:t>Hurricane Earl 2 September 2010</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B4C2C64-2AA4-A443-897B-DC201FAC8CD6}" type="slidenum">
              <a:rPr lang="en-US"/>
              <a:pPr/>
              <a:t>10</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r>
              <a:rPr lang="en-US" sz="1000"/>
              <a:t>• As the new models are developed to deal with intensity and structure we need to develop new metrics for model and forecast evaluation beyond the traditional minimum central pressure and peak surface wind. The NWS metric of the peak 1-min sustained surface wind anywhere is not as meaningful anymore. A model or forecast could be correct on those parameters for the wrong reason. Customers want to know more about the impacts to expect and that means structure and size matter. Proposed new metrics are structure (radii of 35, 50, 65 kt, and radius of maximum wind in different quadrants) and rapid intensification (FAR vs POD). They need to be tested and improved with data as well as model output.</a:t>
            </a:r>
          </a:p>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ABC93F20-8DE1-6041-9809-78091D62C910}" type="slidenum">
              <a:rPr lang="en-US">
                <a:latin typeface="Arial" charset="0"/>
                <a:ea typeface="ＭＳ Ｐゴシック" charset="-128"/>
                <a:cs typeface="ＭＳ Ｐゴシック" charset="-128"/>
              </a:rPr>
              <a:pPr/>
              <a:t>11</a:t>
            </a:fld>
            <a:endParaRPr lang="en-US">
              <a:latin typeface="Arial" charset="0"/>
              <a:ea typeface="ＭＳ Ｐゴシック" charset="-128"/>
              <a:cs typeface="ＭＳ Ｐゴシック" charset="-128"/>
            </a:endParaRPr>
          </a:p>
        </p:txBody>
      </p:sp>
      <p:sp>
        <p:nvSpPr>
          <p:cNvPr id="51203" name="Rectangle 2"/>
          <p:cNvSpPr>
            <a:spLocks noGrp="1" noRot="1" noChangeAspect="1" noChangeArrowheads="1"/>
          </p:cNvSpPr>
          <p:nvPr>
            <p:ph type="sldImg"/>
          </p:nvPr>
        </p:nvSpPr>
        <p:spPr>
          <a:solidFill>
            <a:srgbClr val="FFFFFF"/>
          </a:solidFill>
          <a:ln/>
        </p:spPr>
      </p:sp>
      <p:sp>
        <p:nvSpPr>
          <p:cNvPr id="51204" name="Rectangle 3"/>
          <p:cNvSpPr>
            <a:spLocks noGrp="1" noChangeArrowheads="1"/>
          </p:cNvSpPr>
          <p:nvPr>
            <p:ph type="body" idx="1"/>
          </p:nvPr>
        </p:nvSpPr>
        <p:spPr>
          <a:xfrm>
            <a:off x="935038" y="4416425"/>
            <a:ext cx="5140325" cy="1074738"/>
          </a:xfrm>
          <a:solidFill>
            <a:srgbClr val="FFFFFF"/>
          </a:solidFill>
          <a:ln>
            <a:solidFill>
              <a:srgbClr val="000000"/>
            </a:solidFill>
          </a:ln>
        </p:spPr>
        <p:txBody>
          <a:bodyPr lIns="93153" rIns="93153"/>
          <a:lstStyle/>
          <a:p>
            <a:pPr>
              <a:spcBef>
                <a:spcPct val="0"/>
              </a:spcBef>
            </a:pPr>
            <a:r>
              <a:rPr lang="en-US" dirty="0">
                <a:solidFill>
                  <a:srgbClr val="000000"/>
                </a:solidFill>
                <a:latin typeface="Arial" charset="0"/>
                <a:ea typeface="Arial" charset="0"/>
                <a:cs typeface="Arial" charset="0"/>
              </a:rPr>
              <a:t>UR image depicts dropsonde profiles in eyewall of Hurricane Guillermo (1997) </a:t>
            </a:r>
          </a:p>
          <a:p>
            <a:pPr>
              <a:spcBef>
                <a:spcPct val="0"/>
              </a:spcBef>
            </a:pPr>
            <a:r>
              <a:rPr lang="en-US" dirty="0">
                <a:solidFill>
                  <a:srgbClr val="000000"/>
                </a:solidFill>
                <a:latin typeface="Arial" charset="0"/>
                <a:ea typeface="Arial" charset="0"/>
                <a:cs typeface="Arial" charset="0"/>
              </a:rPr>
              <a:t>LR image is Doppler Wind Lidar profiles from TCS-</a:t>
            </a:r>
            <a:r>
              <a:rPr lang="en-US" dirty="0" smtClean="0">
                <a:solidFill>
                  <a:srgbClr val="000000"/>
                </a:solidFill>
                <a:latin typeface="Arial" charset="0"/>
                <a:ea typeface="Arial" charset="0"/>
                <a:cs typeface="Arial" charset="0"/>
              </a:rPr>
              <a:t>08</a:t>
            </a:r>
            <a:endParaRPr lang="en-US" dirty="0" smtClean="0">
              <a:latin typeface="Arial" charset="0"/>
            </a:endParaRPr>
          </a:p>
          <a:p>
            <a:pPr>
              <a:spcBef>
                <a:spcPct val="0"/>
              </a:spcBef>
            </a:pPr>
            <a:endParaRPr lang="en-US" dirty="0" smtClean="0">
              <a:solidFill>
                <a:srgbClr val="000000"/>
              </a:solidFill>
              <a:latin typeface="Arial" charset="0"/>
              <a:ea typeface="Arial" charset="0"/>
              <a:cs typeface="Arial" charset="0"/>
            </a:endParaRPr>
          </a:p>
          <a:p>
            <a:pPr>
              <a:spcBef>
                <a:spcPct val="0"/>
              </a:spcBef>
            </a:pPr>
            <a:r>
              <a:rPr lang="en-US" dirty="0" smtClean="0">
                <a:solidFill>
                  <a:srgbClr val="000000"/>
                </a:solidFill>
                <a:latin typeface="Arial" charset="0"/>
                <a:ea typeface="Arial" charset="0"/>
                <a:cs typeface="Arial" charset="0"/>
              </a:rPr>
              <a:t>See IFEX paper (Rogers et al 2006):</a:t>
            </a:r>
            <a:r>
              <a:rPr lang="en-US" baseline="0" dirty="0" smtClean="0">
                <a:solidFill>
                  <a:srgbClr val="000000"/>
                </a:solidFill>
                <a:latin typeface="Arial" charset="0"/>
                <a:ea typeface="Arial" charset="0"/>
                <a:cs typeface="Arial" charset="0"/>
              </a:rPr>
              <a:t> </a:t>
            </a:r>
            <a:r>
              <a:rPr lang="cs-CZ" sz="1200" u="sng" kern="1200" dirty="0" smtClean="0">
                <a:solidFill>
                  <a:schemeClr val="tx1"/>
                </a:solidFill>
                <a:latin typeface="Arial" pitchFamily="-112" charset="0"/>
                <a:ea typeface="ＭＳ Ｐゴシック" charset="-128"/>
                <a:cs typeface="ＭＳ Ｐゴシック" charset="-128"/>
                <a:hlinkClick r:id="rId3"/>
              </a:rPr>
              <a:t>http://dx.doi.org/10.1175/BAMS-87-11-1523</a:t>
            </a:r>
            <a:endParaRPr lang="en-US" dirty="0" smtClean="0">
              <a:solidFill>
                <a:srgbClr val="000000"/>
              </a:solidFill>
              <a:latin typeface="Arial" charset="0"/>
              <a:ea typeface="Arial" charset="0"/>
              <a:cs typeface="Arial" charset="0"/>
            </a:endParaRPr>
          </a:p>
          <a:p>
            <a:pPr eaLnBrk="1" hangingPunct="1"/>
            <a:endParaRPr lang="en-US" dirty="0" smtClean="0">
              <a:latin typeface="Arial" charset="0"/>
            </a:endParaRPr>
          </a:p>
          <a:p>
            <a:pPr eaLnBrk="1" hangingPunct="1"/>
            <a:r>
              <a:rPr lang="en-US" dirty="0" smtClean="0">
                <a:latin typeface="Arial" charset="0"/>
              </a:rPr>
              <a:t>HRD IFEX website: http://</a:t>
            </a:r>
            <a:r>
              <a:rPr lang="en-US" dirty="0" err="1" smtClean="0">
                <a:latin typeface="Arial" charset="0"/>
              </a:rPr>
              <a:t>www.aoml.noaa.gov</a:t>
            </a:r>
            <a:r>
              <a:rPr lang="en-US" dirty="0" smtClean="0">
                <a:latin typeface="Arial" charset="0"/>
              </a:rPr>
              <a:t>/</a:t>
            </a:r>
            <a:r>
              <a:rPr lang="en-US" dirty="0" err="1" smtClean="0">
                <a:latin typeface="Arial" charset="0"/>
              </a:rPr>
              <a:t>hrd</a:t>
            </a:r>
            <a:r>
              <a:rPr lang="en-US" dirty="0" smtClean="0">
                <a:latin typeface="Arial" charset="0"/>
              </a:rPr>
              <a:t>/HFP2011/</a:t>
            </a:r>
            <a:r>
              <a:rPr lang="en-US" dirty="0" err="1" smtClean="0">
                <a:latin typeface="Arial" charset="0"/>
              </a:rPr>
              <a:t>index.html</a:t>
            </a:r>
            <a:endParaRPr lang="en-US" dirty="0"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27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latin typeface="Calibri" charset="0"/>
              </a:rPr>
              <a:t>Map shows flight tracks for all of the NOAA missions (color coded are the flight level winds for the P-3 missions,</a:t>
            </a:r>
            <a:r>
              <a:rPr lang="en-US" baseline="0" dirty="0" smtClean="0">
                <a:latin typeface="Calibri" charset="0"/>
              </a:rPr>
              <a:t> dropsonde symbols denote G-IV patterns)</a:t>
            </a:r>
          </a:p>
          <a:p>
            <a:endParaRPr lang="en-US" baseline="0" dirty="0" smtClean="0">
              <a:latin typeface="Calibri" charset="0"/>
            </a:endParaRPr>
          </a:p>
          <a:p>
            <a:r>
              <a:rPr lang="en-US" baseline="0" dirty="0" smtClean="0">
                <a:latin typeface="Calibri" charset="0"/>
              </a:rPr>
              <a:t>Flight track plots courtesy of Tropical Atlantic - http://</a:t>
            </a:r>
            <a:r>
              <a:rPr lang="en-US" baseline="0" dirty="0" err="1" smtClean="0">
                <a:latin typeface="Calibri" charset="0"/>
              </a:rPr>
              <a:t>tropicalatlantic.com</a:t>
            </a:r>
            <a:r>
              <a:rPr lang="en-US" baseline="0" dirty="0" smtClean="0">
                <a:latin typeface="Calibri" charset="0"/>
              </a:rPr>
              <a:t>/recon/</a:t>
            </a:r>
          </a:p>
          <a:p>
            <a:r>
              <a:rPr lang="en-US" baseline="0" dirty="0" smtClean="0">
                <a:latin typeface="Calibri" charset="0"/>
              </a:rPr>
              <a:t>Model data available at: http://</a:t>
            </a:r>
            <a:r>
              <a:rPr lang="en-US" baseline="0" dirty="0" err="1" smtClean="0">
                <a:latin typeface="Calibri" charset="0"/>
              </a:rPr>
              <a:t>storm.aoml.noaa.gov</a:t>
            </a:r>
            <a:r>
              <a:rPr lang="en-US" baseline="0" dirty="0" smtClean="0">
                <a:latin typeface="Calibri" charset="0"/>
              </a:rPr>
              <a:t>/</a:t>
            </a:r>
            <a:r>
              <a:rPr lang="en-US" baseline="0" dirty="0" err="1" smtClean="0">
                <a:latin typeface="Calibri" charset="0"/>
              </a:rPr>
              <a:t>realtime</a:t>
            </a:r>
            <a:endParaRPr lang="en-US" dirty="0">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charset="0"/>
              </a:rPr>
              <a:t>See papers: Zhang et al (2011) - http://</a:t>
            </a:r>
            <a:r>
              <a:rPr lang="en-US" dirty="0" err="1">
                <a:latin typeface="Arial" charset="0"/>
              </a:rPr>
              <a:t>www.agu.org</a:t>
            </a:r>
            <a:r>
              <a:rPr lang="en-US" dirty="0">
                <a:latin typeface="Arial" charset="0"/>
              </a:rPr>
              <a:t>/pubs/</a:t>
            </a:r>
            <a:r>
              <a:rPr lang="en-US" dirty="0" err="1">
                <a:latin typeface="Arial" charset="0"/>
              </a:rPr>
              <a:t>crossref</a:t>
            </a:r>
            <a:r>
              <a:rPr lang="en-US" dirty="0">
                <a:latin typeface="Arial" charset="0"/>
              </a:rPr>
              <a:t>/2011/2011GL048469.shtml</a:t>
            </a:r>
          </a:p>
          <a:p>
            <a:r>
              <a:rPr lang="en-US" dirty="0">
                <a:latin typeface="Arial" charset="0"/>
              </a:rPr>
              <a:t>Aksoy et al (2012) - </a:t>
            </a:r>
            <a:r>
              <a:rPr lang="cs-CZ" u="sng" dirty="0">
                <a:latin typeface="Arial" pitchFamily="-112" charset="0"/>
                <a:ea typeface="ＭＳ Ｐゴシック" charset="-128"/>
                <a:cs typeface="ＭＳ Ｐゴシック" charset="-128"/>
                <a:hlinkClick r:id="rId3"/>
              </a:rPr>
              <a:t>http://dx.doi.org/10.1175/MWR-D-11-00212.1</a:t>
            </a:r>
            <a:endParaRPr lang="en-US" dirty="0">
              <a:latin typeface="Arial" charset="0"/>
            </a:endParaRPr>
          </a:p>
          <a:p>
            <a:endParaRPr lang="en-US" dirty="0">
              <a:solidFill>
                <a:srgbClr val="000000"/>
              </a:solidFill>
              <a:latin typeface="Arial" charset="0"/>
            </a:endParaRPr>
          </a:p>
          <a:p>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13</a:t>
            </a:fld>
            <a:endParaRPr lang="en-US"/>
          </a:p>
        </p:txBody>
      </p:sp>
    </p:spTree>
    <p:extLst>
      <p:ext uri="{BB962C8B-B14F-4D97-AF65-F5344CB8AC3E}">
        <p14:creationId xmlns:p14="http://schemas.microsoft.com/office/powerpoint/2010/main" val="7044124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15</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miter lim="800000"/>
            <a:headEnd/>
            <a:tailEnd/>
          </a:ln>
        </p:spPr>
        <p:txBody>
          <a:bodyPr/>
          <a:lstStyle/>
          <a:p>
            <a:fld id="{DE0DE2B7-1980-0A4A-8A34-0A8918233E6C}" type="slidenum">
              <a:rPr lang="en-US"/>
              <a:pPr/>
              <a:t>16</a:t>
            </a:fld>
            <a:endParaRPr lang="en-US"/>
          </a:p>
        </p:txBody>
      </p:sp>
      <p:sp>
        <p:nvSpPr>
          <p:cNvPr id="104451" name="Rectangle 2"/>
          <p:cNvSpPr>
            <a:spLocks noGrp="1" noRot="1" noChangeAspect="1" noChangeArrowheads="1" noTextEdit="1"/>
          </p:cNvSpPr>
          <p:nvPr>
            <p:ph type="sldImg"/>
          </p:nvPr>
        </p:nvSpPr>
        <p:spPr>
          <a:xfrm>
            <a:off x="1181100" y="695325"/>
            <a:ext cx="4648200" cy="3486150"/>
          </a:xfrm>
          <a:ln/>
        </p:spPr>
      </p:sp>
      <p:sp>
        <p:nvSpPr>
          <p:cNvPr id="104452" name="Rectangle 3"/>
          <p:cNvSpPr>
            <a:spLocks noGrp="1" noChangeArrowheads="1"/>
          </p:cNvSpPr>
          <p:nvPr>
            <p:ph type="body" idx="1"/>
          </p:nvPr>
        </p:nvSpPr>
        <p:spPr>
          <a:xfrm>
            <a:off x="701359" y="4415790"/>
            <a:ext cx="5607684" cy="4184972"/>
          </a:xfrm>
          <a:noFill/>
        </p:spPr>
        <p:txBody>
          <a:bodyPr/>
          <a:lstStyle/>
          <a:p>
            <a:pPr eaLnBrk="1" hangingPunct="1"/>
            <a:endParaRPr lang="en-US">
              <a:latin typeface="Times New Roman" charset="0"/>
              <a:ea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solidFill>
            <a:srgbClr val="FFFFFF"/>
          </a:solidFill>
          <a:ln/>
        </p:spPr>
      </p:sp>
      <p:sp>
        <p:nvSpPr>
          <p:cNvPr id="38915" name="Notes Placeholder 2"/>
          <p:cNvSpPr>
            <a:spLocks noGrp="1"/>
          </p:cNvSpPr>
          <p:nvPr>
            <p:ph type="body" idx="1"/>
          </p:nvPr>
        </p:nvSpPr>
        <p:spPr>
          <a:solidFill>
            <a:srgbClr val="FFFFFF"/>
          </a:solidFill>
          <a:ln>
            <a:solidFill>
              <a:srgbClr val="000000"/>
            </a:solidFill>
          </a:ln>
        </p:spPr>
        <p:txBody>
          <a:bodyPr/>
          <a:lstStyle/>
          <a:p>
            <a:r>
              <a:rPr lang="en-US" dirty="0" smtClean="0">
                <a:latin typeface="Times New Roman" charset="0"/>
                <a:ea typeface="Times New Roman" charset="0"/>
                <a:cs typeface="Times New Roman" charset="0"/>
              </a:rPr>
              <a:t>Earl and Danielle </a:t>
            </a:r>
            <a:r>
              <a:rPr lang="en-US" baseline="0" dirty="0" smtClean="0">
                <a:latin typeface="Times New Roman" charset="0"/>
                <a:ea typeface="Times New Roman" charset="0"/>
                <a:cs typeface="Times New Roman" charset="0"/>
              </a:rPr>
              <a:t>forecast initialized at 0000Z 27 August 2011</a:t>
            </a:r>
            <a:endParaRPr lang="en-US" dirty="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Large “basin-scale” domain is at 27 km resolution with inner nest at 9-</a:t>
            </a:r>
            <a:r>
              <a:rPr lang="en-US" dirty="0">
                <a:latin typeface="Times New Roman" charset="0"/>
                <a:ea typeface="Times New Roman" charset="0"/>
                <a:cs typeface="Times New Roman" charset="0"/>
              </a:rPr>
              <a:t>km </a:t>
            </a:r>
            <a:r>
              <a:rPr lang="en-US" dirty="0" smtClean="0">
                <a:latin typeface="Times New Roman" charset="0"/>
                <a:ea typeface="Times New Roman" charset="0"/>
                <a:cs typeface="Times New Roman" charset="0"/>
              </a:rPr>
              <a:t>using</a:t>
            </a:r>
            <a:r>
              <a:rPr lang="en-US" baseline="0" dirty="0" smtClean="0">
                <a:latin typeface="Times New Roman" charset="0"/>
                <a:ea typeface="Times New Roman" charset="0"/>
                <a:cs typeface="Times New Roman" charset="0"/>
              </a:rPr>
              <a:t> operational HWRF as the basis. Outer domain covers the EPAC and ATL TC development regions with one domain which remains fixed from cycle to cycle.</a:t>
            </a:r>
            <a:endParaRPr lang="en-US" dirty="0">
              <a:latin typeface="Times New Roman" charset="0"/>
              <a:ea typeface="Times New Roman" charset="0"/>
              <a:cs typeface="Times New Roman" charset="0"/>
            </a:endParaRPr>
          </a:p>
        </p:txBody>
      </p:sp>
      <p:sp>
        <p:nvSpPr>
          <p:cNvPr id="38916" name="Slide Number Placeholder 3"/>
          <p:cNvSpPr txBox="1">
            <a:spLocks noGrp="1"/>
          </p:cNvSpPr>
          <p:nvPr/>
        </p:nvSpPr>
        <p:spPr bwMode="auto">
          <a:xfrm>
            <a:off x="3971925" y="8831263"/>
            <a:ext cx="3038475" cy="465137"/>
          </a:xfrm>
          <a:prstGeom prst="rect">
            <a:avLst/>
          </a:prstGeom>
          <a:noFill/>
          <a:ln w="9525">
            <a:noFill/>
            <a:miter lim="800000"/>
            <a:headEnd/>
            <a:tailEnd/>
          </a:ln>
        </p:spPr>
        <p:txBody>
          <a:bodyPr lIns="93177" tIns="46589" rIns="93177" bIns="46589" anchor="b">
            <a:prstTxWarp prst="textNoShape">
              <a:avLst/>
            </a:prstTxWarp>
          </a:bodyPr>
          <a:lstStyle/>
          <a:p>
            <a:pPr algn="r"/>
            <a:fld id="{DCB95C77-A234-6740-BF71-BE2EC27A5E3C}" type="slidenum">
              <a:rPr lang="en-US" sz="1200"/>
              <a:pPr algn="r"/>
              <a:t>17</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Arial" pitchFamily="-112" charset="0"/>
                <a:ea typeface="ＭＳ Ｐゴシック" charset="-128"/>
                <a:cs typeface="ＭＳ Ｐゴシック" charset="-128"/>
              </a:rPr>
              <a:t>http://</a:t>
            </a:r>
            <a:r>
              <a:rPr lang="en-US" sz="1200" kern="1200" dirty="0" err="1" smtClean="0">
                <a:solidFill>
                  <a:schemeClr val="tx1"/>
                </a:solidFill>
                <a:latin typeface="Arial" pitchFamily="-112" charset="0"/>
                <a:ea typeface="ＭＳ Ｐゴシック" charset="-128"/>
                <a:cs typeface="ＭＳ Ｐゴシック" charset="-128"/>
              </a:rPr>
              <a:t>www.hfip.org</a:t>
            </a:r>
            <a:r>
              <a:rPr lang="en-US" sz="1200" kern="1200" dirty="0" smtClean="0">
                <a:solidFill>
                  <a:schemeClr val="tx1"/>
                </a:solidFill>
                <a:latin typeface="Arial" pitchFamily="-112" charset="0"/>
                <a:ea typeface="ＭＳ Ｐゴシック" charset="-128"/>
                <a:cs typeface="ＭＳ Ｐゴシック" charset="-128"/>
              </a:rPr>
              <a:t>/documents/reports2.php</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p:txBody>
          <a:bodyPr/>
          <a:lstStyle/>
          <a:p>
            <a:pPr>
              <a:defRPr/>
            </a:pPr>
            <a:fld id="{11259FCD-3ECF-FB4F-A990-AD3822E5C6CD}" type="slidenum">
              <a:rPr lang="en-US">
                <a:latin typeface="Arial" charset="0"/>
              </a:rPr>
              <a:pPr>
                <a:defRPr/>
              </a:pPr>
              <a:t>19</a:t>
            </a:fld>
            <a:endParaRPr lang="en-US">
              <a:latin typeface="Arial" charset="0"/>
            </a:endParaRPr>
          </a:p>
        </p:txBody>
      </p:sp>
      <p:sp>
        <p:nvSpPr>
          <p:cNvPr id="67587" name="Text Box 2"/>
          <p:cNvSpPr>
            <a:spLocks noGrp="1" noRot="1" noChangeAspect="1" noChangeArrowheads="1" noTextEdit="1"/>
          </p:cNvSpPr>
          <p:nvPr>
            <p:ph type="sldImg"/>
          </p:nvPr>
        </p:nvSpPr>
        <p:spPr>
          <a:xfrm>
            <a:off x="1179513" y="698500"/>
            <a:ext cx="4648200" cy="3486150"/>
          </a:xfrm>
          <a:ln/>
        </p:spPr>
      </p:sp>
      <p:sp>
        <p:nvSpPr>
          <p:cNvPr id="67588" name="Text Box 3"/>
          <p:cNvSpPr>
            <a:spLocks noGrp="1" noChangeArrowheads="1"/>
          </p:cNvSpPr>
          <p:nvPr>
            <p:ph type="body" idx="1"/>
          </p:nvPr>
        </p:nvSpPr>
        <p:spPr>
          <a:xfrm>
            <a:off x="909638" y="4356101"/>
            <a:ext cx="5014912" cy="3986213"/>
          </a:xfrm>
          <a:noFill/>
          <a:ln/>
        </p:spPr>
        <p:txBody>
          <a:bodyPr anchor="ctr"/>
          <a:lstStyle/>
          <a:p>
            <a:pPr marL="109532" lvl="1">
              <a:lnSpc>
                <a:spcPct val="95000"/>
              </a:lnSpc>
              <a:spcBef>
                <a:spcPts val="650"/>
              </a:spcBef>
              <a:spcAft>
                <a:spcPts val="438"/>
              </a:spcAft>
            </a:pPr>
            <a:endParaRPr lang="en-GB" sz="1300">
              <a:latin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TextEdit="1"/>
          </p:cNvSpPr>
          <p:nvPr>
            <p:ph type="sldImg"/>
          </p:nvPr>
        </p:nvSpPr>
        <p:spPr bwMode="auto">
          <a:xfrm>
            <a:off x="1181100" y="696913"/>
            <a:ext cx="4648200" cy="348615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5" name="Rectangle 3"/>
          <p:cNvSpPr>
            <a:spLocks noGrp="1"/>
          </p:cNvSpPr>
          <p:nvPr>
            <p:ph type="body" idx="1"/>
          </p:nvPr>
        </p:nvSpPr>
        <p:spPr bwMode="auto">
          <a:xfrm>
            <a:off x="701040" y="4415790"/>
            <a:ext cx="5608320" cy="418338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1031"/>
          <p:cNvSpPr>
            <a:spLocks noGrp="1" noChangeArrowheads="1"/>
          </p:cNvSpPr>
          <p:nvPr>
            <p:ph type="sldNum" sz="quarter" idx="5"/>
          </p:nvPr>
        </p:nvSpPr>
        <p:spPr>
          <a:noFill/>
        </p:spPr>
        <p:txBody>
          <a:bodyPr/>
          <a:lstStyle/>
          <a:p>
            <a:fld id="{716C90FC-D014-45F3-9967-D1C06553D5D4}" type="slidenum">
              <a:rPr lang="en-US" smtClean="0">
                <a:solidFill>
                  <a:prstClr val="black"/>
                </a:solidFill>
              </a:rPr>
              <a:pPr/>
              <a:t>2</a:t>
            </a:fld>
            <a:endParaRPr lang="en-US" smtClean="0">
              <a:solidFill>
                <a:prstClr val="black"/>
              </a:solidFill>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latin typeface="Times New Roman" pitchFamily="18" charset="0"/>
                <a:ea typeface="ＭＳ Ｐゴシック"/>
                <a:cs typeface="ＭＳ Ｐゴシック"/>
              </a:rPr>
              <a:t>Images</a:t>
            </a:r>
            <a:r>
              <a:rPr lang="en-US" baseline="0" dirty="0" smtClean="0">
                <a:latin typeface="Times New Roman" pitchFamily="18" charset="0"/>
                <a:ea typeface="ＭＳ Ｐゴシック"/>
                <a:cs typeface="ＭＳ Ｐゴシック"/>
              </a:rPr>
              <a:t> from: </a:t>
            </a:r>
            <a:r>
              <a:rPr lang="en-US" dirty="0" smtClean="0">
                <a:latin typeface="Times New Roman" pitchFamily="18" charset="0"/>
                <a:ea typeface="ＭＳ Ｐゴシック"/>
                <a:cs typeface="ＭＳ Ｐゴシック"/>
              </a:rPr>
              <a:t>http://</a:t>
            </a:r>
            <a:r>
              <a:rPr lang="en-US" dirty="0" err="1" smtClean="0">
                <a:latin typeface="Times New Roman" pitchFamily="18" charset="0"/>
                <a:ea typeface="ＭＳ Ｐゴシック"/>
                <a:cs typeface="ＭＳ Ｐゴシック"/>
              </a:rPr>
              <a:t>www.nhc.noaa.gov</a:t>
            </a:r>
            <a:r>
              <a:rPr lang="en-US" dirty="0" smtClean="0">
                <a:latin typeface="Times New Roman" pitchFamily="18" charset="0"/>
                <a:ea typeface="ＭＳ Ｐゴシック"/>
                <a:cs typeface="ＭＳ Ｐゴシック"/>
              </a:rPr>
              <a:t>/verification/verify5.shtml</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5850CB63-0F78-0F4D-BEA5-D284EC2C4C37}" type="slidenum">
              <a:rPr lang="en-US">
                <a:latin typeface="Arial" charset="0"/>
                <a:ea typeface="ＭＳ Ｐゴシック" charset="-128"/>
                <a:cs typeface="ＭＳ Ｐゴシック" charset="-128"/>
              </a:rPr>
              <a:pPr/>
              <a:t>21</a:t>
            </a:fld>
            <a:endParaRPr lang="en-US">
              <a:latin typeface="Arial" charset="0"/>
              <a:ea typeface="ＭＳ Ｐゴシック" charset="-128"/>
              <a:cs typeface="ＭＳ Ｐゴシック" charset="-128"/>
            </a:endParaRP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endParaRPr lang="en-US" dirty="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www.nws.noaa.gov</a:t>
            </a:r>
            <a:r>
              <a:rPr lang="en-US" dirty="0" smtClean="0"/>
              <a:t>/</a:t>
            </a:r>
            <a:r>
              <a:rPr lang="en-US" dirty="0" err="1" smtClean="0"/>
              <a:t>om</a:t>
            </a:r>
            <a:r>
              <a:rPr lang="en-US" dirty="0" smtClean="0"/>
              <a:t>/assessments/pdfs/Irene2012.pdf</a:t>
            </a:r>
          </a:p>
          <a:p>
            <a:r>
              <a:rPr lang="en-US" dirty="0" smtClean="0"/>
              <a:t>http://</a:t>
            </a:r>
            <a:r>
              <a:rPr lang="en-US" dirty="0" err="1" smtClean="0"/>
              <a:t>www.nhc.noaa.gov</a:t>
            </a:r>
            <a:r>
              <a:rPr lang="en-US" dirty="0" smtClean="0"/>
              <a:t>/data/</a:t>
            </a:r>
            <a:r>
              <a:rPr lang="en-US" dirty="0" err="1" smtClean="0"/>
              <a:t>tcr</a:t>
            </a:r>
            <a:r>
              <a:rPr lang="en-US" dirty="0" smtClean="0"/>
              <a:t>/AL182012_Sandy.pdf</a:t>
            </a:r>
            <a:endParaRPr lang="en-US" dirty="0"/>
          </a:p>
        </p:txBody>
      </p:sp>
      <p:sp>
        <p:nvSpPr>
          <p:cNvPr id="4" name="Slide Number Placeholder 3"/>
          <p:cNvSpPr>
            <a:spLocks noGrp="1"/>
          </p:cNvSpPr>
          <p:nvPr>
            <p:ph type="sldNum" sz="quarter" idx="10"/>
          </p:nvPr>
        </p:nvSpPr>
        <p:spPr/>
        <p:txBody>
          <a:bodyPr/>
          <a:lstStyle/>
          <a:p>
            <a:pPr>
              <a:defRPr/>
            </a:pPr>
            <a:fld id="{8818E52F-AD2C-554D-854C-D2C491234C15}" type="slidenum">
              <a:rPr lang="en-US" smtClean="0"/>
              <a:pPr>
                <a:defRPr/>
              </a:pPr>
              <a:t>3</a:t>
            </a:fld>
            <a:endParaRPr lang="en-US"/>
          </a:p>
        </p:txBody>
      </p:sp>
    </p:spTree>
    <p:extLst>
      <p:ext uri="{BB962C8B-B14F-4D97-AF65-F5344CB8AC3E}">
        <p14:creationId xmlns:p14="http://schemas.microsoft.com/office/powerpoint/2010/main" val="942503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p:cNvSpPr>
          <p:nvPr>
            <p:ph type="sldImg"/>
          </p:nvPr>
        </p:nvSpPr>
        <p:spPr>
          <a:ln/>
        </p:spPr>
      </p:sp>
      <p:sp>
        <p:nvSpPr>
          <p:cNvPr id="19459" name="Notes Placeholder 2"/>
          <p:cNvSpPr>
            <a:spLocks noGrp="1"/>
          </p:cNvSpPr>
          <p:nvPr>
            <p:ph type="body" idx="1"/>
          </p:nvPr>
        </p:nvSpPr>
        <p:spPr>
          <a:noFill/>
          <a:ln/>
        </p:spPr>
        <p:txBody>
          <a:bodyPr/>
          <a:lstStyle/>
          <a:p>
            <a:pPr eaLnBrk="1" hangingPunct="1">
              <a:spcBef>
                <a:spcPct val="0"/>
              </a:spcBef>
            </a:pPr>
            <a:r>
              <a:rPr lang="en-US" sz="1000" u="sng" dirty="0">
                <a:latin typeface="Arial" charset="0"/>
              </a:rPr>
              <a:t>http://</a:t>
            </a:r>
            <a:r>
              <a:rPr lang="en-US" sz="1000" u="sng" dirty="0" err="1">
                <a:latin typeface="Arial" charset="0"/>
              </a:rPr>
              <a:t>www.nrc.noaa.gov/HFIPDraftPlan.html</a:t>
            </a:r>
            <a:endParaRPr lang="en-US" sz="1000" dirty="0">
              <a:latin typeface="Arial" charset="0"/>
            </a:endParaRPr>
          </a:p>
          <a:p>
            <a:pPr eaLnBrk="1" hangingPunct="1">
              <a:spcBef>
                <a:spcPct val="0"/>
              </a:spcBef>
            </a:pPr>
            <a:r>
              <a:rPr lang="en-US" sz="1000" dirty="0">
                <a:latin typeface="Arial" charset="0"/>
              </a:rPr>
              <a:t>HFIP Team</a:t>
            </a:r>
          </a:p>
          <a:p>
            <a:pPr eaLnBrk="1" hangingPunct="1">
              <a:spcBef>
                <a:spcPct val="0"/>
              </a:spcBef>
            </a:pPr>
            <a:r>
              <a:rPr lang="en-US" sz="1000" dirty="0">
                <a:latin typeface="Arial" charset="0"/>
              </a:rPr>
              <a:t>Frank Marks, research lead</a:t>
            </a:r>
          </a:p>
          <a:p>
            <a:pPr eaLnBrk="1" hangingPunct="1">
              <a:spcBef>
                <a:spcPct val="0"/>
              </a:spcBef>
            </a:pPr>
            <a:r>
              <a:rPr lang="en-US" sz="1000" dirty="0">
                <a:latin typeface="Arial" charset="0"/>
              </a:rPr>
              <a:t>Ed Rappaport, operations lead</a:t>
            </a:r>
          </a:p>
          <a:p>
            <a:pPr eaLnBrk="1" hangingPunct="1">
              <a:spcBef>
                <a:spcPct val="0"/>
              </a:spcBef>
            </a:pPr>
            <a:r>
              <a:rPr lang="en-US" sz="1000" dirty="0">
                <a:latin typeface="Arial" charset="0"/>
              </a:rPr>
              <a:t>Fred </a:t>
            </a:r>
            <a:r>
              <a:rPr lang="en-US" sz="1000" dirty="0" err="1">
                <a:latin typeface="Arial" charset="0"/>
              </a:rPr>
              <a:t>Toepfer</a:t>
            </a:r>
            <a:r>
              <a:rPr lang="en-US" sz="1000" dirty="0">
                <a:latin typeface="Arial" charset="0"/>
              </a:rPr>
              <a:t>, project manager</a:t>
            </a:r>
          </a:p>
          <a:p>
            <a:pPr eaLnBrk="1" hangingPunct="1">
              <a:spcBef>
                <a:spcPct val="0"/>
              </a:spcBef>
            </a:pPr>
            <a:r>
              <a:rPr lang="en-US" sz="1000" dirty="0">
                <a:latin typeface="Arial" charset="0"/>
              </a:rPr>
              <a:t>Robert Gall, development manager</a:t>
            </a:r>
          </a:p>
          <a:p>
            <a:pPr eaLnBrk="1" hangingPunct="1">
              <a:spcBef>
                <a:spcPct val="0"/>
              </a:spcBef>
            </a:pPr>
            <a:r>
              <a:rPr lang="en-US" sz="1000" dirty="0">
                <a:latin typeface="Arial" charset="0"/>
              </a:rPr>
              <a:t>Mark DeMaria</a:t>
            </a:r>
          </a:p>
          <a:p>
            <a:pPr eaLnBrk="1" hangingPunct="1">
              <a:spcBef>
                <a:spcPct val="0"/>
              </a:spcBef>
            </a:pPr>
            <a:r>
              <a:rPr lang="en-US" sz="1000" dirty="0">
                <a:latin typeface="Arial" charset="0"/>
              </a:rPr>
              <a:t>Chris </a:t>
            </a:r>
            <a:r>
              <a:rPr lang="en-US" sz="1000" dirty="0" err="1">
                <a:latin typeface="Arial" charset="0"/>
              </a:rPr>
              <a:t>Fairall</a:t>
            </a:r>
            <a:endParaRPr lang="en-US" sz="1000" dirty="0">
              <a:latin typeface="Arial" charset="0"/>
            </a:endParaRPr>
          </a:p>
          <a:p>
            <a:pPr eaLnBrk="1" hangingPunct="1">
              <a:spcBef>
                <a:spcPct val="0"/>
              </a:spcBef>
            </a:pPr>
            <a:r>
              <a:rPr lang="en-US" sz="1000" dirty="0">
                <a:latin typeface="Arial" charset="0"/>
              </a:rPr>
              <a:t>Jim McFadden</a:t>
            </a:r>
          </a:p>
          <a:p>
            <a:pPr eaLnBrk="1" hangingPunct="1">
              <a:spcBef>
                <a:spcPct val="0"/>
              </a:spcBef>
            </a:pPr>
            <a:r>
              <a:rPr lang="en-US" sz="1000" dirty="0">
                <a:latin typeface="Arial" charset="0"/>
              </a:rPr>
              <a:t>Daniel Melendez</a:t>
            </a:r>
          </a:p>
          <a:p>
            <a:pPr eaLnBrk="1" hangingPunct="1">
              <a:spcBef>
                <a:spcPct val="0"/>
              </a:spcBef>
            </a:pPr>
            <a:endParaRPr lang="en-US" sz="1000" dirty="0">
              <a:latin typeface="Arial" charset="0"/>
            </a:endParaRPr>
          </a:p>
          <a:p>
            <a:pPr eaLnBrk="1" hangingPunct="1">
              <a:spcBef>
                <a:spcPct val="0"/>
              </a:spcBef>
            </a:pPr>
            <a:r>
              <a:rPr lang="en-US" sz="1000" dirty="0">
                <a:latin typeface="Arial" charset="0"/>
              </a:rPr>
              <a:t>HFIP </a:t>
            </a:r>
            <a:r>
              <a:rPr lang="en-US" sz="1000" dirty="0" err="1">
                <a:latin typeface="Arial" charset="0"/>
              </a:rPr>
              <a:t>executieve</a:t>
            </a:r>
            <a:r>
              <a:rPr lang="en-US" sz="1000" dirty="0">
                <a:latin typeface="Arial" charset="0"/>
              </a:rPr>
              <a:t> oversight board:</a:t>
            </a:r>
          </a:p>
          <a:p>
            <a:r>
              <a:rPr lang="en-US" sz="1000" dirty="0">
                <a:latin typeface="Arial" charset="0"/>
              </a:rPr>
              <a:t>OAR AA/Robert Detrick, co-chair</a:t>
            </a:r>
          </a:p>
          <a:p>
            <a:r>
              <a:rPr lang="en-US" sz="1000" dirty="0">
                <a:latin typeface="Arial" charset="0"/>
              </a:rPr>
              <a:t>NWS AA (acting)/Laura </a:t>
            </a:r>
            <a:r>
              <a:rPr lang="en-US" sz="1000" dirty="0" err="1">
                <a:latin typeface="Arial" charset="0"/>
              </a:rPr>
              <a:t>Furgione</a:t>
            </a:r>
            <a:r>
              <a:rPr lang="en-US" sz="1000" dirty="0">
                <a:latin typeface="Arial" charset="0"/>
              </a:rPr>
              <a:t>, co-chair</a:t>
            </a:r>
          </a:p>
          <a:p>
            <a:r>
              <a:rPr lang="en-US" sz="1000" dirty="0">
                <a:latin typeface="Arial" charset="0"/>
              </a:rPr>
              <a:t>NCEP/Louis </a:t>
            </a:r>
            <a:r>
              <a:rPr lang="en-US" sz="1000" dirty="0" err="1">
                <a:latin typeface="Arial" charset="0"/>
              </a:rPr>
              <a:t>Uccellini</a:t>
            </a:r>
            <a:r>
              <a:rPr lang="en-US" sz="1000" dirty="0">
                <a:latin typeface="Arial" charset="0"/>
              </a:rPr>
              <a:t>, </a:t>
            </a:r>
          </a:p>
          <a:p>
            <a:r>
              <a:rPr lang="en-US" sz="1000" dirty="0">
                <a:latin typeface="Arial" charset="0"/>
              </a:rPr>
              <a:t>NHC/Rick </a:t>
            </a:r>
            <a:r>
              <a:rPr lang="en-US" sz="1000" dirty="0" err="1">
                <a:latin typeface="Arial" charset="0"/>
              </a:rPr>
              <a:t>Knabb</a:t>
            </a:r>
            <a:r>
              <a:rPr lang="en-US" sz="1000" dirty="0">
                <a:latin typeface="Arial" charset="0"/>
              </a:rPr>
              <a:t>, </a:t>
            </a:r>
          </a:p>
          <a:p>
            <a:r>
              <a:rPr lang="en-US" sz="1000" dirty="0">
                <a:latin typeface="Arial" charset="0"/>
              </a:rPr>
              <a:t>NESDIS/Mark DeMaria,  </a:t>
            </a:r>
          </a:p>
          <a:p>
            <a:r>
              <a:rPr lang="en-US" sz="1000" dirty="0">
                <a:latin typeface="Arial" charset="0"/>
              </a:rPr>
              <a:t>NOS/Jesse </a:t>
            </a:r>
            <a:r>
              <a:rPr lang="en-US" sz="1000" dirty="0" err="1">
                <a:latin typeface="Arial" charset="0"/>
              </a:rPr>
              <a:t>Feyen</a:t>
            </a:r>
            <a:r>
              <a:rPr lang="en-US" sz="1000" dirty="0">
                <a:latin typeface="Arial" charset="0"/>
              </a:rPr>
              <a:t>, </a:t>
            </a:r>
          </a:p>
          <a:p>
            <a:r>
              <a:rPr lang="en-US" sz="1000" dirty="0">
                <a:latin typeface="Arial" charset="0"/>
              </a:rPr>
              <a:t>AOML/Bob Atlas</a:t>
            </a:r>
          </a:p>
          <a:p>
            <a:r>
              <a:rPr lang="en-US" sz="1000" dirty="0">
                <a:latin typeface="Arial" charset="0"/>
              </a:rPr>
              <a:t>PPI/Paul </a:t>
            </a:r>
            <a:r>
              <a:rPr lang="en-US" sz="1000" dirty="0" err="1">
                <a:latin typeface="Arial" charset="0"/>
              </a:rPr>
              <a:t>Doremus</a:t>
            </a:r>
            <a:endParaRPr lang="en-US" sz="1000" dirty="0">
              <a:latin typeface="Arial" charset="0"/>
            </a:endParaRPr>
          </a:p>
          <a:p>
            <a:r>
              <a:rPr lang="en-US" sz="1000" dirty="0">
                <a:latin typeface="Arial" charset="0"/>
              </a:rPr>
              <a:t>NMFS/Bonnie </a:t>
            </a:r>
            <a:r>
              <a:rPr lang="en-US" sz="1000" dirty="0" err="1">
                <a:latin typeface="Arial" charset="0"/>
              </a:rPr>
              <a:t>Ponwith</a:t>
            </a:r>
            <a:r>
              <a:rPr lang="en-US" sz="1000" dirty="0">
                <a:latin typeface="Arial" charset="0"/>
              </a:rPr>
              <a:t>, </a:t>
            </a:r>
          </a:p>
          <a:p>
            <a:r>
              <a:rPr lang="en-US" sz="1000" dirty="0">
                <a:latin typeface="Arial" charset="0"/>
              </a:rPr>
              <a:t>NOS/Liz </a:t>
            </a:r>
            <a:r>
              <a:rPr lang="en-US" sz="1000" dirty="0" err="1">
                <a:latin typeface="Arial" charset="0"/>
              </a:rPr>
              <a:t>Scheffler</a:t>
            </a:r>
            <a:r>
              <a:rPr lang="en-US" sz="1000" dirty="0">
                <a:latin typeface="Arial" charset="0"/>
              </a:rPr>
              <a:t>, </a:t>
            </a:r>
          </a:p>
          <a:p>
            <a:r>
              <a:rPr lang="en-US" sz="1000" dirty="0">
                <a:latin typeface="Arial" charset="0"/>
              </a:rPr>
              <a:t>NMAO-PM Aircraft/Mike </a:t>
            </a:r>
            <a:r>
              <a:rPr lang="en-US" sz="1000" dirty="0" err="1">
                <a:latin typeface="Arial" charset="0"/>
              </a:rPr>
              <a:t>Devany</a:t>
            </a:r>
            <a:endParaRPr lang="en-US" sz="1000" dirty="0">
              <a:latin typeface="Arial" charset="0"/>
            </a:endParaRPr>
          </a:p>
          <a:p>
            <a:r>
              <a:rPr lang="en-US" sz="1000" dirty="0">
                <a:latin typeface="Arial" charset="0"/>
              </a:rPr>
              <a:t>OFCM/Sam Williamson</a:t>
            </a:r>
          </a:p>
          <a:p>
            <a:pPr defTabSz="914350">
              <a:defRPr/>
            </a:pPr>
            <a:r>
              <a:rPr lang="en-US" sz="1000" dirty="0">
                <a:latin typeface="Arial" charset="0"/>
              </a:rPr>
              <a:t>Executive Secretariat: OAR/</a:t>
            </a:r>
            <a:r>
              <a:rPr lang="en-GB" sz="2200" kern="0" dirty="0">
                <a:solidFill>
                  <a:srgbClr val="000000"/>
                </a:solidFill>
                <a:latin typeface="Arial"/>
                <a:ea typeface="ＭＳ Ｐゴシック" pitchFamily="34" charset="-128"/>
              </a:rPr>
              <a:t>Brian </a:t>
            </a:r>
            <a:r>
              <a:rPr lang="en-GB" sz="2200" kern="0" dirty="0" err="1">
                <a:solidFill>
                  <a:srgbClr val="000000"/>
                </a:solidFill>
                <a:latin typeface="Arial"/>
                <a:ea typeface="ＭＳ Ｐゴシック" pitchFamily="34" charset="-128"/>
              </a:rPr>
              <a:t>Orndorff</a:t>
            </a:r>
            <a:r>
              <a:rPr lang="en-US" sz="1000" dirty="0">
                <a:latin typeface="Arial" charset="0"/>
              </a:rPr>
              <a:t> and NWS/</a:t>
            </a:r>
            <a:r>
              <a:rPr lang="en-US" sz="1000" dirty="0" err="1">
                <a:latin typeface="Arial" charset="0"/>
              </a:rPr>
              <a:t>Nasheema</a:t>
            </a:r>
            <a:r>
              <a:rPr lang="en-US" sz="1000" dirty="0">
                <a:latin typeface="Arial" charset="0"/>
              </a:rPr>
              <a:t> </a:t>
            </a:r>
            <a:r>
              <a:rPr lang="en-US" sz="1000" dirty="0" err="1">
                <a:latin typeface="Arial" charset="0"/>
              </a:rPr>
              <a:t>Lett</a:t>
            </a:r>
            <a:endParaRPr lang="en-US" sz="1000" dirty="0">
              <a:latin typeface="Arial" charset="0"/>
            </a:endParaRPr>
          </a:p>
          <a:p>
            <a:pPr defTabSz="914350">
              <a:defRPr/>
            </a:pPr>
            <a:endParaRPr lang="en-US" sz="1000" dirty="0">
              <a:latin typeface="Arial" charset="0"/>
            </a:endParaRPr>
          </a:p>
          <a:p>
            <a:pPr defTabSz="914350">
              <a:defRPr/>
            </a:pPr>
            <a:r>
              <a:rPr lang="en-US" sz="1000" dirty="0"/>
              <a:t>http://</a:t>
            </a:r>
            <a:r>
              <a:rPr lang="en-US" sz="1000" dirty="0" err="1"/>
              <a:t>www.hfip.org</a:t>
            </a:r>
            <a:r>
              <a:rPr lang="en-US" sz="1000" dirty="0"/>
              <a:t>/</a:t>
            </a:r>
            <a:endParaRPr lang="en-US" sz="1000" dirty="0">
              <a:latin typeface="Arial" charset="0"/>
            </a:endParaRPr>
          </a:p>
          <a:p>
            <a:pPr eaLnBrk="1" hangingPunct="1">
              <a:spcBef>
                <a:spcPct val="0"/>
              </a:spcBef>
            </a:pPr>
            <a:endParaRPr lang="en-US" sz="1000" dirty="0">
              <a:latin typeface="Arial" charset="0"/>
            </a:endParaRPr>
          </a:p>
        </p:txBody>
      </p:sp>
      <p:sp>
        <p:nvSpPr>
          <p:cNvPr id="39940" name="Slide Number Placeholder 3"/>
          <p:cNvSpPr>
            <a:spLocks noGrp="1"/>
          </p:cNvSpPr>
          <p:nvPr>
            <p:ph type="sldNum" sz="quarter" idx="5"/>
          </p:nvPr>
        </p:nvSpPr>
        <p:spPr/>
        <p:txBody>
          <a:bodyPr/>
          <a:lstStyle/>
          <a:p>
            <a:pPr>
              <a:defRPr/>
            </a:pPr>
            <a:fld id="{0A9D1155-A053-B149-817F-48BBD1DF8516}" type="slidenum">
              <a:rPr lang="en-US" smtClean="0"/>
              <a:pPr>
                <a:defRPr/>
              </a:pPr>
              <a:t>4</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p:txBody>
          <a:bodyPr/>
          <a:lstStyle/>
          <a:p>
            <a:pPr>
              <a:defRPr/>
            </a:pPr>
            <a:fld id="{51DA23E7-BA94-9142-97B3-888DF20E05B5}" type="slidenum">
              <a:rPr lang="en-US">
                <a:latin typeface="Arial" charset="0"/>
              </a:rPr>
              <a:pPr>
                <a:defRPr/>
              </a:pPr>
              <a:t>5</a:t>
            </a:fld>
            <a:endParaRPr lang="en-US">
              <a:latin typeface="Arial" charset="0"/>
            </a:endParaRPr>
          </a:p>
        </p:txBody>
      </p:sp>
      <p:sp>
        <p:nvSpPr>
          <p:cNvPr id="28675"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100" kern="1200" dirty="0" smtClean="0">
                <a:solidFill>
                  <a:schemeClr val="tx1"/>
                </a:solidFill>
                <a:latin typeface="Arial" pitchFamily="-112" charset="0"/>
                <a:ea typeface="ＭＳ Ｐゴシック" charset="-128"/>
                <a:cs typeface="ＭＳ Ｐゴシック" charset="-128"/>
              </a:rPr>
              <a:t>http://</a:t>
            </a:r>
            <a:r>
              <a:rPr lang="en-US" sz="1100" kern="1200" dirty="0" err="1" smtClean="0">
                <a:solidFill>
                  <a:schemeClr val="tx1"/>
                </a:solidFill>
                <a:latin typeface="Arial" pitchFamily="-112" charset="0"/>
                <a:ea typeface="ＭＳ Ｐゴシック" charset="-128"/>
                <a:cs typeface="ＭＳ Ｐゴシック" charset="-128"/>
              </a:rPr>
              <a:t>www.hfip.org</a:t>
            </a:r>
            <a:r>
              <a:rPr lang="en-US" sz="1100" kern="1200" dirty="0" smtClean="0">
                <a:solidFill>
                  <a:schemeClr val="tx1"/>
                </a:solidFill>
                <a:latin typeface="Arial" pitchFamily="-112" charset="0"/>
                <a:ea typeface="ＭＳ Ｐゴシック" charset="-128"/>
                <a:cs typeface="ＭＳ Ｐゴシック" charset="-128"/>
              </a:rPr>
              <a:t>/documents/</a:t>
            </a:r>
          </a:p>
          <a:p>
            <a:pPr eaLnBrk="1" hangingPunct="1">
              <a:defRPr/>
            </a:pPr>
            <a:endParaRPr lang="en-US" sz="1100" dirty="0" smtClean="0">
              <a:latin typeface="Arial" charset="0"/>
            </a:endParaRPr>
          </a:p>
          <a:p>
            <a:pPr eaLnBrk="1" hangingPunct="1">
              <a:defRPr/>
            </a:pPr>
            <a:r>
              <a:rPr lang="en-US" sz="1100" dirty="0" smtClean="0">
                <a:latin typeface="Arial" charset="0"/>
              </a:rPr>
              <a:t>Two Stream Approach to HFIP developments:</a:t>
            </a:r>
          </a:p>
          <a:p>
            <a:pPr marL="231775" indent="-231775" eaLnBrk="1" hangingPunct="1">
              <a:buFontTx/>
              <a:buChar char="•"/>
              <a:defRPr/>
            </a:pPr>
            <a:r>
              <a:rPr lang="en-US" sz="1100" dirty="0" smtClean="0"/>
              <a:t>Stream 1– Operational Transition and Implementation</a:t>
            </a:r>
          </a:p>
          <a:p>
            <a:pPr marL="231775" indent="-231775" eaLnBrk="1" hangingPunct="1">
              <a:buFontTx/>
              <a:buChar char="•"/>
              <a:defRPr/>
            </a:pPr>
            <a:r>
              <a:rPr lang="en-US" sz="1100" dirty="0" smtClean="0"/>
              <a:t>Stream 2 – Advanced Technology Demonstration</a:t>
            </a:r>
          </a:p>
          <a:p>
            <a:pPr marL="682625" lvl="1" indent="-225425" eaLnBrk="1" hangingPunct="1">
              <a:buFontTx/>
              <a:buChar char="–"/>
              <a:defRPr/>
            </a:pPr>
            <a:r>
              <a:rPr lang="en-US" sz="1100" dirty="0" smtClean="0"/>
              <a:t>Unconstrained by near-term availability of operational computing </a:t>
            </a:r>
          </a:p>
          <a:p>
            <a:pPr marL="682625" lvl="1" indent="-225425" eaLnBrk="1" hangingPunct="1">
              <a:buFontTx/>
              <a:buChar char="–"/>
              <a:defRPr/>
            </a:pPr>
            <a:r>
              <a:rPr lang="en-US" sz="1100" dirty="0" smtClean="0"/>
              <a:t>Uses both NOAA’s and computing resources from major supercomputing centers for testing and evaluation.  </a:t>
            </a:r>
          </a:p>
          <a:p>
            <a:pPr marL="682625" lvl="1" indent="-225425" eaLnBrk="1" hangingPunct="1">
              <a:buFontTx/>
              <a:buChar char="–"/>
              <a:defRPr/>
            </a:pPr>
            <a:r>
              <a:rPr lang="en-US" sz="1100" dirty="0" smtClean="0"/>
              <a:t>Emphasis is on high resolution global and regional models run as ensembles</a:t>
            </a:r>
          </a:p>
          <a:p>
            <a:pPr marL="682625" lvl="1" indent="-225425" eaLnBrk="1" hangingPunct="1">
              <a:buFontTx/>
              <a:buChar char="–"/>
              <a:defRPr/>
            </a:pPr>
            <a:r>
              <a:rPr lang="en-US" sz="1100" dirty="0" smtClean="0"/>
              <a:t>Real-time or near real time runs during hurricane season</a:t>
            </a:r>
          </a:p>
          <a:p>
            <a:pPr marL="231775" indent="-231775" eaLnBrk="1" hangingPunct="1">
              <a:buFontTx/>
              <a:buChar char="•"/>
              <a:defRPr/>
            </a:pPr>
            <a:r>
              <a:rPr lang="en-US" sz="1100" dirty="0" smtClean="0"/>
              <a:t>Stream 1.5  </a:t>
            </a:r>
            <a:r>
              <a:rPr lang="en-US" sz="1100" dirty="0" smtClean="0">
                <a:latin typeface="Arial" charset="0"/>
              </a:rPr>
              <a:t>(JHT-like)</a:t>
            </a:r>
            <a:endParaRPr lang="en-US" sz="1100" dirty="0" smtClean="0"/>
          </a:p>
          <a:p>
            <a:pPr marL="682625" lvl="1" indent="-225425" eaLnBrk="1" hangingPunct="1">
              <a:buFontTx/>
              <a:buChar char="–"/>
              <a:defRPr/>
            </a:pPr>
            <a:r>
              <a:rPr lang="en-US" sz="1100" dirty="0" smtClean="0"/>
              <a:t>NHC Forecaster Defined.  </a:t>
            </a:r>
          </a:p>
          <a:p>
            <a:pPr marL="682625" lvl="1" indent="-225425" eaLnBrk="1" hangingPunct="1">
              <a:buFontTx/>
              <a:buChar char="–"/>
              <a:defRPr/>
            </a:pPr>
            <a:r>
              <a:rPr lang="en-US" sz="1100" dirty="0" smtClean="0"/>
              <a:t>Subset of Stream 2 that forecasters see as particularly promising or provides demonstrated capability</a:t>
            </a:r>
          </a:p>
          <a:p>
            <a:pPr marL="682625" lvl="1" indent="-225425" eaLnBrk="1" hangingPunct="1">
              <a:buFontTx/>
              <a:buChar char="–"/>
              <a:defRPr/>
            </a:pPr>
            <a:r>
              <a:rPr lang="en-US" sz="1100" dirty="0" smtClean="0"/>
              <a:t>Will be configured to run in real-time and products made available to NHC.</a:t>
            </a:r>
            <a:endParaRPr lang="en-US" sz="1100" dirty="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p>
            <a:fld id="{B6F0068A-4412-FA42-9B61-BF89CA4F5B94}" type="slidenum">
              <a:rPr lang="en-US">
                <a:latin typeface="Arial" charset="0"/>
                <a:ea typeface="ＭＳ Ｐゴシック" charset="-128"/>
                <a:cs typeface="ＭＳ Ｐゴシック" charset="-128"/>
              </a:rPr>
              <a:pPr/>
              <a:t>6</a:t>
            </a:fld>
            <a:endParaRPr lang="en-US">
              <a:latin typeface="Arial" charset="0"/>
              <a:ea typeface="ＭＳ Ｐゴシック" charset="-128"/>
              <a:cs typeface="ＭＳ Ｐゴシック" charset="-128"/>
            </a:endParaRPr>
          </a:p>
        </p:txBody>
      </p:sp>
      <p:sp>
        <p:nvSpPr>
          <p:cNvPr id="32771" name="Rectangle 2"/>
          <p:cNvSpPr>
            <a:spLocks noGrp="1" noRot="1" noChangeAspect="1" noChangeArrowheads="1"/>
          </p:cNvSpPr>
          <p:nvPr>
            <p:ph type="sldImg"/>
          </p:nvPr>
        </p:nvSpPr>
        <p:spPr>
          <a:xfrm>
            <a:off x="1181100" y="696913"/>
            <a:ext cx="4648200" cy="3486150"/>
          </a:xfrm>
          <a:solidFill>
            <a:srgbClr val="FFFFFF"/>
          </a:solidFill>
          <a:ln/>
        </p:spPr>
      </p:sp>
      <p:sp>
        <p:nvSpPr>
          <p:cNvPr id="26628" name="Rectangle 3"/>
          <p:cNvSpPr>
            <a:spLocks noGrp="1" noChangeArrowheads="1"/>
          </p:cNvSpPr>
          <p:nvPr>
            <p:ph type="body" idx="1"/>
          </p:nvPr>
        </p:nvSpPr>
        <p:spPr>
          <a:xfrm>
            <a:off x="701675" y="4416425"/>
            <a:ext cx="5607050" cy="4183063"/>
          </a:xfrm>
          <a:ln/>
        </p:spPr>
        <p:txBody>
          <a:bodyPr lIns="93177" tIns="46589" rIns="93177" bIns="46589"/>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100" baseline="0" dirty="0" smtClean="0"/>
              <a:t>Model data available at: http://</a:t>
            </a:r>
            <a:r>
              <a:rPr lang="en-US" sz="1100" baseline="0" dirty="0" err="1" smtClean="0"/>
              <a:t>www.esrl.noaa.gov</a:t>
            </a:r>
            <a:r>
              <a:rPr lang="en-US" sz="1100" baseline="0" dirty="0" smtClean="0"/>
              <a:t>/</a:t>
            </a:r>
            <a:r>
              <a:rPr lang="en-US" sz="1100" baseline="0" dirty="0" err="1" smtClean="0"/>
              <a:t>psd</a:t>
            </a:r>
            <a:r>
              <a:rPr lang="en-US" sz="1100" baseline="0" dirty="0" smtClean="0"/>
              <a:t>/forecasts/</a:t>
            </a:r>
            <a:r>
              <a:rPr lang="en-US" sz="1100" baseline="0" dirty="0" err="1" smtClean="0"/>
              <a:t>gfsenkf</a:t>
            </a:r>
            <a:r>
              <a:rPr lang="en-US" sz="1100" baseline="0" dirty="0" smtClean="0"/>
              <a:t>/</a:t>
            </a:r>
            <a:r>
              <a:rPr lang="en-US" sz="1100" baseline="0" dirty="0" err="1" smtClean="0"/>
              <a:t>ens</a:t>
            </a:r>
            <a:r>
              <a:rPr lang="en-US" sz="1100" baseline="0" dirty="0" smtClean="0"/>
              <a:t>/</a:t>
            </a:r>
            <a:endParaRPr lang="en-US" sz="1100" dirty="0" smtClean="0"/>
          </a:p>
          <a:p>
            <a:pPr>
              <a:defRPr/>
            </a:pPr>
            <a:endParaRPr lang="en-US" sz="1100" dirty="0" smtClean="0">
              <a:latin typeface="Arial"/>
              <a:cs typeface="Arial"/>
            </a:endParaRPr>
          </a:p>
          <a:p>
            <a:pPr>
              <a:defRPr/>
            </a:pPr>
            <a:r>
              <a:rPr lang="en-US" sz="1100" dirty="0" smtClean="0">
                <a:latin typeface="Arial"/>
                <a:cs typeface="Arial"/>
              </a:rPr>
              <a:t>Global Ensembles:</a:t>
            </a:r>
          </a:p>
          <a:p>
            <a:pPr>
              <a:defRPr/>
            </a:pPr>
            <a:r>
              <a:rPr lang="en-US" sz="1100" dirty="0" smtClean="0">
                <a:latin typeface="Arial"/>
                <a:cs typeface="Arial"/>
              </a:rPr>
              <a:t>80-member T254 GFS ensembles cycled every 6-h continuously from 1 August to current time</a:t>
            </a:r>
          </a:p>
          <a:p>
            <a:pPr>
              <a:defRPr/>
            </a:pPr>
            <a:r>
              <a:rPr lang="en-US" sz="1100" dirty="0" smtClean="0">
                <a:latin typeface="Arial"/>
                <a:cs typeface="Arial"/>
              </a:rPr>
              <a:t>Look at 20 members of the 80 member ensemble</a:t>
            </a:r>
          </a:p>
          <a:p>
            <a:pPr>
              <a:defRPr/>
            </a:pPr>
            <a:r>
              <a:rPr lang="en-US" sz="1100" dirty="0" smtClean="0">
                <a:latin typeface="Arial"/>
                <a:cs typeface="Arial"/>
              </a:rPr>
              <a:t>Left panels shows ellipse plot of 20 members at each forecast time – ellipse shape shows the spread along/across track</a:t>
            </a:r>
          </a:p>
          <a:p>
            <a:pPr>
              <a:defRPr/>
            </a:pPr>
            <a:r>
              <a:rPr lang="en-US" sz="1100" dirty="0" smtClean="0">
                <a:latin typeface="Arial"/>
                <a:cs typeface="Arial"/>
              </a:rPr>
              <a:t>Right panel show surface pressure post stamp images of 20 members</a:t>
            </a:r>
          </a:p>
          <a:p>
            <a:pPr marL="68263" eaLnBrk="1" hangingPunct="1">
              <a:spcBef>
                <a:spcPts val="413"/>
              </a:spcBef>
              <a:defRPr/>
            </a:pPr>
            <a:endParaRPr lang="en-US" sz="1100" dirty="0">
              <a:solidFill>
                <a:srgbClr val="000000"/>
              </a:solidFill>
              <a:latin typeface="Arial"/>
              <a:ea typeface="Arial" charset="0"/>
              <a:cs typeface="Arial"/>
              <a:sym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In the case of Irene new</a:t>
            </a:r>
            <a:r>
              <a:rPr lang="en-US" baseline="0" dirty="0" smtClean="0"/>
              <a:t> tools to forecast genesis developed by HFIP using the HFIP global model ensembles from GFS/EnKF (30 members) and FIM (10 members) were able to detect and track the system that formed into Irene 5 days before it was named by NHC and 2 days before NHC declared it an INVEST area</a:t>
            </a:r>
          </a:p>
          <a:p>
            <a:endParaRPr lang="en-US" baseline="0" dirty="0" smtClean="0"/>
          </a:p>
          <a:p>
            <a:r>
              <a:rPr lang="en-US" baseline="0" dirty="0" smtClean="0"/>
              <a:t>Thin black lines are the disturbance tracks from each of the ensemble members, the small black dots the location of each of the ensemble members at 24 h intervals after the initial time, and the colored ellipses enclose 75% of the ensemble positions. Note that the ellipses elongate along track (reflecting speed uncertainty) in the early forecasts, and elongate perpendicular to the track (reflecting uncertainty in the storm turn to the N at the later forecast times. At day 3 &amp; 4 when the storm was named the uncertainty is the least.</a:t>
            </a:r>
          </a:p>
          <a:p>
            <a:endParaRPr lang="en-US" baseline="0" dirty="0" smtClean="0"/>
          </a:p>
          <a:p>
            <a:r>
              <a:rPr lang="en-US" baseline="0" dirty="0" smtClean="0"/>
              <a:t>The solid green line is the observed Best Track from NHC starting when the storm was named. </a:t>
            </a:r>
          </a:p>
          <a:p>
            <a:endParaRPr lang="en-US" baseline="0" dirty="0" smtClean="0"/>
          </a:p>
          <a:p>
            <a:r>
              <a:rPr lang="en-US" baseline="0" dirty="0" smtClean="0"/>
              <a:t>Model data available at: http://</a:t>
            </a:r>
            <a:r>
              <a:rPr lang="en-US" baseline="0" dirty="0" err="1" smtClean="0"/>
              <a:t>www.esrl.noaa.gov</a:t>
            </a:r>
            <a:r>
              <a:rPr lang="en-US" baseline="0" dirty="0" smtClean="0"/>
              <a:t>/</a:t>
            </a:r>
            <a:r>
              <a:rPr lang="en-US" baseline="0" dirty="0" err="1" smtClean="0"/>
              <a:t>psd</a:t>
            </a:r>
            <a:r>
              <a:rPr lang="en-US" baseline="0" dirty="0" smtClean="0"/>
              <a:t>/forecasts/</a:t>
            </a:r>
            <a:r>
              <a:rPr lang="en-US" baseline="0" dirty="0" err="1" smtClean="0"/>
              <a:t>gfsenkf</a:t>
            </a:r>
            <a:r>
              <a:rPr lang="en-US" baseline="0" dirty="0" smtClean="0"/>
              <a:t>/</a:t>
            </a:r>
            <a:r>
              <a:rPr lang="en-US" baseline="0" dirty="0" err="1" smtClean="0"/>
              <a:t>ens</a:t>
            </a:r>
            <a:r>
              <a:rPr lang="en-US" baseline="0" dirty="0" smtClean="0"/>
              <a:t>/</a:t>
            </a:r>
            <a:endParaRPr lang="en-US" dirty="0" smtClean="0"/>
          </a:p>
          <a:p>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r>
              <a:rPr lang="en-US" dirty="0">
                <a:latin typeface="Times New Roman" charset="0"/>
                <a:ea typeface="Times New Roman" charset="0"/>
                <a:cs typeface="Times New Roman" charset="0"/>
              </a:rPr>
              <a:t>Demo 2011 season; Not only we have improved the products but also added a suite of NOAA HWRF systems at different configurations.</a:t>
            </a:r>
          </a:p>
          <a:p>
            <a:r>
              <a:rPr lang="en-US" dirty="0">
                <a:latin typeface="Times New Roman" charset="0"/>
                <a:ea typeface="Times New Roman" charset="0"/>
                <a:cs typeface="Times New Roman" charset="0"/>
              </a:rPr>
              <a:t>Example of Hurricane</a:t>
            </a:r>
            <a:r>
              <a:rPr lang="en-US" dirty="0" smtClean="0">
                <a:latin typeface="Times New Roman" charset="0"/>
                <a:ea typeface="Times New Roman" charset="0"/>
                <a:cs typeface="Times New Roman" charset="0"/>
              </a:rPr>
              <a:t> Dora 2004 (initialized at 18Z on 18 July 2011)</a:t>
            </a:r>
          </a:p>
          <a:p>
            <a:r>
              <a:rPr lang="en-US" dirty="0" smtClean="0">
                <a:latin typeface="Times New Roman" charset="0"/>
                <a:ea typeface="Times New Roman" charset="0"/>
                <a:cs typeface="Times New Roman" charset="0"/>
              </a:rPr>
              <a:t>Top left: 10-m wind swath for 126 </a:t>
            </a:r>
            <a:r>
              <a:rPr lang="en-US" dirty="0" err="1" smtClean="0">
                <a:latin typeface="Times New Roman" charset="0"/>
                <a:ea typeface="Times New Roman" charset="0"/>
                <a:cs typeface="Times New Roman" charset="0"/>
              </a:rPr>
              <a:t>h</a:t>
            </a:r>
            <a:r>
              <a:rPr lang="en-US" dirty="0" smtClean="0">
                <a:latin typeface="Times New Roman" charset="0"/>
                <a:ea typeface="Times New Roman" charset="0"/>
                <a:cs typeface="Times New Roman" charset="0"/>
              </a:rPr>
              <a:t> forecast</a:t>
            </a:r>
          </a:p>
          <a:p>
            <a:r>
              <a:rPr lang="en-US" dirty="0" smtClean="0">
                <a:latin typeface="Times New Roman" charset="0"/>
                <a:ea typeface="Times New Roman" charset="0"/>
                <a:cs typeface="Times New Roman" charset="0"/>
              </a:rPr>
              <a:t>Bottom</a:t>
            </a:r>
            <a:r>
              <a:rPr lang="en-US" baseline="0" dirty="0" smtClean="0">
                <a:latin typeface="Times New Roman" charset="0"/>
                <a:ea typeface="Times New Roman" charset="0"/>
                <a:cs typeface="Times New Roman" charset="0"/>
              </a:rPr>
              <a:t> left: time-height cross section of mean wind over 3 km nest centered on storm</a:t>
            </a:r>
          </a:p>
          <a:p>
            <a:r>
              <a:rPr lang="en-US" baseline="0" dirty="0" smtClean="0">
                <a:latin typeface="Times New Roman" charset="0"/>
                <a:ea typeface="Times New Roman" charset="0"/>
                <a:cs typeface="Times New Roman" charset="0"/>
              </a:rPr>
              <a:t>Top right: storm-relative vertical wind shear on 3-km nest for 24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and 30 </a:t>
            </a:r>
            <a:r>
              <a:rPr lang="en-US" baseline="0" dirty="0" err="1" smtClean="0">
                <a:latin typeface="Times New Roman" charset="0"/>
                <a:ea typeface="Times New Roman" charset="0"/>
                <a:cs typeface="Times New Roman" charset="0"/>
              </a:rPr>
              <a:t>h</a:t>
            </a:r>
            <a:r>
              <a:rPr lang="en-US" baseline="0" dirty="0" smtClean="0">
                <a:latin typeface="Times New Roman" charset="0"/>
                <a:ea typeface="Times New Roman" charset="0"/>
                <a:cs typeface="Times New Roman" charset="0"/>
              </a:rPr>
              <a:t> forecast – note decreasing NE shear over center</a:t>
            </a:r>
          </a:p>
          <a:p>
            <a:r>
              <a:rPr lang="en-US" baseline="0" dirty="0" smtClean="0">
                <a:latin typeface="Times New Roman" charset="0"/>
                <a:ea typeface="Times New Roman" charset="0"/>
                <a:cs typeface="Times New Roman" charset="0"/>
              </a:rPr>
              <a:t>Bottom right: SHIPS type predictors for regional model</a:t>
            </a:r>
          </a:p>
          <a:p>
            <a:r>
              <a:rPr lang="en-US" baseline="0" dirty="0" smtClean="0">
                <a:latin typeface="Times New Roman" charset="0"/>
                <a:ea typeface="Times New Roman" charset="0"/>
                <a:cs typeface="Times New Roman" charset="0"/>
              </a:rPr>
              <a:t>Overlay: moving 3-km inner nest showing 10-m wind evolution</a:t>
            </a:r>
            <a:endParaRPr lang="en-US" dirty="0" smtClean="0">
              <a:latin typeface="Times New Roman" charset="0"/>
              <a:ea typeface="Times New Roman" charset="0"/>
              <a:cs typeface="Times New Roman" charset="0"/>
            </a:endParaRPr>
          </a:p>
          <a:p>
            <a:endParaRPr lang="en-US" dirty="0" smtClean="0">
              <a:latin typeface="Times New Roman" charset="0"/>
              <a:ea typeface="Times New Roman" charset="0"/>
              <a:cs typeface="Times New Roman" charset="0"/>
            </a:endParaRPr>
          </a:p>
          <a:p>
            <a:r>
              <a:rPr lang="en-US" dirty="0" smtClean="0">
                <a:latin typeface="Times New Roman" charset="0"/>
                <a:ea typeface="Times New Roman" charset="0"/>
                <a:cs typeface="Times New Roman" charset="0"/>
              </a:rPr>
              <a:t>Model products available at:</a:t>
            </a:r>
            <a:r>
              <a:rPr lang="en-US" baseline="0" dirty="0" smtClean="0">
                <a:latin typeface="Times New Roman" charset="0"/>
                <a:ea typeface="Times New Roman" charset="0"/>
                <a:cs typeface="Times New Roman" charset="0"/>
              </a:rPr>
              <a:t> http://</a:t>
            </a:r>
            <a:r>
              <a:rPr lang="en-US" baseline="0" dirty="0" err="1" smtClean="0">
                <a:latin typeface="Times New Roman" charset="0"/>
                <a:ea typeface="Times New Roman" charset="0"/>
                <a:cs typeface="Times New Roman" charset="0"/>
              </a:rPr>
              <a:t>storm.aoml.noaa.gov</a:t>
            </a:r>
            <a:r>
              <a:rPr lang="en-US" baseline="0" dirty="0" smtClean="0">
                <a:latin typeface="Times New Roman" charset="0"/>
                <a:ea typeface="Times New Roman" charset="0"/>
                <a:cs typeface="Times New Roman" charset="0"/>
              </a:rPr>
              <a:t>/</a:t>
            </a:r>
            <a:r>
              <a:rPr lang="en-US" baseline="0" dirty="0" err="1" smtClean="0">
                <a:latin typeface="Times New Roman" charset="0"/>
                <a:ea typeface="Times New Roman" charset="0"/>
                <a:cs typeface="Times New Roman" charset="0"/>
              </a:rPr>
              <a:t>realtime</a:t>
            </a:r>
            <a:endParaRPr lang="en-US" dirty="0">
              <a:latin typeface="Times New Roman" charset="0"/>
              <a:ea typeface="Times New Roman" charset="0"/>
              <a:cs typeface="Times New Roman" charset="0"/>
            </a:endParaRPr>
          </a:p>
        </p:txBody>
      </p:sp>
      <p:sp>
        <p:nvSpPr>
          <p:cNvPr id="23556" name="Slide Number Placeholder 3"/>
          <p:cNvSpPr>
            <a:spLocks noGrp="1"/>
          </p:cNvSpPr>
          <p:nvPr>
            <p:ph type="sldNum" sz="quarter" idx="5"/>
          </p:nvPr>
        </p:nvSpPr>
        <p:spPr/>
        <p:txBody>
          <a:bodyPr/>
          <a:lstStyle/>
          <a:p>
            <a:pPr>
              <a:defRPr/>
            </a:pPr>
            <a:fld id="{2C55D3C4-7D4F-B94C-8B5A-629C0C168734}" type="slidenum">
              <a:rPr lang="en-US"/>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Picture 9" descr="Dept of Commerce Seal"/>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0" y="6037263"/>
            <a:ext cx="825500" cy="820737"/>
          </a:xfrm>
          <a:prstGeom prst="rect">
            <a:avLst/>
          </a:prstGeom>
          <a:noFill/>
          <a:effectLst>
            <a:outerShdw blurRad="63500" dist="37026" dir="7998880" algn="ctr" rotWithShape="0">
              <a:schemeClr val="bg2">
                <a:alpha val="50000"/>
              </a:schemeClr>
            </a:outerShdw>
          </a:effectLst>
        </p:spPr>
      </p:pic>
      <p:pic>
        <p:nvPicPr>
          <p:cNvPr id="5" name="Picture 10" descr="NOAA"/>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838200" y="6065838"/>
            <a:ext cx="762000" cy="762000"/>
          </a:xfrm>
          <a:prstGeom prst="rect">
            <a:avLst/>
          </a:prstGeom>
          <a:noFill/>
          <a:effectLst>
            <a:outerShdw blurRad="63500" dist="37026" dir="7998880" algn="ctr" rotWithShape="0">
              <a:schemeClr val="bg2">
                <a:alpha val="50000"/>
              </a:schemeClr>
            </a:outerShdw>
          </a:effectLst>
        </p:spPr>
      </p:pic>
      <p:sp>
        <p:nvSpPr>
          <p:cNvPr id="39939" name="Rectangle 3"/>
          <p:cNvSpPr>
            <a:spLocks noGrp="1" noChangeArrowheads="1"/>
          </p:cNvSpPr>
          <p:nvPr>
            <p:ph type="subTitle" idx="1"/>
          </p:nvPr>
        </p:nvSpPr>
        <p:spPr>
          <a:xfrm>
            <a:off x="2743200" y="5029200"/>
            <a:ext cx="6400800" cy="1828800"/>
          </a:xfrm>
          <a:effectLst>
            <a:outerShdw blurRad="63500" dist="17961" dir="2700000" algn="ctr" rotWithShape="0">
              <a:schemeClr val="tx1">
                <a:alpha val="50000"/>
              </a:schemeClr>
            </a:outerShdw>
          </a:effectLst>
        </p:spPr>
        <p:txBody>
          <a:bodyPr lIns="182880"/>
          <a:lstStyle>
            <a:lvl1pPr algn="r">
              <a:lnSpc>
                <a:spcPct val="110000"/>
              </a:lnSpc>
              <a:spcBef>
                <a:spcPct val="0"/>
              </a:spcBef>
              <a:spcAft>
                <a:spcPct val="25000"/>
              </a:spcAft>
              <a:defRPr sz="1600">
                <a:solidFill>
                  <a:schemeClr val="bg1"/>
                </a:solidFill>
                <a:latin typeface="TradeGothicBoldCondTwenty" pitchFamily="2" charset="0"/>
              </a:defRPr>
            </a:lvl1pPr>
          </a:lstStyle>
          <a:p>
            <a:r>
              <a:rPr lang="en-US"/>
              <a:t>Click to edit Master subtitle style</a:t>
            </a:r>
          </a:p>
        </p:txBody>
      </p:sp>
      <p:sp>
        <p:nvSpPr>
          <p:cNvPr id="39938" name="Rectangle 2"/>
          <p:cNvSpPr>
            <a:spLocks noGrp="1" noChangeArrowheads="1"/>
          </p:cNvSpPr>
          <p:nvPr>
            <p:ph type="ctrTitle"/>
          </p:nvPr>
        </p:nvSpPr>
        <p:spPr>
          <a:xfrm>
            <a:off x="0" y="0"/>
            <a:ext cx="6248400" cy="2057400"/>
          </a:xfrm>
          <a:effectLst>
            <a:outerShdw blurRad="63500" dist="17961" dir="2700000" algn="ctr" rotWithShape="0">
              <a:schemeClr val="tx1">
                <a:alpha val="50000"/>
              </a:schemeClr>
            </a:outerShdw>
          </a:effectLst>
        </p:spPr>
        <p:txBody>
          <a:bodyPr lIns="274320" rIns="91440"/>
          <a:lstStyle>
            <a:lvl1pPr algn="r">
              <a:defRPr sz="6000">
                <a:latin typeface="TradeGothicBoldTwo" pitchFamily="2" charset="0"/>
              </a:defRPr>
            </a:lvl1pPr>
          </a:lstStyle>
          <a:p>
            <a:r>
              <a:rPr lang="en-US"/>
              <a:t>Click to edit Master title style</a:t>
            </a:r>
          </a:p>
        </p:txBody>
      </p:sp>
      <p:sp>
        <p:nvSpPr>
          <p:cNvPr id="8" name="TextBox 7"/>
          <p:cNvSpPr txBox="1"/>
          <p:nvPr userDrawn="1"/>
        </p:nvSpPr>
        <p:spPr>
          <a:xfrm>
            <a:off x="6852058" y="4060019"/>
            <a:ext cx="1128826" cy="523220"/>
          </a:xfrm>
          <a:prstGeom prst="rect">
            <a:avLst/>
          </a:prstGeom>
          <a:noFill/>
        </p:spPr>
        <p:txBody>
          <a:bodyPr wrap="square" rtlCol="0">
            <a:spAutoFit/>
          </a:bodyPr>
          <a:lstStyle/>
          <a:p>
            <a:pPr algn="ctr"/>
            <a:r>
              <a:rPr lang="en-US" sz="1400" dirty="0" smtClean="0">
                <a:solidFill>
                  <a:schemeClr val="bg1"/>
                </a:solidFill>
              </a:rPr>
              <a:t>Hurricane Sandy</a:t>
            </a:r>
            <a:endParaRPr lang="en-US" sz="1400" dirty="0">
              <a:solidFill>
                <a:schemeClr val="bg1"/>
              </a:solidFill>
            </a:endParaRPr>
          </a:p>
        </p:txBody>
      </p:sp>
    </p:spTree>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629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629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800600" y="1524000"/>
            <a:ext cx="43434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xmlns:p14="http://schemas.microsoft.com/office/powerpoint/2010/mai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iming>
    <p:tnLst>
      <p:par>
        <p:cTn xmlns:p14="http://schemas.microsoft.com/office/powerpoint/2010/mai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5" Type="http://schemas.openxmlformats.org/officeDocument/2006/relationships/image" Target="../media/image3.png"/><Relationship Id="rId16" Type="http://schemas.openxmlformats.org/officeDocument/2006/relationships/image" Target="../media/image4.jpeg"/><Relationship Id="rId17" Type="http://schemas.openxmlformats.org/officeDocument/2006/relationships/image" Target="../media/image5.jpeg"/><Relationship Id="rId18" Type="http://schemas.openxmlformats.org/officeDocument/2006/relationships/image" Target="../media/image6.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 name="Straight Connector 12"/>
          <p:cNvCxnSpPr/>
          <p:nvPr userDrawn="1"/>
        </p:nvCxnSpPr>
        <p:spPr>
          <a:xfrm>
            <a:off x="531813" y="6646863"/>
            <a:ext cx="8112125" cy="1587"/>
          </a:xfrm>
          <a:prstGeom prst="line">
            <a:avLst/>
          </a:prstGeom>
          <a:ln/>
        </p:spPr>
        <p:style>
          <a:lnRef idx="2">
            <a:schemeClr val="accent2"/>
          </a:lnRef>
          <a:fillRef idx="0">
            <a:schemeClr val="accent2"/>
          </a:fillRef>
          <a:effectRef idx="1">
            <a:schemeClr val="accent2"/>
          </a:effectRef>
          <a:fontRef idx="minor">
            <a:schemeClr val="tx1"/>
          </a:fontRef>
        </p:style>
      </p:cxnSp>
      <p:sp>
        <p:nvSpPr>
          <p:cNvPr id="1027" name="Rectangle 2"/>
          <p:cNvSpPr>
            <a:spLocks noGrp="1" noChangeArrowheads="1"/>
          </p:cNvSpPr>
          <p:nvPr>
            <p:ph type="title"/>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304800" y="1516063"/>
            <a:ext cx="8839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29" name="Picture 7" descr="Dept of Commerce Seal"/>
          <p:cNvPicPr>
            <a:picLocks noChangeAspect="1" noChangeArrowheads="1"/>
          </p:cNvPicPr>
          <p:nvPr/>
        </p:nvPicPr>
        <p:blipFill>
          <a:blip r:embed="rId13" cstate="email">
            <a:extLst>
              <a:ext uri="{28A0092B-C50C-407E-A947-70E740481C1C}">
                <a14:useLocalDpi xmlns:a14="http://schemas.microsoft.com/office/drawing/2010/main"/>
              </a:ext>
            </a:extLst>
          </a:blip>
          <a:srcRect/>
          <a:stretch>
            <a:fillRect/>
          </a:stretch>
        </p:blipFill>
        <p:spPr bwMode="auto">
          <a:xfrm>
            <a:off x="185738" y="6630988"/>
            <a:ext cx="228600" cy="227012"/>
          </a:xfrm>
          <a:prstGeom prst="rect">
            <a:avLst/>
          </a:prstGeom>
          <a:noFill/>
          <a:ln w="9525">
            <a:noFill/>
            <a:miter lim="800000"/>
            <a:headEnd/>
            <a:tailEnd/>
          </a:ln>
        </p:spPr>
      </p:pic>
      <p:pic>
        <p:nvPicPr>
          <p:cNvPr id="1030" name="Picture 8" descr="NOAA"/>
          <p:cNvPicPr>
            <a:picLocks noChangeAspect="1" noChangeArrowheads="1"/>
          </p:cNvPicPr>
          <p:nvPr/>
        </p:nvPicPr>
        <p:blipFill>
          <a:blip r:embed="rId14" cstate="email">
            <a:extLst>
              <a:ext uri="{28A0092B-C50C-407E-A947-70E740481C1C}">
                <a14:useLocalDpi xmlns:a14="http://schemas.microsoft.com/office/drawing/2010/main"/>
              </a:ext>
            </a:extLst>
          </a:blip>
          <a:srcRect/>
          <a:stretch>
            <a:fillRect/>
          </a:stretch>
        </p:blipFill>
        <p:spPr bwMode="auto">
          <a:xfrm>
            <a:off x="0" y="6629400"/>
            <a:ext cx="228600" cy="228600"/>
          </a:xfrm>
          <a:prstGeom prst="rect">
            <a:avLst/>
          </a:prstGeom>
          <a:noFill/>
          <a:ln w="9525">
            <a:noFill/>
            <a:miter lim="800000"/>
            <a:headEnd/>
            <a:tailEnd/>
          </a:ln>
        </p:spPr>
      </p:pic>
      <p:sp>
        <p:nvSpPr>
          <p:cNvPr id="7" name="Rectangle 10"/>
          <p:cNvSpPr>
            <a:spLocks noChangeArrowheads="1"/>
          </p:cNvSpPr>
          <p:nvPr userDrawn="1"/>
        </p:nvSpPr>
        <p:spPr bwMode="auto">
          <a:xfrm>
            <a:off x="3047229" y="6350000"/>
            <a:ext cx="4498975" cy="546100"/>
          </a:xfrm>
          <a:prstGeom prst="rect">
            <a:avLst/>
          </a:prstGeom>
          <a:noFill/>
          <a:ln w="9525">
            <a:noFill/>
            <a:miter lim="800000"/>
            <a:headEnd/>
            <a:tailEnd/>
          </a:ln>
          <a:effectLst/>
        </p:spPr>
        <p:txBody>
          <a:bodyPr>
            <a:prstTxWarp prst="textNoShape">
              <a:avLst/>
            </a:prstTxWarp>
            <a:spAutoFit/>
          </a:bodyPr>
          <a:lstStyle/>
          <a:p>
            <a:pPr>
              <a:lnSpc>
                <a:spcPct val="125000"/>
              </a:lnSpc>
              <a:defRPr/>
            </a:pPr>
            <a:r>
              <a:rPr lang="en-US" sz="1200" b="1" dirty="0" smtClean="0">
                <a:solidFill>
                  <a:schemeClr val="accent2"/>
                </a:solidFill>
              </a:rPr>
              <a:t>NOAA</a:t>
            </a:r>
            <a:r>
              <a:rPr lang="en-US" sz="1200" b="1" baseline="0" dirty="0" smtClean="0">
                <a:solidFill>
                  <a:schemeClr val="accent2"/>
                </a:solidFill>
              </a:rPr>
              <a:t> </a:t>
            </a:r>
            <a:r>
              <a:rPr lang="en-US" sz="1200" b="1" dirty="0" smtClean="0">
                <a:solidFill>
                  <a:schemeClr val="accent2"/>
                </a:solidFill>
              </a:rPr>
              <a:t>Hurricane </a:t>
            </a:r>
            <a:r>
              <a:rPr lang="en-US" sz="1200" b="1" dirty="0">
                <a:solidFill>
                  <a:schemeClr val="accent2"/>
                </a:solidFill>
              </a:rPr>
              <a:t>Forecast Improvement Project</a:t>
            </a:r>
            <a:r>
              <a:rPr lang="en-US" sz="1200" dirty="0">
                <a:solidFill>
                  <a:schemeClr val="accent2"/>
                </a:solidFill>
              </a:rPr>
              <a:t> </a:t>
            </a:r>
            <a:br>
              <a:rPr lang="en-US" sz="1200" dirty="0">
                <a:solidFill>
                  <a:schemeClr val="accent2"/>
                </a:solidFill>
              </a:rPr>
            </a:br>
            <a:r>
              <a:rPr lang="en-US" sz="1200" dirty="0">
                <a:solidFill>
                  <a:schemeClr val="accent2"/>
                </a:solidFill>
              </a:rPr>
              <a:t> </a:t>
            </a:r>
            <a:r>
              <a:rPr lang="en-US" sz="1100" i="1" dirty="0">
                <a:solidFill>
                  <a:schemeClr val="accent2"/>
                </a:solidFill>
              </a:rPr>
              <a:t>Meeting the Nation’s Needs</a:t>
            </a:r>
          </a:p>
        </p:txBody>
      </p:sp>
      <p:pic>
        <p:nvPicPr>
          <p:cNvPr id="9" name="Picture 19" descr="katrina"/>
          <p:cNvPicPr>
            <a:picLocks noChangeAspect="1" noChangeArrowheads="1"/>
          </p:cNvPicPr>
          <p:nvPr userDrawn="1"/>
        </p:nvPicPr>
        <p:blipFill>
          <a:blip r:embed="rId15" cstate="email">
            <a:extLst>
              <a:ext uri="{28A0092B-C50C-407E-A947-70E740481C1C}">
                <a14:useLocalDpi xmlns:a14="http://schemas.microsoft.com/office/drawing/2010/main"/>
              </a:ext>
            </a:extLst>
          </a:blip>
          <a:srcRect/>
          <a:stretch>
            <a:fillRect/>
          </a:stretch>
        </p:blipFill>
        <p:spPr bwMode="auto">
          <a:xfrm>
            <a:off x="728663" y="6400800"/>
            <a:ext cx="457200" cy="465138"/>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0" name="Picture 20" descr="Hurricane_Hunter"/>
          <p:cNvPicPr>
            <a:picLocks noChangeAspect="1" noChangeArrowheads="1"/>
          </p:cNvPicPr>
          <p:nvPr userDrawn="1"/>
        </p:nvPicPr>
        <p:blipFill>
          <a:blip r:embed="rId16" cstate="email">
            <a:extLst>
              <a:ext uri="{28A0092B-C50C-407E-A947-70E740481C1C}">
                <a14:useLocalDpi xmlns:a14="http://schemas.microsoft.com/office/drawing/2010/main"/>
              </a:ext>
            </a:extLst>
          </a:blip>
          <a:srcRect/>
          <a:stretch>
            <a:fillRect/>
          </a:stretch>
        </p:blipFill>
        <p:spPr bwMode="auto">
          <a:xfrm>
            <a:off x="1739900"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pic>
        <p:nvPicPr>
          <p:cNvPr id="11" name="Picture 21" descr="ivan4x4"/>
          <p:cNvPicPr>
            <a:picLocks noChangeAspect="1" noChangeArrowheads="1"/>
          </p:cNvPicPr>
          <p:nvPr userDrawn="1"/>
        </p:nvPicPr>
        <p:blipFill>
          <a:blip r:embed="rId17" cstate="email">
            <a:extLst>
              <a:ext uri="{28A0092B-C50C-407E-A947-70E740481C1C}">
                <a14:useLocalDpi xmlns:a14="http://schemas.microsoft.com/office/drawing/2010/main"/>
              </a:ext>
            </a:extLst>
          </a:blip>
          <a:srcRect/>
          <a:stretch>
            <a:fillRect/>
          </a:stretch>
        </p:blipFill>
        <p:spPr bwMode="auto">
          <a:xfrm>
            <a:off x="1220788" y="6400800"/>
            <a:ext cx="457200" cy="457200"/>
          </a:xfrm>
          <a:prstGeom prst="rect">
            <a:avLst/>
          </a:prstGeom>
          <a:noFill/>
          <a:ln w="57150">
            <a:noFill/>
            <a:miter lim="800000"/>
            <a:headEnd/>
            <a:tailEnd/>
          </a:ln>
          <a:effectLst>
            <a:outerShdw blurRad="63500" dist="38099" dir="2700000" algn="ctr" rotWithShape="0">
              <a:schemeClr val="bg1">
                <a:alpha val="74998"/>
              </a:schemeClr>
            </a:outerShdw>
          </a:effectLst>
        </p:spPr>
      </p:pic>
      <p:sp>
        <p:nvSpPr>
          <p:cNvPr id="14" name="TextBox 13"/>
          <p:cNvSpPr txBox="1"/>
          <p:nvPr userDrawn="1"/>
        </p:nvSpPr>
        <p:spPr>
          <a:xfrm>
            <a:off x="7685088" y="6453188"/>
            <a:ext cx="1420812" cy="338137"/>
          </a:xfrm>
          <a:prstGeom prst="rect">
            <a:avLst/>
          </a:prstGeom>
          <a:noFill/>
        </p:spPr>
        <p:txBody>
          <a:bodyPr anchor="ctr">
            <a:spAutoFit/>
          </a:bodyPr>
          <a:lstStyle/>
          <a:p>
            <a:pPr algn="r">
              <a:defRPr/>
            </a:pPr>
            <a:fld id="{F4705DBA-87EF-CD41-B172-02CB07F22199}" type="slidenum">
              <a:rPr lang="en-US" sz="1600"/>
              <a:pPr algn="r">
                <a:defRPr/>
              </a:pPr>
              <a:t>‹#›</a:t>
            </a:fld>
            <a:endParaRPr lang="en-US" sz="1600" dirty="0"/>
          </a:p>
        </p:txBody>
      </p:sp>
      <p:sp>
        <p:nvSpPr>
          <p:cNvPr id="12" name="Rectangle 2"/>
          <p:cNvSpPr txBox="1">
            <a:spLocks noChangeArrowheads="1"/>
          </p:cNvSpPr>
          <p:nvPr userDrawn="1"/>
        </p:nvSpPr>
        <p:spPr bwMode="auto">
          <a:xfrm>
            <a:off x="0" y="0"/>
            <a:ext cx="9144000" cy="1295400"/>
          </a:xfrm>
          <a:prstGeom prst="rect">
            <a:avLst/>
          </a:prstGeom>
          <a:gradFill flip="none" rotWithShape="1">
            <a:gsLst>
              <a:gs pos="93000">
                <a:schemeClr val="accent2">
                  <a:lumMod val="60000"/>
                  <a:lumOff val="40000"/>
                </a:schemeClr>
              </a:gs>
              <a:gs pos="83000">
                <a:schemeClr val="accent2">
                  <a:lumMod val="75000"/>
                </a:schemeClr>
              </a:gs>
            </a:gsLst>
            <a:lin ang="0" scaled="1"/>
            <a:tileRect/>
          </a:gradFill>
          <a:ln w="9525">
            <a:noFill/>
            <a:miter lim="800000"/>
            <a:headEnd/>
            <a:tailEnd/>
          </a:ln>
          <a:effectLst>
            <a:outerShdw blurRad="63500" dist="17961" dir="2700000" algn="ctr" rotWithShape="0">
              <a:schemeClr val="bg1">
                <a:alpha val="74998"/>
              </a:schemeClr>
            </a:outerShdw>
          </a:effectLst>
        </p:spPr>
        <p:txBody>
          <a:bodyPr rIns="182880" anchor="ctr">
            <a:prstTxWarp prst="textNoShape">
              <a:avLst/>
            </a:prstTxWarp>
          </a:bodyPr>
          <a:lstStyle/>
          <a:p>
            <a:pPr eaLnBrk="0" hangingPunct="0">
              <a:lnSpc>
                <a:spcPct val="85000"/>
              </a:lnSpc>
              <a:defRPr/>
            </a:pPr>
            <a:endParaRPr lang="en-US" sz="5400" kern="0" dirty="0">
              <a:solidFill>
                <a:schemeClr val="bg1"/>
              </a:solidFill>
              <a:latin typeface="Arial"/>
              <a:cs typeface="ＭＳ Ｐゴシック" pitchFamily="-112" charset="-128"/>
            </a:endParaRPr>
          </a:p>
        </p:txBody>
      </p:sp>
      <p:pic>
        <p:nvPicPr>
          <p:cNvPr id="2" name="Picture 1" descr="554840-hurricane-sandy-satellite-image.jpg"/>
          <p:cNvPicPr>
            <a:picLocks noChangeAspect="1"/>
          </p:cNvPicPr>
          <p:nvPr userDrawn="1"/>
        </p:nvPicPr>
        <p:blipFill rotWithShape="1">
          <a:blip r:embed="rId18" cstate="email">
            <a:extLst>
              <a:ext uri="{28A0092B-C50C-407E-A947-70E740481C1C}">
                <a14:useLocalDpi xmlns:a14="http://schemas.microsoft.com/office/drawing/2010/main"/>
              </a:ext>
            </a:extLst>
          </a:blip>
          <a:srcRect/>
          <a:stretch/>
        </p:blipFill>
        <p:spPr>
          <a:xfrm>
            <a:off x="7535332" y="8467"/>
            <a:ext cx="1549399" cy="1358704"/>
          </a:xfrm>
          <a:prstGeom prst="ellipse">
            <a:avLst/>
          </a:prstGeom>
          <a:ln>
            <a:noFill/>
          </a:ln>
          <a:effectLst>
            <a:softEdge rad="112500"/>
          </a:effectLst>
        </p:spPr>
      </p:pic>
    </p:spTree>
  </p:cSld>
  <p:clrMap bg1="lt1" tx1="dk1" bg2="lt2" tx2="dk2" accent1="accent1" accent2="accent2" accent3="accent3" accent4="accent4" accent5="accent5" accent6="accent6" hlink="hlink" folHlink="folHlink"/>
  <p:sldLayoutIdLst>
    <p:sldLayoutId id="2147484422" r:id="rId1"/>
    <p:sldLayoutId id="2147484411" r:id="rId2"/>
    <p:sldLayoutId id="2147484412" r:id="rId3"/>
    <p:sldLayoutId id="2147484413" r:id="rId4"/>
    <p:sldLayoutId id="2147484414" r:id="rId5"/>
    <p:sldLayoutId id="2147484415" r:id="rId6"/>
    <p:sldLayoutId id="2147484416" r:id="rId7"/>
    <p:sldLayoutId id="2147484417" r:id="rId8"/>
    <p:sldLayoutId id="2147484418" r:id="rId9"/>
    <p:sldLayoutId id="2147484419" r:id="rId10"/>
    <p:sldLayoutId id="2147484420" r:id="rId11"/>
  </p:sldLayoutIdLst>
  <p:timing>
    <p:tnLst>
      <p:par>
        <p:cTn xmlns:p14="http://schemas.microsoft.com/office/powerpoint/2010/main" id="1" dur="indefinite" restart="never" nodeType="tmRoot"/>
      </p:par>
    </p:tnLst>
  </p:timing>
  <p:hf hdr="0" dt="0"/>
  <p:txStyles>
    <p:title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p:titleStyle>
    <p:bodyStyle>
      <a:lvl1pPr marL="342900" indent="-342900" algn="l" rtl="0" eaLnBrk="0" fontAlgn="base" hangingPunct="0">
        <a:spcBef>
          <a:spcPct val="75000"/>
        </a:spcBef>
        <a:spcAft>
          <a:spcPct val="0"/>
        </a:spcAft>
        <a:defRPr sz="2800">
          <a:solidFill>
            <a:schemeClr val="tx1"/>
          </a:solidFill>
          <a:latin typeface="Arial"/>
          <a:ea typeface="ＭＳ Ｐゴシック" charset="-128"/>
          <a:cs typeface="ＭＳ Ｐゴシック" pitchFamily="-112" charset="-128"/>
        </a:defRPr>
      </a:lvl1pPr>
      <a:lvl2pPr marL="514350" indent="-285750" algn="l" rtl="0" eaLnBrk="0" fontAlgn="base" hangingPunct="0">
        <a:spcBef>
          <a:spcPct val="0"/>
        </a:spcBef>
        <a:spcAft>
          <a:spcPct val="0"/>
        </a:spcAft>
        <a:buClr>
          <a:schemeClr val="accent2"/>
        </a:buClr>
        <a:buFont typeface="Arial" charset="0"/>
        <a:buChar char="•"/>
        <a:defRPr sz="2400">
          <a:solidFill>
            <a:schemeClr val="tx1"/>
          </a:solidFill>
          <a:latin typeface="Arial"/>
          <a:ea typeface="ＭＳ Ｐゴシック" pitchFamily="-112" charset="-128"/>
          <a:cs typeface="ＭＳ Ｐゴシック" pitchFamily="-112" charset="-128"/>
        </a:defRPr>
      </a:lvl2pPr>
      <a:lvl3pPr marL="914400" indent="-228600" algn="l" rtl="0" eaLnBrk="0" fontAlgn="base" hangingPunct="0">
        <a:spcBef>
          <a:spcPct val="20000"/>
        </a:spcBef>
        <a:spcAft>
          <a:spcPct val="0"/>
        </a:spcAft>
        <a:buClr>
          <a:srgbClr val="3333FF"/>
        </a:buClr>
        <a:buSzPct val="95000"/>
        <a:buFont typeface="Courier New" charset="0"/>
        <a:buChar char="o"/>
        <a:defRPr sz="2000">
          <a:solidFill>
            <a:schemeClr val="tx1"/>
          </a:solidFill>
          <a:latin typeface="Arial"/>
          <a:ea typeface="ＭＳ Ｐゴシック" pitchFamily="-112" charset="-128"/>
          <a:cs typeface="ＭＳ Ｐゴシック" pitchFamily="-112" charset="-128"/>
        </a:defRPr>
      </a:lvl3pPr>
      <a:lvl4pPr marL="13716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4pPr>
      <a:lvl5pPr marL="1828800" indent="-228600" algn="l" rtl="0" eaLnBrk="0" fontAlgn="base" hangingPunct="0">
        <a:spcBef>
          <a:spcPct val="20000"/>
        </a:spcBef>
        <a:spcAft>
          <a:spcPct val="0"/>
        </a:spcAft>
        <a:buChar char="»"/>
        <a:defRPr>
          <a:solidFill>
            <a:schemeClr val="tx1"/>
          </a:solidFill>
          <a:latin typeface="Arial"/>
          <a:ea typeface="ＭＳ Ｐゴシック" pitchFamily="-112" charset="-128"/>
          <a:cs typeface="ＭＳ Ｐゴシック" pitchFamily="-112" charset="-128"/>
        </a:defRPr>
      </a:lvl5pPr>
      <a:lvl6pPr marL="22860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6pPr>
      <a:lvl7pPr marL="27432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7pPr>
      <a:lvl8pPr marL="32004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8pPr>
      <a:lvl9pPr marL="3657600" indent="-228600" algn="l" rtl="0" fontAlgn="base">
        <a:spcBef>
          <a:spcPct val="20000"/>
        </a:spcBef>
        <a:spcAft>
          <a:spcPct val="0"/>
        </a:spcAft>
        <a:buChar char="»"/>
        <a:defRPr>
          <a:solidFill>
            <a:schemeClr val="tx1"/>
          </a:solidFill>
          <a:latin typeface="TradeGothicCondEighteen" pitchFamily="2" charset="0"/>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jpeg"/><Relationship Id="rId5" Type="http://schemas.openxmlformats.org/officeDocument/2006/relationships/image" Target="../media/image40.png"/><Relationship Id="rId6" Type="http://schemas.openxmlformats.org/officeDocument/2006/relationships/image" Target="../media/image41.png"/><Relationship Id="rId7" Type="http://schemas.openxmlformats.org/officeDocument/2006/relationships/image" Target="../media/image42.png"/><Relationship Id="rId8" Type="http://schemas.openxmlformats.org/officeDocument/2006/relationships/image" Target="../media/image43.png"/><Relationship Id="rId9"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jpeg"/><Relationship Id="rId6" Type="http://schemas.openxmlformats.org/officeDocument/2006/relationships/image" Target="../media/image47.jpeg"/><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1" Type="http://schemas.openxmlformats.org/officeDocument/2006/relationships/slideLayout" Target="../slideLayouts/slideLayout7.xml"/><Relationship Id="rId2"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6.xml"/><Relationship Id="rId5" Type="http://schemas.openxmlformats.org/officeDocument/2006/relationships/image" Target="../media/image56.png"/><Relationship Id="rId6" Type="http://schemas.openxmlformats.org/officeDocument/2006/relationships/hyperlink" Target="http://storm.aoml.noaa.gov/hwrfxprojects/?projectName=BASIN" TargetMode="External"/><Relationship Id="rId1" Type="http://schemas.microsoft.com/office/2007/relationships/media" Target="../media/media1.gif"/><Relationship Id="rId2" Type="http://schemas.openxmlformats.org/officeDocument/2006/relationships/video" Target="../media/media1.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jpe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jpeg"/><Relationship Id="rId9" Type="http://schemas.openxmlformats.org/officeDocument/2006/relationships/image" Target="../media/image68.jpeg"/><Relationship Id="rId10" Type="http://schemas.openxmlformats.org/officeDocument/2006/relationships/image" Target="../media/image69.jpeg"/><Relationship Id="rId11" Type="http://schemas.openxmlformats.org/officeDocument/2006/relationships/image" Target="../media/image70.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jpeg"/><Relationship Id="rId5"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5" Type="http://schemas.openxmlformats.org/officeDocument/2006/relationships/image" Target="../media/image22.GIF"/><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5.gif"/><Relationship Id="rId4" Type="http://schemas.openxmlformats.org/officeDocument/2006/relationships/image" Target="../media/image26.gif"/><Relationship Id="rId5" Type="http://schemas.openxmlformats.org/officeDocument/2006/relationships/image" Target="../media/image27.gif"/><Relationship Id="rId6" Type="http://schemas.openxmlformats.org/officeDocument/2006/relationships/image" Target="../media/image28.gif"/><Relationship Id="rId7" Type="http://schemas.openxmlformats.org/officeDocument/2006/relationships/image" Target="../media/image29.png"/><Relationship Id="rId8" Type="http://schemas.openxmlformats.org/officeDocument/2006/relationships/hyperlink" Target="https://storm.aoml.noaa.gov/realtime" TargetMode="External"/><Relationship Id="rId9" Type="http://schemas.openxmlformats.org/officeDocument/2006/relationships/image" Target="../media/image30.gif"/><Relationship Id="rId10" Type="http://schemas.openxmlformats.org/officeDocument/2006/relationships/hyperlink" Target="http://www.emc.ncep.noaa.gov/gc_wmb/vxt/"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Grp="1" noChangeArrowheads="1"/>
          </p:cNvSpPr>
          <p:nvPr>
            <p:ph type="subTitle" idx="1"/>
          </p:nvPr>
        </p:nvSpPr>
        <p:spPr>
          <a:xfrm>
            <a:off x="1976438" y="5768975"/>
            <a:ext cx="7116762" cy="1038225"/>
          </a:xfrm>
          <a:effectLst>
            <a:outerShdw blurRad="50800" dist="38100" dir="2700000">
              <a:srgbClr val="000000">
                <a:alpha val="43000"/>
              </a:srgbClr>
            </a:outerShdw>
          </a:effectLst>
        </p:spPr>
        <p:txBody>
          <a:bodyPr/>
          <a:lstStyle/>
          <a:p>
            <a:pPr marL="0" indent="0" eaLnBrk="1" hangingPunct="1">
              <a:lnSpc>
                <a:spcPct val="100000"/>
              </a:lnSpc>
              <a:spcAft>
                <a:spcPct val="0"/>
              </a:spcAft>
              <a:defRPr/>
            </a:pPr>
            <a:r>
              <a:rPr lang="en-US" sz="2200" b="1" dirty="0">
                <a:effectLst>
                  <a:outerShdw blurRad="50800" dist="38100" dir="2700000" algn="tl" rotWithShape="0">
                    <a:srgbClr val="000000">
                      <a:alpha val="43000"/>
                    </a:srgbClr>
                  </a:outerShdw>
                </a:effectLst>
                <a:latin typeface="Calibri"/>
                <a:ea typeface="Arial" pitchFamily="-111" charset="0"/>
                <a:cs typeface="Calibri"/>
              </a:rPr>
              <a:t>Frank </a:t>
            </a:r>
            <a:r>
              <a:rPr lang="en-US" sz="2200" b="1" dirty="0" smtClean="0">
                <a:effectLst>
                  <a:outerShdw blurRad="50800" dist="38100" dir="2700000" algn="tl" rotWithShape="0">
                    <a:srgbClr val="000000">
                      <a:alpha val="43000"/>
                    </a:srgbClr>
                  </a:outerShdw>
                </a:effectLst>
                <a:latin typeface="Calibri"/>
                <a:ea typeface="Arial" pitchFamily="-111" charset="0"/>
                <a:cs typeface="Calibri"/>
              </a:rPr>
              <a:t>Marks</a:t>
            </a: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
            </a:r>
            <a:br>
              <a:rPr lang="en-US" sz="2000" b="1" dirty="0" smtClean="0">
                <a:effectLst>
                  <a:outerShdw blurRad="50800" dist="38100" dir="2700000" algn="tl" rotWithShape="0">
                    <a:srgbClr val="000000">
                      <a:alpha val="43000"/>
                    </a:srgbClr>
                  </a:outerShdw>
                </a:effectLst>
                <a:latin typeface="Calibri"/>
                <a:ea typeface="Arial" pitchFamily="-111" charset="0"/>
                <a:cs typeface="Calibri"/>
              </a:rPr>
            </a:br>
            <a:r>
              <a:rPr lang="en-US" sz="2000" b="1" dirty="0" smtClean="0">
                <a:effectLst>
                  <a:outerShdw blurRad="50800" dist="38100" dir="2700000" algn="tl" rotWithShape="0">
                    <a:srgbClr val="000000">
                      <a:alpha val="43000"/>
                    </a:srgbClr>
                  </a:outerShdw>
                </a:effectLst>
                <a:latin typeface="Calibri"/>
                <a:ea typeface="Arial" pitchFamily="-111" charset="0"/>
                <a:cs typeface="Calibri"/>
              </a:rPr>
              <a:t>NOAA/AOML Hurricane Research Division</a:t>
            </a:r>
          </a:p>
          <a:p>
            <a:pPr marL="0" indent="0" eaLnBrk="1" hangingPunct="1">
              <a:lnSpc>
                <a:spcPct val="100000"/>
              </a:lnSpc>
              <a:spcAft>
                <a:spcPct val="0"/>
              </a:spcAft>
              <a:defRPr/>
            </a:pPr>
            <a:r>
              <a:rPr lang="en-US" sz="1800" b="1" dirty="0" smtClean="0">
                <a:effectLst>
                  <a:outerShdw blurRad="50800" dist="38100" dir="2700000" algn="tl" rotWithShape="0">
                    <a:srgbClr val="000000">
                      <a:alpha val="43000"/>
                    </a:srgbClr>
                  </a:outerShdw>
                </a:effectLst>
                <a:latin typeface="Calibri"/>
                <a:ea typeface="Arial" pitchFamily="-111" charset="0"/>
                <a:cs typeface="Calibri"/>
              </a:rPr>
              <a:t>17 July 2013</a:t>
            </a:r>
            <a:endParaRPr lang="en-US" sz="1800" b="1" dirty="0">
              <a:effectLst>
                <a:outerShdw blurRad="50800" dist="38100" dir="2700000" algn="tl" rotWithShape="0">
                  <a:srgbClr val="000000">
                    <a:alpha val="43000"/>
                  </a:srgbClr>
                </a:outerShdw>
              </a:effectLst>
              <a:latin typeface="Calibri"/>
              <a:ea typeface="Arial" pitchFamily="-111" charset="0"/>
              <a:cs typeface="Calibri"/>
            </a:endParaRPr>
          </a:p>
        </p:txBody>
      </p:sp>
      <p:sp>
        <p:nvSpPr>
          <p:cNvPr id="15367" name="Rectangle 7"/>
          <p:cNvSpPr>
            <a:spLocks noGrp="1" noChangeArrowheads="1"/>
          </p:cNvSpPr>
          <p:nvPr>
            <p:ph type="title" idx="4294967295"/>
          </p:nvPr>
        </p:nvSpPr>
        <p:spPr>
          <a:xfrm>
            <a:off x="32565" y="39079"/>
            <a:ext cx="7431128" cy="1820332"/>
          </a:xfrm>
          <a:effectLst>
            <a:outerShdw blurRad="63500" dist="107763" dir="2700000" algn="ctr" rotWithShape="0">
              <a:schemeClr val="tx1">
                <a:alpha val="74998"/>
              </a:schemeClr>
            </a:outerShdw>
          </a:effectLst>
        </p:spPr>
        <p:txBody>
          <a:bodyPr/>
          <a:lstStyle/>
          <a:p>
            <a:pPr>
              <a:defRPr/>
            </a:pPr>
            <a:r>
              <a:rPr lang="en-US" sz="4400" dirty="0"/>
              <a:t>Latest Developments in </a:t>
            </a:r>
            <a:r>
              <a:rPr lang="en-US" sz="4400" dirty="0" smtClean="0"/>
              <a:t>NOAA’s </a:t>
            </a:r>
            <a:r>
              <a:rPr lang="en-US" sz="4400" dirty="0"/>
              <a:t>Hurricane Forecast Improvement </a:t>
            </a:r>
            <a:r>
              <a:rPr lang="en-US" sz="4400" dirty="0" smtClean="0"/>
              <a:t>Project</a:t>
            </a:r>
            <a:endParaRPr lang="en-US" sz="4400" dirty="0">
              <a:latin typeface="Calibri" charset="0"/>
              <a:ea typeface="Calibri" charset="0"/>
              <a:cs typeface="Calibri" charset="0"/>
            </a:endParaRPr>
          </a:p>
        </p:txBody>
      </p:sp>
    </p:spTree>
    <p:extLst>
      <p:ext uri="{BB962C8B-B14F-4D97-AF65-F5344CB8AC3E}">
        <p14:creationId xmlns:p14="http://schemas.microsoft.com/office/powerpoint/2010/main" val="494275215"/>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17"/>
          <p:cNvGrpSpPr>
            <a:grpSpLocks/>
          </p:cNvGrpSpPr>
          <p:nvPr/>
        </p:nvGrpSpPr>
        <p:grpSpPr bwMode="auto">
          <a:xfrm>
            <a:off x="1140243" y="1362793"/>
            <a:ext cx="6851874" cy="5014771"/>
            <a:chOff x="528" y="3502"/>
            <a:chExt cx="3445" cy="2380"/>
          </a:xfrm>
        </p:grpSpPr>
        <p:pic>
          <p:nvPicPr>
            <p:cNvPr id="26" name="Picture 7" descr="image4.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528" y="3502"/>
              <a:ext cx="3445" cy="23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7" name="Line 12"/>
            <p:cNvSpPr>
              <a:spLocks noChangeShapeType="1"/>
            </p:cNvSpPr>
            <p:nvPr/>
          </p:nvSpPr>
          <p:spPr bwMode="auto">
            <a:xfrm flipH="1" flipV="1">
              <a:off x="1392" y="4176"/>
              <a:ext cx="624" cy="624"/>
            </a:xfrm>
            <a:prstGeom prst="line">
              <a:avLst/>
            </a:prstGeom>
            <a:noFill/>
            <a:ln w="12700">
              <a:solidFill>
                <a:srgbClr val="FF0000"/>
              </a:solidFill>
              <a:miter lim="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50800" tIns="50800" rIns="50800" bIns="50800" anchor="ctr"/>
            <a:lstStyle/>
            <a:p>
              <a:endParaRPr lang="en-US"/>
            </a:p>
          </p:txBody>
        </p:sp>
        <p:sp>
          <p:nvSpPr>
            <p:cNvPr id="28" name="AutoShape 15"/>
            <p:cNvSpPr>
              <a:spLocks/>
            </p:cNvSpPr>
            <p:nvPr/>
          </p:nvSpPr>
          <p:spPr bwMode="auto">
            <a:xfrm>
              <a:off x="966" y="3814"/>
              <a:ext cx="887" cy="410"/>
            </a:xfrm>
            <a:custGeom>
              <a:avLst/>
              <a:gdLst>
                <a:gd name="T0" fmla="*/ 444 w 21600"/>
                <a:gd name="T1" fmla="*/ 205 h 21600"/>
                <a:gd name="T2" fmla="*/ 444 w 21600"/>
                <a:gd name="T3" fmla="*/ 205 h 21600"/>
                <a:gd name="T4" fmla="*/ 444 w 21600"/>
                <a:gd name="T5" fmla="*/ 205 h 21600"/>
                <a:gd name="T6" fmla="*/ 444 w 21600"/>
                <a:gd name="T7" fmla="*/ 205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10799"/>
                  </a:moveTo>
                  <a:cubicBezTo>
                    <a:pt x="0" y="4835"/>
                    <a:pt x="4835" y="0"/>
                    <a:pt x="10800" y="0"/>
                  </a:cubicBezTo>
                  <a:cubicBezTo>
                    <a:pt x="16764" y="0"/>
                    <a:pt x="21600" y="4835"/>
                    <a:pt x="21600" y="10799"/>
                  </a:cubicBezTo>
                  <a:cubicBezTo>
                    <a:pt x="21600" y="10799"/>
                    <a:pt x="21600" y="10800"/>
                    <a:pt x="21600" y="10800"/>
                  </a:cubicBezTo>
                  <a:cubicBezTo>
                    <a:pt x="21600" y="16764"/>
                    <a:pt x="16764" y="21600"/>
                    <a:pt x="10800" y="21600"/>
                  </a:cubicBezTo>
                  <a:cubicBezTo>
                    <a:pt x="10800" y="21600"/>
                    <a:pt x="10800" y="21600"/>
                    <a:pt x="10799" y="21600"/>
                  </a:cubicBezTo>
                  <a:cubicBezTo>
                    <a:pt x="4835" y="21600"/>
                    <a:pt x="0" y="16764"/>
                    <a:pt x="0" y="10800"/>
                  </a:cubicBezTo>
                  <a:lnTo>
                    <a:pt x="0" y="10799"/>
                  </a:lnTo>
                  <a:close/>
                </a:path>
              </a:pathLst>
            </a:custGeom>
            <a:solidFill>
              <a:srgbClr val="000000">
                <a:alpha val="0"/>
              </a:srgbClr>
            </a:solidFill>
            <a:ln w="3175">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72248" tIns="72248" rIns="72248" bIns="72248" anchor="ctr"/>
            <a:lstStyle/>
            <a:p>
              <a:pPr defTabSz="830263"/>
              <a:r>
                <a:rPr lang="en-US" sz="1800" dirty="0">
                  <a:solidFill>
                    <a:schemeClr val="tx1"/>
                  </a:solidFill>
                </a:rPr>
                <a:t>2012 HWRF</a:t>
              </a:r>
            </a:p>
          </p:txBody>
        </p:sp>
      </p:grpSp>
      <p:sp>
        <p:nvSpPr>
          <p:cNvPr id="11"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a:solidFill>
                  <a:schemeClr val="bg1"/>
                </a:solidFill>
                <a:latin typeface="Calibri" charset="0"/>
              </a:rPr>
              <a:t>HWRF</a:t>
            </a:r>
          </a:p>
        </p:txBody>
      </p:sp>
      <p:sp>
        <p:nvSpPr>
          <p:cNvPr id="12"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HRD), V. Tallapragada, S. Trahan (EMC)</a:t>
            </a:r>
            <a:endParaRPr lang="en-US" sz="1000" dirty="0">
              <a:latin typeface="Calibri" charset="0"/>
            </a:endParaRPr>
          </a:p>
        </p:txBody>
      </p:sp>
    </p:spTree>
    <p:extLst>
      <p:ext uri="{BB962C8B-B14F-4D97-AF65-F5344CB8AC3E}">
        <p14:creationId xmlns:p14="http://schemas.microsoft.com/office/powerpoint/2010/main" val="85071495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07-13 at 3.11.34 PM.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06489" y="1843855"/>
            <a:ext cx="2990475" cy="3963126"/>
          </a:xfrm>
          <a:prstGeom prst="rect">
            <a:avLst/>
          </a:prstGeom>
        </p:spPr>
      </p:pic>
      <p:pic>
        <p:nvPicPr>
          <p:cNvPr id="50178" name="Picture 5" descr="P101018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748088" y="4593314"/>
            <a:ext cx="2316162" cy="1736725"/>
          </a:xfrm>
          <a:prstGeom prst="rect">
            <a:avLst/>
          </a:prstGeom>
          <a:noFill/>
          <a:ln w="9525">
            <a:noFill/>
            <a:miter lim="800000"/>
            <a:headEnd/>
            <a:tailEnd/>
          </a:ln>
        </p:spPr>
      </p:pic>
      <p:sp>
        <p:nvSpPr>
          <p:cNvPr id="50179" name="Rectangle 3"/>
          <p:cNvSpPr>
            <a:spLocks noGrp="1" noChangeArrowheads="1"/>
          </p:cNvSpPr>
          <p:nvPr>
            <p:ph type="body" idx="1"/>
          </p:nvPr>
        </p:nvSpPr>
        <p:spPr>
          <a:xfrm>
            <a:off x="403225" y="1231446"/>
            <a:ext cx="3240088" cy="5224463"/>
          </a:xfrm>
        </p:spPr>
        <p:txBody>
          <a:bodyPr/>
          <a:lstStyle/>
          <a:p>
            <a:pPr eaLnBrk="1" hangingPunct="1">
              <a:lnSpc>
                <a:spcPct val="90000"/>
              </a:lnSpc>
              <a:spcBef>
                <a:spcPts val="300"/>
              </a:spcBef>
            </a:pPr>
            <a:r>
              <a:rPr lang="en-US" sz="2000" b="1" dirty="0">
                <a:solidFill>
                  <a:srgbClr val="000000"/>
                </a:solidFill>
                <a:latin typeface="Calibri" charset="0"/>
                <a:ea typeface="Calibri" charset="0"/>
                <a:cs typeface="Calibri" charset="0"/>
              </a:rPr>
              <a:t>In-situ</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Wind, press., temp.</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300"/>
              </a:spcBef>
            </a:pPr>
            <a:endParaRPr lang="en-US" sz="2000" dirty="0">
              <a:solidFill>
                <a:srgbClr val="000000"/>
              </a:solidFill>
              <a:latin typeface="Calibri" charset="0"/>
              <a:ea typeface="Calibri" charset="0"/>
              <a:cs typeface="Calibri" charset="0"/>
            </a:endParaRPr>
          </a:p>
          <a:p>
            <a:pPr eaLnBrk="1" hangingPunct="1">
              <a:lnSpc>
                <a:spcPct val="90000"/>
              </a:lnSpc>
              <a:spcBef>
                <a:spcPts val="900"/>
              </a:spcBef>
            </a:pPr>
            <a:r>
              <a:rPr lang="en-US" sz="2000" b="1" dirty="0">
                <a:solidFill>
                  <a:srgbClr val="000000"/>
                </a:solidFill>
                <a:latin typeface="Calibri" charset="0"/>
                <a:ea typeface="Calibri" charset="0"/>
                <a:cs typeface="Calibri" charset="0"/>
              </a:rPr>
              <a:t>Expendables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Dropsondes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AXBT, AXCP, buoy</a:t>
            </a:r>
          </a:p>
          <a:p>
            <a:pPr marL="566738" lvl="1" eaLnBrk="1" hangingPunct="1">
              <a:lnSpc>
                <a:spcPct val="90000"/>
              </a:lnSpc>
              <a:spcBef>
                <a:spcPts val="300"/>
              </a:spcBef>
            </a:pPr>
            <a:endParaRPr lang="en-US" sz="1800" dirty="0">
              <a:solidFill>
                <a:srgbClr val="000000"/>
              </a:solidFill>
              <a:latin typeface="Calibri" charset="0"/>
              <a:ea typeface="Calibri" charset="0"/>
              <a:cs typeface="Calibri" charset="0"/>
            </a:endParaRPr>
          </a:p>
          <a:p>
            <a:pPr eaLnBrk="1" hangingPunct="1">
              <a:lnSpc>
                <a:spcPct val="90000"/>
              </a:lnSpc>
              <a:spcBef>
                <a:spcPts val="30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endParaRPr lang="en-US" sz="2000" dirty="0">
              <a:solidFill>
                <a:srgbClr val="000000"/>
              </a:solidFill>
              <a:latin typeface="Calibri" charset="0"/>
              <a:ea typeface="Calibri" charset="0"/>
              <a:cs typeface="Calibri" charset="0"/>
            </a:endParaRPr>
          </a:p>
          <a:p>
            <a:pPr eaLnBrk="1" hangingPunct="1">
              <a:lnSpc>
                <a:spcPct val="90000"/>
              </a:lnSpc>
              <a:spcBef>
                <a:spcPts val="0"/>
              </a:spcBef>
            </a:pPr>
            <a:endParaRPr lang="en-US" sz="1400" dirty="0">
              <a:solidFill>
                <a:srgbClr val="000000"/>
              </a:solidFill>
              <a:latin typeface="Calibri" charset="0"/>
              <a:ea typeface="Calibri" charset="0"/>
              <a:cs typeface="Calibri" charset="0"/>
            </a:endParaRPr>
          </a:p>
          <a:p>
            <a:pPr eaLnBrk="1" hangingPunct="1">
              <a:lnSpc>
                <a:spcPct val="90000"/>
              </a:lnSpc>
              <a:spcBef>
                <a:spcPts val="0"/>
              </a:spcBef>
            </a:pPr>
            <a:r>
              <a:rPr lang="en-US" sz="2000" b="1" dirty="0">
                <a:solidFill>
                  <a:srgbClr val="000000"/>
                </a:solidFill>
                <a:latin typeface="Calibri" charset="0"/>
                <a:ea typeface="Calibri" charset="0"/>
                <a:cs typeface="Calibri" charset="0"/>
              </a:rPr>
              <a:t>Remote Sensors</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Doppler Radar</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SFMR/HIRAD</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WSRA </a:t>
            </a:r>
          </a:p>
          <a:p>
            <a:pPr marL="566738" lvl="1" eaLnBrk="1" hangingPunct="1">
              <a:lnSpc>
                <a:spcPct val="90000"/>
              </a:lnSpc>
              <a:spcBef>
                <a:spcPts val="300"/>
              </a:spcBef>
            </a:pPr>
            <a:r>
              <a:rPr lang="en-US" sz="1800" dirty="0">
                <a:solidFill>
                  <a:srgbClr val="000000"/>
                </a:solidFill>
                <a:latin typeface="Calibri" charset="0"/>
                <a:ea typeface="Calibri" charset="0"/>
                <a:cs typeface="Calibri" charset="0"/>
              </a:rPr>
              <a:t>Scatterometer/profiler</a:t>
            </a:r>
          </a:p>
          <a:p>
            <a:pPr marL="566738" lvl="1" eaLnBrk="1" hangingPunct="1">
              <a:lnSpc>
                <a:spcPct val="90000"/>
              </a:lnSpc>
              <a:spcBef>
                <a:spcPts val="600"/>
              </a:spcBef>
            </a:pPr>
            <a:r>
              <a:rPr lang="en-US" sz="1800" dirty="0" smtClean="0">
                <a:solidFill>
                  <a:srgbClr val="000000"/>
                </a:solidFill>
                <a:latin typeface="Calibri" charset="0"/>
                <a:ea typeface="Calibri" charset="0"/>
                <a:cs typeface="Calibri" charset="0"/>
              </a:rPr>
              <a:t>UAS - LALE</a:t>
            </a:r>
            <a:endParaRPr lang="en-US" sz="1800" dirty="0">
              <a:solidFill>
                <a:srgbClr val="000000"/>
              </a:solidFill>
              <a:latin typeface="Calibri" charset="0"/>
              <a:ea typeface="Calibri" charset="0"/>
              <a:cs typeface="Calibri" charset="0"/>
            </a:endParaRPr>
          </a:p>
        </p:txBody>
      </p:sp>
      <p:pic>
        <p:nvPicPr>
          <p:cNvPr id="50181" name="Picture 8" descr="noaap3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17513" y="1841046"/>
            <a:ext cx="3109912" cy="1022350"/>
          </a:xfrm>
          <a:prstGeom prst="rect">
            <a:avLst/>
          </a:prstGeom>
          <a:noFill/>
          <a:ln w="9525">
            <a:noFill/>
            <a:miter lim="800000"/>
            <a:headEnd/>
            <a:tailEnd/>
          </a:ln>
        </p:spPr>
      </p:pic>
      <p:pic>
        <p:nvPicPr>
          <p:cNvPr id="50182" name="Picture 9" descr="gonzoi"/>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3225" y="3715201"/>
            <a:ext cx="3009900" cy="1003300"/>
          </a:xfrm>
          <a:prstGeom prst="rect">
            <a:avLst/>
          </a:prstGeom>
          <a:noFill/>
          <a:ln w="9525">
            <a:noFill/>
            <a:miter lim="800000"/>
            <a:headEnd/>
            <a:tailEnd/>
          </a:ln>
        </p:spPr>
      </p:pic>
      <p:pic>
        <p:nvPicPr>
          <p:cNvPr id="50184" name="Picture 16" descr="TDR on tail_red.jp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3767138" y="2662686"/>
            <a:ext cx="2282825" cy="1712912"/>
          </a:xfrm>
          <a:prstGeom prst="rect">
            <a:avLst/>
          </a:prstGeom>
          <a:noFill/>
          <a:ln w="9525">
            <a:noFill/>
            <a:miter lim="800000"/>
            <a:headEnd/>
            <a:tailEnd/>
          </a:ln>
        </p:spPr>
      </p:pic>
      <p:sp>
        <p:nvSpPr>
          <p:cNvPr id="50186" name="Rectangle 7"/>
          <p:cNvSpPr>
            <a:spLocks noGrp="1" noChangeArrowheads="1"/>
          </p:cNvSpPr>
          <p:nvPr>
            <p:ph type="title"/>
          </p:nvPr>
        </p:nvSpPr>
        <p:spPr>
          <a:xfrm>
            <a:off x="0" y="53975"/>
            <a:ext cx="9144000" cy="1253194"/>
          </a:xfrm>
        </p:spPr>
        <p:txBody>
          <a:bodyPr anchor="b"/>
          <a:lstStyle/>
          <a:p>
            <a:pPr>
              <a:lnSpc>
                <a:spcPct val="100000"/>
              </a:lnSpc>
            </a:pPr>
            <a:r>
              <a:rPr lang="en-US" sz="4800" dirty="0">
                <a:latin typeface="Calibri" charset="0"/>
                <a:ea typeface="Calibri" charset="0"/>
                <a:cs typeface="Calibri" charset="0"/>
              </a:rPr>
              <a:t>Improved Use of Observations:</a:t>
            </a:r>
            <a:br>
              <a:rPr lang="en-US" sz="4800" dirty="0">
                <a:latin typeface="Calibri" charset="0"/>
                <a:ea typeface="Calibri" charset="0"/>
                <a:cs typeface="Calibri" charset="0"/>
              </a:rPr>
            </a:br>
            <a:r>
              <a:rPr lang="en-US" sz="3600" dirty="0" smtClean="0">
                <a:latin typeface="Calibri" charset="0"/>
                <a:ea typeface="Calibri" charset="0"/>
                <a:cs typeface="Calibri" charset="0"/>
              </a:rPr>
              <a:t>Intensity </a:t>
            </a:r>
            <a:r>
              <a:rPr lang="en-US" sz="3600" dirty="0">
                <a:latin typeface="Calibri" charset="0"/>
                <a:ea typeface="Calibri" charset="0"/>
                <a:cs typeface="Calibri" charset="0"/>
              </a:rPr>
              <a:t>Forecast </a:t>
            </a:r>
            <a:r>
              <a:rPr lang="en-US" sz="3600" dirty="0" smtClean="0">
                <a:latin typeface="Calibri" charset="0"/>
                <a:ea typeface="Calibri" charset="0"/>
                <a:cs typeface="Calibri" charset="0"/>
              </a:rPr>
              <a:t>Experiment </a:t>
            </a:r>
            <a:r>
              <a:rPr lang="en-US" sz="3600" dirty="0">
                <a:latin typeface="Calibri" charset="0"/>
                <a:ea typeface="Calibri" charset="0"/>
                <a:cs typeface="Calibri" charset="0"/>
              </a:rPr>
              <a:t>(IFEX)</a:t>
            </a:r>
          </a:p>
        </p:txBody>
      </p:sp>
      <p:sp>
        <p:nvSpPr>
          <p:cNvPr id="50187" name="TextBox 12"/>
          <p:cNvSpPr txBox="1">
            <a:spLocks noChangeArrowheads="1"/>
          </p:cNvSpPr>
          <p:nvPr/>
        </p:nvSpPr>
        <p:spPr bwMode="auto">
          <a:xfrm>
            <a:off x="3798888" y="4302573"/>
            <a:ext cx="2117725" cy="338138"/>
          </a:xfrm>
          <a:prstGeom prst="rect">
            <a:avLst/>
          </a:prstGeom>
          <a:noFill/>
          <a:ln w="9525">
            <a:noFill/>
            <a:miter lim="800000"/>
            <a:headEnd/>
            <a:tailEnd/>
          </a:ln>
        </p:spPr>
        <p:txBody>
          <a:bodyPr wrap="none">
            <a:prstTxWarp prst="textNoShape">
              <a:avLst/>
            </a:prstTxWarp>
            <a:spAutoFit/>
          </a:bodyPr>
          <a:lstStyle/>
          <a:p>
            <a:r>
              <a:rPr lang="en-US" sz="1600">
                <a:latin typeface="Calibri" charset="0"/>
                <a:ea typeface="Calibri" charset="0"/>
                <a:cs typeface="Calibri" charset="0"/>
              </a:rPr>
              <a:t>G-IV Tail Doppler Radar</a:t>
            </a:r>
          </a:p>
        </p:txBody>
      </p:sp>
      <p:sp>
        <p:nvSpPr>
          <p:cNvPr id="50188" name="TextBox 12"/>
          <p:cNvSpPr txBox="1">
            <a:spLocks noChangeArrowheads="1"/>
          </p:cNvSpPr>
          <p:nvPr/>
        </p:nvSpPr>
        <p:spPr bwMode="auto">
          <a:xfrm>
            <a:off x="4497388" y="6219143"/>
            <a:ext cx="1004887" cy="338137"/>
          </a:xfrm>
          <a:prstGeom prst="rect">
            <a:avLst/>
          </a:prstGeom>
          <a:noFill/>
          <a:ln w="9525">
            <a:noFill/>
            <a:miter lim="800000"/>
            <a:headEnd/>
            <a:tailEnd/>
          </a:ln>
        </p:spPr>
        <p:txBody>
          <a:bodyPr wrap="none">
            <a:prstTxWarp prst="textNoShape">
              <a:avLst/>
            </a:prstTxWarp>
            <a:spAutoFit/>
          </a:bodyPr>
          <a:lstStyle/>
          <a:p>
            <a:r>
              <a:rPr lang="en-US" sz="1600" dirty="0">
                <a:latin typeface="Calibri" charset="0"/>
                <a:ea typeface="Calibri" charset="0"/>
                <a:cs typeface="Calibri" charset="0"/>
              </a:rPr>
              <a:t>ONR DWL</a:t>
            </a:r>
          </a:p>
        </p:txBody>
      </p:sp>
      <p:pic>
        <p:nvPicPr>
          <p:cNvPr id="19" name="Picture 3" descr="Range_Flight_Takeoff2_15Aug10.jpg"/>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bwMode="auto">
          <a:xfrm>
            <a:off x="3749147" y="1354215"/>
            <a:ext cx="2309223" cy="1016452"/>
          </a:xfrm>
          <a:prstGeom prst="rect">
            <a:avLst/>
          </a:prstGeom>
          <a:noFill/>
          <a:ln w="9525">
            <a:noFill/>
            <a:miter lim="800000"/>
            <a:headEnd/>
            <a:tailEnd/>
          </a:ln>
        </p:spPr>
      </p:pic>
      <p:sp>
        <p:nvSpPr>
          <p:cNvPr id="20" name="Content Placeholder 2"/>
          <p:cNvSpPr txBox="1">
            <a:spLocks/>
          </p:cNvSpPr>
          <p:nvPr/>
        </p:nvSpPr>
        <p:spPr>
          <a:xfrm>
            <a:off x="3999158" y="2377935"/>
            <a:ext cx="2059277" cy="33358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US" sz="1600" dirty="0" smtClean="0">
                <a:latin typeface="Calibri" charset="0"/>
                <a:ea typeface="Calibri" charset="0"/>
                <a:cs typeface="Calibri" charset="0"/>
              </a:rPr>
              <a:t>NASA Global Hawk</a:t>
            </a:r>
            <a:endParaRPr lang="en-US" sz="1050" dirty="0" smtClean="0">
              <a:latin typeface="Calibri" charset="0"/>
              <a:ea typeface="Calibri" charset="0"/>
              <a:cs typeface="Calibri" charset="0"/>
            </a:endParaRPr>
          </a:p>
        </p:txBody>
      </p:sp>
      <p:sp>
        <p:nvSpPr>
          <p:cNvPr id="18" name="Content Placeholder 2"/>
          <p:cNvSpPr>
            <a:spLocks/>
          </p:cNvSpPr>
          <p:nvPr/>
        </p:nvSpPr>
        <p:spPr bwMode="auto">
          <a:xfrm>
            <a:off x="0" y="1307629"/>
            <a:ext cx="9143999" cy="5114989"/>
          </a:xfrm>
          <a:prstGeom prst="rect">
            <a:avLst/>
          </a:prstGeom>
          <a:solidFill>
            <a:schemeClr val="accent6">
              <a:alpha val="91000"/>
            </a:schemeClr>
          </a:solidFill>
          <a:ln/>
          <a:extLst/>
        </p:spPr>
        <p:style>
          <a:lnRef idx="2">
            <a:schemeClr val="accent6">
              <a:shade val="50000"/>
            </a:schemeClr>
          </a:lnRef>
          <a:fillRef idx="1">
            <a:schemeClr val="accent6"/>
          </a:fillRef>
          <a:effectRef idx="0">
            <a:schemeClr val="accent6"/>
          </a:effectRef>
          <a:fontRef idx="minor">
            <a:schemeClr val="lt1"/>
          </a:fontRef>
        </p:style>
        <p:txBody>
          <a:bodyPr/>
          <a:lstStyle/>
          <a:p>
            <a:pPr marL="457200" indent="-457200" defTabSz="457200">
              <a:lnSpc>
                <a:spcPct val="90000"/>
              </a:lnSpc>
              <a:spcBef>
                <a:spcPct val="20000"/>
              </a:spcBef>
              <a:buClr>
                <a:schemeClr val="bg1"/>
              </a:buClr>
              <a:buSzPct val="80000"/>
              <a:buFont typeface="Arial"/>
              <a:buChar char="•"/>
            </a:pPr>
            <a:r>
              <a:rPr lang="en-US" sz="4000" dirty="0">
                <a:solidFill>
                  <a:srgbClr val="FFFFFF"/>
                </a:solidFill>
                <a:latin typeface="Calibri" charset="0"/>
              </a:rPr>
              <a:t>Improve prediction of TC intensity change by: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collecting</a:t>
            </a:r>
            <a:r>
              <a:rPr lang="en-US" sz="3600" dirty="0">
                <a:solidFill>
                  <a:srgbClr val="FFFFFF"/>
                </a:solidFill>
                <a:latin typeface="Calibri" charset="0"/>
              </a:rPr>
              <a:t> </a:t>
            </a:r>
            <a:r>
              <a:rPr lang="en-US" sz="3600" dirty="0" smtClean="0">
                <a:solidFill>
                  <a:srgbClr val="FFFFFF"/>
                </a:solidFill>
                <a:latin typeface="Calibri" charset="0"/>
              </a:rPr>
              <a:t>observations </a:t>
            </a:r>
            <a:r>
              <a:rPr lang="en-US" sz="3600" dirty="0">
                <a:solidFill>
                  <a:srgbClr val="FFFFFF"/>
                </a:solidFill>
                <a:latin typeface="Calibri" charset="0"/>
              </a:rPr>
              <a:t>through the TC life cycle </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developing</a:t>
            </a:r>
            <a:r>
              <a:rPr lang="en-US" sz="3600" dirty="0">
                <a:solidFill>
                  <a:srgbClr val="FFFFFF"/>
                </a:solidFill>
                <a:latin typeface="Calibri" charset="0"/>
              </a:rPr>
              <a:t> and refining measurement technologies</a:t>
            </a:r>
          </a:p>
          <a:p>
            <a:pPr marL="914400" lvl="1" indent="-457200" defTabSz="457200">
              <a:lnSpc>
                <a:spcPct val="90000"/>
              </a:lnSpc>
              <a:spcBef>
                <a:spcPct val="20000"/>
              </a:spcBef>
              <a:buClr>
                <a:schemeClr val="bg1"/>
              </a:buClr>
              <a:buSzPct val="70000"/>
              <a:buFont typeface="Calibri" charset="0"/>
              <a:buChar char="–"/>
            </a:pPr>
            <a:r>
              <a:rPr lang="en-US" sz="3600" dirty="0">
                <a:solidFill>
                  <a:srgbClr val="FFFF00"/>
                </a:solidFill>
                <a:latin typeface="Calibri" charset="0"/>
              </a:rPr>
              <a:t>improving</a:t>
            </a:r>
            <a:r>
              <a:rPr lang="en-US" sz="3600" dirty="0">
                <a:solidFill>
                  <a:srgbClr val="FFFFFF"/>
                </a:solidFill>
                <a:latin typeface="Calibri" charset="0"/>
              </a:rPr>
              <a:t> understanding of physical processes important in TC intensity change</a:t>
            </a:r>
            <a:endParaRPr lang="en-US" sz="3600" dirty="0">
              <a:solidFill>
                <a:srgbClr val="FFFFFF"/>
              </a:solidFill>
              <a:latin typeface="Futura" charset="0"/>
            </a:endParaRPr>
          </a:p>
        </p:txBody>
      </p:sp>
      <p:sp>
        <p:nvSpPr>
          <p:cNvPr id="24" name="Text Box 7"/>
          <p:cNvSpPr txBox="1">
            <a:spLocks/>
          </p:cNvSpPr>
          <p:nvPr/>
        </p:nvSpPr>
        <p:spPr bwMode="auto">
          <a:xfrm>
            <a:off x="5988657" y="6631586"/>
            <a:ext cx="2865784" cy="226414"/>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50" dirty="0" smtClean="0">
                <a:solidFill>
                  <a:srgbClr val="000000"/>
                </a:solidFill>
              </a:rPr>
              <a:t>R. Rogers, S</a:t>
            </a:r>
            <a:r>
              <a:rPr lang="en-US" sz="1050" dirty="0">
                <a:solidFill>
                  <a:srgbClr val="000000"/>
                </a:solidFill>
              </a:rPr>
              <a:t>. </a:t>
            </a:r>
            <a:r>
              <a:rPr lang="en-US" sz="1050" dirty="0" smtClean="0">
                <a:solidFill>
                  <a:srgbClr val="000000"/>
                </a:solidFill>
              </a:rPr>
              <a:t>Murillo, P. Reasor (</a:t>
            </a:r>
            <a:r>
              <a:rPr lang="en-US" sz="1050" dirty="0">
                <a:solidFill>
                  <a:srgbClr val="000000"/>
                </a:solidFill>
              </a:rPr>
              <a:t>AOML/HRD)</a:t>
            </a:r>
            <a:endParaRPr lang="en-US" sz="1200" dirty="0">
              <a:solidFill>
                <a:srgbClr val="000000"/>
              </a:solidFill>
            </a:endParaRPr>
          </a:p>
        </p:txBody>
      </p:sp>
    </p:spTree>
    <p:extLst>
      <p:ext uri="{BB962C8B-B14F-4D97-AF65-F5344CB8AC3E}">
        <p14:creationId xmlns:p14="http://schemas.microsoft.com/office/powerpoint/2010/main" val="39287753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1000"/>
                                        <p:tgtEl>
                                          <p:spTgt spid="18"/>
                                        </p:tgtEl>
                                      </p:cBhvr>
                                    </p:animEffect>
                                    <p:set>
                                      <p:cBhvr>
                                        <p:cTn id="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Screen shot 2012-08-30 at 2.40.14 P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4181" y="1465483"/>
            <a:ext cx="3580907" cy="2631946"/>
          </a:xfrm>
          <a:prstGeom prst="rect">
            <a:avLst/>
          </a:prstGeom>
        </p:spPr>
      </p:pic>
      <p:sp>
        <p:nvSpPr>
          <p:cNvPr id="26" name="Rectangle 8"/>
          <p:cNvSpPr>
            <a:spLocks/>
          </p:cNvSpPr>
          <p:nvPr/>
        </p:nvSpPr>
        <p:spPr bwMode="auto">
          <a:xfrm>
            <a:off x="1819846" y="1577295"/>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smtClean="0">
                <a:solidFill>
                  <a:srgbClr val="FFFFFF"/>
                </a:solidFill>
                <a:latin typeface="Calibri" charset="0"/>
                <a:ea typeface="Arial" charset="0"/>
                <a:cs typeface="Arial" charset="0"/>
                <a:sym typeface="Arial" charset="0"/>
              </a:rPr>
              <a:t>4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22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24 August 2011</a:t>
            </a:r>
            <a:endParaRPr lang="en-US" sz="1200" b="1" dirty="0">
              <a:solidFill>
                <a:srgbClr val="FFFFFF"/>
              </a:solidFill>
              <a:latin typeface="Calibri" charset="0"/>
              <a:ea typeface="Arial" charset="0"/>
              <a:cs typeface="Arial" charset="0"/>
              <a:sym typeface="Arial" charset="0"/>
            </a:endParaRPr>
          </a:p>
        </p:txBody>
      </p:sp>
      <p:sp>
        <p:nvSpPr>
          <p:cNvPr id="21507" name="Text Box 4"/>
          <p:cNvSpPr txBox="1">
            <a:spLocks noChangeArrowheads="1"/>
          </p:cNvSpPr>
          <p:nvPr/>
        </p:nvSpPr>
        <p:spPr bwMode="auto">
          <a:xfrm>
            <a:off x="249328" y="4537928"/>
            <a:ext cx="2969745" cy="1423467"/>
          </a:xfrm>
          <a:prstGeom prst="rect">
            <a:avLst/>
          </a:prstGeom>
          <a:ln/>
          <a:extLst/>
        </p:spPr>
        <p:style>
          <a:lnRef idx="0">
            <a:schemeClr val="accent3"/>
          </a:lnRef>
          <a:fillRef idx="3">
            <a:schemeClr val="accent3"/>
          </a:fillRef>
          <a:effectRef idx="3">
            <a:schemeClr val="accent3"/>
          </a:effectRef>
          <a:fontRef idx="minor">
            <a:schemeClr val="lt1"/>
          </a:fontRef>
        </p:style>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7475" indent="-117475" eaLnBrk="1" hangingPunct="1">
              <a:spcBef>
                <a:spcPts val="300"/>
              </a:spcBef>
              <a:buFont typeface="Arial"/>
              <a:buChar char="•"/>
            </a:pPr>
            <a:r>
              <a:rPr lang="en-US" sz="1400" dirty="0" smtClean="0">
                <a:latin typeface="Calibri" charset="0"/>
              </a:rPr>
              <a:t>4 </a:t>
            </a:r>
            <a:r>
              <a:rPr lang="en-US" sz="1400" dirty="0">
                <a:latin typeface="Calibri" charset="0"/>
              </a:rPr>
              <a:t>missions from </a:t>
            </a:r>
            <a:r>
              <a:rPr lang="en-US" sz="1400" dirty="0" smtClean="0">
                <a:latin typeface="Calibri" charset="0"/>
              </a:rPr>
              <a:t>22-24 </a:t>
            </a:r>
            <a:r>
              <a:rPr lang="en-US" sz="1400" dirty="0">
                <a:latin typeface="Calibri" charset="0"/>
              </a:rPr>
              <a:t>Aug </a:t>
            </a:r>
            <a:r>
              <a:rPr lang="en-US" sz="1400" dirty="0" smtClean="0">
                <a:latin typeface="Calibri" charset="0"/>
              </a:rPr>
              <a:t>2012 and 5 missions from 26-28 Aug 2012 at 12 h </a:t>
            </a:r>
            <a:r>
              <a:rPr lang="en-US" sz="1400" dirty="0">
                <a:latin typeface="Calibri"/>
                <a:ea typeface="Arial" charset="0"/>
                <a:cs typeface="Calibri"/>
                <a:sym typeface="Arial" charset="0"/>
              </a:rPr>
              <a:t>Doppler </a:t>
            </a:r>
            <a:r>
              <a:rPr lang="en-US" sz="1400" dirty="0" smtClean="0">
                <a:latin typeface="Calibri" charset="0"/>
              </a:rPr>
              <a:t>sampling </a:t>
            </a:r>
            <a:r>
              <a:rPr lang="en-US" sz="1400" dirty="0" smtClean="0">
                <a:latin typeface="Calibri"/>
                <a:ea typeface="Arial" charset="0"/>
                <a:cs typeface="Calibri"/>
                <a:sym typeface="Arial" charset="0"/>
              </a:rPr>
              <a:t>(HEDAS/GSI)</a:t>
            </a:r>
            <a:r>
              <a:rPr lang="en-US" sz="1400" dirty="0" smtClean="0">
                <a:latin typeface="Calibri" charset="0"/>
              </a:rPr>
              <a:t> </a:t>
            </a:r>
            <a:r>
              <a:rPr lang="en-US" sz="1400" dirty="0">
                <a:latin typeface="Calibri" charset="0"/>
              </a:rPr>
              <a:t>&amp; 6</a:t>
            </a:r>
            <a:r>
              <a:rPr lang="en-US" sz="1400" dirty="0" smtClean="0">
                <a:latin typeface="Calibri" charset="0"/>
              </a:rPr>
              <a:t> G</a:t>
            </a:r>
            <a:r>
              <a:rPr lang="en-US" sz="1400" dirty="0">
                <a:latin typeface="Calibri" charset="0"/>
              </a:rPr>
              <a:t>-IV missions </a:t>
            </a:r>
          </a:p>
          <a:p>
            <a:pPr marL="117475" indent="-117475" eaLnBrk="1" hangingPunct="1">
              <a:spcBef>
                <a:spcPts val="300"/>
              </a:spcBef>
              <a:buFont typeface="Arial"/>
              <a:buChar char="•"/>
            </a:pPr>
            <a:r>
              <a:rPr lang="en-US" sz="1400" dirty="0" smtClean="0">
                <a:latin typeface="Calibri" charset="0"/>
              </a:rPr>
              <a:t>Sampled Isaac as a tropical storm to hurricane at landfall</a:t>
            </a:r>
            <a:endParaRPr lang="en-US" sz="1400" dirty="0">
              <a:latin typeface="Calibri" charset="0"/>
            </a:endParaRPr>
          </a:p>
        </p:txBody>
      </p:sp>
      <p:sp>
        <p:nvSpPr>
          <p:cNvPr id="24" name="Rectangle 6"/>
          <p:cNvSpPr txBox="1">
            <a:spLocks noChangeArrowheads="1"/>
          </p:cNvSpPr>
          <p:nvPr/>
        </p:nvSpPr>
        <p:spPr bwMode="auto">
          <a:xfrm>
            <a:off x="3773710" y="2032439"/>
            <a:ext cx="1886858" cy="1088121"/>
          </a:xfrm>
          <a:prstGeom prst="rect">
            <a:avLst/>
          </a:prstGeom>
          <a:ln w="9525" cap="flat" cmpd="sng" algn="ctr">
            <a:solidFill>
              <a:schemeClr val="accent3">
                <a:shade val="95000"/>
                <a:satMod val="105000"/>
              </a:schemeClr>
            </a:solidFill>
            <a:prstDash val="solid"/>
            <a:miter lim="800000"/>
            <a:headEnd/>
            <a:tailEnd/>
          </a:ln>
        </p:spPr>
        <p:style>
          <a:lnRef idx="1">
            <a:schemeClr val="accent3"/>
          </a:lnRef>
          <a:fillRef idx="2">
            <a:schemeClr val="accent3"/>
          </a:fillRef>
          <a:effectRef idx="1">
            <a:schemeClr val="accent3"/>
          </a:effectRef>
          <a:fontRef idx="minor">
            <a:schemeClr val="dk1"/>
          </a:fontRef>
        </p:style>
        <p:txBody>
          <a:bodyPr rIns="30479">
            <a:prstTxWarp prst="textNoShape">
              <a:avLst/>
            </a:prstTxWarp>
          </a:bodyPr>
          <a:lstStyle/>
          <a:p>
            <a:pPr marL="39688" algn="ctr"/>
            <a:r>
              <a:rPr lang="en-US" sz="1600" dirty="0">
                <a:solidFill>
                  <a:srgbClr val="000000"/>
                </a:solidFill>
                <a:latin typeface="Calibri" charset="0"/>
                <a:ea typeface="Arial" charset="0"/>
                <a:sym typeface="Arial" charset="0"/>
              </a:rPr>
              <a:t>Doppler </a:t>
            </a:r>
            <a:r>
              <a:rPr lang="en-US" sz="1600" dirty="0" smtClean="0">
                <a:solidFill>
                  <a:srgbClr val="000000"/>
                </a:solidFill>
                <a:latin typeface="Calibri" charset="0"/>
                <a:ea typeface="Arial" charset="0"/>
                <a:sym typeface="Arial" charset="0"/>
              </a:rPr>
              <a:t>data </a:t>
            </a:r>
            <a:r>
              <a:rPr lang="en-US" sz="1600" dirty="0">
                <a:solidFill>
                  <a:srgbClr val="000000"/>
                </a:solidFill>
                <a:latin typeface="Calibri" charset="0"/>
                <a:ea typeface="Arial" charset="0"/>
                <a:sym typeface="Arial" charset="0"/>
              </a:rPr>
              <a:t>transmitted in real-</a:t>
            </a:r>
            <a:r>
              <a:rPr lang="en-US" sz="1600" dirty="0" smtClean="0">
                <a:solidFill>
                  <a:srgbClr val="000000"/>
                </a:solidFill>
                <a:latin typeface="Calibri" charset="0"/>
                <a:ea typeface="Arial" charset="0"/>
                <a:sym typeface="Arial" charset="0"/>
              </a:rPr>
              <a:t>time </a:t>
            </a:r>
            <a:r>
              <a:rPr lang="en-US" sz="1600" dirty="0">
                <a:solidFill>
                  <a:srgbClr val="000000"/>
                </a:solidFill>
                <a:latin typeface="Calibri" charset="0"/>
                <a:ea typeface="Arial" charset="0"/>
                <a:sym typeface="Arial" charset="0"/>
              </a:rPr>
              <a:t>for assimilation into </a:t>
            </a:r>
            <a:r>
              <a:rPr lang="en-US" sz="1600" dirty="0" smtClean="0">
                <a:solidFill>
                  <a:srgbClr val="000000"/>
                </a:solidFill>
                <a:latin typeface="Calibri" charset="0"/>
                <a:ea typeface="Arial" charset="0"/>
                <a:sym typeface="Arial" charset="0"/>
              </a:rPr>
              <a:t>HWRF</a:t>
            </a:r>
            <a:endParaRPr lang="en-US" sz="1600" dirty="0">
              <a:solidFill>
                <a:srgbClr val="000000"/>
              </a:solidFill>
              <a:latin typeface="Calibri" charset="0"/>
              <a:ea typeface="Calibri" charset="0"/>
              <a:cs typeface="Calibri" charset="0"/>
              <a:sym typeface="Arial" charset="0"/>
            </a:endParaRPr>
          </a:p>
        </p:txBody>
      </p:sp>
      <p:sp>
        <p:nvSpPr>
          <p:cNvPr id="30" name="Text Box 7"/>
          <p:cNvSpPr txBox="1">
            <a:spLocks/>
          </p:cNvSpPr>
          <p:nvPr/>
        </p:nvSpPr>
        <p:spPr bwMode="auto">
          <a:xfrm>
            <a:off x="5313680" y="6648113"/>
            <a:ext cx="3604984"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Aberson, Aksoy, Gamache, Gopal (</a:t>
            </a:r>
            <a:r>
              <a:rPr lang="en-US" sz="1000" dirty="0">
                <a:solidFill>
                  <a:srgbClr val="000000"/>
                </a:solidFill>
              </a:rPr>
              <a:t>AOML/HRD</a:t>
            </a:r>
            <a:r>
              <a:rPr lang="en-US" sz="1000" dirty="0" smtClean="0">
                <a:solidFill>
                  <a:srgbClr val="000000"/>
                </a:solidFill>
              </a:rPr>
              <a:t>), Tong (EMC)</a:t>
            </a:r>
            <a:endParaRPr lang="en-US" sz="1100" dirty="0">
              <a:solidFill>
                <a:srgbClr val="000000"/>
              </a:solidFill>
            </a:endParaRPr>
          </a:p>
        </p:txBody>
      </p:sp>
      <p:grpSp>
        <p:nvGrpSpPr>
          <p:cNvPr id="18" name="Group 17"/>
          <p:cNvGrpSpPr/>
          <p:nvPr/>
        </p:nvGrpSpPr>
        <p:grpSpPr>
          <a:xfrm>
            <a:off x="109755" y="1416167"/>
            <a:ext cx="3584851" cy="2723034"/>
            <a:chOff x="109755" y="1432141"/>
            <a:chExt cx="3584851" cy="2723034"/>
          </a:xfrm>
        </p:grpSpPr>
        <p:pic>
          <p:nvPicPr>
            <p:cNvPr id="7" name="Picture 6" descr="Screen shot 2012-08-30 at 2.39.38 PM.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9755" y="1432141"/>
              <a:ext cx="3584851" cy="2723034"/>
            </a:xfrm>
            <a:prstGeom prst="rect">
              <a:avLst/>
            </a:prstGeom>
          </p:spPr>
        </p:pic>
        <p:sp>
          <p:nvSpPr>
            <p:cNvPr id="29" name="Rectangle 8"/>
            <p:cNvSpPr>
              <a:spLocks/>
            </p:cNvSpPr>
            <p:nvPr/>
          </p:nvSpPr>
          <p:spPr bwMode="auto">
            <a:xfrm>
              <a:off x="162228" y="3714162"/>
              <a:ext cx="1833485" cy="369332"/>
            </a:xfrm>
            <a:prstGeom prst="rect">
              <a:avLst/>
            </a:prstGeom>
            <a:noFill/>
            <a:ln w="12700">
              <a:noFill/>
              <a:miter lim="800000"/>
              <a:headEnd/>
              <a:tailEnd/>
            </a:ln>
          </p:spPr>
          <p:txBody>
            <a:bodyPr wrap="square" lIns="0" tIns="0" rIns="40639" bIns="0">
              <a:prstTxWarp prst="textNoShape">
                <a:avLst/>
              </a:prstTxWarp>
              <a:spAutoFit/>
            </a:bodyPr>
            <a:lstStyle/>
            <a:p>
              <a:pPr marL="39688" algn="ctr"/>
              <a:r>
                <a:rPr lang="en-US" sz="1200" b="1" dirty="0">
                  <a:solidFill>
                    <a:srgbClr val="FFFFFF"/>
                  </a:solidFill>
                  <a:latin typeface="Calibri" charset="0"/>
                  <a:ea typeface="Arial" charset="0"/>
                  <a:cs typeface="Arial" charset="0"/>
                  <a:sym typeface="Arial" charset="0"/>
                </a:rPr>
                <a:t>5</a:t>
              </a:r>
              <a:r>
                <a:rPr lang="en-US" sz="1200" b="1" dirty="0" smtClean="0">
                  <a:solidFill>
                    <a:srgbClr val="FFFFFF"/>
                  </a:solidFill>
                  <a:latin typeface="Calibri" charset="0"/>
                  <a:ea typeface="Arial" charset="0"/>
                  <a:cs typeface="Arial" charset="0"/>
                  <a:sym typeface="Arial" charset="0"/>
                </a:rPr>
                <a:t> </a:t>
              </a:r>
              <a:r>
                <a:rPr lang="en-US" sz="1200" b="1" dirty="0">
                  <a:solidFill>
                    <a:srgbClr val="FFFFFF"/>
                  </a:solidFill>
                  <a:latin typeface="Calibri" charset="0"/>
                  <a:ea typeface="Arial" charset="0"/>
                  <a:cs typeface="Arial" charset="0"/>
                  <a:sym typeface="Arial" charset="0"/>
                </a:rPr>
                <a:t>P-3 Flights</a:t>
              </a:r>
            </a:p>
            <a:p>
              <a:pPr marL="39688" algn="ctr"/>
              <a:r>
                <a:rPr lang="en-US" sz="1200" b="1" dirty="0" smtClean="0">
                  <a:solidFill>
                    <a:srgbClr val="FFFFFF"/>
                  </a:solidFill>
                  <a:latin typeface="Calibri" charset="0"/>
                  <a:ea typeface="Arial" charset="0"/>
                  <a:cs typeface="Arial" charset="0"/>
                  <a:sym typeface="Arial" charset="0"/>
                </a:rPr>
                <a:t>26 </a:t>
              </a:r>
              <a:r>
                <a:rPr lang="en-US" sz="1200" b="1" dirty="0">
                  <a:solidFill>
                    <a:srgbClr val="FFFFFF"/>
                  </a:solidFill>
                  <a:latin typeface="Calibri" charset="0"/>
                  <a:ea typeface="Arial" charset="0"/>
                  <a:cs typeface="Arial" charset="0"/>
                  <a:sym typeface="Arial" charset="0"/>
                </a:rPr>
                <a:t>August – </a:t>
              </a:r>
              <a:r>
                <a:rPr lang="en-US" sz="1200" b="1" dirty="0" smtClean="0">
                  <a:solidFill>
                    <a:srgbClr val="FFFFFF"/>
                  </a:solidFill>
                  <a:latin typeface="Calibri" charset="0"/>
                  <a:ea typeface="Arial" charset="0"/>
                  <a:cs typeface="Arial" charset="0"/>
                  <a:sym typeface="Arial" charset="0"/>
                </a:rPr>
                <a:t>28 August 2011</a:t>
              </a:r>
              <a:endParaRPr lang="en-US" sz="1200" b="1" dirty="0">
                <a:solidFill>
                  <a:srgbClr val="FFFFFF"/>
                </a:solidFill>
                <a:latin typeface="Calibri" charset="0"/>
                <a:ea typeface="Arial" charset="0"/>
                <a:cs typeface="Arial" charset="0"/>
                <a:sym typeface="Arial" charset="0"/>
              </a:endParaRPr>
            </a:p>
          </p:txBody>
        </p:sp>
      </p:grpSp>
      <p:grpSp>
        <p:nvGrpSpPr>
          <p:cNvPr id="20" name="Group 19"/>
          <p:cNvGrpSpPr>
            <a:grpSpLocks/>
          </p:cNvGrpSpPr>
          <p:nvPr/>
        </p:nvGrpSpPr>
        <p:grpSpPr bwMode="auto">
          <a:xfrm>
            <a:off x="5867400" y="1308120"/>
            <a:ext cx="3060700" cy="5106988"/>
            <a:chOff x="5809195" y="1292823"/>
            <a:chExt cx="3261307" cy="5171290"/>
          </a:xfrm>
        </p:grpSpPr>
        <p:pic>
          <p:nvPicPr>
            <p:cNvPr id="21" name="Picture 22" descr="ISAAC09L.2012082800.fsct.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809195" y="4264934"/>
              <a:ext cx="3261307" cy="2199179"/>
            </a:xfrm>
            <a:prstGeom prst="rect">
              <a:avLst/>
            </a:prstGeom>
            <a:noFill/>
            <a:ln w="9525">
              <a:noFill/>
              <a:miter lim="800000"/>
              <a:headEnd/>
              <a:tailEnd/>
            </a:ln>
          </p:spPr>
        </p:pic>
        <p:pic>
          <p:nvPicPr>
            <p:cNvPr id="28" name="Picture 21" descr="swath.ISAAC09L.2012082712.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942903" y="1292823"/>
              <a:ext cx="3115230" cy="2956394"/>
            </a:xfrm>
            <a:prstGeom prst="rect">
              <a:avLst/>
            </a:prstGeom>
            <a:noFill/>
            <a:ln w="9525">
              <a:noFill/>
              <a:miter lim="800000"/>
              <a:headEnd/>
              <a:tailEnd/>
            </a:ln>
          </p:spPr>
        </p:pic>
        <p:sp>
          <p:nvSpPr>
            <p:cNvPr id="32" name="TextBox 30"/>
            <p:cNvSpPr txBox="1">
              <a:spLocks noChangeArrowheads="1"/>
            </p:cNvSpPr>
            <p:nvPr/>
          </p:nvSpPr>
          <p:spPr bwMode="auto">
            <a:xfrm>
              <a:off x="6294820" y="1557895"/>
              <a:ext cx="1075994" cy="396815"/>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sp>
          <p:nvSpPr>
            <p:cNvPr id="33" name="TextBox 30"/>
            <p:cNvSpPr txBox="1">
              <a:spLocks noChangeArrowheads="1"/>
            </p:cNvSpPr>
            <p:nvPr/>
          </p:nvSpPr>
          <p:spPr bwMode="auto">
            <a:xfrm>
              <a:off x="7726304" y="4494325"/>
              <a:ext cx="1075993" cy="396814"/>
            </a:xfrm>
            <a:prstGeom prst="rect">
              <a:avLst/>
            </a:prstGeom>
            <a:noFill/>
            <a:ln w="9525">
              <a:noFill/>
              <a:miter lim="800000"/>
              <a:headEnd/>
              <a:tailEnd/>
            </a:ln>
          </p:spPr>
          <p:txBody>
            <a:bodyPr wrap="none">
              <a:spAutoFit/>
            </a:bodyPr>
            <a:lstStyle/>
            <a:p>
              <a:pPr algn="ctr"/>
              <a:r>
                <a:rPr lang="en-US" sz="1000" b="1">
                  <a:latin typeface="Calibri" pitchFamily="34" charset="0"/>
                </a:rPr>
                <a:t>HWRF/GSI</a:t>
              </a:r>
            </a:p>
            <a:p>
              <a:pPr algn="ctr"/>
              <a:r>
                <a:rPr lang="en-US" sz="1000" b="1">
                  <a:latin typeface="Calibri" pitchFamily="34" charset="0"/>
                </a:rPr>
                <a:t>20120827 12UTC</a:t>
              </a:r>
            </a:p>
          </p:txBody>
        </p:sp>
      </p:grpSp>
      <p:grpSp>
        <p:nvGrpSpPr>
          <p:cNvPr id="34" name="Group 33"/>
          <p:cNvGrpSpPr/>
          <p:nvPr/>
        </p:nvGrpSpPr>
        <p:grpSpPr>
          <a:xfrm>
            <a:off x="1605691" y="2779542"/>
            <a:ext cx="4165747" cy="3621258"/>
            <a:chOff x="1629505" y="2779542"/>
            <a:chExt cx="4165747" cy="3621258"/>
          </a:xfrm>
        </p:grpSpPr>
        <p:pic>
          <p:nvPicPr>
            <p:cNvPr id="35" name="Picture 34" descr="Screen shot 2012-08-30 at 3.08.28 P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3448216" y="4123944"/>
              <a:ext cx="2347036" cy="2276856"/>
            </a:xfrm>
            <a:prstGeom prst="rect">
              <a:avLst/>
            </a:prstGeom>
          </p:spPr>
        </p:pic>
        <p:cxnSp>
          <p:nvCxnSpPr>
            <p:cNvPr id="36" name="Straight Arrow Connector 35"/>
            <p:cNvCxnSpPr/>
            <p:nvPr/>
          </p:nvCxnSpPr>
          <p:spPr>
            <a:xfrm>
              <a:off x="1629505" y="2779542"/>
              <a:ext cx="2031623" cy="1665418"/>
            </a:xfrm>
            <a:prstGeom prst="straightConnector1">
              <a:avLst/>
            </a:prstGeom>
            <a:ln w="381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grpSp>
      <p:pic>
        <p:nvPicPr>
          <p:cNvPr id="37" name="Picture 36" descr="20120827H1wind30.gif"/>
          <p:cNvPicPr>
            <a:picLocks/>
          </p:cNvPicPr>
          <p:nvPr/>
        </p:nvPicPr>
        <p:blipFill rotWithShape="1">
          <a:blip r:embed="rId8" cstate="email">
            <a:extLst>
              <a:ext uri="{BEBA8EAE-BF5A-486C-A8C5-ECC9F3942E4B}">
                <a14:imgProps xmlns:a14="http://schemas.microsoft.com/office/drawing/2010/main">
                  <a14:imgLayer r:embed="rId9">
                    <a14:imgEffect>
                      <a14:backgroundRemoval t="9853" b="89937" l="9976" r="89781">
                        <a14:backgroundMark x1="41119" y1="43396" x2="41119" y2="43396"/>
                      </a14:backgroundRemoval>
                    </a14:imgEffect>
                  </a14:imgLayer>
                </a14:imgProps>
              </a:ext>
              <a:ext uri="{28A0092B-C50C-407E-A947-70E740481C1C}">
                <a14:useLocalDpi xmlns:a14="http://schemas.microsoft.com/office/drawing/2010/main"/>
              </a:ext>
            </a:extLst>
          </a:blip>
          <a:srcRect/>
          <a:stretch/>
        </p:blipFill>
        <p:spPr>
          <a:xfrm>
            <a:off x="3409943" y="4191000"/>
            <a:ext cx="2320929" cy="2302309"/>
          </a:xfrm>
          <a:prstGeom prst="rect">
            <a:avLst/>
          </a:prstGeom>
        </p:spPr>
      </p:pic>
      <p:sp>
        <p:nvSpPr>
          <p:cNvPr id="23" name="Rectangle 5"/>
          <p:cNvSpPr txBox="1">
            <a:spLocks noChangeArrowheads="1"/>
          </p:cNvSpPr>
          <p:nvPr/>
        </p:nvSpPr>
        <p:spPr bwMode="auto">
          <a:xfrm>
            <a:off x="0" y="0"/>
            <a:ext cx="7696200" cy="119592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defRPr/>
            </a:pPr>
            <a:r>
              <a:rPr lang="en-US" sz="4800" dirty="0" smtClean="0">
                <a:latin typeface="+mj-lt"/>
                <a:ea typeface="Calibri" charset="0"/>
                <a:cs typeface="Calibri" charset="0"/>
              </a:rPr>
              <a:t>Improved Models &amp; Data:</a:t>
            </a:r>
            <a:br>
              <a:rPr lang="en-US" sz="4800" dirty="0" smtClean="0">
                <a:latin typeface="+mj-lt"/>
                <a:ea typeface="Calibri" charset="0"/>
                <a:cs typeface="Calibri" charset="0"/>
              </a:rPr>
            </a:br>
            <a:r>
              <a:rPr lang="en-US" sz="4000" dirty="0" smtClean="0">
                <a:latin typeface="+mj-lt"/>
                <a:ea typeface="Calibri" charset="0"/>
                <a:cs typeface="Calibri" charset="0"/>
              </a:rPr>
              <a:t>IFEX 2012: Isaac</a:t>
            </a:r>
            <a:endParaRPr lang="en-US" sz="3200" dirty="0" smtClean="0">
              <a:latin typeface="+mj-lt"/>
              <a:ea typeface="Calibri" charset="0"/>
              <a:cs typeface="Calibri" charset="0"/>
            </a:endParaRPr>
          </a:p>
        </p:txBody>
      </p:sp>
    </p:spTree>
    <p:extLst>
      <p:ext uri="{BB962C8B-B14F-4D97-AF65-F5344CB8AC3E}">
        <p14:creationId xmlns:p14="http://schemas.microsoft.com/office/powerpoint/2010/main" val="1377570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par>
                          <p:cTn id="11" fill="hold">
                            <p:stCondLst>
                              <p:cond delay="0"/>
                            </p:stCondLst>
                            <p:childTnLst>
                              <p:par>
                                <p:cTn id="12" presetID="9" presetClass="entr" presetSubtype="0" fill="hold" nodeType="afterEffect">
                                  <p:stCondLst>
                                    <p:cond delay="4000"/>
                                  </p:stCondLst>
                                  <p:childTnLst>
                                    <p:set>
                                      <p:cBhvr>
                                        <p:cTn id="13" dur="1" fill="hold">
                                          <p:stCondLst>
                                            <p:cond delay="0"/>
                                          </p:stCondLst>
                                        </p:cTn>
                                        <p:tgtEl>
                                          <p:spTgt spid="37"/>
                                        </p:tgtEl>
                                        <p:attrNameLst>
                                          <p:attrName>style.visibility</p:attrName>
                                        </p:attrNameLst>
                                      </p:cBhvr>
                                      <p:to>
                                        <p:strVal val="visible"/>
                                      </p:to>
                                    </p:set>
                                    <p:animEffect transition="in" filter="dissolve">
                                      <p:cBhvr>
                                        <p:cTn id="14" dur="500"/>
                                        <p:tgtEl>
                                          <p:spTgt spid="3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SAAC09L.2012082800.m0.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84674" y="4241196"/>
            <a:ext cx="1849934" cy="1725233"/>
          </a:xfrm>
          <a:prstGeom prst="rect">
            <a:avLst/>
          </a:prstGeom>
        </p:spPr>
      </p:pic>
      <p:pic>
        <p:nvPicPr>
          <p:cNvPr id="2" name="Picture 1" descr="ISAAC09L.2012082800.m0.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87252" y="1901640"/>
            <a:ext cx="3902128" cy="4032841"/>
          </a:xfrm>
          <a:prstGeom prst="rect">
            <a:avLst/>
          </a:prstGeom>
        </p:spPr>
      </p:pic>
      <p:pic>
        <p:nvPicPr>
          <p:cNvPr id="29699" name="Picture 23" descr="Earl_obs_201008191800.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4551363" y="1911430"/>
            <a:ext cx="2097087" cy="215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1" name="Text Box 8"/>
          <p:cNvSpPr txBox="1">
            <a:spLocks/>
          </p:cNvSpPr>
          <p:nvPr/>
        </p:nvSpPr>
        <p:spPr bwMode="auto">
          <a:xfrm>
            <a:off x="890588" y="5969390"/>
            <a:ext cx="20925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eaLnBrk="1" hangingPunct="1">
              <a:spcBef>
                <a:spcPct val="50000"/>
              </a:spcBef>
            </a:pPr>
            <a:r>
              <a:rPr lang="en-US" sz="1600" b="1" dirty="0">
                <a:solidFill>
                  <a:schemeClr val="tx1"/>
                </a:solidFill>
                <a:latin typeface="Calibri" charset="0"/>
                <a:cs typeface="Arial" charset="0"/>
                <a:sym typeface="Arial" charset="0"/>
              </a:rPr>
              <a:t>Hurricane </a:t>
            </a:r>
            <a:r>
              <a:rPr lang="en-US" sz="1600" b="1" dirty="0" smtClean="0">
                <a:solidFill>
                  <a:schemeClr val="tx1"/>
                </a:solidFill>
                <a:latin typeface="Calibri" charset="0"/>
                <a:cs typeface="Arial" charset="0"/>
                <a:sym typeface="Arial" charset="0"/>
              </a:rPr>
              <a:t>Isaac (2012)</a:t>
            </a:r>
            <a:endParaRPr lang="en-US" sz="1600" b="1" dirty="0">
              <a:solidFill>
                <a:schemeClr val="tx1"/>
              </a:solidFill>
              <a:latin typeface="Calibri" charset="0"/>
              <a:cs typeface="Arial" charset="0"/>
              <a:sym typeface="Arial" charset="0"/>
            </a:endParaRPr>
          </a:p>
        </p:txBody>
      </p:sp>
      <p:grpSp>
        <p:nvGrpSpPr>
          <p:cNvPr id="29702" name="Group 10"/>
          <p:cNvGrpSpPr>
            <a:grpSpLocks/>
          </p:cNvGrpSpPr>
          <p:nvPr/>
        </p:nvGrpSpPr>
        <p:grpSpPr bwMode="auto">
          <a:xfrm>
            <a:off x="2267727" y="3785037"/>
            <a:ext cx="450850" cy="469900"/>
            <a:chOff x="0" y="0"/>
            <a:chExt cx="240" cy="240"/>
          </a:xfrm>
        </p:grpSpPr>
        <p:sp>
          <p:nvSpPr>
            <p:cNvPr id="29720" name="Oval 11"/>
            <p:cNvSpPr>
              <a:spLocks/>
            </p:cNvSpPr>
            <p:nvPr/>
          </p:nvSpPr>
          <p:spPr bwMode="auto">
            <a:xfrm>
              <a:off x="0" y="0"/>
              <a:ext cx="240" cy="240"/>
            </a:xfrm>
            <a:prstGeom prst="ellipse">
              <a:avLst/>
            </a:prstGeom>
            <a:noFill/>
            <a:ln w="63500">
              <a:solidFill>
                <a:srgbClr val="001933"/>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latin typeface="Calibri" charset="0"/>
                <a:cs typeface="Arial" charset="0"/>
              </a:endParaRPr>
            </a:p>
          </p:txBody>
        </p:sp>
      </p:grpSp>
      <p:sp>
        <p:nvSpPr>
          <p:cNvPr id="10" name="Rectangle 9"/>
          <p:cNvSpPr>
            <a:spLocks noChangeArrowheads="1"/>
          </p:cNvSpPr>
          <p:nvPr/>
        </p:nvSpPr>
        <p:spPr bwMode="auto">
          <a:xfrm>
            <a:off x="2124748" y="3639086"/>
            <a:ext cx="816532" cy="737894"/>
          </a:xfrm>
          <a:prstGeom prst="rect">
            <a:avLst/>
          </a:prstGeom>
          <a:noFill/>
          <a:ln w="38100">
            <a:solidFill>
              <a:srgbClr val="000066"/>
            </a:solidFill>
            <a:prstDash val="dash"/>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solidFill>
                <a:schemeClr val="lt1"/>
              </a:solidFill>
              <a:latin typeface="Calibri"/>
              <a:ea typeface="+mn-ea"/>
              <a:cs typeface="Calibri"/>
            </a:endParaRPr>
          </a:p>
        </p:txBody>
      </p:sp>
      <p:pic>
        <p:nvPicPr>
          <p:cNvPr id="29705" name="Picture 15" descr="TA_rada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rot="-113790">
            <a:off x="5820973" y="2763772"/>
            <a:ext cx="1095640" cy="1180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Straight Connector 13"/>
          <p:cNvCxnSpPr>
            <a:cxnSpLocks noChangeShapeType="1"/>
          </p:cNvCxnSpPr>
          <p:nvPr/>
        </p:nvCxnSpPr>
        <p:spPr bwMode="auto">
          <a:xfrm flipV="1">
            <a:off x="2891573" y="1987409"/>
            <a:ext cx="1677334" cy="1734621"/>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 name="Straight Connector 14"/>
          <p:cNvCxnSpPr>
            <a:cxnSpLocks noChangeShapeType="1"/>
          </p:cNvCxnSpPr>
          <p:nvPr/>
        </p:nvCxnSpPr>
        <p:spPr bwMode="auto">
          <a:xfrm>
            <a:off x="2867610" y="3777940"/>
            <a:ext cx="1693050" cy="254601"/>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6" name="Straight Connector 15"/>
          <p:cNvCxnSpPr>
            <a:cxnSpLocks noChangeShapeType="1"/>
          </p:cNvCxnSpPr>
          <p:nvPr/>
        </p:nvCxnSpPr>
        <p:spPr bwMode="auto">
          <a:xfrm flipV="1">
            <a:off x="2923524" y="4273146"/>
            <a:ext cx="1877126" cy="39937"/>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7" name="Straight Connector 16"/>
          <p:cNvCxnSpPr>
            <a:cxnSpLocks noChangeShapeType="1"/>
          </p:cNvCxnSpPr>
          <p:nvPr/>
        </p:nvCxnSpPr>
        <p:spPr bwMode="auto">
          <a:xfrm>
            <a:off x="2915536" y="4353018"/>
            <a:ext cx="1885114" cy="1597438"/>
          </a:xfrm>
          <a:prstGeom prst="line">
            <a:avLst/>
          </a:prstGeom>
          <a:noFill/>
          <a:ln w="25400">
            <a:solidFill>
              <a:schemeClr val="accent1">
                <a:lumMod val="10000"/>
              </a:schemeClr>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0" name="TextBox 38"/>
          <p:cNvSpPr txBox="1">
            <a:spLocks noChangeArrowheads="1"/>
          </p:cNvSpPr>
          <p:nvPr/>
        </p:nvSpPr>
        <p:spPr bwMode="auto">
          <a:xfrm>
            <a:off x="156693" y="1366648"/>
            <a:ext cx="88566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a:solidFill>
                  <a:schemeClr val="tx1"/>
                </a:solidFill>
                <a:latin typeface="Calibri" charset="0"/>
              </a:rPr>
              <a:t>Synergy of high resolution forecast and airborne observations    </a:t>
            </a:r>
          </a:p>
        </p:txBody>
      </p:sp>
      <p:sp>
        <p:nvSpPr>
          <p:cNvPr id="19" name="TextBox 18"/>
          <p:cNvSpPr txBox="1">
            <a:spLocks noChangeArrowheads="1"/>
          </p:cNvSpPr>
          <p:nvPr/>
        </p:nvSpPr>
        <p:spPr bwMode="auto">
          <a:xfrm>
            <a:off x="7050088" y="2273580"/>
            <a:ext cx="1625600" cy="738664"/>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a:ea typeface="ＭＳ Ｐゴシック" pitchFamily="34" charset="-128"/>
                <a:cs typeface="Calibri"/>
              </a:rPr>
              <a:t>P-3 and G-</a:t>
            </a:r>
            <a:r>
              <a:rPr lang="en-US" sz="1400" b="1" dirty="0">
                <a:latin typeface="Calibri"/>
                <a:ea typeface="ＭＳ Ｐゴシック" pitchFamily="34" charset="-128"/>
                <a:cs typeface="Calibri"/>
              </a:rPr>
              <a:t>IV QC Doppler observations </a:t>
            </a:r>
            <a:endParaRPr lang="en-US" sz="1400" b="1" dirty="0">
              <a:solidFill>
                <a:schemeClr val="tx1"/>
              </a:solidFill>
              <a:latin typeface="Calibri"/>
              <a:ea typeface="ＭＳ Ｐゴシック" pitchFamily="34" charset="-128"/>
              <a:cs typeface="Calibri"/>
            </a:endParaRPr>
          </a:p>
        </p:txBody>
      </p:sp>
      <p:sp>
        <p:nvSpPr>
          <p:cNvPr id="20" name="TextBox 19"/>
          <p:cNvSpPr txBox="1">
            <a:spLocks noChangeArrowheads="1"/>
          </p:cNvSpPr>
          <p:nvPr/>
        </p:nvSpPr>
        <p:spPr bwMode="auto">
          <a:xfrm>
            <a:off x="6999288" y="4129477"/>
            <a:ext cx="1627187"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initial </a:t>
            </a:r>
            <a:r>
              <a:rPr lang="en-US" sz="1400" b="1" dirty="0">
                <a:solidFill>
                  <a:schemeClr val="tx1"/>
                </a:solidFill>
                <a:latin typeface="Calibri" pitchFamily="34" charset="0"/>
                <a:ea typeface="ＭＳ Ｐゴシック" pitchFamily="34" charset="-128"/>
                <a:cs typeface="Arial" pitchFamily="34" charset="0"/>
              </a:rPr>
              <a:t>condition in storm core region </a:t>
            </a:r>
          </a:p>
        </p:txBody>
      </p:sp>
      <p:sp>
        <p:nvSpPr>
          <p:cNvPr id="21" name="TextBox 20"/>
          <p:cNvSpPr txBox="1">
            <a:spLocks noChangeArrowheads="1"/>
          </p:cNvSpPr>
          <p:nvPr/>
        </p:nvSpPr>
        <p:spPr bwMode="auto">
          <a:xfrm>
            <a:off x="7019925" y="3437327"/>
            <a:ext cx="1627188" cy="307975"/>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defRPr/>
            </a:pPr>
            <a:r>
              <a:rPr lang="en-US" sz="1400" b="1" dirty="0">
                <a:solidFill>
                  <a:schemeClr val="tx1"/>
                </a:solidFill>
                <a:latin typeface="Calibri" pitchFamily="34" charset="0"/>
                <a:ea typeface="ＭＳ Ｐゴシック" pitchFamily="34" charset="-128"/>
                <a:cs typeface="Arial" pitchFamily="34" charset="0"/>
              </a:rPr>
              <a:t>Data assimilation</a:t>
            </a:r>
          </a:p>
        </p:txBody>
      </p:sp>
      <p:sp>
        <p:nvSpPr>
          <p:cNvPr id="22" name="TextBox 21"/>
          <p:cNvSpPr txBox="1">
            <a:spLocks noChangeArrowheads="1"/>
          </p:cNvSpPr>
          <p:nvPr/>
        </p:nvSpPr>
        <p:spPr bwMode="auto">
          <a:xfrm>
            <a:off x="7021513" y="5224852"/>
            <a:ext cx="1625600" cy="738188"/>
          </a:xfrm>
          <a:prstGeom prst="rect">
            <a:avLst/>
          </a:prstGeom>
          <a:noFill/>
          <a:ln w="15875">
            <a:solidFill>
              <a:schemeClr val="tx1"/>
            </a:solidFill>
            <a:miter lim="800000"/>
            <a:headEnd/>
            <a:tailEnd/>
          </a:ln>
          <a:effectLst>
            <a:outerShdw blurRad="635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Lst>
        </p:spPr>
        <p:txBody>
          <a:bodyPr>
            <a:spAutoFit/>
          </a:bodyPr>
          <a:lstStyle/>
          <a:p>
            <a:pPr algn="ctr">
              <a:defRPr/>
            </a:pPr>
            <a:r>
              <a:rPr lang="en-US" sz="1400" b="1" dirty="0">
                <a:solidFill>
                  <a:schemeClr val="tx1"/>
                </a:solidFill>
                <a:latin typeface="Calibri" pitchFamily="34" charset="0"/>
                <a:ea typeface="ＭＳ Ｐゴシック" pitchFamily="34" charset="-128"/>
                <a:cs typeface="Arial" pitchFamily="34" charset="0"/>
              </a:rPr>
              <a:t>Improving </a:t>
            </a:r>
            <a:r>
              <a:rPr lang="en-US" sz="1400" b="1" dirty="0" smtClean="0">
                <a:solidFill>
                  <a:schemeClr val="tx1"/>
                </a:solidFill>
                <a:latin typeface="Calibri" pitchFamily="34" charset="0"/>
                <a:ea typeface="ＭＳ Ｐゴシック" pitchFamily="34" charset="-128"/>
                <a:cs typeface="Arial" pitchFamily="34" charset="0"/>
              </a:rPr>
              <a:t>high </a:t>
            </a:r>
            <a:r>
              <a:rPr lang="en-US" sz="1400" b="1" dirty="0">
                <a:solidFill>
                  <a:schemeClr val="tx1"/>
                </a:solidFill>
                <a:latin typeface="Calibri" pitchFamily="34" charset="0"/>
                <a:ea typeface="ＭＳ Ｐゴシック" pitchFamily="34" charset="-128"/>
                <a:cs typeface="Arial" pitchFamily="34" charset="0"/>
              </a:rPr>
              <a:t>resolution regional forecast </a:t>
            </a:r>
          </a:p>
        </p:txBody>
      </p:sp>
      <p:sp>
        <p:nvSpPr>
          <p:cNvPr id="23" name="Down Arrow 22"/>
          <p:cNvSpPr>
            <a:spLocks noChangeArrowheads="1"/>
          </p:cNvSpPr>
          <p:nvPr/>
        </p:nvSpPr>
        <p:spPr bwMode="auto">
          <a:xfrm>
            <a:off x="7761288" y="3067440"/>
            <a:ext cx="195262" cy="260350"/>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dirty="0">
              <a:solidFill>
                <a:schemeClr val="lt1"/>
              </a:solidFill>
              <a:latin typeface="+mn-lt"/>
              <a:ea typeface="+mn-ea"/>
              <a:cs typeface="+mn-cs"/>
            </a:endParaRPr>
          </a:p>
        </p:txBody>
      </p:sp>
      <p:sp>
        <p:nvSpPr>
          <p:cNvPr id="24" name="Down Arrow 23"/>
          <p:cNvSpPr>
            <a:spLocks noChangeArrowheads="1"/>
          </p:cNvSpPr>
          <p:nvPr/>
        </p:nvSpPr>
        <p:spPr bwMode="auto">
          <a:xfrm>
            <a:off x="7766050" y="3786577"/>
            <a:ext cx="190500" cy="257175"/>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sp>
        <p:nvSpPr>
          <p:cNvPr id="25" name="Down Arrow 24"/>
          <p:cNvSpPr>
            <a:spLocks noChangeArrowheads="1"/>
          </p:cNvSpPr>
          <p:nvPr/>
        </p:nvSpPr>
        <p:spPr bwMode="auto">
          <a:xfrm>
            <a:off x="7766050" y="4939102"/>
            <a:ext cx="190500" cy="188913"/>
          </a:xfrm>
          <a:prstGeom prst="downArrow">
            <a:avLst>
              <a:gd name="adj1" fmla="val 50000"/>
              <a:gd name="adj2" fmla="val 50000"/>
            </a:avLst>
          </a:prstGeom>
          <a:gradFill rotWithShape="1">
            <a:gsLst>
              <a:gs pos="0">
                <a:srgbClr val="CC8AFF"/>
              </a:gs>
              <a:gs pos="100000">
                <a:srgbClr val="E29FFF"/>
              </a:gs>
            </a:gsLst>
            <a:lin ang="16200000"/>
          </a:gradFill>
          <a:ln w="9525">
            <a:solidFill>
              <a:srgbClr val="C793FC"/>
            </a:solidFill>
            <a:miter lim="800000"/>
            <a:headEnd/>
            <a:tailEnd/>
          </a:ln>
          <a:effectLst>
            <a:outerShdw blurRad="63500" dist="23000" dir="5400000" rotWithShape="0">
              <a:srgbClr val="000000">
                <a:alpha val="34999"/>
              </a:srgbClr>
            </a:outerShdw>
          </a:effectLst>
        </p:spPr>
        <p:txBody>
          <a:bodyPr anchor="ctr"/>
          <a:lstStyle/>
          <a:p>
            <a:pPr algn="ctr">
              <a:defRPr/>
            </a:pPr>
            <a:endParaRPr lang="en-US">
              <a:solidFill>
                <a:schemeClr val="lt1"/>
              </a:solidFill>
              <a:latin typeface="+mn-lt"/>
              <a:ea typeface="+mn-ea"/>
              <a:cs typeface="+mn-cs"/>
            </a:endParaRPr>
          </a:p>
        </p:txBody>
      </p:sp>
      <p:cxnSp>
        <p:nvCxnSpPr>
          <p:cNvPr id="26" name="Straight Arrow Connector 25"/>
          <p:cNvCxnSpPr>
            <a:cxnSpLocks noChangeShapeType="1"/>
            <a:stCxn id="20" idx="1"/>
          </p:cNvCxnSpPr>
          <p:nvPr/>
        </p:nvCxnSpPr>
        <p:spPr bwMode="auto">
          <a:xfrm flipH="1">
            <a:off x="6158571" y="4498571"/>
            <a:ext cx="840717" cy="229845"/>
          </a:xfrm>
          <a:prstGeom prst="straightConnector1">
            <a:avLst/>
          </a:prstGeom>
          <a:noFill/>
          <a:ln w="25400">
            <a:solidFill>
              <a:schemeClr val="accent1">
                <a:lumMod val="10000"/>
              </a:schemeClr>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9719" name="TextBox 57"/>
          <p:cNvSpPr txBox="1">
            <a:spLocks noChangeArrowheads="1"/>
          </p:cNvSpPr>
          <p:nvPr/>
        </p:nvSpPr>
        <p:spPr bwMode="auto">
          <a:xfrm>
            <a:off x="4796039" y="5633287"/>
            <a:ext cx="17859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Times New Roman" charset="0"/>
                <a:ea typeface="ＭＳ Ｐゴシック" charset="0"/>
                <a:cs typeface="ＭＳ Ｐゴシック" charset="0"/>
              </a:defRPr>
            </a:lvl1pPr>
            <a:lvl2pPr marL="742950" indent="-285750" eaLnBrk="0" hangingPunct="0">
              <a:defRPr sz="2400">
                <a:solidFill>
                  <a:schemeClr val="bg1"/>
                </a:solidFill>
                <a:latin typeface="Times New Roman" charset="0"/>
                <a:ea typeface="ＭＳ Ｐゴシック" charset="0"/>
              </a:defRPr>
            </a:lvl2pPr>
            <a:lvl3pPr marL="1143000" indent="-228600" eaLnBrk="0" hangingPunct="0">
              <a:defRPr sz="2400">
                <a:solidFill>
                  <a:schemeClr val="bg1"/>
                </a:solidFill>
                <a:latin typeface="Times New Roman" charset="0"/>
                <a:ea typeface="ＭＳ Ｐゴシック" charset="0"/>
              </a:defRPr>
            </a:lvl3pPr>
            <a:lvl4pPr marL="1600200" indent="-228600" eaLnBrk="0" hangingPunct="0">
              <a:defRPr sz="2400">
                <a:solidFill>
                  <a:schemeClr val="bg1"/>
                </a:solidFill>
                <a:latin typeface="Times New Roman" charset="0"/>
                <a:ea typeface="ＭＳ Ｐゴシック" charset="0"/>
              </a:defRPr>
            </a:lvl4pPr>
            <a:lvl5pPr marL="2057400" indent="-228600" eaLnBrk="0" hangingPunct="0">
              <a:defRPr sz="2400">
                <a:solidFill>
                  <a:schemeClr val="bg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bg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bg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bg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bg1"/>
                </a:solidFill>
                <a:latin typeface="Times New Roman" charset="0"/>
                <a:ea typeface="ＭＳ Ｐゴシック" charset="0"/>
              </a:defRPr>
            </a:lvl9pPr>
          </a:lstStyle>
          <a:p>
            <a:pPr algn="ctr" eaLnBrk="1" hangingPunct="1"/>
            <a:r>
              <a:rPr lang="en-US" sz="1200" dirty="0">
                <a:solidFill>
                  <a:srgbClr val="000000"/>
                </a:solidFill>
                <a:latin typeface="Calibri"/>
                <a:cs typeface="Calibri"/>
              </a:rPr>
              <a:t>Wind intensity </a:t>
            </a:r>
            <a:r>
              <a:rPr lang="en-US" sz="1200" dirty="0" smtClean="0">
                <a:solidFill>
                  <a:srgbClr val="000000"/>
                </a:solidFill>
                <a:latin typeface="Calibri"/>
                <a:cs typeface="Calibri"/>
              </a:rPr>
              <a:t>at 10 </a:t>
            </a:r>
            <a:r>
              <a:rPr lang="en-US" sz="1200" dirty="0">
                <a:solidFill>
                  <a:srgbClr val="000000"/>
                </a:solidFill>
                <a:latin typeface="Calibri"/>
                <a:cs typeface="Calibri"/>
              </a:rPr>
              <a:t>m</a:t>
            </a:r>
          </a:p>
        </p:txBody>
      </p:sp>
      <p:sp>
        <p:nvSpPr>
          <p:cNvPr id="31" name="Text Box 7"/>
          <p:cNvSpPr txBox="1">
            <a:spLocks/>
          </p:cNvSpPr>
          <p:nvPr/>
        </p:nvSpPr>
        <p:spPr bwMode="auto">
          <a:xfrm>
            <a:off x="5210124" y="6631586"/>
            <a:ext cx="3797733" cy="218719"/>
          </a:xfrm>
          <a:prstGeom prst="rect">
            <a:avLst/>
          </a:prstGeom>
          <a:noFill/>
          <a:ln w="12700">
            <a:noFill/>
            <a:miter lim="800000"/>
            <a:headEnd/>
            <a:tailEnd/>
          </a:ln>
        </p:spPr>
        <p:txBody>
          <a:bodyPr wrap="none" lIns="64210" tIns="32102" rIns="64210" bIns="32102">
            <a:prstTxWarp prst="textNoShape">
              <a:avLst/>
            </a:prstTxWarp>
            <a:spAutoFit/>
          </a:bodyPr>
          <a:lstStyle/>
          <a:p>
            <a:r>
              <a:rPr lang="en-US" sz="1000" dirty="0" smtClean="0">
                <a:solidFill>
                  <a:srgbClr val="000000"/>
                </a:solidFill>
              </a:rPr>
              <a:t>F. Zhang (PSU), Aberson, Aksoy, Gamache, Gopal (</a:t>
            </a:r>
            <a:r>
              <a:rPr lang="en-US" sz="1000" dirty="0">
                <a:solidFill>
                  <a:srgbClr val="000000"/>
                </a:solidFill>
              </a:rPr>
              <a:t>AOML/HRD)</a:t>
            </a:r>
            <a:endParaRPr lang="en-US" sz="1100" dirty="0">
              <a:solidFill>
                <a:srgbClr val="000000"/>
              </a:solidFill>
            </a:endParaRPr>
          </a:p>
        </p:txBody>
      </p:sp>
      <p:sp>
        <p:nvSpPr>
          <p:cNvPr id="27" name="Rectangle 5"/>
          <p:cNvSpPr txBox="1">
            <a:spLocks noChangeArrowheads="1"/>
          </p:cNvSpPr>
          <p:nvPr/>
        </p:nvSpPr>
        <p:spPr bwMode="auto">
          <a:xfrm>
            <a:off x="0" y="0"/>
            <a:ext cx="9144000" cy="1136710"/>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lnSpc>
                <a:spcPct val="85000"/>
              </a:lnSpc>
              <a:defRPr/>
            </a:pP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Improved Models</a:t>
            </a:r>
            <a:r>
              <a:rPr kumimoji="0" lang="en-US" sz="4800" b="0" i="0" u="none" strike="noStrike" kern="0" cap="none" spc="0" normalizeH="0" noProof="0" dirty="0" smtClean="0">
                <a:ln>
                  <a:noFill/>
                </a:ln>
                <a:solidFill>
                  <a:schemeClr val="bg1"/>
                </a:solidFill>
                <a:effectLst/>
                <a:uLnTx/>
                <a:uFillTx/>
                <a:latin typeface="+mn-lt"/>
                <a:ea typeface="Calibri" charset="0"/>
                <a:cs typeface="Calibri" charset="0"/>
              </a:rPr>
              <a:t> &amp; Data</a:t>
            </a: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a:t>
            </a:r>
            <a:b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br>
            <a:r>
              <a:rPr lang="en-US" sz="4000" kern="0" dirty="0">
                <a:solidFill>
                  <a:srgbClr val="FFFFFF"/>
                </a:solidFill>
                <a:latin typeface="+mn-lt"/>
                <a:ea typeface="ＭＳ Ｐゴシック" charset="0"/>
                <a:cs typeface="ＭＳ Ｐゴシック" charset="0"/>
              </a:rPr>
              <a:t>Assimilation of data into </a:t>
            </a:r>
            <a:r>
              <a:rPr lang="en-US" sz="4000" kern="0" dirty="0" smtClean="0">
                <a:solidFill>
                  <a:srgbClr val="FFFFFF"/>
                </a:solidFill>
                <a:latin typeface="+mn-lt"/>
                <a:ea typeface="ＭＳ Ｐゴシック" charset="0"/>
                <a:cs typeface="ＭＳ Ｐゴシック" charset="0"/>
              </a:rPr>
              <a:t>models</a:t>
            </a:r>
            <a:endParaRPr kumimoji="0" lang="en-US" sz="4000" b="0" i="0" u="none" strike="noStrike" kern="0" cap="none" spc="0" normalizeH="0" baseline="0" noProof="0" dirty="0" smtClean="0">
              <a:ln>
                <a:noFill/>
              </a:ln>
              <a:solidFill>
                <a:schemeClr val="bg1"/>
              </a:solidFill>
              <a:effectLst/>
              <a:uLnTx/>
              <a:uFillTx/>
              <a:latin typeface="+mn-lt"/>
              <a:ea typeface="Calibri" charset="0"/>
              <a:cs typeface="Calibri" charset="0"/>
            </a:endParaRPr>
          </a:p>
        </p:txBody>
      </p:sp>
    </p:spTree>
    <p:extLst>
      <p:ext uri="{BB962C8B-B14F-4D97-AF65-F5344CB8AC3E}">
        <p14:creationId xmlns:p14="http://schemas.microsoft.com/office/powerpoint/2010/main" val="77469813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538947" y="1389467"/>
            <a:ext cx="3526707" cy="2358100"/>
            <a:chOff x="538947" y="1290989"/>
            <a:chExt cx="3526707" cy="2358100"/>
          </a:xfrm>
        </p:grpSpPr>
        <p:pic>
          <p:nvPicPr>
            <p:cNvPr id="22" name="Content Placeholder 7" descr="fig_ALAL2012_wind.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38947" y="1290989"/>
              <a:ext cx="3526707" cy="2358100"/>
            </a:xfrm>
            <a:prstGeom prst="rect">
              <a:avLst/>
            </a:prstGeom>
          </p:spPr>
        </p:pic>
        <p:sp>
          <p:nvSpPr>
            <p:cNvPr id="15" name="TextBox 14"/>
            <p:cNvSpPr txBox="1"/>
            <p:nvPr/>
          </p:nvSpPr>
          <p:spPr>
            <a:xfrm>
              <a:off x="903653" y="2134262"/>
              <a:ext cx="1189793" cy="307777"/>
            </a:xfrm>
            <a:prstGeom prst="rect">
              <a:avLst/>
            </a:prstGeom>
            <a:noFill/>
          </p:spPr>
          <p:txBody>
            <a:bodyPr wrap="square" rtlCol="0">
              <a:spAutoFit/>
            </a:bodyPr>
            <a:lstStyle/>
            <a:p>
              <a:r>
                <a:rPr lang="en-US" sz="1400" dirty="0" smtClean="0">
                  <a:solidFill>
                    <a:srgbClr val="FF0000"/>
                  </a:solidFill>
                  <a:latin typeface="+mn-lt"/>
                </a:rPr>
                <a:t>OPER HWRF</a:t>
              </a:r>
              <a:endParaRPr lang="en-US" sz="1400" dirty="0">
                <a:solidFill>
                  <a:srgbClr val="FF0000"/>
                </a:solidFill>
                <a:latin typeface="+mn-lt"/>
              </a:endParaRPr>
            </a:p>
          </p:txBody>
        </p:sp>
        <p:sp>
          <p:nvSpPr>
            <p:cNvPr id="16" name="TextBox 15"/>
            <p:cNvSpPr txBox="1"/>
            <p:nvPr/>
          </p:nvSpPr>
          <p:spPr>
            <a:xfrm>
              <a:off x="2061170" y="2843523"/>
              <a:ext cx="1065044" cy="307777"/>
            </a:xfrm>
            <a:prstGeom prst="rect">
              <a:avLst/>
            </a:prstGeom>
            <a:noFill/>
          </p:spPr>
          <p:txBody>
            <a:bodyPr wrap="square" rtlCol="0">
              <a:spAutoFit/>
            </a:bodyPr>
            <a:lstStyle/>
            <a:p>
              <a:r>
                <a:rPr lang="en-US" sz="1400" dirty="0" smtClean="0">
                  <a:solidFill>
                    <a:srgbClr val="3333FF"/>
                  </a:solidFill>
                  <a:latin typeface="+mn-lt"/>
                </a:rPr>
                <a:t>HWRG  TDR</a:t>
              </a:r>
              <a:endParaRPr lang="en-US" sz="1400" dirty="0">
                <a:solidFill>
                  <a:srgbClr val="3333FF"/>
                </a:solidFill>
                <a:latin typeface="+mn-lt"/>
              </a:endParaRPr>
            </a:p>
          </p:txBody>
        </p:sp>
        <p:sp>
          <p:nvSpPr>
            <p:cNvPr id="2" name="TextBox 1"/>
            <p:cNvSpPr txBox="1"/>
            <p:nvPr/>
          </p:nvSpPr>
          <p:spPr>
            <a:xfrm>
              <a:off x="2231298" y="1493574"/>
              <a:ext cx="1626990" cy="307777"/>
            </a:xfrm>
            <a:prstGeom prst="rect">
              <a:avLst/>
            </a:prstGeom>
            <a:noFill/>
          </p:spPr>
          <p:txBody>
            <a:bodyPr wrap="square" rtlCol="0">
              <a:spAutoFit/>
            </a:bodyPr>
            <a:lstStyle/>
            <a:p>
              <a:r>
                <a:rPr lang="en-US" sz="1400" dirty="0" smtClean="0">
                  <a:latin typeface="+mn-lt"/>
                </a:rPr>
                <a:t>Intensity Errors</a:t>
              </a:r>
              <a:endParaRPr lang="en-US" sz="1400" dirty="0">
                <a:latin typeface="+mn-lt"/>
              </a:endParaRPr>
            </a:p>
          </p:txBody>
        </p:sp>
      </p:grpSp>
      <p:grpSp>
        <p:nvGrpSpPr>
          <p:cNvPr id="34" name="Group 33"/>
          <p:cNvGrpSpPr/>
          <p:nvPr/>
        </p:nvGrpSpPr>
        <p:grpSpPr>
          <a:xfrm>
            <a:off x="4759290" y="1270046"/>
            <a:ext cx="3749581" cy="2477521"/>
            <a:chOff x="4759290" y="1221200"/>
            <a:chExt cx="3749581" cy="2477521"/>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t="11900"/>
            <a:stretch/>
          </p:blipFill>
          <p:spPr>
            <a:xfrm>
              <a:off x="4759290" y="1221200"/>
              <a:ext cx="3749581" cy="2477521"/>
            </a:xfrm>
            <a:prstGeom prst="rect">
              <a:avLst/>
            </a:prstGeom>
          </p:spPr>
        </p:pic>
        <p:sp>
          <p:nvSpPr>
            <p:cNvPr id="3" name="TextBox 2"/>
            <p:cNvSpPr txBox="1"/>
            <p:nvPr/>
          </p:nvSpPr>
          <p:spPr>
            <a:xfrm>
              <a:off x="6601490" y="1918750"/>
              <a:ext cx="1116349" cy="307777"/>
            </a:xfrm>
            <a:prstGeom prst="rect">
              <a:avLst/>
            </a:prstGeom>
            <a:noFill/>
          </p:spPr>
          <p:txBody>
            <a:bodyPr wrap="square" rtlCol="0">
              <a:spAutoFit/>
            </a:bodyPr>
            <a:lstStyle/>
            <a:p>
              <a:r>
                <a:rPr lang="en-US" sz="1400" dirty="0" smtClean="0">
                  <a:solidFill>
                    <a:srgbClr val="FF0000"/>
                  </a:solidFill>
                  <a:latin typeface="+mn-lt"/>
                </a:rPr>
                <a:t>OPER HWRF</a:t>
              </a:r>
              <a:endParaRPr lang="en-US" sz="1400" dirty="0">
                <a:solidFill>
                  <a:srgbClr val="FF0000"/>
                </a:solidFill>
                <a:latin typeface="+mn-lt"/>
              </a:endParaRPr>
            </a:p>
          </p:txBody>
        </p:sp>
        <p:sp>
          <p:nvSpPr>
            <p:cNvPr id="8" name="TextBox 7"/>
            <p:cNvSpPr txBox="1"/>
            <p:nvPr/>
          </p:nvSpPr>
          <p:spPr>
            <a:xfrm>
              <a:off x="7306546" y="2447398"/>
              <a:ext cx="1109109" cy="307777"/>
            </a:xfrm>
            <a:prstGeom prst="rect">
              <a:avLst/>
            </a:prstGeom>
            <a:noFill/>
          </p:spPr>
          <p:txBody>
            <a:bodyPr wrap="square" rtlCol="0">
              <a:spAutoFit/>
            </a:bodyPr>
            <a:lstStyle/>
            <a:p>
              <a:r>
                <a:rPr lang="en-US" sz="1400" dirty="0" smtClean="0">
                  <a:solidFill>
                    <a:srgbClr val="7030A0"/>
                  </a:solidFill>
                  <a:latin typeface="+mn-lt"/>
                </a:rPr>
                <a:t>HWRG  TDR</a:t>
              </a:r>
              <a:endParaRPr lang="en-US" sz="1400" dirty="0">
                <a:solidFill>
                  <a:srgbClr val="7030A0"/>
                </a:solidFill>
                <a:latin typeface="+mn-lt"/>
              </a:endParaRPr>
            </a:p>
          </p:txBody>
        </p:sp>
        <p:sp>
          <p:nvSpPr>
            <p:cNvPr id="20" name="Rectangle 19"/>
            <p:cNvSpPr/>
            <p:nvPr/>
          </p:nvSpPr>
          <p:spPr>
            <a:xfrm>
              <a:off x="6853974" y="1509401"/>
              <a:ext cx="1437262" cy="400110"/>
            </a:xfrm>
            <a:prstGeom prst="rect">
              <a:avLst/>
            </a:prstGeom>
          </p:spPr>
          <p:txBody>
            <a:bodyPr wrap="none">
              <a:spAutoFit/>
            </a:bodyPr>
            <a:lstStyle/>
            <a:p>
              <a:pPr algn="ctr"/>
              <a:r>
                <a:rPr lang="en-US" sz="2000" dirty="0">
                  <a:latin typeface="+mn-lt"/>
                </a:rPr>
                <a:t>Isaac (2013)</a:t>
              </a:r>
            </a:p>
          </p:txBody>
        </p:sp>
      </p:grpSp>
      <p:pic>
        <p:nvPicPr>
          <p:cNvPr id="5" name="Picture 4"/>
          <p:cNvPicPr>
            <a:picLocks noChangeAspect="1"/>
          </p:cNvPicPr>
          <p:nvPr/>
        </p:nvPicPr>
        <p:blipFill rotWithShape="1">
          <a:blip r:embed="rId4" cstate="email">
            <a:extLst>
              <a:ext uri="{28A0092B-C50C-407E-A947-70E740481C1C}">
                <a14:useLocalDpi xmlns:a14="http://schemas.microsoft.com/office/drawing/2010/main"/>
              </a:ext>
            </a:extLst>
          </a:blip>
          <a:srcRect t="4803"/>
          <a:stretch/>
        </p:blipFill>
        <p:spPr>
          <a:xfrm>
            <a:off x="320994" y="3761345"/>
            <a:ext cx="3726332" cy="2660524"/>
          </a:xfrm>
          <a:prstGeom prst="rect">
            <a:avLst/>
          </a:prstGeom>
        </p:spPr>
      </p:pic>
      <p:pic>
        <p:nvPicPr>
          <p:cNvPr id="6" name="Picture 5"/>
          <p:cNvPicPr>
            <a:picLocks noChangeAspect="1"/>
          </p:cNvPicPr>
          <p:nvPr/>
        </p:nvPicPr>
        <p:blipFill rotWithShape="1">
          <a:blip r:embed="rId5" cstate="email">
            <a:extLst>
              <a:ext uri="{28A0092B-C50C-407E-A947-70E740481C1C}">
                <a14:useLocalDpi xmlns:a14="http://schemas.microsoft.com/office/drawing/2010/main"/>
              </a:ext>
            </a:extLst>
          </a:blip>
          <a:srcRect t="5176"/>
          <a:stretch/>
        </p:blipFill>
        <p:spPr>
          <a:xfrm>
            <a:off x="4724400" y="3771772"/>
            <a:ext cx="3726332" cy="2650097"/>
          </a:xfrm>
          <a:prstGeom prst="rect">
            <a:avLst/>
          </a:prstGeom>
        </p:spPr>
      </p:pic>
      <p:sp>
        <p:nvSpPr>
          <p:cNvPr id="9" name="TextBox 8"/>
          <p:cNvSpPr txBox="1"/>
          <p:nvPr/>
        </p:nvSpPr>
        <p:spPr>
          <a:xfrm>
            <a:off x="3796114" y="3549232"/>
            <a:ext cx="1451458" cy="830997"/>
          </a:xfrm>
          <a:prstGeom prst="rect">
            <a:avLst/>
          </a:prstGeom>
          <a:solidFill>
            <a:schemeClr val="bg1">
              <a:alpha val="50000"/>
            </a:schemeClr>
          </a:solidFill>
        </p:spPr>
        <p:txBody>
          <a:bodyPr wrap="square" rtlCol="0">
            <a:spAutoFit/>
          </a:bodyPr>
          <a:lstStyle/>
          <a:p>
            <a:pPr algn="ctr"/>
            <a:r>
              <a:rPr lang="en-US" sz="1600" dirty="0" smtClean="0"/>
              <a:t>Vertical cross section at initial time</a:t>
            </a:r>
          </a:p>
        </p:txBody>
      </p:sp>
      <p:cxnSp>
        <p:nvCxnSpPr>
          <p:cNvPr id="12" name="Straight Connector 11"/>
          <p:cNvCxnSpPr/>
          <p:nvPr/>
        </p:nvCxnSpPr>
        <p:spPr>
          <a:xfrm flipH="1">
            <a:off x="2431243" y="4340550"/>
            <a:ext cx="108805" cy="176018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747877" y="4375442"/>
            <a:ext cx="635011" cy="1723659"/>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501911" y="4022074"/>
            <a:ext cx="315139" cy="338554"/>
          </a:xfrm>
          <a:prstGeom prst="rect">
            <a:avLst/>
          </a:prstGeom>
          <a:solidFill>
            <a:schemeClr val="bg1">
              <a:alpha val="50000"/>
            </a:schemeClr>
          </a:solidFill>
        </p:spPr>
        <p:txBody>
          <a:bodyPr wrap="square" rtlCol="0">
            <a:spAutoFit/>
          </a:bodyPr>
          <a:lstStyle/>
          <a:p>
            <a:pPr algn="ctr"/>
            <a:r>
              <a:rPr lang="en-US" sz="1600" dirty="0" smtClean="0"/>
              <a:t>N</a:t>
            </a:r>
            <a:endParaRPr lang="en-US" sz="1600" dirty="0"/>
          </a:p>
        </p:txBody>
      </p:sp>
      <p:sp>
        <p:nvSpPr>
          <p:cNvPr id="25" name="TextBox 24"/>
          <p:cNvSpPr txBox="1"/>
          <p:nvPr/>
        </p:nvSpPr>
        <p:spPr>
          <a:xfrm>
            <a:off x="890962" y="4022074"/>
            <a:ext cx="315139" cy="338554"/>
          </a:xfrm>
          <a:prstGeom prst="rect">
            <a:avLst/>
          </a:prstGeom>
          <a:solidFill>
            <a:schemeClr val="bg1">
              <a:alpha val="50000"/>
            </a:schemeClr>
          </a:solidFill>
        </p:spPr>
        <p:txBody>
          <a:bodyPr wrap="square" rtlCol="0">
            <a:spAutoFit/>
          </a:bodyPr>
          <a:lstStyle/>
          <a:p>
            <a:pPr algn="ctr"/>
            <a:r>
              <a:rPr lang="en-US" sz="1600" dirty="0" smtClean="0"/>
              <a:t>S</a:t>
            </a:r>
            <a:endParaRPr lang="en-US" sz="1600" dirty="0"/>
          </a:p>
        </p:txBody>
      </p:sp>
      <p:sp>
        <p:nvSpPr>
          <p:cNvPr id="26" name="TextBox 25"/>
          <p:cNvSpPr txBox="1"/>
          <p:nvPr/>
        </p:nvSpPr>
        <p:spPr>
          <a:xfrm>
            <a:off x="7897028" y="4020955"/>
            <a:ext cx="315139" cy="338554"/>
          </a:xfrm>
          <a:prstGeom prst="rect">
            <a:avLst/>
          </a:prstGeom>
          <a:solidFill>
            <a:schemeClr val="bg1">
              <a:alpha val="50000"/>
            </a:schemeClr>
          </a:solidFill>
        </p:spPr>
        <p:txBody>
          <a:bodyPr wrap="square" rtlCol="0">
            <a:spAutoFit/>
          </a:bodyPr>
          <a:lstStyle/>
          <a:p>
            <a:pPr algn="ctr"/>
            <a:r>
              <a:rPr lang="en-US" sz="1600" dirty="0" smtClean="0"/>
              <a:t>N</a:t>
            </a:r>
            <a:endParaRPr lang="en-US" sz="1600" dirty="0"/>
          </a:p>
        </p:txBody>
      </p:sp>
      <p:sp>
        <p:nvSpPr>
          <p:cNvPr id="27" name="TextBox 26"/>
          <p:cNvSpPr txBox="1"/>
          <p:nvPr/>
        </p:nvSpPr>
        <p:spPr>
          <a:xfrm>
            <a:off x="5286079" y="4020955"/>
            <a:ext cx="315139" cy="338554"/>
          </a:xfrm>
          <a:prstGeom prst="rect">
            <a:avLst/>
          </a:prstGeom>
          <a:solidFill>
            <a:schemeClr val="bg1">
              <a:alpha val="50000"/>
            </a:schemeClr>
          </a:solidFill>
        </p:spPr>
        <p:txBody>
          <a:bodyPr wrap="square" rtlCol="0">
            <a:spAutoFit/>
          </a:bodyPr>
          <a:lstStyle/>
          <a:p>
            <a:pPr algn="ctr"/>
            <a:r>
              <a:rPr lang="en-US" sz="1600" dirty="0" smtClean="0"/>
              <a:t>S</a:t>
            </a:r>
            <a:endParaRPr lang="en-US" sz="1600" dirty="0"/>
          </a:p>
        </p:txBody>
      </p:sp>
      <p:sp>
        <p:nvSpPr>
          <p:cNvPr id="28" name="Rectangle 5"/>
          <p:cNvSpPr txBox="1">
            <a:spLocks noChangeArrowheads="1"/>
          </p:cNvSpPr>
          <p:nvPr/>
        </p:nvSpPr>
        <p:spPr bwMode="auto">
          <a:xfrm>
            <a:off x="0" y="0"/>
            <a:ext cx="9144000" cy="1304956"/>
          </a:xfrm>
          <a:prstGeom prst="rect">
            <a:avLst/>
          </a:prstGeom>
          <a:noFill/>
          <a:ln w="9525">
            <a:noFill/>
            <a:miter lim="800000"/>
            <a:headEnd/>
            <a:tailEnd/>
          </a:ln>
        </p:spPr>
        <p:txBody>
          <a:bodyPr vert="horz" wrap="square" lIns="182880" tIns="45720" rIns="30479" bIns="45720" numCol="1" anchor="b" anchorCtr="0" compatLnSpc="1">
            <a:prstTxWarp prst="textNoShape">
              <a:avLst/>
            </a:prstTxWarp>
          </a:bodyPr>
          <a:lstStyle/>
          <a:p>
            <a:pPr lvl="0">
              <a:lnSpc>
                <a:spcPct val="85000"/>
              </a:lnSpc>
              <a:defRPr/>
            </a:pP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Improved Models</a:t>
            </a:r>
            <a:r>
              <a:rPr kumimoji="0" lang="en-US" sz="4800" b="0" i="0" u="none" strike="noStrike" kern="0" cap="none" spc="0" normalizeH="0" noProof="0" dirty="0" smtClean="0">
                <a:ln>
                  <a:noFill/>
                </a:ln>
                <a:solidFill>
                  <a:schemeClr val="bg1"/>
                </a:solidFill>
                <a:effectLst/>
                <a:uLnTx/>
                <a:uFillTx/>
                <a:latin typeface="+mn-lt"/>
                <a:ea typeface="Calibri" charset="0"/>
                <a:cs typeface="Calibri" charset="0"/>
              </a:rPr>
              <a:t> &amp; Data</a:t>
            </a:r>
            <a: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t>:</a:t>
            </a:r>
            <a:br>
              <a:rPr kumimoji="0" lang="en-US" sz="4800" b="0" i="0" u="none" strike="noStrike" kern="0" cap="none" spc="0" normalizeH="0" baseline="0" noProof="0" dirty="0" smtClean="0">
                <a:ln>
                  <a:noFill/>
                </a:ln>
                <a:solidFill>
                  <a:schemeClr val="bg1"/>
                </a:solidFill>
                <a:effectLst/>
                <a:uLnTx/>
                <a:uFillTx/>
                <a:latin typeface="+mn-lt"/>
                <a:ea typeface="Calibri" charset="0"/>
                <a:cs typeface="Calibri" charset="0"/>
              </a:rPr>
            </a:br>
            <a:r>
              <a:rPr lang="en-US" sz="3600" dirty="0">
                <a:solidFill>
                  <a:schemeClr val="bg1"/>
                </a:solidFill>
                <a:latin typeface="Calibri"/>
                <a:ea typeface="Calibri" charset="0"/>
                <a:cs typeface="Calibri"/>
              </a:rPr>
              <a:t>Impact of airborne Doppler radar</a:t>
            </a:r>
            <a:endParaRPr kumimoji="0" lang="en-US" sz="3600" b="0" i="0" u="none" strike="noStrike" kern="0" cap="none" spc="0" normalizeH="0" baseline="0" noProof="0" dirty="0" smtClean="0">
              <a:ln>
                <a:noFill/>
              </a:ln>
              <a:solidFill>
                <a:schemeClr val="bg1"/>
              </a:solidFill>
              <a:effectLst/>
              <a:uLnTx/>
              <a:uFillTx/>
              <a:latin typeface="+mn-lt"/>
              <a:ea typeface="Calibri" charset="0"/>
              <a:cs typeface="Calibri" charset="0"/>
            </a:endParaRPr>
          </a:p>
        </p:txBody>
      </p:sp>
      <p:sp>
        <p:nvSpPr>
          <p:cNvPr id="29" name="Rectangle 28"/>
          <p:cNvSpPr/>
          <p:nvPr/>
        </p:nvSpPr>
        <p:spPr>
          <a:xfrm>
            <a:off x="3810378" y="4788128"/>
            <a:ext cx="1290652" cy="707886"/>
          </a:xfrm>
          <a:prstGeom prst="rect">
            <a:avLst/>
          </a:prstGeom>
        </p:spPr>
        <p:txBody>
          <a:bodyPr wrap="square">
            <a:spAutoFit/>
          </a:bodyPr>
          <a:lstStyle/>
          <a:p>
            <a:pPr algn="ctr"/>
            <a:r>
              <a:rPr lang="en-US" sz="2000" dirty="0">
                <a:latin typeface="+mn-lt"/>
              </a:rPr>
              <a:t>Isaac (2013)</a:t>
            </a:r>
          </a:p>
        </p:txBody>
      </p:sp>
      <p:sp>
        <p:nvSpPr>
          <p:cNvPr id="30" name="Rectangle 29"/>
          <p:cNvSpPr/>
          <p:nvPr/>
        </p:nvSpPr>
        <p:spPr>
          <a:xfrm>
            <a:off x="1681269" y="3908283"/>
            <a:ext cx="1285290" cy="369332"/>
          </a:xfrm>
          <a:prstGeom prst="rect">
            <a:avLst/>
          </a:prstGeom>
        </p:spPr>
        <p:txBody>
          <a:bodyPr wrap="none">
            <a:spAutoFit/>
          </a:bodyPr>
          <a:lstStyle/>
          <a:p>
            <a:pPr algn="ctr"/>
            <a:r>
              <a:rPr lang="en-US" sz="1800" b="1" dirty="0" smtClean="0">
                <a:latin typeface="+mn-lt"/>
              </a:rPr>
              <a:t>No Doppler</a:t>
            </a:r>
            <a:endParaRPr lang="en-US" sz="1800" b="1" dirty="0">
              <a:latin typeface="+mn-lt"/>
            </a:endParaRPr>
          </a:p>
        </p:txBody>
      </p:sp>
      <p:sp>
        <p:nvSpPr>
          <p:cNvPr id="31" name="Rectangle 30"/>
          <p:cNvSpPr/>
          <p:nvPr/>
        </p:nvSpPr>
        <p:spPr>
          <a:xfrm>
            <a:off x="5937219" y="3908283"/>
            <a:ext cx="1479892" cy="369332"/>
          </a:xfrm>
          <a:prstGeom prst="rect">
            <a:avLst/>
          </a:prstGeom>
        </p:spPr>
        <p:txBody>
          <a:bodyPr wrap="none">
            <a:spAutoFit/>
          </a:bodyPr>
          <a:lstStyle/>
          <a:p>
            <a:pPr algn="ctr"/>
            <a:r>
              <a:rPr lang="en-US" sz="1800" b="1" dirty="0" smtClean="0">
                <a:latin typeface="+mn-lt"/>
              </a:rPr>
              <a:t>With Doppler</a:t>
            </a:r>
            <a:endParaRPr lang="en-US" sz="1800" b="1" dirty="0">
              <a:latin typeface="+mn-lt"/>
            </a:endParaRPr>
          </a:p>
        </p:txBody>
      </p:sp>
      <p:sp>
        <p:nvSpPr>
          <p:cNvPr id="3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Tallapragada, M. Tong, S. Trahan (EMC)</a:t>
            </a:r>
            <a:endParaRPr lang="en-US" sz="1000" dirty="0">
              <a:latin typeface="Calibri" charset="0"/>
            </a:endParaRPr>
          </a:p>
        </p:txBody>
      </p:sp>
    </p:spTree>
    <p:extLst>
      <p:ext uri="{BB962C8B-B14F-4D97-AF65-F5344CB8AC3E}">
        <p14:creationId xmlns:p14="http://schemas.microsoft.com/office/powerpoint/2010/main" val="96861616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0" y="0"/>
            <a:ext cx="9144000" cy="1234395"/>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800" dirty="0" smtClean="0">
                <a:latin typeface="Calibri"/>
                <a:ea typeface="Calibri" charset="0"/>
                <a:cs typeface="Calibri"/>
              </a:rPr>
              <a:t>Improved </a:t>
            </a:r>
            <a:r>
              <a:rPr lang="en-US" sz="4800" dirty="0" smtClean="0">
                <a:latin typeface="+mj-lt"/>
                <a:ea typeface="Calibri" charset="0"/>
                <a:cs typeface="Calibri" charset="0"/>
              </a:rPr>
              <a:t>Models &amp; Data</a:t>
            </a:r>
            <a:r>
              <a:rPr lang="en-US" sz="4800" dirty="0" smtClean="0">
                <a:latin typeface="Calibri"/>
                <a:ea typeface="Calibri" charset="0"/>
                <a:cs typeface="Calibri"/>
              </a:rPr>
              <a:t>:</a:t>
            </a:r>
            <a:r>
              <a:rPr lang="en-US" dirty="0" smtClean="0">
                <a:latin typeface="Calibri"/>
                <a:ea typeface="Calibri" charset="0"/>
                <a:cs typeface="Calibri"/>
              </a:rPr>
              <a:t/>
            </a:r>
            <a:br>
              <a:rPr lang="en-US" dirty="0" smtClean="0">
                <a:latin typeface="Calibri"/>
                <a:ea typeface="Calibri" charset="0"/>
                <a:cs typeface="Calibri"/>
              </a:rPr>
            </a:br>
            <a:r>
              <a:rPr lang="en-US" sz="3600" dirty="0" smtClean="0">
                <a:latin typeface="Calibri"/>
                <a:ea typeface="Calibri" charset="0"/>
                <a:cs typeface="Calibri"/>
              </a:rPr>
              <a:t>What’s New? – </a:t>
            </a:r>
            <a:r>
              <a:rPr lang="en-US" sz="3600" dirty="0" smtClean="0">
                <a:latin typeface="Calibri"/>
                <a:cs typeface="Calibri"/>
              </a:rPr>
              <a:t>TDR data impact</a:t>
            </a:r>
            <a:endParaRPr lang="en-US" sz="3600" dirty="0">
              <a:latin typeface="Calibri"/>
              <a:ea typeface="Calibri" charset="0"/>
              <a:cs typeface="Calibri"/>
            </a:endParaRPr>
          </a:p>
        </p:txBody>
      </p:sp>
      <p:sp>
        <p:nvSpPr>
          <p:cNvPr id="1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Tallapragada, S. Trahan, Y. Kwon (EMC)</a:t>
            </a:r>
            <a:endParaRPr lang="en-US" sz="1000" dirty="0">
              <a:latin typeface="Calibri" charset="0"/>
            </a:endParaRPr>
          </a:p>
        </p:txBody>
      </p:sp>
      <p:pic>
        <p:nvPicPr>
          <p:cNvPr id="13" name="Picture 4" descr="http://www.emc.ncep.noaa.gov/gc_wmb/vxt/wang/workdir/da_exp/20130507/ALAL1012_tdr_cycling/fig_ALAL1012_tk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890" y="1961767"/>
            <a:ext cx="4533900" cy="32773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www.emc.ncep.noaa.gov/gc_wmb/vxt/wang/workdir/da_exp/20130507/ALAL1012_tdr_cycling/fig_ALAL1012_wind.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541640" y="1961007"/>
            <a:ext cx="4533900" cy="3277362"/>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674490" y="3028569"/>
            <a:ext cx="2133600" cy="461665"/>
          </a:xfrm>
          <a:prstGeom prst="rect">
            <a:avLst/>
          </a:prstGeom>
          <a:noFill/>
        </p:spPr>
        <p:txBody>
          <a:bodyPr wrap="square" rtlCol="0">
            <a:spAutoFit/>
          </a:bodyPr>
          <a:lstStyle/>
          <a:p>
            <a:r>
              <a:rPr lang="en-US" dirty="0" smtClean="0">
                <a:latin typeface="+mn-lt"/>
              </a:rPr>
              <a:t>Track errors</a:t>
            </a:r>
            <a:endParaRPr lang="en-US" dirty="0">
              <a:latin typeface="+mn-lt"/>
            </a:endParaRPr>
          </a:p>
        </p:txBody>
      </p:sp>
      <p:sp>
        <p:nvSpPr>
          <p:cNvPr id="17" name="TextBox 16"/>
          <p:cNvSpPr txBox="1"/>
          <p:nvPr/>
        </p:nvSpPr>
        <p:spPr>
          <a:xfrm>
            <a:off x="5017890" y="2723769"/>
            <a:ext cx="2133600" cy="461665"/>
          </a:xfrm>
          <a:prstGeom prst="rect">
            <a:avLst/>
          </a:prstGeom>
          <a:noFill/>
        </p:spPr>
        <p:txBody>
          <a:bodyPr wrap="square" rtlCol="0">
            <a:spAutoFit/>
          </a:bodyPr>
          <a:lstStyle/>
          <a:p>
            <a:r>
              <a:rPr lang="en-US" dirty="0" smtClean="0">
                <a:latin typeface="+mn-lt"/>
              </a:rPr>
              <a:t>Intensity errors</a:t>
            </a:r>
            <a:endParaRPr lang="en-US" dirty="0">
              <a:latin typeface="+mn-lt"/>
            </a:endParaRPr>
          </a:p>
        </p:txBody>
      </p:sp>
      <p:sp>
        <p:nvSpPr>
          <p:cNvPr id="18" name="TextBox 17"/>
          <p:cNvSpPr txBox="1"/>
          <p:nvPr/>
        </p:nvSpPr>
        <p:spPr>
          <a:xfrm>
            <a:off x="667460" y="5552913"/>
            <a:ext cx="8125386" cy="400110"/>
          </a:xfrm>
          <a:prstGeom prst="rect">
            <a:avLst/>
          </a:prstGeom>
          <a:noFill/>
        </p:spPr>
        <p:txBody>
          <a:bodyPr wrap="square" rtlCol="0">
            <a:spAutoFit/>
          </a:bodyPr>
          <a:lstStyle/>
          <a:p>
            <a:pPr algn="ctr"/>
            <a:r>
              <a:rPr lang="en-US" sz="2000" dirty="0" smtClean="0">
                <a:latin typeface="+mn-lt"/>
              </a:rPr>
              <a:t>Assimilation of TDR positively improved intensity forecasts by about 10-20%</a:t>
            </a:r>
            <a:endParaRPr lang="en-US" sz="2000" dirty="0">
              <a:latin typeface="+mn-lt"/>
            </a:endParaRPr>
          </a:p>
        </p:txBody>
      </p:sp>
      <p:sp>
        <p:nvSpPr>
          <p:cNvPr id="27" name="TextBox 26"/>
          <p:cNvSpPr txBox="1"/>
          <p:nvPr/>
        </p:nvSpPr>
        <p:spPr>
          <a:xfrm>
            <a:off x="5051756" y="4569496"/>
            <a:ext cx="4023784" cy="276999"/>
          </a:xfrm>
          <a:prstGeom prst="rect">
            <a:avLst/>
          </a:prstGeom>
          <a:noFill/>
        </p:spPr>
        <p:txBody>
          <a:bodyPr wrap="square" rtlCol="0">
            <a:spAutoFit/>
          </a:bodyPr>
          <a:lstStyle/>
          <a:p>
            <a:r>
              <a:rPr lang="en-US" sz="1200" b="1" dirty="0" smtClean="0">
                <a:latin typeface="+mn-lt"/>
              </a:rPr>
              <a:t>  </a:t>
            </a:r>
            <a:r>
              <a:rPr lang="en-US" sz="1200" b="1" dirty="0" smtClean="0">
                <a:solidFill>
                  <a:srgbClr val="FF0000"/>
                </a:solidFill>
                <a:latin typeface="+mn-lt"/>
              </a:rPr>
              <a:t>-4%     </a:t>
            </a:r>
            <a:r>
              <a:rPr lang="en-US" sz="1200" b="1" dirty="0" smtClean="0">
                <a:solidFill>
                  <a:srgbClr val="00B050"/>
                </a:solidFill>
                <a:latin typeface="+mn-lt"/>
              </a:rPr>
              <a:t>18%   14%     9%                  9%                21%             6%       </a:t>
            </a:r>
            <a:endParaRPr lang="en-US" sz="1200" b="1" dirty="0">
              <a:solidFill>
                <a:srgbClr val="00B050"/>
              </a:solidFill>
              <a:latin typeface="+mn-lt"/>
            </a:endParaRPr>
          </a:p>
        </p:txBody>
      </p:sp>
      <p:sp>
        <p:nvSpPr>
          <p:cNvPr id="29" name="TextBox 28"/>
          <p:cNvSpPr txBox="1"/>
          <p:nvPr/>
        </p:nvSpPr>
        <p:spPr>
          <a:xfrm>
            <a:off x="1228470" y="1329817"/>
            <a:ext cx="7010400" cy="461665"/>
          </a:xfrm>
          <a:prstGeom prst="rect">
            <a:avLst/>
          </a:prstGeom>
          <a:noFill/>
        </p:spPr>
        <p:txBody>
          <a:bodyPr wrap="square" rtlCol="0">
            <a:spAutoFit/>
          </a:bodyPr>
          <a:lstStyle/>
          <a:p>
            <a:pPr algn="ctr"/>
            <a:r>
              <a:rPr lang="en-US" dirty="0" smtClean="0">
                <a:latin typeface="+mn-lt"/>
              </a:rPr>
              <a:t>Results from TDR DA Experiments (2010-2012)</a:t>
            </a:r>
            <a:endParaRPr lang="en-US" dirty="0">
              <a:latin typeface="+mn-lt"/>
            </a:endParaRPr>
          </a:p>
        </p:txBody>
      </p:sp>
    </p:spTree>
    <p:extLst>
      <p:ext uri="{BB962C8B-B14F-4D97-AF65-F5344CB8AC3E}">
        <p14:creationId xmlns:p14="http://schemas.microsoft.com/office/powerpoint/2010/main" val="397807091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2"/>
          <p:cNvSpPr txBox="1">
            <a:spLocks noChangeArrowheads="1"/>
          </p:cNvSpPr>
          <p:nvPr/>
        </p:nvSpPr>
        <p:spPr bwMode="auto">
          <a:xfrm>
            <a:off x="0" y="0"/>
            <a:ext cx="9144000" cy="1234395"/>
          </a:xfrm>
          <a:prstGeom prst="rect">
            <a:avLst/>
          </a:prstGeom>
          <a:noFill/>
          <a:ln w="9525">
            <a:noFill/>
            <a:miter lim="800000"/>
            <a:headEnd/>
            <a:tailEnd/>
          </a:ln>
        </p:spPr>
        <p:txBody>
          <a:bodyPr vert="horz" wrap="square" lIns="182880" tIns="45720" rIns="182880" bIns="45720" numCol="1" anchor="b"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a:lnSpc>
                <a:spcPct val="100000"/>
              </a:lnSpc>
            </a:pPr>
            <a:r>
              <a:rPr lang="en-US" sz="4800" dirty="0" smtClean="0">
                <a:latin typeface="Calibri"/>
                <a:ea typeface="Calibri" charset="0"/>
                <a:cs typeface="Calibri"/>
              </a:rPr>
              <a:t>Improved </a:t>
            </a:r>
            <a:r>
              <a:rPr lang="en-US" sz="4800" dirty="0" smtClean="0">
                <a:latin typeface="+mj-lt"/>
                <a:ea typeface="Calibri" charset="0"/>
                <a:cs typeface="Calibri" charset="0"/>
              </a:rPr>
              <a:t>Models &amp; Data</a:t>
            </a:r>
            <a:r>
              <a:rPr lang="en-US" sz="4800" dirty="0" smtClean="0">
                <a:latin typeface="Calibri"/>
                <a:ea typeface="Calibri" charset="0"/>
                <a:cs typeface="Calibri"/>
              </a:rPr>
              <a:t>:</a:t>
            </a:r>
            <a:r>
              <a:rPr lang="en-US" dirty="0" smtClean="0">
                <a:latin typeface="Calibri"/>
                <a:ea typeface="Calibri" charset="0"/>
                <a:cs typeface="Calibri"/>
              </a:rPr>
              <a:t/>
            </a:r>
            <a:br>
              <a:rPr lang="en-US" dirty="0" smtClean="0">
                <a:latin typeface="Calibri"/>
                <a:ea typeface="Calibri" charset="0"/>
                <a:cs typeface="Calibri"/>
              </a:rPr>
            </a:br>
            <a:r>
              <a:rPr lang="en-US" sz="3600" dirty="0" smtClean="0">
                <a:latin typeface="Calibri"/>
                <a:ea typeface="Calibri" charset="0"/>
                <a:cs typeface="Calibri"/>
              </a:rPr>
              <a:t>What’s New - </a:t>
            </a:r>
            <a:r>
              <a:rPr lang="en-US" sz="3600" dirty="0" smtClean="0">
                <a:latin typeface="Calibri"/>
                <a:cs typeface="Calibri"/>
              </a:rPr>
              <a:t>HWRF 2013</a:t>
            </a:r>
            <a:endParaRPr lang="en-US" sz="3600" dirty="0">
              <a:latin typeface="Calibri"/>
              <a:ea typeface="Calibri" charset="0"/>
              <a:cs typeface="Calibri"/>
            </a:endParaRPr>
          </a:p>
        </p:txBody>
      </p:sp>
      <p:grpSp>
        <p:nvGrpSpPr>
          <p:cNvPr id="19" name="Group 18"/>
          <p:cNvGrpSpPr/>
          <p:nvPr/>
        </p:nvGrpSpPr>
        <p:grpSpPr>
          <a:xfrm>
            <a:off x="1503794" y="1492381"/>
            <a:ext cx="6273360" cy="4759254"/>
            <a:chOff x="1" y="0"/>
            <a:chExt cx="4553929" cy="3291840"/>
          </a:xfrm>
        </p:grpSpPr>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4553929" cy="3291840"/>
            </a:xfrm>
            <a:prstGeom prst="rect">
              <a:avLst/>
            </a:prstGeom>
          </p:spPr>
        </p:pic>
        <p:sp>
          <p:nvSpPr>
            <p:cNvPr id="21" name="TextBox 20"/>
            <p:cNvSpPr txBox="1"/>
            <p:nvPr/>
          </p:nvSpPr>
          <p:spPr>
            <a:xfrm>
              <a:off x="457200" y="856565"/>
              <a:ext cx="2514600" cy="646331"/>
            </a:xfrm>
            <a:prstGeom prst="rect">
              <a:avLst/>
            </a:prstGeom>
            <a:noFill/>
          </p:spPr>
          <p:txBody>
            <a:bodyPr wrap="square" rtlCol="0">
              <a:spAutoFit/>
            </a:bodyPr>
            <a:lstStyle/>
            <a:p>
              <a:pPr algn="ctr"/>
              <a:r>
                <a:rPr lang="en-US" b="1" dirty="0" smtClean="0">
                  <a:solidFill>
                    <a:srgbClr val="0000FF"/>
                  </a:solidFill>
                  <a:effectLst>
                    <a:outerShdw blurRad="38100" dist="38100" dir="2700000" algn="tl">
                      <a:srgbClr val="000000">
                        <a:alpha val="43137"/>
                      </a:srgbClr>
                    </a:outerShdw>
                  </a:effectLst>
                </a:rPr>
                <a:t>2010-2012 Atlantic Track Verification</a:t>
              </a:r>
              <a:endParaRPr lang="en-US" b="1" dirty="0">
                <a:solidFill>
                  <a:srgbClr val="0000FF"/>
                </a:solidFill>
                <a:effectLst>
                  <a:outerShdw blurRad="38100" dist="38100" dir="2700000" algn="tl">
                    <a:srgbClr val="000000">
                      <a:alpha val="43137"/>
                    </a:srgbClr>
                  </a:outerShdw>
                </a:effectLst>
              </a:endParaRPr>
            </a:p>
          </p:txBody>
        </p:sp>
        <p:sp>
          <p:nvSpPr>
            <p:cNvPr id="22" name="TextBox 21"/>
            <p:cNvSpPr txBox="1"/>
            <p:nvPr/>
          </p:nvSpPr>
          <p:spPr>
            <a:xfrm>
              <a:off x="2743200" y="2489261"/>
              <a:ext cx="1447800" cy="369332"/>
            </a:xfrm>
            <a:prstGeom prst="rect">
              <a:avLst/>
            </a:prstGeom>
            <a:noFill/>
          </p:spPr>
          <p:txBody>
            <a:bodyPr wrap="square" rtlCol="0">
              <a:spAutoFit/>
            </a:bodyPr>
            <a:lstStyle/>
            <a:p>
              <a:r>
                <a:rPr lang="en-US" b="1" dirty="0" smtClean="0"/>
                <a:t>Track errors</a:t>
              </a:r>
              <a:endParaRPr lang="en-US" b="1" dirty="0"/>
            </a:p>
          </p:txBody>
        </p:sp>
        <p:sp>
          <p:nvSpPr>
            <p:cNvPr id="23" name="TextBox 22"/>
            <p:cNvSpPr txBox="1"/>
            <p:nvPr/>
          </p:nvSpPr>
          <p:spPr>
            <a:xfrm>
              <a:off x="2133600" y="2209800"/>
              <a:ext cx="2209800" cy="369332"/>
            </a:xfrm>
            <a:prstGeom prst="rect">
              <a:avLst/>
            </a:prstGeom>
            <a:noFill/>
          </p:spPr>
          <p:txBody>
            <a:bodyPr wrap="square" rtlCol="0">
              <a:spAutoFit/>
            </a:bodyPr>
            <a:lstStyle/>
            <a:p>
              <a:r>
                <a:rPr lang="en-US" b="1" dirty="0" smtClean="0">
                  <a:effectLst>
                    <a:outerShdw blurRad="38100" dist="38100" dir="2700000" algn="tl">
                      <a:srgbClr val="000000">
                        <a:alpha val="43137"/>
                      </a:srgbClr>
                    </a:outerShdw>
                  </a:effectLst>
                </a:rPr>
                <a:t>~10% improvement</a:t>
              </a:r>
              <a:endParaRPr lang="en-US" b="1" dirty="0">
                <a:effectLst>
                  <a:outerShdw blurRad="38100" dist="38100" dir="2700000" algn="tl">
                    <a:srgbClr val="000000">
                      <a:alpha val="43137"/>
                    </a:srgbClr>
                  </a:outerShdw>
                </a:effectLst>
              </a:endParaRPr>
            </a:p>
          </p:txBody>
        </p:sp>
      </p:grpSp>
      <p:grpSp>
        <p:nvGrpSpPr>
          <p:cNvPr id="24" name="Group 23"/>
          <p:cNvGrpSpPr/>
          <p:nvPr/>
        </p:nvGrpSpPr>
        <p:grpSpPr>
          <a:xfrm>
            <a:off x="1521239" y="1477435"/>
            <a:ext cx="6238470" cy="4789146"/>
            <a:chOff x="-1" y="-1979"/>
            <a:chExt cx="4553929" cy="3291840"/>
          </a:xfrm>
        </p:grpSpPr>
        <p:pic>
          <p:nvPicPr>
            <p:cNvPr id="25" name="Picture 2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1979"/>
              <a:ext cx="4553929" cy="3291840"/>
            </a:xfrm>
            <a:prstGeom prst="rect">
              <a:avLst/>
            </a:prstGeom>
          </p:spPr>
        </p:pic>
        <p:sp>
          <p:nvSpPr>
            <p:cNvPr id="26" name="TextBox 25"/>
            <p:cNvSpPr txBox="1"/>
            <p:nvPr/>
          </p:nvSpPr>
          <p:spPr>
            <a:xfrm>
              <a:off x="2362200" y="2394411"/>
              <a:ext cx="1847357" cy="317327"/>
            </a:xfrm>
            <a:prstGeom prst="rect">
              <a:avLst/>
            </a:prstGeom>
            <a:noFill/>
          </p:spPr>
          <p:txBody>
            <a:bodyPr wrap="square" rtlCol="0">
              <a:spAutoFit/>
            </a:bodyPr>
            <a:lstStyle/>
            <a:p>
              <a:r>
                <a:rPr lang="en-US" b="1" dirty="0" smtClean="0"/>
                <a:t>Intensity errors</a:t>
              </a:r>
              <a:endParaRPr lang="en-US" b="1" dirty="0"/>
            </a:p>
          </p:txBody>
        </p:sp>
        <p:sp>
          <p:nvSpPr>
            <p:cNvPr id="28" name="TextBox 27"/>
            <p:cNvSpPr txBox="1"/>
            <p:nvPr/>
          </p:nvSpPr>
          <p:spPr>
            <a:xfrm>
              <a:off x="2101362" y="2012246"/>
              <a:ext cx="2209800" cy="369332"/>
            </a:xfrm>
            <a:prstGeom prst="rect">
              <a:avLst/>
            </a:prstGeom>
            <a:noFill/>
          </p:spPr>
          <p:txBody>
            <a:bodyPr wrap="square" rtlCol="0">
              <a:spAutoFit/>
            </a:bodyPr>
            <a:lstStyle/>
            <a:p>
              <a:r>
                <a:rPr lang="en-US" b="1" dirty="0">
                  <a:effectLst>
                    <a:outerShdw blurRad="38100" dist="38100" dir="2700000" algn="tl">
                      <a:srgbClr val="000000">
                        <a:alpha val="43137"/>
                      </a:srgbClr>
                    </a:outerShdw>
                  </a:effectLst>
                </a:rPr>
                <a:t>&gt;</a:t>
              </a:r>
              <a:r>
                <a:rPr lang="en-US" b="1" dirty="0" smtClean="0">
                  <a:effectLst>
                    <a:outerShdw blurRad="38100" dist="38100" dir="2700000" algn="tl">
                      <a:srgbClr val="000000">
                        <a:alpha val="43137"/>
                      </a:srgbClr>
                    </a:outerShdw>
                  </a:effectLst>
                </a:rPr>
                <a:t>20% improvement</a:t>
              </a:r>
              <a:endParaRPr lang="en-US" b="1" dirty="0">
                <a:effectLst>
                  <a:outerShdw blurRad="38100" dist="38100" dir="2700000" algn="tl">
                    <a:srgbClr val="000000">
                      <a:alpha val="43137"/>
                    </a:srgbClr>
                  </a:outerShdw>
                </a:effectLst>
              </a:endParaRPr>
            </a:p>
          </p:txBody>
        </p:sp>
      </p:grpSp>
      <p:sp>
        <p:nvSpPr>
          <p:cNvPr id="12" name="TextBox 4"/>
          <p:cNvSpPr txBox="1">
            <a:spLocks noChangeArrowheads="1"/>
          </p:cNvSpPr>
          <p:nvPr/>
        </p:nvSpPr>
        <p:spPr bwMode="auto">
          <a:xfrm>
            <a:off x="5111494" y="6630925"/>
            <a:ext cx="3746903"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V. Tallapragada, S. Trahan, Y. Kwon (EMC)</a:t>
            </a:r>
            <a:endParaRPr lang="en-US" sz="1000" dirty="0">
              <a:latin typeface="Calibri" charset="0"/>
            </a:endParaRPr>
          </a:p>
        </p:txBody>
      </p:sp>
    </p:spTree>
    <p:extLst>
      <p:ext uri="{BB962C8B-B14F-4D97-AF65-F5344CB8AC3E}">
        <p14:creationId xmlns:p14="http://schemas.microsoft.com/office/powerpoint/2010/main" val="16402064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3600" dirty="0" smtClean="0">
                <a:solidFill>
                  <a:schemeClr val="bg1"/>
                </a:solidFill>
                <a:latin typeface="Calibri" charset="0"/>
              </a:rPr>
              <a:t>What’s Next? - HWRF Basin-Scale</a:t>
            </a:r>
            <a:endParaRPr lang="en-US" sz="3600" dirty="0">
              <a:solidFill>
                <a:schemeClr val="bg1"/>
              </a:solidFill>
              <a:latin typeface="Calibri" charset="0"/>
            </a:endParaRPr>
          </a:p>
        </p:txBody>
      </p:sp>
      <p:pic>
        <p:nvPicPr>
          <p:cNvPr id="3" name="HWRF-Basinscale_2012-10-25-18Z_18L-19L-17E.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74575" y="1291662"/>
            <a:ext cx="7639184" cy="5120640"/>
          </a:xfrm>
          <a:prstGeom prst="rect">
            <a:avLst/>
          </a:prstGeom>
        </p:spPr>
      </p:pic>
      <p:sp>
        <p:nvSpPr>
          <p:cNvPr id="5" name="TextBox 4"/>
          <p:cNvSpPr txBox="1">
            <a:spLocks noChangeArrowheads="1"/>
          </p:cNvSpPr>
          <p:nvPr/>
        </p:nvSpPr>
        <p:spPr bwMode="auto">
          <a:xfrm>
            <a:off x="4963112" y="6639592"/>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 T. Quirino </a:t>
            </a:r>
            <a:r>
              <a:rPr lang="en-US" sz="1000" dirty="0">
                <a:latin typeface="Calibri" charset="0"/>
              </a:rPr>
              <a:t>(</a:t>
            </a:r>
            <a:r>
              <a:rPr lang="en-US" sz="1000" dirty="0" smtClean="0">
                <a:latin typeface="Calibri" charset="0"/>
              </a:rPr>
              <a:t>HRD), V. Tallapragada (EMC)</a:t>
            </a:r>
            <a:endParaRPr lang="en-US" sz="1000" dirty="0">
              <a:latin typeface="Calibri" charset="0"/>
            </a:endParaRPr>
          </a:p>
        </p:txBody>
      </p:sp>
      <p:sp>
        <p:nvSpPr>
          <p:cNvPr id="6" name="TextBox 7"/>
          <p:cNvSpPr txBox="1">
            <a:spLocks noChangeArrowheads="1"/>
          </p:cNvSpPr>
          <p:nvPr/>
        </p:nvSpPr>
        <p:spPr bwMode="auto">
          <a:xfrm>
            <a:off x="960591" y="6015325"/>
            <a:ext cx="7215481" cy="400110"/>
          </a:xfrm>
          <a:prstGeom prst="rect">
            <a:avLst/>
          </a:prstGeom>
          <a:solidFill>
            <a:schemeClr val="bg1"/>
          </a:solidFill>
          <a:ln w="9525">
            <a:noFill/>
            <a:miter lim="800000"/>
            <a:headEnd/>
            <a:tailEnd/>
          </a:ln>
        </p:spPr>
        <p:txBody>
          <a:bodyPr wrap="square">
            <a:prstTxWarp prst="textNoShape">
              <a:avLst/>
            </a:prstTxWarp>
            <a:spAutoFit/>
          </a:bodyPr>
          <a:lstStyle/>
          <a:p>
            <a:pPr algn="ctr"/>
            <a:r>
              <a:rPr lang="en-US" sz="2000" dirty="0" smtClean="0">
                <a:latin typeface="Calibri"/>
                <a:ea typeface="Calibri" charset="0"/>
                <a:cs typeface="Calibri"/>
              </a:rPr>
              <a:t>(</a:t>
            </a:r>
            <a:r>
              <a:rPr lang="en-US" sz="2000" dirty="0" smtClean="0">
                <a:latin typeface="Calibri"/>
                <a:ea typeface="Calibri" charset="0"/>
                <a:cs typeface="Calibri"/>
                <a:hlinkClick r:id="rId6"/>
              </a:rPr>
              <a:t>http://storm.aoml.noaa.gov/hwrfxprojects/?projectName=BASIN</a:t>
            </a:r>
            <a:r>
              <a:rPr lang="en-US" sz="2000" dirty="0" smtClean="0">
                <a:latin typeface="Calibri"/>
                <a:ea typeface="Calibri" charset="0"/>
                <a:cs typeface="Calibri"/>
              </a:rPr>
              <a:t>)</a:t>
            </a:r>
            <a:endParaRPr lang="en-US" sz="2000" dirty="0">
              <a:latin typeface="Calibri"/>
              <a:ea typeface="Calibri" charset="0"/>
              <a:cs typeface="Calibri"/>
            </a:endParaRPr>
          </a:p>
        </p:txBody>
      </p:sp>
    </p:spTree>
    <p:extLst>
      <p:ext uri="{BB962C8B-B14F-4D97-AF65-F5344CB8AC3E}">
        <p14:creationId xmlns:p14="http://schemas.microsoft.com/office/powerpoint/2010/main" val="149646394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00" fill="hold"/>
                                        <p:tgtEl>
                                          <p:spTgt spid="3"/>
                                        </p:tgtEl>
                                      </p:cBhvr>
                                    </p:cmd>
                                  </p:childTnLst>
                                </p:cTn>
                              </p:par>
                            </p:childTnLst>
                          </p:cTn>
                        </p:par>
                        <p:par>
                          <p:cTn id="7" fill="hold">
                            <p:stCondLst>
                              <p:cond delay="22000"/>
                            </p:stCondLst>
                            <p:childTnLst>
                              <p:par>
                                <p:cTn id="8" presetID="1" presetClass="entr" presetSubtype="0" fill="hold" grpId="0" nodeType="afterEffect">
                                  <p:stCondLst>
                                    <p:cond delay="0"/>
                                  </p:stCondLst>
                                  <p:childTnLst>
                                    <p:set>
                                      <p:cBhvr>
                                        <p:cTn id="9"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a:xfrm>
            <a:off x="0" y="0"/>
            <a:ext cx="8229600" cy="1306286"/>
          </a:xfrm>
        </p:spPr>
        <p:txBody>
          <a:bodyPr/>
          <a:lstStyle/>
          <a:p>
            <a:r>
              <a:rPr lang="en-US" dirty="0" smtClean="0">
                <a:latin typeface="+mj-lt"/>
              </a:rPr>
              <a:t>HFIP Success to Date</a:t>
            </a:r>
          </a:p>
        </p:txBody>
      </p:sp>
      <p:sp>
        <p:nvSpPr>
          <p:cNvPr id="5" name="Rectangle 4"/>
          <p:cNvSpPr/>
          <p:nvPr/>
        </p:nvSpPr>
        <p:spPr>
          <a:xfrm>
            <a:off x="165761" y="1304956"/>
            <a:ext cx="8844643" cy="4985980"/>
          </a:xfrm>
          <a:prstGeom prst="rect">
            <a:avLst/>
          </a:prstGeom>
        </p:spPr>
        <p:txBody>
          <a:bodyPr wrap="square">
            <a:spAutoFit/>
          </a:bodyPr>
          <a:lstStyle/>
          <a:p>
            <a:pPr marL="342900" indent="-342900">
              <a:spcBef>
                <a:spcPts val="600"/>
              </a:spcBef>
              <a:spcAft>
                <a:spcPts val="0"/>
              </a:spcAft>
              <a:buFont typeface="Arial"/>
              <a:buChar char="•"/>
              <a:defRPr/>
            </a:pPr>
            <a:r>
              <a:rPr lang="en-US" dirty="0">
                <a:latin typeface="+mn-lt"/>
              </a:rPr>
              <a:t>HFIP </a:t>
            </a:r>
            <a:r>
              <a:rPr lang="en-US" dirty="0" smtClean="0">
                <a:latin typeface="+mn-lt"/>
              </a:rPr>
              <a:t>focused </a:t>
            </a:r>
            <a:r>
              <a:rPr lang="en-US" dirty="0">
                <a:latin typeface="+mn-lt"/>
              </a:rPr>
              <a:t>research efforts within NOAA </a:t>
            </a:r>
            <a:r>
              <a:rPr lang="en-US" dirty="0" smtClean="0">
                <a:latin typeface="+mn-lt"/>
              </a:rPr>
              <a:t>&amp; interagency partners</a:t>
            </a:r>
          </a:p>
          <a:p>
            <a:pPr marL="342900" indent="-342900">
              <a:spcBef>
                <a:spcPts val="600"/>
              </a:spcBef>
              <a:spcAft>
                <a:spcPts val="0"/>
              </a:spcAft>
              <a:buFont typeface="Arial"/>
              <a:buChar char="•"/>
              <a:defRPr/>
            </a:pPr>
            <a:r>
              <a:rPr lang="en-US" dirty="0" smtClean="0">
                <a:latin typeface="+mn-lt"/>
              </a:rPr>
              <a:t>HFIP defined solution to transition </a:t>
            </a:r>
            <a:r>
              <a:rPr lang="en-US" dirty="0">
                <a:latin typeface="+mn-lt"/>
              </a:rPr>
              <a:t>research into </a:t>
            </a:r>
            <a:r>
              <a:rPr lang="en-US" dirty="0" smtClean="0">
                <a:latin typeface="+mn-lt"/>
              </a:rPr>
              <a:t>operations with Stream </a:t>
            </a:r>
            <a:r>
              <a:rPr lang="en-US" dirty="0">
                <a:latin typeface="+mn-lt"/>
              </a:rPr>
              <a:t>1.5 </a:t>
            </a:r>
            <a:r>
              <a:rPr lang="en-US" dirty="0" smtClean="0">
                <a:latin typeface="+mn-lt"/>
              </a:rPr>
              <a:t>products available </a:t>
            </a:r>
            <a:r>
              <a:rPr lang="en-US" dirty="0">
                <a:latin typeface="+mn-lt"/>
              </a:rPr>
              <a:t>to NHC forecasters in real-</a:t>
            </a:r>
            <a:r>
              <a:rPr lang="en-US" dirty="0" smtClean="0">
                <a:latin typeface="+mn-lt"/>
              </a:rPr>
              <a:t>time </a:t>
            </a:r>
          </a:p>
          <a:p>
            <a:pPr marL="800100" lvl="1" indent="-342900">
              <a:spcBef>
                <a:spcPts val="600"/>
              </a:spcBef>
              <a:spcAft>
                <a:spcPts val="0"/>
              </a:spcAft>
              <a:buFont typeface="Lucida Grande"/>
              <a:buChar char="-"/>
              <a:defRPr/>
            </a:pPr>
            <a:r>
              <a:rPr lang="en-US" dirty="0" smtClean="0">
                <a:solidFill>
                  <a:srgbClr val="000000"/>
                </a:solidFill>
                <a:latin typeface="Calibri"/>
              </a:rPr>
              <a:t>Transitioned global </a:t>
            </a:r>
            <a:r>
              <a:rPr lang="en-US" dirty="0">
                <a:solidFill>
                  <a:srgbClr val="000000"/>
                </a:solidFill>
                <a:latin typeface="Calibri"/>
              </a:rPr>
              <a:t>hybrid DA system and 3-km HWRF into operations this season </a:t>
            </a:r>
            <a:r>
              <a:rPr lang="en-US" dirty="0" smtClean="0">
                <a:latin typeface="+mn-lt"/>
              </a:rPr>
              <a:t> </a:t>
            </a:r>
            <a:endParaRPr lang="en-US" dirty="0">
              <a:latin typeface="+mn-lt"/>
            </a:endParaRPr>
          </a:p>
          <a:p>
            <a:pPr marL="342900" indent="-342900">
              <a:spcBef>
                <a:spcPts val="600"/>
              </a:spcBef>
              <a:spcAft>
                <a:spcPts val="0"/>
              </a:spcAft>
              <a:buFont typeface="Arial"/>
              <a:buChar char="•"/>
              <a:defRPr/>
            </a:pPr>
            <a:r>
              <a:rPr lang="en-US" dirty="0">
                <a:latin typeface="+mn-lt"/>
                <a:ea typeface="ＭＳ Ｐゴシック" charset="0"/>
              </a:rPr>
              <a:t>HFIP </a:t>
            </a:r>
            <a:r>
              <a:rPr lang="en-US" dirty="0" smtClean="0">
                <a:latin typeface="+mn-lt"/>
                <a:ea typeface="ＭＳ Ｐゴシック" charset="0"/>
              </a:rPr>
              <a:t>making </a:t>
            </a:r>
            <a:r>
              <a:rPr lang="en-US" dirty="0">
                <a:latin typeface="+mn-lt"/>
                <a:ea typeface="ＭＳ Ｐゴシック" charset="0"/>
              </a:rPr>
              <a:t>significant progress – </a:t>
            </a:r>
            <a:r>
              <a:rPr lang="en-US" dirty="0" smtClean="0">
                <a:latin typeface="+mn-lt"/>
                <a:ea typeface="ＭＳ Ｐゴシック" charset="0"/>
              </a:rPr>
              <a:t>5-year goals </a:t>
            </a:r>
            <a:r>
              <a:rPr lang="en-US" dirty="0">
                <a:latin typeface="+mn-lt"/>
                <a:ea typeface="ＭＳ Ｐゴシック" charset="0"/>
              </a:rPr>
              <a:t>within reach</a:t>
            </a:r>
          </a:p>
          <a:p>
            <a:pPr marL="800100" lvl="1" indent="-342900">
              <a:spcBef>
                <a:spcPts val="600"/>
              </a:spcBef>
              <a:spcAft>
                <a:spcPts val="0"/>
              </a:spcAft>
              <a:buFontTx/>
              <a:buChar char="–"/>
              <a:defRPr/>
            </a:pPr>
            <a:r>
              <a:rPr lang="en-US" dirty="0">
                <a:latin typeface="+mn-lt"/>
                <a:ea typeface="ＭＳ Ｐゴシック" charset="0"/>
              </a:rPr>
              <a:t>Global </a:t>
            </a:r>
            <a:r>
              <a:rPr lang="en-US" dirty="0" smtClean="0">
                <a:latin typeface="+mn-lt"/>
                <a:ea typeface="ＭＳ Ｐゴシック" charset="0"/>
              </a:rPr>
              <a:t>ensembles </a:t>
            </a:r>
            <a:r>
              <a:rPr lang="en-US" dirty="0">
                <a:latin typeface="+mn-lt"/>
                <a:ea typeface="ＭＳ Ｐゴシック" charset="0"/>
              </a:rPr>
              <a:t>providing 20% improvement in track guidance</a:t>
            </a:r>
          </a:p>
          <a:p>
            <a:pPr marL="800100" lvl="1" indent="-342900">
              <a:spcBef>
                <a:spcPts val="600"/>
              </a:spcBef>
              <a:spcAft>
                <a:spcPts val="0"/>
              </a:spcAft>
              <a:buFontTx/>
              <a:buChar char="–"/>
              <a:defRPr/>
            </a:pPr>
            <a:r>
              <a:rPr lang="en-US" dirty="0">
                <a:latin typeface="+mn-lt"/>
                <a:ea typeface="ＭＳ Ｐゴシック" charset="0"/>
              </a:rPr>
              <a:t>Improved </a:t>
            </a:r>
            <a:r>
              <a:rPr lang="en-US" dirty="0" smtClean="0">
                <a:latin typeface="+mn-lt"/>
                <a:ea typeface="ＭＳ Ｐゴシック" charset="0"/>
              </a:rPr>
              <a:t>model </a:t>
            </a:r>
            <a:r>
              <a:rPr lang="en-US" dirty="0">
                <a:latin typeface="+mn-lt"/>
                <a:ea typeface="ＭＳ Ｐゴシック" charset="0"/>
              </a:rPr>
              <a:t>initialization and higher resolution </a:t>
            </a:r>
            <a:r>
              <a:rPr lang="en-US" dirty="0" smtClean="0">
                <a:latin typeface="+mn-lt"/>
                <a:ea typeface="ＭＳ Ｐゴシック" charset="0"/>
              </a:rPr>
              <a:t>models, along </a:t>
            </a:r>
            <a:r>
              <a:rPr lang="en-US" dirty="0">
                <a:latin typeface="+mn-lt"/>
                <a:ea typeface="ＭＳ Ｐゴシック" charset="0"/>
              </a:rPr>
              <a:t>with inner core data </a:t>
            </a:r>
            <a:r>
              <a:rPr lang="en-US" dirty="0" smtClean="0">
                <a:latin typeface="+mn-lt"/>
                <a:ea typeface="ＭＳ Ｐゴシック" charset="0"/>
              </a:rPr>
              <a:t>shows </a:t>
            </a:r>
            <a:r>
              <a:rPr lang="en-US" dirty="0">
                <a:latin typeface="+mn-lt"/>
                <a:ea typeface="ＭＳ Ｐゴシック" charset="0"/>
              </a:rPr>
              <a:t>significant (20-40%) improvement in intensity</a:t>
            </a:r>
          </a:p>
          <a:p>
            <a:pPr marL="800100" lvl="1" indent="-342900">
              <a:spcBef>
                <a:spcPts val="600"/>
              </a:spcBef>
              <a:spcAft>
                <a:spcPts val="0"/>
              </a:spcAft>
              <a:buFontTx/>
              <a:buChar char="–"/>
              <a:defRPr/>
            </a:pPr>
            <a:r>
              <a:rPr lang="en-US" dirty="0" smtClean="0">
                <a:latin typeface="+mn-lt"/>
                <a:ea typeface="ＭＳ Ｐゴシック" charset="0"/>
              </a:rPr>
              <a:t>3</a:t>
            </a:r>
            <a:r>
              <a:rPr lang="en-US" dirty="0">
                <a:latin typeface="+mn-lt"/>
                <a:ea typeface="ＭＳ Ｐゴシック" charset="0"/>
              </a:rPr>
              <a:t>-5 day lead-time hurricane genesis </a:t>
            </a:r>
            <a:r>
              <a:rPr lang="en-US" dirty="0" smtClean="0">
                <a:latin typeface="+mn-lt"/>
                <a:ea typeface="ＭＳ Ｐゴシック" charset="0"/>
              </a:rPr>
              <a:t>product</a:t>
            </a:r>
            <a:endParaRPr lang="en-US" dirty="0">
              <a:latin typeface="+mn-lt"/>
              <a:ea typeface="ＭＳ Ｐゴシック" charset="0"/>
            </a:endParaRPr>
          </a:p>
        </p:txBody>
      </p:sp>
      <p:sp>
        <p:nvSpPr>
          <p:cNvPr id="4" name="TextBox 3"/>
          <p:cNvSpPr txBox="1"/>
          <p:nvPr/>
        </p:nvSpPr>
        <p:spPr>
          <a:xfrm>
            <a:off x="5546078" y="6614858"/>
            <a:ext cx="3098024"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smtClean="0">
                <a:latin typeface="+mn-lt"/>
              </a:rPr>
              <a:t>/</a:t>
            </a:r>
            <a:r>
              <a:rPr lang="en-US" sz="1200" dirty="0">
                <a:latin typeface="+mn-lt"/>
              </a:rPr>
              <a:t>documents/reports2.php</a:t>
            </a:r>
          </a:p>
        </p:txBody>
      </p:sp>
    </p:spTree>
    <p:extLst>
      <p:ext uri="{BB962C8B-B14F-4D97-AF65-F5344CB8AC3E}">
        <p14:creationId xmlns:p14="http://schemas.microsoft.com/office/powerpoint/2010/main" val="1177256392"/>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3" name="Rectangle 3"/>
          <p:cNvSpPr>
            <a:spLocks noGrp="1" noChangeArrowheads="1"/>
          </p:cNvSpPr>
          <p:nvPr>
            <p:ph type="title"/>
          </p:nvPr>
        </p:nvSpPr>
        <p:spPr/>
        <p:txBody>
          <a:bodyPr/>
          <a:lstStyle/>
          <a:p>
            <a:pPr eaLnBrk="1" hangingPunct="1"/>
            <a:r>
              <a:rPr lang="en-US" dirty="0" smtClean="0">
                <a:solidFill>
                  <a:srgbClr val="FFFFFF"/>
                </a:solidFill>
                <a:latin typeface="Calibri" charset="0"/>
                <a:ea typeface="Calibri" charset="0"/>
                <a:cs typeface="Calibri" charset="0"/>
              </a:rPr>
              <a:t>HFIP Keys to Success</a:t>
            </a:r>
          </a:p>
        </p:txBody>
      </p:sp>
      <p:sp>
        <p:nvSpPr>
          <p:cNvPr id="66562" name="Rectangle 2"/>
          <p:cNvSpPr>
            <a:spLocks noGrp="1" noChangeArrowheads="1"/>
          </p:cNvSpPr>
          <p:nvPr>
            <p:ph idx="1"/>
          </p:nvPr>
        </p:nvSpPr>
        <p:spPr>
          <a:xfrm>
            <a:off x="93386" y="1339553"/>
            <a:ext cx="8903225" cy="3100318"/>
          </a:xfrm>
        </p:spPr>
        <p:txBody>
          <a:bodyPr/>
          <a:lstStyle/>
          <a:p>
            <a:pPr lvl="1" eaLnBrk="1" hangingPunct="1">
              <a:spcBef>
                <a:spcPts val="300"/>
              </a:spcBef>
            </a:pPr>
            <a:r>
              <a:rPr lang="en-US" dirty="0" smtClean="0">
                <a:solidFill>
                  <a:srgbClr val="000090"/>
                </a:solidFill>
                <a:latin typeface="Calibri" charset="0"/>
                <a:ea typeface="Calibri" charset="0"/>
                <a:cs typeface="Calibri" charset="0"/>
              </a:rPr>
              <a:t>Partnership</a:t>
            </a:r>
            <a:r>
              <a:rPr lang="en-US" dirty="0" smtClean="0">
                <a:latin typeface="Calibri" charset="0"/>
                <a:ea typeface="Calibri" charset="0"/>
                <a:cs typeface="Calibri" charset="0"/>
              </a:rPr>
              <a:t>: NOAA Research working closely with:</a:t>
            </a:r>
          </a:p>
          <a:p>
            <a:pPr lvl="2" eaLnBrk="1" hangingPunct="1">
              <a:spcBef>
                <a:spcPts val="300"/>
              </a:spcBef>
              <a:buClrTx/>
              <a:buSzPct val="80000"/>
            </a:pPr>
            <a:r>
              <a:rPr lang="en-US" sz="2400" b="1" dirty="0" smtClean="0">
                <a:latin typeface="Calibri" charset="0"/>
                <a:ea typeface="Calibri" charset="0"/>
                <a:cs typeface="Calibri" charset="0"/>
              </a:rPr>
              <a:t>NOAA Operations </a:t>
            </a:r>
            <a:r>
              <a:rPr lang="en-US" sz="2400" dirty="0" smtClean="0">
                <a:latin typeface="Calibri" charset="0"/>
                <a:ea typeface="Calibri" charset="0"/>
                <a:cs typeface="Calibri" charset="0"/>
              </a:rPr>
              <a:t>(EMC, </a:t>
            </a:r>
            <a:r>
              <a:rPr lang="en-US" sz="2400" dirty="0" smtClean="0">
                <a:latin typeface="Calibri" charset="0"/>
                <a:ea typeface="Calibri" charset="0"/>
                <a:cs typeface="Calibri" charset="0"/>
              </a:rPr>
              <a:t>NHC, AOC)</a:t>
            </a:r>
            <a:endParaRPr lang="en-US" sz="2400" dirty="0" smtClean="0">
              <a:latin typeface="Calibri" charset="0"/>
              <a:ea typeface="Calibri" charset="0"/>
              <a:cs typeface="Calibri" charset="0"/>
            </a:endParaRPr>
          </a:p>
          <a:p>
            <a:pPr lvl="2" eaLnBrk="1" hangingPunct="1">
              <a:spcBef>
                <a:spcPts val="300"/>
              </a:spcBef>
              <a:buClrTx/>
              <a:buSzPct val="80000"/>
            </a:pPr>
            <a:r>
              <a:rPr lang="en-US" sz="2400" dirty="0" smtClean="0">
                <a:latin typeface="Calibri" charset="0"/>
                <a:ea typeface="Calibri" charset="0"/>
                <a:cs typeface="Calibri" charset="0"/>
              </a:rPr>
              <a:t>Federal &amp; Academic Partners (</a:t>
            </a:r>
            <a:r>
              <a:rPr lang="en-US" sz="2400" dirty="0">
                <a:latin typeface="Calibri" charset="0"/>
                <a:ea typeface="Calibri" charset="0"/>
                <a:cs typeface="Calibri" charset="0"/>
              </a:rPr>
              <a:t>NASA, </a:t>
            </a:r>
            <a:r>
              <a:rPr lang="en-US" sz="2400" dirty="0" smtClean="0">
                <a:latin typeface="Calibri" charset="0"/>
                <a:ea typeface="Calibri" charset="0"/>
                <a:cs typeface="Calibri" charset="0"/>
              </a:rPr>
              <a:t>NCAR</a:t>
            </a:r>
            <a:r>
              <a:rPr lang="en-US" sz="2400" dirty="0">
                <a:latin typeface="Calibri" charset="0"/>
                <a:ea typeface="Calibri" charset="0"/>
                <a:cs typeface="Calibri" charset="0"/>
              </a:rPr>
              <a:t>, </a:t>
            </a:r>
            <a:r>
              <a:rPr lang="en-US" sz="2400" dirty="0" smtClean="0">
                <a:latin typeface="Calibri" charset="0"/>
                <a:ea typeface="Calibri" charset="0"/>
                <a:cs typeface="Calibri" charset="0"/>
              </a:rPr>
              <a:t>NRL, NSF, ONR)</a:t>
            </a:r>
          </a:p>
          <a:p>
            <a:pPr lvl="1" eaLnBrk="1" hangingPunct="1">
              <a:spcBef>
                <a:spcPts val="300"/>
              </a:spcBef>
            </a:pPr>
            <a:r>
              <a:rPr lang="en-US" dirty="0" smtClean="0">
                <a:latin typeface="Calibri" charset="0"/>
                <a:ea typeface="Calibri" charset="0"/>
                <a:cs typeface="Calibri" charset="0"/>
              </a:rPr>
              <a:t>More integrated use &amp; support of </a:t>
            </a:r>
            <a:r>
              <a:rPr lang="en-US" dirty="0" err="1" smtClean="0">
                <a:latin typeface="Calibri" charset="0"/>
                <a:ea typeface="Calibri" charset="0"/>
                <a:cs typeface="Calibri" charset="0"/>
              </a:rPr>
              <a:t>Testbeds</a:t>
            </a:r>
            <a:r>
              <a:rPr lang="en-US" dirty="0" smtClean="0">
                <a:latin typeface="Calibri" charset="0"/>
                <a:ea typeface="Calibri" charset="0"/>
                <a:cs typeface="Calibri" charset="0"/>
              </a:rPr>
              <a:t> (e.g., JHT, DTC, JCSDA)</a:t>
            </a:r>
          </a:p>
          <a:p>
            <a:pPr lvl="1" eaLnBrk="1" hangingPunct="1">
              <a:spcBef>
                <a:spcPts val="300"/>
              </a:spcBef>
            </a:pPr>
            <a:r>
              <a:rPr lang="en-US" dirty="0" smtClean="0">
                <a:latin typeface="Calibri" charset="0"/>
                <a:ea typeface="Calibri" charset="0"/>
                <a:cs typeface="Calibri" charset="0"/>
              </a:rPr>
              <a:t>Blend traditional approach and HFIP (applied) research activities</a:t>
            </a:r>
          </a:p>
          <a:p>
            <a:pPr lvl="1" eaLnBrk="1" hangingPunct="1">
              <a:spcBef>
                <a:spcPts val="300"/>
              </a:spcBef>
            </a:pPr>
            <a:r>
              <a:rPr lang="en-US" dirty="0" smtClean="0">
                <a:solidFill>
                  <a:srgbClr val="000090"/>
                </a:solidFill>
                <a:latin typeface="Calibri" charset="0"/>
                <a:ea typeface="Calibri" charset="0"/>
                <a:cs typeface="Calibri" charset="0"/>
              </a:rPr>
              <a:t>Manpower (diversity) to evaluate model performance with hurricane data sets is a critical need</a:t>
            </a:r>
          </a:p>
        </p:txBody>
      </p:sp>
      <p:pic>
        <p:nvPicPr>
          <p:cNvPr id="12" name="Picture 7" descr="interaction3"/>
          <p:cNvPicPr>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32"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3" name="Text Box 11"/>
          <p:cNvSpPr txBox="1">
            <a:spLocks noChangeArrowheads="1"/>
          </p:cNvSpPr>
          <p:nvPr/>
        </p:nvSpPr>
        <p:spPr bwMode="auto">
          <a:xfrm>
            <a:off x="0" y="4503544"/>
            <a:ext cx="969962"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latin typeface="Calibri" charset="0"/>
                <a:ea typeface="Calibri" charset="0"/>
                <a:cs typeface="Calibri" charset="0"/>
              </a:rPr>
              <a:t>CBLAST</a:t>
            </a:r>
          </a:p>
        </p:txBody>
      </p:sp>
      <p:pic>
        <p:nvPicPr>
          <p:cNvPr id="14" name="Picture 5" descr="collaborations1"/>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30963" y="4574457"/>
            <a:ext cx="2097024"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5" name="Text Box 10"/>
          <p:cNvSpPr txBox="1">
            <a:spLocks noChangeArrowheads="1"/>
          </p:cNvSpPr>
          <p:nvPr/>
        </p:nvSpPr>
        <p:spPr bwMode="auto">
          <a:xfrm>
            <a:off x="1814152" y="4503544"/>
            <a:ext cx="13731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latin typeface="Calibri" charset="0"/>
                <a:ea typeface="Calibri" charset="0"/>
                <a:cs typeface="Calibri" charset="0"/>
              </a:rPr>
              <a:t>IFEX/RAINEX</a:t>
            </a:r>
          </a:p>
        </p:txBody>
      </p:sp>
      <p:pic>
        <p:nvPicPr>
          <p:cNvPr id="18" name="Picture 12" descr="TCSP"/>
          <p:cNvPicPr>
            <a:picLocks noChangeArrowheads="1"/>
          </p:cNvPicPr>
          <p:nvPr/>
        </p:nvPicPr>
        <p:blipFill>
          <a:blip r:embed="rId5" cstate="email">
            <a:lum contrast="30000"/>
            <a:extLst>
              <a:ext uri="{28A0092B-C50C-407E-A947-70E740481C1C}">
                <a14:useLocalDpi xmlns:a14="http://schemas.microsoft.com/office/drawing/2010/main"/>
              </a:ext>
            </a:extLst>
          </a:blip>
          <a:srcRect/>
          <a:stretch>
            <a:fillRect/>
          </a:stretch>
        </p:blipFill>
        <p:spPr bwMode="auto">
          <a:xfrm>
            <a:off x="3599034" y="4574457"/>
            <a:ext cx="2100618" cy="1600200"/>
          </a:xfrm>
          <a:prstGeom prst="rect">
            <a:avLst/>
          </a:prstGeom>
          <a:noFill/>
          <a:ln w="9525">
            <a:solidFill>
              <a:schemeClr val="tx1"/>
            </a:solidFill>
            <a:miter lim="800000"/>
            <a:headEnd/>
            <a:tailEnd/>
          </a:ln>
          <a:effectLst>
            <a:outerShdw blurRad="63500" dist="35921" dir="2700000" algn="ctr" rotWithShape="0">
              <a:srgbClr val="000000">
                <a:alpha val="74998"/>
              </a:srgbClr>
            </a:outerShdw>
          </a:effectLst>
        </p:spPr>
      </p:pic>
      <p:sp>
        <p:nvSpPr>
          <p:cNvPr id="19" name="Text Box 13"/>
          <p:cNvSpPr txBox="1">
            <a:spLocks noChangeArrowheads="1"/>
          </p:cNvSpPr>
          <p:nvPr/>
        </p:nvSpPr>
        <p:spPr bwMode="auto">
          <a:xfrm>
            <a:off x="3635697" y="4503544"/>
            <a:ext cx="1195388" cy="304800"/>
          </a:xfrm>
          <a:prstGeom prst="rect">
            <a:avLst/>
          </a:prstGeom>
          <a:noFill/>
          <a:ln w="9525">
            <a:noFill/>
            <a:miter lim="800000"/>
            <a:headEnd/>
            <a:tailEnd/>
          </a:ln>
          <a:effectLst>
            <a:outerShdw blurRad="50800" dist="38100" dir="2700000">
              <a:srgbClr val="000000">
                <a:alpha val="43000"/>
              </a:srgbClr>
            </a:outerShdw>
          </a:effectLst>
        </p:spPr>
        <p:txBody>
          <a:bodyPr>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IFEX/TCSP</a:t>
            </a:r>
          </a:p>
        </p:txBody>
      </p:sp>
      <p:pic>
        <p:nvPicPr>
          <p:cNvPr id="20" name="Picture 19" descr="AOMLpress4.jpg"/>
          <p:cNvPicPr>
            <a:picLocks/>
          </p:cNvPicPr>
          <p:nvPr/>
        </p:nvPicPr>
        <p:blipFill>
          <a:blip r:embed="rId6" cstate="email">
            <a:extLst>
              <a:ext uri="{28A0092B-C50C-407E-A947-70E740481C1C}">
                <a14:useLocalDpi xmlns:a14="http://schemas.microsoft.com/office/drawing/2010/main"/>
              </a:ext>
            </a:extLst>
          </a:blip>
          <a:stretch>
            <a:fillRect/>
          </a:stretch>
        </p:blipFill>
        <p:spPr>
          <a:xfrm>
            <a:off x="5131717" y="4565576"/>
            <a:ext cx="2297748" cy="1618488"/>
          </a:xfrm>
          <a:prstGeom prst="rect">
            <a:avLst/>
          </a:prstGeom>
          <a:effectLst>
            <a:outerShdw blurRad="50800" dist="38100" dir="2700000">
              <a:srgbClr val="000000">
                <a:alpha val="43000"/>
              </a:srgbClr>
            </a:outerShdw>
          </a:effectLst>
        </p:spPr>
      </p:pic>
      <p:sp>
        <p:nvSpPr>
          <p:cNvPr id="21" name="Text Box 13"/>
          <p:cNvSpPr txBox="1">
            <a:spLocks noChangeArrowheads="1"/>
          </p:cNvSpPr>
          <p:nvPr/>
        </p:nvSpPr>
        <p:spPr bwMode="auto">
          <a:xfrm>
            <a:off x="5100553" y="4502056"/>
            <a:ext cx="1646438"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IFEX</a:t>
            </a:r>
            <a:r>
              <a:rPr lang="en-US" sz="1400" b="1" dirty="0" smtClean="0">
                <a:solidFill>
                  <a:schemeClr val="bg1"/>
                </a:solidFill>
                <a:effectLst>
                  <a:outerShdw blurRad="50800" dist="38100" dir="2700000" algn="tl" rotWithShape="0">
                    <a:srgbClr val="000000">
                      <a:alpha val="43000"/>
                    </a:srgbClr>
                  </a:outerShdw>
                </a:effectLst>
                <a:latin typeface="Calibri" charset="0"/>
                <a:ea typeface="Calibri" charset="0"/>
                <a:cs typeface="Calibri" charset="0"/>
              </a:rPr>
              <a:t>/PREDICT/GRIP</a:t>
            </a:r>
            <a:endParaRPr lang="en-US" sz="1400" b="1" dirty="0">
              <a:solidFill>
                <a:schemeClr val="bg1"/>
              </a:solidFill>
              <a:effectLst>
                <a:outerShdw blurRad="50800" dist="38100" dir="2700000" algn="tl" rotWithShape="0">
                  <a:srgbClr val="000000">
                    <a:alpha val="43000"/>
                  </a:srgbClr>
                </a:outerShdw>
              </a:effectLst>
              <a:latin typeface="Calibri" charset="0"/>
              <a:ea typeface="Calibri" charset="0"/>
              <a:cs typeface="Calibri" charset="0"/>
            </a:endParaRPr>
          </a:p>
        </p:txBody>
      </p:sp>
      <p:pic>
        <p:nvPicPr>
          <p:cNvPr id="2" name="Picture 1" descr="cimg2166.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67816" y="4577545"/>
            <a:ext cx="2276482" cy="1609344"/>
          </a:xfrm>
          <a:prstGeom prst="rect">
            <a:avLst/>
          </a:prstGeom>
          <a:ln>
            <a:noFill/>
          </a:ln>
          <a:effectLst>
            <a:outerShdw blurRad="292100" dist="139700" dir="2700000" algn="tl" rotWithShape="0">
              <a:srgbClr val="333333">
                <a:alpha val="65000"/>
              </a:srgbClr>
            </a:outerShdw>
          </a:effectLst>
        </p:spPr>
      </p:pic>
      <p:sp>
        <p:nvSpPr>
          <p:cNvPr id="22" name="Text Box 10"/>
          <p:cNvSpPr txBox="1">
            <a:spLocks noChangeArrowheads="1"/>
          </p:cNvSpPr>
          <p:nvPr/>
        </p:nvSpPr>
        <p:spPr bwMode="auto">
          <a:xfrm>
            <a:off x="6892904" y="4530882"/>
            <a:ext cx="1841757" cy="307777"/>
          </a:xfrm>
          <a:prstGeom prst="rect">
            <a:avLst/>
          </a:prstGeom>
          <a:noFill/>
          <a:ln w="9525">
            <a:noFill/>
            <a:miter lim="800000"/>
            <a:headEnd/>
            <a:tailEnd/>
          </a:ln>
          <a:effectLst>
            <a:outerShdw blurRad="50800" dist="38100" dir="2700000">
              <a:srgbClr val="000000">
                <a:alpha val="43000"/>
              </a:srgbClr>
            </a:outerShdw>
          </a:effectLst>
        </p:spPr>
        <p:txBody>
          <a:bodyPr wrap="square">
            <a:prstTxWarp prst="textNoShape">
              <a:avLst/>
            </a:prstTxWarp>
            <a:spAutoFit/>
          </a:bodyPr>
          <a:lstStyle/>
          <a:p>
            <a:pPr>
              <a:spcBef>
                <a:spcPct val="50000"/>
              </a:spcBef>
            </a:pPr>
            <a:r>
              <a:rPr lang="en-US" sz="1400" b="1" dirty="0" smtClean="0">
                <a:latin typeface="Calibri" charset="0"/>
                <a:ea typeface="Calibri" charset="0"/>
                <a:cs typeface="Calibri" charset="0"/>
              </a:rPr>
              <a:t>Hybrid-DA Workshop</a:t>
            </a:r>
            <a:endParaRPr lang="en-US" sz="1400" b="1" dirty="0">
              <a:latin typeface="Calibri" charset="0"/>
              <a:ea typeface="Calibri" charset="0"/>
              <a:cs typeface="Calibri" charset="0"/>
            </a:endParaRPr>
          </a:p>
        </p:txBody>
      </p:sp>
    </p:spTree>
    <p:extLst>
      <p:ext uri="{BB962C8B-B14F-4D97-AF65-F5344CB8AC3E}">
        <p14:creationId xmlns:p14="http://schemas.microsoft.com/office/powerpoint/2010/main" val="315851636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Linerrtrd.jpg"/>
          <p:cNvPicPr>
            <a:picLocks/>
          </p:cNvPicPr>
          <p:nvPr/>
        </p:nvPicPr>
        <p:blipFill rotWithShape="1">
          <a:blip r:embed="rId3" cstate="email">
            <a:extLst>
              <a:ext uri="{28A0092B-C50C-407E-A947-70E740481C1C}">
                <a14:useLocalDpi xmlns:a14="http://schemas.microsoft.com/office/drawing/2010/main"/>
              </a:ext>
            </a:extLst>
          </a:blip>
          <a:srcRect/>
          <a:stretch/>
        </p:blipFill>
        <p:spPr>
          <a:xfrm>
            <a:off x="4600291" y="1817056"/>
            <a:ext cx="4475339" cy="3650481"/>
          </a:xfrm>
          <a:prstGeom prst="rect">
            <a:avLst/>
          </a:prstGeom>
        </p:spPr>
      </p:pic>
      <p:pic>
        <p:nvPicPr>
          <p:cNvPr id="3" name="Picture 2" descr="ALtkerrtrd.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39060" y="1819251"/>
            <a:ext cx="4486824" cy="3650184"/>
          </a:xfrm>
          <a:prstGeom prst="rect">
            <a:avLst/>
          </a:prstGeom>
        </p:spPr>
      </p:pic>
      <p:sp>
        <p:nvSpPr>
          <p:cNvPr id="17411" name="Rectangle 4"/>
          <p:cNvSpPr>
            <a:spLocks noGrp="1" noChangeArrowheads="1"/>
          </p:cNvSpPr>
          <p:nvPr>
            <p:ph type="title"/>
          </p:nvPr>
        </p:nvSpPr>
        <p:spPr>
          <a:xfrm>
            <a:off x="44405" y="1252156"/>
            <a:ext cx="4653592" cy="559474"/>
          </a:xfrm>
        </p:spPr>
        <p:txBody>
          <a:bodyPr/>
          <a:lstStyle/>
          <a:p>
            <a:pPr algn="ctr" eaLnBrk="1" hangingPunct="1"/>
            <a:r>
              <a:rPr lang="en-US" sz="2000" dirty="0" smtClean="0">
                <a:solidFill>
                  <a:schemeClr val="tx1"/>
                </a:solidFill>
                <a:latin typeface="+mj-lt"/>
                <a:ea typeface="ＭＳ Ｐゴシック"/>
                <a:cs typeface="ＭＳ Ｐゴシック"/>
              </a:rPr>
              <a:t>Good – track forecast improvements</a:t>
            </a:r>
          </a:p>
        </p:txBody>
      </p:sp>
      <p:sp>
        <p:nvSpPr>
          <p:cNvPr id="17412" name="Text Box 19"/>
          <p:cNvSpPr txBox="1">
            <a:spLocks noChangeArrowheads="1"/>
          </p:cNvSpPr>
          <p:nvPr/>
        </p:nvSpPr>
        <p:spPr bwMode="auto">
          <a:xfrm>
            <a:off x="115451" y="5446281"/>
            <a:ext cx="4479684" cy="1000274"/>
          </a:xfrm>
          <a:prstGeom prst="rect">
            <a:avLst/>
          </a:prstGeom>
          <a:noFill/>
          <a:ln w="9525">
            <a:noFill/>
            <a:miter lim="800000"/>
            <a:headEnd/>
            <a:tailEnd/>
          </a:ln>
        </p:spPr>
        <p:txBody>
          <a:bodyPr wrap="square">
            <a:spAutoFit/>
          </a:bodyPr>
          <a:lstStyle/>
          <a:p>
            <a:pPr marL="230188" indent="-230188">
              <a:spcBef>
                <a:spcPts val="600"/>
              </a:spcBef>
              <a:spcAft>
                <a:spcPts val="0"/>
              </a:spcAft>
              <a:buFont typeface="Arial" pitchFamily="34" charset="0"/>
              <a:buChar char="•"/>
            </a:pPr>
            <a:r>
              <a:rPr lang="en-US" sz="1800" dirty="0" smtClean="0">
                <a:solidFill>
                  <a:prstClr val="black"/>
                </a:solidFill>
                <a:latin typeface="+mn-lt"/>
              </a:rPr>
              <a:t>Errors </a:t>
            </a:r>
            <a:r>
              <a:rPr lang="en-US" sz="1800" dirty="0">
                <a:solidFill>
                  <a:prstClr val="black"/>
                </a:solidFill>
                <a:latin typeface="+mn-lt"/>
              </a:rPr>
              <a:t>cut in half over</a:t>
            </a:r>
            <a:r>
              <a:rPr lang="en-US" sz="1800" dirty="0" smtClean="0">
                <a:solidFill>
                  <a:prstClr val="black"/>
                </a:solidFill>
                <a:latin typeface="+mn-lt"/>
              </a:rPr>
              <a:t> past </a:t>
            </a:r>
            <a:r>
              <a:rPr lang="en-US" sz="1800" dirty="0">
                <a:solidFill>
                  <a:prstClr val="black"/>
                </a:solidFill>
                <a:latin typeface="+mn-lt"/>
              </a:rPr>
              <a:t>15 </a:t>
            </a:r>
            <a:r>
              <a:rPr lang="en-US" sz="1800" dirty="0">
                <a:noFill/>
                <a:latin typeface="+mn-lt"/>
              </a:rPr>
              <a:t>years</a:t>
            </a:r>
            <a:endParaRPr lang="en-US" sz="1800" dirty="0" smtClean="0">
              <a:noFill/>
              <a:latin typeface="+mn-lt"/>
            </a:endParaRPr>
          </a:p>
          <a:p>
            <a:pPr marL="230188" indent="-230188">
              <a:spcBef>
                <a:spcPts val="600"/>
              </a:spcBef>
              <a:spcAft>
                <a:spcPts val="0"/>
              </a:spcAft>
              <a:buFont typeface="Arial" pitchFamily="34" charset="0"/>
              <a:buChar char="•"/>
            </a:pPr>
            <a:r>
              <a:rPr lang="en-US" sz="1800" dirty="0" smtClean="0">
                <a:solidFill>
                  <a:prstClr val="black"/>
                </a:solidFill>
                <a:latin typeface="+mn-lt"/>
              </a:rPr>
              <a:t>10-year improvement - As accurate at 48 hours as we were at 24 hours in 2000</a:t>
            </a:r>
            <a:endParaRPr lang="en-US" sz="1800" dirty="0">
              <a:solidFill>
                <a:prstClr val="black"/>
              </a:solidFill>
              <a:latin typeface="+mn-lt"/>
            </a:endParaRPr>
          </a:p>
        </p:txBody>
      </p:sp>
      <p:grpSp>
        <p:nvGrpSpPr>
          <p:cNvPr id="9" name="Group 8"/>
          <p:cNvGrpSpPr/>
          <p:nvPr/>
        </p:nvGrpSpPr>
        <p:grpSpPr>
          <a:xfrm>
            <a:off x="2428821" y="3244745"/>
            <a:ext cx="2073083" cy="1761434"/>
            <a:chOff x="5029200" y="3213611"/>
            <a:chExt cx="2765944" cy="2153875"/>
          </a:xfrm>
        </p:grpSpPr>
        <p:cxnSp>
          <p:nvCxnSpPr>
            <p:cNvPr id="7" name="Straight Arrow Connector 6"/>
            <p:cNvCxnSpPr/>
            <p:nvPr/>
          </p:nvCxnSpPr>
          <p:spPr>
            <a:xfrm>
              <a:off x="5041568" y="4252661"/>
              <a:ext cx="2743200" cy="76200"/>
            </a:xfrm>
            <a:prstGeom prst="straightConnector1">
              <a:avLst/>
            </a:prstGeom>
            <a:ln w="57150">
              <a:solidFill>
                <a:srgbClr val="FF33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5029200" y="3213611"/>
              <a:ext cx="0" cy="2153875"/>
            </a:xfrm>
            <a:prstGeom prst="line">
              <a:avLst/>
            </a:prstGeom>
            <a:ln w="571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5066302" y="4778519"/>
              <a:ext cx="2728842" cy="77967"/>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13" name="Text Box 19"/>
          <p:cNvSpPr txBox="1">
            <a:spLocks noChangeArrowheads="1"/>
          </p:cNvSpPr>
          <p:nvPr/>
        </p:nvSpPr>
        <p:spPr bwMode="auto">
          <a:xfrm>
            <a:off x="6336165" y="4459430"/>
            <a:ext cx="2570142" cy="463973"/>
          </a:xfrm>
          <a:prstGeom prst="rect">
            <a:avLst/>
          </a:prstGeom>
          <a:noFill/>
          <a:ln w="9525">
            <a:noFill/>
            <a:miter lim="800000"/>
            <a:headEnd/>
            <a:tailEnd/>
          </a:ln>
        </p:spPr>
        <p:txBody>
          <a:bodyPr wrap="square">
            <a:spAutoFit/>
          </a:bodyPr>
          <a:lstStyle/>
          <a:p>
            <a:pPr lvl="0" algn="ctr">
              <a:lnSpc>
                <a:spcPct val="85000"/>
              </a:lnSpc>
              <a:defRPr/>
            </a:pPr>
            <a:r>
              <a:rPr lang="en-US" sz="1400" kern="0" dirty="0">
                <a:latin typeface="+mn-lt"/>
                <a:ea typeface="ＭＳ Ｐゴシック"/>
                <a:cs typeface="ＭＳ Ｐゴシック"/>
              </a:rPr>
              <a:t>S</a:t>
            </a:r>
            <a:r>
              <a:rPr lang="en-US" sz="1400" kern="0" dirty="0" smtClean="0">
                <a:latin typeface="+mn-lt"/>
                <a:ea typeface="ＭＳ Ｐゴシック"/>
                <a:cs typeface="ＭＳ Ｐゴシック"/>
              </a:rPr>
              <a:t>ome </a:t>
            </a:r>
            <a:r>
              <a:rPr lang="en-US" sz="1400" kern="0" dirty="0">
                <a:latin typeface="+mn-lt"/>
                <a:ea typeface="ＭＳ Ｐゴシック"/>
                <a:cs typeface="ＭＳ Ｐゴシック"/>
              </a:rPr>
              <a:t>intensity gains since </a:t>
            </a:r>
            <a:r>
              <a:rPr lang="en-US" sz="1400" kern="0" dirty="0" smtClean="0">
                <a:latin typeface="+mn-lt"/>
                <a:ea typeface="ＭＳ Ｐゴシック"/>
                <a:cs typeface="ＭＳ Ｐゴシック"/>
              </a:rPr>
              <a:t>2008, especially at &gt;48 h</a:t>
            </a:r>
            <a:endParaRPr lang="en-US" sz="1400" kern="0" dirty="0">
              <a:latin typeface="+mn-lt"/>
              <a:ea typeface="ＭＳ Ｐゴシック"/>
              <a:cs typeface="ＭＳ Ｐゴシック"/>
            </a:endParaRPr>
          </a:p>
        </p:txBody>
      </p:sp>
      <p:sp>
        <p:nvSpPr>
          <p:cNvPr id="14" name="Text Box 19"/>
          <p:cNvSpPr txBox="1">
            <a:spLocks noChangeArrowheads="1"/>
          </p:cNvSpPr>
          <p:nvPr/>
        </p:nvSpPr>
        <p:spPr bwMode="auto">
          <a:xfrm>
            <a:off x="4678103" y="5446281"/>
            <a:ext cx="4336014" cy="723275"/>
          </a:xfrm>
          <a:prstGeom prst="rect">
            <a:avLst/>
          </a:prstGeom>
          <a:noFill/>
          <a:ln w="9525">
            <a:noFill/>
            <a:miter lim="800000"/>
            <a:headEnd/>
            <a:tailEnd/>
          </a:ln>
        </p:spPr>
        <p:txBody>
          <a:bodyPr wrap="square">
            <a:spAutoFit/>
          </a:bodyPr>
          <a:lstStyle/>
          <a:p>
            <a:pPr marL="230188" indent="-230188">
              <a:spcBef>
                <a:spcPts val="600"/>
              </a:spcBef>
              <a:spcAft>
                <a:spcPts val="0"/>
              </a:spcAft>
              <a:buFont typeface="Arial"/>
              <a:buChar char="•"/>
            </a:pPr>
            <a:r>
              <a:rPr lang="en-US" sz="1800" dirty="0">
                <a:latin typeface="+mj-lt"/>
              </a:rPr>
              <a:t>24-</a:t>
            </a:r>
            <a:r>
              <a:rPr lang="en-US" sz="1800" dirty="0" smtClean="0">
                <a:latin typeface="+mj-lt"/>
              </a:rPr>
              <a:t>48h </a:t>
            </a:r>
            <a:r>
              <a:rPr lang="en-US" sz="1800" dirty="0">
                <a:latin typeface="+mj-lt"/>
              </a:rPr>
              <a:t>intensity </a:t>
            </a:r>
            <a:r>
              <a:rPr lang="en-US" sz="1800" dirty="0" smtClean="0">
                <a:latin typeface="+mj-lt"/>
              </a:rPr>
              <a:t>forecast off </a:t>
            </a:r>
            <a:r>
              <a:rPr lang="en-US" sz="1800" dirty="0">
                <a:latin typeface="+mj-lt"/>
              </a:rPr>
              <a:t>by</a:t>
            </a:r>
            <a:r>
              <a:rPr lang="en-US" sz="1800" dirty="0" smtClean="0">
                <a:latin typeface="+mj-lt"/>
              </a:rPr>
              <a:t> </a:t>
            </a:r>
            <a:r>
              <a:rPr lang="en-US" sz="1800" b="1" dirty="0" smtClean="0">
                <a:latin typeface="+mj-lt"/>
              </a:rPr>
              <a:t>1</a:t>
            </a:r>
            <a:r>
              <a:rPr lang="en-US" sz="1800" dirty="0" smtClean="0">
                <a:latin typeface="+mj-lt"/>
              </a:rPr>
              <a:t> </a:t>
            </a:r>
            <a:r>
              <a:rPr lang="en-US" sz="1800" dirty="0">
                <a:latin typeface="+mj-lt"/>
              </a:rPr>
              <a:t>category</a:t>
            </a:r>
          </a:p>
          <a:p>
            <a:pPr marL="230188" indent="-230188">
              <a:spcBef>
                <a:spcPts val="600"/>
              </a:spcBef>
              <a:spcAft>
                <a:spcPts val="0"/>
              </a:spcAft>
              <a:buFont typeface="Arial"/>
              <a:buChar char="•"/>
            </a:pPr>
            <a:r>
              <a:rPr lang="en-US" sz="1800" dirty="0">
                <a:latin typeface="+mj-lt"/>
              </a:rPr>
              <a:t>Off by</a:t>
            </a:r>
            <a:r>
              <a:rPr lang="en-US" sz="1800" dirty="0" smtClean="0">
                <a:latin typeface="+mj-lt"/>
              </a:rPr>
              <a:t> </a:t>
            </a:r>
            <a:r>
              <a:rPr lang="en-US" sz="1800" b="1" dirty="0" smtClean="0">
                <a:latin typeface="+mj-lt"/>
              </a:rPr>
              <a:t>2</a:t>
            </a:r>
            <a:r>
              <a:rPr lang="en-US" sz="1800" dirty="0" smtClean="0">
                <a:latin typeface="+mj-lt"/>
              </a:rPr>
              <a:t> </a:t>
            </a:r>
            <a:r>
              <a:rPr lang="en-US" sz="1800" dirty="0">
                <a:latin typeface="+mj-lt"/>
              </a:rPr>
              <a:t>categories perhaps 5-10% of</a:t>
            </a:r>
            <a:r>
              <a:rPr lang="en-US" sz="1800" dirty="0" smtClean="0">
                <a:latin typeface="+mj-lt"/>
              </a:rPr>
              <a:t> time</a:t>
            </a:r>
            <a:endParaRPr lang="en-US" sz="1800" dirty="0">
              <a:latin typeface="+mj-lt"/>
            </a:endParaRPr>
          </a:p>
        </p:txBody>
      </p:sp>
      <p:sp>
        <p:nvSpPr>
          <p:cNvPr id="15" name="Rectangle 4"/>
          <p:cNvSpPr txBox="1">
            <a:spLocks noChangeArrowheads="1"/>
          </p:cNvSpPr>
          <p:nvPr/>
        </p:nvSpPr>
        <p:spPr bwMode="auto">
          <a:xfrm>
            <a:off x="4793993" y="1280093"/>
            <a:ext cx="4350007" cy="503601"/>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Not so</a:t>
            </a:r>
            <a:r>
              <a:rPr kumimoji="0" lang="en-US" sz="2000" b="0" i="0" u="none" strike="noStrike" kern="0" cap="none" spc="0" normalizeH="0" noProof="0" dirty="0" smtClean="0">
                <a:ln>
                  <a:noFill/>
                </a:ln>
                <a:solidFill>
                  <a:schemeClr val="tx1"/>
                </a:solidFill>
                <a:effectLst/>
                <a:uLnTx/>
                <a:uFillTx/>
                <a:latin typeface="+mn-lt"/>
                <a:ea typeface="ＭＳ Ｐゴシック"/>
                <a:cs typeface="ＭＳ Ｐゴシック"/>
              </a:rPr>
              <a:t> </a:t>
            </a: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Good – Modest intensity</a:t>
            </a:r>
            <a:r>
              <a:rPr kumimoji="0" lang="en-US" sz="2000" b="0" i="0" u="none" strike="noStrike" kern="0" cap="none" spc="0" normalizeH="0" noProof="0" dirty="0" smtClean="0">
                <a:ln>
                  <a:noFill/>
                </a:ln>
                <a:solidFill>
                  <a:schemeClr val="tx1"/>
                </a:solidFill>
                <a:effectLst/>
                <a:uLnTx/>
                <a:uFillTx/>
                <a:latin typeface="+mn-lt"/>
                <a:ea typeface="ＭＳ Ｐゴシック"/>
                <a:cs typeface="ＭＳ Ｐゴシック"/>
              </a:rPr>
              <a:t> </a:t>
            </a:r>
            <a:r>
              <a:rPr kumimoji="0" lang="en-US" sz="2000" b="0" i="0" u="none" strike="noStrike" kern="0" cap="none" spc="0" normalizeH="0" baseline="0" noProof="0" dirty="0" smtClean="0">
                <a:ln>
                  <a:noFill/>
                </a:ln>
                <a:solidFill>
                  <a:schemeClr val="tx1"/>
                </a:solidFill>
                <a:effectLst/>
                <a:uLnTx/>
                <a:uFillTx/>
                <a:latin typeface="+mn-lt"/>
                <a:ea typeface="ＭＳ Ｐゴシック"/>
                <a:cs typeface="ＭＳ Ｐゴシック"/>
              </a:rPr>
              <a:t>gains</a:t>
            </a:r>
          </a:p>
        </p:txBody>
      </p:sp>
      <p:sp>
        <p:nvSpPr>
          <p:cNvPr id="16" name="Rectangle 2"/>
          <p:cNvSpPr txBox="1">
            <a:spLocks noChangeArrowheads="1"/>
          </p:cNvSpPr>
          <p:nvPr/>
        </p:nvSpPr>
        <p:spPr bwMode="auto">
          <a:xfrm>
            <a:off x="0" y="0"/>
            <a:ext cx="7696200" cy="1371600"/>
          </a:xfrm>
          <a:prstGeom prst="rect">
            <a:avLst/>
          </a:prstGeom>
          <a:noFill/>
          <a:ln w="9525">
            <a:noFill/>
            <a:miter lim="800000"/>
            <a:headEnd/>
            <a:tailEnd/>
          </a:ln>
        </p:spPr>
        <p:txBody>
          <a:bodyPr vert="horz" wrap="square" lIns="182880" tIns="45720" rIns="182880" bIns="45720" numCol="1" anchor="ctr" anchorCtr="0" compatLnSpc="1">
            <a:prstTxWarp prst="textNoShape">
              <a:avLst/>
            </a:prstTxWarp>
          </a:bodyPr>
          <a:lstStyle/>
          <a:p>
            <a:pPr marL="0" marR="0" lvl="0" indent="0" algn="l" defTabSz="914400" rtl="0" eaLnBrk="1" fontAlgn="base" latinLnBrk="0" hangingPunct="1">
              <a:lnSpc>
                <a:spcPct val="85000"/>
              </a:lnSpc>
              <a:spcBef>
                <a:spcPct val="0"/>
              </a:spcBef>
              <a:spcAft>
                <a:spcPct val="0"/>
              </a:spcAft>
              <a:buClrTx/>
              <a:buSzTx/>
              <a:buFontTx/>
              <a:buNone/>
              <a:tabLst/>
              <a:defRPr/>
            </a:pPr>
            <a:r>
              <a:rPr kumimoji="0" lang="en-US" sz="5400" b="0" i="0" u="none" strike="noStrike" kern="0" cap="none" spc="0" normalizeH="0" baseline="0" noProof="0" dirty="0" smtClean="0">
                <a:ln>
                  <a:noFill/>
                </a:ln>
                <a:solidFill>
                  <a:schemeClr val="bg1"/>
                </a:solidFill>
                <a:effectLst/>
                <a:uLnTx/>
                <a:uFillTx/>
                <a:latin typeface="Calibri" charset="0"/>
                <a:ea typeface="Calibri" charset="0"/>
                <a:cs typeface="Calibri" charset="0"/>
              </a:rPr>
              <a:t>Current Capabilities</a:t>
            </a:r>
            <a:endParaRPr kumimoji="0" lang="en-US" sz="5400" b="0" i="0" u="none" strike="noStrike" kern="0" cap="none" spc="0" normalizeH="0" baseline="0" noProof="0" dirty="0">
              <a:ln>
                <a:noFill/>
              </a:ln>
              <a:solidFill>
                <a:schemeClr val="bg1"/>
              </a:solidFill>
              <a:effectLst/>
              <a:uLnTx/>
              <a:uFillTx/>
              <a:latin typeface="Calibri" charset="0"/>
              <a:ea typeface="Calibri" charset="0"/>
              <a:cs typeface="Calibri" charset="0"/>
            </a:endParaRPr>
          </a:p>
        </p:txBody>
      </p:sp>
      <p:grpSp>
        <p:nvGrpSpPr>
          <p:cNvPr id="11" name="Group 10"/>
          <p:cNvGrpSpPr/>
          <p:nvPr/>
        </p:nvGrpSpPr>
        <p:grpSpPr>
          <a:xfrm>
            <a:off x="8178398" y="2421497"/>
            <a:ext cx="781553" cy="2058621"/>
            <a:chOff x="8178398" y="2421497"/>
            <a:chExt cx="781553" cy="2058621"/>
          </a:xfrm>
        </p:grpSpPr>
        <p:cxnSp>
          <p:nvCxnSpPr>
            <p:cNvPr id="4" name="Straight Connector 3"/>
            <p:cNvCxnSpPr/>
            <p:nvPr/>
          </p:nvCxnSpPr>
          <p:spPr>
            <a:xfrm>
              <a:off x="8178398" y="2421497"/>
              <a:ext cx="0" cy="2058621"/>
            </a:xfrm>
            <a:prstGeom prst="line">
              <a:avLst/>
            </a:prstGeom>
            <a:ln w="38100" cmpd="sng">
              <a:solidFill>
                <a:schemeClr val="bg1"/>
              </a:solidFill>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8199332" y="3356603"/>
              <a:ext cx="760619" cy="404746"/>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grpSp>
      <p:sp>
        <p:nvSpPr>
          <p:cNvPr id="2" name="Rectangle 1"/>
          <p:cNvSpPr/>
          <p:nvPr/>
        </p:nvSpPr>
        <p:spPr>
          <a:xfrm>
            <a:off x="5381334" y="6615536"/>
            <a:ext cx="3209016" cy="261610"/>
          </a:xfrm>
          <a:prstGeom prst="rect">
            <a:avLst/>
          </a:prstGeom>
        </p:spPr>
        <p:txBody>
          <a:bodyPr wrap="square">
            <a:spAutoFit/>
          </a:bodyPr>
          <a:lstStyle/>
          <a:p>
            <a:r>
              <a:rPr lang="en-US" sz="1100" dirty="0">
                <a:latin typeface="+mn-lt"/>
              </a:rPr>
              <a:t>http://</a:t>
            </a:r>
            <a:r>
              <a:rPr lang="en-US" sz="1100" dirty="0" err="1">
                <a:latin typeface="+mn-lt"/>
              </a:rPr>
              <a:t>www.nhc.noaa.gov</a:t>
            </a:r>
            <a:r>
              <a:rPr lang="en-US" sz="1100" dirty="0">
                <a:latin typeface="+mn-lt"/>
              </a:rPr>
              <a:t>/verification/verify5.shtml</a:t>
            </a:r>
          </a:p>
        </p:txBody>
      </p:sp>
    </p:spTree>
    <p:extLst>
      <p:ext uri="{BB962C8B-B14F-4D97-AF65-F5344CB8AC3E}">
        <p14:creationId xmlns:p14="http://schemas.microsoft.com/office/powerpoint/2010/main" val="2488770524"/>
      </p:ext>
    </p:extLst>
  </p:cSld>
  <p:clrMapOvr>
    <a:masterClrMapping/>
  </p:clrMapOvr>
  <p:transition xmlns:p14="http://schemas.microsoft.com/office/powerpoint/2010/main">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3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3500"/>
                            </p:stCondLst>
                            <p:childTnLst>
                              <p:par>
                                <p:cTn id="10" presetID="12" presetClass="entr" presetSubtype="8" fill="hold" nodeType="afterEffect">
                                  <p:stCondLst>
                                    <p:cond delay="30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p:tgtEl>
                                          <p:spTgt spid="11"/>
                                        </p:tgtEl>
                                        <p:attrNameLst>
                                          <p:attrName>ppt_x</p:attrName>
                                        </p:attrNameLst>
                                      </p:cBhvr>
                                      <p:tavLst>
                                        <p:tav tm="0">
                                          <p:val>
                                            <p:strVal val="#ppt_x-#ppt_w*1.125000"/>
                                          </p:val>
                                        </p:tav>
                                        <p:tav tm="100000">
                                          <p:val>
                                            <p:strVal val="#ppt_x"/>
                                          </p:val>
                                        </p:tav>
                                      </p:tavLst>
                                    </p:anim>
                                    <p:animEffect transition="in" filter="wipe(righ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extBox 1"/>
          <p:cNvSpPr txBox="1">
            <a:spLocks noChangeArrowheads="1"/>
          </p:cNvSpPr>
          <p:nvPr/>
        </p:nvSpPr>
        <p:spPr bwMode="auto">
          <a:xfrm>
            <a:off x="382117" y="1303691"/>
            <a:ext cx="4506362"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800" dirty="0">
                <a:solidFill>
                  <a:srgbClr val="000000"/>
                </a:solidFill>
                <a:latin typeface="Calibri" charset="0"/>
              </a:rPr>
              <a:t> Our blog</a:t>
            </a:r>
          </a:p>
          <a:p>
            <a:pPr eaLnBrk="1" hangingPunct="1"/>
            <a:r>
              <a:rPr lang="en-US" sz="2000" dirty="0">
                <a:solidFill>
                  <a:srgbClr val="000000"/>
                </a:solidFill>
                <a:latin typeface="Calibri" charset="0"/>
              </a:rPr>
              <a:t>http://</a:t>
            </a:r>
            <a:r>
              <a:rPr lang="en-US" sz="2000" dirty="0" err="1">
                <a:solidFill>
                  <a:srgbClr val="000000"/>
                </a:solidFill>
                <a:latin typeface="Calibri" charset="0"/>
              </a:rPr>
              <a:t>noaahrd.wordpress.com</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HRD Web page</a:t>
            </a:r>
          </a:p>
          <a:p>
            <a:pPr eaLnBrk="1" hangingPunct="1"/>
            <a:r>
              <a:rPr lang="en-US" sz="2000" dirty="0">
                <a:solidFill>
                  <a:srgbClr val="000000"/>
                </a:solidFill>
                <a:latin typeface="Calibri" charset="0"/>
              </a:rPr>
              <a:t>http://</a:t>
            </a:r>
            <a:r>
              <a:rPr lang="en-US" sz="2000" dirty="0" err="1">
                <a:solidFill>
                  <a:srgbClr val="000000"/>
                </a:solidFill>
                <a:latin typeface="Calibri" charset="0"/>
              </a:rPr>
              <a:t>www.aoml.noaa.gov</a:t>
            </a:r>
            <a:r>
              <a:rPr lang="en-US" sz="2000" dirty="0">
                <a:solidFill>
                  <a:srgbClr val="000000"/>
                </a:solidFill>
                <a:latin typeface="Calibri" charset="0"/>
              </a:rPr>
              <a:t>/</a:t>
            </a:r>
            <a:r>
              <a:rPr lang="en-US" sz="2000" dirty="0" err="1">
                <a:solidFill>
                  <a:srgbClr val="000000"/>
                </a:solidFill>
                <a:latin typeface="Calibri" charset="0"/>
              </a:rPr>
              <a:t>hrd</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Facebook</a:t>
            </a:r>
          </a:p>
          <a:p>
            <a:pPr eaLnBrk="1" hangingPunct="1"/>
            <a:r>
              <a:rPr lang="en-US" sz="2000" dirty="0">
                <a:solidFill>
                  <a:srgbClr val="000000"/>
                </a:solidFill>
                <a:latin typeface="Calibri" charset="0"/>
              </a:rPr>
              <a:t>http://</a:t>
            </a:r>
            <a:r>
              <a:rPr lang="en-US" sz="2000" dirty="0" err="1">
                <a:solidFill>
                  <a:srgbClr val="000000"/>
                </a:solidFill>
                <a:latin typeface="Calibri" charset="0"/>
              </a:rPr>
              <a:t>www.facebook.com</a:t>
            </a:r>
            <a:r>
              <a:rPr lang="en-US" sz="2000" dirty="0">
                <a:solidFill>
                  <a:srgbClr val="000000"/>
                </a:solidFill>
                <a:latin typeface="Calibri" charset="0"/>
              </a:rPr>
              <a:t>/</a:t>
            </a:r>
            <a:r>
              <a:rPr lang="en-US" sz="2000" dirty="0" err="1">
                <a:solidFill>
                  <a:srgbClr val="000000"/>
                </a:solidFill>
                <a:latin typeface="Calibri" charset="0"/>
              </a:rPr>
              <a:t>noaahrd</a:t>
            </a:r>
            <a:endParaRPr lang="en-US" sz="2000" dirty="0">
              <a:solidFill>
                <a:srgbClr val="000000"/>
              </a:solidFill>
              <a:latin typeface="Calibri" charset="0"/>
            </a:endParaRPr>
          </a:p>
          <a:p>
            <a:pPr eaLnBrk="1" hangingPunct="1">
              <a:buFont typeface="Arial" charset="0"/>
              <a:buChar char="•"/>
            </a:pPr>
            <a:r>
              <a:rPr lang="en-US" sz="2800" dirty="0">
                <a:solidFill>
                  <a:srgbClr val="000000"/>
                </a:solidFill>
                <a:latin typeface="Calibri" charset="0"/>
              </a:rPr>
              <a:t> Twitter</a:t>
            </a:r>
          </a:p>
          <a:p>
            <a:pPr eaLnBrk="1" hangingPunct="1"/>
            <a:r>
              <a:rPr lang="en-US" sz="2000" dirty="0">
                <a:solidFill>
                  <a:srgbClr val="000000"/>
                </a:solidFill>
                <a:latin typeface="Calibri" charset="0"/>
              </a:rPr>
              <a:t>http://</a:t>
            </a:r>
            <a:r>
              <a:rPr lang="en-US" sz="2000" dirty="0" err="1">
                <a:solidFill>
                  <a:srgbClr val="000000"/>
                </a:solidFill>
                <a:latin typeface="Calibri" charset="0"/>
              </a:rPr>
              <a:t>twitter.com</a:t>
            </a:r>
            <a:r>
              <a:rPr lang="en-US" sz="2000" dirty="0">
                <a:solidFill>
                  <a:srgbClr val="000000"/>
                </a:solidFill>
                <a:latin typeface="Calibri" charset="0"/>
              </a:rPr>
              <a:t>/#!/HRD_AOML_NOAA</a:t>
            </a:r>
          </a:p>
          <a:p>
            <a:pPr eaLnBrk="1" hangingPunct="1"/>
            <a:endParaRPr lang="en-US" sz="2800" dirty="0">
              <a:solidFill>
                <a:srgbClr val="000000"/>
              </a:solidFill>
            </a:endParaRPr>
          </a:p>
        </p:txBody>
      </p:sp>
      <p:sp>
        <p:nvSpPr>
          <p:cNvPr id="32772" name="TextBox 3"/>
          <p:cNvSpPr txBox="1">
            <a:spLocks noChangeArrowheads="1"/>
          </p:cNvSpPr>
          <p:nvPr/>
        </p:nvSpPr>
        <p:spPr bwMode="auto">
          <a:xfrm>
            <a:off x="114007" y="95955"/>
            <a:ext cx="281331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5400" dirty="0" smtClean="0">
                <a:solidFill>
                  <a:schemeClr val="bg1"/>
                </a:solidFill>
                <a:latin typeface="Calibri" charset="0"/>
              </a:rPr>
              <a:t>Outreach</a:t>
            </a:r>
            <a:endParaRPr lang="en-US" sz="5400" dirty="0">
              <a:solidFill>
                <a:schemeClr val="bg1"/>
              </a:solidFill>
              <a:latin typeface="Calibri" charset="0"/>
            </a:endParaRPr>
          </a:p>
        </p:txBody>
      </p:sp>
      <p:sp>
        <p:nvSpPr>
          <p:cNvPr id="32782" name="Text Box 14"/>
          <p:cNvSpPr txBox="1">
            <a:spLocks noChangeArrowheads="1"/>
          </p:cNvSpPr>
          <p:nvPr/>
        </p:nvSpPr>
        <p:spPr bwMode="auto">
          <a:xfrm>
            <a:off x="805023" y="4114800"/>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sp>
        <p:nvSpPr>
          <p:cNvPr id="17" name="Text Box 17"/>
          <p:cNvSpPr txBox="1">
            <a:spLocks noChangeArrowheads="1"/>
          </p:cNvSpPr>
          <p:nvPr/>
        </p:nvSpPr>
        <p:spPr bwMode="auto">
          <a:xfrm>
            <a:off x="6560078" y="6147387"/>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rPr>
              <a:t>V</a:t>
            </a:r>
            <a:r>
              <a:rPr lang="en-US" sz="1600" dirty="0" smtClean="0">
                <a:solidFill>
                  <a:schemeClr val="bg1"/>
                </a:solidFill>
              </a:rPr>
              <a:t>isiting scientist program</a:t>
            </a:r>
            <a:endParaRPr lang="en-US" sz="1600" dirty="0">
              <a:solidFill>
                <a:schemeClr val="bg1"/>
              </a:solidFill>
            </a:endParaRPr>
          </a:p>
        </p:txBody>
      </p:sp>
      <p:pic>
        <p:nvPicPr>
          <p:cNvPr id="15" name="Picture 13" descr="20110825-093808"/>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78135" y="4444706"/>
            <a:ext cx="2586461" cy="197509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IMG_4068.JPG"/>
          <p:cNvPicPr>
            <a:picLocks noChangeAspect="1"/>
          </p:cNvPicPr>
          <p:nvPr/>
        </p:nvPicPr>
        <p:blipFill rotWithShape="1">
          <a:blip r:embed="rId4" cstate="email">
            <a:extLst>
              <a:ext uri="{28A0092B-C50C-407E-A947-70E740481C1C}">
                <a14:useLocalDpi xmlns:a14="http://schemas.microsoft.com/office/drawing/2010/main"/>
              </a:ext>
            </a:extLst>
          </a:blip>
          <a:srcRect t="-1" r="-3171" b="-5010"/>
          <a:stretch/>
        </p:blipFill>
        <p:spPr>
          <a:xfrm>
            <a:off x="5864280" y="4476739"/>
            <a:ext cx="2803406" cy="2032000"/>
          </a:xfrm>
          <a:prstGeom prst="rect">
            <a:avLst/>
          </a:prstGeom>
        </p:spPr>
      </p:pic>
      <p:pic>
        <p:nvPicPr>
          <p:cNvPr id="20" name="Picture 5" descr="Facebook-Logo.pn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20338" y="1288717"/>
            <a:ext cx="845002" cy="845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 descr="Lastfm+for+Wordpress+logo.png"/>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4205327" y="1289120"/>
            <a:ext cx="844197" cy="844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9" descr="RSS-Feed-Symbol.png"/>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a:off x="6436154" y="1349075"/>
            <a:ext cx="724287" cy="7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descr="photo-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r="-2481"/>
          <a:stretch/>
        </p:blipFill>
        <p:spPr bwMode="auto">
          <a:xfrm>
            <a:off x="3278795" y="4488042"/>
            <a:ext cx="2492963" cy="192662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24" name="Text Box 14"/>
          <p:cNvSpPr txBox="1">
            <a:spLocks noChangeArrowheads="1"/>
          </p:cNvSpPr>
          <p:nvPr/>
        </p:nvSpPr>
        <p:spPr bwMode="auto">
          <a:xfrm>
            <a:off x="591646" y="4466501"/>
            <a:ext cx="241584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000" b="1" i="1" dirty="0">
                <a:solidFill>
                  <a:schemeClr val="bg1"/>
                </a:solidFill>
                <a:latin typeface="Calibri" charset="0"/>
              </a:rPr>
              <a:t>Tweets from the eye</a:t>
            </a:r>
          </a:p>
        </p:txBody>
      </p:sp>
      <p:pic>
        <p:nvPicPr>
          <p:cNvPr id="25" name="Picture 4" descr="twitter-logo.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7431254" y="1359763"/>
            <a:ext cx="1207145" cy="70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tweeet2_20110829161447_640_480.JPG"/>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48237" y="4459061"/>
            <a:ext cx="2597543" cy="1980063"/>
          </a:xfrm>
          <a:prstGeom prst="rect">
            <a:avLst/>
          </a:prstGeom>
        </p:spPr>
      </p:pic>
      <p:pic>
        <p:nvPicPr>
          <p:cNvPr id="27" name="Picture 26" descr="Paul_R&amp;Dr_L.jpg"/>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652143" y="2201642"/>
            <a:ext cx="2897482" cy="217311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8" name="Text Box 17"/>
          <p:cNvSpPr txBox="1">
            <a:spLocks noChangeArrowheads="1"/>
          </p:cNvSpPr>
          <p:nvPr/>
        </p:nvSpPr>
        <p:spPr bwMode="auto">
          <a:xfrm>
            <a:off x="5979772" y="6020652"/>
            <a:ext cx="246163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1600" dirty="0">
                <a:solidFill>
                  <a:schemeClr val="bg1"/>
                </a:solidFill>
              </a:rPr>
              <a:t>V</a:t>
            </a:r>
            <a:r>
              <a:rPr lang="en-US" sz="1600" dirty="0" smtClean="0">
                <a:solidFill>
                  <a:schemeClr val="bg1"/>
                </a:solidFill>
              </a:rPr>
              <a:t>isiting scientist program</a:t>
            </a:r>
            <a:endParaRPr lang="en-US" sz="1600" dirty="0">
              <a:solidFill>
                <a:schemeClr val="bg1"/>
              </a:solidFill>
            </a:endParaRPr>
          </a:p>
        </p:txBody>
      </p:sp>
    </p:spTree>
    <p:extLst>
      <p:ext uri="{BB962C8B-B14F-4D97-AF65-F5344CB8AC3E}">
        <p14:creationId xmlns:p14="http://schemas.microsoft.com/office/powerpoint/2010/main" val="36228170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32782"/>
                                        </p:tgtEl>
                                        <p:attrNameLst>
                                          <p:attrName>style.visibility</p:attrName>
                                        </p:attrNameLst>
                                      </p:cBhvr>
                                      <p:to>
                                        <p:strVal val="visible"/>
                                      </p:to>
                                    </p:set>
                                    <p:anim calcmode="lin" valueType="num">
                                      <p:cBhvr>
                                        <p:cTn id="7" dur="2000" fill="hold"/>
                                        <p:tgtEl>
                                          <p:spTgt spid="32782"/>
                                        </p:tgtEl>
                                        <p:attrNameLst>
                                          <p:attrName>ppt_w</p:attrName>
                                        </p:attrNameLst>
                                      </p:cBhvr>
                                      <p:tavLst>
                                        <p:tav tm="0">
                                          <p:val>
                                            <p:fltVal val="0"/>
                                          </p:val>
                                        </p:tav>
                                        <p:tav tm="100000">
                                          <p:val>
                                            <p:strVal val="#ppt_w"/>
                                          </p:val>
                                        </p:tav>
                                      </p:tavLst>
                                    </p:anim>
                                    <p:anim calcmode="lin" valueType="num">
                                      <p:cBhvr>
                                        <p:cTn id="8" dur="2000" fill="hold"/>
                                        <p:tgtEl>
                                          <p:spTgt spid="32782"/>
                                        </p:tgtEl>
                                        <p:attrNameLst>
                                          <p:attrName>ppt_h</p:attrName>
                                        </p:attrNameLst>
                                      </p:cBhvr>
                                      <p:tavLst>
                                        <p:tav tm="0">
                                          <p:val>
                                            <p:fltVal val="0"/>
                                          </p:val>
                                        </p:tav>
                                        <p:tav tm="100000">
                                          <p:val>
                                            <p:strVal val="#ppt_h"/>
                                          </p:val>
                                        </p:tav>
                                      </p:tavLst>
                                    </p:anim>
                                    <p:anim calcmode="lin" valueType="num">
                                      <p:cBhvr>
                                        <p:cTn id="9" dur="2000" fill="hold"/>
                                        <p:tgtEl>
                                          <p:spTgt spid="32782"/>
                                        </p:tgtEl>
                                        <p:attrNameLst>
                                          <p:attrName>style.rotation</p:attrName>
                                        </p:attrNameLst>
                                      </p:cBhvr>
                                      <p:tavLst>
                                        <p:tav tm="0">
                                          <p:val>
                                            <p:fltVal val="90"/>
                                          </p:val>
                                        </p:tav>
                                        <p:tav tm="100000">
                                          <p:val>
                                            <p:fltVal val="0"/>
                                          </p:val>
                                        </p:tav>
                                      </p:tavLst>
                                    </p:anim>
                                    <p:animEffect transition="in" filter="fade">
                                      <p:cBhvr>
                                        <p:cTn id="10" dur="2000"/>
                                        <p:tgtEl>
                                          <p:spTgt spid="32782"/>
                                        </p:tgtEl>
                                      </p:cBhvr>
                                    </p:animEffect>
                                  </p:childTnLst>
                                </p:cTn>
                              </p:par>
                              <p:par>
                                <p:cTn id="11" presetID="10"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3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500"/>
                                        <p:tgtEl>
                                          <p:spTgt spid="25"/>
                                        </p:tgtEl>
                                      </p:cBhvr>
                                    </p:animEffect>
                                  </p:childTnLst>
                                </p:cTn>
                              </p:par>
                            </p:childTnLst>
                          </p:cTn>
                        </p:par>
                        <p:par>
                          <p:cTn id="26" fill="hold">
                            <p:stCondLst>
                              <p:cond delay="3500"/>
                            </p:stCondLst>
                            <p:childTnLst>
                              <p:par>
                                <p:cTn id="27" presetID="31"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1000" fill="hold"/>
                                        <p:tgtEl>
                                          <p:spTgt spid="24"/>
                                        </p:tgtEl>
                                        <p:attrNameLst>
                                          <p:attrName>ppt_w</p:attrName>
                                        </p:attrNameLst>
                                      </p:cBhvr>
                                      <p:tavLst>
                                        <p:tav tm="0">
                                          <p:val>
                                            <p:fltVal val="0"/>
                                          </p:val>
                                        </p:tav>
                                        <p:tav tm="100000">
                                          <p:val>
                                            <p:strVal val="#ppt_w"/>
                                          </p:val>
                                        </p:tav>
                                      </p:tavLst>
                                    </p:anim>
                                    <p:anim calcmode="lin" valueType="num">
                                      <p:cBhvr>
                                        <p:cTn id="30" dur="1000" fill="hold"/>
                                        <p:tgtEl>
                                          <p:spTgt spid="24"/>
                                        </p:tgtEl>
                                        <p:attrNameLst>
                                          <p:attrName>ppt_h</p:attrName>
                                        </p:attrNameLst>
                                      </p:cBhvr>
                                      <p:tavLst>
                                        <p:tav tm="0">
                                          <p:val>
                                            <p:fltVal val="0"/>
                                          </p:val>
                                        </p:tav>
                                        <p:tav tm="100000">
                                          <p:val>
                                            <p:strVal val="#ppt_h"/>
                                          </p:val>
                                        </p:tav>
                                      </p:tavLst>
                                    </p:anim>
                                    <p:anim calcmode="lin" valueType="num">
                                      <p:cBhvr>
                                        <p:cTn id="31" dur="1000" fill="hold"/>
                                        <p:tgtEl>
                                          <p:spTgt spid="24"/>
                                        </p:tgtEl>
                                        <p:attrNameLst>
                                          <p:attrName>style.rotation</p:attrName>
                                        </p:attrNameLst>
                                      </p:cBhvr>
                                      <p:tavLst>
                                        <p:tav tm="0">
                                          <p:val>
                                            <p:fltVal val="90"/>
                                          </p:val>
                                        </p:tav>
                                        <p:tav tm="100000">
                                          <p:val>
                                            <p:fltVal val="0"/>
                                          </p:val>
                                        </p:tav>
                                      </p:tavLst>
                                    </p:anim>
                                    <p:animEffect transition="in" filter="fade">
                                      <p:cBhvr>
                                        <p:cTn id="32" dur="1000"/>
                                        <p:tgtEl>
                                          <p:spTgt spid="24"/>
                                        </p:tgtEl>
                                      </p:cBhvr>
                                    </p:animEffect>
                                  </p:childTnLst>
                                </p:cTn>
                              </p:par>
                            </p:childTnLst>
                          </p:cTn>
                        </p:par>
                        <p:par>
                          <p:cTn id="33" fill="hold">
                            <p:stCondLst>
                              <p:cond delay="4500"/>
                            </p:stCondLst>
                            <p:childTnLst>
                              <p:par>
                                <p:cTn id="34" presetID="53" presetClass="entr" presetSubtype="16" fill="hold" nodeType="afterEffect">
                                  <p:stCondLst>
                                    <p:cond delay="300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2"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8" name="Rectangle 4"/>
          <p:cNvSpPr>
            <a:spLocks noGrp="1" noChangeArrowheads="1"/>
          </p:cNvSpPr>
          <p:nvPr>
            <p:ph type="ctrTitle"/>
          </p:nvPr>
        </p:nvSpPr>
        <p:spPr>
          <a:xfrm>
            <a:off x="271053" y="453909"/>
            <a:ext cx="5879077" cy="1215448"/>
          </a:xfrm>
          <a:effectLst>
            <a:outerShdw blurRad="111125" dist="38100" dir="2700000">
              <a:srgbClr val="000000">
                <a:alpha val="55000"/>
              </a:srgbClr>
            </a:outerShdw>
          </a:effectLst>
        </p:spPr>
        <p:txBody>
          <a:bodyPr/>
          <a:lstStyle/>
          <a:p>
            <a:pPr algn="l" eaLnBrk="1" hangingPunct="1">
              <a:defRPr/>
            </a:pPr>
            <a:r>
              <a:rPr lang="en-US" b="1" dirty="0">
                <a:latin typeface="Calibri"/>
                <a:ea typeface="+mj-ea"/>
                <a:cs typeface="Calibri"/>
              </a:rPr>
              <a:t>Questions?</a:t>
            </a:r>
          </a:p>
        </p:txBody>
      </p:sp>
    </p:spTree>
    <p:extLst>
      <p:ext uri="{BB962C8B-B14F-4D97-AF65-F5344CB8AC3E}">
        <p14:creationId xmlns:p14="http://schemas.microsoft.com/office/powerpoint/2010/main" val="6465593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929915" y="3565489"/>
            <a:ext cx="3653787" cy="2494662"/>
            <a:chOff x="4486275" y="5086350"/>
            <a:chExt cx="3663950" cy="2331176"/>
          </a:xfrm>
        </p:grpSpPr>
        <p:pic>
          <p:nvPicPr>
            <p:cNvPr id="10" name="Picture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16438" y="5086350"/>
              <a:ext cx="3633787"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8"/>
            <p:cNvSpPr txBox="1">
              <a:spLocks noChangeArrowheads="1"/>
            </p:cNvSpPr>
            <p:nvPr/>
          </p:nvSpPr>
          <p:spPr bwMode="auto">
            <a:xfrm>
              <a:off x="4943475" y="7285038"/>
              <a:ext cx="2736850" cy="13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nSpc>
                  <a:spcPct val="95000"/>
                </a:lnSpc>
                <a:defRPr/>
              </a:pPr>
              <a:r>
                <a:rPr lang="en-US" sz="1000" dirty="0" smtClean="0">
                  <a:solidFill>
                    <a:srgbClr val="000000"/>
                  </a:solidFill>
                  <a:latin typeface="+mn-lt"/>
                  <a:cs typeface="+mn-cs"/>
                </a:rPr>
                <a:t>Austen Danforth/Bennington Banner/AP</a:t>
              </a:r>
            </a:p>
          </p:txBody>
        </p:sp>
        <p:sp>
          <p:nvSpPr>
            <p:cNvPr id="12" name="Text Box 19"/>
            <p:cNvSpPr txBox="1">
              <a:spLocks noChangeArrowheads="1"/>
            </p:cNvSpPr>
            <p:nvPr/>
          </p:nvSpPr>
          <p:spPr bwMode="auto">
            <a:xfrm>
              <a:off x="4486275" y="7056438"/>
              <a:ext cx="1395413" cy="1589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0" tIns="0" rIns="0" bIns="0">
              <a:spAutoFit/>
            </a:bodyPr>
            <a:lstStyle>
              <a:lvl1pPr>
                <a:defRPr sz="2400">
                  <a:solidFill>
                    <a:schemeClr val="tx1"/>
                  </a:solidFill>
                  <a:latin typeface="Times New Roman" charset="0"/>
                  <a:ea typeface="ＭＳ Ｐゴシック" charset="0"/>
                </a:defRPr>
              </a:lvl1pPr>
              <a:lvl2pPr indent="-342900">
                <a:defRPr sz="2400">
                  <a:solidFill>
                    <a:schemeClr val="tx1"/>
                  </a:solidFill>
                  <a:latin typeface="Times New Roman" charset="0"/>
                  <a:ea typeface="ＭＳ Ｐゴシック" charset="0"/>
                </a:defRPr>
              </a:lvl2pPr>
              <a:lvl3pPr marL="857250" indent="-285750">
                <a:defRPr sz="2400">
                  <a:solidFill>
                    <a:schemeClr val="tx1"/>
                  </a:solidFill>
                  <a:latin typeface="Times New Roman" charset="0"/>
                  <a:ea typeface="ＭＳ Ｐゴシック" charset="0"/>
                </a:defRPr>
              </a:lvl3pPr>
              <a:lvl4pPr marL="1257300" indent="-228600">
                <a:defRPr sz="2400">
                  <a:solidFill>
                    <a:schemeClr val="tx1"/>
                  </a:solidFill>
                  <a:latin typeface="Times New Roman" charset="0"/>
                  <a:ea typeface="ＭＳ Ｐゴシック" charset="0"/>
                </a:defRPr>
              </a:lvl4pPr>
              <a:lvl5pPr marL="1714500" indent="-228600">
                <a:defRPr sz="2400">
                  <a:solidFill>
                    <a:schemeClr val="tx1"/>
                  </a:solidFill>
                  <a:latin typeface="Times New Roman" charset="0"/>
                  <a:ea typeface="ＭＳ Ｐゴシック" charset="0"/>
                </a:defRPr>
              </a:lvl5pPr>
              <a:lvl6pPr marL="2171700" indent="-228600" fontAlgn="base">
                <a:spcBef>
                  <a:spcPct val="0"/>
                </a:spcBef>
                <a:spcAft>
                  <a:spcPct val="0"/>
                </a:spcAft>
                <a:defRPr sz="2400">
                  <a:solidFill>
                    <a:schemeClr val="tx1"/>
                  </a:solidFill>
                  <a:latin typeface="Times New Roman" charset="0"/>
                  <a:ea typeface="ＭＳ Ｐゴシック" charset="0"/>
                </a:defRPr>
              </a:lvl6pPr>
              <a:lvl7pPr marL="2628900" indent="-228600" fontAlgn="base">
                <a:spcBef>
                  <a:spcPct val="0"/>
                </a:spcBef>
                <a:spcAft>
                  <a:spcPct val="0"/>
                </a:spcAft>
                <a:defRPr sz="2400">
                  <a:solidFill>
                    <a:schemeClr val="tx1"/>
                  </a:solidFill>
                  <a:latin typeface="Times New Roman" charset="0"/>
                  <a:ea typeface="ＭＳ Ｐゴシック" charset="0"/>
                </a:defRPr>
              </a:lvl7pPr>
              <a:lvl8pPr marL="3086100" indent="-228600" fontAlgn="base">
                <a:spcBef>
                  <a:spcPct val="0"/>
                </a:spcBef>
                <a:spcAft>
                  <a:spcPct val="0"/>
                </a:spcAft>
                <a:defRPr sz="2400">
                  <a:solidFill>
                    <a:schemeClr val="tx1"/>
                  </a:solidFill>
                  <a:latin typeface="Times New Roman" charset="0"/>
                  <a:ea typeface="ＭＳ Ｐゴシック" charset="0"/>
                </a:defRPr>
              </a:lvl8pPr>
              <a:lvl9pPr marL="3543300" indent="-228600" fontAlgn="base">
                <a:spcBef>
                  <a:spcPct val="0"/>
                </a:spcBef>
                <a:spcAft>
                  <a:spcPct val="0"/>
                </a:spcAft>
                <a:defRPr sz="2400">
                  <a:solidFill>
                    <a:schemeClr val="tx1"/>
                  </a:solidFill>
                  <a:latin typeface="Times New Roman" charset="0"/>
                  <a:ea typeface="ＭＳ Ｐゴシック" charset="0"/>
                </a:defRPr>
              </a:lvl9pPr>
            </a:lstStyle>
            <a:p>
              <a:pPr algn="ctr">
                <a:lnSpc>
                  <a:spcPct val="95000"/>
                </a:lnSpc>
                <a:defRPr/>
              </a:pPr>
              <a:r>
                <a:rPr lang="en-US" sz="1200" dirty="0" smtClean="0">
                  <a:solidFill>
                    <a:srgbClr val="FFFFFF"/>
                  </a:solidFill>
                  <a:latin typeface="+mn-lt"/>
                  <a:cs typeface="+mn-cs"/>
                </a:rPr>
                <a:t>Woodford, Vt.</a:t>
              </a:r>
            </a:p>
          </p:txBody>
        </p:sp>
      </p:grpSp>
      <p:sp>
        <p:nvSpPr>
          <p:cNvPr id="3" name="Content Placeholder 2"/>
          <p:cNvSpPr>
            <a:spLocks noGrp="1"/>
          </p:cNvSpPr>
          <p:nvPr>
            <p:ph idx="1"/>
          </p:nvPr>
        </p:nvSpPr>
        <p:spPr>
          <a:xfrm>
            <a:off x="241035" y="1288617"/>
            <a:ext cx="8250574" cy="5226050"/>
          </a:xfrm>
        </p:spPr>
        <p:txBody>
          <a:bodyPr/>
          <a:lstStyle/>
          <a:p>
            <a:pPr marL="285750" indent="-285750">
              <a:spcBef>
                <a:spcPts val="600"/>
              </a:spcBef>
              <a:buFont typeface="Arial"/>
              <a:buChar char="•"/>
            </a:pPr>
            <a:r>
              <a:rPr lang="en-US" dirty="0" smtClean="0">
                <a:latin typeface="+mn-lt"/>
              </a:rPr>
              <a:t>NWS </a:t>
            </a:r>
            <a:r>
              <a:rPr lang="en-US" dirty="0">
                <a:latin typeface="+mn-lt"/>
              </a:rPr>
              <a:t>m</a:t>
            </a:r>
            <a:r>
              <a:rPr lang="en-US" dirty="0" smtClean="0">
                <a:latin typeface="+mn-lt"/>
              </a:rPr>
              <a:t>ission is </a:t>
            </a:r>
            <a:r>
              <a:rPr lang="en-US" dirty="0">
                <a:latin typeface="+mn-lt"/>
              </a:rPr>
              <a:t>to fulfill this commitment through building a </a:t>
            </a:r>
            <a:r>
              <a:rPr lang="en-US" b="1" dirty="0">
                <a:latin typeface="+mn-lt"/>
              </a:rPr>
              <a:t>Weather Ready Nation</a:t>
            </a:r>
            <a:r>
              <a:rPr lang="en-US" dirty="0">
                <a:latin typeface="+mn-lt"/>
              </a:rPr>
              <a:t>.  </a:t>
            </a:r>
          </a:p>
          <a:p>
            <a:pPr marL="285750" indent="-285750">
              <a:spcBef>
                <a:spcPts val="600"/>
              </a:spcBef>
              <a:buFont typeface="Arial"/>
              <a:buChar char="•"/>
            </a:pPr>
            <a:r>
              <a:rPr lang="en-US" dirty="0" smtClean="0">
                <a:latin typeface="+mn-lt"/>
              </a:rPr>
              <a:t>NWS contributes </a:t>
            </a:r>
            <a:r>
              <a:rPr lang="en-US" dirty="0">
                <a:latin typeface="+mn-lt"/>
              </a:rPr>
              <a:t>to hazard resiliency by continually assessing and improving its services to </a:t>
            </a:r>
            <a:r>
              <a:rPr lang="en-US" dirty="0" smtClean="0">
                <a:latin typeface="+mn-lt"/>
              </a:rPr>
              <a:t>Nation</a:t>
            </a:r>
            <a:r>
              <a:rPr lang="en-US" dirty="0">
                <a:latin typeface="+mn-lt"/>
              </a:rPr>
              <a:t>. </a:t>
            </a:r>
            <a:endParaRPr lang="en-US" dirty="0" smtClean="0">
              <a:latin typeface="+mn-lt"/>
            </a:endParaRPr>
          </a:p>
          <a:p>
            <a:pPr marL="231775" indent="-206375">
              <a:spcBef>
                <a:spcPts val="0"/>
              </a:spcBef>
              <a:buFont typeface="Arial"/>
              <a:buChar char="•"/>
            </a:pPr>
            <a:r>
              <a:rPr lang="en-US" dirty="0">
                <a:latin typeface="+mn-lt"/>
              </a:rPr>
              <a:t>Hurricane Irene (2011):</a:t>
            </a:r>
          </a:p>
          <a:p>
            <a:pPr lvl="1">
              <a:lnSpc>
                <a:spcPct val="95000"/>
              </a:lnSpc>
              <a:buClrTx/>
              <a:buFont typeface="Arial"/>
              <a:buChar char="•"/>
              <a:defRPr/>
            </a:pPr>
            <a:r>
              <a:rPr lang="en-US" sz="2000" dirty="0">
                <a:latin typeface="+mn-lt"/>
              </a:rPr>
              <a:t>41 deaths</a:t>
            </a:r>
          </a:p>
          <a:p>
            <a:pPr lvl="1">
              <a:lnSpc>
                <a:spcPct val="95000"/>
              </a:lnSpc>
              <a:buClrTx/>
              <a:buFont typeface="Arial"/>
              <a:buChar char="•"/>
              <a:defRPr/>
            </a:pPr>
            <a:r>
              <a:rPr lang="en-US" sz="2000" dirty="0">
                <a:latin typeface="+mn-lt"/>
              </a:rPr>
              <a:t>$7 to $10 Billion damage</a:t>
            </a:r>
          </a:p>
          <a:p>
            <a:pPr lvl="1">
              <a:lnSpc>
                <a:spcPct val="95000"/>
              </a:lnSpc>
              <a:buClrTx/>
              <a:buFont typeface="Arial"/>
              <a:buChar char="•"/>
              <a:defRPr/>
            </a:pPr>
            <a:r>
              <a:rPr lang="en-US" sz="2000" dirty="0">
                <a:latin typeface="+mn-lt"/>
              </a:rPr>
              <a:t>Major infrastructure losses</a:t>
            </a:r>
          </a:p>
          <a:p>
            <a:pPr lvl="1">
              <a:lnSpc>
                <a:spcPct val="95000"/>
              </a:lnSpc>
              <a:buClrTx/>
              <a:buFont typeface="Arial"/>
              <a:buChar char="•"/>
              <a:defRPr/>
            </a:pPr>
            <a:r>
              <a:rPr lang="en-US" sz="2000" dirty="0">
                <a:latin typeface="+mn-lt"/>
              </a:rPr>
              <a:t>Power lost to 8 </a:t>
            </a:r>
            <a:r>
              <a:rPr lang="en-US" sz="2000" dirty="0" smtClean="0">
                <a:latin typeface="+mn-lt"/>
              </a:rPr>
              <a:t>million</a:t>
            </a:r>
            <a:endParaRPr lang="en-US" dirty="0" smtClean="0">
              <a:latin typeface="+mn-lt"/>
            </a:endParaRPr>
          </a:p>
          <a:p>
            <a:pPr marL="285750" indent="-285750">
              <a:spcBef>
                <a:spcPts val="600"/>
              </a:spcBef>
              <a:buFont typeface="Arial"/>
              <a:buChar char="•"/>
            </a:pPr>
            <a:r>
              <a:rPr lang="en-US" dirty="0" smtClean="0">
                <a:latin typeface="+mn-lt"/>
              </a:rPr>
              <a:t>Hurricane Sandy (2012):</a:t>
            </a:r>
          </a:p>
          <a:p>
            <a:pPr marL="450850" lvl="2">
              <a:lnSpc>
                <a:spcPct val="95000"/>
              </a:lnSpc>
              <a:spcBef>
                <a:spcPts val="0"/>
              </a:spcBef>
              <a:buFont typeface="Arial"/>
              <a:buChar char="•"/>
              <a:defRPr/>
            </a:pPr>
            <a:r>
              <a:rPr lang="en-US" dirty="0" smtClean="0">
                <a:latin typeface="+mn-lt"/>
              </a:rPr>
              <a:t>159 (72 along US East Coast) deaths</a:t>
            </a:r>
            <a:endParaRPr lang="en-US" dirty="0">
              <a:latin typeface="+mn-lt"/>
            </a:endParaRPr>
          </a:p>
          <a:p>
            <a:pPr marL="450850" lvl="2">
              <a:lnSpc>
                <a:spcPct val="95000"/>
              </a:lnSpc>
              <a:spcBef>
                <a:spcPts val="0"/>
              </a:spcBef>
              <a:buFont typeface="Arial"/>
              <a:buChar char="•"/>
              <a:defRPr/>
            </a:pPr>
            <a:r>
              <a:rPr lang="en-US" dirty="0" smtClean="0">
                <a:latin typeface="+mn-lt"/>
              </a:rPr>
              <a:t>~$50 Billion </a:t>
            </a:r>
            <a:r>
              <a:rPr lang="en-US" dirty="0">
                <a:latin typeface="+mn-lt"/>
              </a:rPr>
              <a:t>damage</a:t>
            </a:r>
          </a:p>
          <a:p>
            <a:pPr marL="450850" lvl="2">
              <a:lnSpc>
                <a:spcPct val="95000"/>
              </a:lnSpc>
              <a:spcBef>
                <a:spcPts val="0"/>
              </a:spcBef>
              <a:buFont typeface="Arial"/>
              <a:buChar char="•"/>
              <a:defRPr/>
            </a:pPr>
            <a:r>
              <a:rPr lang="en-US" dirty="0">
                <a:latin typeface="+mn-lt"/>
              </a:rPr>
              <a:t>Major infrastructure losses</a:t>
            </a:r>
          </a:p>
          <a:p>
            <a:pPr marL="450850" lvl="2">
              <a:lnSpc>
                <a:spcPct val="95000"/>
              </a:lnSpc>
              <a:spcBef>
                <a:spcPts val="0"/>
              </a:spcBef>
              <a:buFont typeface="Arial"/>
              <a:buChar char="•"/>
              <a:defRPr/>
            </a:pPr>
            <a:r>
              <a:rPr lang="en-US" dirty="0">
                <a:latin typeface="+mn-lt"/>
              </a:rPr>
              <a:t>Power lost to </a:t>
            </a:r>
            <a:r>
              <a:rPr lang="en-US" dirty="0" smtClean="0">
                <a:latin typeface="+mn-lt"/>
              </a:rPr>
              <a:t>8.5 </a:t>
            </a:r>
            <a:r>
              <a:rPr lang="en-US" dirty="0">
                <a:latin typeface="+mn-lt"/>
              </a:rPr>
              <a:t>million</a:t>
            </a:r>
          </a:p>
          <a:p>
            <a:pPr marL="482600" indent="-457200">
              <a:spcBef>
                <a:spcPts val="600"/>
              </a:spcBef>
              <a:buFont typeface="Arial"/>
              <a:buChar char="•"/>
            </a:pPr>
            <a:endParaRPr lang="en-US" dirty="0" smtClean="0">
              <a:latin typeface="+mn-lt"/>
            </a:endParaRPr>
          </a:p>
        </p:txBody>
      </p:sp>
      <p:pic>
        <p:nvPicPr>
          <p:cNvPr id="17" name="Picture 3"/>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52357" y="3561023"/>
            <a:ext cx="3986705" cy="2715014"/>
          </a:xfrm>
          <a:prstGeom prst="rect">
            <a:avLst/>
          </a:prstGeom>
          <a:noFill/>
          <a:ln>
            <a:noFill/>
          </a:ln>
          <a:effectLst>
            <a:outerShdw blurRad="254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9" name="Picture 4"/>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747898" y="3561023"/>
            <a:ext cx="3991164" cy="2678158"/>
          </a:xfrm>
          <a:prstGeom prst="rect">
            <a:avLst/>
          </a:prstGeom>
          <a:noFill/>
          <a:ln>
            <a:noFill/>
          </a:ln>
          <a:effectLst>
            <a:outerShdw blurRad="254000" algn="ctr" rotWithShape="0">
              <a:schemeClr val="bg2">
                <a:alpha val="42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9" name="Rectangle 2"/>
          <p:cNvSpPr txBox="1">
            <a:spLocks noChangeArrowheads="1"/>
          </p:cNvSpPr>
          <p:nvPr/>
        </p:nvSpPr>
        <p:spPr bwMode="auto">
          <a:xfrm>
            <a:off x="9270" y="1"/>
            <a:ext cx="7553325" cy="1308100"/>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defTabSz="457200" eaLnBrk="1" hangingPunct="1">
              <a:lnSpc>
                <a:spcPct val="89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4800" dirty="0" smtClean="0">
                <a:latin typeface="+mn-lt"/>
                <a:ea typeface="Calibri" charset="0"/>
                <a:cs typeface="Calibri" charset="0"/>
              </a:rPr>
              <a:t>Improvements still needed!</a:t>
            </a:r>
            <a:endParaRPr lang="en-GB" sz="4800" dirty="0">
              <a:latin typeface="+mn-lt"/>
              <a:ea typeface="Calibri" charset="0"/>
              <a:cs typeface="Calibri" charset="0"/>
            </a:endParaRPr>
          </a:p>
        </p:txBody>
      </p:sp>
      <p:sp>
        <p:nvSpPr>
          <p:cNvPr id="2" name="Rectangle 1"/>
          <p:cNvSpPr/>
          <p:nvPr/>
        </p:nvSpPr>
        <p:spPr>
          <a:xfrm>
            <a:off x="5304737" y="6626807"/>
            <a:ext cx="3438784" cy="261610"/>
          </a:xfrm>
          <a:prstGeom prst="rect">
            <a:avLst/>
          </a:prstGeom>
        </p:spPr>
        <p:txBody>
          <a:bodyPr wrap="square">
            <a:spAutoFit/>
          </a:bodyPr>
          <a:lstStyle/>
          <a:p>
            <a:r>
              <a:rPr lang="en-US" sz="1100" dirty="0">
                <a:latin typeface="+mn-lt"/>
              </a:rPr>
              <a:t>http://</a:t>
            </a:r>
            <a:r>
              <a:rPr lang="en-US" sz="1100" dirty="0" err="1">
                <a:latin typeface="+mn-lt"/>
              </a:rPr>
              <a:t>www.nhc.noaa.gov</a:t>
            </a:r>
            <a:r>
              <a:rPr lang="en-US" sz="1100" dirty="0">
                <a:latin typeface="+mn-lt"/>
              </a:rPr>
              <a:t>/data/</a:t>
            </a:r>
            <a:r>
              <a:rPr lang="en-US" sz="1100" dirty="0" err="1">
                <a:latin typeface="+mn-lt"/>
              </a:rPr>
              <a:t>tcr</a:t>
            </a:r>
            <a:r>
              <a:rPr lang="en-US" sz="1100" dirty="0">
                <a:latin typeface="+mn-lt"/>
              </a:rPr>
              <a:t>/AL182012_Sandy.pdf</a:t>
            </a:r>
          </a:p>
        </p:txBody>
      </p:sp>
    </p:spTree>
    <p:extLst>
      <p:ext uri="{BB962C8B-B14F-4D97-AF65-F5344CB8AC3E}">
        <p14:creationId xmlns:p14="http://schemas.microsoft.com/office/powerpoint/2010/main" val="19261065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4000"/>
                                  </p:stCondLst>
                                  <p:childTnLst>
                                    <p:set>
                                      <p:cBhvr>
                                        <p:cTn id="6" dur="1" fill="hold">
                                          <p:stCondLst>
                                            <p:cond delay="0"/>
                                          </p:stCondLst>
                                        </p:cTn>
                                        <p:tgtEl>
                                          <p:spTgt spid="17"/>
                                        </p:tgtEl>
                                        <p:attrNameLst>
                                          <p:attrName>style.visibility</p:attrName>
                                        </p:attrNameLst>
                                      </p:cBhvr>
                                      <p:to>
                                        <p:strVal val="visible"/>
                                      </p:to>
                                    </p:set>
                                  </p:childTnLst>
                                </p:cTn>
                              </p:par>
                            </p:childTnLst>
                          </p:cTn>
                        </p:par>
                        <p:par>
                          <p:cTn id="7" fill="hold">
                            <p:stCondLst>
                              <p:cond delay="4000"/>
                            </p:stCondLst>
                            <p:childTnLst>
                              <p:par>
                                <p:cTn id="8" presetID="9" presetClass="entr" presetSubtype="0" fill="hold" nodeType="afterEffect">
                                  <p:stCondLst>
                                    <p:cond delay="4000"/>
                                  </p:stCondLst>
                                  <p:childTnLst>
                                    <p:set>
                                      <p:cBhvr>
                                        <p:cTn id="9" dur="1" fill="hold">
                                          <p:stCondLst>
                                            <p:cond delay="0"/>
                                          </p:stCondLst>
                                        </p:cTn>
                                        <p:tgtEl>
                                          <p:spTgt spid="19"/>
                                        </p:tgtEl>
                                        <p:attrNameLst>
                                          <p:attrName>style.visibility</p:attrName>
                                        </p:attrNameLst>
                                      </p:cBhvr>
                                      <p:to>
                                        <p:strVal val="visible"/>
                                      </p:to>
                                    </p:set>
                                    <p:animEffect transition="in" filter="dissolve">
                                      <p:cBhvr>
                                        <p:cTn id="1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p:cNvSpPr>
          <p:nvPr>
            <p:ph idx="1"/>
          </p:nvPr>
        </p:nvSpPr>
        <p:spPr>
          <a:xfrm>
            <a:off x="278110" y="1242063"/>
            <a:ext cx="8649198" cy="5067967"/>
          </a:xfrm>
        </p:spPr>
        <p:txBody>
          <a:bodyPr/>
          <a:lstStyle/>
          <a:p>
            <a:pPr eaLnBrk="1" hangingPunct="1">
              <a:spcBef>
                <a:spcPts val="0"/>
              </a:spcBef>
            </a:pPr>
            <a:r>
              <a:rPr lang="en-US" sz="3200" b="1" i="1" dirty="0">
                <a:solidFill>
                  <a:srgbClr val="A10000"/>
                </a:solidFill>
                <a:latin typeface="+mj-lt"/>
              </a:rPr>
              <a:t>Vision</a:t>
            </a:r>
          </a:p>
          <a:p>
            <a:pPr marL="342900" lvl="1" indent="-342900" eaLnBrk="1" hangingPunct="1">
              <a:spcBef>
                <a:spcPts val="0"/>
              </a:spcBef>
              <a:buClr>
                <a:srgbClr val="A10000"/>
              </a:buClr>
              <a:buFont typeface="Arial"/>
              <a:buChar char="•"/>
            </a:pPr>
            <a:r>
              <a:rPr lang="en-US" sz="2800" dirty="0">
                <a:latin typeface="+mj-lt"/>
              </a:rPr>
              <a:t>Organize </a:t>
            </a:r>
            <a:r>
              <a:rPr lang="en-US" sz="2800" dirty="0" smtClean="0">
                <a:latin typeface="+mj-lt"/>
              </a:rPr>
              <a:t>hurricane </a:t>
            </a:r>
            <a:r>
              <a:rPr lang="en-US" sz="2800" dirty="0">
                <a:latin typeface="+mj-lt"/>
              </a:rPr>
              <a:t>community to dramatically improve numerical forecast guidance to NHC in 5-10 years</a:t>
            </a:r>
          </a:p>
          <a:p>
            <a:pPr eaLnBrk="1" hangingPunct="1">
              <a:spcBef>
                <a:spcPts val="0"/>
              </a:spcBef>
            </a:pPr>
            <a:r>
              <a:rPr lang="en-US" sz="3200" b="1" i="1" dirty="0" smtClean="0">
                <a:solidFill>
                  <a:srgbClr val="A50021"/>
                </a:solidFill>
                <a:latin typeface="+mj-lt"/>
                <a:ea typeface="Calibri" charset="0"/>
                <a:cs typeface="Calibri" charset="0"/>
              </a:rPr>
              <a:t>Goals</a:t>
            </a:r>
          </a:p>
          <a:p>
            <a:pPr eaLnBrk="1" hangingPunct="1">
              <a:spcBef>
                <a:spcPts val="0"/>
              </a:spcBef>
              <a:buFontTx/>
              <a:buChar char="•"/>
            </a:pPr>
            <a:r>
              <a:rPr lang="en-US" dirty="0" smtClean="0">
                <a:solidFill>
                  <a:srgbClr val="A50021"/>
                </a:solidFill>
                <a:latin typeface="Calibri" charset="0"/>
                <a:ea typeface="Calibri" charset="0"/>
                <a:cs typeface="Calibri" charset="0"/>
              </a:rPr>
              <a:t>Improve</a:t>
            </a:r>
            <a:r>
              <a:rPr lang="en-US" dirty="0" smtClean="0">
                <a:latin typeface="Calibri" charset="0"/>
                <a:ea typeface="Calibri" charset="0"/>
                <a:cs typeface="Calibri" charset="0"/>
              </a:rPr>
              <a:t> Forecast Accuracy </a:t>
            </a:r>
          </a:p>
          <a:p>
            <a:pPr lvl="1" eaLnBrk="1" hangingPunct="1">
              <a:spcBef>
                <a:spcPts val="0"/>
              </a:spcBef>
            </a:pPr>
            <a:r>
              <a:rPr lang="en-US" dirty="0" smtClean="0">
                <a:latin typeface="Calibri" charset="0"/>
                <a:ea typeface="Calibri" charset="0"/>
                <a:cs typeface="Calibri" charset="0"/>
              </a:rPr>
              <a:t>Hurricane impact areas (track) – 50% </a:t>
            </a:r>
            <a:br>
              <a:rPr lang="en-US" dirty="0" smtClean="0">
                <a:latin typeface="Calibri" charset="0"/>
                <a:ea typeface="Calibri" charset="0"/>
                <a:cs typeface="Calibri" charset="0"/>
              </a:rPr>
            </a:br>
            <a:r>
              <a:rPr lang="en-US" dirty="0" smtClean="0">
                <a:latin typeface="Calibri" charset="0"/>
                <a:ea typeface="Calibri" charset="0"/>
                <a:cs typeface="Calibri" charset="0"/>
              </a:rPr>
              <a:t>in 10 years</a:t>
            </a:r>
          </a:p>
          <a:p>
            <a:pPr lvl="1" eaLnBrk="1" hangingPunct="1">
              <a:spcBef>
                <a:spcPts val="0"/>
              </a:spcBef>
            </a:pPr>
            <a:r>
              <a:rPr lang="en-US" dirty="0" smtClean="0">
                <a:latin typeface="Calibri" charset="0"/>
                <a:ea typeface="Calibri" charset="0"/>
                <a:cs typeface="Calibri" charset="0"/>
              </a:rPr>
              <a:t>Severity (intensity) – 50% in 10 years</a:t>
            </a:r>
          </a:p>
          <a:p>
            <a:pPr lvl="1" eaLnBrk="1" hangingPunct="1">
              <a:spcBef>
                <a:spcPts val="0"/>
              </a:spcBef>
            </a:pPr>
            <a:r>
              <a:rPr lang="en-US" dirty="0" smtClean="0">
                <a:latin typeface="Calibri" charset="0"/>
                <a:ea typeface="Calibri" charset="0"/>
                <a:cs typeface="Calibri" charset="0"/>
              </a:rPr>
              <a:t>Rapid intensity change detection</a:t>
            </a:r>
          </a:p>
          <a:p>
            <a:pPr eaLnBrk="1" hangingPunct="1">
              <a:spcBef>
                <a:spcPts val="0"/>
              </a:spcBef>
              <a:spcAft>
                <a:spcPts val="0"/>
              </a:spcAft>
              <a:buFontTx/>
              <a:buChar char="•"/>
            </a:pPr>
            <a:r>
              <a:rPr lang="en-US" dirty="0" smtClean="0">
                <a:solidFill>
                  <a:srgbClr val="A50021"/>
                </a:solidFill>
                <a:latin typeface="Calibri" charset="0"/>
                <a:ea typeface="Calibri" charset="0"/>
                <a:cs typeface="Calibri" charset="0"/>
              </a:rPr>
              <a:t>Extend</a:t>
            </a:r>
            <a:r>
              <a:rPr lang="en-US" dirty="0" smtClean="0">
                <a:latin typeface="Calibri" charset="0"/>
                <a:ea typeface="Calibri" charset="0"/>
                <a:cs typeface="Calibri" charset="0"/>
              </a:rPr>
              <a:t> forecast reliability out to 7 days</a:t>
            </a:r>
          </a:p>
          <a:p>
            <a:pPr eaLnBrk="1" hangingPunct="1">
              <a:spcBef>
                <a:spcPts val="0"/>
              </a:spcBef>
              <a:spcAft>
                <a:spcPts val="0"/>
              </a:spcAft>
              <a:buFontTx/>
              <a:buChar char="•"/>
            </a:pPr>
            <a:r>
              <a:rPr lang="en-US" dirty="0" smtClean="0">
                <a:solidFill>
                  <a:srgbClr val="A50021"/>
                </a:solidFill>
                <a:latin typeface="Calibri" charset="0"/>
                <a:ea typeface="Calibri" charset="0"/>
                <a:cs typeface="Calibri" charset="0"/>
              </a:rPr>
              <a:t>Quantify, bound</a:t>
            </a:r>
            <a:r>
              <a:rPr lang="en-US" dirty="0" smtClean="0">
                <a:latin typeface="Calibri" charset="0"/>
                <a:ea typeface="Calibri" charset="0"/>
                <a:cs typeface="Calibri" charset="0"/>
              </a:rPr>
              <a:t> and </a:t>
            </a:r>
            <a:r>
              <a:rPr lang="en-US" dirty="0" smtClean="0">
                <a:solidFill>
                  <a:srgbClr val="A50021"/>
                </a:solidFill>
                <a:latin typeface="Calibri" charset="0"/>
                <a:ea typeface="Calibri" charset="0"/>
                <a:cs typeface="Calibri" charset="0"/>
              </a:rPr>
              <a:t>reduce</a:t>
            </a:r>
            <a:r>
              <a:rPr lang="en-US" dirty="0" smtClean="0">
                <a:latin typeface="Calibri" charset="0"/>
                <a:ea typeface="Calibri" charset="0"/>
                <a:cs typeface="Calibri" charset="0"/>
              </a:rPr>
              <a:t> forecast uncertainty to enable risk management decisions</a:t>
            </a:r>
          </a:p>
        </p:txBody>
      </p:sp>
      <p:pic>
        <p:nvPicPr>
          <p:cNvPr id="50184" name="Picture 8" descr="http://www.magazine.noaa.gov/stories/images/145135F120_sm.gif"/>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63155" y="2809024"/>
            <a:ext cx="2750940" cy="2184817"/>
          </a:xfrm>
          <a:prstGeom prst="rect">
            <a:avLst/>
          </a:prstGeom>
          <a:solidFill>
            <a:schemeClr val="bg2"/>
          </a:solidFill>
          <a:ln w="57150">
            <a:solidFill>
              <a:schemeClr val="bg2"/>
            </a:solidFill>
            <a:miter lim="800000"/>
            <a:headEnd/>
            <a:tailEnd/>
          </a:ln>
          <a:effectLst>
            <a:outerShdw blurRad="63500" dist="99190" dir="2388334" algn="ctr" rotWithShape="0">
              <a:srgbClr val="2E507A">
                <a:alpha val="50000"/>
              </a:srgbClr>
            </a:outerShdw>
          </a:effectLst>
        </p:spPr>
      </p:pic>
      <p:pic>
        <p:nvPicPr>
          <p:cNvPr id="18436" name="Picture 4"/>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589" y="136637"/>
            <a:ext cx="7578056" cy="1052913"/>
          </a:xfrm>
          <a:prstGeom prst="rect">
            <a:avLst/>
          </a:prstGeom>
          <a:noFill/>
          <a:ln w="9525">
            <a:noFill/>
            <a:miter lim="800000"/>
            <a:headEnd/>
            <a:tailEnd/>
          </a:ln>
        </p:spPr>
      </p:pic>
      <p:sp>
        <p:nvSpPr>
          <p:cNvPr id="2" name="TextBox 1"/>
          <p:cNvSpPr txBox="1"/>
          <p:nvPr/>
        </p:nvSpPr>
        <p:spPr>
          <a:xfrm>
            <a:off x="6639246" y="6614858"/>
            <a:ext cx="1531188"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a:latin typeface="+mn-lt"/>
              </a:rPr>
              <a:t>/</a:t>
            </a:r>
          </a:p>
        </p:txBody>
      </p:sp>
    </p:spTree>
    <p:extLst>
      <p:ext uri="{BB962C8B-B14F-4D97-AF65-F5344CB8AC3E}">
        <p14:creationId xmlns:p14="http://schemas.microsoft.com/office/powerpoint/2010/main" val="3709814257"/>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nodeType="with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p:cTn id="7" dur="500" fill="hold"/>
                                        <p:tgtEl>
                                          <p:spTgt spid="50184"/>
                                        </p:tgtEl>
                                        <p:attrNameLst>
                                          <p:attrName>ppt_w</p:attrName>
                                        </p:attrNameLst>
                                      </p:cBhvr>
                                      <p:tavLst>
                                        <p:tav tm="0">
                                          <p:val>
                                            <p:fltVal val="0"/>
                                          </p:val>
                                        </p:tav>
                                        <p:tav tm="100000">
                                          <p:val>
                                            <p:strVal val="#ppt_w"/>
                                          </p:val>
                                        </p:tav>
                                      </p:tavLst>
                                    </p:anim>
                                    <p:anim calcmode="lin" valueType="num">
                                      <p:cBhvr>
                                        <p:cTn id="8" dur="500" fill="hold"/>
                                        <p:tgtEl>
                                          <p:spTgt spid="50184"/>
                                        </p:tgtEl>
                                        <p:attrNameLst>
                                          <p:attrName>ppt_h</p:attrName>
                                        </p:attrNameLst>
                                      </p:cBhvr>
                                      <p:tavLst>
                                        <p:tav tm="0">
                                          <p:val>
                                            <p:fltVal val="0"/>
                                          </p:val>
                                        </p:tav>
                                        <p:tav tm="100000">
                                          <p:val>
                                            <p:strVal val="#ppt_h"/>
                                          </p:val>
                                        </p:tav>
                                      </p:tavLst>
                                    </p:anim>
                                    <p:animEffect transition="in" filter="fade">
                                      <p:cBhvr>
                                        <p:cTn id="9" dur="500"/>
                                        <p:tgtEl>
                                          <p:spTgt spid="501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0" descr="Untitled Image 5.pn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200775" y="4283075"/>
            <a:ext cx="2889250" cy="1743075"/>
          </a:xfrm>
          <a:prstGeom prst="rect">
            <a:avLst/>
          </a:prstGeom>
          <a:noFill/>
          <a:ln w="9525">
            <a:noFill/>
            <a:miter lim="800000"/>
            <a:headEnd/>
            <a:tailEnd/>
          </a:ln>
        </p:spPr>
      </p:pic>
      <p:sp>
        <p:nvSpPr>
          <p:cNvPr id="27651" name="Rectangle 2"/>
          <p:cNvSpPr>
            <a:spLocks noGrp="1" noChangeArrowheads="1"/>
          </p:cNvSpPr>
          <p:nvPr>
            <p:ph type="title"/>
          </p:nvPr>
        </p:nvSpPr>
        <p:spPr/>
        <p:txBody>
          <a:bodyPr/>
          <a:lstStyle/>
          <a:p>
            <a:pPr eaLnBrk="1" hangingPunct="1"/>
            <a:r>
              <a:rPr lang="en-US" smtClean="0">
                <a:latin typeface="Calibri" charset="0"/>
                <a:ea typeface="Calibri" charset="0"/>
                <a:cs typeface="Calibri" charset="0"/>
              </a:rPr>
              <a:t>HFIP Activities</a:t>
            </a:r>
          </a:p>
        </p:txBody>
      </p:sp>
      <p:sp>
        <p:nvSpPr>
          <p:cNvPr id="27652" name="Rectangle 3"/>
          <p:cNvSpPr>
            <a:spLocks noGrp="1" noChangeArrowheads="1"/>
          </p:cNvSpPr>
          <p:nvPr>
            <p:ph idx="1"/>
          </p:nvPr>
        </p:nvSpPr>
        <p:spPr>
          <a:xfrm>
            <a:off x="149225" y="1328738"/>
            <a:ext cx="6607175" cy="4953000"/>
          </a:xfrm>
        </p:spPr>
        <p:txBody>
          <a:bodyPr/>
          <a:lstStyle/>
          <a:p>
            <a:pPr marL="461963" indent="-461963" eaLnBrk="1" hangingPunct="1">
              <a:spcBef>
                <a:spcPts val="600"/>
              </a:spcBef>
            </a:pPr>
            <a:r>
              <a:rPr lang="en-US" dirty="0">
                <a:latin typeface="Calibri" charset="0"/>
                <a:ea typeface="Calibri" charset="0"/>
                <a:cs typeface="Calibri" charset="0"/>
              </a:rPr>
              <a:t>Traditional Hurricane Research Activities:</a:t>
            </a:r>
          </a:p>
          <a:p>
            <a:pPr marL="461963" indent="-461963" eaLnBrk="1" hangingPunct="1">
              <a:spcBef>
                <a:spcPts val="600"/>
              </a:spcBef>
              <a:buFontTx/>
              <a:buChar char="•"/>
            </a:pPr>
            <a:r>
              <a:rPr lang="en-US" sz="2000" dirty="0">
                <a:latin typeface="Calibri" charset="0"/>
                <a:ea typeface="Calibri" charset="0"/>
                <a:cs typeface="Calibri" charset="0"/>
              </a:rPr>
              <a:t>Observations, analysis, database, &amp; instrument R&amp;D (IFEX)</a:t>
            </a:r>
          </a:p>
          <a:p>
            <a:pPr marL="461963" indent="-461963" eaLnBrk="1" hangingPunct="1">
              <a:spcBef>
                <a:spcPts val="600"/>
              </a:spcBef>
              <a:buFontTx/>
              <a:buChar char="•"/>
            </a:pPr>
            <a:r>
              <a:rPr lang="en-US" sz="2000" dirty="0">
                <a:latin typeface="Calibri" charset="0"/>
                <a:ea typeface="Calibri" charset="0"/>
                <a:cs typeface="Calibri" charset="0"/>
              </a:rPr>
              <a:t>Statistical-dynamical model development</a:t>
            </a:r>
          </a:p>
          <a:p>
            <a:pPr marL="461963" indent="-461963" eaLnBrk="1" hangingPunct="1">
              <a:spcBef>
                <a:spcPts val="600"/>
              </a:spcBef>
              <a:buFontTx/>
              <a:buChar char="•"/>
            </a:pPr>
            <a:r>
              <a:rPr lang="en-US" sz="2000" dirty="0">
                <a:latin typeface="Calibri" charset="0"/>
                <a:ea typeface="Calibri" charset="0"/>
                <a:cs typeface="Calibri" charset="0"/>
              </a:rPr>
              <a:t>Advances in operational models (Stream 1)</a:t>
            </a:r>
          </a:p>
          <a:p>
            <a:pPr marL="461963" indent="-461963" eaLnBrk="1" hangingPunct="1">
              <a:spcBef>
                <a:spcPts val="600"/>
              </a:spcBef>
            </a:pPr>
            <a:r>
              <a:rPr lang="en-US" dirty="0">
                <a:latin typeface="Calibri" charset="0"/>
                <a:ea typeface="Calibri" charset="0"/>
                <a:cs typeface="Calibri" charset="0"/>
              </a:rPr>
              <a:t>New HFIP Research Thrusts:</a:t>
            </a:r>
            <a:endParaRPr lang="en-US" sz="2000" dirty="0">
              <a:latin typeface="Calibri" charset="0"/>
              <a:ea typeface="Calibri" charset="0"/>
              <a:cs typeface="Calibri" charset="0"/>
            </a:endParaRPr>
          </a:p>
          <a:p>
            <a:pPr marL="461963" indent="-461963" eaLnBrk="1" hangingPunct="1">
              <a:spcBef>
                <a:spcPts val="600"/>
              </a:spcBef>
              <a:buFontTx/>
              <a:buChar char="•"/>
            </a:pPr>
            <a:r>
              <a:rPr lang="en-US" sz="2000" dirty="0">
                <a:latin typeface="Calibri" charset="0"/>
                <a:ea typeface="Calibri" charset="0"/>
                <a:cs typeface="Calibri" charset="0"/>
              </a:rPr>
              <a:t>Experimental global and regional hurricane model development (Stream 2)</a:t>
            </a:r>
          </a:p>
          <a:p>
            <a:pPr marL="461963" indent="-461963" eaLnBrk="1" hangingPunct="1">
              <a:spcBef>
                <a:spcPts val="600"/>
              </a:spcBef>
              <a:buFontTx/>
              <a:buChar char="•"/>
            </a:pPr>
            <a:r>
              <a:rPr lang="en-US" sz="2000" dirty="0">
                <a:latin typeface="Calibri" charset="0"/>
                <a:ea typeface="Calibri" charset="0"/>
                <a:cs typeface="Calibri" charset="0"/>
              </a:rPr>
              <a:t>Data assimilation techniques and observing system strategy analysis development (Stream 1 &amp; 2)</a:t>
            </a:r>
          </a:p>
          <a:p>
            <a:pPr marL="461963" indent="-461963" eaLnBrk="1" hangingPunct="1">
              <a:spcBef>
                <a:spcPts val="600"/>
              </a:spcBef>
              <a:buFontTx/>
              <a:buChar char="•"/>
            </a:pPr>
            <a:r>
              <a:rPr lang="en-US" sz="2000" dirty="0">
                <a:latin typeface="Calibri" charset="0"/>
                <a:ea typeface="Calibri" charset="0"/>
                <a:cs typeface="Calibri" charset="0"/>
              </a:rPr>
              <a:t>Model evaluation tool </a:t>
            </a:r>
            <a:r>
              <a:rPr lang="en-US" sz="2000" dirty="0" smtClean="0">
                <a:latin typeface="Calibri" charset="0"/>
                <a:ea typeface="Calibri" charset="0"/>
                <a:cs typeface="Calibri" charset="0"/>
              </a:rPr>
              <a:t>development (Stream 1.5)</a:t>
            </a:r>
            <a:endParaRPr lang="en-US" sz="2000" dirty="0">
              <a:latin typeface="Calibri" charset="0"/>
              <a:ea typeface="Calibri" charset="0"/>
              <a:cs typeface="Calibri" charset="0"/>
            </a:endParaRPr>
          </a:p>
          <a:p>
            <a:pPr marL="461963" indent="-461963" eaLnBrk="1" hangingPunct="1">
              <a:spcBef>
                <a:spcPts val="600"/>
              </a:spcBef>
              <a:buFontTx/>
              <a:buChar char="•"/>
            </a:pPr>
            <a:r>
              <a:rPr lang="en-US" sz="2000" dirty="0">
                <a:latin typeface="Calibri" charset="0"/>
                <a:ea typeface="Calibri" charset="0"/>
                <a:cs typeface="Calibri" charset="0"/>
              </a:rPr>
              <a:t>Application and tool development for forecasters</a:t>
            </a:r>
          </a:p>
        </p:txBody>
      </p:sp>
      <p:sp>
        <p:nvSpPr>
          <p:cNvPr id="27653" name="Text Box 6"/>
          <p:cNvSpPr txBox="1">
            <a:spLocks noChangeArrowheads="1"/>
          </p:cNvSpPr>
          <p:nvPr/>
        </p:nvSpPr>
        <p:spPr bwMode="auto">
          <a:xfrm>
            <a:off x="238125" y="5969000"/>
            <a:ext cx="8639175" cy="427038"/>
          </a:xfrm>
          <a:prstGeom prst="rect">
            <a:avLst/>
          </a:prstGeom>
          <a:noFill/>
          <a:ln w="9525">
            <a:noFill/>
            <a:miter lim="800000"/>
            <a:headEnd/>
            <a:tailEnd/>
          </a:ln>
        </p:spPr>
        <p:txBody>
          <a:bodyPr>
            <a:prstTxWarp prst="textNoShape">
              <a:avLst/>
            </a:prstTxWarp>
            <a:spAutoFit/>
          </a:bodyPr>
          <a:lstStyle/>
          <a:p>
            <a:pPr algn="ctr">
              <a:spcBef>
                <a:spcPct val="50000"/>
              </a:spcBef>
            </a:pPr>
            <a:r>
              <a:rPr lang="en-US" sz="2200" dirty="0">
                <a:solidFill>
                  <a:srgbClr val="000090"/>
                </a:solidFill>
                <a:latin typeface="Calibri" charset="0"/>
                <a:ea typeface="Calibri" charset="0"/>
                <a:cs typeface="Calibri" charset="0"/>
              </a:rPr>
              <a:t>Partnership: NCEP, AOC, AOML, ESRL, GFDL, DTC, USWRP, NESDIS/STAR</a:t>
            </a:r>
          </a:p>
        </p:txBody>
      </p:sp>
      <p:sp>
        <p:nvSpPr>
          <p:cNvPr id="27654" name="Rectangle 6"/>
          <p:cNvSpPr>
            <a:spLocks/>
          </p:cNvSpPr>
          <p:nvPr/>
        </p:nvSpPr>
        <p:spPr bwMode="auto">
          <a:xfrm>
            <a:off x="6386976" y="4286274"/>
            <a:ext cx="525463" cy="381000"/>
          </a:xfrm>
          <a:prstGeom prst="rect">
            <a:avLst/>
          </a:prstGeom>
          <a:noFill/>
          <a:ln w="12700">
            <a:noFill/>
            <a:miter lim="800000"/>
            <a:headEnd/>
            <a:tailEnd/>
          </a:ln>
        </p:spPr>
        <p:txBody>
          <a:bodyPr lIns="0" tIns="0" rIns="40639" bIns="0" anchor="ctr">
            <a:prstTxWarp prst="textNoShape">
              <a:avLst/>
            </a:prstTxWarp>
          </a:bodyPr>
          <a:lstStyle/>
          <a:p>
            <a:pPr marL="39688" algn="ctr">
              <a:lnSpc>
                <a:spcPct val="50000"/>
              </a:lnSpc>
            </a:pPr>
            <a:r>
              <a:rPr lang="en-US" sz="1600" dirty="0">
                <a:solidFill>
                  <a:schemeClr val="bg1"/>
                </a:solidFill>
                <a:latin typeface="Calibri" charset="0"/>
                <a:ea typeface="Arial" charset="0"/>
                <a:cs typeface="Arial" charset="0"/>
                <a:sym typeface="Arial" charset="0"/>
              </a:rPr>
              <a:t>D1</a:t>
            </a:r>
          </a:p>
        </p:txBody>
      </p:sp>
      <p:sp>
        <p:nvSpPr>
          <p:cNvPr id="27655" name="Rectangle 8"/>
          <p:cNvSpPr>
            <a:spLocks noChangeArrowheads="1"/>
          </p:cNvSpPr>
          <p:nvPr/>
        </p:nvSpPr>
        <p:spPr bwMode="auto">
          <a:xfrm>
            <a:off x="7039388" y="4677263"/>
            <a:ext cx="515938" cy="288925"/>
          </a:xfrm>
          <a:prstGeom prst="rect">
            <a:avLst/>
          </a:prstGeom>
          <a:noFill/>
          <a:ln w="12700">
            <a:noFill/>
            <a:miter lim="800000"/>
            <a:headEnd/>
            <a:tailEnd/>
          </a:ln>
          <a:effectLst>
            <a:outerShdw blurRad="50800" dist="38100" dir="2700000">
              <a:srgbClr val="000000">
                <a:alpha val="43000"/>
              </a:srgbClr>
            </a:outerShdw>
          </a:effectLst>
        </p:spPr>
        <p:txBody>
          <a:bodyPr lIns="50800" tIns="50800" rIns="30479" bIns="50800" anchor="ctr">
            <a:prstTxWarp prst="textNoShape">
              <a:avLst/>
            </a:prstTxWarp>
          </a:bodyPr>
          <a:lstStyle/>
          <a:p>
            <a:pPr marL="39688" algn="ctr">
              <a:lnSpc>
                <a:spcPct val="90000"/>
              </a:lnSpc>
            </a:pPr>
            <a:r>
              <a:rPr lang="en-US" sz="1600" dirty="0">
                <a:solidFill>
                  <a:srgbClr val="FFFFFF"/>
                </a:solidFill>
                <a:latin typeface="Calibri" charset="0"/>
                <a:ea typeface="Arial" charset="0"/>
                <a:cs typeface="Arial" charset="0"/>
                <a:sym typeface="Arial" charset="0"/>
              </a:rPr>
              <a:t>D2</a:t>
            </a:r>
          </a:p>
        </p:txBody>
      </p:sp>
      <p:pic>
        <p:nvPicPr>
          <p:cNvPr id="27656" name="Picture 2" descr="tk2"/>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742113" y="2272006"/>
            <a:ext cx="1989137" cy="2057400"/>
          </a:xfrm>
          <a:prstGeom prst="rect">
            <a:avLst/>
          </a:prstGeom>
          <a:noFill/>
          <a:ln w="9525">
            <a:noFill/>
            <a:miter lim="800000"/>
            <a:headEnd/>
            <a:tailEnd/>
          </a:ln>
        </p:spPr>
      </p:pic>
      <p:pic>
        <p:nvPicPr>
          <p:cNvPr id="27657" name="Picture 11" descr="p3-gulfstream_S.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492875" y="1295693"/>
            <a:ext cx="2436813" cy="1036638"/>
          </a:xfrm>
          <a:prstGeom prst="rect">
            <a:avLst/>
          </a:prstGeom>
          <a:noFill/>
          <a:ln w="9525">
            <a:noFill/>
            <a:miter lim="800000"/>
            <a:headEnd/>
            <a:tailEnd/>
          </a:ln>
        </p:spPr>
      </p:pic>
      <p:sp>
        <p:nvSpPr>
          <p:cNvPr id="10" name="TextBox 9"/>
          <p:cNvSpPr txBox="1"/>
          <p:nvPr/>
        </p:nvSpPr>
        <p:spPr>
          <a:xfrm>
            <a:off x="6518676" y="6614858"/>
            <a:ext cx="2287806" cy="276999"/>
          </a:xfrm>
          <a:prstGeom prst="rect">
            <a:avLst/>
          </a:prstGeom>
          <a:noFill/>
        </p:spPr>
        <p:txBody>
          <a:bodyPr wrap="none" rtlCol="0">
            <a:spAutoFit/>
          </a:bodyPr>
          <a:lstStyle/>
          <a:p>
            <a:r>
              <a:rPr lang="en-US" sz="1200" dirty="0">
                <a:latin typeface="+mn-lt"/>
              </a:rPr>
              <a:t>http://</a:t>
            </a:r>
            <a:r>
              <a:rPr lang="en-US" sz="1200" dirty="0" err="1">
                <a:latin typeface="+mn-lt"/>
              </a:rPr>
              <a:t>www.hfip.org</a:t>
            </a:r>
            <a:r>
              <a:rPr lang="en-US" sz="1200" dirty="0" smtClean="0">
                <a:latin typeface="+mn-lt"/>
              </a:rPr>
              <a:t>/documents/</a:t>
            </a:r>
            <a:endParaRPr lang="en-US" sz="1200" dirty="0">
              <a:latin typeface="+mn-lt"/>
            </a:endParaRPr>
          </a:p>
        </p:txBody>
      </p:sp>
    </p:spTree>
    <p:extLst>
      <p:ext uri="{BB962C8B-B14F-4D97-AF65-F5344CB8AC3E}">
        <p14:creationId xmlns:p14="http://schemas.microsoft.com/office/powerpoint/2010/main" val="2367751739"/>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9" presetClass="entr" presetSubtype="0" accel="100000" fill="hold" grpId="0" nodeType="afterEffect">
                                  <p:stCondLst>
                                    <p:cond delay="3000"/>
                                  </p:stCondLst>
                                  <p:childTnLst>
                                    <p:set>
                                      <p:cBhvr>
                                        <p:cTn id="6" dur="1" fill="hold">
                                          <p:stCondLst>
                                            <p:cond delay="0"/>
                                          </p:stCondLst>
                                        </p:cTn>
                                        <p:tgtEl>
                                          <p:spTgt spid="27653"/>
                                        </p:tgtEl>
                                        <p:attrNameLst>
                                          <p:attrName>style.visibility</p:attrName>
                                        </p:attrNameLst>
                                      </p:cBhvr>
                                      <p:to>
                                        <p:strVal val="visible"/>
                                      </p:to>
                                    </p:set>
                                    <p:anim calcmode="lin" valueType="num">
                                      <p:cBhvr>
                                        <p:cTn id="7" dur="1000" fill="hold"/>
                                        <p:tgtEl>
                                          <p:spTgt spid="27653"/>
                                        </p:tgtEl>
                                        <p:attrNameLst>
                                          <p:attrName>ppt_h</p:attrName>
                                        </p:attrNameLst>
                                      </p:cBhvr>
                                      <p:tavLst>
                                        <p:tav tm="0">
                                          <p:val>
                                            <p:strVal val="#ppt_h/20"/>
                                          </p:val>
                                        </p:tav>
                                        <p:tav tm="50000">
                                          <p:val>
                                            <p:strVal val="#ppt_h/20"/>
                                          </p:val>
                                        </p:tav>
                                        <p:tav tm="100000">
                                          <p:val>
                                            <p:strVal val="#ppt_h"/>
                                          </p:val>
                                        </p:tav>
                                      </p:tavLst>
                                    </p:anim>
                                    <p:anim calcmode="lin" valueType="num">
                                      <p:cBhvr>
                                        <p:cTn id="8" dur="1000" fill="hold"/>
                                        <p:tgtEl>
                                          <p:spTgt spid="27653"/>
                                        </p:tgtEl>
                                        <p:attrNameLst>
                                          <p:attrName>ppt_w</p:attrName>
                                        </p:attrNameLst>
                                      </p:cBhvr>
                                      <p:tavLst>
                                        <p:tav tm="0">
                                          <p:val>
                                            <p:strVal val="#ppt_w+.3"/>
                                          </p:val>
                                        </p:tav>
                                        <p:tav tm="50000">
                                          <p:val>
                                            <p:strVal val="#ppt_w+.3"/>
                                          </p:val>
                                        </p:tav>
                                        <p:tav tm="100000">
                                          <p:val>
                                            <p:strVal val="#ppt_w"/>
                                          </p:val>
                                        </p:tav>
                                      </p:tavLst>
                                    </p:anim>
                                    <p:anim calcmode="lin" valueType="num">
                                      <p:cBhvr>
                                        <p:cTn id="9" dur="1000" fill="hold"/>
                                        <p:tgtEl>
                                          <p:spTgt spid="27653"/>
                                        </p:tgtEl>
                                        <p:attrNameLst>
                                          <p:attrName>ppt_x</p:attrName>
                                        </p:attrNameLst>
                                      </p:cBhvr>
                                      <p:tavLst>
                                        <p:tav tm="0">
                                          <p:val>
                                            <p:strVal val="#ppt_x-.3"/>
                                          </p:val>
                                        </p:tav>
                                        <p:tav tm="50000">
                                          <p:val>
                                            <p:strVal val="#ppt_x"/>
                                          </p:val>
                                        </p:tav>
                                        <p:tav tm="100000">
                                          <p:val>
                                            <p:strVal val="#ppt_x"/>
                                          </p:val>
                                        </p:tav>
                                      </p:tavLst>
                                    </p:anim>
                                    <p:anim calcmode="lin" valueType="num">
                                      <p:cBhvr>
                                        <p:cTn id="10" dur="1000" fill="hold"/>
                                        <p:tgtEl>
                                          <p:spTgt spid="276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589866" y="1665640"/>
            <a:ext cx="4554134" cy="4599676"/>
            <a:chOff x="4589866" y="1665640"/>
            <a:chExt cx="4554134" cy="4599676"/>
          </a:xfrm>
        </p:grpSpPr>
        <p:pic>
          <p:nvPicPr>
            <p:cNvPr id="3" name="Picture 2" descr="mslp_f14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9866" y="1718723"/>
              <a:ext cx="4554134" cy="4546593"/>
            </a:xfrm>
            <a:prstGeom prst="rect">
              <a:avLst/>
            </a:prstGeom>
          </p:spPr>
        </p:pic>
        <p:sp>
          <p:nvSpPr>
            <p:cNvPr id="58" name="TextBox 57"/>
            <p:cNvSpPr txBox="1"/>
            <p:nvPr/>
          </p:nvSpPr>
          <p:spPr>
            <a:xfrm>
              <a:off x="4956706" y="1665640"/>
              <a:ext cx="3832466" cy="338554"/>
            </a:xfrm>
            <a:prstGeom prst="rect">
              <a:avLst/>
            </a:prstGeom>
            <a:solidFill>
              <a:schemeClr val="bg1"/>
            </a:solidFill>
          </p:spPr>
          <p:txBody>
            <a:bodyPr wrap="square" rtlCol="0">
              <a:spAutoFit/>
            </a:bodyPr>
            <a:lstStyle/>
            <a:p>
              <a:pPr algn="ctr"/>
              <a:r>
                <a:rPr lang="en-US" sz="1600" dirty="0" smtClean="0">
                  <a:solidFill>
                    <a:srgbClr val="000000"/>
                  </a:solidFill>
                </a:rPr>
                <a:t>7-Day forecast – 20 member ensemble</a:t>
              </a:r>
              <a:endParaRPr lang="en-US" sz="1600" dirty="0">
                <a:solidFill>
                  <a:srgbClr val="000000"/>
                </a:solidFill>
              </a:endParaRPr>
            </a:p>
          </p:txBody>
        </p:sp>
      </p:grpSp>
      <p:sp>
        <p:nvSpPr>
          <p:cNvPr id="31746" name="Rectangle 17"/>
          <p:cNvSpPr>
            <a:spLocks noGrp="1" noChangeArrowheads="1"/>
          </p:cNvSpPr>
          <p:nvPr>
            <p:ph type="title"/>
          </p:nvPr>
        </p:nvSpPr>
        <p:spPr>
          <a:xfrm>
            <a:off x="0" y="0"/>
            <a:ext cx="7747000" cy="1333500"/>
          </a:xfrm>
        </p:spPr>
        <p:txBody>
          <a:bodyPr rIns="30479"/>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GFS/EnKF</a:t>
            </a:r>
            <a:endParaRPr lang="en-US" sz="4800" dirty="0" smtClean="0">
              <a:latin typeface="Calibri" charset="0"/>
              <a:ea typeface="Calibri" charset="0"/>
              <a:cs typeface="Calibri" charset="0"/>
            </a:endParaRPr>
          </a:p>
        </p:txBody>
      </p:sp>
      <p:sp>
        <p:nvSpPr>
          <p:cNvPr id="31747"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sp>
        <p:nvSpPr>
          <p:cNvPr id="31750" name="TextBox 12"/>
          <p:cNvSpPr txBox="1">
            <a:spLocks noChangeArrowheads="1"/>
          </p:cNvSpPr>
          <p:nvPr/>
        </p:nvSpPr>
        <p:spPr bwMode="auto">
          <a:xfrm>
            <a:off x="4839747" y="6213269"/>
            <a:ext cx="3570208" cy="276999"/>
          </a:xfrm>
          <a:prstGeom prst="rect">
            <a:avLst/>
          </a:prstGeom>
          <a:noFill/>
          <a:ln w="9525">
            <a:noFill/>
            <a:miter lim="800000"/>
            <a:headEnd/>
            <a:tailEnd/>
          </a:ln>
        </p:spPr>
        <p:txBody>
          <a:bodyPr wrap="none">
            <a:prstTxWarp prst="textNoShape">
              <a:avLst/>
            </a:prstTxWarp>
            <a:spAutoFit/>
          </a:bodyPr>
          <a:lstStyle/>
          <a:p>
            <a:r>
              <a:rPr lang="en-US" sz="1200" dirty="0">
                <a:latin typeface="Calibri" charset="0"/>
                <a:ea typeface="Calibri" charset="0"/>
                <a:cs typeface="Calibri" charset="0"/>
              </a:rPr>
              <a:t>http://</a:t>
            </a:r>
            <a:r>
              <a:rPr lang="en-US" sz="1200" dirty="0" err="1">
                <a:latin typeface="Calibri" charset="0"/>
                <a:ea typeface="Calibri" charset="0"/>
                <a:cs typeface="Calibri" charset="0"/>
              </a:rPr>
              <a:t>www.esrl.noaa.gov</a:t>
            </a:r>
            <a:r>
              <a:rPr lang="en-US" sz="1200" dirty="0">
                <a:latin typeface="Calibri" charset="0"/>
                <a:ea typeface="Calibri" charset="0"/>
                <a:cs typeface="Calibri" charset="0"/>
              </a:rPr>
              <a:t>/</a:t>
            </a:r>
            <a:r>
              <a:rPr lang="en-US" sz="1200" dirty="0" err="1">
                <a:latin typeface="Calibri" charset="0"/>
                <a:ea typeface="Calibri" charset="0"/>
                <a:cs typeface="Calibri" charset="0"/>
              </a:rPr>
              <a:t>psd</a:t>
            </a:r>
            <a:r>
              <a:rPr lang="en-US" sz="1200" dirty="0">
                <a:latin typeface="Calibri" charset="0"/>
                <a:ea typeface="Calibri" charset="0"/>
                <a:cs typeface="Calibri" charset="0"/>
              </a:rPr>
              <a:t>/forecasts/</a:t>
            </a:r>
            <a:r>
              <a:rPr lang="en-US" sz="1200" dirty="0" err="1">
                <a:latin typeface="Calibri" charset="0"/>
                <a:ea typeface="Calibri" charset="0"/>
                <a:cs typeface="Calibri" charset="0"/>
              </a:rPr>
              <a:t>gfsenkf</a:t>
            </a:r>
            <a:r>
              <a:rPr lang="en-US" sz="1200" dirty="0">
                <a:latin typeface="Calibri" charset="0"/>
                <a:ea typeface="Calibri" charset="0"/>
                <a:cs typeface="Calibri" charset="0"/>
              </a:rPr>
              <a:t>/</a:t>
            </a:r>
            <a:r>
              <a:rPr lang="en-US" sz="1200" dirty="0" err="1">
                <a:latin typeface="Calibri" charset="0"/>
                <a:ea typeface="Calibri" charset="0"/>
                <a:cs typeface="Calibri" charset="0"/>
              </a:rPr>
              <a:t>ens</a:t>
            </a:r>
            <a:r>
              <a:rPr lang="en-US" sz="1200" dirty="0">
                <a:latin typeface="Calibri" charset="0"/>
                <a:ea typeface="Calibri" charset="0"/>
                <a:cs typeface="Calibri" charset="0"/>
              </a:rPr>
              <a:t>/</a:t>
            </a:r>
          </a:p>
        </p:txBody>
      </p:sp>
      <p:sp>
        <p:nvSpPr>
          <p:cNvPr id="31751" name="Rectangle 3"/>
          <p:cNvSpPr>
            <a:spLocks/>
          </p:cNvSpPr>
          <p:nvPr/>
        </p:nvSpPr>
        <p:spPr bwMode="auto">
          <a:xfrm>
            <a:off x="2827336" y="1323448"/>
            <a:ext cx="3594100" cy="307777"/>
          </a:xfrm>
          <a:prstGeom prst="rect">
            <a:avLst/>
          </a:prstGeom>
          <a:noFill/>
          <a:ln w="12700">
            <a:noFill/>
            <a:miter lim="800000"/>
            <a:headEnd/>
            <a:tailEnd/>
          </a:ln>
        </p:spPr>
        <p:txBody>
          <a:bodyPr lIns="0" tIns="0" rIns="40639" bIns="0">
            <a:prstTxWarp prst="textNoShape">
              <a:avLst/>
            </a:prstTxWarp>
            <a:spAutoFit/>
          </a:bodyPr>
          <a:lstStyle/>
          <a:p>
            <a:pPr marL="39688"/>
            <a:r>
              <a:rPr lang="en-US" sz="2000" b="1" dirty="0" smtClean="0">
                <a:latin typeface="Calibri" charset="0"/>
                <a:ea typeface="Arial" charset="0"/>
                <a:cs typeface="Arial" charset="0"/>
                <a:sym typeface="Arial" charset="0"/>
              </a:rPr>
              <a:t>Sandy (18L</a:t>
            </a:r>
            <a:r>
              <a:rPr lang="en-US" sz="2000" b="1" dirty="0">
                <a:latin typeface="Calibri" charset="0"/>
                <a:ea typeface="Arial" charset="0"/>
                <a:cs typeface="Arial" charset="0"/>
                <a:sym typeface="Arial" charset="0"/>
              </a:rPr>
              <a:t>) – </a:t>
            </a:r>
            <a:r>
              <a:rPr lang="en-US" sz="2000" b="1" dirty="0" err="1">
                <a:latin typeface="Calibri" charset="0"/>
                <a:ea typeface="Arial" charset="0"/>
                <a:cs typeface="Arial" charset="0"/>
                <a:sym typeface="Arial" charset="0"/>
              </a:rPr>
              <a:t>init</a:t>
            </a:r>
            <a:r>
              <a:rPr lang="en-US" sz="2000" b="1" dirty="0">
                <a:latin typeface="Calibri" charset="0"/>
                <a:ea typeface="Arial" charset="0"/>
                <a:cs typeface="Arial" charset="0"/>
                <a:sym typeface="Arial" charset="0"/>
              </a:rPr>
              <a:t> </a:t>
            </a:r>
            <a:r>
              <a:rPr lang="en-US" sz="2000" b="1" dirty="0" smtClean="0">
                <a:latin typeface="Calibri" charset="0"/>
                <a:ea typeface="Arial" charset="0"/>
                <a:cs typeface="Arial" charset="0"/>
                <a:sym typeface="Arial" charset="0"/>
              </a:rPr>
              <a:t>00Z 23 October</a:t>
            </a:r>
            <a:endParaRPr lang="en-US" sz="2000" b="1" dirty="0">
              <a:latin typeface="Calibri" charset="0"/>
              <a:ea typeface="Arial" charset="0"/>
              <a:cs typeface="Arial" charset="0"/>
              <a:sym typeface="Arial" charset="0"/>
            </a:endParaRPr>
          </a:p>
        </p:txBody>
      </p:sp>
      <p:sp>
        <p:nvSpPr>
          <p:cNvPr id="10" name="TextBox 9"/>
          <p:cNvSpPr txBox="1"/>
          <p:nvPr/>
        </p:nvSpPr>
        <p:spPr>
          <a:xfrm>
            <a:off x="333905" y="1650251"/>
            <a:ext cx="3832466" cy="338554"/>
          </a:xfrm>
          <a:prstGeom prst="rect">
            <a:avLst/>
          </a:prstGeom>
          <a:noFill/>
        </p:spPr>
        <p:txBody>
          <a:bodyPr wrap="square" rtlCol="0">
            <a:spAutoFit/>
          </a:bodyPr>
          <a:lstStyle/>
          <a:p>
            <a:r>
              <a:rPr lang="en-US" sz="1600" dirty="0" smtClean="0">
                <a:solidFill>
                  <a:srgbClr val="000000"/>
                </a:solidFill>
              </a:rPr>
              <a:t>GFS/EnKF T382 20 member ensemble</a:t>
            </a:r>
            <a:endParaRPr lang="en-US" sz="1600" dirty="0">
              <a:solidFill>
                <a:srgbClr val="000000"/>
              </a:solidFill>
            </a:endParaRPr>
          </a:p>
        </p:txBody>
      </p:sp>
      <p:pic>
        <p:nvPicPr>
          <p:cNvPr id="2" name="Picture 1" descr="ellipses.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 y="2053021"/>
            <a:ext cx="4640927" cy="4034512"/>
          </a:xfrm>
          <a:prstGeom prst="rect">
            <a:avLst/>
          </a:prstGeom>
        </p:spPr>
      </p:pic>
      <p:sp>
        <p:nvSpPr>
          <p:cNvPr id="41" name="Freeform 40"/>
          <p:cNvSpPr/>
          <p:nvPr/>
        </p:nvSpPr>
        <p:spPr>
          <a:xfrm>
            <a:off x="1955797" y="3666066"/>
            <a:ext cx="702737" cy="1733893"/>
          </a:xfrm>
          <a:custGeom>
            <a:avLst/>
            <a:gdLst>
              <a:gd name="connsiteX0" fmla="*/ 0 w 1299104"/>
              <a:gd name="connsiteY0" fmla="*/ 2978497 h 2978497"/>
              <a:gd name="connsiteX1" fmla="*/ 56984 w 1299104"/>
              <a:gd name="connsiteY1" fmla="*/ 2880802 h 2978497"/>
              <a:gd name="connsiteX2" fmla="*/ 154672 w 1299104"/>
              <a:gd name="connsiteY2" fmla="*/ 2726118 h 2978497"/>
              <a:gd name="connsiteX3" fmla="*/ 146532 w 1299104"/>
              <a:gd name="connsiteY3" fmla="*/ 2498162 h 2978497"/>
              <a:gd name="connsiteX4" fmla="*/ 260501 w 1299104"/>
              <a:gd name="connsiteY4" fmla="*/ 2237642 h 2978497"/>
              <a:gd name="connsiteX5" fmla="*/ 455877 w 1299104"/>
              <a:gd name="connsiteY5" fmla="*/ 1895708 h 2978497"/>
              <a:gd name="connsiteX6" fmla="*/ 366330 w 1299104"/>
              <a:gd name="connsiteY6" fmla="*/ 1594482 h 2978497"/>
              <a:gd name="connsiteX7" fmla="*/ 284923 w 1299104"/>
              <a:gd name="connsiteY7" fmla="*/ 1390950 h 2978497"/>
              <a:gd name="connsiteX8" fmla="*/ 301204 w 1299104"/>
              <a:gd name="connsiteY8" fmla="*/ 1309537 h 2978497"/>
              <a:gd name="connsiteX9" fmla="*/ 415173 w 1299104"/>
              <a:gd name="connsiteY9" fmla="*/ 1187418 h 2978497"/>
              <a:gd name="connsiteX10" fmla="*/ 610549 w 1299104"/>
              <a:gd name="connsiteY10" fmla="*/ 959463 h 2978497"/>
              <a:gd name="connsiteX11" fmla="*/ 976879 w 1299104"/>
              <a:gd name="connsiteY11" fmla="*/ 772214 h 2978497"/>
              <a:gd name="connsiteX12" fmla="*/ 1294365 w 1299104"/>
              <a:gd name="connsiteY12" fmla="*/ 544258 h 2978497"/>
              <a:gd name="connsiteX13" fmla="*/ 1123411 w 1299104"/>
              <a:gd name="connsiteY13" fmla="*/ 218607 h 2978497"/>
              <a:gd name="connsiteX14" fmla="*/ 553565 w 1299104"/>
              <a:gd name="connsiteY14" fmla="*/ 15076 h 2978497"/>
              <a:gd name="connsiteX15" fmla="*/ 561705 w 1299104"/>
              <a:gd name="connsiteY15" fmla="*/ 15076 h 2978497"/>
              <a:gd name="connsiteX16" fmla="*/ 553565 w 1299104"/>
              <a:gd name="connsiteY16" fmla="*/ 15076 h 297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9104" h="2978497">
                <a:moveTo>
                  <a:pt x="0" y="2978497"/>
                </a:moveTo>
                <a:cubicBezTo>
                  <a:pt x="15602" y="2950681"/>
                  <a:pt x="31205" y="2922865"/>
                  <a:pt x="56984" y="2880802"/>
                </a:cubicBezTo>
                <a:cubicBezTo>
                  <a:pt x="82763" y="2838739"/>
                  <a:pt x="139747" y="2789891"/>
                  <a:pt x="154672" y="2726118"/>
                </a:cubicBezTo>
                <a:cubicBezTo>
                  <a:pt x="169597" y="2662345"/>
                  <a:pt x="128894" y="2579575"/>
                  <a:pt x="146532" y="2498162"/>
                </a:cubicBezTo>
                <a:cubicBezTo>
                  <a:pt x="164170" y="2416749"/>
                  <a:pt x="208944" y="2338051"/>
                  <a:pt x="260501" y="2237642"/>
                </a:cubicBezTo>
                <a:cubicBezTo>
                  <a:pt x="312059" y="2137233"/>
                  <a:pt x="438239" y="2002901"/>
                  <a:pt x="455877" y="1895708"/>
                </a:cubicBezTo>
                <a:cubicBezTo>
                  <a:pt x="473515" y="1788515"/>
                  <a:pt x="394822" y="1678608"/>
                  <a:pt x="366330" y="1594482"/>
                </a:cubicBezTo>
                <a:cubicBezTo>
                  <a:pt x="337838" y="1510356"/>
                  <a:pt x="295777" y="1438441"/>
                  <a:pt x="284923" y="1390950"/>
                </a:cubicBezTo>
                <a:cubicBezTo>
                  <a:pt x="274069" y="1343459"/>
                  <a:pt x="279496" y="1343459"/>
                  <a:pt x="301204" y="1309537"/>
                </a:cubicBezTo>
                <a:cubicBezTo>
                  <a:pt x="322912" y="1275615"/>
                  <a:pt x="363616" y="1245764"/>
                  <a:pt x="415173" y="1187418"/>
                </a:cubicBezTo>
                <a:cubicBezTo>
                  <a:pt x="466730" y="1129072"/>
                  <a:pt x="516931" y="1028664"/>
                  <a:pt x="610549" y="959463"/>
                </a:cubicBezTo>
                <a:cubicBezTo>
                  <a:pt x="704167" y="890262"/>
                  <a:pt x="862910" y="841415"/>
                  <a:pt x="976879" y="772214"/>
                </a:cubicBezTo>
                <a:cubicBezTo>
                  <a:pt x="1090848" y="703013"/>
                  <a:pt x="1269943" y="636526"/>
                  <a:pt x="1294365" y="544258"/>
                </a:cubicBezTo>
                <a:cubicBezTo>
                  <a:pt x="1318787" y="451990"/>
                  <a:pt x="1246878" y="306804"/>
                  <a:pt x="1123411" y="218607"/>
                </a:cubicBezTo>
                <a:cubicBezTo>
                  <a:pt x="999944" y="130410"/>
                  <a:pt x="647183" y="48998"/>
                  <a:pt x="553565" y="15076"/>
                </a:cubicBezTo>
                <a:cubicBezTo>
                  <a:pt x="459947" y="-18846"/>
                  <a:pt x="561705" y="15076"/>
                  <a:pt x="561705" y="15076"/>
                </a:cubicBezTo>
                <a:lnTo>
                  <a:pt x="553565" y="15076"/>
                </a:lnTo>
              </a:path>
            </a:pathLst>
          </a:custGeom>
          <a:ln w="38100" cmpd="sng">
            <a:solidFill>
              <a:srgbClr val="008000"/>
            </a:solidFill>
          </a:ln>
        </p:spPr>
        <p:txBody>
          <a:bodyPr vert="horz" wrap="non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cxnSp>
        <p:nvCxnSpPr>
          <p:cNvPr id="6" name="Straight Arrow Connector 5"/>
          <p:cNvCxnSpPr>
            <a:endCxn id="41" idx="10"/>
          </p:cNvCxnSpPr>
          <p:nvPr/>
        </p:nvCxnSpPr>
        <p:spPr>
          <a:xfrm>
            <a:off x="1625600" y="4021664"/>
            <a:ext cx="660467" cy="202941"/>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711195" y="3903137"/>
            <a:ext cx="1012917" cy="307777"/>
          </a:xfrm>
          <a:prstGeom prst="rect">
            <a:avLst/>
          </a:prstGeom>
          <a:noFill/>
        </p:spPr>
        <p:txBody>
          <a:bodyPr wrap="none" rtlCol="0">
            <a:spAutoFit/>
          </a:bodyPr>
          <a:lstStyle/>
          <a:p>
            <a:r>
              <a:rPr lang="en-US" sz="1400" b="1" dirty="0" smtClean="0">
                <a:solidFill>
                  <a:srgbClr val="008000"/>
                </a:solidFill>
              </a:rPr>
              <a:t>Observed</a:t>
            </a:r>
            <a:endParaRPr lang="en-US" sz="1400" b="1" dirty="0">
              <a:solidFill>
                <a:srgbClr val="008000"/>
              </a:solidFill>
            </a:endParaRPr>
          </a:p>
        </p:txBody>
      </p:sp>
      <p:grpSp>
        <p:nvGrpSpPr>
          <p:cNvPr id="14" name="Group 13"/>
          <p:cNvGrpSpPr/>
          <p:nvPr/>
        </p:nvGrpSpPr>
        <p:grpSpPr>
          <a:xfrm>
            <a:off x="5046133" y="2209800"/>
            <a:ext cx="3666066" cy="3615266"/>
            <a:chOff x="5046133" y="2209800"/>
            <a:chExt cx="3666066" cy="3615266"/>
          </a:xfrm>
        </p:grpSpPr>
        <p:sp>
          <p:nvSpPr>
            <p:cNvPr id="12" name="Oval 11"/>
            <p:cNvSpPr/>
            <p:nvPr/>
          </p:nvSpPr>
          <p:spPr>
            <a:xfrm>
              <a:off x="6163733" y="22436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Oval 41"/>
            <p:cNvSpPr/>
            <p:nvPr/>
          </p:nvSpPr>
          <p:spPr>
            <a:xfrm>
              <a:off x="7366000" y="39200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Oval 42"/>
            <p:cNvSpPr/>
            <p:nvPr/>
          </p:nvSpPr>
          <p:spPr>
            <a:xfrm>
              <a:off x="5046133" y="38862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Oval 43"/>
            <p:cNvSpPr/>
            <p:nvPr/>
          </p:nvSpPr>
          <p:spPr>
            <a:xfrm>
              <a:off x="7306733" y="30141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Oval 44"/>
            <p:cNvSpPr/>
            <p:nvPr/>
          </p:nvSpPr>
          <p:spPr>
            <a:xfrm>
              <a:off x="5096933" y="31496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Oval 45"/>
            <p:cNvSpPr/>
            <p:nvPr/>
          </p:nvSpPr>
          <p:spPr>
            <a:xfrm>
              <a:off x="6197600" y="30818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Oval 46"/>
            <p:cNvSpPr/>
            <p:nvPr/>
          </p:nvSpPr>
          <p:spPr>
            <a:xfrm>
              <a:off x="8390465" y="46397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8382000" y="5511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Oval 48"/>
            <p:cNvSpPr/>
            <p:nvPr/>
          </p:nvSpPr>
          <p:spPr>
            <a:xfrm>
              <a:off x="6104466" y="54948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Oval 49"/>
            <p:cNvSpPr/>
            <p:nvPr/>
          </p:nvSpPr>
          <p:spPr>
            <a:xfrm>
              <a:off x="7239000" y="2209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Oval 50"/>
            <p:cNvSpPr/>
            <p:nvPr/>
          </p:nvSpPr>
          <p:spPr>
            <a:xfrm>
              <a:off x="5054599" y="23452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Oval 51"/>
            <p:cNvSpPr/>
            <p:nvPr/>
          </p:nvSpPr>
          <p:spPr>
            <a:xfrm>
              <a:off x="7340600" y="4758267"/>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3" name="Oval 52"/>
            <p:cNvSpPr/>
            <p:nvPr/>
          </p:nvSpPr>
          <p:spPr>
            <a:xfrm>
              <a:off x="7332133" y="55541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Oval 53"/>
            <p:cNvSpPr/>
            <p:nvPr/>
          </p:nvSpPr>
          <p:spPr>
            <a:xfrm>
              <a:off x="6189133" y="3911599"/>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Oval 54"/>
            <p:cNvSpPr/>
            <p:nvPr/>
          </p:nvSpPr>
          <p:spPr>
            <a:xfrm>
              <a:off x="8483599" y="2336800"/>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Oval 55"/>
            <p:cNvSpPr/>
            <p:nvPr/>
          </p:nvSpPr>
          <p:spPr>
            <a:xfrm>
              <a:off x="8475133" y="4004733"/>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5147733" y="5596466"/>
              <a:ext cx="228600" cy="228600"/>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3" name="Picture 12" descr="AL182012_5NLW_002_A.GIF"/>
          <p:cNvPicPr>
            <a:picLocks noChangeAspect="1"/>
          </p:cNvPicPr>
          <p:nvPr/>
        </p:nvPicPr>
        <p:blipFill rotWithShape="1">
          <a:blip r:embed="rId5" cstate="email">
            <a:extLst>
              <a:ext uri="{28A0092B-C50C-407E-A947-70E740481C1C}">
                <a14:useLocalDpi xmlns:a14="http://schemas.microsoft.com/office/drawing/2010/main"/>
              </a:ext>
            </a:extLst>
          </a:blip>
          <a:srcRect l="3097" r="2343" b="19247"/>
          <a:stretch/>
        </p:blipFill>
        <p:spPr>
          <a:xfrm>
            <a:off x="4576409" y="2971801"/>
            <a:ext cx="4449058" cy="3039534"/>
          </a:xfrm>
          <a:prstGeom prst="rect">
            <a:avLst/>
          </a:prstGeom>
        </p:spPr>
      </p:pic>
    </p:spTree>
    <p:extLst>
      <p:ext uri="{BB962C8B-B14F-4D97-AF65-F5344CB8AC3E}">
        <p14:creationId xmlns:p14="http://schemas.microsoft.com/office/powerpoint/2010/main" val="227943656"/>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3622" t="1169" r="3764" b="5860"/>
          <a:stretch/>
        </p:blipFill>
        <p:spPr bwMode="auto">
          <a:xfrm>
            <a:off x="1078951" y="1296290"/>
            <a:ext cx="7033136" cy="51095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555" name="Rectangle 2"/>
          <p:cNvSpPr txBox="1">
            <a:spLocks noChangeArrowheads="1"/>
          </p:cNvSpPr>
          <p:nvPr/>
        </p:nvSpPr>
        <p:spPr bwMode="auto">
          <a:xfrm>
            <a:off x="22761" y="0"/>
            <a:ext cx="7829190" cy="127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r>
              <a:rPr lang="en-US" sz="4800" dirty="0" smtClean="0">
                <a:solidFill>
                  <a:schemeClr val="bg1"/>
                </a:solidFill>
                <a:latin typeface="+mn-lt"/>
              </a:rPr>
              <a:t>HFIP Successes to date:</a:t>
            </a:r>
            <a:endParaRPr lang="en-US" sz="4800" dirty="0">
              <a:solidFill>
                <a:schemeClr val="bg1"/>
              </a:solidFill>
              <a:latin typeface="+mn-lt"/>
            </a:endParaRPr>
          </a:p>
          <a:p>
            <a:r>
              <a:rPr lang="en-US" sz="3600" dirty="0" smtClean="0">
                <a:solidFill>
                  <a:schemeClr val="bg1"/>
                </a:solidFill>
                <a:latin typeface="+mn-lt"/>
              </a:rPr>
              <a:t>Operational GFS Track Forecasts</a:t>
            </a:r>
            <a:endParaRPr lang="en-US" sz="3600" dirty="0">
              <a:solidFill>
                <a:schemeClr val="bg1"/>
              </a:solidFill>
              <a:latin typeface="+mn-lt"/>
            </a:endParaRPr>
          </a:p>
        </p:txBody>
      </p:sp>
      <p:sp>
        <p:nvSpPr>
          <p:cNvPr id="3" name="Rectangle 2"/>
          <p:cNvSpPr/>
          <p:nvPr/>
        </p:nvSpPr>
        <p:spPr>
          <a:xfrm>
            <a:off x="2603509" y="2337470"/>
            <a:ext cx="4572000" cy="646331"/>
          </a:xfrm>
          <a:prstGeom prst="rect">
            <a:avLst/>
          </a:prstGeom>
        </p:spPr>
        <p:txBody>
          <a:bodyPr>
            <a:spAutoFit/>
          </a:bodyPr>
          <a:lstStyle/>
          <a:p>
            <a:pPr algn="ctr"/>
            <a:r>
              <a:rPr lang="en-US" sz="2000" b="1" dirty="0" smtClean="0"/>
              <a:t>2012 </a:t>
            </a:r>
            <a:r>
              <a:rPr lang="en-US" sz="2000" b="1" dirty="0"/>
              <a:t>Track Error</a:t>
            </a:r>
            <a:br>
              <a:rPr lang="en-US" sz="2000" b="1" dirty="0"/>
            </a:br>
            <a:r>
              <a:rPr lang="en-US" sz="1600" b="1" dirty="0"/>
              <a:t>(% Improvement over HFIP baseline</a:t>
            </a:r>
            <a:r>
              <a:rPr lang="en-US" sz="1600" b="1" dirty="0" smtClean="0"/>
              <a:t>)</a:t>
            </a:r>
            <a:endParaRPr lang="en-US" sz="1600" dirty="0"/>
          </a:p>
        </p:txBody>
      </p:sp>
    </p:spTree>
    <p:extLst>
      <p:ext uri="{BB962C8B-B14F-4D97-AF65-F5344CB8AC3E}">
        <p14:creationId xmlns:p14="http://schemas.microsoft.com/office/powerpoint/2010/main" val="190030721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7"/>
          <p:cNvSpPr txBox="1">
            <a:spLocks noChangeArrowheads="1"/>
          </p:cNvSpPr>
          <p:nvPr/>
        </p:nvSpPr>
        <p:spPr>
          <a:xfrm>
            <a:off x="0" y="0"/>
            <a:ext cx="7747000" cy="1333500"/>
          </a:xfrm>
          <a:prstGeom prst="rect">
            <a:avLst/>
          </a:prstGeom>
        </p:spPr>
        <p:txBody>
          <a:bodyPr rIns="30479"/>
          <a:lstStyle>
            <a:lvl1pPr algn="l" rtl="0" eaLnBrk="0" fontAlgn="base" hangingPunct="0">
              <a:lnSpc>
                <a:spcPct val="85000"/>
              </a:lnSpc>
              <a:spcBef>
                <a:spcPct val="0"/>
              </a:spcBef>
              <a:spcAft>
                <a:spcPct val="0"/>
              </a:spcAft>
              <a:defRPr sz="5400">
                <a:solidFill>
                  <a:schemeClr val="bg1"/>
                </a:solidFill>
                <a:latin typeface="Arial"/>
                <a:ea typeface="ＭＳ Ｐゴシック" charset="-128"/>
                <a:cs typeface="ＭＳ Ｐゴシック" pitchFamily="-112" charset="-128"/>
              </a:defRPr>
            </a:lvl1pPr>
            <a:lvl2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2pPr>
            <a:lvl3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3pPr>
            <a:lvl4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4pPr>
            <a:lvl5pPr algn="l" rtl="0" eaLnBrk="0" fontAlgn="base" hangingPunct="0">
              <a:lnSpc>
                <a:spcPct val="85000"/>
              </a:lnSpc>
              <a:spcBef>
                <a:spcPct val="0"/>
              </a:spcBef>
              <a:spcAft>
                <a:spcPct val="0"/>
              </a:spcAft>
              <a:defRPr sz="5400">
                <a:solidFill>
                  <a:schemeClr val="bg1"/>
                </a:solidFill>
                <a:latin typeface="Arial" charset="0"/>
                <a:ea typeface="ＭＳ Ｐゴシック" charset="-128"/>
                <a:cs typeface="ＭＳ Ｐゴシック" charset="-128"/>
              </a:defRPr>
            </a:lvl5pPr>
            <a:lvl6pPr marL="457200" algn="l" rtl="0" fontAlgn="base">
              <a:lnSpc>
                <a:spcPct val="85000"/>
              </a:lnSpc>
              <a:spcBef>
                <a:spcPct val="0"/>
              </a:spcBef>
              <a:spcAft>
                <a:spcPct val="0"/>
              </a:spcAft>
              <a:defRPr sz="5400">
                <a:solidFill>
                  <a:schemeClr val="bg1"/>
                </a:solidFill>
                <a:latin typeface="TradeGothicBold" pitchFamily="2" charset="0"/>
              </a:defRPr>
            </a:lvl6pPr>
            <a:lvl7pPr marL="914400" algn="l" rtl="0" fontAlgn="base">
              <a:lnSpc>
                <a:spcPct val="85000"/>
              </a:lnSpc>
              <a:spcBef>
                <a:spcPct val="0"/>
              </a:spcBef>
              <a:spcAft>
                <a:spcPct val="0"/>
              </a:spcAft>
              <a:defRPr sz="5400">
                <a:solidFill>
                  <a:schemeClr val="bg1"/>
                </a:solidFill>
                <a:latin typeface="TradeGothicBold" pitchFamily="2" charset="0"/>
              </a:defRPr>
            </a:lvl7pPr>
            <a:lvl8pPr marL="1371600" algn="l" rtl="0" fontAlgn="base">
              <a:lnSpc>
                <a:spcPct val="85000"/>
              </a:lnSpc>
              <a:spcBef>
                <a:spcPct val="0"/>
              </a:spcBef>
              <a:spcAft>
                <a:spcPct val="0"/>
              </a:spcAft>
              <a:defRPr sz="5400">
                <a:solidFill>
                  <a:schemeClr val="bg1"/>
                </a:solidFill>
                <a:latin typeface="TradeGothicBold" pitchFamily="2" charset="0"/>
              </a:defRPr>
            </a:lvl8pPr>
            <a:lvl9pPr marL="1828800" algn="l" rtl="0" fontAlgn="base">
              <a:lnSpc>
                <a:spcPct val="85000"/>
              </a:lnSpc>
              <a:spcBef>
                <a:spcPct val="0"/>
              </a:spcBef>
              <a:spcAft>
                <a:spcPct val="0"/>
              </a:spcAft>
              <a:defRPr sz="5400">
                <a:solidFill>
                  <a:schemeClr val="bg1"/>
                </a:solidFill>
                <a:latin typeface="TradeGothicBold" pitchFamily="2" charset="0"/>
              </a:defRPr>
            </a:lvl9pPr>
          </a:lstStyle>
          <a:p>
            <a:pPr eaLnBrk="1" hangingPunct="1"/>
            <a:r>
              <a:rPr lang="en-US" sz="4800" dirty="0" smtClean="0">
                <a:latin typeface="Calibri" charset="0"/>
                <a:ea typeface="Calibri" charset="0"/>
                <a:cs typeface="Calibri" charset="0"/>
              </a:rPr>
              <a:t>Global Model Development – </a:t>
            </a:r>
            <a:r>
              <a:rPr lang="en-US" sz="4000" dirty="0" smtClean="0">
                <a:latin typeface="Calibri" charset="0"/>
                <a:ea typeface="Calibri" charset="0"/>
                <a:cs typeface="Calibri" charset="0"/>
              </a:rPr>
              <a:t>Ensemble – Genesis</a:t>
            </a:r>
            <a:endParaRPr lang="en-US" sz="4800" dirty="0" smtClean="0">
              <a:latin typeface="Calibri" charset="0"/>
              <a:ea typeface="Calibri" charset="0"/>
              <a:cs typeface="Calibri" charset="0"/>
            </a:endParaRPr>
          </a:p>
        </p:txBody>
      </p:sp>
      <p:sp>
        <p:nvSpPr>
          <p:cNvPr id="23" name="Text Box 8"/>
          <p:cNvSpPr txBox="1">
            <a:spLocks noChangeArrowheads="1"/>
          </p:cNvSpPr>
          <p:nvPr/>
        </p:nvSpPr>
        <p:spPr bwMode="auto">
          <a:xfrm>
            <a:off x="5310781" y="6614469"/>
            <a:ext cx="3721098" cy="261610"/>
          </a:xfrm>
          <a:prstGeom prst="rect">
            <a:avLst/>
          </a:prstGeom>
          <a:noFill/>
          <a:ln w="9525">
            <a:noFill/>
            <a:miter lim="800000"/>
            <a:headEnd/>
            <a:tailEnd/>
          </a:ln>
        </p:spPr>
        <p:txBody>
          <a:bodyPr wrap="square">
            <a:prstTxWarp prst="textNoShape">
              <a:avLst/>
            </a:prstTxWarp>
            <a:spAutoFit/>
          </a:bodyPr>
          <a:lstStyle/>
          <a:p>
            <a:r>
              <a:rPr lang="en-US" sz="1100" dirty="0" smtClean="0">
                <a:latin typeface="Calibri" charset="0"/>
                <a:ea typeface="Arial" charset="0"/>
                <a:cs typeface="Arial" charset="0"/>
              </a:rPr>
              <a:t>Global Model Team - Tom </a:t>
            </a:r>
            <a:r>
              <a:rPr lang="en-US" sz="1100" dirty="0" err="1">
                <a:latin typeface="Calibri" charset="0"/>
                <a:ea typeface="Arial" charset="0"/>
                <a:cs typeface="Arial" charset="0"/>
              </a:rPr>
              <a:t>Hamill</a:t>
            </a:r>
            <a:r>
              <a:rPr lang="en-US" sz="1100" dirty="0">
                <a:latin typeface="Calibri" charset="0"/>
                <a:ea typeface="Arial" charset="0"/>
                <a:cs typeface="Arial" charset="0"/>
              </a:rPr>
              <a:t> &amp; Jeff </a:t>
            </a:r>
            <a:r>
              <a:rPr lang="en-US" sz="1100" dirty="0" smtClean="0">
                <a:latin typeface="Calibri" charset="0"/>
                <a:ea typeface="Arial" charset="0"/>
                <a:cs typeface="Arial" charset="0"/>
              </a:rPr>
              <a:t>Whitaker </a:t>
            </a:r>
            <a:r>
              <a:rPr lang="en-US" sz="1100" dirty="0">
                <a:latin typeface="Calibri" charset="0"/>
                <a:ea typeface="Arial" charset="0"/>
                <a:cs typeface="Arial" charset="0"/>
              </a:rPr>
              <a:t>(ESRL)</a:t>
            </a:r>
          </a:p>
        </p:txBody>
      </p:sp>
      <p:pic>
        <p:nvPicPr>
          <p:cNvPr id="17" name="Picture 2" descr="C:\Disc F\HFIP\sandy verification slide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73666" y="1299526"/>
            <a:ext cx="7169680" cy="5152074"/>
          </a:xfrm>
          <a:prstGeom prst="rect">
            <a:avLst/>
          </a:prstGeom>
          <a:noFill/>
        </p:spPr>
      </p:pic>
    </p:spTree>
    <p:extLst>
      <p:ext uri="{BB962C8B-B14F-4D97-AF65-F5344CB8AC3E}">
        <p14:creationId xmlns:p14="http://schemas.microsoft.com/office/powerpoint/2010/main" val="381298236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3" name="Rectangle 13"/>
          <p:cNvSpPr>
            <a:spLocks noGrp="1" noChangeArrowheads="1"/>
          </p:cNvSpPr>
          <p:nvPr>
            <p:ph type="body" idx="1"/>
          </p:nvPr>
        </p:nvSpPr>
        <p:spPr>
          <a:xfrm>
            <a:off x="2688645" y="1733550"/>
            <a:ext cx="3737588" cy="4572000"/>
          </a:xfrm>
        </p:spPr>
        <p:txBody>
          <a:bodyPr/>
          <a:lstStyle/>
          <a:p>
            <a:pPr>
              <a:lnSpc>
                <a:spcPct val="90000"/>
              </a:lnSpc>
            </a:pPr>
            <a:r>
              <a:rPr lang="en-US" sz="2000" dirty="0" smtClean="0">
                <a:latin typeface="Calibri" charset="0"/>
                <a:ea typeface="Calibri" charset="0"/>
                <a:cs typeface="Calibri" charset="0"/>
              </a:rPr>
              <a:t>HFIP operational (27/9</a:t>
            </a:r>
            <a:r>
              <a:rPr lang="en-US" sz="2000" dirty="0">
                <a:latin typeface="Calibri" charset="0"/>
                <a:ea typeface="Calibri" charset="0"/>
                <a:cs typeface="Calibri" charset="0"/>
              </a:rPr>
              <a:t>/3 </a:t>
            </a:r>
            <a:r>
              <a:rPr lang="en-US" sz="2000" dirty="0" smtClean="0">
                <a:latin typeface="Calibri" charset="0"/>
                <a:ea typeface="Calibri" charset="0"/>
                <a:cs typeface="Calibri" charset="0"/>
              </a:rPr>
              <a:t>km)</a:t>
            </a:r>
          </a:p>
          <a:p>
            <a:pPr lvl="1" eaLnBrk="1" hangingPunct="1"/>
            <a:r>
              <a:rPr lang="en-US" sz="1400" dirty="0" smtClean="0"/>
              <a:t>Advanced nesting algorithm providing resolutions to 3 km</a:t>
            </a:r>
          </a:p>
          <a:p>
            <a:pPr lvl="1" eaLnBrk="1" hangingPunct="1"/>
            <a:r>
              <a:rPr lang="en-US" sz="1400" dirty="0" smtClean="0"/>
              <a:t>Viable operational pathway &amp; potential transition to operations</a:t>
            </a:r>
          </a:p>
          <a:p>
            <a:pPr lvl="1" eaLnBrk="1" hangingPunct="1"/>
            <a:r>
              <a:rPr lang="en-US" sz="1400" dirty="0" smtClean="0"/>
              <a:t>Pathway to Improved structure and intensity predictions*</a:t>
            </a:r>
          </a:p>
          <a:p>
            <a:pPr lvl="1" eaLnBrk="1" hangingPunct="1"/>
            <a:r>
              <a:rPr lang="en-US" sz="1400" dirty="0" smtClean="0"/>
              <a:t>Extension of initialization algorithm down to 3 km resolution</a:t>
            </a:r>
            <a:endParaRPr lang="en-US" sz="1600" dirty="0" smtClean="0"/>
          </a:p>
          <a:p>
            <a:pPr>
              <a:lnSpc>
                <a:spcPct val="90000"/>
              </a:lnSpc>
            </a:pPr>
            <a:endParaRPr lang="en-US" sz="2000" dirty="0" smtClean="0">
              <a:latin typeface="Calibri" charset="0"/>
              <a:ea typeface="Calibri" charset="0"/>
              <a:cs typeface="Calibri" charset="0"/>
            </a:endParaRPr>
          </a:p>
          <a:p>
            <a:pPr>
              <a:lnSpc>
                <a:spcPct val="90000"/>
              </a:lnSpc>
            </a:pPr>
            <a:r>
              <a:rPr lang="en-US" sz="2000" dirty="0" smtClean="0">
                <a:latin typeface="Calibri" charset="0"/>
                <a:ea typeface="Calibri" charset="0"/>
                <a:cs typeface="Calibri" charset="0"/>
              </a:rPr>
              <a:t>19 </a:t>
            </a:r>
            <a:r>
              <a:rPr lang="en-US" sz="2000" dirty="0">
                <a:latin typeface="Calibri" charset="0"/>
                <a:ea typeface="Calibri" charset="0"/>
                <a:cs typeface="Calibri" charset="0"/>
              </a:rPr>
              <a:t>main products; e.g.,</a:t>
            </a:r>
          </a:p>
          <a:p>
            <a:pPr lvl="1">
              <a:lnSpc>
                <a:spcPct val="90000"/>
              </a:lnSpc>
            </a:pPr>
            <a:r>
              <a:rPr lang="en-US" sz="1600" dirty="0">
                <a:latin typeface="Calibri" charset="0"/>
                <a:ea typeface="Calibri" charset="0"/>
                <a:cs typeface="Calibri" charset="0"/>
              </a:rPr>
              <a:t>Synthetic microwave imagery</a:t>
            </a:r>
          </a:p>
          <a:p>
            <a:pPr lvl="1">
              <a:lnSpc>
                <a:spcPct val="90000"/>
              </a:lnSpc>
            </a:pPr>
            <a:r>
              <a:rPr lang="en-US" sz="1600" dirty="0">
                <a:solidFill>
                  <a:srgbClr val="FF0000"/>
                </a:solidFill>
                <a:latin typeface="Calibri" charset="0"/>
                <a:ea typeface="Calibri" charset="0"/>
                <a:cs typeface="Calibri" charset="0"/>
              </a:rPr>
              <a:t>SHIPS predictors</a:t>
            </a:r>
          </a:p>
          <a:p>
            <a:pPr lvl="1">
              <a:lnSpc>
                <a:spcPct val="90000"/>
              </a:lnSpc>
            </a:pPr>
            <a:r>
              <a:rPr lang="en-US" sz="1600" dirty="0">
                <a:solidFill>
                  <a:srgbClr val="FF0000"/>
                </a:solidFill>
                <a:latin typeface="Calibri" charset="0"/>
                <a:ea typeface="Calibri" charset="0"/>
                <a:cs typeface="Calibri" charset="0"/>
              </a:rPr>
              <a:t>Shear </a:t>
            </a:r>
            <a:r>
              <a:rPr lang="en-US" sz="1600" dirty="0">
                <a:latin typeface="Calibri" charset="0"/>
                <a:ea typeface="Calibri" charset="0"/>
                <a:cs typeface="Calibri" charset="0"/>
              </a:rPr>
              <a:t>and Steering</a:t>
            </a:r>
          </a:p>
          <a:p>
            <a:pPr lvl="1">
              <a:lnSpc>
                <a:spcPct val="90000"/>
              </a:lnSpc>
            </a:pPr>
            <a:r>
              <a:rPr lang="en-US" sz="1600" dirty="0">
                <a:solidFill>
                  <a:srgbClr val="FF0000"/>
                </a:solidFill>
                <a:latin typeface="Calibri" charset="0"/>
                <a:ea typeface="Calibri" charset="0"/>
                <a:cs typeface="Calibri" charset="0"/>
              </a:rPr>
              <a:t>Time-height cross-sections </a:t>
            </a:r>
          </a:p>
          <a:p>
            <a:pPr lvl="1">
              <a:lnSpc>
                <a:spcPct val="90000"/>
              </a:lnSpc>
            </a:pPr>
            <a:r>
              <a:rPr lang="en-US" sz="1600" dirty="0">
                <a:latin typeface="Calibri" charset="0"/>
                <a:ea typeface="Calibri" charset="0"/>
                <a:cs typeface="Calibri" charset="0"/>
              </a:rPr>
              <a:t>Swaths (</a:t>
            </a:r>
            <a:r>
              <a:rPr lang="en-US" sz="1600" dirty="0">
                <a:solidFill>
                  <a:srgbClr val="FF0000"/>
                </a:solidFill>
                <a:latin typeface="Calibri" charset="0"/>
                <a:ea typeface="Calibri" charset="0"/>
                <a:cs typeface="Calibri" charset="0"/>
              </a:rPr>
              <a:t>wind </a:t>
            </a:r>
            <a:r>
              <a:rPr lang="en-US" sz="1600" dirty="0">
                <a:latin typeface="Calibri" charset="0"/>
                <a:ea typeface="Calibri" charset="0"/>
                <a:cs typeface="Calibri" charset="0"/>
              </a:rPr>
              <a:t>and rainfall)</a:t>
            </a:r>
          </a:p>
        </p:txBody>
      </p:sp>
      <p:pic>
        <p:nvPicPr>
          <p:cNvPr id="6" name="Picture 5" descr="850-200_shear-cpr_18hr.gif"/>
          <p:cNvPicPr>
            <a:picLocks noChangeAspect="1"/>
          </p:cNvPicPr>
          <p:nvPr/>
        </p:nvPicPr>
        <p:blipFill rotWithShape="1">
          <a:blip r:embed="rId3" cstate="email">
            <a:extLst>
              <a:ext uri="{28A0092B-C50C-407E-A947-70E740481C1C}">
                <a14:useLocalDpi xmlns:a14="http://schemas.microsoft.com/office/drawing/2010/main"/>
              </a:ext>
            </a:extLst>
          </a:blip>
          <a:srcRect l="1533" t="3127" r="3495" b="7289"/>
          <a:stretch/>
        </p:blipFill>
        <p:spPr>
          <a:xfrm>
            <a:off x="6242332" y="1690604"/>
            <a:ext cx="2852928" cy="2018302"/>
          </a:xfrm>
          <a:prstGeom prst="rect">
            <a:avLst/>
          </a:prstGeom>
        </p:spPr>
      </p:pic>
      <p:pic>
        <p:nvPicPr>
          <p:cNvPr id="7" name="Picture 6" descr="850-200_shear-cpr_36hr.gif"/>
          <p:cNvPicPr>
            <a:picLocks noChangeAspect="1"/>
          </p:cNvPicPr>
          <p:nvPr/>
        </p:nvPicPr>
        <p:blipFill rotWithShape="1">
          <a:blip r:embed="rId4" cstate="email">
            <a:extLst>
              <a:ext uri="{28A0092B-C50C-407E-A947-70E740481C1C}">
                <a14:useLocalDpi xmlns:a14="http://schemas.microsoft.com/office/drawing/2010/main"/>
              </a:ext>
            </a:extLst>
          </a:blip>
          <a:srcRect l="1894" t="3127" r="3404" b="6809"/>
          <a:stretch/>
        </p:blipFill>
        <p:spPr>
          <a:xfrm>
            <a:off x="6250579" y="1690534"/>
            <a:ext cx="2852928" cy="2034936"/>
          </a:xfrm>
          <a:prstGeom prst="rect">
            <a:avLst/>
          </a:prstGeom>
        </p:spPr>
      </p:pic>
      <p:pic>
        <p:nvPicPr>
          <p:cNvPr id="5" name="Picture 4" descr="predictors.gif"/>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6341" y="4057281"/>
            <a:ext cx="2922606" cy="2191956"/>
          </a:xfrm>
          <a:prstGeom prst="rect">
            <a:avLst/>
          </a:prstGeom>
        </p:spPr>
      </p:pic>
      <p:pic>
        <p:nvPicPr>
          <p:cNvPr id="4" name="Picture 3" descr="windprof.gif"/>
          <p:cNvPicPr>
            <a:picLocks noChangeAspect="1"/>
          </p:cNvPicPr>
          <p:nvPr/>
        </p:nvPicPr>
        <p:blipFill rotWithShape="1">
          <a:blip r:embed="rId6" cstate="email">
            <a:extLst>
              <a:ext uri="{28A0092B-C50C-407E-A947-70E740481C1C}">
                <a14:useLocalDpi xmlns:a14="http://schemas.microsoft.com/office/drawing/2010/main"/>
              </a:ext>
            </a:extLst>
          </a:blip>
          <a:srcRect l="5231" t="2525" r="1781" b="5246"/>
          <a:stretch/>
        </p:blipFill>
        <p:spPr>
          <a:xfrm>
            <a:off x="74223" y="4147993"/>
            <a:ext cx="2743200" cy="2040617"/>
          </a:xfrm>
          <a:prstGeom prst="rect">
            <a:avLst/>
          </a:prstGeom>
        </p:spPr>
      </p:pic>
      <p:pic>
        <p:nvPicPr>
          <p:cNvPr id="3" name="Picture 2" descr="Screen shot 2012-08-14 at 10.46.40 AM.pn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5975" y="1657546"/>
            <a:ext cx="2615417" cy="2201818"/>
          </a:xfrm>
          <a:prstGeom prst="rect">
            <a:avLst/>
          </a:prstGeom>
        </p:spPr>
      </p:pic>
      <p:sp>
        <p:nvSpPr>
          <p:cNvPr id="35842" name="Rectangle 12"/>
          <p:cNvSpPr>
            <a:spLocks noGrp="1" noChangeArrowheads="1"/>
          </p:cNvSpPr>
          <p:nvPr>
            <p:ph type="title"/>
          </p:nvPr>
        </p:nvSpPr>
        <p:spPr/>
        <p:txBody>
          <a:bodyPr/>
          <a:lstStyle/>
          <a:p>
            <a:r>
              <a:rPr lang="en-US">
                <a:latin typeface="Calibri" charset="0"/>
                <a:ea typeface="Calibri" charset="0"/>
                <a:cs typeface="Calibri" charset="0"/>
              </a:rPr>
              <a:t/>
            </a:r>
            <a:br>
              <a:rPr lang="en-US">
                <a:latin typeface="Calibri" charset="0"/>
                <a:ea typeface="Calibri" charset="0"/>
                <a:cs typeface="Calibri" charset="0"/>
              </a:rPr>
            </a:br>
            <a:endParaRPr lang="en-US">
              <a:latin typeface="Calibri" charset="0"/>
              <a:ea typeface="Calibri" charset="0"/>
              <a:cs typeface="Calibri" charset="0"/>
            </a:endParaRPr>
          </a:p>
        </p:txBody>
      </p:sp>
      <p:sp>
        <p:nvSpPr>
          <p:cNvPr id="35850" name="TextBox 4"/>
          <p:cNvSpPr txBox="1">
            <a:spLocks noChangeArrowheads="1"/>
          </p:cNvSpPr>
          <p:nvPr/>
        </p:nvSpPr>
        <p:spPr bwMode="auto">
          <a:xfrm>
            <a:off x="4971090" y="6630925"/>
            <a:ext cx="4180888" cy="246221"/>
          </a:xfrm>
          <a:prstGeom prst="rect">
            <a:avLst/>
          </a:prstGeom>
          <a:noFill/>
          <a:ln w="9525">
            <a:noFill/>
            <a:miter lim="800000"/>
            <a:headEnd/>
            <a:tailEnd/>
          </a:ln>
        </p:spPr>
        <p:txBody>
          <a:bodyPr wrap="square">
            <a:prstTxWarp prst="textNoShape">
              <a:avLst/>
            </a:prstTxWarp>
            <a:spAutoFit/>
          </a:bodyPr>
          <a:lstStyle/>
          <a:p>
            <a:r>
              <a:rPr lang="en-US" sz="1000" dirty="0" smtClean="0">
                <a:latin typeface="Calibri" charset="0"/>
              </a:rPr>
              <a:t>HWRF Model Team - Gopal</a:t>
            </a:r>
            <a:r>
              <a:rPr lang="en-US" sz="1000" dirty="0">
                <a:latin typeface="Calibri" charset="0"/>
              </a:rPr>
              <a:t>, </a:t>
            </a:r>
            <a:r>
              <a:rPr lang="en-US" sz="1000" dirty="0" smtClean="0">
                <a:latin typeface="Calibri" charset="0"/>
              </a:rPr>
              <a:t>X. Zhang</a:t>
            </a:r>
            <a:r>
              <a:rPr lang="en-US" sz="1000" dirty="0">
                <a:latin typeface="Calibri" charset="0"/>
              </a:rPr>
              <a:t> (</a:t>
            </a:r>
            <a:r>
              <a:rPr lang="en-US" sz="1000" dirty="0" smtClean="0">
                <a:latin typeface="Calibri" charset="0"/>
              </a:rPr>
              <a:t>HRD), V. Tallapragada, S. Trahan (EMC)</a:t>
            </a:r>
            <a:endParaRPr lang="en-US" sz="1000" dirty="0">
              <a:latin typeface="Calibri" charset="0"/>
            </a:endParaRPr>
          </a:p>
        </p:txBody>
      </p:sp>
      <p:sp>
        <p:nvSpPr>
          <p:cNvPr id="35851" name="Rectangle 17"/>
          <p:cNvSpPr>
            <a:spLocks noChangeArrowheads="1"/>
          </p:cNvSpPr>
          <p:nvPr/>
        </p:nvSpPr>
        <p:spPr bwMode="auto">
          <a:xfrm>
            <a:off x="2536190" y="3887567"/>
            <a:ext cx="3777334"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Calibri" charset="0"/>
                <a:hlinkClick r:id="rId8"/>
              </a:rPr>
              <a:t>https://storm.aoml.noaa.gov/realtime</a:t>
            </a:r>
            <a:endParaRPr lang="en-US" sz="1800" dirty="0">
              <a:solidFill>
                <a:srgbClr val="FF0000"/>
              </a:solidFill>
              <a:latin typeface="Calibri" charset="0"/>
            </a:endParaRPr>
          </a:p>
        </p:txBody>
      </p:sp>
      <p:sp>
        <p:nvSpPr>
          <p:cNvPr id="35852" name="Rectangle 2"/>
          <p:cNvSpPr txBox="1">
            <a:spLocks noChangeArrowheads="1"/>
          </p:cNvSpPr>
          <p:nvPr/>
        </p:nvSpPr>
        <p:spPr bwMode="auto">
          <a:xfrm>
            <a:off x="0" y="0"/>
            <a:ext cx="8382000" cy="1243013"/>
          </a:xfrm>
          <a:prstGeom prst="rect">
            <a:avLst/>
          </a:prstGeom>
          <a:noFill/>
          <a:ln w="9525">
            <a:noFill/>
            <a:miter lim="800000"/>
            <a:headEnd/>
            <a:tailEnd/>
          </a:ln>
        </p:spPr>
        <p:txBody>
          <a:bodyPr anchor="ctr">
            <a:prstTxWarp prst="textNoShape">
              <a:avLst/>
            </a:prstTxWarp>
          </a:bodyPr>
          <a:lstStyle/>
          <a:p>
            <a:r>
              <a:rPr lang="en-US" sz="4800" dirty="0">
                <a:solidFill>
                  <a:schemeClr val="bg1"/>
                </a:solidFill>
                <a:latin typeface="Calibri" charset="0"/>
              </a:rPr>
              <a:t>Regional Model Development: </a:t>
            </a:r>
            <a:r>
              <a:rPr lang="en-US" sz="4000" dirty="0">
                <a:solidFill>
                  <a:schemeClr val="bg1"/>
                </a:solidFill>
                <a:latin typeface="Calibri" charset="0"/>
              </a:rPr>
              <a:t>HWRF</a:t>
            </a:r>
          </a:p>
        </p:txBody>
      </p:sp>
      <p:pic>
        <p:nvPicPr>
          <p:cNvPr id="18" name="Picture 9" descr="C:\Users\gopal\Desktop\AMS2012\HWRFv3p2_IRENE09L_2011-08-26-06Z_GOES-12_IR-Channel4.gif"/>
          <p:cNvPicPr>
            <a:picLocks noChangeAspect="1" noChangeArrowheads="1" noCrop="1"/>
          </p:cNvPicPr>
          <p:nvPr/>
        </p:nvPicPr>
        <p:blipFill>
          <a:blip r:embed="rId9" cstate="email">
            <a:extLst>
              <a:ext uri="{28A0092B-C50C-407E-A947-70E740481C1C}">
                <a14:useLocalDpi xmlns:a14="http://schemas.microsoft.com/office/drawing/2010/main"/>
              </a:ext>
            </a:extLst>
          </a:blip>
          <a:srcRect/>
          <a:stretch>
            <a:fillRect/>
          </a:stretch>
        </p:blipFill>
        <p:spPr bwMode="auto">
          <a:xfrm>
            <a:off x="2467861" y="2333761"/>
            <a:ext cx="3810000" cy="317490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7"/>
          <p:cNvSpPr>
            <a:spLocks noChangeArrowheads="1"/>
          </p:cNvSpPr>
          <p:nvPr/>
        </p:nvSpPr>
        <p:spPr bwMode="auto">
          <a:xfrm>
            <a:off x="2290739" y="1290473"/>
            <a:ext cx="4533400" cy="369332"/>
          </a:xfrm>
          <a:prstGeom prst="rect">
            <a:avLst/>
          </a:prstGeom>
          <a:noFill/>
          <a:ln w="9525">
            <a:noFill/>
            <a:miter lim="800000"/>
            <a:headEnd/>
            <a:tailEnd/>
          </a:ln>
        </p:spPr>
        <p:txBody>
          <a:bodyPr wrap="none">
            <a:prstTxWarp prst="textNoShape">
              <a:avLst/>
            </a:prstTxWarp>
            <a:spAutoFit/>
          </a:bodyPr>
          <a:lstStyle/>
          <a:p>
            <a:r>
              <a:rPr lang="en-US" sz="1800" dirty="0">
                <a:solidFill>
                  <a:srgbClr val="FF0000"/>
                </a:solidFill>
                <a:latin typeface="Calibri" charset="0"/>
                <a:hlinkClick r:id="rId10"/>
              </a:rPr>
              <a:t>http://</a:t>
            </a:r>
            <a:r>
              <a:rPr lang="en-US" sz="1800" dirty="0" err="1">
                <a:solidFill>
                  <a:srgbClr val="FF0000"/>
                </a:solidFill>
                <a:latin typeface="Calibri" charset="0"/>
                <a:hlinkClick r:id="rId10"/>
              </a:rPr>
              <a:t>www.emc.ncep.noaa.gov</a:t>
            </a:r>
            <a:r>
              <a:rPr lang="en-US" sz="1800" dirty="0">
                <a:solidFill>
                  <a:srgbClr val="FF0000"/>
                </a:solidFill>
                <a:latin typeface="Calibri" charset="0"/>
                <a:hlinkClick r:id="rId10"/>
              </a:rPr>
              <a:t>/</a:t>
            </a:r>
            <a:r>
              <a:rPr lang="en-US" sz="1800" dirty="0" err="1">
                <a:solidFill>
                  <a:srgbClr val="FF0000"/>
                </a:solidFill>
                <a:latin typeface="Calibri" charset="0"/>
                <a:hlinkClick r:id="rId10"/>
              </a:rPr>
              <a:t>gc_wmb</a:t>
            </a:r>
            <a:r>
              <a:rPr lang="en-US" sz="1800" dirty="0">
                <a:solidFill>
                  <a:srgbClr val="FF0000"/>
                </a:solidFill>
                <a:latin typeface="Calibri" charset="0"/>
                <a:hlinkClick r:id="rId10"/>
              </a:rPr>
              <a:t>/</a:t>
            </a:r>
            <a:r>
              <a:rPr lang="en-US" sz="1800" dirty="0" err="1">
                <a:solidFill>
                  <a:srgbClr val="FF0000"/>
                </a:solidFill>
                <a:latin typeface="Calibri" charset="0"/>
                <a:hlinkClick r:id="rId10"/>
              </a:rPr>
              <a:t>vxt</a:t>
            </a:r>
            <a:r>
              <a:rPr lang="en-US" sz="1800" dirty="0">
                <a:solidFill>
                  <a:srgbClr val="FF0000"/>
                </a:solidFill>
                <a:latin typeface="Calibri" charset="0"/>
                <a:hlinkClick r:id="rId10"/>
              </a:rPr>
              <a:t>/</a:t>
            </a:r>
            <a:endParaRPr lang="en-US" sz="1800" dirty="0">
              <a:solidFill>
                <a:srgbClr val="FF0000"/>
              </a:solidFill>
              <a:latin typeface="Calibri" charset="0"/>
            </a:endParaRPr>
          </a:p>
        </p:txBody>
      </p:sp>
    </p:spTree>
    <p:extLst>
      <p:ext uri="{BB962C8B-B14F-4D97-AF65-F5344CB8AC3E}">
        <p14:creationId xmlns:p14="http://schemas.microsoft.com/office/powerpoint/2010/main" val="7924460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1000"/>
                            </p:stCondLst>
                            <p:childTnLst>
                              <p:par>
                                <p:cTn id="8" presetID="35" presetClass="emph" presetSubtype="0" repeatCount="indefinite" fill="hold" nodeType="afterEffect">
                                  <p:stCondLst>
                                    <p:cond delay="1000"/>
                                  </p:stCondLst>
                                  <p:endCondLst>
                                    <p:cond evt="onNext" delay="0">
                                      <p:tgtEl>
                                        <p:sldTgt/>
                                      </p:tgtEl>
                                    </p:cond>
                                  </p:endCondLst>
                                  <p:childTnLst>
                                    <p:anim calcmode="discrete" valueType="str">
                                      <p:cBhvr>
                                        <p:cTn id="9" dur="2000" fill="hold"/>
                                        <p:tgtEl>
                                          <p:spTgt spid="7"/>
                                        </p:tgtEl>
                                        <p:attrNameLst>
                                          <p:attrName>style.visibility</p:attrName>
                                        </p:attrNameLst>
                                      </p:cBhvr>
                                      <p:tavLst>
                                        <p:tav tm="0">
                                          <p:val>
                                            <p:strVal val="hidden"/>
                                          </p:val>
                                        </p:tav>
                                        <p:tav tm="50000">
                                          <p:val>
                                            <p:strVal val="visible"/>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par>
                                <p:cTn id="14" presetID="6" presetClass="emph" presetSubtype="0" accel="50000" fill="hold" nodeType="withEffect">
                                  <p:stCondLst>
                                    <p:cond delay="0"/>
                                  </p:stCondLst>
                                  <p:childTnLst>
                                    <p:animScale>
                                      <p:cBhvr>
                                        <p:cTn id="15" dur="500" fill="hold"/>
                                        <p:tgtEl>
                                          <p:spTgt spid="1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24138</TotalTime>
  <Words>2414</Words>
  <Application>Microsoft Macintosh PowerPoint</Application>
  <PresentationFormat>On-screen Show (4:3)</PresentationFormat>
  <Paragraphs>299</Paragraphs>
  <Slides>21</Slides>
  <Notes>20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Default Design</vt:lpstr>
      <vt:lpstr>Latest Developments in NOAA’s Hurricane Forecast Improvement Project</vt:lpstr>
      <vt:lpstr>Good – track forecast improvements</vt:lpstr>
      <vt:lpstr>PowerPoint Presentation</vt:lpstr>
      <vt:lpstr>PowerPoint Presentation</vt:lpstr>
      <vt:lpstr>HFIP Activities</vt:lpstr>
      <vt:lpstr>Global Model Development – GFS/EnKF</vt:lpstr>
      <vt:lpstr>PowerPoint Presentation</vt:lpstr>
      <vt:lpstr>PowerPoint Presentation</vt:lpstr>
      <vt:lpstr> </vt:lpstr>
      <vt:lpstr>PowerPoint Presentation</vt:lpstr>
      <vt:lpstr>Improved Use of Observations: Intensity Forecast Experiment (IFEX)</vt:lpstr>
      <vt:lpstr>PowerPoint Presentation</vt:lpstr>
      <vt:lpstr>PowerPoint Presentation</vt:lpstr>
      <vt:lpstr>PowerPoint Presentation</vt:lpstr>
      <vt:lpstr>PowerPoint Presentation</vt:lpstr>
      <vt:lpstr>PowerPoint Presentation</vt:lpstr>
      <vt:lpstr>PowerPoint Presentation</vt:lpstr>
      <vt:lpstr>HFIP Success to Date</vt:lpstr>
      <vt:lpstr>HFIP Keys to Success</vt:lpstr>
      <vt:lpstr>PowerPoint Presentation</vt:lpstr>
      <vt:lpstr>Questions?</vt:lpstr>
    </vt:vector>
  </TitlesOfParts>
  <Manager>Tim McClung</Manager>
  <Company>NOAA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Nation's Hurricane Program: An Interagency Success Story</dc:title>
  <dc:subject>Hurricanes, Hurricane Research</dc:subject>
  <dc:creator>Kandis Boyd</dc:creator>
  <cp:lastModifiedBy>Frank Marks</cp:lastModifiedBy>
  <cp:revision>617</cp:revision>
  <cp:lastPrinted>2009-09-22T14:42:08Z</cp:lastPrinted>
  <dcterms:created xsi:type="dcterms:W3CDTF">2011-03-08T17:41:21Z</dcterms:created>
  <dcterms:modified xsi:type="dcterms:W3CDTF">2013-07-13T19:15:17Z</dcterms:modified>
</cp:coreProperties>
</file>