
<file path=[Content_Types].xml><?xml version="1.0" encoding="utf-8"?>
<Types xmlns="http://schemas.openxmlformats.org/package/2006/content-types">
  <Default Extension="xml" ContentType="application/xml"/>
  <Default Extension="tif" ContentType="image/tiff"/>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4423" r:id="rId2"/>
  </p:sldMasterIdLst>
  <p:notesMasterIdLst>
    <p:notesMasterId r:id="rId30"/>
  </p:notesMasterIdLst>
  <p:handoutMasterIdLst>
    <p:handoutMasterId r:id="rId31"/>
  </p:handoutMasterIdLst>
  <p:sldIdLst>
    <p:sldId id="561" r:id="rId3"/>
    <p:sldId id="437" r:id="rId4"/>
    <p:sldId id="528" r:id="rId5"/>
    <p:sldId id="569" r:id="rId6"/>
    <p:sldId id="570" r:id="rId7"/>
    <p:sldId id="576" r:id="rId8"/>
    <p:sldId id="572" r:id="rId9"/>
    <p:sldId id="573" r:id="rId10"/>
    <p:sldId id="574" r:id="rId11"/>
    <p:sldId id="575" r:id="rId12"/>
    <p:sldId id="580" r:id="rId13"/>
    <p:sldId id="559" r:id="rId14"/>
    <p:sldId id="554" r:id="rId15"/>
    <p:sldId id="553" r:id="rId16"/>
    <p:sldId id="548" r:id="rId17"/>
    <p:sldId id="560" r:id="rId18"/>
    <p:sldId id="551" r:id="rId19"/>
    <p:sldId id="531" r:id="rId20"/>
    <p:sldId id="562" r:id="rId21"/>
    <p:sldId id="579" r:id="rId22"/>
    <p:sldId id="578" r:id="rId23"/>
    <p:sldId id="577" r:id="rId24"/>
    <p:sldId id="571" r:id="rId25"/>
    <p:sldId id="563" r:id="rId26"/>
    <p:sldId id="564" r:id="rId27"/>
    <p:sldId id="567" r:id="rId28"/>
    <p:sldId id="568" r:id="rId29"/>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1F0D0"/>
    <a:srgbClr val="FD0DFB"/>
    <a:srgbClr val="9999FF"/>
    <a:srgbClr val="FF3300"/>
    <a:srgbClr val="C0C0C0"/>
    <a:srgbClr val="000066"/>
    <a:srgbClr val="6666FF"/>
    <a:srgbClr val="3333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98" autoAdjust="0"/>
  </p:normalViewPr>
  <p:slideViewPr>
    <p:cSldViewPr snapToGrid="0">
      <p:cViewPr>
        <p:scale>
          <a:sx n="150" d="100"/>
          <a:sy n="150" d="100"/>
        </p:scale>
        <p:origin x="-520" y="-224"/>
      </p:cViewPr>
      <p:guideLst>
        <p:guide orient="horz" pos="72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0" d="100"/>
          <a:sy n="50" d="100"/>
        </p:scale>
        <p:origin x="-1836"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_rels/viewProps.xml.rels><?xml version="1.0" encoding="UTF-8" standalone="yes"?>
<Relationships xmlns="http://schemas.openxmlformats.org/package/2006/relationships"><Relationship Id="rId1" Type="http://schemas.openxmlformats.org/officeDocument/2006/relationships/slide" Target="slides/slide7.xml"/><Relationship Id="rId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HRD:Users:marks:Documents:HFP:HFP2012:Sandy:Sandy%20HEDA%20FORECAST%20ERRORS.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100"/>
            </a:pPr>
            <a:r>
              <a:rPr lang="en-US" sz="1100"/>
              <a:t>Hurricane Sandy Doppler only Intensity Error (kt)</a:t>
            </a:r>
          </a:p>
        </c:rich>
      </c:tx>
      <c:layout>
        <c:manualLayout>
          <c:xMode val="edge"/>
          <c:yMode val="edge"/>
          <c:x val="0.226046715191979"/>
          <c:y val="0.0364864826041197"/>
        </c:manualLayout>
      </c:layout>
      <c:overlay val="0"/>
    </c:title>
    <c:autoTitleDeleted val="0"/>
    <c:plotArea>
      <c:layout/>
      <c:lineChart>
        <c:grouping val="standard"/>
        <c:varyColors val="0"/>
        <c:ser>
          <c:idx val="0"/>
          <c:order val="0"/>
          <c:tx>
            <c:strRef>
              <c:f>'Sandy HEDA FORECAST ERRORS.txt'!$F$1</c:f>
              <c:strCache>
                <c:ptCount val="1"/>
                <c:pt idx="0">
                  <c:v>HWRF</c:v>
                </c:pt>
              </c:strCache>
            </c:strRef>
          </c:tx>
          <c:cat>
            <c:numRef>
              <c:f>'Sandy HEDA FORECAST ERRORS.txt'!$I$2:$I$11</c:f>
              <c:numCache>
                <c:formatCode>General</c:formatCode>
                <c:ptCount val="10"/>
                <c:pt idx="0">
                  <c:v>12.0</c:v>
                </c:pt>
                <c:pt idx="1">
                  <c:v>24.0</c:v>
                </c:pt>
                <c:pt idx="2">
                  <c:v>36.0</c:v>
                </c:pt>
                <c:pt idx="3">
                  <c:v>48.0</c:v>
                </c:pt>
                <c:pt idx="4">
                  <c:v>60.0</c:v>
                </c:pt>
                <c:pt idx="5">
                  <c:v>72.0</c:v>
                </c:pt>
                <c:pt idx="6">
                  <c:v>84.0</c:v>
                </c:pt>
                <c:pt idx="7">
                  <c:v>96.0</c:v>
                </c:pt>
                <c:pt idx="8">
                  <c:v>108.0</c:v>
                </c:pt>
                <c:pt idx="9">
                  <c:v>120.0</c:v>
                </c:pt>
              </c:numCache>
            </c:numRef>
          </c:cat>
          <c:val>
            <c:numRef>
              <c:f>'Sandy HEDA FORECAST ERRORS.txt'!$F$2:$F$11</c:f>
              <c:numCache>
                <c:formatCode>General</c:formatCode>
                <c:ptCount val="10"/>
                <c:pt idx="0">
                  <c:v>7.4</c:v>
                </c:pt>
                <c:pt idx="1">
                  <c:v>4.5</c:v>
                </c:pt>
                <c:pt idx="2">
                  <c:v>4.9</c:v>
                </c:pt>
                <c:pt idx="3">
                  <c:v>5.7</c:v>
                </c:pt>
                <c:pt idx="4">
                  <c:v>8.8</c:v>
                </c:pt>
                <c:pt idx="5">
                  <c:v>9.8</c:v>
                </c:pt>
                <c:pt idx="6">
                  <c:v>9.0</c:v>
                </c:pt>
                <c:pt idx="7">
                  <c:v>7.5</c:v>
                </c:pt>
                <c:pt idx="8">
                  <c:v>30.0</c:v>
                </c:pt>
              </c:numCache>
            </c:numRef>
          </c:val>
          <c:smooth val="0"/>
        </c:ser>
        <c:ser>
          <c:idx val="1"/>
          <c:order val="1"/>
          <c:tx>
            <c:strRef>
              <c:f>'Sandy HEDA FORECAST ERRORS.txt'!$G$1</c:f>
              <c:strCache>
                <c:ptCount val="1"/>
                <c:pt idx="0">
                  <c:v>HWEK</c:v>
                </c:pt>
              </c:strCache>
            </c:strRef>
          </c:tx>
          <c:cat>
            <c:numRef>
              <c:f>'Sandy HEDA FORECAST ERRORS.txt'!$I$2:$I$11</c:f>
              <c:numCache>
                <c:formatCode>General</c:formatCode>
                <c:ptCount val="10"/>
                <c:pt idx="0">
                  <c:v>12.0</c:v>
                </c:pt>
                <c:pt idx="1">
                  <c:v>24.0</c:v>
                </c:pt>
                <c:pt idx="2">
                  <c:v>36.0</c:v>
                </c:pt>
                <c:pt idx="3">
                  <c:v>48.0</c:v>
                </c:pt>
                <c:pt idx="4">
                  <c:v>60.0</c:v>
                </c:pt>
                <c:pt idx="5">
                  <c:v>72.0</c:v>
                </c:pt>
                <c:pt idx="6">
                  <c:v>84.0</c:v>
                </c:pt>
                <c:pt idx="7">
                  <c:v>96.0</c:v>
                </c:pt>
                <c:pt idx="8">
                  <c:v>108.0</c:v>
                </c:pt>
                <c:pt idx="9">
                  <c:v>120.0</c:v>
                </c:pt>
              </c:numCache>
            </c:numRef>
          </c:cat>
          <c:val>
            <c:numRef>
              <c:f>'Sandy HEDA FORECAST ERRORS.txt'!$G$2:$G$11</c:f>
              <c:numCache>
                <c:formatCode>General</c:formatCode>
                <c:ptCount val="10"/>
                <c:pt idx="0">
                  <c:v>7.5</c:v>
                </c:pt>
                <c:pt idx="1">
                  <c:v>5.5</c:v>
                </c:pt>
                <c:pt idx="2">
                  <c:v>5.9</c:v>
                </c:pt>
                <c:pt idx="3">
                  <c:v>4.7</c:v>
                </c:pt>
                <c:pt idx="4">
                  <c:v>3.4</c:v>
                </c:pt>
                <c:pt idx="5">
                  <c:v>7.0</c:v>
                </c:pt>
                <c:pt idx="6">
                  <c:v>10.7</c:v>
                </c:pt>
                <c:pt idx="7">
                  <c:v>11.0</c:v>
                </c:pt>
                <c:pt idx="8">
                  <c:v>6.0</c:v>
                </c:pt>
              </c:numCache>
            </c:numRef>
          </c:val>
          <c:smooth val="0"/>
        </c:ser>
        <c:ser>
          <c:idx val="2"/>
          <c:order val="2"/>
          <c:tx>
            <c:strRef>
              <c:f>'Sandy HEDA FORECAST ERRORS.txt'!$H$1</c:f>
              <c:strCache>
                <c:ptCount val="1"/>
                <c:pt idx="0">
                  <c:v>#CASES</c:v>
                </c:pt>
              </c:strCache>
            </c:strRef>
          </c:tx>
          <c:cat>
            <c:numRef>
              <c:f>'Sandy HEDA FORECAST ERRORS.txt'!$I$2:$I$11</c:f>
              <c:numCache>
                <c:formatCode>General</c:formatCode>
                <c:ptCount val="10"/>
                <c:pt idx="0">
                  <c:v>12.0</c:v>
                </c:pt>
                <c:pt idx="1">
                  <c:v>24.0</c:v>
                </c:pt>
                <c:pt idx="2">
                  <c:v>36.0</c:v>
                </c:pt>
                <c:pt idx="3">
                  <c:v>48.0</c:v>
                </c:pt>
                <c:pt idx="4">
                  <c:v>60.0</c:v>
                </c:pt>
                <c:pt idx="5">
                  <c:v>72.0</c:v>
                </c:pt>
                <c:pt idx="6">
                  <c:v>84.0</c:v>
                </c:pt>
                <c:pt idx="7">
                  <c:v>96.0</c:v>
                </c:pt>
                <c:pt idx="8">
                  <c:v>108.0</c:v>
                </c:pt>
                <c:pt idx="9">
                  <c:v>120.0</c:v>
                </c:pt>
              </c:numCache>
            </c:numRef>
          </c:cat>
          <c:val>
            <c:numRef>
              <c:f>'Sandy HEDA FORECAST ERRORS.txt'!$H$2:$H$11</c:f>
              <c:numCache>
                <c:formatCode>General</c:formatCode>
                <c:ptCount val="10"/>
                <c:pt idx="0">
                  <c:v>8.0</c:v>
                </c:pt>
                <c:pt idx="1">
                  <c:v>8.0</c:v>
                </c:pt>
                <c:pt idx="2">
                  <c:v>7.0</c:v>
                </c:pt>
                <c:pt idx="3">
                  <c:v>6.0</c:v>
                </c:pt>
                <c:pt idx="4">
                  <c:v>5.0</c:v>
                </c:pt>
                <c:pt idx="5">
                  <c:v>4.0</c:v>
                </c:pt>
                <c:pt idx="6">
                  <c:v>3.0</c:v>
                </c:pt>
                <c:pt idx="7">
                  <c:v>2.0</c:v>
                </c:pt>
                <c:pt idx="8">
                  <c:v>1.0</c:v>
                </c:pt>
                <c:pt idx="9">
                  <c:v>0.0</c:v>
                </c:pt>
              </c:numCache>
            </c:numRef>
          </c:val>
          <c:smooth val="0"/>
        </c:ser>
        <c:dLbls>
          <c:showLegendKey val="0"/>
          <c:showVal val="0"/>
          <c:showCatName val="0"/>
          <c:showSerName val="0"/>
          <c:showPercent val="0"/>
          <c:showBubbleSize val="0"/>
        </c:dLbls>
        <c:marker val="1"/>
        <c:smooth val="0"/>
        <c:axId val="105763048"/>
        <c:axId val="190940072"/>
      </c:lineChart>
      <c:catAx>
        <c:axId val="105763048"/>
        <c:scaling>
          <c:orientation val="minMax"/>
        </c:scaling>
        <c:delete val="0"/>
        <c:axPos val="b"/>
        <c:numFmt formatCode="General" sourceLinked="1"/>
        <c:majorTickMark val="none"/>
        <c:minorTickMark val="none"/>
        <c:tickLblPos val="nextTo"/>
        <c:crossAx val="190940072"/>
        <c:crosses val="autoZero"/>
        <c:auto val="1"/>
        <c:lblAlgn val="ctr"/>
        <c:lblOffset val="100"/>
        <c:noMultiLvlLbl val="0"/>
      </c:catAx>
      <c:valAx>
        <c:axId val="190940072"/>
        <c:scaling>
          <c:orientation val="minMax"/>
          <c:max val="25.0"/>
        </c:scaling>
        <c:delete val="0"/>
        <c:axPos val="l"/>
        <c:majorGridlines/>
        <c:title>
          <c:tx>
            <c:rich>
              <a:bodyPr/>
              <a:lstStyle/>
              <a:p>
                <a:pPr>
                  <a:defRPr/>
                </a:pPr>
                <a:r>
                  <a:rPr lang="en-US"/>
                  <a:t>Intensity (kt)</a:t>
                </a:r>
              </a:p>
            </c:rich>
          </c:tx>
          <c:layout/>
          <c:overlay val="0"/>
        </c:title>
        <c:numFmt formatCode="General" sourceLinked="1"/>
        <c:majorTickMark val="none"/>
        <c:minorTickMark val="none"/>
        <c:tickLblPos val="nextTo"/>
        <c:crossAx val="105763048"/>
        <c:crosses val="autoZero"/>
        <c:crossBetween val="between"/>
      </c:valAx>
      <c:dTable>
        <c:showHorzBorder val="1"/>
        <c:showVertBorder val="1"/>
        <c:showOutline val="1"/>
        <c:showKeys val="1"/>
        <c:txPr>
          <a:bodyPr/>
          <a:lstStyle/>
          <a:p>
            <a:pPr rtl="0">
              <a:defRPr sz="800"/>
            </a:pPr>
            <a:endParaRPr lang="en-US"/>
          </a:p>
        </c:txPr>
      </c:dTable>
    </c:plotArea>
    <c:plotVisOnly val="1"/>
    <c:dispBlanksAs val="gap"/>
    <c:showDLblsOverMax val="0"/>
  </c:chart>
  <c:txPr>
    <a:bodyPr/>
    <a:lstStyle/>
    <a:p>
      <a:pPr>
        <a:defRPr sz="9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26119502919277"/>
          <c:y val="0.0326318600878409"/>
          <c:w val="0.663459478279502"/>
          <c:h val="0.805617853044752"/>
        </c:manualLayout>
      </c:layout>
      <c:lineChart>
        <c:grouping val="standard"/>
        <c:varyColors val="0"/>
        <c:ser>
          <c:idx val="0"/>
          <c:order val="0"/>
          <c:tx>
            <c:strRef>
              <c:f>Sheet1!$B$1</c:f>
              <c:strCache>
                <c:ptCount val="1"/>
                <c:pt idx="0">
                  <c:v>West Moving </c:v>
                </c:pt>
              </c:strCache>
            </c:strRef>
          </c:tx>
          <c:spPr>
            <a:ln>
              <a:solidFill>
                <a:srgbClr val="FF0000"/>
              </a:solidFill>
            </a:ln>
          </c:spPr>
          <c:marker>
            <c:symbol val="none"/>
          </c:marker>
          <c:cat>
            <c:strRef>
              <c:f>Sheet1!$A$2:$A$18</c:f>
              <c:strCache>
                <c:ptCount val="17"/>
                <c:pt idx="0">
                  <c:v>22/00</c:v>
                </c:pt>
                <c:pt idx="1">
                  <c:v>22/12</c:v>
                </c:pt>
                <c:pt idx="2">
                  <c:v>23/00</c:v>
                </c:pt>
                <c:pt idx="3">
                  <c:v>23/12</c:v>
                </c:pt>
                <c:pt idx="4">
                  <c:v>24/00</c:v>
                </c:pt>
                <c:pt idx="5">
                  <c:v>24/12</c:v>
                </c:pt>
                <c:pt idx="6">
                  <c:v>25/00</c:v>
                </c:pt>
                <c:pt idx="7">
                  <c:v>25/12</c:v>
                </c:pt>
                <c:pt idx="8">
                  <c:v>26/00</c:v>
                </c:pt>
                <c:pt idx="9">
                  <c:v>26/12</c:v>
                </c:pt>
                <c:pt idx="10">
                  <c:v>27/00</c:v>
                </c:pt>
                <c:pt idx="11">
                  <c:v>27/12</c:v>
                </c:pt>
                <c:pt idx="12">
                  <c:v>28/00</c:v>
                </c:pt>
                <c:pt idx="13">
                  <c:v>28/12</c:v>
                </c:pt>
                <c:pt idx="14">
                  <c:v>29/00</c:v>
                </c:pt>
                <c:pt idx="15">
                  <c:v>29/12</c:v>
                </c:pt>
                <c:pt idx="16">
                  <c:v>30/00</c:v>
                </c:pt>
              </c:strCache>
            </c:strRef>
          </c:cat>
          <c:val>
            <c:numRef>
              <c:f>Sheet1!$B$2:$B$18</c:f>
              <c:numCache>
                <c:formatCode>General</c:formatCode>
                <c:ptCount val="17"/>
                <c:pt idx="0">
                  <c:v>36.0</c:v>
                </c:pt>
                <c:pt idx="1">
                  <c:v>75.0</c:v>
                </c:pt>
                <c:pt idx="2">
                  <c:v>67.0</c:v>
                </c:pt>
                <c:pt idx="3">
                  <c:v>55.0</c:v>
                </c:pt>
                <c:pt idx="4">
                  <c:v>72.0</c:v>
                </c:pt>
                <c:pt idx="5">
                  <c:v>89.0</c:v>
                </c:pt>
                <c:pt idx="6">
                  <c:v>94.0</c:v>
                </c:pt>
                <c:pt idx="7">
                  <c:v>100.0</c:v>
                </c:pt>
                <c:pt idx="8">
                  <c:v>100.0</c:v>
                </c:pt>
                <c:pt idx="9">
                  <c:v>95.0</c:v>
                </c:pt>
                <c:pt idx="10">
                  <c:v>100.0</c:v>
                </c:pt>
                <c:pt idx="11">
                  <c:v>100.0</c:v>
                </c:pt>
                <c:pt idx="12">
                  <c:v>100.0</c:v>
                </c:pt>
                <c:pt idx="13">
                  <c:v>100.0</c:v>
                </c:pt>
                <c:pt idx="14">
                  <c:v>100.0</c:v>
                </c:pt>
                <c:pt idx="15">
                  <c:v>100.0</c:v>
                </c:pt>
                <c:pt idx="16">
                  <c:v>100.0</c:v>
                </c:pt>
              </c:numCache>
            </c:numRef>
          </c:val>
          <c:smooth val="0"/>
        </c:ser>
        <c:ser>
          <c:idx val="1"/>
          <c:order val="1"/>
          <c:tx>
            <c:strRef>
              <c:f>Sheet1!$C$1</c:f>
              <c:strCache>
                <c:ptCount val="1"/>
                <c:pt idx="0">
                  <c:v>East Moving</c:v>
                </c:pt>
              </c:strCache>
            </c:strRef>
          </c:tx>
          <c:spPr>
            <a:ln>
              <a:solidFill>
                <a:srgbClr val="0070C0"/>
              </a:solidFill>
            </a:ln>
          </c:spPr>
          <c:marker>
            <c:symbol val="none"/>
          </c:marker>
          <c:cat>
            <c:strRef>
              <c:f>Sheet1!$A$2:$A$18</c:f>
              <c:strCache>
                <c:ptCount val="17"/>
                <c:pt idx="0">
                  <c:v>22/00</c:v>
                </c:pt>
                <c:pt idx="1">
                  <c:v>22/12</c:v>
                </c:pt>
                <c:pt idx="2">
                  <c:v>23/00</c:v>
                </c:pt>
                <c:pt idx="3">
                  <c:v>23/12</c:v>
                </c:pt>
                <c:pt idx="4">
                  <c:v>24/00</c:v>
                </c:pt>
                <c:pt idx="5">
                  <c:v>24/12</c:v>
                </c:pt>
                <c:pt idx="6">
                  <c:v>25/00</c:v>
                </c:pt>
                <c:pt idx="7">
                  <c:v>25/12</c:v>
                </c:pt>
                <c:pt idx="8">
                  <c:v>26/00</c:v>
                </c:pt>
                <c:pt idx="9">
                  <c:v>26/12</c:v>
                </c:pt>
                <c:pt idx="10">
                  <c:v>27/00</c:v>
                </c:pt>
                <c:pt idx="11">
                  <c:v>27/12</c:v>
                </c:pt>
                <c:pt idx="12">
                  <c:v>28/00</c:v>
                </c:pt>
                <c:pt idx="13">
                  <c:v>28/12</c:v>
                </c:pt>
                <c:pt idx="14">
                  <c:v>29/00</c:v>
                </c:pt>
                <c:pt idx="15">
                  <c:v>29/12</c:v>
                </c:pt>
                <c:pt idx="16">
                  <c:v>30/00</c:v>
                </c:pt>
              </c:strCache>
            </c:strRef>
          </c:cat>
          <c:val>
            <c:numRef>
              <c:f>Sheet1!$C$2:$C$18</c:f>
              <c:numCache>
                <c:formatCode>General</c:formatCode>
                <c:ptCount val="17"/>
                <c:pt idx="0">
                  <c:v>64.0</c:v>
                </c:pt>
                <c:pt idx="1">
                  <c:v>25.0</c:v>
                </c:pt>
                <c:pt idx="2">
                  <c:v>33.0</c:v>
                </c:pt>
                <c:pt idx="3">
                  <c:v>45.0</c:v>
                </c:pt>
                <c:pt idx="4">
                  <c:v>28.0</c:v>
                </c:pt>
                <c:pt idx="5">
                  <c:v>11.0</c:v>
                </c:pt>
                <c:pt idx="6">
                  <c:v>6.0</c:v>
                </c:pt>
                <c:pt idx="7">
                  <c:v>0.0</c:v>
                </c:pt>
                <c:pt idx="8">
                  <c:v>0.0</c:v>
                </c:pt>
                <c:pt idx="9">
                  <c:v>5.0</c:v>
                </c:pt>
                <c:pt idx="10">
                  <c:v>0.0</c:v>
                </c:pt>
                <c:pt idx="11">
                  <c:v>0.0</c:v>
                </c:pt>
                <c:pt idx="12">
                  <c:v>0.0</c:v>
                </c:pt>
                <c:pt idx="13">
                  <c:v>0.0</c:v>
                </c:pt>
                <c:pt idx="14">
                  <c:v>0.0</c:v>
                </c:pt>
                <c:pt idx="15">
                  <c:v>0.0</c:v>
                </c:pt>
                <c:pt idx="16">
                  <c:v>0.0</c:v>
                </c:pt>
              </c:numCache>
            </c:numRef>
          </c:val>
          <c:smooth val="0"/>
        </c:ser>
        <c:dLbls>
          <c:showLegendKey val="0"/>
          <c:showVal val="0"/>
          <c:showCatName val="0"/>
          <c:showSerName val="0"/>
          <c:showPercent val="0"/>
          <c:showBubbleSize val="0"/>
        </c:dLbls>
        <c:marker val="1"/>
        <c:smooth val="0"/>
        <c:axId val="1055881336"/>
        <c:axId val="350855368"/>
      </c:lineChart>
      <c:catAx>
        <c:axId val="1055881336"/>
        <c:scaling>
          <c:orientation val="minMax"/>
        </c:scaling>
        <c:delete val="0"/>
        <c:axPos val="b"/>
        <c:majorTickMark val="out"/>
        <c:minorTickMark val="none"/>
        <c:tickLblPos val="nextTo"/>
        <c:crossAx val="350855368"/>
        <c:crosses val="autoZero"/>
        <c:auto val="1"/>
        <c:lblAlgn val="ctr"/>
        <c:lblOffset val="100"/>
        <c:noMultiLvlLbl val="0"/>
      </c:catAx>
      <c:valAx>
        <c:axId val="350855368"/>
        <c:scaling>
          <c:orientation val="minMax"/>
          <c:max val="100.0"/>
        </c:scaling>
        <c:delete val="0"/>
        <c:axPos val="l"/>
        <c:majorGridlines/>
        <c:numFmt formatCode="General" sourceLinked="1"/>
        <c:majorTickMark val="out"/>
        <c:minorTickMark val="none"/>
        <c:tickLblPos val="nextTo"/>
        <c:crossAx val="105588133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0.73469</cdr:x>
      <cdr:y>0.03015</cdr:y>
    </cdr:from>
    <cdr:to>
      <cdr:x>0.73469</cdr:x>
      <cdr:y>0.84422</cdr:y>
    </cdr:to>
    <cdr:sp macro="" textlink="">
      <cdr:nvSpPr>
        <cdr:cNvPr id="3" name="Straight Connector 2"/>
        <cdr:cNvSpPr/>
      </cdr:nvSpPr>
      <cdr:spPr>
        <a:xfrm xmlns:a="http://schemas.openxmlformats.org/drawingml/2006/main" flipV="1">
          <a:off x="5486370" y="152400"/>
          <a:ext cx="29" cy="4114794"/>
        </a:xfrm>
        <a:prstGeom xmlns:a="http://schemas.openxmlformats.org/drawingml/2006/main" prst="line">
          <a:avLst/>
        </a:prstGeom>
        <a:ln xmlns:a="http://schemas.openxmlformats.org/drawingml/2006/main" w="571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0.53061</cdr:x>
      <cdr:y>0.30151</cdr:y>
    </cdr:from>
    <cdr:to>
      <cdr:x>0.67347</cdr:x>
      <cdr:y>0.34673</cdr:y>
    </cdr:to>
    <cdr:sp macro="" textlink="">
      <cdr:nvSpPr>
        <cdr:cNvPr id="4" name="TextBox 3"/>
        <cdr:cNvSpPr txBox="1"/>
      </cdr:nvSpPr>
      <cdr:spPr>
        <a:xfrm xmlns:a="http://schemas.openxmlformats.org/drawingml/2006/main">
          <a:off x="3962400" y="1524000"/>
          <a:ext cx="1066805" cy="2285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smtClean="0"/>
            <a:t>Landfall</a:t>
          </a:r>
          <a:endParaRPr lang="en-US" sz="1400" b="1" dirty="0"/>
        </a:p>
      </cdr:txBody>
    </cdr:sp>
  </cdr:relSizeAnchor>
  <cdr:relSizeAnchor xmlns:cdr="http://schemas.openxmlformats.org/drawingml/2006/chartDrawing">
    <cdr:from>
      <cdr:x>0.37755</cdr:x>
      <cdr:y>0.49749</cdr:y>
    </cdr:from>
    <cdr:to>
      <cdr:x>0.64285</cdr:x>
      <cdr:y>0.54271</cdr:y>
    </cdr:to>
    <cdr:sp macro="" textlink="">
      <cdr:nvSpPr>
        <cdr:cNvPr id="6" name="TextBox 5"/>
        <cdr:cNvSpPr txBox="1"/>
      </cdr:nvSpPr>
      <cdr:spPr>
        <a:xfrm xmlns:a="http://schemas.openxmlformats.org/drawingml/2006/main">
          <a:off x="2819400" y="2514600"/>
          <a:ext cx="1981154" cy="2285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smtClean="0"/>
            <a:t>5.5 days before Landfall</a:t>
          </a:r>
          <a:endParaRPr lang="en-US" sz="1400" b="1" dirty="0"/>
        </a:p>
      </cdr:txBody>
    </cdr:sp>
  </cdr:relSizeAnchor>
  <cdr:relSizeAnchor xmlns:cdr="http://schemas.openxmlformats.org/drawingml/2006/chartDrawing">
    <cdr:from>
      <cdr:x>0.30612</cdr:x>
      <cdr:y>0.52764</cdr:y>
    </cdr:from>
    <cdr:to>
      <cdr:x>0.37755</cdr:x>
      <cdr:y>0.52764</cdr:y>
    </cdr:to>
    <cdr:sp macro="" textlink="">
      <cdr:nvSpPr>
        <cdr:cNvPr id="8" name="Straight Arrow Connector 7"/>
        <cdr:cNvSpPr/>
      </cdr:nvSpPr>
      <cdr:spPr>
        <a:xfrm xmlns:a="http://schemas.openxmlformats.org/drawingml/2006/main" flipH="1">
          <a:off x="2286000" y="2667000"/>
          <a:ext cx="533410" cy="0"/>
        </a:xfrm>
        <a:prstGeom xmlns:a="http://schemas.openxmlformats.org/drawingml/2006/main" prst="straightConnector1">
          <a:avLst/>
        </a:prstGeom>
        <a:ln xmlns:a="http://schemas.openxmlformats.org/drawingml/2006/main" w="28575">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b="1" dirty="0"/>
        </a:p>
      </cdr:txBody>
    </cdr:sp>
  </cdr:relSizeAnchor>
  <cdr:relSizeAnchor xmlns:cdr="http://schemas.openxmlformats.org/drawingml/2006/chartDrawing">
    <cdr:from>
      <cdr:x>0.65306</cdr:x>
      <cdr:y>0.33166</cdr:y>
    </cdr:from>
    <cdr:to>
      <cdr:x>0.73469</cdr:x>
      <cdr:y>0.33166</cdr:y>
    </cdr:to>
    <cdr:sp macro="" textlink="">
      <cdr:nvSpPr>
        <cdr:cNvPr id="10" name="Straight Arrow Connector 9"/>
        <cdr:cNvSpPr/>
      </cdr:nvSpPr>
      <cdr:spPr>
        <a:xfrm xmlns:a="http://schemas.openxmlformats.org/drawingml/2006/main">
          <a:off x="4876800" y="1676400"/>
          <a:ext cx="609600" cy="0"/>
        </a:xfrm>
        <a:prstGeom xmlns:a="http://schemas.openxmlformats.org/drawingml/2006/main" prst="straightConnector1">
          <a:avLst/>
        </a:prstGeom>
        <a:ln xmlns:a="http://schemas.openxmlformats.org/drawingml/2006/main" w="3810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39"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91140"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41"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12" charset="0"/>
                <a:ea typeface="+mn-ea"/>
                <a:cs typeface="+mn-cs"/>
              </a:defRPr>
            </a:lvl1pPr>
          </a:lstStyle>
          <a:p>
            <a:pPr>
              <a:defRPr/>
            </a:pPr>
            <a:fld id="{F27DEBDD-BDFF-9C49-9494-6A4EBD8FA7BA}" type="slidenum">
              <a:rPr lang="en-US"/>
              <a:pPr>
                <a:defRPr/>
              </a:pPr>
              <a:t>‹#›</a:t>
            </a:fld>
            <a:endParaRPr lang="en-US"/>
          </a:p>
        </p:txBody>
      </p:sp>
    </p:spTree>
    <p:extLst>
      <p:ext uri="{BB962C8B-B14F-4D97-AF65-F5344CB8AC3E}">
        <p14:creationId xmlns:p14="http://schemas.microsoft.com/office/powerpoint/2010/main" val="8830510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defTabSz="931863">
              <a:defRPr sz="1200">
                <a:latin typeface="Arial" pitchFamily="-112"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675" y="4414838"/>
            <a:ext cx="5607050" cy="4184650"/>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defTabSz="931863">
              <a:defRPr sz="1200">
                <a:latin typeface="Arial" pitchFamily="-112" charset="0"/>
                <a:ea typeface="+mn-ea"/>
                <a:cs typeface="+mn-cs"/>
              </a:defRPr>
            </a:lvl1pPr>
          </a:lstStyle>
          <a:p>
            <a:pPr>
              <a:defRPr/>
            </a:pPr>
            <a:fld id="{8818E52F-AD2C-554D-854C-D2C491234C15}" type="slidenum">
              <a:rPr lang="en-US"/>
              <a:pPr>
                <a:defRPr/>
              </a:pPr>
              <a:t>‹#›</a:t>
            </a:fld>
            <a:endParaRPr lang="en-US"/>
          </a:p>
        </p:txBody>
      </p:sp>
    </p:spTree>
    <p:extLst>
      <p:ext uri="{BB962C8B-B14F-4D97-AF65-F5344CB8AC3E}">
        <p14:creationId xmlns:p14="http://schemas.microsoft.com/office/powerpoint/2010/main" val="1338918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dx.doi.org/10.1175/BAMS-87-11-1523"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dx.doi.org/10.1175/MWR-D-11-00212.1"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dx.doi.org/10.1175/MWR-D-11-00212.1"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dx.doi.org/10.1175/MWR-D-11-00212.1"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dx.doi.org/10.1175/MWR-D-11-00212.1"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47A0757-10F4-D84F-8E7B-379AC22A625C}" type="slidenum">
              <a:rPr lang="en-US">
                <a:latin typeface="Arial" charset="0"/>
                <a:ea typeface="ＭＳ Ｐゴシック" charset="-128"/>
                <a:cs typeface="ＭＳ Ｐゴシック" charset="-128"/>
              </a:rPr>
              <a:pPr/>
              <a:t>1</a:t>
            </a:fld>
            <a:endParaRPr lang="en-US">
              <a:latin typeface="Arial" charset="0"/>
              <a:ea typeface="ＭＳ Ｐゴシック" charset="-128"/>
              <a:cs typeface="ＭＳ Ｐゴシック"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sz="1400" smtClean="0">
                <a:latin typeface="Arial" charset="0"/>
              </a:rPr>
              <a:t>Hurricane Earl 2 September 2010</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solidFill>
            <a:srgbClr val="FFFFFF"/>
          </a:solidFill>
          <a:ln/>
        </p:spPr>
      </p:sp>
      <p:sp>
        <p:nvSpPr>
          <p:cNvPr id="38915" name="Notes Placeholder 2"/>
          <p:cNvSpPr>
            <a:spLocks noGrp="1"/>
          </p:cNvSpPr>
          <p:nvPr>
            <p:ph type="body" idx="1"/>
          </p:nvPr>
        </p:nvSpPr>
        <p:spPr>
          <a:solidFill>
            <a:srgbClr val="FFFFFF"/>
          </a:solidFill>
          <a:ln>
            <a:solidFill>
              <a:srgbClr val="000000"/>
            </a:solidFill>
          </a:ln>
        </p:spPr>
        <p:txBody>
          <a:bodyPr/>
          <a:lstStyle/>
          <a:p>
            <a:r>
              <a:rPr lang="en-US" dirty="0" smtClean="0">
                <a:latin typeface="Times New Roman" charset="0"/>
                <a:ea typeface="Times New Roman" charset="0"/>
                <a:cs typeface="Times New Roman" charset="0"/>
              </a:rPr>
              <a:t>Earl and Danielle </a:t>
            </a:r>
            <a:r>
              <a:rPr lang="en-US" baseline="0" dirty="0" smtClean="0">
                <a:latin typeface="Times New Roman" charset="0"/>
                <a:ea typeface="Times New Roman" charset="0"/>
                <a:cs typeface="Times New Roman" charset="0"/>
              </a:rPr>
              <a:t>forecast initialized at 0000Z 27 August 2011</a:t>
            </a:r>
            <a:endParaRPr lang="en-US" dirty="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Large “basin-scale” domain is at 27 km resolution with inner nest at 9-</a:t>
            </a:r>
            <a:r>
              <a:rPr lang="en-US" dirty="0">
                <a:latin typeface="Times New Roman" charset="0"/>
                <a:ea typeface="Times New Roman" charset="0"/>
                <a:cs typeface="Times New Roman" charset="0"/>
              </a:rPr>
              <a:t>km </a:t>
            </a:r>
            <a:r>
              <a:rPr lang="en-US" dirty="0" smtClean="0">
                <a:latin typeface="Times New Roman" charset="0"/>
                <a:ea typeface="Times New Roman" charset="0"/>
                <a:cs typeface="Times New Roman" charset="0"/>
              </a:rPr>
              <a:t>using</a:t>
            </a:r>
            <a:r>
              <a:rPr lang="en-US" baseline="0" dirty="0" smtClean="0">
                <a:latin typeface="Times New Roman" charset="0"/>
                <a:ea typeface="Times New Roman" charset="0"/>
                <a:cs typeface="Times New Roman" charset="0"/>
              </a:rPr>
              <a:t> operational HWRF as the basis. Outer domain covers the EPAC and ATL TC development regions with one domain which remains fixed from cycle to cycle.</a:t>
            </a:r>
            <a:endParaRPr lang="en-US" dirty="0">
              <a:latin typeface="Times New Roman" charset="0"/>
              <a:ea typeface="Times New Roman" charset="0"/>
              <a:cs typeface="Times New Roman" charset="0"/>
            </a:endParaRPr>
          </a:p>
        </p:txBody>
      </p:sp>
      <p:sp>
        <p:nvSpPr>
          <p:cNvPr id="38916" name="Slide Number Placeholder 3"/>
          <p:cNvSpPr txBox="1">
            <a:spLocks noGrp="1"/>
          </p:cNvSpPr>
          <p:nvPr/>
        </p:nvSpPr>
        <p:spPr bwMode="auto">
          <a:xfrm>
            <a:off x="3971925" y="8831263"/>
            <a:ext cx="3038475" cy="465137"/>
          </a:xfrm>
          <a:prstGeom prst="rect">
            <a:avLst/>
          </a:prstGeom>
          <a:noFill/>
          <a:ln w="9525">
            <a:noFill/>
            <a:miter lim="800000"/>
            <a:headEnd/>
            <a:tailEnd/>
          </a:ln>
        </p:spPr>
        <p:txBody>
          <a:bodyPr lIns="93177" tIns="46589" rIns="93177" bIns="46589" anchor="b">
            <a:prstTxWarp prst="textNoShape">
              <a:avLst/>
            </a:prstTxWarp>
          </a:bodyPr>
          <a:lstStyle/>
          <a:p>
            <a:pPr algn="r"/>
            <a:fld id="{DCB95C77-A234-6740-BF71-BE2EC27A5E3C}" type="slidenum">
              <a:rPr lang="en-US" sz="1200"/>
              <a:pPr algn="r"/>
              <a:t>10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BC93F20-8DE1-6041-9809-78091D62C910}" type="slidenum">
              <a:rPr lang="en-US">
                <a:latin typeface="Arial" charset="0"/>
                <a:ea typeface="ＭＳ Ｐゴシック" charset="-128"/>
                <a:cs typeface="ＭＳ Ｐゴシック" charset="-128"/>
              </a:rPr>
              <a:pPr/>
              <a:t>11</a:t>
            </a:fld>
            <a:endParaRPr lang="en-US">
              <a:latin typeface="Arial" charset="0"/>
              <a:ea typeface="ＭＳ Ｐゴシック" charset="-128"/>
              <a:cs typeface="ＭＳ Ｐゴシック" charset="-128"/>
            </a:endParaRPr>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xfrm>
            <a:off x="935038" y="4416425"/>
            <a:ext cx="5140325" cy="1074738"/>
          </a:xfrm>
          <a:solidFill>
            <a:srgbClr val="FFFFFF"/>
          </a:solidFill>
          <a:ln>
            <a:solidFill>
              <a:srgbClr val="000000"/>
            </a:solidFill>
          </a:ln>
        </p:spPr>
        <p:txBody>
          <a:bodyPr lIns="93153" rIns="93153"/>
          <a:lstStyle/>
          <a:p>
            <a:pPr>
              <a:spcBef>
                <a:spcPct val="0"/>
              </a:spcBef>
            </a:pPr>
            <a:r>
              <a:rPr lang="en-US" dirty="0">
                <a:solidFill>
                  <a:srgbClr val="000000"/>
                </a:solidFill>
                <a:latin typeface="Arial" charset="0"/>
                <a:ea typeface="Arial" charset="0"/>
                <a:cs typeface="Arial" charset="0"/>
              </a:rPr>
              <a:t>UR image depicts dropsonde profiles in eyewall of Hurricane Guillermo (1997) </a:t>
            </a:r>
          </a:p>
          <a:p>
            <a:pPr>
              <a:spcBef>
                <a:spcPct val="0"/>
              </a:spcBef>
            </a:pPr>
            <a:r>
              <a:rPr lang="en-US" dirty="0">
                <a:solidFill>
                  <a:srgbClr val="000000"/>
                </a:solidFill>
                <a:latin typeface="Arial" charset="0"/>
                <a:ea typeface="Arial" charset="0"/>
                <a:cs typeface="Arial" charset="0"/>
              </a:rPr>
              <a:t>LR image is Doppler Wind Lidar profiles from TCS-</a:t>
            </a:r>
            <a:r>
              <a:rPr lang="en-US" dirty="0" smtClean="0">
                <a:solidFill>
                  <a:srgbClr val="000000"/>
                </a:solidFill>
                <a:latin typeface="Arial" charset="0"/>
                <a:ea typeface="Arial" charset="0"/>
                <a:cs typeface="Arial" charset="0"/>
              </a:rPr>
              <a:t>08</a:t>
            </a:r>
            <a:endParaRPr lang="en-US" dirty="0" smtClean="0">
              <a:latin typeface="Arial" charset="0"/>
            </a:endParaRPr>
          </a:p>
          <a:p>
            <a:pPr>
              <a:spcBef>
                <a:spcPct val="0"/>
              </a:spcBef>
            </a:pPr>
            <a:endParaRPr lang="en-US" dirty="0" smtClean="0">
              <a:solidFill>
                <a:srgbClr val="000000"/>
              </a:solidFill>
              <a:latin typeface="Arial" charset="0"/>
              <a:ea typeface="Arial" charset="0"/>
              <a:cs typeface="Arial" charset="0"/>
            </a:endParaRPr>
          </a:p>
          <a:p>
            <a:pPr>
              <a:spcBef>
                <a:spcPct val="0"/>
              </a:spcBef>
            </a:pPr>
            <a:r>
              <a:rPr lang="en-US" dirty="0" smtClean="0">
                <a:solidFill>
                  <a:srgbClr val="000000"/>
                </a:solidFill>
                <a:latin typeface="Arial" charset="0"/>
                <a:ea typeface="Arial" charset="0"/>
                <a:cs typeface="Arial" charset="0"/>
              </a:rPr>
              <a:t>See IFEX paper (Rogers et al 2006):</a:t>
            </a:r>
            <a:r>
              <a:rPr lang="en-US" baseline="0" dirty="0" smtClean="0">
                <a:solidFill>
                  <a:srgbClr val="000000"/>
                </a:solidFill>
                <a:latin typeface="Arial" charset="0"/>
                <a:ea typeface="Arial" charset="0"/>
                <a:cs typeface="Arial" charset="0"/>
              </a:rPr>
              <a:t> </a:t>
            </a:r>
            <a:r>
              <a:rPr lang="cs-CZ" sz="1200" u="sng" kern="1200" dirty="0" smtClean="0">
                <a:solidFill>
                  <a:schemeClr val="tx1"/>
                </a:solidFill>
                <a:latin typeface="Arial" pitchFamily="-112" charset="0"/>
                <a:ea typeface="ＭＳ Ｐゴシック" charset="-128"/>
                <a:cs typeface="ＭＳ Ｐゴシック" charset="-128"/>
                <a:hlinkClick r:id="rId3"/>
              </a:rPr>
              <a:t>http://dx.doi.org/10.1175/BAMS-87-11-1523</a:t>
            </a:r>
            <a:endParaRPr lang="en-US" dirty="0" smtClean="0">
              <a:solidFill>
                <a:srgbClr val="000000"/>
              </a:solidFill>
              <a:latin typeface="Arial" charset="0"/>
              <a:ea typeface="Arial" charset="0"/>
              <a:cs typeface="Arial" charset="0"/>
            </a:endParaRPr>
          </a:p>
          <a:p>
            <a:pPr eaLnBrk="1" hangingPunct="1"/>
            <a:endParaRPr lang="en-US" dirty="0" smtClean="0">
              <a:latin typeface="Arial" charset="0"/>
            </a:endParaRPr>
          </a:p>
          <a:p>
            <a:pPr eaLnBrk="1" hangingPunct="1"/>
            <a:r>
              <a:rPr lang="en-US" dirty="0" smtClean="0">
                <a:latin typeface="Arial" charset="0"/>
              </a:rPr>
              <a:t>HRD IFEX website: http://</a:t>
            </a:r>
            <a:r>
              <a:rPr lang="en-US" dirty="0" err="1" smtClean="0">
                <a:latin typeface="Arial" charset="0"/>
              </a:rPr>
              <a:t>www.aoml.noaa.gov</a:t>
            </a:r>
            <a:r>
              <a:rPr lang="en-US" dirty="0" smtClean="0">
                <a:latin typeface="Arial" charset="0"/>
              </a:rPr>
              <a:t>/</a:t>
            </a:r>
            <a:r>
              <a:rPr lang="en-US" dirty="0" err="1" smtClean="0">
                <a:latin typeface="Arial" charset="0"/>
              </a:rPr>
              <a:t>hrd</a:t>
            </a:r>
            <a:r>
              <a:rPr lang="en-US" dirty="0" smtClean="0">
                <a:latin typeface="Arial" charset="0"/>
              </a:rPr>
              <a:t>/HFP2011/</a:t>
            </a:r>
            <a:r>
              <a:rPr lang="en-US" dirty="0" err="1" smtClean="0">
                <a:latin typeface="Arial" charset="0"/>
              </a:rPr>
              <a:t>index.html</a:t>
            </a:r>
            <a:endParaRPr lang="en-US" dirty="0"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Map shows flight tracks for all of the NOAA missions (color coded are the flight level winds for the P-3 missions,</a:t>
            </a:r>
            <a:r>
              <a:rPr lang="en-US" baseline="0" dirty="0" smtClean="0">
                <a:latin typeface="Calibri" charset="0"/>
              </a:rPr>
              <a:t> dropsonde symbols denote G-IV patterns)</a:t>
            </a:r>
          </a:p>
          <a:p>
            <a:endParaRPr lang="en-US" baseline="0" dirty="0" smtClean="0">
              <a:latin typeface="Calibri" charset="0"/>
            </a:endParaRPr>
          </a:p>
          <a:p>
            <a:r>
              <a:rPr lang="en-US" baseline="0" dirty="0" smtClean="0">
                <a:latin typeface="Calibri" charset="0"/>
              </a:rPr>
              <a:t>Flight track plots courtesy of Tropical Atlantic - http://</a:t>
            </a:r>
            <a:r>
              <a:rPr lang="en-US" baseline="0" dirty="0" err="1" smtClean="0">
                <a:latin typeface="Calibri" charset="0"/>
              </a:rPr>
              <a:t>tropicalatlantic.com</a:t>
            </a:r>
            <a:r>
              <a:rPr lang="en-US" baseline="0" dirty="0" smtClean="0">
                <a:latin typeface="Calibri" charset="0"/>
              </a:rPr>
              <a:t>/recon/</a:t>
            </a:r>
          </a:p>
          <a:p>
            <a:r>
              <a:rPr lang="en-US" baseline="0" dirty="0" smtClean="0">
                <a:latin typeface="Calibri" charset="0"/>
              </a:rPr>
              <a:t>Model data available at: http://</a:t>
            </a:r>
            <a:r>
              <a:rPr lang="en-US" baseline="0" dirty="0" err="1" smtClean="0">
                <a:latin typeface="Calibri" charset="0"/>
              </a:rPr>
              <a:t>storm.aoml.noaa.gov</a:t>
            </a:r>
            <a:r>
              <a:rPr lang="en-US" baseline="0" dirty="0" smtClean="0">
                <a:latin typeface="Calibri" charset="0"/>
              </a:rPr>
              <a:t>/</a:t>
            </a:r>
            <a:r>
              <a:rPr lang="en-US" baseline="0" dirty="0" err="1" smtClean="0">
                <a:latin typeface="Calibri" charset="0"/>
              </a:rPr>
              <a:t>realtime</a:t>
            </a:r>
            <a:endParaRPr lang="en-US" dirty="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Colors</a:t>
            </a:r>
            <a:r>
              <a:rPr lang="en-US" baseline="0" dirty="0" smtClean="0">
                <a:latin typeface="Calibri" charset="0"/>
              </a:rPr>
              <a:t> denote Doppler winds and station codes denote dropsondes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charset="0"/>
              </a:rPr>
              <a:t>West-east vertical cross section of wind speed (shaded, m/s). </a:t>
            </a:r>
          </a:p>
          <a:p>
            <a:endParaRPr lang="en-US" dirty="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baseline="0" dirty="0" smtClean="0">
                <a:solidFill>
                  <a:schemeClr val="tx1"/>
                </a:solidFill>
                <a:latin typeface="Arial" charset="0"/>
              </a:rPr>
              <a:t>See papers: Zhang et al (2011) - http://</a:t>
            </a:r>
            <a:r>
              <a:rPr lang="en-US" sz="1200" b="0" baseline="0" dirty="0" err="1" smtClean="0">
                <a:solidFill>
                  <a:schemeClr val="tx1"/>
                </a:solidFill>
                <a:latin typeface="Arial" charset="0"/>
              </a:rPr>
              <a:t>www.agu.org</a:t>
            </a:r>
            <a:r>
              <a:rPr lang="en-US" sz="1200" b="0" baseline="0" dirty="0" smtClean="0">
                <a:solidFill>
                  <a:schemeClr val="tx1"/>
                </a:solidFill>
                <a:latin typeface="Arial" charset="0"/>
              </a:rPr>
              <a:t>/pubs/</a:t>
            </a:r>
            <a:r>
              <a:rPr lang="en-US" sz="1200" b="0" baseline="0" dirty="0" err="1" smtClean="0">
                <a:solidFill>
                  <a:schemeClr val="tx1"/>
                </a:solidFill>
                <a:latin typeface="Arial" charset="0"/>
              </a:rPr>
              <a:t>crossref</a:t>
            </a:r>
            <a:r>
              <a:rPr lang="en-US" sz="1200" b="0" baseline="0" dirty="0" smtClean="0">
                <a:solidFill>
                  <a:schemeClr val="tx1"/>
                </a:solidFill>
                <a:latin typeface="Arial" charset="0"/>
              </a:rPr>
              <a:t>/2011/2011GL048469.shtml</a:t>
            </a:r>
          </a:p>
          <a:p>
            <a:r>
              <a:rPr lang="en-US" sz="1200" b="0" baseline="0" dirty="0" smtClean="0">
                <a:solidFill>
                  <a:schemeClr val="tx1"/>
                </a:solidFill>
                <a:latin typeface="Arial" charset="0"/>
              </a:rPr>
              <a:t>Aksoy et al (2012) - </a:t>
            </a:r>
            <a:r>
              <a:rPr lang="cs-CZ" sz="1200" u="sng" kern="1200" dirty="0" smtClean="0">
                <a:solidFill>
                  <a:schemeClr val="tx1"/>
                </a:solidFill>
                <a:latin typeface="Arial" pitchFamily="-112" charset="0"/>
                <a:ea typeface="ＭＳ Ｐゴシック" charset="-128"/>
                <a:cs typeface="ＭＳ Ｐゴシック" charset="-128"/>
                <a:hlinkClick r:id="rId3"/>
              </a:rPr>
              <a:t>http://dx.doi.org/10.1175/MWR-D-11-00212.1</a:t>
            </a:r>
            <a:endParaRPr lang="en-US" sz="1200" b="0" baseline="0" dirty="0" smtClean="0">
              <a:solidFill>
                <a:schemeClr val="tx1"/>
              </a:solidFill>
              <a:latin typeface="Arial" charset="0"/>
            </a:endParaRPr>
          </a:p>
          <a:p>
            <a:endParaRPr lang="en-US" sz="1200" b="0" baseline="0" dirty="0" smtClean="0">
              <a:solidFill>
                <a:srgbClr val="000000"/>
              </a:solidFill>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14</a:t>
            </a:fld>
            <a:endParaRPr lang="en-US"/>
          </a:p>
        </p:txBody>
      </p:sp>
    </p:spTree>
    <p:extLst>
      <p:ext uri="{BB962C8B-B14F-4D97-AF65-F5344CB8AC3E}">
        <p14:creationId xmlns:p14="http://schemas.microsoft.com/office/powerpoint/2010/main" val="704412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870B9385-A3B6-D947-879B-98D4764AA788}" type="slidenum">
              <a:rPr lang="en-US">
                <a:latin typeface="Arial" charset="0"/>
                <a:ea typeface="ＭＳ Ｐゴシック" charset="-128"/>
                <a:cs typeface="ＭＳ Ｐゴシック" charset="-128"/>
              </a:rPr>
              <a:pPr/>
              <a:t>15</a:t>
            </a:fld>
            <a:endParaRPr lang="en-US">
              <a:latin typeface="Arial" charset="0"/>
              <a:ea typeface="ＭＳ Ｐゴシック" charset="-128"/>
              <a:cs typeface="ＭＳ Ｐゴシック" charset="-128"/>
            </a:endParaRPr>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xfrm>
            <a:off x="935038" y="4416425"/>
            <a:ext cx="5140325" cy="4183063"/>
          </a:xfrm>
          <a:solidFill>
            <a:srgbClr val="FFFFFF"/>
          </a:solidFill>
          <a:ln>
            <a:solidFill>
              <a:srgbClr val="000000"/>
            </a:solidFill>
          </a:ln>
        </p:spPr>
        <p:txBody>
          <a:bodyPr lIns="93164" tIns="46582" rIns="93164" bIns="46582"/>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dirty="0" smtClean="0">
                <a:solidFill>
                  <a:srgbClr val="000000"/>
                </a:solidFill>
              </a:rPr>
              <a:t>Intensity Error (kt) of Models for all Sandy cases with airborne</a:t>
            </a:r>
            <a:r>
              <a:rPr lang="en-US" sz="1400" b="0" baseline="0" dirty="0" smtClean="0">
                <a:solidFill>
                  <a:srgbClr val="000000"/>
                </a:solidFill>
              </a:rPr>
              <a:t> Doppler data available from NOAA P-3</a:t>
            </a:r>
            <a:endParaRPr lang="en-US" sz="1200" b="0" dirty="0" smtClean="0">
              <a:solidFill>
                <a:srgbClr val="000000"/>
              </a:solidFill>
            </a:endParaRPr>
          </a:p>
          <a:p>
            <a:endParaRPr lang="en-US" sz="1200" b="0" baseline="0" dirty="0" smtClean="0">
              <a:solidFill>
                <a:schemeClr val="tx1"/>
              </a:solidFill>
              <a:latin typeface="Arial" charset="0"/>
            </a:endParaRPr>
          </a:p>
          <a:p>
            <a:r>
              <a:rPr lang="en-US" sz="1200" b="0" baseline="0" dirty="0" smtClean="0">
                <a:solidFill>
                  <a:schemeClr val="tx1"/>
                </a:solidFill>
                <a:latin typeface="Arial" charset="0"/>
              </a:rPr>
              <a:t>See papers: Zhang et al (2011) - http://</a:t>
            </a:r>
            <a:r>
              <a:rPr lang="en-US" sz="1200" b="0" baseline="0" dirty="0" err="1" smtClean="0">
                <a:solidFill>
                  <a:schemeClr val="tx1"/>
                </a:solidFill>
                <a:latin typeface="Arial" charset="0"/>
              </a:rPr>
              <a:t>www.agu.org</a:t>
            </a:r>
            <a:r>
              <a:rPr lang="en-US" sz="1200" b="0" baseline="0" dirty="0" smtClean="0">
                <a:solidFill>
                  <a:schemeClr val="tx1"/>
                </a:solidFill>
                <a:latin typeface="Arial" charset="0"/>
              </a:rPr>
              <a:t>/pubs/</a:t>
            </a:r>
            <a:r>
              <a:rPr lang="en-US" sz="1200" b="0" baseline="0" dirty="0" err="1" smtClean="0">
                <a:solidFill>
                  <a:schemeClr val="tx1"/>
                </a:solidFill>
                <a:latin typeface="Arial" charset="0"/>
              </a:rPr>
              <a:t>crossref</a:t>
            </a:r>
            <a:r>
              <a:rPr lang="en-US" sz="1200" b="0" baseline="0" dirty="0" smtClean="0">
                <a:solidFill>
                  <a:schemeClr val="tx1"/>
                </a:solidFill>
                <a:latin typeface="Arial" charset="0"/>
              </a:rPr>
              <a:t>/2011/2011GL048469.shtml</a:t>
            </a:r>
          </a:p>
          <a:p>
            <a:r>
              <a:rPr lang="en-US" sz="1200" b="0" baseline="0" dirty="0" smtClean="0">
                <a:solidFill>
                  <a:schemeClr val="tx1"/>
                </a:solidFill>
                <a:latin typeface="Arial" charset="0"/>
              </a:rPr>
              <a:t>Aksoy et al (2012) - </a:t>
            </a:r>
            <a:r>
              <a:rPr lang="cs-CZ" sz="1200" u="sng" kern="1200" dirty="0" smtClean="0">
                <a:solidFill>
                  <a:schemeClr val="tx1"/>
                </a:solidFill>
                <a:latin typeface="Arial" pitchFamily="-112" charset="0"/>
                <a:ea typeface="ＭＳ Ｐゴシック" charset="-128"/>
                <a:cs typeface="ＭＳ Ｐゴシック" charset="-128"/>
                <a:hlinkClick r:id="rId3"/>
              </a:rPr>
              <a:t>http://dx.doi.org/10.1175/MWR-D-11-00212.1</a:t>
            </a:r>
            <a:endParaRPr lang="en-US" sz="1200" b="0" baseline="0" dirty="0" smtClean="0">
              <a:solidFill>
                <a:schemeClr val="tx1"/>
              </a:solidFill>
              <a:latin typeface="Arial" charset="0"/>
            </a:endParaRPr>
          </a:p>
          <a:p>
            <a:endParaRPr lang="en-US" sz="1200" b="0" baseline="0" dirty="0" smtClean="0">
              <a:solidFill>
                <a:srgbClr val="000000"/>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870B9385-A3B6-D947-879B-98D4764AA788}" type="slidenum">
              <a:rPr lang="en-US">
                <a:latin typeface="Arial" charset="0"/>
                <a:ea typeface="ＭＳ Ｐゴシック" charset="-128"/>
                <a:cs typeface="ＭＳ Ｐゴシック" charset="-128"/>
              </a:rPr>
              <a:pPr/>
              <a:t>16</a:t>
            </a:fld>
            <a:endParaRPr lang="en-US">
              <a:latin typeface="Arial" charset="0"/>
              <a:ea typeface="ＭＳ Ｐゴシック" charset="-128"/>
              <a:cs typeface="ＭＳ Ｐゴシック" charset="-128"/>
            </a:endParaRPr>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xfrm>
            <a:off x="935038" y="4416425"/>
            <a:ext cx="5140325" cy="4183063"/>
          </a:xfrm>
          <a:solidFill>
            <a:srgbClr val="FFFFFF"/>
          </a:solidFill>
          <a:ln>
            <a:solidFill>
              <a:srgbClr val="000000"/>
            </a:solidFill>
          </a:ln>
        </p:spPr>
        <p:txBody>
          <a:bodyPr lIns="93164" tIns="46582" rIns="93164" bIns="46582"/>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dirty="0" smtClean="0">
                <a:solidFill>
                  <a:srgbClr val="000000"/>
                </a:solidFill>
              </a:rPr>
              <a:t>Intensity Error of Models for all cases (2009-2011) with airborne</a:t>
            </a:r>
            <a:r>
              <a:rPr lang="en-US" sz="1400" b="0" baseline="0" dirty="0" smtClean="0">
                <a:solidFill>
                  <a:srgbClr val="000000"/>
                </a:solidFill>
              </a:rPr>
              <a:t> Doppler data available from NOAA P-3s </a:t>
            </a:r>
            <a:r>
              <a:rPr lang="en-US" sz="1200" b="0" dirty="0" smtClean="0">
                <a:solidFill>
                  <a:srgbClr val="000000"/>
                </a:solidFill>
              </a:rPr>
              <a:t>(% Improvement over HFIP baseline – average</a:t>
            </a:r>
            <a:r>
              <a:rPr lang="en-US" sz="1200" b="0" baseline="0" dirty="0" smtClean="0">
                <a:solidFill>
                  <a:srgbClr val="000000"/>
                </a:solidFill>
              </a:rPr>
              <a:t> intensity error for three years of operational model guidance errors for 2006-2008 when HFIP began</a:t>
            </a:r>
            <a:r>
              <a:rPr lang="en-US" sz="1200" b="0" dirty="0" smtClean="0">
                <a:solidFill>
                  <a:srgbClr val="000000"/>
                </a:solidFill>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dirty="0" smtClean="0">
              <a:solidFill>
                <a:srgbClr val="000000"/>
              </a:solidFill>
            </a:endParaRPr>
          </a:p>
          <a:p>
            <a:r>
              <a:rPr lang="en-US" sz="1200" b="0" dirty="0" smtClean="0">
                <a:solidFill>
                  <a:srgbClr val="000000"/>
                </a:solidFill>
                <a:latin typeface="Arial" charset="0"/>
              </a:rPr>
              <a:t>Black lines are the baseline intensity skill</a:t>
            </a:r>
            <a:r>
              <a:rPr lang="en-US" sz="1200" b="0" baseline="0" dirty="0" smtClean="0">
                <a:solidFill>
                  <a:srgbClr val="000000"/>
                </a:solidFill>
                <a:latin typeface="Arial" charset="0"/>
              </a:rPr>
              <a:t> (solid), 20%improvement threshold (large dash), and 50% improvement threshold (small dash)</a:t>
            </a:r>
          </a:p>
          <a:p>
            <a:r>
              <a:rPr lang="en-US" sz="1200" b="0" baseline="0" dirty="0" smtClean="0">
                <a:solidFill>
                  <a:schemeClr val="tx1"/>
                </a:solidFill>
                <a:latin typeface="Arial" charset="0"/>
              </a:rPr>
              <a:t>Green lines represent the average intensity errors for two different regional models: small dash - Advanced Research WRF or ARW used by the bulk of the research community; and solid - high-resolution research version of HWRF developed at HRD and transitioned to EMC for operational implementation this summer</a:t>
            </a:r>
          </a:p>
          <a:p>
            <a:r>
              <a:rPr lang="en-US" sz="1200" b="0" baseline="0" dirty="0" smtClean="0">
                <a:solidFill>
                  <a:schemeClr val="tx1"/>
                </a:solidFill>
                <a:latin typeface="Arial" charset="0"/>
              </a:rPr>
              <a:t>Red line is the average intensity error for the high-resolution research HWRF without the Doppler data</a:t>
            </a:r>
          </a:p>
          <a:p>
            <a:endParaRPr lang="en-US" sz="1200" b="0" baseline="0" dirty="0" smtClean="0">
              <a:solidFill>
                <a:schemeClr val="tx1"/>
              </a:solidFill>
              <a:latin typeface="Arial" charset="0"/>
            </a:endParaRPr>
          </a:p>
          <a:p>
            <a:r>
              <a:rPr lang="en-US" sz="1200" b="0" baseline="0" dirty="0" smtClean="0">
                <a:solidFill>
                  <a:schemeClr val="tx1"/>
                </a:solidFill>
                <a:latin typeface="Arial" charset="0"/>
              </a:rPr>
              <a:t>Note that from 36-96 h the average error is very close to or exceeding the 20% improvement threshold for HFIP at 5 years</a:t>
            </a:r>
          </a:p>
          <a:p>
            <a:r>
              <a:rPr lang="en-US" sz="1200" b="0" baseline="0" dirty="0" smtClean="0">
                <a:solidFill>
                  <a:schemeClr val="tx1"/>
                </a:solidFill>
                <a:latin typeface="Arial" charset="0"/>
              </a:rPr>
              <a:t>We are busily investigating the reason for lack of improved skill from 0-24 h when the data should have the most impact. We identified some model biases due to physical parameterizations which we are working with EMC to correct thanks to the ability to use observations to improve the initial conditions.</a:t>
            </a:r>
          </a:p>
          <a:p>
            <a:endParaRPr lang="en-US" sz="1200" b="0" baseline="0" dirty="0" smtClean="0">
              <a:solidFill>
                <a:schemeClr val="tx1"/>
              </a:solidFill>
              <a:latin typeface="Arial" charset="0"/>
            </a:endParaRPr>
          </a:p>
          <a:p>
            <a:r>
              <a:rPr lang="en-US" sz="1200" b="0" baseline="0" dirty="0" smtClean="0">
                <a:solidFill>
                  <a:schemeClr val="tx1"/>
                </a:solidFill>
                <a:latin typeface="Arial" charset="0"/>
              </a:rPr>
              <a:t>See papers: Zhang et al (2011) - http://</a:t>
            </a:r>
            <a:r>
              <a:rPr lang="en-US" sz="1200" b="0" baseline="0" dirty="0" err="1" smtClean="0">
                <a:solidFill>
                  <a:schemeClr val="tx1"/>
                </a:solidFill>
                <a:latin typeface="Arial" charset="0"/>
              </a:rPr>
              <a:t>www.agu.org</a:t>
            </a:r>
            <a:r>
              <a:rPr lang="en-US" sz="1200" b="0" baseline="0" dirty="0" smtClean="0">
                <a:solidFill>
                  <a:schemeClr val="tx1"/>
                </a:solidFill>
                <a:latin typeface="Arial" charset="0"/>
              </a:rPr>
              <a:t>/pubs/</a:t>
            </a:r>
            <a:r>
              <a:rPr lang="en-US" sz="1200" b="0" baseline="0" dirty="0" err="1" smtClean="0">
                <a:solidFill>
                  <a:schemeClr val="tx1"/>
                </a:solidFill>
                <a:latin typeface="Arial" charset="0"/>
              </a:rPr>
              <a:t>crossref</a:t>
            </a:r>
            <a:r>
              <a:rPr lang="en-US" sz="1200" b="0" baseline="0" dirty="0" smtClean="0">
                <a:solidFill>
                  <a:schemeClr val="tx1"/>
                </a:solidFill>
                <a:latin typeface="Arial" charset="0"/>
              </a:rPr>
              <a:t>/2011/2011GL048469.shtml</a:t>
            </a:r>
          </a:p>
          <a:p>
            <a:r>
              <a:rPr lang="en-US" sz="1200" b="0" baseline="0" dirty="0" smtClean="0">
                <a:solidFill>
                  <a:schemeClr val="tx1"/>
                </a:solidFill>
                <a:latin typeface="Arial" charset="0"/>
              </a:rPr>
              <a:t>Aksoy et al (2012) - </a:t>
            </a:r>
            <a:r>
              <a:rPr lang="cs-CZ" sz="1200" u="sng" kern="1200" dirty="0" smtClean="0">
                <a:solidFill>
                  <a:schemeClr val="tx1"/>
                </a:solidFill>
                <a:latin typeface="Arial" pitchFamily="-112" charset="0"/>
                <a:ea typeface="ＭＳ Ｐゴシック" charset="-128"/>
                <a:cs typeface="ＭＳ Ｐゴシック" charset="-128"/>
                <a:hlinkClick r:id="rId3"/>
              </a:rPr>
              <a:t>http://dx.doi.org/10.1175/MWR-D-11-00212.1</a:t>
            </a:r>
            <a:endParaRPr lang="en-US" sz="1200" b="0" baseline="0" dirty="0" smtClean="0">
              <a:solidFill>
                <a:schemeClr val="tx1"/>
              </a:solidFill>
              <a:latin typeface="Arial" charset="0"/>
            </a:endParaRPr>
          </a:p>
          <a:p>
            <a:endParaRPr lang="en-US" sz="1200" b="0" baseline="0" dirty="0" smtClean="0">
              <a:solidFill>
                <a:srgbClr val="000000"/>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pitchFamily="-112" charset="0"/>
                <a:ea typeface="ＭＳ Ｐゴシック" charset="-128"/>
                <a:cs typeface="ＭＳ Ｐゴシック" charset="-128"/>
              </a:rPr>
              <a:t>http://</a:t>
            </a:r>
            <a:r>
              <a:rPr lang="en-US" sz="1200" kern="1200" dirty="0" err="1" smtClean="0">
                <a:solidFill>
                  <a:schemeClr val="tx1"/>
                </a:solidFill>
                <a:latin typeface="Arial" pitchFamily="-112" charset="0"/>
                <a:ea typeface="ＭＳ Ｐゴシック" charset="-128"/>
                <a:cs typeface="ＭＳ Ｐゴシック" charset="-128"/>
              </a:rPr>
              <a:t>www.hfip.org</a:t>
            </a:r>
            <a:r>
              <a:rPr lang="en-US" sz="1200" kern="1200" dirty="0" smtClean="0">
                <a:solidFill>
                  <a:schemeClr val="tx1"/>
                </a:solidFill>
                <a:latin typeface="Arial" pitchFamily="-112" charset="0"/>
                <a:ea typeface="ＭＳ Ｐゴシック" charset="-128"/>
                <a:cs typeface="ＭＳ Ｐゴシック" charset="-128"/>
              </a:rPr>
              <a:t>/documents/reports2.php</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11259FCD-3ECF-FB4F-A990-AD3822E5C6CD}" type="slidenum">
              <a:rPr lang="en-US">
                <a:latin typeface="Arial" charset="0"/>
              </a:rPr>
              <a:pPr>
                <a:defRPr/>
              </a:pPr>
              <a:t>18</a:t>
            </a:fld>
            <a:endParaRPr lang="en-US">
              <a:latin typeface="Arial" charset="0"/>
            </a:endParaRPr>
          </a:p>
        </p:txBody>
      </p:sp>
      <p:sp>
        <p:nvSpPr>
          <p:cNvPr id="67587" name="Text Box 2"/>
          <p:cNvSpPr>
            <a:spLocks noGrp="1" noRot="1" noChangeAspect="1" noChangeArrowheads="1" noTextEdit="1"/>
          </p:cNvSpPr>
          <p:nvPr>
            <p:ph type="sldImg"/>
          </p:nvPr>
        </p:nvSpPr>
        <p:spPr>
          <a:xfrm>
            <a:off x="1179513" y="698500"/>
            <a:ext cx="4648200" cy="3486150"/>
          </a:xfrm>
          <a:ln/>
        </p:spPr>
      </p:sp>
      <p:sp>
        <p:nvSpPr>
          <p:cNvPr id="67588" name="Text Box 3"/>
          <p:cNvSpPr>
            <a:spLocks noGrp="1" noChangeArrowheads="1"/>
          </p:cNvSpPr>
          <p:nvPr>
            <p:ph type="body" idx="1"/>
          </p:nvPr>
        </p:nvSpPr>
        <p:spPr>
          <a:xfrm>
            <a:off x="909638" y="4356100"/>
            <a:ext cx="5014912" cy="3986213"/>
          </a:xfrm>
          <a:noFill/>
          <a:ln/>
        </p:spPr>
        <p:txBody>
          <a:bodyPr anchor="ctr"/>
          <a:lstStyle/>
          <a:p>
            <a:pPr marL="109538" lvl="1" eaLnBrk="1" hangingPunct="1">
              <a:lnSpc>
                <a:spcPct val="95000"/>
              </a:lnSpc>
              <a:spcBef>
                <a:spcPts val="650"/>
              </a:spcBef>
              <a:spcAft>
                <a:spcPts val="438"/>
              </a:spcAft>
            </a:pPr>
            <a:endParaRPr lang="en-GB" sz="130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850CB63-0F78-0F4D-BEA5-D284EC2C4C37}" type="slidenum">
              <a:rPr lang="en-US">
                <a:latin typeface="Arial" charset="0"/>
                <a:ea typeface="ＭＳ Ｐゴシック" charset="-128"/>
                <a:cs typeface="ＭＳ Ｐゴシック" charset="-128"/>
              </a:rPr>
              <a:pPr/>
              <a:t>19</a:t>
            </a:fld>
            <a:endParaRPr lang="en-US">
              <a:latin typeface="Arial" charset="0"/>
              <a:ea typeface="ＭＳ Ｐゴシック" charset="-128"/>
              <a:cs typeface="ＭＳ Ｐゴシック" charset="-128"/>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p:spPr>
        <p:txBody>
          <a:bodyPr/>
          <a:lstStyle/>
          <a:p>
            <a:pPr eaLnBrk="1" hangingPunct="1">
              <a:spcBef>
                <a:spcPct val="0"/>
              </a:spcBef>
            </a:pPr>
            <a:r>
              <a:rPr lang="en-US" sz="1000" u="sng" dirty="0" smtClean="0">
                <a:latin typeface="Arial" charset="0"/>
              </a:rPr>
              <a:t>http://</a:t>
            </a:r>
            <a:r>
              <a:rPr lang="en-US" sz="1000" u="sng" dirty="0" err="1" smtClean="0">
                <a:latin typeface="Arial" charset="0"/>
              </a:rPr>
              <a:t>www.nrc.noaa.gov/HFIPDraftPlan.html</a:t>
            </a:r>
            <a:endParaRPr lang="en-US" sz="1000" dirty="0" smtClean="0">
              <a:latin typeface="Arial" charset="0"/>
            </a:endParaRPr>
          </a:p>
          <a:p>
            <a:pPr eaLnBrk="1" hangingPunct="1">
              <a:spcBef>
                <a:spcPct val="0"/>
              </a:spcBef>
            </a:pPr>
            <a:r>
              <a:rPr lang="en-US" sz="1000" dirty="0" smtClean="0">
                <a:latin typeface="Arial" charset="0"/>
              </a:rPr>
              <a:t>HFIP Team</a:t>
            </a:r>
          </a:p>
          <a:p>
            <a:pPr eaLnBrk="1" hangingPunct="1">
              <a:spcBef>
                <a:spcPct val="0"/>
              </a:spcBef>
            </a:pPr>
            <a:r>
              <a:rPr lang="en-US" sz="1000" dirty="0" smtClean="0">
                <a:latin typeface="Arial" charset="0"/>
              </a:rPr>
              <a:t>Frank Marks, research lead</a:t>
            </a:r>
          </a:p>
          <a:p>
            <a:pPr eaLnBrk="1" hangingPunct="1">
              <a:spcBef>
                <a:spcPct val="0"/>
              </a:spcBef>
            </a:pPr>
            <a:r>
              <a:rPr lang="en-US" sz="1000" dirty="0" smtClean="0">
                <a:latin typeface="Arial" charset="0"/>
              </a:rPr>
              <a:t>Ed Rappaport,</a:t>
            </a:r>
            <a:r>
              <a:rPr lang="en-US" sz="1000" baseline="0" dirty="0" smtClean="0">
                <a:latin typeface="Arial" charset="0"/>
              </a:rPr>
              <a:t> operations </a:t>
            </a:r>
            <a:r>
              <a:rPr lang="en-US" sz="1000" dirty="0" smtClean="0">
                <a:latin typeface="Arial" charset="0"/>
              </a:rPr>
              <a:t>lead</a:t>
            </a:r>
          </a:p>
          <a:p>
            <a:pPr eaLnBrk="1" hangingPunct="1">
              <a:spcBef>
                <a:spcPct val="0"/>
              </a:spcBef>
            </a:pPr>
            <a:r>
              <a:rPr lang="en-US" sz="1000" dirty="0" smtClean="0">
                <a:latin typeface="Arial" charset="0"/>
              </a:rPr>
              <a:t>Fred </a:t>
            </a:r>
            <a:r>
              <a:rPr lang="en-US" sz="1000" dirty="0" err="1" smtClean="0">
                <a:latin typeface="Arial" charset="0"/>
              </a:rPr>
              <a:t>Toepfer</a:t>
            </a:r>
            <a:r>
              <a:rPr lang="en-US" sz="1000" dirty="0" smtClean="0">
                <a:latin typeface="Arial" charset="0"/>
              </a:rPr>
              <a:t>, project manager</a:t>
            </a:r>
          </a:p>
          <a:p>
            <a:pPr eaLnBrk="1" hangingPunct="1">
              <a:spcBef>
                <a:spcPct val="0"/>
              </a:spcBef>
            </a:pPr>
            <a:r>
              <a:rPr lang="en-US" sz="1000" dirty="0" smtClean="0">
                <a:latin typeface="Arial" charset="0"/>
              </a:rPr>
              <a:t>Robert Gall, development manager</a:t>
            </a:r>
          </a:p>
          <a:p>
            <a:pPr eaLnBrk="1" hangingPunct="1">
              <a:spcBef>
                <a:spcPct val="0"/>
              </a:spcBef>
            </a:pPr>
            <a:r>
              <a:rPr lang="en-US" sz="1000" dirty="0" smtClean="0">
                <a:latin typeface="Arial" charset="0"/>
              </a:rPr>
              <a:t>Mark DeMaria</a:t>
            </a:r>
          </a:p>
          <a:p>
            <a:pPr eaLnBrk="1" hangingPunct="1">
              <a:spcBef>
                <a:spcPct val="0"/>
              </a:spcBef>
            </a:pPr>
            <a:r>
              <a:rPr lang="en-US" sz="1000" dirty="0" smtClean="0">
                <a:latin typeface="Arial" charset="0"/>
              </a:rPr>
              <a:t>Chris </a:t>
            </a:r>
            <a:r>
              <a:rPr lang="en-US" sz="1000" dirty="0" err="1" smtClean="0">
                <a:latin typeface="Arial" charset="0"/>
              </a:rPr>
              <a:t>Fairall</a:t>
            </a:r>
            <a:endParaRPr lang="en-US" sz="1000" dirty="0" smtClean="0">
              <a:latin typeface="Arial" charset="0"/>
            </a:endParaRPr>
          </a:p>
          <a:p>
            <a:pPr eaLnBrk="1" hangingPunct="1">
              <a:spcBef>
                <a:spcPct val="0"/>
              </a:spcBef>
            </a:pPr>
            <a:r>
              <a:rPr lang="en-US" sz="1000" dirty="0" smtClean="0">
                <a:latin typeface="Arial" charset="0"/>
              </a:rPr>
              <a:t>Jim McFadden</a:t>
            </a:r>
          </a:p>
          <a:p>
            <a:pPr eaLnBrk="1" hangingPunct="1">
              <a:spcBef>
                <a:spcPct val="0"/>
              </a:spcBef>
            </a:pPr>
            <a:r>
              <a:rPr lang="en-US" sz="1000" dirty="0" smtClean="0">
                <a:latin typeface="Arial" charset="0"/>
              </a:rPr>
              <a:t>Daniel Melendez</a:t>
            </a:r>
          </a:p>
          <a:p>
            <a:pPr eaLnBrk="1" hangingPunct="1">
              <a:spcBef>
                <a:spcPct val="0"/>
              </a:spcBef>
            </a:pPr>
            <a:endParaRPr lang="en-US" sz="1000" dirty="0" smtClean="0">
              <a:latin typeface="Arial" charset="0"/>
            </a:endParaRPr>
          </a:p>
          <a:p>
            <a:pPr eaLnBrk="1" hangingPunct="1">
              <a:spcBef>
                <a:spcPct val="0"/>
              </a:spcBef>
            </a:pPr>
            <a:r>
              <a:rPr lang="en-US" sz="1000" dirty="0" smtClean="0">
                <a:latin typeface="Arial" charset="0"/>
              </a:rPr>
              <a:t>HFIP </a:t>
            </a:r>
            <a:r>
              <a:rPr lang="en-US" sz="1000" dirty="0" err="1" smtClean="0">
                <a:latin typeface="Arial" charset="0"/>
              </a:rPr>
              <a:t>executieve</a:t>
            </a:r>
            <a:r>
              <a:rPr lang="en-US" sz="1000" dirty="0" smtClean="0">
                <a:latin typeface="Arial" charset="0"/>
              </a:rPr>
              <a:t> oversight board:</a:t>
            </a:r>
          </a:p>
          <a:p>
            <a:r>
              <a:rPr lang="en-US" sz="1000" dirty="0" smtClean="0">
                <a:latin typeface="Arial" charset="0"/>
              </a:rPr>
              <a:t>OAR AA/Robert Detrick, co-chair</a:t>
            </a:r>
          </a:p>
          <a:p>
            <a:r>
              <a:rPr lang="en-US" sz="1000" dirty="0" smtClean="0">
                <a:latin typeface="Arial" charset="0"/>
              </a:rPr>
              <a:t>NWS AA (acting)/Laura</a:t>
            </a:r>
            <a:r>
              <a:rPr lang="en-US" sz="1000" baseline="0" dirty="0" smtClean="0">
                <a:latin typeface="Arial" charset="0"/>
              </a:rPr>
              <a:t> </a:t>
            </a:r>
            <a:r>
              <a:rPr lang="en-US" sz="1000" baseline="0" dirty="0" err="1" smtClean="0">
                <a:latin typeface="Arial" charset="0"/>
              </a:rPr>
              <a:t>Furgione</a:t>
            </a:r>
            <a:r>
              <a:rPr lang="en-US" sz="1000" dirty="0" smtClean="0">
                <a:latin typeface="Arial" charset="0"/>
              </a:rPr>
              <a:t>, co-chair</a:t>
            </a:r>
          </a:p>
          <a:p>
            <a:r>
              <a:rPr lang="en-US" sz="1000" dirty="0" smtClean="0">
                <a:latin typeface="Arial" charset="0"/>
              </a:rPr>
              <a:t>NCEP/Louis </a:t>
            </a:r>
            <a:r>
              <a:rPr lang="en-US" sz="1000" dirty="0" err="1" smtClean="0">
                <a:latin typeface="Arial" charset="0"/>
              </a:rPr>
              <a:t>Uccellini</a:t>
            </a:r>
            <a:r>
              <a:rPr lang="en-US" sz="1000" dirty="0" smtClean="0">
                <a:latin typeface="Arial" charset="0"/>
              </a:rPr>
              <a:t>, </a:t>
            </a:r>
          </a:p>
          <a:p>
            <a:r>
              <a:rPr lang="en-US" sz="1000" dirty="0" smtClean="0">
                <a:latin typeface="Arial" charset="0"/>
              </a:rPr>
              <a:t>NHC/Rick</a:t>
            </a:r>
            <a:r>
              <a:rPr lang="en-US" sz="1000" baseline="0" dirty="0" smtClean="0">
                <a:latin typeface="Arial" charset="0"/>
              </a:rPr>
              <a:t> </a:t>
            </a:r>
            <a:r>
              <a:rPr lang="en-US" sz="1000" baseline="0" dirty="0" err="1" smtClean="0">
                <a:latin typeface="Arial" charset="0"/>
              </a:rPr>
              <a:t>Knabb</a:t>
            </a:r>
            <a:r>
              <a:rPr lang="en-US" sz="1000" dirty="0" smtClean="0">
                <a:latin typeface="Arial" charset="0"/>
              </a:rPr>
              <a:t>, </a:t>
            </a:r>
          </a:p>
          <a:p>
            <a:r>
              <a:rPr lang="en-US" sz="1000" dirty="0" smtClean="0">
                <a:latin typeface="Arial" charset="0"/>
              </a:rPr>
              <a:t>NESDIS/Mark DeMaria,  </a:t>
            </a:r>
          </a:p>
          <a:p>
            <a:r>
              <a:rPr lang="en-US" sz="1000" dirty="0" smtClean="0">
                <a:latin typeface="Arial" charset="0"/>
              </a:rPr>
              <a:t>NOS/Jesse </a:t>
            </a:r>
            <a:r>
              <a:rPr lang="en-US" sz="1000" dirty="0" err="1" smtClean="0">
                <a:latin typeface="Arial" charset="0"/>
              </a:rPr>
              <a:t>Feyen</a:t>
            </a:r>
            <a:r>
              <a:rPr lang="en-US" sz="1000" dirty="0" smtClean="0">
                <a:latin typeface="Arial" charset="0"/>
              </a:rPr>
              <a:t>, </a:t>
            </a:r>
          </a:p>
          <a:p>
            <a:r>
              <a:rPr lang="en-US" sz="1000" dirty="0" smtClean="0">
                <a:latin typeface="Arial" charset="0"/>
              </a:rPr>
              <a:t>AOML/Bob Atlas</a:t>
            </a:r>
          </a:p>
          <a:p>
            <a:r>
              <a:rPr lang="en-US" sz="1000" dirty="0" smtClean="0">
                <a:latin typeface="Arial" charset="0"/>
              </a:rPr>
              <a:t>PPI/Paul </a:t>
            </a:r>
            <a:r>
              <a:rPr lang="en-US" sz="1000" dirty="0" err="1" smtClean="0">
                <a:latin typeface="Arial" charset="0"/>
              </a:rPr>
              <a:t>Doremus</a:t>
            </a:r>
            <a:endParaRPr lang="en-US" sz="1000" dirty="0" smtClean="0">
              <a:latin typeface="Arial" charset="0"/>
            </a:endParaRPr>
          </a:p>
          <a:p>
            <a:r>
              <a:rPr lang="en-US" sz="1000" dirty="0" smtClean="0">
                <a:latin typeface="Arial" charset="0"/>
              </a:rPr>
              <a:t>NMFS/Bonnie </a:t>
            </a:r>
            <a:r>
              <a:rPr lang="en-US" sz="1000" dirty="0" err="1" smtClean="0">
                <a:latin typeface="Arial" charset="0"/>
              </a:rPr>
              <a:t>Ponwith</a:t>
            </a:r>
            <a:r>
              <a:rPr lang="en-US" sz="1000" dirty="0" smtClean="0">
                <a:latin typeface="Arial" charset="0"/>
              </a:rPr>
              <a:t>, </a:t>
            </a:r>
          </a:p>
          <a:p>
            <a:r>
              <a:rPr lang="en-US" sz="1000" dirty="0" smtClean="0">
                <a:latin typeface="Arial" charset="0"/>
              </a:rPr>
              <a:t>NOS/Liz </a:t>
            </a:r>
            <a:r>
              <a:rPr lang="en-US" sz="1000" dirty="0" err="1" smtClean="0">
                <a:latin typeface="Arial" charset="0"/>
              </a:rPr>
              <a:t>Scheffler</a:t>
            </a:r>
            <a:r>
              <a:rPr lang="en-US" sz="1000" dirty="0" smtClean="0">
                <a:latin typeface="Arial" charset="0"/>
              </a:rPr>
              <a:t>, </a:t>
            </a:r>
          </a:p>
          <a:p>
            <a:r>
              <a:rPr lang="en-US" sz="1000" dirty="0" smtClean="0">
                <a:latin typeface="Arial" charset="0"/>
              </a:rPr>
              <a:t>NMAO-PM Aircraft/Mike</a:t>
            </a:r>
            <a:r>
              <a:rPr lang="en-US" sz="1000" baseline="0" dirty="0" smtClean="0">
                <a:latin typeface="Arial" charset="0"/>
              </a:rPr>
              <a:t> </a:t>
            </a:r>
            <a:r>
              <a:rPr lang="en-US" sz="1000" baseline="0" dirty="0" err="1" smtClean="0">
                <a:latin typeface="Arial" charset="0"/>
              </a:rPr>
              <a:t>Devany</a:t>
            </a:r>
            <a:endParaRPr lang="en-US" sz="1000" dirty="0" smtClean="0">
              <a:latin typeface="Arial" charset="0"/>
            </a:endParaRPr>
          </a:p>
          <a:p>
            <a:r>
              <a:rPr lang="en-US" sz="1000" dirty="0" smtClean="0">
                <a:latin typeface="Arial" charset="0"/>
              </a:rPr>
              <a:t>OFCM/Sam Williamson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latin typeface="Arial" charset="0"/>
              </a:rPr>
              <a:t>Executive Secretariat: OAR/</a:t>
            </a:r>
            <a:r>
              <a:rPr kumimoji="0" lang="en-GB" sz="2200" b="0" i="0" u="none" strike="noStrike" kern="0" cap="none" spc="0" normalizeH="0" baseline="0" noProof="0" dirty="0" smtClean="0">
                <a:ln>
                  <a:noFill/>
                </a:ln>
                <a:solidFill>
                  <a:srgbClr val="000000"/>
                </a:solidFill>
                <a:effectLst/>
                <a:uLnTx/>
                <a:uFillTx/>
                <a:latin typeface="Arial"/>
                <a:ea typeface="ＭＳ Ｐゴシック" pitchFamily="34" charset="-128"/>
                <a:cs typeface="+mn-cs"/>
              </a:rPr>
              <a:t>Brian </a:t>
            </a:r>
            <a:r>
              <a:rPr kumimoji="0" lang="en-GB" sz="2200" b="0" i="0" u="none" strike="noStrike" kern="0" cap="none" spc="0" normalizeH="0" baseline="0" noProof="0" dirty="0" err="1" smtClean="0">
                <a:ln>
                  <a:noFill/>
                </a:ln>
                <a:solidFill>
                  <a:srgbClr val="000000"/>
                </a:solidFill>
                <a:effectLst/>
                <a:uLnTx/>
                <a:uFillTx/>
                <a:latin typeface="Arial"/>
                <a:ea typeface="ＭＳ Ｐゴシック" pitchFamily="34" charset="-128"/>
                <a:cs typeface="+mn-cs"/>
              </a:rPr>
              <a:t>Orndorff</a:t>
            </a:r>
            <a:r>
              <a:rPr lang="en-US" sz="1000" dirty="0" smtClean="0">
                <a:latin typeface="Arial" charset="0"/>
              </a:rPr>
              <a:t> and NWS/</a:t>
            </a:r>
            <a:r>
              <a:rPr lang="en-US" sz="1000" dirty="0" err="1" smtClean="0">
                <a:latin typeface="Arial" charset="0"/>
              </a:rPr>
              <a:t>Nasheema</a:t>
            </a:r>
            <a:r>
              <a:rPr lang="en-US" sz="1000" baseline="0" dirty="0" smtClean="0">
                <a:latin typeface="Arial" charset="0"/>
              </a:rPr>
              <a:t> </a:t>
            </a:r>
            <a:r>
              <a:rPr lang="en-US" sz="1000" baseline="0" dirty="0" err="1" smtClean="0">
                <a:latin typeface="Arial" charset="0"/>
              </a:rPr>
              <a:t>Lett</a:t>
            </a:r>
            <a:endParaRPr lang="en-US" sz="1000" baseline="0"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aseline="0"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kern="1200" dirty="0" smtClean="0">
                <a:solidFill>
                  <a:schemeClr val="tx1"/>
                </a:solidFill>
                <a:latin typeface="Arial" pitchFamily="-112" charset="0"/>
                <a:ea typeface="ＭＳ Ｐゴシック" charset="-128"/>
                <a:cs typeface="ＭＳ Ｐゴシック" charset="-128"/>
              </a:rPr>
              <a:t>http://</a:t>
            </a:r>
            <a:r>
              <a:rPr lang="en-US" sz="1000" kern="1200" dirty="0" err="1" smtClean="0">
                <a:solidFill>
                  <a:schemeClr val="tx1"/>
                </a:solidFill>
                <a:latin typeface="Arial" pitchFamily="-112" charset="0"/>
                <a:ea typeface="ＭＳ Ｐゴシック" charset="-128"/>
                <a:cs typeface="ＭＳ Ｐゴシック" charset="-128"/>
              </a:rPr>
              <a:t>www.hfip.org</a:t>
            </a:r>
            <a:r>
              <a:rPr lang="en-US" sz="1000" kern="1200" dirty="0" smtClean="0">
                <a:solidFill>
                  <a:schemeClr val="tx1"/>
                </a:solidFill>
                <a:latin typeface="Arial" pitchFamily="-112" charset="0"/>
                <a:ea typeface="ＭＳ Ｐゴシック" charset="-128"/>
                <a:cs typeface="ＭＳ Ｐゴシック" charset="-128"/>
              </a:rPr>
              <a:t>/</a:t>
            </a:r>
            <a:endParaRPr lang="en-US" sz="1000" dirty="0" smtClean="0">
              <a:latin typeface="Arial" charset="0"/>
            </a:endParaRPr>
          </a:p>
          <a:p>
            <a:pPr eaLnBrk="1" hangingPunct="1">
              <a:spcBef>
                <a:spcPct val="0"/>
              </a:spcBef>
            </a:pPr>
            <a:endParaRPr lang="en-US" sz="1000" dirty="0" smtClean="0">
              <a:latin typeface="Arial" charset="0"/>
            </a:endParaRPr>
          </a:p>
        </p:txBody>
      </p:sp>
      <p:sp>
        <p:nvSpPr>
          <p:cNvPr id="39940" name="Slide Number Placeholder 3"/>
          <p:cNvSpPr>
            <a:spLocks noGrp="1"/>
          </p:cNvSpPr>
          <p:nvPr>
            <p:ph type="sldNum" sz="quarter" idx="5"/>
          </p:nvPr>
        </p:nvSpPr>
        <p:spPr/>
        <p:txBody>
          <a:bodyPr/>
          <a:lstStyle/>
          <a:p>
            <a:pPr>
              <a:defRPr/>
            </a:pPr>
            <a:fld id="{0A9D1155-A053-B149-817F-48BBD1DF8516}" type="slidenum">
              <a:rPr lang="en-US" smtClean="0"/>
              <a:pPr>
                <a:defRPr/>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25" eaLnBrk="0" hangingPunct="0">
              <a:defRPr>
                <a:solidFill>
                  <a:schemeClr val="tx1"/>
                </a:solidFill>
                <a:latin typeface="Arial" charset="0"/>
                <a:ea typeface="ＭＳ Ｐゴシック" pitchFamily="34" charset="-128"/>
              </a:defRPr>
            </a:lvl1pPr>
            <a:lvl2pPr marL="742831" indent="-285704" defTabSz="930125" eaLnBrk="0" hangingPunct="0">
              <a:defRPr>
                <a:solidFill>
                  <a:schemeClr val="tx1"/>
                </a:solidFill>
                <a:latin typeface="Arial" charset="0"/>
                <a:ea typeface="ＭＳ Ｐゴシック" pitchFamily="34" charset="-128"/>
              </a:defRPr>
            </a:lvl2pPr>
            <a:lvl3pPr marL="1142816" indent="-228562" defTabSz="930125" eaLnBrk="0" hangingPunct="0">
              <a:defRPr>
                <a:solidFill>
                  <a:schemeClr val="tx1"/>
                </a:solidFill>
                <a:latin typeface="Arial" charset="0"/>
                <a:ea typeface="ＭＳ Ｐゴシック" pitchFamily="34" charset="-128"/>
              </a:defRPr>
            </a:lvl3pPr>
            <a:lvl4pPr marL="1599942" indent="-228562" defTabSz="930125" eaLnBrk="0" hangingPunct="0">
              <a:defRPr>
                <a:solidFill>
                  <a:schemeClr val="tx1"/>
                </a:solidFill>
                <a:latin typeface="Arial" charset="0"/>
                <a:ea typeface="ＭＳ Ｐゴシック" pitchFamily="34" charset="-128"/>
              </a:defRPr>
            </a:lvl4pPr>
            <a:lvl5pPr marL="2057070" indent="-228562" defTabSz="930125" eaLnBrk="0" hangingPunct="0">
              <a:defRPr>
                <a:solidFill>
                  <a:schemeClr val="tx1"/>
                </a:solidFill>
                <a:latin typeface="Arial" charset="0"/>
                <a:ea typeface="ＭＳ Ｐゴシック" pitchFamily="34" charset="-128"/>
              </a:defRPr>
            </a:lvl5pPr>
            <a:lvl6pPr marL="2514195" indent="-228562" defTabSz="930125" eaLnBrk="0" fontAlgn="base" hangingPunct="0">
              <a:spcBef>
                <a:spcPct val="0"/>
              </a:spcBef>
              <a:spcAft>
                <a:spcPct val="0"/>
              </a:spcAft>
              <a:defRPr>
                <a:solidFill>
                  <a:schemeClr val="tx1"/>
                </a:solidFill>
                <a:latin typeface="Arial" charset="0"/>
                <a:ea typeface="ＭＳ Ｐゴシック" pitchFamily="34" charset="-128"/>
              </a:defRPr>
            </a:lvl6pPr>
            <a:lvl7pPr marL="2971321" indent="-228562" defTabSz="930125" eaLnBrk="0" fontAlgn="base" hangingPunct="0">
              <a:spcBef>
                <a:spcPct val="0"/>
              </a:spcBef>
              <a:spcAft>
                <a:spcPct val="0"/>
              </a:spcAft>
              <a:defRPr>
                <a:solidFill>
                  <a:schemeClr val="tx1"/>
                </a:solidFill>
                <a:latin typeface="Arial" charset="0"/>
                <a:ea typeface="ＭＳ Ｐゴシック" pitchFamily="34" charset="-128"/>
              </a:defRPr>
            </a:lvl7pPr>
            <a:lvl8pPr marL="3428449" indent="-228562" defTabSz="930125" eaLnBrk="0" fontAlgn="base" hangingPunct="0">
              <a:spcBef>
                <a:spcPct val="0"/>
              </a:spcBef>
              <a:spcAft>
                <a:spcPct val="0"/>
              </a:spcAft>
              <a:defRPr>
                <a:solidFill>
                  <a:schemeClr val="tx1"/>
                </a:solidFill>
                <a:latin typeface="Arial" charset="0"/>
                <a:ea typeface="ＭＳ Ｐゴシック" pitchFamily="34" charset="-128"/>
              </a:defRPr>
            </a:lvl8pPr>
            <a:lvl9pPr marL="3885575" indent="-228562" defTabSz="930125"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6901F59-9B80-4FB1-A927-8E415926A109}" type="slidenum">
              <a:rPr lang="en-US" smtClean="0">
                <a:solidFill>
                  <a:prstClr val="black"/>
                </a:solidFill>
                <a:latin typeface="Times New Roman" pitchFamily="18" charset="0"/>
              </a:rPr>
              <a:pPr eaLnBrk="1" hangingPunct="1"/>
              <a:t>20</a:t>
            </a:fld>
            <a:endParaRPr lang="en-US" smtClean="0">
              <a:solidFill>
                <a:prstClr val="black"/>
              </a:solidFill>
              <a:latin typeface="Times New Roman" pitchFamily="18" charset="0"/>
            </a:endParaRPr>
          </a:p>
        </p:txBody>
      </p:sp>
      <p:sp>
        <p:nvSpPr>
          <p:cNvPr id="77827" name="Rectangle 2"/>
          <p:cNvSpPr>
            <a:spLocks noGrp="1" noRot="1" noChangeAspect="1" noChangeArrowheads="1" noTextEdit="1"/>
          </p:cNvSpPr>
          <p:nvPr>
            <p:ph type="sldImg"/>
          </p:nvPr>
        </p:nvSpPr>
        <p:spPr>
          <a:xfrm>
            <a:off x="1179513" y="696913"/>
            <a:ext cx="4648200" cy="3486150"/>
          </a:xfrm>
          <a:ln/>
        </p:spPr>
      </p:sp>
      <p:sp>
        <p:nvSpPr>
          <p:cNvPr id="77828" name="Text Box 3"/>
          <p:cNvSpPr>
            <a:spLocks noGrp="1" noChangeArrowheads="1"/>
          </p:cNvSpPr>
          <p:nvPr>
            <p:ph type="body" idx="1"/>
          </p:nvPr>
        </p:nvSpPr>
        <p:spPr>
          <a:xfrm>
            <a:off x="757240" y="4554539"/>
            <a:ext cx="5700712" cy="4583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anchor="ctr"/>
          <a:lstStyle/>
          <a:p>
            <a:pPr marL="228562" indent="-228562" defTabSz="457126">
              <a:spcBef>
                <a:spcPts val="500"/>
              </a:spcBef>
            </a:pPr>
            <a:r>
              <a:rPr lang="en-US" altLang="ja-JP" sz="1400"/>
              <a:t>Much of the improvement in tropical cyclone forecasting is attributed to advances in regional and global NWP modeling systems.  These advances are mainly the result of: improvements in observations; data assimilation techniques; improved model physics in global forecast systems and high resolution regional models; the development of ensemble-based model guidance; and significant investments in supercomputing at operational NWP centers. </a:t>
            </a:r>
            <a:endParaRPr lang="en-GB" sz="1400">
              <a:ea typeface="MS Gothic" pitchFamily="49" charset="-128"/>
            </a:endParaRPr>
          </a:p>
          <a:p>
            <a:pPr marL="228562" indent="-228562" defTabSz="457126">
              <a:spcBef>
                <a:spcPts val="500"/>
              </a:spcBef>
            </a:pPr>
            <a:endParaRPr lang="en-GB" sz="1400">
              <a:ea typeface="MS Gothic" pitchFamily="49" charset="-128"/>
            </a:endParaRPr>
          </a:p>
          <a:p>
            <a:pPr marL="228562" indent="-228562" defTabSz="457126"/>
            <a:r>
              <a:rPr lang="en-US" sz="1600"/>
              <a:t>The HFIP Portfolio has 3 major components that describe WHAT needs to be done to achieve our goals.</a:t>
            </a:r>
          </a:p>
          <a:p>
            <a:pPr marL="228562" indent="-228562" defTabSz="457126"/>
            <a:endParaRPr lang="en-US" sz="1600"/>
          </a:p>
          <a:p>
            <a:pPr marL="228562" indent="-228562" defTabSz="457126">
              <a:buFontTx/>
              <a:buAutoNum type="arabicParenR"/>
            </a:pPr>
            <a:r>
              <a:rPr lang="en-US" sz="1600"/>
              <a:t>Model improvements</a:t>
            </a:r>
          </a:p>
          <a:p>
            <a:pPr marL="228562" indent="-228562" defTabSz="457126">
              <a:spcBef>
                <a:spcPct val="55000"/>
              </a:spcBef>
              <a:buFontTx/>
              <a:buAutoNum type="arabicParenR"/>
            </a:pPr>
            <a:r>
              <a:rPr lang="en-US" sz="1600"/>
              <a:t>Focuses on the strategies to optimize new and existing observing system and platforms for BOTH modeling and direct use by the forecasters </a:t>
            </a:r>
          </a:p>
          <a:p>
            <a:pPr marL="228562" indent="-228562" defTabSz="457126">
              <a:spcBef>
                <a:spcPct val="65000"/>
              </a:spcBef>
              <a:buFontTx/>
              <a:buAutoNum type="arabicParenR"/>
            </a:pPr>
            <a:r>
              <a:rPr lang="en-US" sz="1600"/>
              <a:t>More tools and applications beyond traditional models and direct obs into the forecasters suite of tools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the case of Irene new</a:t>
            </a:r>
            <a:r>
              <a:rPr lang="en-US" baseline="0" dirty="0" smtClean="0"/>
              <a:t> tools to forecast genesis developed by HFIP using the HFIP global model ensembles from GFS/EnKF (30 members) and FIM (10 members) were able to detect and track the system that formed into Irene 5 days before it was named by NHC and 2 days before NHC declared it an INVEST area</a:t>
            </a:r>
          </a:p>
          <a:p>
            <a:endParaRPr lang="en-US" baseline="0" dirty="0" smtClean="0"/>
          </a:p>
          <a:p>
            <a:r>
              <a:rPr lang="en-US" baseline="0" dirty="0" smtClean="0"/>
              <a:t>Thin black lines are the disturbance tracks from each of the ensemble members, the small black dots the location of each of the ensemble members at 24 h intervals after the initial time, and the colored ellipses enclose 75% of the ensemble positions. Note that the ellipses elongate along track (reflecting speed uncertainty) in the early forecasts, and elongate perpendicular to the track (reflecting uncertainty in the storm turn to the N at the later forecast times. At day 3 &amp; 4 when the storm was named the uncertainty is the least.</a:t>
            </a:r>
          </a:p>
          <a:p>
            <a:endParaRPr lang="en-US" baseline="0" dirty="0" smtClean="0"/>
          </a:p>
          <a:p>
            <a:r>
              <a:rPr lang="en-US" baseline="0" dirty="0" smtClean="0"/>
              <a:t>The solid green line is the observed Best Track from NHC starting when the storm was named. </a:t>
            </a:r>
          </a:p>
          <a:p>
            <a:endParaRPr lang="en-US" baseline="0" dirty="0" smtClean="0"/>
          </a:p>
          <a:p>
            <a:r>
              <a:rPr lang="en-US" baseline="0" dirty="0" smtClean="0"/>
              <a:t>Model data available at: http://</a:t>
            </a:r>
            <a:r>
              <a:rPr lang="en-US" baseline="0" dirty="0" err="1" smtClean="0"/>
              <a:t>www.esrl.noaa.gov</a:t>
            </a:r>
            <a:r>
              <a:rPr lang="en-US" baseline="0" dirty="0" smtClean="0"/>
              <a:t>/</a:t>
            </a:r>
            <a:r>
              <a:rPr lang="en-US" baseline="0" dirty="0" err="1" smtClean="0"/>
              <a:t>psd</a:t>
            </a:r>
            <a:r>
              <a:rPr lang="en-US" baseline="0" dirty="0" smtClean="0"/>
              <a:t>/forecasts/</a:t>
            </a:r>
            <a:r>
              <a:rPr lang="en-US" baseline="0" dirty="0" err="1" smtClean="0"/>
              <a:t>gfsenkf</a:t>
            </a:r>
            <a:r>
              <a:rPr lang="en-US" baseline="0" dirty="0" smtClean="0"/>
              <a:t>/</a:t>
            </a:r>
            <a:r>
              <a:rPr lang="en-US" baseline="0" dirty="0" err="1" smtClean="0"/>
              <a:t>ens</a:t>
            </a:r>
            <a:r>
              <a:rPr lang="en-US" baseline="0" dirty="0" smtClean="0"/>
              <a:t>/</a:t>
            </a:r>
            <a:endParaRPr lang="en-US" dirty="0" smtClean="0"/>
          </a:p>
          <a:p>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Map shows flight tracks for all of the NOAA missions (color coded are the flight level winds for the P-3 missions,</a:t>
            </a:r>
            <a:r>
              <a:rPr lang="en-US" baseline="0" dirty="0" smtClean="0">
                <a:latin typeface="Calibri" charset="0"/>
              </a:rPr>
              <a:t> dropsonde symbols denote G-IV patterns)</a:t>
            </a:r>
          </a:p>
          <a:p>
            <a:endParaRPr lang="en-US" baseline="0" dirty="0" smtClean="0">
              <a:latin typeface="Calibri" charset="0"/>
            </a:endParaRPr>
          </a:p>
          <a:p>
            <a:r>
              <a:rPr lang="en-US" baseline="0" dirty="0" smtClean="0">
                <a:latin typeface="Calibri" charset="0"/>
              </a:rPr>
              <a:t>Flight track plots courtesy of Tropical Atlantic - http://</a:t>
            </a:r>
            <a:r>
              <a:rPr lang="en-US" baseline="0" dirty="0" err="1" smtClean="0">
                <a:latin typeface="Calibri" charset="0"/>
              </a:rPr>
              <a:t>tropicalatlantic.com</a:t>
            </a:r>
            <a:r>
              <a:rPr lang="en-US" baseline="0" dirty="0" smtClean="0">
                <a:latin typeface="Calibri" charset="0"/>
              </a:rPr>
              <a:t>/recon/</a:t>
            </a:r>
          </a:p>
          <a:p>
            <a:r>
              <a:rPr lang="en-US" baseline="0" dirty="0" smtClean="0">
                <a:latin typeface="Calibri" charset="0"/>
              </a:rPr>
              <a:t>Model data available at: http://</a:t>
            </a:r>
            <a:r>
              <a:rPr lang="en-US" baseline="0" dirty="0" err="1" smtClean="0">
                <a:latin typeface="Calibri" charset="0"/>
              </a:rPr>
              <a:t>storm.aoml.noaa.gov</a:t>
            </a:r>
            <a:r>
              <a:rPr lang="en-US" baseline="0" dirty="0" smtClean="0">
                <a:latin typeface="Calibri" charset="0"/>
              </a:rPr>
              <a:t>/</a:t>
            </a:r>
            <a:r>
              <a:rPr lang="en-US" baseline="0" dirty="0" err="1" smtClean="0">
                <a:latin typeface="Calibri" charset="0"/>
              </a:rPr>
              <a:t>realtime</a:t>
            </a:r>
            <a:endParaRPr lang="en-US" dirty="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See papers: Zhang et al (2011) - http://</a:t>
            </a:r>
            <a:r>
              <a:rPr lang="en-US" dirty="0" err="1">
                <a:latin typeface="Arial" charset="0"/>
              </a:rPr>
              <a:t>www.agu.org</a:t>
            </a:r>
            <a:r>
              <a:rPr lang="en-US" dirty="0">
                <a:latin typeface="Arial" charset="0"/>
              </a:rPr>
              <a:t>/pubs/</a:t>
            </a:r>
            <a:r>
              <a:rPr lang="en-US" dirty="0" err="1">
                <a:latin typeface="Arial" charset="0"/>
              </a:rPr>
              <a:t>crossref</a:t>
            </a:r>
            <a:r>
              <a:rPr lang="en-US" dirty="0">
                <a:latin typeface="Arial" charset="0"/>
              </a:rPr>
              <a:t>/2011/2011GL048469.shtml</a:t>
            </a:r>
          </a:p>
          <a:p>
            <a:r>
              <a:rPr lang="en-US" dirty="0">
                <a:latin typeface="Arial" charset="0"/>
              </a:rPr>
              <a:t>Aksoy et al (2012) - </a:t>
            </a:r>
            <a:r>
              <a:rPr lang="cs-CZ" u="sng" dirty="0">
                <a:latin typeface="Arial" pitchFamily="-112" charset="0"/>
                <a:ea typeface="ＭＳ Ｐゴシック" charset="-128"/>
                <a:cs typeface="ＭＳ Ｐゴシック" charset="-128"/>
                <a:hlinkClick r:id="rId3"/>
              </a:rPr>
              <a:t>http://dx.doi.org/10.1175/MWR-D-11-00212.1</a:t>
            </a:r>
            <a:endParaRPr lang="en-US" dirty="0">
              <a:latin typeface="Arial" charset="0"/>
            </a:endParaRPr>
          </a:p>
          <a:p>
            <a:endParaRPr lang="en-US" dirty="0">
              <a:solidFill>
                <a:srgbClr val="000000"/>
              </a:solidFill>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25</a:t>
            </a:fld>
            <a:endParaRPr lang="en-US"/>
          </a:p>
        </p:txBody>
      </p:sp>
    </p:spTree>
    <p:extLst>
      <p:ext uri="{BB962C8B-B14F-4D97-AF65-F5344CB8AC3E}">
        <p14:creationId xmlns:p14="http://schemas.microsoft.com/office/powerpoint/2010/main" val="704412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p:txBody>
          <a:bodyPr/>
          <a:lstStyle/>
          <a:p>
            <a:pPr>
              <a:defRPr/>
            </a:pPr>
            <a:fld id="{51DA23E7-BA94-9142-97B3-888DF20E05B5}" type="slidenum">
              <a:rPr lang="en-US">
                <a:latin typeface="Arial" charset="0"/>
              </a:rPr>
              <a:pPr>
                <a:defRPr/>
              </a:pPr>
              <a:t>3</a:t>
            </a:fld>
            <a:endParaRPr lang="en-US">
              <a:latin typeface="Arial" charset="0"/>
            </a:endParaRPr>
          </a:p>
        </p:txBody>
      </p:sp>
      <p:sp>
        <p:nvSpPr>
          <p:cNvPr id="28675"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100" kern="1200" dirty="0" smtClean="0">
                <a:solidFill>
                  <a:schemeClr val="tx1"/>
                </a:solidFill>
                <a:latin typeface="Arial" pitchFamily="-112" charset="0"/>
                <a:ea typeface="ＭＳ Ｐゴシック" charset="-128"/>
                <a:cs typeface="ＭＳ Ｐゴシック" charset="-128"/>
              </a:rPr>
              <a:t>http://</a:t>
            </a:r>
            <a:r>
              <a:rPr lang="en-US" sz="1100" kern="1200" dirty="0" err="1" smtClean="0">
                <a:solidFill>
                  <a:schemeClr val="tx1"/>
                </a:solidFill>
                <a:latin typeface="Arial" pitchFamily="-112" charset="0"/>
                <a:ea typeface="ＭＳ Ｐゴシック" charset="-128"/>
                <a:cs typeface="ＭＳ Ｐゴシック" charset="-128"/>
              </a:rPr>
              <a:t>www.hfip.org</a:t>
            </a:r>
            <a:r>
              <a:rPr lang="en-US" sz="1100" kern="1200" dirty="0" smtClean="0">
                <a:solidFill>
                  <a:schemeClr val="tx1"/>
                </a:solidFill>
                <a:latin typeface="Arial" pitchFamily="-112" charset="0"/>
                <a:ea typeface="ＭＳ Ｐゴシック" charset="-128"/>
                <a:cs typeface="ＭＳ Ｐゴシック" charset="-128"/>
              </a:rPr>
              <a:t>/documents/</a:t>
            </a:r>
          </a:p>
          <a:p>
            <a:pPr eaLnBrk="1" hangingPunct="1">
              <a:defRPr/>
            </a:pPr>
            <a:endParaRPr lang="en-US" sz="1100" dirty="0" smtClean="0">
              <a:latin typeface="Arial" charset="0"/>
            </a:endParaRPr>
          </a:p>
          <a:p>
            <a:pPr eaLnBrk="1" hangingPunct="1">
              <a:defRPr/>
            </a:pPr>
            <a:r>
              <a:rPr lang="en-US" sz="1100" dirty="0" smtClean="0">
                <a:latin typeface="Arial" charset="0"/>
              </a:rPr>
              <a:t>Two Stream Approach to HFIP developments:</a:t>
            </a:r>
          </a:p>
          <a:p>
            <a:pPr marL="231775" indent="-231775" eaLnBrk="1" hangingPunct="1">
              <a:buFontTx/>
              <a:buChar char="•"/>
              <a:defRPr/>
            </a:pPr>
            <a:r>
              <a:rPr lang="en-US" sz="1100" dirty="0" smtClean="0"/>
              <a:t>Stream 1– Operational Transition and Implementation</a:t>
            </a:r>
          </a:p>
          <a:p>
            <a:pPr marL="231775" indent="-231775" eaLnBrk="1" hangingPunct="1">
              <a:buFontTx/>
              <a:buChar char="•"/>
              <a:defRPr/>
            </a:pPr>
            <a:r>
              <a:rPr lang="en-US" sz="1100" dirty="0" smtClean="0"/>
              <a:t>Stream 2 – Advanced Technology Demonstration</a:t>
            </a:r>
          </a:p>
          <a:p>
            <a:pPr marL="682625" lvl="1" indent="-225425" eaLnBrk="1" hangingPunct="1">
              <a:buFontTx/>
              <a:buChar char="–"/>
              <a:defRPr/>
            </a:pPr>
            <a:r>
              <a:rPr lang="en-US" sz="1100" dirty="0" smtClean="0"/>
              <a:t>Unconstrained by near-term availability of operational computing </a:t>
            </a:r>
          </a:p>
          <a:p>
            <a:pPr marL="682625" lvl="1" indent="-225425" eaLnBrk="1" hangingPunct="1">
              <a:buFontTx/>
              <a:buChar char="–"/>
              <a:defRPr/>
            </a:pPr>
            <a:r>
              <a:rPr lang="en-US" sz="1100" dirty="0" smtClean="0"/>
              <a:t>Uses both NOAA’s and computing resources from major supercomputing centers for testing and evaluation.  </a:t>
            </a:r>
          </a:p>
          <a:p>
            <a:pPr marL="682625" lvl="1" indent="-225425" eaLnBrk="1" hangingPunct="1">
              <a:buFontTx/>
              <a:buChar char="–"/>
              <a:defRPr/>
            </a:pPr>
            <a:r>
              <a:rPr lang="en-US" sz="1100" dirty="0" smtClean="0"/>
              <a:t>Emphasis is on high resolution global and regional models run as ensembles</a:t>
            </a:r>
          </a:p>
          <a:p>
            <a:pPr marL="682625" lvl="1" indent="-225425" eaLnBrk="1" hangingPunct="1">
              <a:buFontTx/>
              <a:buChar char="–"/>
              <a:defRPr/>
            </a:pPr>
            <a:r>
              <a:rPr lang="en-US" sz="1100" dirty="0" smtClean="0"/>
              <a:t>Real-time or near real time runs during hurricane season</a:t>
            </a:r>
          </a:p>
          <a:p>
            <a:pPr marL="231775" indent="-231775" eaLnBrk="1" hangingPunct="1">
              <a:buFontTx/>
              <a:buChar char="•"/>
              <a:defRPr/>
            </a:pPr>
            <a:r>
              <a:rPr lang="en-US" sz="1100" dirty="0" smtClean="0"/>
              <a:t>Stream 1.5  </a:t>
            </a:r>
            <a:r>
              <a:rPr lang="en-US" sz="1100" dirty="0" smtClean="0">
                <a:latin typeface="Arial" charset="0"/>
              </a:rPr>
              <a:t>(JHT-like)</a:t>
            </a:r>
            <a:endParaRPr lang="en-US" sz="1100" dirty="0" smtClean="0"/>
          </a:p>
          <a:p>
            <a:pPr marL="682625" lvl="1" indent="-225425" eaLnBrk="1" hangingPunct="1">
              <a:buFontTx/>
              <a:buChar char="–"/>
              <a:defRPr/>
            </a:pPr>
            <a:r>
              <a:rPr lang="en-US" sz="1100" dirty="0" smtClean="0"/>
              <a:t>NHC Forecaster Defined.  </a:t>
            </a:r>
          </a:p>
          <a:p>
            <a:pPr marL="682625" lvl="1" indent="-225425" eaLnBrk="1" hangingPunct="1">
              <a:buFontTx/>
              <a:buChar char="–"/>
              <a:defRPr/>
            </a:pPr>
            <a:r>
              <a:rPr lang="en-US" sz="1100" dirty="0" smtClean="0"/>
              <a:t>Subset of Stream 2 that forecasters see as particularly promising or provides demonstrated capability</a:t>
            </a:r>
          </a:p>
          <a:p>
            <a:pPr marL="682625" lvl="1" indent="-225425" eaLnBrk="1" hangingPunct="1">
              <a:buFontTx/>
              <a:buChar char="–"/>
              <a:defRPr/>
            </a:pPr>
            <a:r>
              <a:rPr lang="en-US" sz="1100" dirty="0" smtClean="0"/>
              <a:t>Will be configured to run in real-time and products made available to NHC.</a:t>
            </a:r>
            <a:endParaRPr lang="en-US" sz="1100" dirty="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B6F0068A-4412-FA42-9B61-BF89CA4F5B94}" type="slidenum">
              <a:rPr lang="en-US">
                <a:latin typeface="Arial" charset="0"/>
                <a:ea typeface="ＭＳ Ｐゴシック" charset="-128"/>
                <a:cs typeface="ＭＳ Ｐゴシック" charset="-128"/>
              </a:rPr>
              <a:pPr/>
              <a:t>4</a:t>
            </a:fld>
            <a:endParaRPr lang="en-US">
              <a:latin typeface="Arial" charset="0"/>
              <a:ea typeface="ＭＳ Ｐゴシック" charset="-128"/>
              <a:cs typeface="ＭＳ Ｐゴシック" charset="-128"/>
            </a:endParaRPr>
          </a:p>
        </p:txBody>
      </p:sp>
      <p:sp>
        <p:nvSpPr>
          <p:cNvPr id="32771" name="Rectangle 2"/>
          <p:cNvSpPr>
            <a:spLocks noGrp="1" noRot="1" noChangeAspect="1" noChangeArrowheads="1"/>
          </p:cNvSpPr>
          <p:nvPr>
            <p:ph type="sldImg"/>
          </p:nvPr>
        </p:nvSpPr>
        <p:spPr>
          <a:xfrm>
            <a:off x="1181100" y="696913"/>
            <a:ext cx="4648200" cy="3486150"/>
          </a:xfrm>
          <a:solidFill>
            <a:srgbClr val="FFFFFF"/>
          </a:solidFill>
          <a:ln/>
        </p:spPr>
      </p:sp>
      <p:sp>
        <p:nvSpPr>
          <p:cNvPr id="26628" name="Rectangle 3"/>
          <p:cNvSpPr>
            <a:spLocks noGrp="1" noChangeArrowheads="1"/>
          </p:cNvSpPr>
          <p:nvPr>
            <p:ph type="body" idx="1"/>
          </p:nvPr>
        </p:nvSpPr>
        <p:spPr>
          <a:xfrm>
            <a:off x="701675" y="4416425"/>
            <a:ext cx="5607050" cy="4183063"/>
          </a:xfrm>
          <a:ln/>
        </p:spPr>
        <p:txBody>
          <a:bodyPr lIns="93177" tIns="46589" rIns="93177" bIns="46589"/>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t>Model data available at: http://</a:t>
            </a:r>
            <a:r>
              <a:rPr lang="en-US" sz="1100" baseline="0" dirty="0" err="1" smtClean="0"/>
              <a:t>www.esrl.noaa.gov</a:t>
            </a:r>
            <a:r>
              <a:rPr lang="en-US" sz="1100" baseline="0" dirty="0" smtClean="0"/>
              <a:t>/</a:t>
            </a:r>
            <a:r>
              <a:rPr lang="en-US" sz="1100" baseline="0" dirty="0" err="1" smtClean="0"/>
              <a:t>psd</a:t>
            </a:r>
            <a:r>
              <a:rPr lang="en-US" sz="1100" baseline="0" dirty="0" smtClean="0"/>
              <a:t>/forecasts/</a:t>
            </a:r>
            <a:r>
              <a:rPr lang="en-US" sz="1100" baseline="0" dirty="0" err="1" smtClean="0"/>
              <a:t>gfsenkf</a:t>
            </a:r>
            <a:r>
              <a:rPr lang="en-US" sz="1100" baseline="0" dirty="0" smtClean="0"/>
              <a:t>/</a:t>
            </a:r>
            <a:r>
              <a:rPr lang="en-US" sz="1100" baseline="0" dirty="0" err="1" smtClean="0"/>
              <a:t>ens</a:t>
            </a:r>
            <a:r>
              <a:rPr lang="en-US" sz="1100" baseline="0" dirty="0" smtClean="0"/>
              <a:t>/</a:t>
            </a:r>
            <a:endParaRPr lang="en-US" sz="1100" dirty="0" smtClean="0"/>
          </a:p>
          <a:p>
            <a:pPr>
              <a:defRPr/>
            </a:pPr>
            <a:endParaRPr lang="en-US" sz="1100" dirty="0" smtClean="0">
              <a:latin typeface="Arial"/>
              <a:cs typeface="Arial"/>
            </a:endParaRPr>
          </a:p>
          <a:p>
            <a:pPr>
              <a:defRPr/>
            </a:pPr>
            <a:r>
              <a:rPr lang="en-US" sz="1100" dirty="0" smtClean="0">
                <a:latin typeface="Arial"/>
                <a:cs typeface="Arial"/>
              </a:rPr>
              <a:t>Global Ensembles:</a:t>
            </a:r>
          </a:p>
          <a:p>
            <a:pPr>
              <a:defRPr/>
            </a:pPr>
            <a:r>
              <a:rPr lang="en-US" sz="1100" dirty="0" smtClean="0">
                <a:latin typeface="Arial"/>
                <a:cs typeface="Arial"/>
              </a:rPr>
              <a:t>80-member T254 GFS ensembles cycled every 6-h continuously from 1 August to current time</a:t>
            </a:r>
          </a:p>
          <a:p>
            <a:pPr>
              <a:defRPr/>
            </a:pPr>
            <a:r>
              <a:rPr lang="en-US" sz="1100" dirty="0" smtClean="0">
                <a:latin typeface="Arial"/>
                <a:cs typeface="Arial"/>
              </a:rPr>
              <a:t>Look at 20 members of the 80 member ensemble</a:t>
            </a:r>
          </a:p>
          <a:p>
            <a:pPr>
              <a:defRPr/>
            </a:pPr>
            <a:r>
              <a:rPr lang="en-US" sz="1100" dirty="0" smtClean="0">
                <a:latin typeface="Arial"/>
                <a:cs typeface="Arial"/>
              </a:rPr>
              <a:t>Left panels shows ellipse plot of 20 members at each forecast time – ellipse shape shows the spread along/across track</a:t>
            </a:r>
          </a:p>
          <a:p>
            <a:pPr>
              <a:defRPr/>
            </a:pPr>
            <a:r>
              <a:rPr lang="en-US" sz="1100" dirty="0" smtClean="0">
                <a:latin typeface="Arial"/>
                <a:cs typeface="Arial"/>
              </a:rPr>
              <a:t>Right panel show surface pressure post stamp images of 20 members</a:t>
            </a:r>
          </a:p>
          <a:p>
            <a:pPr marL="68263" eaLnBrk="1" hangingPunct="1">
              <a:spcBef>
                <a:spcPts val="413"/>
              </a:spcBef>
              <a:defRPr/>
            </a:pPr>
            <a:endParaRPr lang="en-US" sz="1100" dirty="0">
              <a:solidFill>
                <a:srgbClr val="000000"/>
              </a:solidFill>
              <a:latin typeface="Arial"/>
              <a:ea typeface="Arial" charset="0"/>
              <a:cs typeface="Arial"/>
              <a:sym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dirty="0" smtClean="0">
                <a:solidFill>
                  <a:srgbClr val="000000"/>
                </a:solidFill>
              </a:rPr>
              <a:t>Track Error of Models (2010-2011)</a:t>
            </a:r>
            <a:r>
              <a:rPr lang="en-US" sz="1400" b="0" baseline="0" dirty="0" smtClean="0">
                <a:solidFill>
                  <a:srgbClr val="000000"/>
                </a:solidFill>
              </a:rPr>
              <a:t> </a:t>
            </a:r>
            <a:r>
              <a:rPr lang="en-US" sz="1200" b="0" dirty="0" smtClean="0">
                <a:solidFill>
                  <a:srgbClr val="000000"/>
                </a:solidFill>
              </a:rPr>
              <a:t>(% Improvement over HFIP baseline – average</a:t>
            </a:r>
            <a:r>
              <a:rPr lang="en-US" sz="1200" b="0" baseline="0" dirty="0" smtClean="0">
                <a:solidFill>
                  <a:srgbClr val="000000"/>
                </a:solidFill>
              </a:rPr>
              <a:t> track error for three years of operational model guidance errors for 2006-2008 when HFIP began</a:t>
            </a:r>
            <a:r>
              <a:rPr lang="en-US" sz="1200" b="0" dirty="0" smtClean="0">
                <a:solidFill>
                  <a:srgbClr val="000000"/>
                </a:solidFill>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solidFill>
                  <a:srgbClr val="000000"/>
                </a:solidFill>
              </a:rPr>
              <a:t>purples</a:t>
            </a:r>
            <a:r>
              <a:rPr lang="en-US" sz="1200" b="0" baseline="0" dirty="0" smtClean="0">
                <a:solidFill>
                  <a:srgbClr val="000000"/>
                </a:solidFill>
              </a:rPr>
              <a:t> are the operational regional models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Greens represent the operational GFS and the HFIP GFS at lower resolution than the operational GFS but with ENKF data assimilation of central pressure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Yellows (ECMWF) and browns (UKMET) are two of the better global models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Orange is the best multi-model ensemble track guidance used by NHC</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Dark orange is the Official NHC forecast error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smtClean="0">
              <a:solidFill>
                <a:srgbClr val="00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Note that the HFIP GFS/EnKF model which is at ¼ the spatial resolution of ECMWF is competitive and also exceeds the 20% improvement goal of HFIP for 5 years.</a:t>
            </a:r>
            <a:endParaRPr lang="en-US" sz="1200" b="0" dirty="0" smtClean="0">
              <a:solidFill>
                <a:srgbClr val="000000"/>
              </a:solidFill>
            </a:endParaRPr>
          </a:p>
          <a:p>
            <a:endParaRPr lang="en-US" b="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the case of Irene new</a:t>
            </a:r>
            <a:r>
              <a:rPr lang="en-US" baseline="0" dirty="0" smtClean="0"/>
              <a:t> tools to forecast genesis developed by HFIP using the HFIP global model ensembles from GFS/EnKF (30 members) and FIM (10 members) were able to detect and track the system that formed into Irene 5 days before it was named by NHC and 2 days before NHC declared it an INVEST area</a:t>
            </a:r>
          </a:p>
          <a:p>
            <a:endParaRPr lang="en-US" baseline="0" dirty="0" smtClean="0"/>
          </a:p>
          <a:p>
            <a:r>
              <a:rPr lang="en-US" baseline="0" dirty="0" smtClean="0"/>
              <a:t>Thin black lines are the disturbance tracks from each of the ensemble members, the small black dots the location of each of the ensemble members at 24 h intervals after the initial time, and the colored ellipses enclose 75% of the ensemble positions. Note that the ellipses elongate along track (reflecting speed uncertainty) in the early forecasts, and elongate perpendicular to the track (reflecting uncertainty in the storm turn to the N at the later forecast times. At day 3 &amp; 4 when the storm was named the uncertainty is the least.</a:t>
            </a:r>
          </a:p>
          <a:p>
            <a:endParaRPr lang="en-US" baseline="0" dirty="0" smtClean="0"/>
          </a:p>
          <a:p>
            <a:r>
              <a:rPr lang="en-US" baseline="0" dirty="0" smtClean="0"/>
              <a:t>The solid green line is the observed Best Track from NHC starting when the storm was named. </a:t>
            </a:r>
          </a:p>
          <a:p>
            <a:endParaRPr lang="en-US" baseline="0" dirty="0" smtClean="0"/>
          </a:p>
          <a:p>
            <a:r>
              <a:rPr lang="en-US" baseline="0" dirty="0" smtClean="0"/>
              <a:t>Model data available at: http://</a:t>
            </a:r>
            <a:r>
              <a:rPr lang="en-US" baseline="0" dirty="0" err="1" smtClean="0"/>
              <a:t>www.esrl.noaa.gov</a:t>
            </a:r>
            <a:r>
              <a:rPr lang="en-US" baseline="0" dirty="0" smtClean="0"/>
              <a:t>/</a:t>
            </a:r>
            <a:r>
              <a:rPr lang="en-US" baseline="0" dirty="0" err="1" smtClean="0"/>
              <a:t>psd</a:t>
            </a:r>
            <a:r>
              <a:rPr lang="en-US" baseline="0" dirty="0" smtClean="0"/>
              <a:t>/forecasts/</a:t>
            </a:r>
            <a:r>
              <a:rPr lang="en-US" baseline="0" dirty="0" err="1" smtClean="0"/>
              <a:t>gfsenkf</a:t>
            </a:r>
            <a:r>
              <a:rPr lang="en-US" baseline="0" dirty="0" smtClean="0"/>
              <a:t>/</a:t>
            </a:r>
            <a:r>
              <a:rPr lang="en-US" baseline="0" dirty="0" err="1" smtClean="0"/>
              <a:t>ens</a:t>
            </a:r>
            <a:r>
              <a:rPr lang="en-US" baseline="0" dirty="0" smtClean="0"/>
              <a:t>/</a:t>
            </a:r>
            <a:endParaRPr lang="en-US" dirty="0" smtClean="0"/>
          </a:p>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r>
              <a:rPr lang="en-US" dirty="0">
                <a:latin typeface="Times New Roman" charset="0"/>
                <a:ea typeface="Times New Roman" charset="0"/>
                <a:cs typeface="Times New Roman" charset="0"/>
              </a:rPr>
              <a:t>Demo 2011 season; Not only we have improved the products but also added a suite of NOAA HWRF systems at different configurations.</a:t>
            </a:r>
          </a:p>
          <a:p>
            <a:r>
              <a:rPr lang="en-US" dirty="0">
                <a:latin typeface="Times New Roman" charset="0"/>
                <a:ea typeface="Times New Roman" charset="0"/>
                <a:cs typeface="Times New Roman" charset="0"/>
              </a:rPr>
              <a:t>Example of Hurricane</a:t>
            </a:r>
            <a:r>
              <a:rPr lang="en-US" dirty="0" smtClean="0">
                <a:latin typeface="Times New Roman" charset="0"/>
                <a:ea typeface="Times New Roman" charset="0"/>
                <a:cs typeface="Times New Roman" charset="0"/>
              </a:rPr>
              <a:t> Dora 2004 (initialized at 18Z on 18 July 2011)</a:t>
            </a:r>
          </a:p>
          <a:p>
            <a:r>
              <a:rPr lang="en-US" dirty="0" smtClean="0">
                <a:latin typeface="Times New Roman" charset="0"/>
                <a:ea typeface="Times New Roman" charset="0"/>
                <a:cs typeface="Times New Roman" charset="0"/>
              </a:rPr>
              <a:t>Top left: 10-m wind swath for 126 </a:t>
            </a:r>
            <a:r>
              <a:rPr lang="en-US" dirty="0" err="1" smtClean="0">
                <a:latin typeface="Times New Roman" charset="0"/>
                <a:ea typeface="Times New Roman" charset="0"/>
                <a:cs typeface="Times New Roman" charset="0"/>
              </a:rPr>
              <a:t>h</a:t>
            </a:r>
            <a:r>
              <a:rPr lang="en-US" dirty="0" smtClean="0">
                <a:latin typeface="Times New Roman" charset="0"/>
                <a:ea typeface="Times New Roman" charset="0"/>
                <a:cs typeface="Times New Roman" charset="0"/>
              </a:rPr>
              <a:t> forecast</a:t>
            </a:r>
          </a:p>
          <a:p>
            <a:r>
              <a:rPr lang="en-US" dirty="0" smtClean="0">
                <a:latin typeface="Times New Roman" charset="0"/>
                <a:ea typeface="Times New Roman" charset="0"/>
                <a:cs typeface="Times New Roman" charset="0"/>
              </a:rPr>
              <a:t>Bottom</a:t>
            </a:r>
            <a:r>
              <a:rPr lang="en-US" baseline="0" dirty="0" smtClean="0">
                <a:latin typeface="Times New Roman" charset="0"/>
                <a:ea typeface="Times New Roman" charset="0"/>
                <a:cs typeface="Times New Roman" charset="0"/>
              </a:rPr>
              <a:t> left: time-height cross section of mean wind over 3 km nest centered on storm</a:t>
            </a:r>
          </a:p>
          <a:p>
            <a:r>
              <a:rPr lang="en-US" baseline="0" dirty="0" smtClean="0">
                <a:latin typeface="Times New Roman" charset="0"/>
                <a:ea typeface="Times New Roman" charset="0"/>
                <a:cs typeface="Times New Roman" charset="0"/>
              </a:rPr>
              <a:t>Top right: storm-relative vertical wind shear on 3-km nest for 24 </a:t>
            </a:r>
            <a:r>
              <a:rPr lang="en-US" baseline="0" dirty="0" err="1" smtClean="0">
                <a:latin typeface="Times New Roman" charset="0"/>
                <a:ea typeface="Times New Roman" charset="0"/>
                <a:cs typeface="Times New Roman" charset="0"/>
              </a:rPr>
              <a:t>h</a:t>
            </a:r>
            <a:r>
              <a:rPr lang="en-US" baseline="0" dirty="0" smtClean="0">
                <a:latin typeface="Times New Roman" charset="0"/>
                <a:ea typeface="Times New Roman" charset="0"/>
                <a:cs typeface="Times New Roman" charset="0"/>
              </a:rPr>
              <a:t> and 30 </a:t>
            </a:r>
            <a:r>
              <a:rPr lang="en-US" baseline="0" dirty="0" err="1" smtClean="0">
                <a:latin typeface="Times New Roman" charset="0"/>
                <a:ea typeface="Times New Roman" charset="0"/>
                <a:cs typeface="Times New Roman" charset="0"/>
              </a:rPr>
              <a:t>h</a:t>
            </a:r>
            <a:r>
              <a:rPr lang="en-US" baseline="0" dirty="0" smtClean="0">
                <a:latin typeface="Times New Roman" charset="0"/>
                <a:ea typeface="Times New Roman" charset="0"/>
                <a:cs typeface="Times New Roman" charset="0"/>
              </a:rPr>
              <a:t> forecast – note decreasing NE shear over center</a:t>
            </a:r>
          </a:p>
          <a:p>
            <a:r>
              <a:rPr lang="en-US" baseline="0" dirty="0" smtClean="0">
                <a:latin typeface="Times New Roman" charset="0"/>
                <a:ea typeface="Times New Roman" charset="0"/>
                <a:cs typeface="Times New Roman" charset="0"/>
              </a:rPr>
              <a:t>Bottom right: SHIPS type predictors for regional model</a:t>
            </a:r>
          </a:p>
          <a:p>
            <a:r>
              <a:rPr lang="en-US" baseline="0" dirty="0" smtClean="0">
                <a:latin typeface="Times New Roman" charset="0"/>
                <a:ea typeface="Times New Roman" charset="0"/>
                <a:cs typeface="Times New Roman" charset="0"/>
              </a:rPr>
              <a:t>Overlay: moving 3-km inner nest showing 10-m wind evolution</a:t>
            </a:r>
            <a:endParaRPr lang="en-US" dirty="0" smtClean="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Model products available at:</a:t>
            </a:r>
            <a:r>
              <a:rPr lang="en-US" baseline="0" dirty="0" smtClean="0">
                <a:latin typeface="Times New Roman" charset="0"/>
                <a:ea typeface="Times New Roman" charset="0"/>
                <a:cs typeface="Times New Roman" charset="0"/>
              </a:rPr>
              <a:t> http://</a:t>
            </a:r>
            <a:r>
              <a:rPr lang="en-US" baseline="0" dirty="0" err="1" smtClean="0">
                <a:latin typeface="Times New Roman" charset="0"/>
                <a:ea typeface="Times New Roman" charset="0"/>
                <a:cs typeface="Times New Roman" charset="0"/>
              </a:rPr>
              <a:t>storm.aoml.noaa.gov</a:t>
            </a:r>
            <a:r>
              <a:rPr lang="en-US" baseline="0" dirty="0" smtClean="0">
                <a:latin typeface="Times New Roman" charset="0"/>
                <a:ea typeface="Times New Roman" charset="0"/>
                <a:cs typeface="Times New Roman" charset="0"/>
              </a:rPr>
              <a:t>/</a:t>
            </a:r>
            <a:r>
              <a:rPr lang="en-US" baseline="0" dirty="0" err="1" smtClean="0">
                <a:latin typeface="Times New Roman" charset="0"/>
                <a:ea typeface="Times New Roman" charset="0"/>
                <a:cs typeface="Times New Roman" charset="0"/>
              </a:rPr>
              <a:t>realtime</a:t>
            </a:r>
            <a:endParaRPr lang="en-US" dirty="0">
              <a:latin typeface="Times New Roman" charset="0"/>
              <a:ea typeface="Times New Roman" charset="0"/>
              <a:cs typeface="Times New Roman" charset="0"/>
            </a:endParaRPr>
          </a:p>
        </p:txBody>
      </p:sp>
      <p:sp>
        <p:nvSpPr>
          <p:cNvPr id="23556" name="Slide Number Placeholder 3"/>
          <p:cNvSpPr>
            <a:spLocks noGrp="1"/>
          </p:cNvSpPr>
          <p:nvPr>
            <p:ph type="sldNum" sz="quarter" idx="5"/>
          </p:nvPr>
        </p:nvSpPr>
        <p:spPr/>
        <p:txBody>
          <a:bodyPr/>
          <a:lstStyle/>
          <a:p>
            <a:pPr>
              <a:defRPr/>
            </a:pPr>
            <a:fld id="{2C55D3C4-7D4F-B94C-8B5A-629C0C168734}" type="slidenum">
              <a:rPr lang="en-US"/>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regional hurricane model strategy</a:t>
            </a:r>
            <a:r>
              <a:rPr lang="en-US" baseline="0" dirty="0" smtClean="0"/>
              <a:t> is developed from GFDL model approach developed in 1977 – one forecast run per storm. So if there is two storms operations needs resources for two complete model runs. Not only inefficient, but causes issues with initialization when two storms are in the outer next interacting. Current storm occurrence climatology suggests that more that 50% of the time there is two storms active at the same forecast time.</a:t>
            </a:r>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8</a:t>
            </a:fld>
            <a:endParaRPr lang="en-US"/>
          </a:p>
        </p:txBody>
      </p:sp>
    </p:spTree>
    <p:extLst>
      <p:ext uri="{BB962C8B-B14F-4D97-AF65-F5344CB8AC3E}">
        <p14:creationId xmlns:p14="http://schemas.microsoft.com/office/powerpoint/2010/main" val="1094988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initialization problem hen</a:t>
            </a:r>
            <a:r>
              <a:rPr lang="en-US" baseline="0" dirty="0" smtClean="0"/>
              <a:t> two storms are in the same outer nest for each initialization time. Forecast performance depends on which storm initialization you look at. In this case when initializing for Earl the forecast looks similar to best track. However, forecast initialized for Fiona at the same time looks nothing like reality with Fiona remaining a weak hurricane and has Earl making landfall in the outer banks.</a:t>
            </a:r>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9</a:t>
            </a:fld>
            <a:endParaRPr lang="en-US"/>
          </a:p>
        </p:txBody>
      </p:sp>
    </p:spTree>
    <p:extLst>
      <p:ext uri="{BB962C8B-B14F-4D97-AF65-F5344CB8AC3E}">
        <p14:creationId xmlns:p14="http://schemas.microsoft.com/office/powerpoint/2010/main" val="23109442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9" descr="Dept of Commerce Seal"/>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6037263"/>
            <a:ext cx="825500" cy="820737"/>
          </a:xfrm>
          <a:prstGeom prst="rect">
            <a:avLst/>
          </a:prstGeom>
          <a:noFill/>
          <a:effectLst>
            <a:outerShdw blurRad="63500" dist="37026" dir="7998880" algn="ctr" rotWithShape="0">
              <a:schemeClr val="bg2">
                <a:alpha val="50000"/>
              </a:schemeClr>
            </a:outerShdw>
          </a:effectLst>
        </p:spPr>
      </p:pic>
      <p:pic>
        <p:nvPicPr>
          <p:cNvPr id="5" name="Picture 10" descr="NOAA"/>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8200" y="6065838"/>
            <a:ext cx="762000" cy="762000"/>
          </a:xfrm>
          <a:prstGeom prst="rect">
            <a:avLst/>
          </a:prstGeom>
          <a:noFill/>
          <a:effectLst>
            <a:outerShdw blurRad="63500" dist="37026" dir="7998880" algn="ctr" rotWithShape="0">
              <a:schemeClr val="bg2">
                <a:alpha val="50000"/>
              </a:schemeClr>
            </a:outerShdw>
          </a:effectLst>
        </p:spPr>
      </p:pic>
      <p:sp>
        <p:nvSpPr>
          <p:cNvPr id="39939" name="Rectangle 3"/>
          <p:cNvSpPr>
            <a:spLocks noGrp="1" noChangeArrowheads="1"/>
          </p:cNvSpPr>
          <p:nvPr>
            <p:ph type="subTitle" idx="1"/>
          </p:nvPr>
        </p:nvSpPr>
        <p:spPr>
          <a:xfrm>
            <a:off x="2743200" y="5029200"/>
            <a:ext cx="6400800" cy="1828800"/>
          </a:xfrm>
          <a:effectLst>
            <a:outerShdw blurRad="63500" dist="17961" dir="2700000" algn="ctr" rotWithShape="0">
              <a:schemeClr val="tx1">
                <a:alpha val="50000"/>
              </a:schemeClr>
            </a:outerShdw>
          </a:effectLst>
        </p:spPr>
        <p:txBody>
          <a:bodyPr lIns="182880"/>
          <a:lstStyle>
            <a:lvl1pPr algn="r">
              <a:lnSpc>
                <a:spcPct val="110000"/>
              </a:lnSpc>
              <a:spcBef>
                <a:spcPct val="0"/>
              </a:spcBef>
              <a:spcAft>
                <a:spcPct val="25000"/>
              </a:spcAft>
              <a:defRPr sz="1600">
                <a:solidFill>
                  <a:schemeClr val="bg1"/>
                </a:solidFill>
                <a:latin typeface="TradeGothicBoldCondTwenty" pitchFamily="2" charset="0"/>
              </a:defRPr>
            </a:lvl1pPr>
          </a:lstStyle>
          <a:p>
            <a:r>
              <a:rPr lang="en-US"/>
              <a:t>Click to edit Master subtitle style</a:t>
            </a:r>
          </a:p>
        </p:txBody>
      </p:sp>
      <p:sp>
        <p:nvSpPr>
          <p:cNvPr id="39938" name="Rectangle 2"/>
          <p:cNvSpPr>
            <a:spLocks noGrp="1" noChangeArrowheads="1"/>
          </p:cNvSpPr>
          <p:nvPr>
            <p:ph type="ctrTitle"/>
          </p:nvPr>
        </p:nvSpPr>
        <p:spPr>
          <a:xfrm>
            <a:off x="0" y="0"/>
            <a:ext cx="6248400" cy="2057400"/>
          </a:xfrm>
          <a:effectLst>
            <a:outerShdw blurRad="63500" dist="17961" dir="2700000" algn="ctr" rotWithShape="0">
              <a:schemeClr val="tx1">
                <a:alpha val="50000"/>
              </a:schemeClr>
            </a:outerShdw>
          </a:effectLst>
        </p:spPr>
        <p:txBody>
          <a:bodyPr lIns="274320" rIns="91440"/>
          <a:lstStyle>
            <a:lvl1pPr algn="r">
              <a:defRPr sz="6000">
                <a:latin typeface="TradeGothicBoldTwo" pitchFamily="2" charset="0"/>
              </a:defRPr>
            </a:lvl1pPr>
          </a:lstStyle>
          <a:p>
            <a:r>
              <a:rPr lang="en-US"/>
              <a:t>Click to edit Master title style</a:t>
            </a:r>
          </a:p>
        </p:txBody>
      </p:sp>
      <p:sp>
        <p:nvSpPr>
          <p:cNvPr id="8" name="TextBox 7"/>
          <p:cNvSpPr txBox="1"/>
          <p:nvPr userDrawn="1"/>
        </p:nvSpPr>
        <p:spPr>
          <a:xfrm>
            <a:off x="6852058" y="4060019"/>
            <a:ext cx="1128826" cy="523220"/>
          </a:xfrm>
          <a:prstGeom prst="rect">
            <a:avLst/>
          </a:prstGeom>
          <a:noFill/>
        </p:spPr>
        <p:txBody>
          <a:bodyPr wrap="square" rtlCol="0">
            <a:spAutoFit/>
          </a:bodyPr>
          <a:lstStyle/>
          <a:p>
            <a:pPr algn="ctr"/>
            <a:r>
              <a:rPr lang="en-US" sz="1400" dirty="0" smtClean="0">
                <a:solidFill>
                  <a:schemeClr val="bg1"/>
                </a:solidFill>
              </a:rPr>
              <a:t>Hurricane Sandy</a:t>
            </a:r>
            <a:endParaRPr lang="en-US" sz="14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998D23-0FD8-9E49-B693-F7AA3182A226}" type="datetimeFigureOut">
              <a:rPr lang="en-US" smtClean="0">
                <a:solidFill>
                  <a:prstClr val="black">
                    <a:tint val="75000"/>
                  </a:prstClr>
                </a:solidFill>
                <a:latin typeface="Calibri"/>
              </a:rPr>
              <a:pPr/>
              <a:t>11/9/12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63177C-DBE4-3B44-B779-BEEED6EEF0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9828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998D23-0FD8-9E49-B693-F7AA3182A226}" type="datetimeFigureOut">
              <a:rPr lang="en-US" smtClean="0">
                <a:solidFill>
                  <a:prstClr val="black">
                    <a:tint val="75000"/>
                  </a:prstClr>
                </a:solidFill>
                <a:latin typeface="Calibri"/>
              </a:rPr>
              <a:pPr/>
              <a:t>11/9/12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63177C-DBE4-3B44-B779-BEEED6EEF0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4840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998D23-0FD8-9E49-B693-F7AA3182A226}" type="datetimeFigureOut">
              <a:rPr lang="en-US" smtClean="0">
                <a:solidFill>
                  <a:prstClr val="black">
                    <a:tint val="75000"/>
                  </a:prstClr>
                </a:solidFill>
                <a:latin typeface="Calibri"/>
              </a:rPr>
              <a:pPr/>
              <a:t>11/9/12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63177C-DBE4-3B44-B779-BEEED6EEF0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7583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998D23-0FD8-9E49-B693-F7AA3182A226}" type="datetimeFigureOut">
              <a:rPr lang="en-US" smtClean="0">
                <a:solidFill>
                  <a:prstClr val="black">
                    <a:tint val="75000"/>
                  </a:prstClr>
                </a:solidFill>
                <a:latin typeface="Calibri"/>
              </a:rPr>
              <a:pPr/>
              <a:t>11/9/12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63177C-DBE4-3B44-B779-BEEED6EEF0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68135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998D23-0FD8-9E49-B693-F7AA3182A226}" type="datetimeFigureOut">
              <a:rPr lang="en-US" smtClean="0">
                <a:solidFill>
                  <a:prstClr val="black">
                    <a:tint val="75000"/>
                  </a:prstClr>
                </a:solidFill>
                <a:latin typeface="Calibri"/>
              </a:rPr>
              <a:pPr/>
              <a:t>11/9/12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D63177C-DBE4-3B44-B779-BEEED6EEF0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3490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998D23-0FD8-9E49-B693-F7AA3182A226}" type="datetimeFigureOut">
              <a:rPr lang="en-US" smtClean="0">
                <a:solidFill>
                  <a:prstClr val="black">
                    <a:tint val="75000"/>
                  </a:prstClr>
                </a:solidFill>
                <a:latin typeface="Calibri"/>
              </a:rPr>
              <a:pPr/>
              <a:t>11/9/12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D63177C-DBE4-3B44-B779-BEEED6EEF0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8805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998D23-0FD8-9E49-B693-F7AA3182A226}" type="datetimeFigureOut">
              <a:rPr lang="en-US" smtClean="0">
                <a:solidFill>
                  <a:prstClr val="black">
                    <a:tint val="75000"/>
                  </a:prstClr>
                </a:solidFill>
                <a:latin typeface="Calibri"/>
              </a:rPr>
              <a:pPr/>
              <a:t>11/9/12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D63177C-DBE4-3B44-B779-BEEED6EEF0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3285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998D23-0FD8-9E49-B693-F7AA3182A226}" type="datetimeFigureOut">
              <a:rPr lang="en-US" smtClean="0">
                <a:solidFill>
                  <a:prstClr val="black">
                    <a:tint val="75000"/>
                  </a:prstClr>
                </a:solidFill>
                <a:latin typeface="Calibri"/>
              </a:rPr>
              <a:pPr/>
              <a:t>11/9/12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63177C-DBE4-3B44-B779-BEEED6EEF0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5285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998D23-0FD8-9E49-B693-F7AA3182A226}" type="datetimeFigureOut">
              <a:rPr lang="en-US" smtClean="0">
                <a:solidFill>
                  <a:prstClr val="black">
                    <a:tint val="75000"/>
                  </a:prstClr>
                </a:solidFill>
                <a:latin typeface="Calibri"/>
              </a:rPr>
              <a:pPr/>
              <a:t>11/9/12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63177C-DBE4-3B44-B779-BEEED6EEF0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3858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998D23-0FD8-9E49-B693-F7AA3182A226}" type="datetimeFigureOut">
              <a:rPr lang="en-US" smtClean="0">
                <a:solidFill>
                  <a:prstClr val="black">
                    <a:tint val="75000"/>
                  </a:prstClr>
                </a:solidFill>
                <a:latin typeface="Calibri"/>
              </a:rPr>
              <a:pPr/>
              <a:t>11/9/12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63177C-DBE4-3B44-B779-BEEED6EEF0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9596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998D23-0FD8-9E49-B693-F7AA3182A226}" type="datetimeFigureOut">
              <a:rPr lang="en-US" smtClean="0">
                <a:solidFill>
                  <a:prstClr val="black">
                    <a:tint val="75000"/>
                  </a:prstClr>
                </a:solidFill>
                <a:latin typeface="Calibri"/>
              </a:rPr>
              <a:pPr/>
              <a:t>11/9/12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63177C-DBE4-3B44-B779-BEEED6EEF0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7726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jpeg"/><Relationship Id="rId17" Type="http://schemas.openxmlformats.org/officeDocument/2006/relationships/image" Target="../media/image5.jpeg"/><Relationship Id="rId18"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31813" y="6646863"/>
            <a:ext cx="8112125" cy="1587"/>
          </a:xfrm>
          <a:prstGeom prst="line">
            <a:avLst/>
          </a:prstGeom>
          <a:ln/>
        </p:spPr>
        <p:style>
          <a:lnRef idx="2">
            <a:schemeClr val="accent2"/>
          </a:lnRef>
          <a:fillRef idx="0">
            <a:schemeClr val="accent2"/>
          </a:fillRef>
          <a:effectRef idx="1">
            <a:schemeClr val="accent2"/>
          </a:effectRef>
          <a:fontRef idx="minor">
            <a:schemeClr val="tx1"/>
          </a:fontRef>
        </p:style>
      </p:cxnSp>
      <p:sp>
        <p:nvSpPr>
          <p:cNvPr id="1027" name="Rectangle 2"/>
          <p:cNvSpPr>
            <a:spLocks noGrp="1" noChangeArrowheads="1"/>
          </p:cNvSpPr>
          <p:nvPr>
            <p:ph type="title"/>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304800" y="1516063"/>
            <a:ext cx="88392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7" descr="Dept of Commerce Seal"/>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85738" y="6630988"/>
            <a:ext cx="228600" cy="227012"/>
          </a:xfrm>
          <a:prstGeom prst="rect">
            <a:avLst/>
          </a:prstGeom>
          <a:noFill/>
          <a:ln w="9525">
            <a:noFill/>
            <a:miter lim="800000"/>
            <a:headEnd/>
            <a:tailEnd/>
          </a:ln>
        </p:spPr>
      </p:pic>
      <p:pic>
        <p:nvPicPr>
          <p:cNvPr id="1030" name="Picture 8" descr="NOAA"/>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6629400"/>
            <a:ext cx="228600" cy="228600"/>
          </a:xfrm>
          <a:prstGeom prst="rect">
            <a:avLst/>
          </a:prstGeom>
          <a:noFill/>
          <a:ln w="9525">
            <a:noFill/>
            <a:miter lim="800000"/>
            <a:headEnd/>
            <a:tailEnd/>
          </a:ln>
        </p:spPr>
      </p:pic>
      <p:sp>
        <p:nvSpPr>
          <p:cNvPr id="7" name="Rectangle 10"/>
          <p:cNvSpPr>
            <a:spLocks noChangeArrowheads="1"/>
          </p:cNvSpPr>
          <p:nvPr userDrawn="1"/>
        </p:nvSpPr>
        <p:spPr bwMode="auto">
          <a:xfrm>
            <a:off x="3047229" y="6350000"/>
            <a:ext cx="4498975" cy="546100"/>
          </a:xfrm>
          <a:prstGeom prst="rect">
            <a:avLst/>
          </a:prstGeom>
          <a:noFill/>
          <a:ln w="9525">
            <a:noFill/>
            <a:miter lim="800000"/>
            <a:headEnd/>
            <a:tailEnd/>
          </a:ln>
          <a:effectLst/>
        </p:spPr>
        <p:txBody>
          <a:bodyPr>
            <a:prstTxWarp prst="textNoShape">
              <a:avLst/>
            </a:prstTxWarp>
            <a:spAutoFit/>
          </a:bodyPr>
          <a:lstStyle/>
          <a:p>
            <a:pPr>
              <a:lnSpc>
                <a:spcPct val="125000"/>
              </a:lnSpc>
              <a:defRPr/>
            </a:pPr>
            <a:r>
              <a:rPr lang="en-US" sz="1200" b="1" dirty="0" smtClean="0">
                <a:solidFill>
                  <a:schemeClr val="accent2"/>
                </a:solidFill>
              </a:rPr>
              <a:t>NOAA</a:t>
            </a:r>
            <a:r>
              <a:rPr lang="en-US" sz="1200" b="1" baseline="0" dirty="0" smtClean="0">
                <a:solidFill>
                  <a:schemeClr val="accent2"/>
                </a:solidFill>
              </a:rPr>
              <a:t> </a:t>
            </a:r>
            <a:r>
              <a:rPr lang="en-US" sz="1200" b="1" dirty="0" smtClean="0">
                <a:solidFill>
                  <a:schemeClr val="accent2"/>
                </a:solidFill>
              </a:rPr>
              <a:t>Hurricane </a:t>
            </a:r>
            <a:r>
              <a:rPr lang="en-US" sz="1200" b="1" dirty="0">
                <a:solidFill>
                  <a:schemeClr val="accent2"/>
                </a:solidFill>
              </a:rPr>
              <a:t>Forecast Improvement Project</a:t>
            </a:r>
            <a:r>
              <a:rPr lang="en-US" sz="1200" dirty="0">
                <a:solidFill>
                  <a:schemeClr val="accent2"/>
                </a:solidFill>
              </a:rPr>
              <a:t> </a:t>
            </a:r>
            <a:br>
              <a:rPr lang="en-US" sz="1200" dirty="0">
                <a:solidFill>
                  <a:schemeClr val="accent2"/>
                </a:solidFill>
              </a:rPr>
            </a:br>
            <a:r>
              <a:rPr lang="en-US" sz="1200" dirty="0">
                <a:solidFill>
                  <a:schemeClr val="accent2"/>
                </a:solidFill>
              </a:rPr>
              <a:t> </a:t>
            </a:r>
            <a:r>
              <a:rPr lang="en-US" sz="1100" i="1" dirty="0">
                <a:solidFill>
                  <a:schemeClr val="accent2"/>
                </a:solidFill>
              </a:rPr>
              <a:t>Meeting the Nation’s Needs</a:t>
            </a:r>
          </a:p>
        </p:txBody>
      </p:sp>
      <p:pic>
        <p:nvPicPr>
          <p:cNvPr id="9" name="Picture 19" descr="katrina"/>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728663" y="6400800"/>
            <a:ext cx="457200" cy="465138"/>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0" name="Picture 20" descr="Hurricane_Hunter"/>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1739900"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1" name="Picture 21" descr="ivan4x4"/>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1220788"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sp>
        <p:nvSpPr>
          <p:cNvPr id="14" name="TextBox 13"/>
          <p:cNvSpPr txBox="1"/>
          <p:nvPr userDrawn="1"/>
        </p:nvSpPr>
        <p:spPr>
          <a:xfrm>
            <a:off x="7685088" y="6453188"/>
            <a:ext cx="1420812" cy="338137"/>
          </a:xfrm>
          <a:prstGeom prst="rect">
            <a:avLst/>
          </a:prstGeom>
          <a:noFill/>
        </p:spPr>
        <p:txBody>
          <a:bodyPr anchor="ctr">
            <a:spAutoFit/>
          </a:bodyPr>
          <a:lstStyle/>
          <a:p>
            <a:pPr algn="r">
              <a:defRPr/>
            </a:pPr>
            <a:fld id="{F4705DBA-87EF-CD41-B172-02CB07F22199}" type="slidenum">
              <a:rPr lang="en-US" sz="1600"/>
              <a:pPr algn="r">
                <a:defRPr/>
              </a:pPr>
              <a:t>‹#›</a:t>
            </a:fld>
            <a:endParaRPr lang="en-US" sz="1600" dirty="0"/>
          </a:p>
        </p:txBody>
      </p:sp>
      <p:sp>
        <p:nvSpPr>
          <p:cNvPr id="12" name="Rectangle 2"/>
          <p:cNvSpPr txBox="1">
            <a:spLocks noChangeArrowheads="1"/>
          </p:cNvSpPr>
          <p:nvPr userDrawn="1"/>
        </p:nvSpPr>
        <p:spPr bwMode="auto">
          <a:xfrm>
            <a:off x="0" y="0"/>
            <a:ext cx="9144000" cy="1295400"/>
          </a:xfrm>
          <a:prstGeom prst="rect">
            <a:avLst/>
          </a:prstGeom>
          <a:gradFill flip="none" rotWithShape="1">
            <a:gsLst>
              <a:gs pos="93000">
                <a:schemeClr val="accent2">
                  <a:lumMod val="60000"/>
                  <a:lumOff val="40000"/>
                </a:schemeClr>
              </a:gs>
              <a:gs pos="83000">
                <a:schemeClr val="accent2">
                  <a:lumMod val="75000"/>
                </a:schemeClr>
              </a:gs>
            </a:gsLst>
            <a:lin ang="0" scaled="1"/>
            <a:tileRect/>
          </a:gradFill>
          <a:ln w="9525">
            <a:noFill/>
            <a:miter lim="800000"/>
            <a:headEnd/>
            <a:tailEnd/>
          </a:ln>
          <a:effectLst>
            <a:outerShdw blurRad="63500" dist="17961" dir="2700000" algn="ctr" rotWithShape="0">
              <a:schemeClr val="bg1">
                <a:alpha val="74998"/>
              </a:schemeClr>
            </a:outerShdw>
          </a:effectLst>
        </p:spPr>
        <p:txBody>
          <a:bodyPr rIns="182880" anchor="ctr">
            <a:prstTxWarp prst="textNoShape">
              <a:avLst/>
            </a:prstTxWarp>
          </a:bodyPr>
          <a:lstStyle/>
          <a:p>
            <a:pPr eaLnBrk="0" hangingPunct="0">
              <a:lnSpc>
                <a:spcPct val="85000"/>
              </a:lnSpc>
              <a:defRPr/>
            </a:pPr>
            <a:endParaRPr lang="en-US" sz="5400" kern="0" dirty="0">
              <a:solidFill>
                <a:schemeClr val="bg1"/>
              </a:solidFill>
              <a:latin typeface="Arial"/>
              <a:cs typeface="ＭＳ Ｐゴシック" pitchFamily="-112" charset="-128"/>
            </a:endParaRPr>
          </a:p>
        </p:txBody>
      </p:sp>
      <p:pic>
        <p:nvPicPr>
          <p:cNvPr id="2" name="Picture 1" descr="554840-hurricane-sandy-satellite-image.jpg"/>
          <p:cNvPicPr>
            <a:picLocks noChangeAspect="1"/>
          </p:cNvPicPr>
          <p:nvPr userDrawn="1"/>
        </p:nvPicPr>
        <p:blipFill rotWithShape="1">
          <a:blip r:embed="rId18" cstate="email">
            <a:extLst>
              <a:ext uri="{28A0092B-C50C-407E-A947-70E740481C1C}">
                <a14:useLocalDpi xmlns:a14="http://schemas.microsoft.com/office/drawing/2010/main"/>
              </a:ext>
            </a:extLst>
          </a:blip>
          <a:srcRect/>
          <a:stretch/>
        </p:blipFill>
        <p:spPr>
          <a:xfrm>
            <a:off x="7535332" y="8467"/>
            <a:ext cx="1549399" cy="1358704"/>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4422"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Lst>
  <p:timing>
    <p:tnLst>
      <p:par>
        <p:cTn xmlns:p14="http://schemas.microsoft.com/office/powerpoint/2010/main" id="1" dur="indefinite" restart="never" nodeType="tmRoot"/>
      </p:par>
    </p:tnLst>
  </p:timing>
  <p:hf hdr="0" dt="0"/>
  <p:txStyles>
    <p:title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p:titleStyle>
    <p:body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C4998D23-0FD8-9E49-B693-F7AA3182A226}" type="datetimeFigureOut">
              <a:rPr lang="en-US" smtClean="0">
                <a:solidFill>
                  <a:prstClr val="black">
                    <a:tint val="75000"/>
                  </a:prstClr>
                </a:solidFill>
                <a:latin typeface="Calibri"/>
                <a:ea typeface="+mn-ea"/>
                <a:cs typeface="+mn-cs"/>
              </a:rPr>
              <a:pPr defTabSz="457200" fontAlgn="auto">
                <a:spcBef>
                  <a:spcPts val="0"/>
                </a:spcBef>
                <a:spcAft>
                  <a:spcPts val="0"/>
                </a:spcAft>
              </a:pPr>
              <a:t>11/9/12</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DD63177C-DBE4-3B44-B779-BEEED6EEF011}"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14862972"/>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4.gif"/></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image" Target="../media/image40.jpeg"/><Relationship Id="rId9" Type="http://schemas.openxmlformats.org/officeDocument/2006/relationships/image" Target="../media/image41.jpeg"/><Relationship Id="rId10"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hyperlink" Target="http://www.aoml.noaa.gov/hrd/HFP2012/1a_G-IV_TDR.pdf" TargetMode="External"/><Relationship Id="rId6" Type="http://schemas.openxmlformats.org/officeDocument/2006/relationships/hyperlink" Target="http://www.aoml.noaa.gov/hrd/HFP2012/1_P3_TDR.pdf" TargetMode="External"/><Relationship Id="rId7" Type="http://schemas.openxmlformats.org/officeDocument/2006/relationships/image" Target="../media/image45.png"/><Relationship Id="rId8" Type="http://schemas.microsoft.com/office/2007/relationships/hdphoto" Target="../media/hdphoto1.wdp"/><Relationship Id="rId9" Type="http://schemas.openxmlformats.org/officeDocument/2006/relationships/image" Target="../media/image46.png"/><Relationship Id="rId10"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8.gif"/><Relationship Id="rId4" Type="http://schemas.openxmlformats.org/officeDocument/2006/relationships/image" Target="../media/image49.gif"/><Relationship Id="rId5" Type="http://schemas.openxmlformats.org/officeDocument/2006/relationships/image" Target="../media/image50.gif"/><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jpeg"/><Relationship Id="rId6" Type="http://schemas.openxmlformats.org/officeDocument/2006/relationships/image" Target="../media/image54.jpe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55.png"/><Relationship Id="rId5"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7.t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chart" Target="../charts/chart2.xml"/><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9"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53.jpeg"/><Relationship Id="rId6" Type="http://schemas.openxmlformats.org/officeDocument/2006/relationships/image" Target="../media/image54.jpe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73.gif"/><Relationship Id="rId4" Type="http://schemas.openxmlformats.org/officeDocument/2006/relationships/image" Target="../media/image74.gif"/><Relationship Id="rId5" Type="http://schemas.openxmlformats.org/officeDocument/2006/relationships/image" Target="../media/image75.gif"/><Relationship Id="rId6" Type="http://schemas.openxmlformats.org/officeDocument/2006/relationships/image" Target="../media/image76.gif"/><Relationship Id="rId7" Type="http://schemas.openxmlformats.org/officeDocument/2006/relationships/image" Target="../media/image77.gif"/><Relationship Id="rId8" Type="http://schemas.openxmlformats.org/officeDocument/2006/relationships/image" Target="../media/image78.gif"/><Relationship Id="rId9" Type="http://schemas.openxmlformats.org/officeDocument/2006/relationships/image" Target="../media/image79.gif"/><Relationship Id="rId10" Type="http://schemas.openxmlformats.org/officeDocument/2006/relationships/image" Target="../media/image80.gif"/><Relationship Id="rId1" Type="http://schemas.openxmlformats.org/officeDocument/2006/relationships/slideLayout" Target="../slideLayouts/slideLayout12.xml"/><Relationship Id="rId2" Type="http://schemas.openxmlformats.org/officeDocument/2006/relationships/image" Target="../media/image72.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1.gif"/><Relationship Id="rId3" Type="http://schemas.openxmlformats.org/officeDocument/2006/relationships/image" Target="../media/image82.gi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GI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1.gif"/><Relationship Id="rId4" Type="http://schemas.openxmlformats.org/officeDocument/2006/relationships/image" Target="../media/image22.gif"/><Relationship Id="rId5" Type="http://schemas.openxmlformats.org/officeDocument/2006/relationships/image" Target="../media/image23.gif"/><Relationship Id="rId6" Type="http://schemas.openxmlformats.org/officeDocument/2006/relationships/image" Target="../media/image24.gif"/><Relationship Id="rId7" Type="http://schemas.openxmlformats.org/officeDocument/2006/relationships/image" Target="../media/image25.png"/><Relationship Id="rId8" Type="http://schemas.openxmlformats.org/officeDocument/2006/relationships/hyperlink" Target="https://storm.aoml.noaa.gov/realtime" TargetMode="External"/><Relationship Id="rId9" Type="http://schemas.openxmlformats.org/officeDocument/2006/relationships/image" Target="../media/image26.gi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subTitle" idx="1"/>
          </p:nvPr>
        </p:nvSpPr>
        <p:spPr>
          <a:xfrm>
            <a:off x="1976438" y="5768975"/>
            <a:ext cx="7116762" cy="1038225"/>
          </a:xfrm>
          <a:effectLst>
            <a:outerShdw blurRad="50800" dist="38100" dir="2700000">
              <a:srgbClr val="000000">
                <a:alpha val="43000"/>
              </a:srgbClr>
            </a:outerShdw>
          </a:effectLst>
        </p:spPr>
        <p:txBody>
          <a:bodyPr/>
          <a:lstStyle/>
          <a:p>
            <a:pPr marL="0" indent="0" eaLnBrk="1" hangingPunct="1">
              <a:lnSpc>
                <a:spcPct val="100000"/>
              </a:lnSpc>
              <a:spcAft>
                <a:spcPct val="0"/>
              </a:spcAft>
              <a:defRPr/>
            </a:pPr>
            <a:r>
              <a:rPr lang="en-US" sz="2200" b="1" dirty="0">
                <a:effectLst>
                  <a:outerShdw blurRad="50800" dist="38100" dir="2700000" algn="tl" rotWithShape="0">
                    <a:srgbClr val="000000">
                      <a:alpha val="43000"/>
                    </a:srgbClr>
                  </a:outerShdw>
                </a:effectLst>
                <a:latin typeface="Calibri"/>
                <a:ea typeface="Arial" pitchFamily="-111" charset="0"/>
                <a:cs typeface="Calibri"/>
              </a:rPr>
              <a:t>Frank </a:t>
            </a:r>
            <a:r>
              <a:rPr lang="en-US" sz="2200" b="1" dirty="0" smtClean="0">
                <a:effectLst>
                  <a:outerShdw blurRad="50800" dist="38100" dir="2700000" algn="tl" rotWithShape="0">
                    <a:srgbClr val="000000">
                      <a:alpha val="43000"/>
                    </a:srgbClr>
                  </a:outerShdw>
                </a:effectLst>
                <a:latin typeface="Calibri"/>
                <a:ea typeface="Arial" pitchFamily="-111" charset="0"/>
                <a:cs typeface="Calibri"/>
              </a:rPr>
              <a:t>Marks</a:t>
            </a:r>
            <a:r>
              <a:rPr lang="en-US" sz="2000" b="1" dirty="0" smtClean="0">
                <a:effectLst>
                  <a:outerShdw blurRad="50800" dist="38100" dir="2700000" algn="tl" rotWithShape="0">
                    <a:srgbClr val="000000">
                      <a:alpha val="43000"/>
                    </a:srgbClr>
                  </a:outerShdw>
                </a:effectLst>
                <a:latin typeface="Calibri"/>
                <a:ea typeface="Arial" pitchFamily="-111" charset="0"/>
                <a:cs typeface="Calibri"/>
              </a:rPr>
              <a:t/>
            </a:r>
            <a:br>
              <a:rPr lang="en-US" sz="2000" b="1" dirty="0" smtClean="0">
                <a:effectLst>
                  <a:outerShdw blurRad="50800" dist="38100" dir="2700000" algn="tl" rotWithShape="0">
                    <a:srgbClr val="000000">
                      <a:alpha val="43000"/>
                    </a:srgbClr>
                  </a:outerShdw>
                </a:effectLst>
                <a:latin typeface="Calibri"/>
                <a:ea typeface="Arial" pitchFamily="-111" charset="0"/>
                <a:cs typeface="Calibri"/>
              </a:rPr>
            </a:br>
            <a:r>
              <a:rPr lang="en-US" sz="2000" b="1" dirty="0" smtClean="0">
                <a:effectLst>
                  <a:outerShdw blurRad="50800" dist="38100" dir="2700000" algn="tl" rotWithShape="0">
                    <a:srgbClr val="000000">
                      <a:alpha val="43000"/>
                    </a:srgbClr>
                  </a:outerShdw>
                </a:effectLst>
                <a:latin typeface="Calibri"/>
                <a:ea typeface="Arial" pitchFamily="-111" charset="0"/>
                <a:cs typeface="Calibri"/>
              </a:rPr>
              <a:t>NOAA/AOML Hurricane Research Division</a:t>
            </a:r>
          </a:p>
          <a:p>
            <a:pPr marL="0" indent="0" eaLnBrk="1" hangingPunct="1">
              <a:lnSpc>
                <a:spcPct val="100000"/>
              </a:lnSpc>
              <a:spcAft>
                <a:spcPct val="0"/>
              </a:spcAft>
              <a:defRPr/>
            </a:pPr>
            <a:r>
              <a:rPr lang="en-US" sz="1800" b="1" dirty="0">
                <a:effectLst>
                  <a:outerShdw blurRad="50800" dist="38100" dir="2700000" algn="tl" rotWithShape="0">
                    <a:srgbClr val="000000">
                      <a:alpha val="43000"/>
                    </a:srgbClr>
                  </a:outerShdw>
                </a:effectLst>
                <a:latin typeface="Calibri"/>
                <a:ea typeface="Arial" pitchFamily="-111" charset="0"/>
                <a:cs typeface="Calibri"/>
              </a:rPr>
              <a:t>9</a:t>
            </a:r>
            <a:r>
              <a:rPr lang="en-US" sz="1800" b="1" dirty="0" smtClean="0">
                <a:effectLst>
                  <a:outerShdw blurRad="50800" dist="38100" dir="2700000" algn="tl" rotWithShape="0">
                    <a:srgbClr val="000000">
                      <a:alpha val="43000"/>
                    </a:srgbClr>
                  </a:outerShdw>
                </a:effectLst>
                <a:latin typeface="Calibri"/>
                <a:ea typeface="Arial" pitchFamily="-111" charset="0"/>
                <a:cs typeface="Calibri"/>
              </a:rPr>
              <a:t> November 2012</a:t>
            </a:r>
            <a:endParaRPr lang="en-US" sz="1800" b="1" dirty="0">
              <a:effectLst>
                <a:outerShdw blurRad="50800" dist="38100" dir="2700000" algn="tl" rotWithShape="0">
                  <a:srgbClr val="000000">
                    <a:alpha val="43000"/>
                  </a:srgbClr>
                </a:outerShdw>
              </a:effectLst>
              <a:latin typeface="Calibri"/>
              <a:ea typeface="Arial" pitchFamily="-111" charset="0"/>
              <a:cs typeface="Calibri"/>
            </a:endParaRPr>
          </a:p>
        </p:txBody>
      </p:sp>
      <p:sp>
        <p:nvSpPr>
          <p:cNvPr id="15367" name="Rectangle 7"/>
          <p:cNvSpPr>
            <a:spLocks noGrp="1" noChangeArrowheads="1"/>
          </p:cNvSpPr>
          <p:nvPr>
            <p:ph type="title" idx="4294967295"/>
          </p:nvPr>
        </p:nvSpPr>
        <p:spPr>
          <a:xfrm>
            <a:off x="0" y="1"/>
            <a:ext cx="6544733" cy="1820332"/>
          </a:xfrm>
          <a:effectLst>
            <a:outerShdw blurRad="63500" dist="107763" dir="2700000" algn="ctr" rotWithShape="0">
              <a:schemeClr val="tx1">
                <a:alpha val="74998"/>
              </a:schemeClr>
            </a:outerShdw>
          </a:effectLst>
        </p:spPr>
        <p:txBody>
          <a:bodyPr/>
          <a:lstStyle/>
          <a:p>
            <a:pPr>
              <a:defRPr/>
            </a:pPr>
            <a:r>
              <a:rPr lang="en-US" sz="4800" dirty="0"/>
              <a:t>Latest Developments in  HFIP Research</a:t>
            </a:r>
            <a:endParaRPr lang="en-US" sz="4800" dirty="0">
              <a:latin typeface="Calibri" charset="0"/>
              <a:ea typeface="Calibri" charset="0"/>
              <a:cs typeface="Calibri" charset="0"/>
            </a:endParaRPr>
          </a:p>
        </p:txBody>
      </p:sp>
    </p:spTree>
    <p:extLst>
      <p:ext uri="{BB962C8B-B14F-4D97-AF65-F5344CB8AC3E}">
        <p14:creationId xmlns:p14="http://schemas.microsoft.com/office/powerpoint/2010/main" val="4942752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4000" dirty="0" smtClean="0">
                <a:solidFill>
                  <a:schemeClr val="bg1"/>
                </a:solidFill>
                <a:latin typeface="Calibri" charset="0"/>
              </a:rPr>
              <a:t>HWRF Basin-Scale</a:t>
            </a:r>
            <a:endParaRPr lang="en-US" sz="4000" dirty="0">
              <a:solidFill>
                <a:schemeClr val="bg1"/>
              </a:solidFill>
              <a:latin typeface="Calibri" charset="0"/>
            </a:endParaRPr>
          </a:p>
        </p:txBody>
      </p:sp>
      <p:sp>
        <p:nvSpPr>
          <p:cNvPr id="7" name="TextBox 4"/>
          <p:cNvSpPr txBox="1">
            <a:spLocks noChangeArrowheads="1"/>
          </p:cNvSpPr>
          <p:nvPr/>
        </p:nvSpPr>
        <p:spPr bwMode="auto">
          <a:xfrm>
            <a:off x="5061483" y="6623033"/>
            <a:ext cx="3729250"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rPr>
              <a:t>Regional Model Team - Gopal</a:t>
            </a:r>
            <a:r>
              <a:rPr lang="en-US" sz="1100" dirty="0">
                <a:latin typeface="Calibri" charset="0"/>
              </a:rPr>
              <a:t>, </a:t>
            </a:r>
            <a:r>
              <a:rPr lang="en-US" sz="1100" dirty="0" smtClean="0">
                <a:latin typeface="Calibri" charset="0"/>
              </a:rPr>
              <a:t>X. </a:t>
            </a:r>
            <a:r>
              <a:rPr lang="en-US" sz="1100" dirty="0">
                <a:latin typeface="Calibri" charset="0"/>
              </a:rPr>
              <a:t>Zhang, </a:t>
            </a:r>
            <a:r>
              <a:rPr lang="en-US" sz="1100" dirty="0" smtClean="0">
                <a:latin typeface="Calibri" charset="0"/>
              </a:rPr>
              <a:t>T. Quirino AOML</a:t>
            </a:r>
            <a:r>
              <a:rPr lang="en-US" sz="1100" dirty="0">
                <a:latin typeface="Calibri" charset="0"/>
              </a:rPr>
              <a:t>/HRD</a:t>
            </a:r>
          </a:p>
        </p:txBody>
      </p:sp>
      <p:pic>
        <p:nvPicPr>
          <p:cNvPr id="3" name="Picture 2" descr="HWRF-Basinscale_2012-10-25-18Z_18L-19L-17E.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8135" y="1295359"/>
            <a:ext cx="7628465" cy="5113834"/>
          </a:xfrm>
          <a:prstGeom prst="rect">
            <a:avLst/>
          </a:prstGeom>
        </p:spPr>
      </p:pic>
    </p:spTree>
    <p:extLst>
      <p:ext uri="{BB962C8B-B14F-4D97-AF65-F5344CB8AC3E}">
        <p14:creationId xmlns:p14="http://schemas.microsoft.com/office/powerpoint/2010/main" val="14964639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P101018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48088" y="4593314"/>
            <a:ext cx="2316162" cy="1736725"/>
          </a:xfrm>
          <a:prstGeom prst="rect">
            <a:avLst/>
          </a:prstGeom>
          <a:noFill/>
          <a:ln w="9525">
            <a:noFill/>
            <a:miter lim="800000"/>
            <a:headEnd/>
            <a:tailEnd/>
          </a:ln>
        </p:spPr>
      </p:pic>
      <p:sp>
        <p:nvSpPr>
          <p:cNvPr id="50179" name="Rectangle 3"/>
          <p:cNvSpPr>
            <a:spLocks noGrp="1" noChangeArrowheads="1"/>
          </p:cNvSpPr>
          <p:nvPr>
            <p:ph type="body" idx="1"/>
          </p:nvPr>
        </p:nvSpPr>
        <p:spPr>
          <a:xfrm>
            <a:off x="403225" y="1231446"/>
            <a:ext cx="3240088" cy="5224463"/>
          </a:xfrm>
        </p:spPr>
        <p:txBody>
          <a:bodyPr/>
          <a:lstStyle/>
          <a:p>
            <a:pPr eaLnBrk="1" hangingPunct="1">
              <a:lnSpc>
                <a:spcPct val="90000"/>
              </a:lnSpc>
              <a:spcBef>
                <a:spcPts val="300"/>
              </a:spcBef>
            </a:pPr>
            <a:r>
              <a:rPr lang="en-US" sz="2000" b="1" dirty="0">
                <a:solidFill>
                  <a:srgbClr val="000000"/>
                </a:solidFill>
                <a:latin typeface="Calibri" charset="0"/>
                <a:ea typeface="Calibri" charset="0"/>
                <a:cs typeface="Calibri" charset="0"/>
              </a:rPr>
              <a:t>In-situ</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Wind, press., temp.</a:t>
            </a:r>
          </a:p>
          <a:p>
            <a:pPr marL="566738" lvl="1" eaLnBrk="1" hangingPunct="1">
              <a:lnSpc>
                <a:spcPct val="90000"/>
              </a:lnSpc>
              <a:spcBef>
                <a:spcPts val="300"/>
              </a:spcBef>
            </a:pPr>
            <a:endParaRPr lang="en-US" sz="1800" dirty="0">
              <a:solidFill>
                <a:srgbClr val="000000"/>
              </a:solidFill>
              <a:latin typeface="Calibri" charset="0"/>
              <a:ea typeface="Calibri" charset="0"/>
              <a:cs typeface="Calibri" charset="0"/>
            </a:endParaRPr>
          </a:p>
          <a:p>
            <a:pPr eaLnBrk="1" hangingPunct="1">
              <a:lnSpc>
                <a:spcPct val="90000"/>
              </a:lnSpc>
              <a:spcBef>
                <a:spcPts val="300"/>
              </a:spcBef>
            </a:pPr>
            <a:endParaRPr lang="en-US" sz="2000" dirty="0">
              <a:solidFill>
                <a:srgbClr val="000000"/>
              </a:solidFill>
              <a:latin typeface="Calibri" charset="0"/>
              <a:ea typeface="Calibri" charset="0"/>
              <a:cs typeface="Calibri" charset="0"/>
            </a:endParaRPr>
          </a:p>
          <a:p>
            <a:pPr eaLnBrk="1" hangingPunct="1">
              <a:lnSpc>
                <a:spcPct val="90000"/>
              </a:lnSpc>
              <a:spcBef>
                <a:spcPts val="300"/>
              </a:spcBef>
            </a:pPr>
            <a:endParaRPr lang="en-US" sz="2000" dirty="0">
              <a:solidFill>
                <a:srgbClr val="000000"/>
              </a:solidFill>
              <a:latin typeface="Calibri" charset="0"/>
              <a:ea typeface="Calibri" charset="0"/>
              <a:cs typeface="Calibri" charset="0"/>
            </a:endParaRPr>
          </a:p>
          <a:p>
            <a:pPr eaLnBrk="1" hangingPunct="1">
              <a:lnSpc>
                <a:spcPct val="90000"/>
              </a:lnSpc>
              <a:spcBef>
                <a:spcPts val="900"/>
              </a:spcBef>
            </a:pPr>
            <a:r>
              <a:rPr lang="en-US" sz="2000" b="1" dirty="0">
                <a:solidFill>
                  <a:srgbClr val="000000"/>
                </a:solidFill>
                <a:latin typeface="Calibri" charset="0"/>
                <a:ea typeface="Calibri" charset="0"/>
                <a:cs typeface="Calibri" charset="0"/>
              </a:rPr>
              <a:t>Expendables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Dropsondes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AXBT, AXCP, buoy</a:t>
            </a:r>
          </a:p>
          <a:p>
            <a:pPr marL="566738" lvl="1" eaLnBrk="1" hangingPunct="1">
              <a:lnSpc>
                <a:spcPct val="90000"/>
              </a:lnSpc>
              <a:spcBef>
                <a:spcPts val="300"/>
              </a:spcBef>
            </a:pPr>
            <a:endParaRPr lang="en-US" sz="1800" dirty="0">
              <a:solidFill>
                <a:srgbClr val="000000"/>
              </a:solidFill>
              <a:latin typeface="Calibri" charset="0"/>
              <a:ea typeface="Calibri" charset="0"/>
              <a:cs typeface="Calibri" charset="0"/>
            </a:endParaRPr>
          </a:p>
          <a:p>
            <a:pPr eaLnBrk="1" hangingPunct="1">
              <a:lnSpc>
                <a:spcPct val="90000"/>
              </a:lnSpc>
              <a:spcBef>
                <a:spcPts val="300"/>
              </a:spcBef>
            </a:pPr>
            <a:endParaRPr lang="en-US" sz="1400" dirty="0">
              <a:solidFill>
                <a:srgbClr val="000000"/>
              </a:solidFill>
              <a:latin typeface="Calibri" charset="0"/>
              <a:ea typeface="Calibri" charset="0"/>
              <a:cs typeface="Calibri" charset="0"/>
            </a:endParaRPr>
          </a:p>
          <a:p>
            <a:pPr eaLnBrk="1" hangingPunct="1">
              <a:lnSpc>
                <a:spcPct val="90000"/>
              </a:lnSpc>
              <a:spcBef>
                <a:spcPts val="0"/>
              </a:spcBef>
            </a:pPr>
            <a:endParaRPr lang="en-US" sz="2000" dirty="0">
              <a:solidFill>
                <a:srgbClr val="000000"/>
              </a:solidFill>
              <a:latin typeface="Calibri" charset="0"/>
              <a:ea typeface="Calibri" charset="0"/>
              <a:cs typeface="Calibri" charset="0"/>
            </a:endParaRPr>
          </a:p>
          <a:p>
            <a:pPr eaLnBrk="1" hangingPunct="1">
              <a:lnSpc>
                <a:spcPct val="90000"/>
              </a:lnSpc>
              <a:spcBef>
                <a:spcPts val="0"/>
              </a:spcBef>
            </a:pPr>
            <a:endParaRPr lang="en-US" sz="1400" dirty="0">
              <a:solidFill>
                <a:srgbClr val="000000"/>
              </a:solidFill>
              <a:latin typeface="Calibri" charset="0"/>
              <a:ea typeface="Calibri" charset="0"/>
              <a:cs typeface="Calibri" charset="0"/>
            </a:endParaRPr>
          </a:p>
          <a:p>
            <a:pPr eaLnBrk="1" hangingPunct="1">
              <a:lnSpc>
                <a:spcPct val="90000"/>
              </a:lnSpc>
              <a:spcBef>
                <a:spcPts val="0"/>
              </a:spcBef>
            </a:pPr>
            <a:r>
              <a:rPr lang="en-US" sz="2000" b="1" dirty="0">
                <a:solidFill>
                  <a:srgbClr val="000000"/>
                </a:solidFill>
                <a:latin typeface="Calibri" charset="0"/>
                <a:ea typeface="Calibri" charset="0"/>
                <a:cs typeface="Calibri" charset="0"/>
              </a:rPr>
              <a:t>Remote Sensors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Doppler Radar</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SFMR/HIRAD</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WSRA </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Scatterometer/profiler</a:t>
            </a:r>
          </a:p>
          <a:p>
            <a:pPr marL="566738" lvl="1" eaLnBrk="1" hangingPunct="1">
              <a:lnSpc>
                <a:spcPct val="90000"/>
              </a:lnSpc>
              <a:spcBef>
                <a:spcPts val="600"/>
              </a:spcBef>
            </a:pPr>
            <a:r>
              <a:rPr lang="en-US" sz="1800" dirty="0" smtClean="0">
                <a:solidFill>
                  <a:srgbClr val="000000"/>
                </a:solidFill>
                <a:latin typeface="Calibri" charset="0"/>
                <a:ea typeface="Calibri" charset="0"/>
                <a:cs typeface="Calibri" charset="0"/>
              </a:rPr>
              <a:t>UAS - LALE</a:t>
            </a:r>
            <a:endParaRPr lang="en-US" sz="1800" dirty="0">
              <a:solidFill>
                <a:srgbClr val="000000"/>
              </a:solidFill>
              <a:latin typeface="Calibri" charset="0"/>
              <a:ea typeface="Calibri" charset="0"/>
              <a:cs typeface="Calibri" charset="0"/>
            </a:endParaRPr>
          </a:p>
        </p:txBody>
      </p:sp>
      <p:pic>
        <p:nvPicPr>
          <p:cNvPr id="50181" name="Picture 8" descr="noaap3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513" y="1841046"/>
            <a:ext cx="3109912" cy="1022350"/>
          </a:xfrm>
          <a:prstGeom prst="rect">
            <a:avLst/>
          </a:prstGeom>
          <a:noFill/>
          <a:ln w="9525">
            <a:noFill/>
            <a:miter lim="800000"/>
            <a:headEnd/>
            <a:tailEnd/>
          </a:ln>
        </p:spPr>
      </p:pic>
      <p:pic>
        <p:nvPicPr>
          <p:cNvPr id="50182" name="Picture 9" descr="gonzoi"/>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3225" y="3715201"/>
            <a:ext cx="3009900" cy="1003300"/>
          </a:xfrm>
          <a:prstGeom prst="rect">
            <a:avLst/>
          </a:prstGeom>
          <a:noFill/>
          <a:ln w="9525">
            <a:noFill/>
            <a:miter lim="800000"/>
            <a:headEnd/>
            <a:tailEnd/>
          </a:ln>
        </p:spPr>
      </p:pic>
      <p:sp>
        <p:nvSpPr>
          <p:cNvPr id="50183" name="TextBox 12"/>
          <p:cNvSpPr txBox="1">
            <a:spLocks noChangeArrowheads="1"/>
          </p:cNvSpPr>
          <p:nvPr/>
        </p:nvSpPr>
        <p:spPr bwMode="auto">
          <a:xfrm>
            <a:off x="4376468" y="2247900"/>
            <a:ext cx="1005804" cy="338554"/>
          </a:xfrm>
          <a:prstGeom prst="rect">
            <a:avLst/>
          </a:prstGeom>
          <a:noFill/>
          <a:ln w="9525">
            <a:noFill/>
            <a:miter lim="800000"/>
            <a:headEnd/>
            <a:tailEnd/>
          </a:ln>
        </p:spPr>
        <p:txBody>
          <a:bodyPr wrap="none">
            <a:prstTxWarp prst="textNoShape">
              <a:avLst/>
            </a:prstTxWarp>
            <a:spAutoFit/>
          </a:bodyPr>
          <a:lstStyle/>
          <a:p>
            <a:r>
              <a:rPr lang="en-US" sz="1600" dirty="0" smtClean="0">
                <a:latin typeface="Calibri" charset="0"/>
                <a:ea typeface="Calibri" charset="0"/>
                <a:cs typeface="Calibri" charset="0"/>
              </a:rPr>
              <a:t>GALE UAS</a:t>
            </a:r>
            <a:endParaRPr lang="en-US" sz="1600" dirty="0">
              <a:latin typeface="Calibri" charset="0"/>
              <a:ea typeface="Calibri" charset="0"/>
              <a:cs typeface="Calibri" charset="0"/>
            </a:endParaRPr>
          </a:p>
        </p:txBody>
      </p:sp>
      <p:pic>
        <p:nvPicPr>
          <p:cNvPr id="50184" name="Picture 16" descr="TDR on tail_red.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67138" y="2662686"/>
            <a:ext cx="2282825" cy="1712912"/>
          </a:xfrm>
          <a:prstGeom prst="rect">
            <a:avLst/>
          </a:prstGeom>
          <a:noFill/>
          <a:ln w="9525">
            <a:noFill/>
            <a:miter lim="800000"/>
            <a:headEnd/>
            <a:tailEnd/>
          </a:ln>
        </p:spPr>
      </p:pic>
      <p:pic>
        <p:nvPicPr>
          <p:cNvPr id="50185"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48388" y="4753417"/>
            <a:ext cx="2632075" cy="1735138"/>
          </a:xfrm>
          <a:prstGeom prst="rect">
            <a:avLst/>
          </a:prstGeom>
          <a:noFill/>
          <a:ln w="9525">
            <a:noFill/>
            <a:round/>
            <a:headEnd/>
            <a:tailEnd/>
          </a:ln>
        </p:spPr>
      </p:pic>
      <p:sp>
        <p:nvSpPr>
          <p:cNvPr id="50186" name="Rectangle 7"/>
          <p:cNvSpPr>
            <a:spLocks noGrp="1" noChangeArrowheads="1"/>
          </p:cNvSpPr>
          <p:nvPr>
            <p:ph type="title"/>
          </p:nvPr>
        </p:nvSpPr>
        <p:spPr>
          <a:xfrm>
            <a:off x="0" y="53975"/>
            <a:ext cx="9144000" cy="1016000"/>
          </a:xfrm>
        </p:spPr>
        <p:txBody>
          <a:bodyPr anchor="b"/>
          <a:lstStyle/>
          <a:p>
            <a:pPr>
              <a:lnSpc>
                <a:spcPct val="100000"/>
              </a:lnSpc>
            </a:pPr>
            <a:r>
              <a:rPr lang="en-US" sz="4400" dirty="0">
                <a:latin typeface="Calibri" charset="0"/>
                <a:ea typeface="Calibri" charset="0"/>
                <a:cs typeface="Calibri" charset="0"/>
              </a:rPr>
              <a:t>Improved Use of Observations:</a:t>
            </a:r>
            <a:r>
              <a:rPr lang="en-US" sz="4800" dirty="0">
                <a:latin typeface="Calibri" charset="0"/>
                <a:ea typeface="Calibri" charset="0"/>
                <a:cs typeface="Calibri" charset="0"/>
              </a:rPr>
              <a:t/>
            </a:r>
            <a:br>
              <a:rPr lang="en-US" sz="4800" dirty="0">
                <a:latin typeface="Calibri" charset="0"/>
                <a:ea typeface="Calibri" charset="0"/>
                <a:cs typeface="Calibri" charset="0"/>
              </a:rPr>
            </a:br>
            <a:r>
              <a:rPr lang="en-US" sz="2800" dirty="0" smtClean="0">
                <a:latin typeface="Calibri" charset="0"/>
                <a:ea typeface="Calibri" charset="0"/>
                <a:cs typeface="Calibri" charset="0"/>
              </a:rPr>
              <a:t>HFIP &amp; Intensity </a:t>
            </a:r>
            <a:r>
              <a:rPr lang="en-US" sz="2800" dirty="0">
                <a:latin typeface="Calibri" charset="0"/>
                <a:ea typeface="Calibri" charset="0"/>
                <a:cs typeface="Calibri" charset="0"/>
              </a:rPr>
              <a:t>Forecast </a:t>
            </a:r>
            <a:r>
              <a:rPr lang="en-US" sz="2800" dirty="0" smtClean="0">
                <a:latin typeface="Calibri" charset="0"/>
                <a:ea typeface="Calibri" charset="0"/>
                <a:cs typeface="Calibri" charset="0"/>
              </a:rPr>
              <a:t>Experiment </a:t>
            </a:r>
            <a:r>
              <a:rPr lang="en-US" sz="2800" dirty="0">
                <a:latin typeface="Calibri" charset="0"/>
                <a:ea typeface="Calibri" charset="0"/>
                <a:cs typeface="Calibri" charset="0"/>
              </a:rPr>
              <a:t>(IFEX)</a:t>
            </a:r>
          </a:p>
        </p:txBody>
      </p:sp>
      <p:sp>
        <p:nvSpPr>
          <p:cNvPr id="50187" name="TextBox 12"/>
          <p:cNvSpPr txBox="1">
            <a:spLocks noChangeArrowheads="1"/>
          </p:cNvSpPr>
          <p:nvPr/>
        </p:nvSpPr>
        <p:spPr bwMode="auto">
          <a:xfrm>
            <a:off x="3798888" y="4302573"/>
            <a:ext cx="2117725" cy="338138"/>
          </a:xfrm>
          <a:prstGeom prst="rect">
            <a:avLst/>
          </a:prstGeom>
          <a:noFill/>
          <a:ln w="9525">
            <a:noFill/>
            <a:miter lim="800000"/>
            <a:headEnd/>
            <a:tailEnd/>
          </a:ln>
        </p:spPr>
        <p:txBody>
          <a:bodyPr wrap="none">
            <a:prstTxWarp prst="textNoShape">
              <a:avLst/>
            </a:prstTxWarp>
            <a:spAutoFit/>
          </a:bodyPr>
          <a:lstStyle/>
          <a:p>
            <a:r>
              <a:rPr lang="en-US" sz="1600">
                <a:latin typeface="Calibri" charset="0"/>
                <a:ea typeface="Calibri" charset="0"/>
                <a:cs typeface="Calibri" charset="0"/>
              </a:rPr>
              <a:t>G-IV Tail Doppler Radar</a:t>
            </a:r>
          </a:p>
        </p:txBody>
      </p:sp>
      <p:sp>
        <p:nvSpPr>
          <p:cNvPr id="50188" name="TextBox 12"/>
          <p:cNvSpPr txBox="1">
            <a:spLocks noChangeArrowheads="1"/>
          </p:cNvSpPr>
          <p:nvPr/>
        </p:nvSpPr>
        <p:spPr bwMode="auto">
          <a:xfrm>
            <a:off x="4497388" y="6219143"/>
            <a:ext cx="1004887" cy="338137"/>
          </a:xfrm>
          <a:prstGeom prst="rect">
            <a:avLst/>
          </a:prstGeom>
          <a:noFill/>
          <a:ln w="9525">
            <a:noFill/>
            <a:miter lim="800000"/>
            <a:headEnd/>
            <a:tailEnd/>
          </a:ln>
        </p:spPr>
        <p:txBody>
          <a:bodyPr wrap="none">
            <a:prstTxWarp prst="textNoShape">
              <a:avLst/>
            </a:prstTxWarp>
            <a:spAutoFit/>
          </a:bodyPr>
          <a:lstStyle/>
          <a:p>
            <a:r>
              <a:rPr lang="en-US" sz="1600" dirty="0">
                <a:latin typeface="Calibri" charset="0"/>
                <a:ea typeface="Calibri" charset="0"/>
                <a:cs typeface="Calibri" charset="0"/>
              </a:rPr>
              <a:t>ONR DWL</a:t>
            </a:r>
          </a:p>
        </p:txBody>
      </p:sp>
      <p:pic>
        <p:nvPicPr>
          <p:cNvPr id="16" name="Picture 15" descr="GALE_UAS.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76321" y="1309733"/>
            <a:ext cx="1616423" cy="1051555"/>
          </a:xfrm>
          <a:prstGeom prst="rect">
            <a:avLst/>
          </a:prstGeom>
        </p:spPr>
      </p:pic>
      <p:pic>
        <p:nvPicPr>
          <p:cNvPr id="19" name="Picture 3" descr="Range_Flight_Takeoff2_15Aug10.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67105" y="1313655"/>
            <a:ext cx="2587435" cy="1138913"/>
          </a:xfrm>
          <a:prstGeom prst="rect">
            <a:avLst/>
          </a:prstGeom>
          <a:noFill/>
          <a:ln w="9525">
            <a:noFill/>
            <a:miter lim="800000"/>
            <a:headEnd/>
            <a:tailEnd/>
          </a:ln>
        </p:spPr>
      </p:pic>
      <p:sp>
        <p:nvSpPr>
          <p:cNvPr id="21" name="TextBox 20"/>
          <p:cNvSpPr txBox="1"/>
          <p:nvPr/>
        </p:nvSpPr>
        <p:spPr>
          <a:xfrm>
            <a:off x="6148388" y="6201213"/>
            <a:ext cx="1980455" cy="276999"/>
          </a:xfrm>
          <a:prstGeom prst="rect">
            <a:avLst/>
          </a:prstGeom>
          <a:noFill/>
        </p:spPr>
        <p:txBody>
          <a:bodyPr wrap="none" rtlCol="0">
            <a:spAutoFit/>
          </a:bodyPr>
          <a:lstStyle/>
          <a:p>
            <a:r>
              <a:rPr lang="en-US" sz="1200" dirty="0" smtClean="0">
                <a:solidFill>
                  <a:schemeClr val="bg1"/>
                </a:solidFill>
                <a:latin typeface="Arial" charset="0"/>
                <a:ea typeface="Arial" charset="0"/>
                <a:cs typeface="Arial" charset="0"/>
              </a:rPr>
              <a:t>DWL profiles </a:t>
            </a:r>
            <a:r>
              <a:rPr lang="en-US" sz="1200" dirty="0">
                <a:solidFill>
                  <a:schemeClr val="bg1"/>
                </a:solidFill>
                <a:latin typeface="Arial" charset="0"/>
                <a:ea typeface="Arial" charset="0"/>
                <a:cs typeface="Arial" charset="0"/>
              </a:rPr>
              <a:t>from TCS-</a:t>
            </a:r>
            <a:r>
              <a:rPr lang="en-US" sz="1200" dirty="0" smtClean="0">
                <a:solidFill>
                  <a:schemeClr val="bg1"/>
                </a:solidFill>
                <a:latin typeface="Arial" charset="0"/>
                <a:ea typeface="Arial" charset="0"/>
                <a:cs typeface="Arial" charset="0"/>
              </a:rPr>
              <a:t>08</a:t>
            </a:r>
            <a:endParaRPr lang="en-US" sz="1200" dirty="0">
              <a:solidFill>
                <a:schemeClr val="bg1"/>
              </a:solidFill>
              <a:latin typeface="Arial" charset="0"/>
              <a:ea typeface="Arial" charset="0"/>
              <a:cs typeface="Arial" charset="0"/>
            </a:endParaRPr>
          </a:p>
        </p:txBody>
      </p:sp>
      <p:pic>
        <p:nvPicPr>
          <p:cNvPr id="22" name="Picture 11" descr="lc"/>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t="3105" b="5565"/>
          <a:stretch/>
        </p:blipFill>
        <p:spPr bwMode="auto">
          <a:xfrm>
            <a:off x="6116250" y="2621463"/>
            <a:ext cx="2708505" cy="214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6300788" y="4370313"/>
            <a:ext cx="2249334" cy="276999"/>
          </a:xfrm>
          <a:prstGeom prst="rect">
            <a:avLst/>
          </a:prstGeom>
          <a:noFill/>
        </p:spPr>
        <p:txBody>
          <a:bodyPr wrap="none" rtlCol="0">
            <a:spAutoFit/>
          </a:bodyPr>
          <a:lstStyle/>
          <a:p>
            <a:r>
              <a:rPr lang="en-US" sz="1200" dirty="0" smtClean="0">
                <a:solidFill>
                  <a:schemeClr val="bg1"/>
                </a:solidFill>
                <a:latin typeface="Arial" charset="0"/>
                <a:ea typeface="Arial" charset="0"/>
                <a:cs typeface="Arial" charset="0"/>
              </a:rPr>
              <a:t>AXBT profiles of Loop Current</a:t>
            </a:r>
            <a:endParaRPr lang="en-US" sz="1200" dirty="0">
              <a:solidFill>
                <a:schemeClr val="bg1"/>
              </a:solidFill>
              <a:latin typeface="Arial" charset="0"/>
              <a:ea typeface="Arial" charset="0"/>
              <a:cs typeface="Arial" charset="0"/>
            </a:endParaRPr>
          </a:p>
        </p:txBody>
      </p:sp>
      <p:sp>
        <p:nvSpPr>
          <p:cNvPr id="20" name="Content Placeholder 2"/>
          <p:cNvSpPr txBox="1">
            <a:spLocks/>
          </p:cNvSpPr>
          <p:nvPr/>
        </p:nvSpPr>
        <p:spPr>
          <a:xfrm>
            <a:off x="6417117" y="2396340"/>
            <a:ext cx="2059277" cy="3335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Calibri" charset="0"/>
                <a:ea typeface="Calibri" charset="0"/>
                <a:cs typeface="Calibri" charset="0"/>
              </a:rPr>
              <a:t>NASA Global Hawk</a:t>
            </a:r>
            <a:endParaRPr lang="en-US" sz="1050" dirty="0" smtClean="0">
              <a:latin typeface="Calibri" charset="0"/>
              <a:ea typeface="Calibri" charset="0"/>
              <a:cs typeface="Calibri" charset="0"/>
            </a:endParaRPr>
          </a:p>
        </p:txBody>
      </p:sp>
      <p:sp>
        <p:nvSpPr>
          <p:cNvPr id="18" name="Content Placeholder 2"/>
          <p:cNvSpPr>
            <a:spLocks/>
          </p:cNvSpPr>
          <p:nvPr/>
        </p:nvSpPr>
        <p:spPr bwMode="auto">
          <a:xfrm>
            <a:off x="72571" y="1313676"/>
            <a:ext cx="8998857" cy="5154252"/>
          </a:xfrm>
          <a:prstGeom prst="rect">
            <a:avLst/>
          </a:prstGeom>
          <a:solidFill>
            <a:schemeClr val="accent6">
              <a:alpha val="91000"/>
            </a:schemeClr>
          </a:solidFill>
          <a:ln/>
          <a:extLst/>
        </p:spPr>
        <p:style>
          <a:lnRef idx="2">
            <a:schemeClr val="accent6">
              <a:shade val="50000"/>
            </a:schemeClr>
          </a:lnRef>
          <a:fillRef idx="1">
            <a:schemeClr val="accent6"/>
          </a:fillRef>
          <a:effectRef idx="0">
            <a:schemeClr val="accent6"/>
          </a:effectRef>
          <a:fontRef idx="minor">
            <a:schemeClr val="lt1"/>
          </a:fontRef>
        </p:style>
        <p:txBody>
          <a:bodyPr/>
          <a:lstStyle/>
          <a:p>
            <a:pPr marL="457200" indent="-457200" defTabSz="457200">
              <a:lnSpc>
                <a:spcPct val="90000"/>
              </a:lnSpc>
              <a:spcBef>
                <a:spcPct val="20000"/>
              </a:spcBef>
              <a:buClr>
                <a:schemeClr val="bg1"/>
              </a:buClr>
              <a:buSzPct val="80000"/>
              <a:buFont typeface="Arial"/>
              <a:buChar char="•"/>
            </a:pPr>
            <a:r>
              <a:rPr lang="en-US" sz="4000" dirty="0">
                <a:solidFill>
                  <a:srgbClr val="FFFFFF"/>
                </a:solidFill>
                <a:latin typeface="Calibri" charset="0"/>
              </a:rPr>
              <a:t>Improve prediction of TC intensity change by: </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collecting</a:t>
            </a:r>
            <a:r>
              <a:rPr lang="en-US" sz="3600" dirty="0">
                <a:solidFill>
                  <a:srgbClr val="FFFFFF"/>
                </a:solidFill>
                <a:latin typeface="Calibri" charset="0"/>
              </a:rPr>
              <a:t> </a:t>
            </a:r>
            <a:r>
              <a:rPr lang="en-US" sz="3600" dirty="0" smtClean="0">
                <a:solidFill>
                  <a:srgbClr val="FFFFFF"/>
                </a:solidFill>
                <a:latin typeface="Calibri" charset="0"/>
              </a:rPr>
              <a:t>observations </a:t>
            </a:r>
            <a:r>
              <a:rPr lang="en-US" sz="3600" dirty="0">
                <a:solidFill>
                  <a:srgbClr val="FFFFFF"/>
                </a:solidFill>
                <a:latin typeface="Calibri" charset="0"/>
              </a:rPr>
              <a:t>through the TC life cycle </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developing</a:t>
            </a:r>
            <a:r>
              <a:rPr lang="en-US" sz="3600" dirty="0">
                <a:solidFill>
                  <a:srgbClr val="FFFFFF"/>
                </a:solidFill>
                <a:latin typeface="Calibri" charset="0"/>
              </a:rPr>
              <a:t> and refining measurement technologies</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improving</a:t>
            </a:r>
            <a:r>
              <a:rPr lang="en-US" sz="3600" dirty="0">
                <a:solidFill>
                  <a:srgbClr val="FFFFFF"/>
                </a:solidFill>
                <a:latin typeface="Calibri" charset="0"/>
              </a:rPr>
              <a:t> understanding of physical processes important in TC intensity change</a:t>
            </a:r>
            <a:endParaRPr lang="en-US" sz="3600" dirty="0">
              <a:solidFill>
                <a:srgbClr val="FFFFFF"/>
              </a:solidFill>
              <a:latin typeface="Futura" charset="0"/>
            </a:endParaRPr>
          </a:p>
        </p:txBody>
      </p:sp>
    </p:spTree>
    <p:extLst>
      <p:ext uri="{BB962C8B-B14F-4D97-AF65-F5344CB8AC3E}">
        <p14:creationId xmlns:p14="http://schemas.microsoft.com/office/powerpoint/2010/main" val="3928775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2-10-31 at 8.44.43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30600" y="4148667"/>
            <a:ext cx="2240280" cy="2160725"/>
          </a:xfrm>
          <a:prstGeom prst="rect">
            <a:avLst/>
          </a:prstGeom>
        </p:spPr>
      </p:pic>
      <p:pic>
        <p:nvPicPr>
          <p:cNvPr id="2" name="Picture 1" descr="Screen Shot 2012-10-31 at 8.38.21 P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6507" y="1315357"/>
            <a:ext cx="3225468" cy="3220357"/>
          </a:xfrm>
          <a:prstGeom prst="rect">
            <a:avLst/>
          </a:prstGeom>
        </p:spPr>
      </p:pic>
      <p:sp>
        <p:nvSpPr>
          <p:cNvPr id="26" name="Rectangle 8"/>
          <p:cNvSpPr>
            <a:spLocks/>
          </p:cNvSpPr>
          <p:nvPr/>
        </p:nvSpPr>
        <p:spPr bwMode="auto">
          <a:xfrm>
            <a:off x="1819846" y="1577295"/>
            <a:ext cx="1833485" cy="369332"/>
          </a:xfrm>
          <a:prstGeom prst="rect">
            <a:avLst/>
          </a:prstGeom>
          <a:noFill/>
          <a:ln w="12700">
            <a:noFill/>
            <a:miter lim="800000"/>
            <a:headEnd/>
            <a:tailEnd/>
          </a:ln>
        </p:spPr>
        <p:txBody>
          <a:bodyPr wrap="square" lIns="0" tIns="0" rIns="40639" bIns="0">
            <a:prstTxWarp prst="textNoShape">
              <a:avLst/>
            </a:prstTxWarp>
            <a:spAutoFit/>
          </a:bodyPr>
          <a:lstStyle/>
          <a:p>
            <a:pPr marL="39688" algn="ctr"/>
            <a:r>
              <a:rPr lang="en-US" sz="1200" b="1" dirty="0" smtClean="0">
                <a:solidFill>
                  <a:srgbClr val="FFFFFF"/>
                </a:solidFill>
                <a:latin typeface="Calibri" charset="0"/>
                <a:ea typeface="Arial" charset="0"/>
                <a:cs typeface="Arial" charset="0"/>
                <a:sym typeface="Arial" charset="0"/>
              </a:rPr>
              <a:t>4 </a:t>
            </a:r>
            <a:r>
              <a:rPr lang="en-US" sz="1200" b="1" dirty="0">
                <a:solidFill>
                  <a:srgbClr val="FFFFFF"/>
                </a:solidFill>
                <a:latin typeface="Calibri" charset="0"/>
                <a:ea typeface="Arial" charset="0"/>
                <a:cs typeface="Arial" charset="0"/>
                <a:sym typeface="Arial" charset="0"/>
              </a:rPr>
              <a:t>P-3 Flights</a:t>
            </a:r>
          </a:p>
          <a:p>
            <a:pPr marL="39688" algn="ctr"/>
            <a:r>
              <a:rPr lang="en-US" sz="1200" b="1" dirty="0" smtClean="0">
                <a:solidFill>
                  <a:srgbClr val="FFFFFF"/>
                </a:solidFill>
                <a:latin typeface="Calibri" charset="0"/>
                <a:ea typeface="Arial" charset="0"/>
                <a:cs typeface="Arial" charset="0"/>
                <a:sym typeface="Arial" charset="0"/>
              </a:rPr>
              <a:t>22 </a:t>
            </a:r>
            <a:r>
              <a:rPr lang="en-US" sz="1200" b="1" dirty="0">
                <a:solidFill>
                  <a:srgbClr val="FFFFFF"/>
                </a:solidFill>
                <a:latin typeface="Calibri" charset="0"/>
                <a:ea typeface="Arial" charset="0"/>
                <a:cs typeface="Arial" charset="0"/>
                <a:sym typeface="Arial" charset="0"/>
              </a:rPr>
              <a:t>August – </a:t>
            </a:r>
            <a:r>
              <a:rPr lang="en-US" sz="1200" b="1" dirty="0" smtClean="0">
                <a:solidFill>
                  <a:srgbClr val="FFFFFF"/>
                </a:solidFill>
                <a:latin typeface="Calibri" charset="0"/>
                <a:ea typeface="Arial" charset="0"/>
                <a:cs typeface="Arial" charset="0"/>
                <a:sym typeface="Arial" charset="0"/>
              </a:rPr>
              <a:t>24 August 2011</a:t>
            </a:r>
            <a:endParaRPr lang="en-US" sz="1200" b="1" dirty="0">
              <a:solidFill>
                <a:srgbClr val="FFFFFF"/>
              </a:solidFill>
              <a:latin typeface="Calibri" charset="0"/>
              <a:ea typeface="Arial" charset="0"/>
              <a:cs typeface="Arial" charset="0"/>
              <a:sym typeface="Arial" charset="0"/>
            </a:endParaRPr>
          </a:p>
        </p:txBody>
      </p:sp>
      <p:sp>
        <p:nvSpPr>
          <p:cNvPr id="21507" name="Text Box 4"/>
          <p:cNvSpPr txBox="1">
            <a:spLocks noChangeArrowheads="1"/>
          </p:cNvSpPr>
          <p:nvPr/>
        </p:nvSpPr>
        <p:spPr bwMode="auto">
          <a:xfrm>
            <a:off x="276541" y="4755632"/>
            <a:ext cx="2969745" cy="1461939"/>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17475" indent="-117475" eaLnBrk="1" hangingPunct="1">
              <a:spcBef>
                <a:spcPts val="300"/>
              </a:spcBef>
              <a:buFont typeface="Arial"/>
              <a:buChar char="•"/>
            </a:pPr>
            <a:r>
              <a:rPr lang="en-US" sz="1400" dirty="0">
                <a:latin typeface="Calibri" charset="0"/>
              </a:rPr>
              <a:t>7</a:t>
            </a:r>
            <a:r>
              <a:rPr lang="en-US" sz="1400" dirty="0" smtClean="0">
                <a:latin typeface="Calibri" charset="0"/>
              </a:rPr>
              <a:t> WP-3D TDR missions </a:t>
            </a:r>
            <a:r>
              <a:rPr lang="en-US" sz="1400" dirty="0">
                <a:latin typeface="Calibri" charset="0"/>
              </a:rPr>
              <a:t>from </a:t>
            </a:r>
            <a:r>
              <a:rPr lang="en-US" sz="1400" dirty="0" smtClean="0">
                <a:latin typeface="Calibri" charset="0"/>
              </a:rPr>
              <a:t>00 UTC 26 – 12 UTC 29 September 2012 at 12 h </a:t>
            </a:r>
            <a:r>
              <a:rPr lang="en-US" sz="1400" dirty="0">
                <a:latin typeface="Calibri"/>
                <a:ea typeface="Arial" charset="0"/>
                <a:cs typeface="Calibri"/>
                <a:sym typeface="Arial" charset="0"/>
              </a:rPr>
              <a:t>Doppler </a:t>
            </a:r>
            <a:r>
              <a:rPr lang="en-US" sz="1400" dirty="0" smtClean="0">
                <a:latin typeface="Calibri" charset="0"/>
              </a:rPr>
              <a:t>sampling </a:t>
            </a:r>
            <a:r>
              <a:rPr lang="en-US" sz="1400" dirty="0" smtClean="0">
                <a:latin typeface="Calibri"/>
                <a:ea typeface="Arial" charset="0"/>
                <a:cs typeface="Calibri"/>
                <a:sym typeface="Arial" charset="0"/>
              </a:rPr>
              <a:t>(HEDAS/GSI)</a:t>
            </a:r>
            <a:endParaRPr lang="en-US" sz="1400" dirty="0">
              <a:latin typeface="Calibri" charset="0"/>
              <a:sym typeface="Arial" charset="0"/>
            </a:endParaRPr>
          </a:p>
          <a:p>
            <a:pPr marL="117475" indent="-117475" eaLnBrk="1" hangingPunct="1">
              <a:spcBef>
                <a:spcPts val="300"/>
              </a:spcBef>
              <a:buFont typeface="Arial"/>
              <a:buChar char="•"/>
            </a:pPr>
            <a:r>
              <a:rPr lang="en-US" sz="1400" dirty="0" smtClean="0">
                <a:latin typeface="Calibri" charset="0"/>
              </a:rPr>
              <a:t>3 G</a:t>
            </a:r>
            <a:r>
              <a:rPr lang="en-US" sz="1400" dirty="0">
                <a:latin typeface="Calibri" charset="0"/>
              </a:rPr>
              <a:t>-IV </a:t>
            </a:r>
            <a:r>
              <a:rPr lang="en-US" sz="1400" dirty="0" smtClean="0">
                <a:latin typeface="Calibri" charset="0"/>
              </a:rPr>
              <a:t>missions (1 </a:t>
            </a:r>
            <a:r>
              <a:rPr lang="en-US" sz="1400" dirty="0" smtClean="0">
                <a:latin typeface="Calibri" charset="0"/>
                <a:hlinkClick r:id="rId5"/>
              </a:rPr>
              <a:t>G-IV TDR mission</a:t>
            </a:r>
            <a:r>
              <a:rPr lang="en-US" sz="1400" dirty="0" smtClean="0">
                <a:latin typeface="Calibri" charset="0"/>
              </a:rPr>
              <a:t>) </a:t>
            </a:r>
            <a:endParaRPr lang="en-US" sz="1400" dirty="0">
              <a:latin typeface="Calibri" charset="0"/>
            </a:endParaRPr>
          </a:p>
          <a:p>
            <a:pPr marL="117475" indent="-117475" eaLnBrk="1" hangingPunct="1">
              <a:spcBef>
                <a:spcPts val="300"/>
              </a:spcBef>
              <a:buFont typeface="Arial"/>
              <a:buChar char="•"/>
            </a:pPr>
            <a:r>
              <a:rPr lang="en-US" sz="1400" dirty="0" smtClean="0">
                <a:latin typeface="Calibri" charset="0"/>
              </a:rPr>
              <a:t>Sampled Hurricane Sandy from passage N of Cuba to landfall</a:t>
            </a:r>
            <a:endParaRPr lang="en-US" sz="1400" dirty="0">
              <a:latin typeface="Calibri" charset="0"/>
            </a:endParaRPr>
          </a:p>
        </p:txBody>
      </p:sp>
      <p:sp>
        <p:nvSpPr>
          <p:cNvPr id="8" name="Rectangle 5"/>
          <p:cNvSpPr txBox="1">
            <a:spLocks noChangeArrowheads="1"/>
          </p:cNvSpPr>
          <p:nvPr/>
        </p:nvSpPr>
        <p:spPr bwMode="auto">
          <a:xfrm>
            <a:off x="0" y="0"/>
            <a:ext cx="7696200" cy="119592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800" dirty="0" smtClean="0">
                <a:latin typeface="+mj-lt"/>
                <a:ea typeface="Calibri" charset="0"/>
                <a:cs typeface="Calibri" charset="0"/>
              </a:rPr>
              <a:t>Improved Models &amp; Data:</a:t>
            </a:r>
            <a:br>
              <a:rPr lang="en-US" sz="4800" dirty="0" smtClean="0">
                <a:latin typeface="+mj-lt"/>
                <a:ea typeface="Calibri" charset="0"/>
                <a:cs typeface="Calibri" charset="0"/>
              </a:rPr>
            </a:br>
            <a:r>
              <a:rPr lang="en-US" sz="4000" dirty="0" smtClean="0">
                <a:latin typeface="+mj-lt"/>
                <a:ea typeface="Calibri" charset="0"/>
                <a:cs typeface="Calibri" charset="0"/>
              </a:rPr>
              <a:t>IFEX 2012: Sandy</a:t>
            </a:r>
            <a:endParaRPr lang="en-US" sz="3200" dirty="0" smtClean="0">
              <a:latin typeface="+mj-lt"/>
              <a:ea typeface="Calibri" charset="0"/>
              <a:cs typeface="Calibri" charset="0"/>
            </a:endParaRPr>
          </a:p>
        </p:txBody>
      </p:sp>
      <p:sp>
        <p:nvSpPr>
          <p:cNvPr id="24" name="Rectangle 6"/>
          <p:cNvSpPr txBox="1">
            <a:spLocks noChangeArrowheads="1"/>
          </p:cNvSpPr>
          <p:nvPr/>
        </p:nvSpPr>
        <p:spPr bwMode="auto">
          <a:xfrm>
            <a:off x="3773709" y="2032439"/>
            <a:ext cx="2004791" cy="1369347"/>
          </a:xfrm>
          <a:prstGeom prst="rect">
            <a:avLst/>
          </a:prstGeom>
          <a:ln w="9525" cap="flat" cmpd="sng" algn="ctr">
            <a:solidFill>
              <a:schemeClr val="accent3">
                <a:shade val="95000"/>
                <a:satMod val="105000"/>
              </a:schemeClr>
            </a:solidFill>
            <a:prstDash val="solid"/>
            <a:miter lim="800000"/>
            <a:headEnd/>
            <a:tailEnd/>
          </a:ln>
        </p:spPr>
        <p:style>
          <a:lnRef idx="1">
            <a:schemeClr val="accent3"/>
          </a:lnRef>
          <a:fillRef idx="2">
            <a:schemeClr val="accent3"/>
          </a:fillRef>
          <a:effectRef idx="1">
            <a:schemeClr val="accent3"/>
          </a:effectRef>
          <a:fontRef idx="minor">
            <a:schemeClr val="dk1"/>
          </a:fontRef>
        </p:style>
        <p:txBody>
          <a:bodyPr rIns="30479">
            <a:prstTxWarp prst="textNoShape">
              <a:avLst/>
            </a:prstTxWarp>
          </a:bodyPr>
          <a:lstStyle/>
          <a:p>
            <a:pPr marL="39688" algn="ctr"/>
            <a:r>
              <a:rPr lang="en-US" sz="1600" dirty="0" smtClean="0">
                <a:solidFill>
                  <a:srgbClr val="000000"/>
                </a:solidFill>
                <a:latin typeface="Calibri" charset="0"/>
                <a:ea typeface="Arial" charset="0"/>
                <a:sym typeface="Arial" charset="0"/>
                <a:hlinkClick r:id="rId6"/>
              </a:rPr>
              <a:t>TDR-Experiment</a:t>
            </a:r>
            <a:r>
              <a:rPr lang="en-US" sz="1600" dirty="0" smtClean="0">
                <a:solidFill>
                  <a:srgbClr val="000000"/>
                </a:solidFill>
                <a:latin typeface="Calibri" charset="0"/>
                <a:ea typeface="Arial" charset="0"/>
                <a:sym typeface="Arial" charset="0"/>
              </a:rPr>
              <a:t>: Doppler data </a:t>
            </a:r>
            <a:r>
              <a:rPr lang="en-US" sz="1600" dirty="0">
                <a:solidFill>
                  <a:srgbClr val="000000"/>
                </a:solidFill>
                <a:latin typeface="Calibri" charset="0"/>
                <a:ea typeface="Arial" charset="0"/>
                <a:sym typeface="Arial" charset="0"/>
              </a:rPr>
              <a:t>transmitted in real-</a:t>
            </a:r>
            <a:r>
              <a:rPr lang="en-US" sz="1600" dirty="0" smtClean="0">
                <a:solidFill>
                  <a:srgbClr val="000000"/>
                </a:solidFill>
                <a:latin typeface="Calibri" charset="0"/>
                <a:ea typeface="Arial" charset="0"/>
                <a:sym typeface="Arial" charset="0"/>
              </a:rPr>
              <a:t>time </a:t>
            </a:r>
            <a:r>
              <a:rPr lang="en-US" sz="1600" dirty="0">
                <a:solidFill>
                  <a:srgbClr val="000000"/>
                </a:solidFill>
                <a:latin typeface="Calibri" charset="0"/>
                <a:ea typeface="Arial" charset="0"/>
                <a:sym typeface="Arial" charset="0"/>
              </a:rPr>
              <a:t>for assimilation into </a:t>
            </a:r>
            <a:r>
              <a:rPr lang="en-US" sz="1600" dirty="0" smtClean="0">
                <a:solidFill>
                  <a:srgbClr val="000000"/>
                </a:solidFill>
                <a:latin typeface="Calibri" charset="0"/>
                <a:ea typeface="Arial" charset="0"/>
                <a:sym typeface="Arial" charset="0"/>
              </a:rPr>
              <a:t>HWRF</a:t>
            </a:r>
            <a:endParaRPr lang="en-US" sz="1600" dirty="0">
              <a:solidFill>
                <a:srgbClr val="000000"/>
              </a:solidFill>
              <a:latin typeface="Calibri" charset="0"/>
              <a:ea typeface="Calibri" charset="0"/>
              <a:cs typeface="Calibri" charset="0"/>
              <a:sym typeface="Arial" charset="0"/>
            </a:endParaRPr>
          </a:p>
        </p:txBody>
      </p:sp>
      <p:sp>
        <p:nvSpPr>
          <p:cNvPr id="30" name="Text Box 7"/>
          <p:cNvSpPr txBox="1">
            <a:spLocks/>
          </p:cNvSpPr>
          <p:nvPr/>
        </p:nvSpPr>
        <p:spPr bwMode="auto">
          <a:xfrm>
            <a:off x="5313680" y="6648113"/>
            <a:ext cx="3604984"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rPr>
              <a:t>Aberson, Aksoy, Gamache, Gopal (</a:t>
            </a:r>
            <a:r>
              <a:rPr lang="en-US" sz="1000" dirty="0">
                <a:solidFill>
                  <a:srgbClr val="000000"/>
                </a:solidFill>
              </a:rPr>
              <a:t>AOML/HRD</a:t>
            </a:r>
            <a:r>
              <a:rPr lang="en-US" sz="1000" dirty="0" smtClean="0">
                <a:solidFill>
                  <a:srgbClr val="000000"/>
                </a:solidFill>
              </a:rPr>
              <a:t>), Tong (EMC)</a:t>
            </a:r>
            <a:endParaRPr lang="en-US" sz="1100" dirty="0">
              <a:solidFill>
                <a:srgbClr val="000000"/>
              </a:solidFill>
            </a:endParaRPr>
          </a:p>
        </p:txBody>
      </p:sp>
      <p:cxnSp>
        <p:nvCxnSpPr>
          <p:cNvPr id="36" name="Straight Arrow Connector 35"/>
          <p:cNvCxnSpPr/>
          <p:nvPr/>
        </p:nvCxnSpPr>
        <p:spPr>
          <a:xfrm>
            <a:off x="2133600" y="2590800"/>
            <a:ext cx="1605930" cy="1945261"/>
          </a:xfrm>
          <a:prstGeom prst="straightConnector1">
            <a:avLst/>
          </a:prstGeom>
          <a:ln w="381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11" name="Picture 10" descr="20121025H1wind10.gif"/>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9833" b="89958" l="9804" r="89951"/>
                    </a14:imgEffect>
                  </a14:imgLayer>
                </a14:imgProps>
              </a:ext>
              <a:ext uri="{28A0092B-C50C-407E-A947-70E740481C1C}">
                <a14:useLocalDpi xmlns:a14="http://schemas.microsoft.com/office/drawing/2010/main"/>
              </a:ext>
            </a:extLst>
          </a:blip>
          <a:srcRect/>
          <a:stretch/>
        </p:blipFill>
        <p:spPr>
          <a:xfrm>
            <a:off x="3640666" y="3945097"/>
            <a:ext cx="2192867" cy="2570263"/>
          </a:xfrm>
          <a:prstGeom prst="rect">
            <a:avLst/>
          </a:prstGeom>
        </p:spPr>
      </p:pic>
      <p:grpSp>
        <p:nvGrpSpPr>
          <p:cNvPr id="17" name="Group 16"/>
          <p:cNvGrpSpPr/>
          <p:nvPr/>
        </p:nvGrpSpPr>
        <p:grpSpPr>
          <a:xfrm>
            <a:off x="5833532" y="1354667"/>
            <a:ext cx="3198051" cy="5003799"/>
            <a:chOff x="5833532" y="1354667"/>
            <a:chExt cx="3198051" cy="5003799"/>
          </a:xfrm>
        </p:grpSpPr>
        <p:pic>
          <p:nvPicPr>
            <p:cNvPr id="16" name="Picture 15" descr="Screen shot 2012-11-02 at 4.08.22 PM.pn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833532" y="4241801"/>
              <a:ext cx="3198051" cy="2116665"/>
            </a:xfrm>
            <a:prstGeom prst="rect">
              <a:avLst/>
            </a:prstGeom>
          </p:spPr>
        </p:pic>
        <p:pic>
          <p:nvPicPr>
            <p:cNvPr id="14" name="Picture 13" descr="Screen shot 2012-11-02 at 4.10.06 PM.pn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002866" y="1354667"/>
              <a:ext cx="3014134" cy="2833542"/>
            </a:xfrm>
            <a:prstGeom prst="rect">
              <a:avLst/>
            </a:prstGeom>
          </p:spPr>
        </p:pic>
        <p:sp>
          <p:nvSpPr>
            <p:cNvPr id="38" name="TextBox 30"/>
            <p:cNvSpPr txBox="1">
              <a:spLocks noChangeArrowheads="1"/>
            </p:cNvSpPr>
            <p:nvPr/>
          </p:nvSpPr>
          <p:spPr bwMode="auto">
            <a:xfrm>
              <a:off x="7067635" y="3644229"/>
              <a:ext cx="1078716" cy="400110"/>
            </a:xfrm>
            <a:prstGeom prst="rect">
              <a:avLst/>
            </a:prstGeom>
            <a:noFill/>
            <a:ln w="9525">
              <a:noFill/>
              <a:miter lim="800000"/>
              <a:headEnd/>
              <a:tailEnd/>
            </a:ln>
          </p:spPr>
          <p:txBody>
            <a:bodyPr wrap="none">
              <a:spAutoFit/>
            </a:bodyPr>
            <a:lstStyle/>
            <a:p>
              <a:pPr algn="ctr"/>
              <a:r>
                <a:rPr lang="en-US" sz="1000" b="1" dirty="0">
                  <a:latin typeface="Calibri" pitchFamily="34" charset="0"/>
                </a:rPr>
                <a:t>HWRF/GSI</a:t>
              </a:r>
            </a:p>
            <a:p>
              <a:pPr algn="ctr"/>
              <a:r>
                <a:rPr lang="en-US" sz="1000" b="1" dirty="0" smtClean="0">
                  <a:latin typeface="Calibri" pitchFamily="34" charset="0"/>
                </a:rPr>
                <a:t>20121026 00UTC</a:t>
              </a:r>
              <a:endParaRPr lang="en-US" sz="1000" b="1" dirty="0">
                <a:latin typeface="Calibri" pitchFamily="34" charset="0"/>
              </a:endParaRPr>
            </a:p>
          </p:txBody>
        </p:sp>
        <p:sp>
          <p:nvSpPr>
            <p:cNvPr id="39" name="TextBox 30"/>
            <p:cNvSpPr txBox="1">
              <a:spLocks noChangeArrowheads="1"/>
            </p:cNvSpPr>
            <p:nvPr/>
          </p:nvSpPr>
          <p:spPr bwMode="auto">
            <a:xfrm>
              <a:off x="6585034" y="5684697"/>
              <a:ext cx="1078716" cy="400110"/>
            </a:xfrm>
            <a:prstGeom prst="rect">
              <a:avLst/>
            </a:prstGeom>
            <a:noFill/>
            <a:ln w="9525">
              <a:noFill/>
              <a:miter lim="800000"/>
              <a:headEnd/>
              <a:tailEnd/>
            </a:ln>
          </p:spPr>
          <p:txBody>
            <a:bodyPr wrap="none">
              <a:spAutoFit/>
            </a:bodyPr>
            <a:lstStyle/>
            <a:p>
              <a:pPr algn="ctr"/>
              <a:r>
                <a:rPr lang="en-US" sz="1000" b="1" dirty="0">
                  <a:latin typeface="Calibri" pitchFamily="34" charset="0"/>
                </a:rPr>
                <a:t>HWRF/GSI</a:t>
              </a:r>
            </a:p>
            <a:p>
              <a:pPr algn="ctr"/>
              <a:r>
                <a:rPr lang="en-US" sz="1000" b="1" dirty="0" smtClean="0">
                  <a:latin typeface="Calibri" pitchFamily="34" charset="0"/>
                </a:rPr>
                <a:t>20121026 00UTC</a:t>
              </a:r>
              <a:endParaRPr lang="en-US" sz="1000" b="1" dirty="0">
                <a:latin typeface="Calibri" pitchFamily="34" charset="0"/>
              </a:endParaRPr>
            </a:p>
          </p:txBody>
        </p:sp>
      </p:grpSp>
    </p:spTree>
    <p:extLst>
      <p:ext uri="{BB962C8B-B14F-4D97-AF65-F5344CB8AC3E}">
        <p14:creationId xmlns:p14="http://schemas.microsoft.com/office/powerpoint/2010/main" val="1511879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21025H1wind30.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699" y="2104732"/>
            <a:ext cx="3355848" cy="3589562"/>
          </a:xfrm>
          <a:prstGeom prst="rect">
            <a:avLst/>
          </a:prstGeom>
        </p:spPr>
      </p:pic>
      <p:sp>
        <p:nvSpPr>
          <p:cNvPr id="51218" name="Text Box 18"/>
          <p:cNvSpPr txBox="1">
            <a:spLocks noChangeArrowheads="1"/>
          </p:cNvSpPr>
          <p:nvPr/>
        </p:nvSpPr>
        <p:spPr bwMode="auto">
          <a:xfrm>
            <a:off x="1945367" y="1371208"/>
            <a:ext cx="53399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smtClean="0">
                <a:solidFill>
                  <a:srgbClr val="000000"/>
                </a:solidFill>
                <a:latin typeface="Calibri" charset="0"/>
              </a:rPr>
              <a:t>Real-time P</a:t>
            </a:r>
            <a:r>
              <a:rPr lang="en-US" sz="1800" b="1" dirty="0">
                <a:solidFill>
                  <a:srgbClr val="000000"/>
                </a:solidFill>
                <a:latin typeface="Calibri" charset="0"/>
              </a:rPr>
              <a:t>-3 Tail Doppler </a:t>
            </a:r>
            <a:r>
              <a:rPr lang="en-US" sz="1800" b="1" dirty="0" smtClean="0">
                <a:solidFill>
                  <a:srgbClr val="000000"/>
                </a:solidFill>
                <a:latin typeface="Calibri" charset="0"/>
              </a:rPr>
              <a:t>Composite </a:t>
            </a:r>
            <a:r>
              <a:rPr lang="en-US" sz="1800" b="1" dirty="0">
                <a:solidFill>
                  <a:srgbClr val="000000"/>
                </a:solidFill>
                <a:latin typeface="Calibri" charset="0"/>
              </a:rPr>
              <a:t>at 3</a:t>
            </a:r>
            <a:r>
              <a:rPr lang="en-US" sz="1800" b="1" dirty="0" smtClean="0">
                <a:solidFill>
                  <a:srgbClr val="000000"/>
                </a:solidFill>
                <a:latin typeface="Calibri" charset="0"/>
              </a:rPr>
              <a:t> km altitude</a:t>
            </a:r>
            <a:endParaRPr lang="en-US" sz="1600" b="1" dirty="0">
              <a:solidFill>
                <a:srgbClr val="000000"/>
              </a:solidFill>
            </a:endParaRPr>
          </a:p>
        </p:txBody>
      </p:sp>
      <p:sp>
        <p:nvSpPr>
          <p:cNvPr id="10" name="Rectangle 5"/>
          <p:cNvSpPr txBox="1">
            <a:spLocks noChangeArrowheads="1"/>
          </p:cNvSpPr>
          <p:nvPr/>
        </p:nvSpPr>
        <p:spPr bwMode="auto">
          <a:xfrm>
            <a:off x="0" y="0"/>
            <a:ext cx="7696200" cy="119592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800" dirty="0" smtClean="0">
                <a:latin typeface="+mj-lt"/>
                <a:ea typeface="Calibri" charset="0"/>
                <a:cs typeface="Calibri" charset="0"/>
              </a:rPr>
              <a:t>Improved Models &amp; Data:</a:t>
            </a:r>
            <a:br>
              <a:rPr lang="en-US" sz="4800" dirty="0" smtClean="0">
                <a:latin typeface="+mj-lt"/>
                <a:ea typeface="Calibri" charset="0"/>
                <a:cs typeface="Calibri" charset="0"/>
              </a:rPr>
            </a:br>
            <a:r>
              <a:rPr lang="en-US" sz="4000" dirty="0" smtClean="0">
                <a:latin typeface="+mj-lt"/>
                <a:ea typeface="Calibri" charset="0"/>
                <a:cs typeface="Calibri" charset="0"/>
              </a:rPr>
              <a:t>IFEX 2012: Sandy</a:t>
            </a:r>
            <a:endParaRPr lang="en-US" sz="3200" dirty="0" smtClean="0">
              <a:latin typeface="+mj-lt"/>
              <a:ea typeface="Calibri" charset="0"/>
              <a:cs typeface="Calibri" charset="0"/>
            </a:endParaRPr>
          </a:p>
        </p:txBody>
      </p:sp>
      <p:sp>
        <p:nvSpPr>
          <p:cNvPr id="12" name="Text Box 7"/>
          <p:cNvSpPr txBox="1">
            <a:spLocks/>
          </p:cNvSpPr>
          <p:nvPr/>
        </p:nvSpPr>
        <p:spPr bwMode="auto">
          <a:xfrm>
            <a:off x="6524756" y="6635750"/>
            <a:ext cx="2184830"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a:solidFill>
                  <a:srgbClr val="000000"/>
                </a:solidFill>
              </a:rPr>
              <a:t>S. </a:t>
            </a:r>
            <a:r>
              <a:rPr lang="en-US" sz="1050" dirty="0" smtClean="0">
                <a:solidFill>
                  <a:srgbClr val="000000"/>
                </a:solidFill>
              </a:rPr>
              <a:t>Murillo, P. Reasor (</a:t>
            </a:r>
            <a:r>
              <a:rPr lang="en-US" sz="1050" dirty="0">
                <a:solidFill>
                  <a:srgbClr val="000000"/>
                </a:solidFill>
              </a:rPr>
              <a:t>AOML/HRD)</a:t>
            </a:r>
            <a:endParaRPr lang="en-US" sz="1200" dirty="0">
              <a:solidFill>
                <a:srgbClr val="000000"/>
              </a:solidFill>
            </a:endParaRPr>
          </a:p>
        </p:txBody>
      </p:sp>
      <p:pic>
        <p:nvPicPr>
          <p:cNvPr id="4" name="Picture 3" descr="20121027H1wind30.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97717" y="2132578"/>
            <a:ext cx="3355848" cy="3532467"/>
          </a:xfrm>
          <a:prstGeom prst="rect">
            <a:avLst/>
          </a:prstGeom>
        </p:spPr>
      </p:pic>
      <p:pic>
        <p:nvPicPr>
          <p:cNvPr id="3" name="Picture 2" descr="20121028H1wind30.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5734" y="2150524"/>
            <a:ext cx="3355848" cy="3495675"/>
          </a:xfrm>
          <a:prstGeom prst="rect">
            <a:avLst/>
          </a:prstGeom>
        </p:spPr>
      </p:pic>
      <p:sp>
        <p:nvSpPr>
          <p:cNvPr id="51212" name="TextBox 11"/>
          <p:cNvSpPr txBox="1">
            <a:spLocks noChangeArrowheads="1"/>
          </p:cNvSpPr>
          <p:nvPr/>
        </p:nvSpPr>
        <p:spPr bwMode="auto">
          <a:xfrm>
            <a:off x="6355741" y="5039317"/>
            <a:ext cx="15619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000000"/>
                </a:solidFill>
                <a:latin typeface="Calibri" charset="0"/>
              </a:rPr>
              <a:t>Flight </a:t>
            </a:r>
            <a:r>
              <a:rPr lang="en-US" sz="1600" b="1" dirty="0" smtClean="0">
                <a:solidFill>
                  <a:srgbClr val="000000"/>
                </a:solidFill>
                <a:latin typeface="Calibri" charset="0"/>
              </a:rPr>
              <a:t>121028H1</a:t>
            </a:r>
            <a:endParaRPr lang="en-US" sz="1600" b="1" dirty="0">
              <a:solidFill>
                <a:srgbClr val="000000"/>
              </a:solidFill>
              <a:latin typeface="Calibri" charset="0"/>
            </a:endParaRPr>
          </a:p>
        </p:txBody>
      </p:sp>
      <p:sp>
        <p:nvSpPr>
          <p:cNvPr id="51216" name="TextBox 11"/>
          <p:cNvSpPr txBox="1">
            <a:spLocks noChangeArrowheads="1"/>
          </p:cNvSpPr>
          <p:nvPr/>
        </p:nvSpPr>
        <p:spPr bwMode="auto">
          <a:xfrm>
            <a:off x="867964" y="5039317"/>
            <a:ext cx="15619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000000"/>
                </a:solidFill>
                <a:latin typeface="Calibri" charset="0"/>
              </a:rPr>
              <a:t>Flight </a:t>
            </a:r>
            <a:r>
              <a:rPr lang="en-US" sz="1600" b="1" dirty="0" smtClean="0">
                <a:solidFill>
                  <a:srgbClr val="000000"/>
                </a:solidFill>
                <a:latin typeface="Calibri" charset="0"/>
              </a:rPr>
              <a:t>121025H1</a:t>
            </a:r>
            <a:endParaRPr lang="en-US" sz="1600" b="1" dirty="0">
              <a:solidFill>
                <a:srgbClr val="000000"/>
              </a:solidFill>
              <a:latin typeface="Calibri" charset="0"/>
            </a:endParaRPr>
          </a:p>
        </p:txBody>
      </p:sp>
      <p:sp>
        <p:nvSpPr>
          <p:cNvPr id="51217" name="Text Box 17"/>
          <p:cNvSpPr txBox="1">
            <a:spLocks noChangeArrowheads="1"/>
          </p:cNvSpPr>
          <p:nvPr/>
        </p:nvSpPr>
        <p:spPr bwMode="auto">
          <a:xfrm>
            <a:off x="8618696" y="2240286"/>
            <a:ext cx="4325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t>m/s</a:t>
            </a:r>
          </a:p>
        </p:txBody>
      </p:sp>
      <p:sp>
        <p:nvSpPr>
          <p:cNvPr id="13" name="TextBox 11"/>
          <p:cNvSpPr txBox="1">
            <a:spLocks noChangeArrowheads="1"/>
          </p:cNvSpPr>
          <p:nvPr/>
        </p:nvSpPr>
        <p:spPr bwMode="auto">
          <a:xfrm>
            <a:off x="3611853" y="5039317"/>
            <a:ext cx="15619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000000"/>
                </a:solidFill>
                <a:latin typeface="Calibri" charset="0"/>
              </a:rPr>
              <a:t>Flight </a:t>
            </a:r>
            <a:r>
              <a:rPr lang="en-US" sz="1600" b="1" dirty="0" smtClean="0">
                <a:solidFill>
                  <a:srgbClr val="000000"/>
                </a:solidFill>
                <a:latin typeface="Calibri" charset="0"/>
              </a:rPr>
              <a:t>121027H1</a:t>
            </a:r>
            <a:endParaRPr lang="en-US" sz="1600" b="1" dirty="0">
              <a:solidFill>
                <a:srgbClr val="000000"/>
              </a:solidFill>
              <a:latin typeface="Calibri" charset="0"/>
            </a:endParaRPr>
          </a:p>
        </p:txBody>
      </p:sp>
    </p:spTree>
    <p:extLst>
      <p:ext uri="{BB962C8B-B14F-4D97-AF65-F5344CB8AC3E}">
        <p14:creationId xmlns:p14="http://schemas.microsoft.com/office/powerpoint/2010/main" val="156180605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Screen shot 2012-11-01 at 11.01.02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3668" y="4224897"/>
            <a:ext cx="1848779" cy="1763246"/>
          </a:xfrm>
          <a:prstGeom prst="rect">
            <a:avLst/>
          </a:prstGeom>
        </p:spPr>
      </p:pic>
      <p:pic>
        <p:nvPicPr>
          <p:cNvPr id="28" name="Picture 27" descr="Screen shot 2012-11-01 at 11.01.02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5666" y="1896533"/>
            <a:ext cx="3860801" cy="4035824"/>
          </a:xfrm>
          <a:prstGeom prst="rect">
            <a:avLst/>
          </a:prstGeom>
        </p:spPr>
      </p:pic>
      <p:pic>
        <p:nvPicPr>
          <p:cNvPr id="29699" name="Picture 23" descr="Earl_obs_20100819180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51363" y="1911430"/>
            <a:ext cx="2097087"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8"/>
          <p:cNvSpPr txBox="1">
            <a:spLocks/>
          </p:cNvSpPr>
          <p:nvPr/>
        </p:nvSpPr>
        <p:spPr bwMode="auto">
          <a:xfrm>
            <a:off x="890588" y="5969390"/>
            <a:ext cx="22336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spcBef>
                <a:spcPct val="50000"/>
              </a:spcBef>
            </a:pPr>
            <a:r>
              <a:rPr lang="en-US" sz="1600" b="1" dirty="0">
                <a:solidFill>
                  <a:schemeClr val="tx1"/>
                </a:solidFill>
                <a:latin typeface="Calibri" charset="0"/>
                <a:cs typeface="Arial" charset="0"/>
                <a:sym typeface="Arial" charset="0"/>
              </a:rPr>
              <a:t>Hurricane </a:t>
            </a:r>
            <a:r>
              <a:rPr lang="en-US" sz="1600" b="1" dirty="0" smtClean="0">
                <a:solidFill>
                  <a:schemeClr val="tx1"/>
                </a:solidFill>
                <a:latin typeface="Calibri" charset="0"/>
                <a:cs typeface="Arial" charset="0"/>
                <a:sym typeface="Arial" charset="0"/>
              </a:rPr>
              <a:t>Sandy (2012)</a:t>
            </a:r>
            <a:endParaRPr lang="en-US" sz="1600" b="1" dirty="0">
              <a:solidFill>
                <a:schemeClr val="tx1"/>
              </a:solidFill>
              <a:latin typeface="Calibri" charset="0"/>
              <a:cs typeface="Arial" charset="0"/>
              <a:sym typeface="Arial" charset="0"/>
            </a:endParaRPr>
          </a:p>
        </p:txBody>
      </p:sp>
      <p:grpSp>
        <p:nvGrpSpPr>
          <p:cNvPr id="29702" name="Group 10"/>
          <p:cNvGrpSpPr>
            <a:grpSpLocks/>
          </p:cNvGrpSpPr>
          <p:nvPr/>
        </p:nvGrpSpPr>
        <p:grpSpPr bwMode="auto">
          <a:xfrm>
            <a:off x="2199991" y="4022113"/>
            <a:ext cx="450850" cy="469900"/>
            <a:chOff x="0" y="0"/>
            <a:chExt cx="240" cy="240"/>
          </a:xfrm>
        </p:grpSpPr>
        <p:sp>
          <p:nvSpPr>
            <p:cNvPr id="29720" name="Oval 11"/>
            <p:cNvSpPr>
              <a:spLocks/>
            </p:cNvSpPr>
            <p:nvPr/>
          </p:nvSpPr>
          <p:spPr bwMode="auto">
            <a:xfrm>
              <a:off x="0" y="0"/>
              <a:ext cx="240" cy="240"/>
            </a:xfrm>
            <a:prstGeom prst="ellipse">
              <a:avLst/>
            </a:prstGeom>
            <a:noFill/>
            <a:ln w="63500">
              <a:solidFill>
                <a:srgbClr val="001933"/>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alibri" charset="0"/>
                <a:cs typeface="Arial" charset="0"/>
              </a:endParaRPr>
            </a:p>
          </p:txBody>
        </p:sp>
      </p:grpSp>
      <p:sp>
        <p:nvSpPr>
          <p:cNvPr id="10" name="Rectangle 9"/>
          <p:cNvSpPr>
            <a:spLocks noChangeArrowheads="1"/>
          </p:cNvSpPr>
          <p:nvPr/>
        </p:nvSpPr>
        <p:spPr bwMode="auto">
          <a:xfrm>
            <a:off x="2031611" y="3876162"/>
            <a:ext cx="816532" cy="737894"/>
          </a:xfrm>
          <a:prstGeom prst="rect">
            <a:avLst/>
          </a:prstGeom>
          <a:noFill/>
          <a:ln w="38100">
            <a:solidFill>
              <a:srgbClr val="000066"/>
            </a:solidFill>
            <a:prstDash val="dash"/>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Calibri"/>
              <a:ea typeface="+mn-ea"/>
              <a:cs typeface="Calibri"/>
            </a:endParaRPr>
          </a:p>
        </p:txBody>
      </p:sp>
      <p:pic>
        <p:nvPicPr>
          <p:cNvPr id="29705" name="Picture 15" descr="TA_rada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13790">
            <a:off x="5820973" y="2763772"/>
            <a:ext cx="1095640" cy="118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a:cxnSpLocks noChangeShapeType="1"/>
          </p:cNvCxnSpPr>
          <p:nvPr/>
        </p:nvCxnSpPr>
        <p:spPr bwMode="auto">
          <a:xfrm flipV="1">
            <a:off x="2844800" y="1987410"/>
            <a:ext cx="1724107" cy="1847990"/>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2870200" y="3852333"/>
            <a:ext cx="1690460" cy="180208"/>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flipV="1">
            <a:off x="2895600" y="4273147"/>
            <a:ext cx="1905050" cy="324253"/>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a:off x="2864736" y="4607018"/>
            <a:ext cx="1944331" cy="1345049"/>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0" name="TextBox 38"/>
          <p:cNvSpPr txBox="1">
            <a:spLocks noChangeArrowheads="1"/>
          </p:cNvSpPr>
          <p:nvPr/>
        </p:nvSpPr>
        <p:spPr bwMode="auto">
          <a:xfrm>
            <a:off x="156693" y="1366648"/>
            <a:ext cx="8856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a:solidFill>
                  <a:schemeClr val="tx1"/>
                </a:solidFill>
                <a:latin typeface="Calibri" charset="0"/>
              </a:rPr>
              <a:t>Synergy of high resolution forecast and airborne observations    </a:t>
            </a:r>
          </a:p>
        </p:txBody>
      </p:sp>
      <p:sp>
        <p:nvSpPr>
          <p:cNvPr id="19" name="TextBox 18"/>
          <p:cNvSpPr txBox="1">
            <a:spLocks noChangeArrowheads="1"/>
          </p:cNvSpPr>
          <p:nvPr/>
        </p:nvSpPr>
        <p:spPr bwMode="auto">
          <a:xfrm>
            <a:off x="7050088" y="2273580"/>
            <a:ext cx="1625600" cy="738664"/>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a:ea typeface="ＭＳ Ｐゴシック" pitchFamily="34" charset="-128"/>
                <a:cs typeface="Calibri"/>
              </a:rPr>
              <a:t>P-3 and G-</a:t>
            </a:r>
            <a:r>
              <a:rPr lang="en-US" sz="1400" b="1" dirty="0">
                <a:latin typeface="Calibri"/>
                <a:ea typeface="ＭＳ Ｐゴシック" pitchFamily="34" charset="-128"/>
                <a:cs typeface="Calibri"/>
              </a:rPr>
              <a:t>IV QC Doppler observations </a:t>
            </a:r>
            <a:endParaRPr lang="en-US" sz="1400" b="1" dirty="0">
              <a:solidFill>
                <a:schemeClr val="tx1"/>
              </a:solidFill>
              <a:latin typeface="Calibri"/>
              <a:ea typeface="ＭＳ Ｐゴシック" pitchFamily="34" charset="-128"/>
              <a:cs typeface="Calibri"/>
            </a:endParaRPr>
          </a:p>
        </p:txBody>
      </p:sp>
      <p:sp>
        <p:nvSpPr>
          <p:cNvPr id="20" name="TextBox 19"/>
          <p:cNvSpPr txBox="1">
            <a:spLocks noChangeArrowheads="1"/>
          </p:cNvSpPr>
          <p:nvPr/>
        </p:nvSpPr>
        <p:spPr bwMode="auto">
          <a:xfrm>
            <a:off x="6999288" y="4129477"/>
            <a:ext cx="1627187"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a:t>
            </a:r>
            <a:r>
              <a:rPr lang="en-US" sz="1400" b="1" dirty="0" smtClean="0">
                <a:solidFill>
                  <a:schemeClr val="tx1"/>
                </a:solidFill>
                <a:latin typeface="Calibri" pitchFamily="34" charset="0"/>
                <a:ea typeface="ＭＳ Ｐゴシック" pitchFamily="34" charset="-128"/>
                <a:cs typeface="Arial" pitchFamily="34" charset="0"/>
              </a:rPr>
              <a:t>initial </a:t>
            </a:r>
            <a:r>
              <a:rPr lang="en-US" sz="1400" b="1" dirty="0">
                <a:solidFill>
                  <a:schemeClr val="tx1"/>
                </a:solidFill>
                <a:latin typeface="Calibri" pitchFamily="34" charset="0"/>
                <a:ea typeface="ＭＳ Ｐゴシック" pitchFamily="34" charset="-128"/>
                <a:cs typeface="Arial" pitchFamily="34" charset="0"/>
              </a:rPr>
              <a:t>condition in storm core region </a:t>
            </a:r>
          </a:p>
        </p:txBody>
      </p:sp>
      <p:sp>
        <p:nvSpPr>
          <p:cNvPr id="21" name="TextBox 20"/>
          <p:cNvSpPr txBox="1">
            <a:spLocks noChangeArrowheads="1"/>
          </p:cNvSpPr>
          <p:nvPr/>
        </p:nvSpPr>
        <p:spPr bwMode="auto">
          <a:xfrm>
            <a:off x="7019925" y="3437327"/>
            <a:ext cx="1627188" cy="307975"/>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defRPr/>
            </a:pPr>
            <a:r>
              <a:rPr lang="en-US" sz="1400" b="1" dirty="0">
                <a:solidFill>
                  <a:schemeClr val="tx1"/>
                </a:solidFill>
                <a:latin typeface="Calibri" pitchFamily="34" charset="0"/>
                <a:ea typeface="ＭＳ Ｐゴシック" pitchFamily="34" charset="-128"/>
                <a:cs typeface="Arial" pitchFamily="34" charset="0"/>
              </a:rPr>
              <a:t>Data assimilation</a:t>
            </a:r>
          </a:p>
        </p:txBody>
      </p:sp>
      <p:sp>
        <p:nvSpPr>
          <p:cNvPr id="22" name="TextBox 21"/>
          <p:cNvSpPr txBox="1">
            <a:spLocks noChangeArrowheads="1"/>
          </p:cNvSpPr>
          <p:nvPr/>
        </p:nvSpPr>
        <p:spPr bwMode="auto">
          <a:xfrm>
            <a:off x="7021513" y="5224852"/>
            <a:ext cx="1625600"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a:t>
            </a:r>
            <a:r>
              <a:rPr lang="en-US" sz="1400" b="1" dirty="0" smtClean="0">
                <a:solidFill>
                  <a:schemeClr val="tx1"/>
                </a:solidFill>
                <a:latin typeface="Calibri" pitchFamily="34" charset="0"/>
                <a:ea typeface="ＭＳ Ｐゴシック" pitchFamily="34" charset="-128"/>
                <a:cs typeface="Arial" pitchFamily="34" charset="0"/>
              </a:rPr>
              <a:t>high </a:t>
            </a:r>
            <a:r>
              <a:rPr lang="en-US" sz="1400" b="1" dirty="0">
                <a:solidFill>
                  <a:schemeClr val="tx1"/>
                </a:solidFill>
                <a:latin typeface="Calibri" pitchFamily="34" charset="0"/>
                <a:ea typeface="ＭＳ Ｐゴシック" pitchFamily="34" charset="-128"/>
                <a:cs typeface="Arial" pitchFamily="34" charset="0"/>
              </a:rPr>
              <a:t>resolution regional forecast </a:t>
            </a:r>
          </a:p>
        </p:txBody>
      </p:sp>
      <p:sp>
        <p:nvSpPr>
          <p:cNvPr id="23" name="Down Arrow 22"/>
          <p:cNvSpPr>
            <a:spLocks noChangeArrowheads="1"/>
          </p:cNvSpPr>
          <p:nvPr/>
        </p:nvSpPr>
        <p:spPr bwMode="auto">
          <a:xfrm>
            <a:off x="7761288" y="3067440"/>
            <a:ext cx="195262" cy="260350"/>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chemeClr val="lt1"/>
              </a:solidFill>
              <a:latin typeface="+mn-lt"/>
              <a:ea typeface="+mn-ea"/>
              <a:cs typeface="+mn-cs"/>
            </a:endParaRPr>
          </a:p>
        </p:txBody>
      </p:sp>
      <p:sp>
        <p:nvSpPr>
          <p:cNvPr id="24" name="Down Arrow 23"/>
          <p:cNvSpPr>
            <a:spLocks noChangeArrowheads="1"/>
          </p:cNvSpPr>
          <p:nvPr/>
        </p:nvSpPr>
        <p:spPr bwMode="auto">
          <a:xfrm>
            <a:off x="7766050" y="3786577"/>
            <a:ext cx="190500" cy="257175"/>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25" name="Down Arrow 24"/>
          <p:cNvSpPr>
            <a:spLocks noChangeArrowheads="1"/>
          </p:cNvSpPr>
          <p:nvPr/>
        </p:nvSpPr>
        <p:spPr bwMode="auto">
          <a:xfrm>
            <a:off x="7766050" y="4939102"/>
            <a:ext cx="190500" cy="188913"/>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cxnSp>
        <p:nvCxnSpPr>
          <p:cNvPr id="26" name="Straight Arrow Connector 25"/>
          <p:cNvCxnSpPr>
            <a:cxnSpLocks noChangeShapeType="1"/>
            <a:stCxn id="20" idx="1"/>
          </p:cNvCxnSpPr>
          <p:nvPr/>
        </p:nvCxnSpPr>
        <p:spPr bwMode="auto">
          <a:xfrm flipH="1">
            <a:off x="6158571" y="4498571"/>
            <a:ext cx="840717" cy="229845"/>
          </a:xfrm>
          <a:prstGeom prst="straightConnector1">
            <a:avLst/>
          </a:prstGeom>
          <a:noFill/>
          <a:ln w="25400">
            <a:solidFill>
              <a:schemeClr val="accent1">
                <a:lumMod val="10000"/>
              </a:schemeClr>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9" name="TextBox 57"/>
          <p:cNvSpPr txBox="1">
            <a:spLocks noChangeArrowheads="1"/>
          </p:cNvSpPr>
          <p:nvPr/>
        </p:nvSpPr>
        <p:spPr bwMode="auto">
          <a:xfrm>
            <a:off x="4796039" y="5633287"/>
            <a:ext cx="178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sz="1200" dirty="0">
                <a:solidFill>
                  <a:srgbClr val="000000"/>
                </a:solidFill>
                <a:latin typeface="Calibri"/>
                <a:cs typeface="Calibri"/>
              </a:rPr>
              <a:t>Wind intensity </a:t>
            </a:r>
            <a:r>
              <a:rPr lang="en-US" sz="1200" dirty="0" smtClean="0">
                <a:solidFill>
                  <a:srgbClr val="000000"/>
                </a:solidFill>
                <a:latin typeface="Calibri"/>
                <a:cs typeface="Calibri"/>
              </a:rPr>
              <a:t>at 10 </a:t>
            </a:r>
            <a:r>
              <a:rPr lang="en-US" sz="1200" dirty="0">
                <a:solidFill>
                  <a:srgbClr val="000000"/>
                </a:solidFill>
                <a:latin typeface="Calibri"/>
                <a:cs typeface="Calibri"/>
              </a:rPr>
              <a:t>m</a:t>
            </a:r>
          </a:p>
        </p:txBody>
      </p:sp>
      <p:sp>
        <p:nvSpPr>
          <p:cNvPr id="27" name="Rectangle 5"/>
          <p:cNvSpPr txBox="1">
            <a:spLocks noChangeArrowheads="1"/>
          </p:cNvSpPr>
          <p:nvPr/>
        </p:nvSpPr>
        <p:spPr bwMode="auto">
          <a:xfrm>
            <a:off x="0" y="0"/>
            <a:ext cx="9144000" cy="113671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p>
            <a:pPr lvl="0">
              <a:lnSpc>
                <a:spcPct val="85000"/>
              </a:lnSpc>
              <a:defRPr/>
            </a:pPr>
            <a: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t>Improved Models</a:t>
            </a:r>
            <a:r>
              <a:rPr kumimoji="0" lang="en-US" sz="4800" b="0" i="0" u="none" strike="noStrike" kern="0" cap="none" spc="0" normalizeH="0" noProof="0" dirty="0" smtClean="0">
                <a:ln>
                  <a:noFill/>
                </a:ln>
                <a:solidFill>
                  <a:schemeClr val="bg1"/>
                </a:solidFill>
                <a:effectLst/>
                <a:uLnTx/>
                <a:uFillTx/>
                <a:latin typeface="+mn-lt"/>
                <a:ea typeface="Calibri" charset="0"/>
                <a:cs typeface="Calibri" charset="0"/>
              </a:rPr>
              <a:t> &amp; Data</a:t>
            </a:r>
            <a: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t>:</a:t>
            </a:r>
            <a:b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br>
            <a:r>
              <a:rPr lang="en-US" sz="4000" kern="0" dirty="0">
                <a:solidFill>
                  <a:srgbClr val="FFFFFF"/>
                </a:solidFill>
                <a:latin typeface="+mn-lt"/>
                <a:ea typeface="ＭＳ Ｐゴシック" charset="0"/>
                <a:cs typeface="ＭＳ Ｐゴシック" charset="0"/>
              </a:rPr>
              <a:t>Assimilation of data into </a:t>
            </a:r>
            <a:r>
              <a:rPr lang="en-US" sz="4000" kern="0" dirty="0" smtClean="0">
                <a:solidFill>
                  <a:srgbClr val="FFFFFF"/>
                </a:solidFill>
                <a:latin typeface="+mn-lt"/>
                <a:ea typeface="ＭＳ Ｐゴシック" charset="0"/>
                <a:cs typeface="ＭＳ Ｐゴシック" charset="0"/>
              </a:rPr>
              <a:t>models</a:t>
            </a:r>
            <a:endParaRPr kumimoji="0" lang="en-US" sz="4000" b="0" i="0" u="none" strike="noStrike" kern="0" cap="none" spc="0" normalizeH="0" baseline="0" noProof="0" dirty="0" smtClean="0">
              <a:ln>
                <a:noFill/>
              </a:ln>
              <a:solidFill>
                <a:schemeClr val="bg1"/>
              </a:solidFill>
              <a:effectLst/>
              <a:uLnTx/>
              <a:uFillTx/>
              <a:latin typeface="+mn-lt"/>
              <a:ea typeface="Calibri" charset="0"/>
              <a:cs typeface="Calibri" charset="0"/>
            </a:endParaRPr>
          </a:p>
        </p:txBody>
      </p:sp>
      <p:sp>
        <p:nvSpPr>
          <p:cNvPr id="31" name="Text Box 7"/>
          <p:cNvSpPr txBox="1">
            <a:spLocks/>
          </p:cNvSpPr>
          <p:nvPr/>
        </p:nvSpPr>
        <p:spPr bwMode="auto">
          <a:xfrm>
            <a:off x="4922246" y="6631586"/>
            <a:ext cx="4172936"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rPr>
              <a:t>F. Zhang (PSU), Tong (EMC), Aberson, Aksoy, Gamache</a:t>
            </a:r>
            <a:r>
              <a:rPr lang="en-US" sz="1000" dirty="0">
                <a:solidFill>
                  <a:srgbClr val="000000"/>
                </a:solidFill>
              </a:rPr>
              <a:t> </a:t>
            </a:r>
            <a:r>
              <a:rPr lang="en-US" sz="1000" dirty="0" smtClean="0">
                <a:solidFill>
                  <a:srgbClr val="000000"/>
                </a:solidFill>
              </a:rPr>
              <a:t>(</a:t>
            </a:r>
            <a:r>
              <a:rPr lang="en-US" sz="1000" dirty="0">
                <a:solidFill>
                  <a:srgbClr val="000000"/>
                </a:solidFill>
              </a:rPr>
              <a:t>AOML/HRD)</a:t>
            </a:r>
            <a:endParaRPr lang="en-US" sz="1100" dirty="0">
              <a:solidFill>
                <a:srgbClr val="000000"/>
              </a:solidFill>
            </a:endParaRPr>
          </a:p>
        </p:txBody>
      </p:sp>
    </p:spTree>
    <p:extLst>
      <p:ext uri="{BB962C8B-B14F-4D97-AF65-F5344CB8AC3E}">
        <p14:creationId xmlns:p14="http://schemas.microsoft.com/office/powerpoint/2010/main" val="1665980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1234395"/>
          </a:xfrm>
        </p:spPr>
        <p:txBody>
          <a:bodyPr anchor="b"/>
          <a:lstStyle/>
          <a:p>
            <a:pPr>
              <a:lnSpc>
                <a:spcPct val="100000"/>
              </a:lnSpc>
            </a:pPr>
            <a:r>
              <a:rPr lang="en-US" sz="4800" dirty="0">
                <a:latin typeface="Calibri"/>
                <a:ea typeface="Calibri" charset="0"/>
                <a:cs typeface="Calibri"/>
              </a:rPr>
              <a:t>Improved </a:t>
            </a:r>
            <a:r>
              <a:rPr lang="en-US" sz="4800" dirty="0">
                <a:latin typeface="+mj-lt"/>
                <a:ea typeface="Calibri" charset="0"/>
                <a:cs typeface="Calibri" charset="0"/>
              </a:rPr>
              <a:t>Models &amp; Data</a:t>
            </a:r>
            <a:r>
              <a:rPr lang="en-US" sz="4800" dirty="0" smtClean="0">
                <a:latin typeface="Calibri"/>
                <a:ea typeface="Calibri" charset="0"/>
                <a:cs typeface="Calibri"/>
              </a:rPr>
              <a:t>:</a:t>
            </a:r>
            <a:r>
              <a:rPr lang="en-US" dirty="0">
                <a:latin typeface="Calibri"/>
                <a:ea typeface="Calibri" charset="0"/>
                <a:cs typeface="Calibri"/>
              </a:rPr>
              <a:t/>
            </a:r>
            <a:br>
              <a:rPr lang="en-US" dirty="0">
                <a:latin typeface="Calibri"/>
                <a:ea typeface="Calibri" charset="0"/>
                <a:cs typeface="Calibri"/>
              </a:rPr>
            </a:br>
            <a:r>
              <a:rPr lang="en-US" sz="4000" dirty="0" smtClean="0">
                <a:latin typeface="Calibri"/>
                <a:ea typeface="Calibri" charset="0"/>
                <a:cs typeface="Calibri"/>
              </a:rPr>
              <a:t>Impact of airborne </a:t>
            </a:r>
            <a:r>
              <a:rPr lang="en-US" sz="4000" dirty="0">
                <a:latin typeface="Calibri"/>
                <a:ea typeface="Calibri" charset="0"/>
                <a:cs typeface="Calibri"/>
              </a:rPr>
              <a:t>Doppler </a:t>
            </a:r>
            <a:r>
              <a:rPr lang="en-US" sz="4000" dirty="0" smtClean="0">
                <a:latin typeface="Calibri"/>
                <a:ea typeface="Calibri" charset="0"/>
                <a:cs typeface="Calibri"/>
              </a:rPr>
              <a:t>radar</a:t>
            </a:r>
            <a:endParaRPr lang="en-US" sz="4000" dirty="0">
              <a:latin typeface="Calibri"/>
              <a:ea typeface="Calibri" charset="0"/>
              <a:cs typeface="Calibri"/>
            </a:endParaRPr>
          </a:p>
        </p:txBody>
      </p:sp>
      <p:sp>
        <p:nvSpPr>
          <p:cNvPr id="48134" name="Text Box 6"/>
          <p:cNvSpPr txBox="1">
            <a:spLocks noChangeArrowheads="1"/>
          </p:cNvSpPr>
          <p:nvPr/>
        </p:nvSpPr>
        <p:spPr bwMode="auto">
          <a:xfrm>
            <a:off x="4979245" y="6596390"/>
            <a:ext cx="4083169"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a:ea typeface="Arial" charset="0"/>
                <a:cs typeface="Calibri"/>
              </a:rPr>
              <a:t>F. Zhang (PSU), Tong (EMC), Aberson, </a:t>
            </a:r>
            <a:r>
              <a:rPr lang="en-US" sz="1100" dirty="0">
                <a:latin typeface="Calibri"/>
                <a:ea typeface="Arial" charset="0"/>
                <a:cs typeface="Calibri"/>
              </a:rPr>
              <a:t>Aksoy, </a:t>
            </a:r>
            <a:r>
              <a:rPr lang="en-US" sz="1100" dirty="0" smtClean="0">
                <a:latin typeface="Calibri"/>
                <a:ea typeface="Arial" charset="0"/>
                <a:cs typeface="Calibri"/>
              </a:rPr>
              <a:t>Gamache</a:t>
            </a:r>
            <a:r>
              <a:rPr lang="en-US" sz="1100" dirty="0">
                <a:latin typeface="Calibri"/>
                <a:ea typeface="Arial" charset="0"/>
                <a:cs typeface="Calibri"/>
              </a:rPr>
              <a:t> </a:t>
            </a:r>
            <a:r>
              <a:rPr lang="en-US" sz="1100" dirty="0" smtClean="0">
                <a:latin typeface="Calibri"/>
                <a:ea typeface="Arial" charset="0"/>
                <a:cs typeface="Calibri"/>
              </a:rPr>
              <a:t>(AOML/HRD)</a:t>
            </a:r>
            <a:endParaRPr lang="en-US" sz="1100" dirty="0">
              <a:latin typeface="Calibri"/>
              <a:ea typeface="Arial" charset="0"/>
              <a:cs typeface="Calibri"/>
            </a:endParaRPr>
          </a:p>
        </p:txBody>
      </p:sp>
      <p:sp>
        <p:nvSpPr>
          <p:cNvPr id="157" name="TextBox 156"/>
          <p:cNvSpPr txBox="1"/>
          <p:nvPr/>
        </p:nvSpPr>
        <p:spPr>
          <a:xfrm>
            <a:off x="592667" y="4419139"/>
            <a:ext cx="18034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1600" dirty="0"/>
              <a:t>All cases with Doppler data </a:t>
            </a:r>
            <a:r>
              <a:rPr lang="en-US" sz="1600" dirty="0" smtClean="0"/>
              <a:t>Hurricane Sandy</a:t>
            </a:r>
            <a:endParaRPr lang="en-US" sz="1600" dirty="0"/>
          </a:p>
        </p:txBody>
      </p:sp>
      <p:graphicFrame>
        <p:nvGraphicFramePr>
          <p:cNvPr id="20" name="Chart 19"/>
          <p:cNvGraphicFramePr>
            <a:graphicFrameLocks/>
          </p:cNvGraphicFramePr>
          <p:nvPr>
            <p:extLst>
              <p:ext uri="{D42A27DB-BD31-4B8C-83A1-F6EECF244321}">
                <p14:modId xmlns:p14="http://schemas.microsoft.com/office/powerpoint/2010/main" val="4034232337"/>
              </p:ext>
            </p:extLst>
          </p:nvPr>
        </p:nvGraphicFramePr>
        <p:xfrm>
          <a:off x="76199" y="1193776"/>
          <a:ext cx="4072467" cy="2802491"/>
        </p:xfrm>
        <a:graphic>
          <a:graphicData uri="http://schemas.openxmlformats.org/drawingml/2006/chart">
            <c:chart xmlns:c="http://schemas.openxmlformats.org/drawingml/2006/chart" xmlns:r="http://schemas.openxmlformats.org/officeDocument/2006/relationships" r:id="rId3"/>
          </a:graphicData>
        </a:graphic>
      </p:graphicFrame>
      <p:pic>
        <p:nvPicPr>
          <p:cNvPr id="21" name="Content Placeholder 6" descr="fig_ALAL2012_win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39270" y="1325401"/>
            <a:ext cx="3865971" cy="2772453"/>
          </a:xfrm>
          <a:prstGeom prst="rect">
            <a:avLst/>
          </a:prstGeom>
        </p:spPr>
      </p:pic>
      <p:sp>
        <p:nvSpPr>
          <p:cNvPr id="22" name="TextBox 21"/>
          <p:cNvSpPr txBox="1"/>
          <p:nvPr/>
        </p:nvSpPr>
        <p:spPr>
          <a:xfrm>
            <a:off x="1371600" y="1680146"/>
            <a:ext cx="1558129"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1400" dirty="0" smtClean="0"/>
              <a:t>HRD HWRF/EnKF</a:t>
            </a:r>
            <a:endParaRPr lang="en-US" sz="1400" dirty="0"/>
          </a:p>
        </p:txBody>
      </p:sp>
      <p:sp>
        <p:nvSpPr>
          <p:cNvPr id="23" name="TextBox 22"/>
          <p:cNvSpPr txBox="1"/>
          <p:nvPr/>
        </p:nvSpPr>
        <p:spPr>
          <a:xfrm>
            <a:off x="6163734" y="1697082"/>
            <a:ext cx="2404534"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1400" dirty="0" smtClean="0"/>
              <a:t>EMC HWRF/1-Way Hybrid/GSI</a:t>
            </a:r>
            <a:endParaRPr lang="en-US" sz="1400" dirty="0"/>
          </a:p>
        </p:txBody>
      </p:sp>
      <p:pic>
        <p:nvPicPr>
          <p:cNvPr id="24" name="Picture 23" descr="APSU_abserr_d2012_homo_wsp.ep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26258" y="3945466"/>
            <a:ext cx="3437320" cy="2521362"/>
          </a:xfrm>
          <a:prstGeom prst="rect">
            <a:avLst/>
          </a:prstGeom>
        </p:spPr>
      </p:pic>
      <p:sp>
        <p:nvSpPr>
          <p:cNvPr id="25" name="TextBox 24"/>
          <p:cNvSpPr txBox="1"/>
          <p:nvPr/>
        </p:nvSpPr>
        <p:spPr>
          <a:xfrm>
            <a:off x="3234258" y="4431815"/>
            <a:ext cx="2404534"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1400" dirty="0" smtClean="0"/>
              <a:t>PSU WRF/EnKF</a:t>
            </a:r>
            <a:endParaRPr lang="en-US" sz="1400" dirty="0"/>
          </a:p>
        </p:txBody>
      </p:sp>
      <p:cxnSp>
        <p:nvCxnSpPr>
          <p:cNvPr id="11" name="Straight Arrow Connector 10"/>
          <p:cNvCxnSpPr/>
          <p:nvPr/>
        </p:nvCxnSpPr>
        <p:spPr>
          <a:xfrm flipH="1">
            <a:off x="6011325" y="5384800"/>
            <a:ext cx="372532" cy="1"/>
          </a:xfrm>
          <a:prstGeom prst="straightConnector1">
            <a:avLst/>
          </a:prstGeom>
          <a:ln>
            <a:solidFill>
              <a:srgbClr val="FF33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883401" y="4334472"/>
            <a:ext cx="2040466"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defRPr/>
            </a:pPr>
            <a:r>
              <a:rPr lang="en-US" sz="1600" dirty="0"/>
              <a:t>3</a:t>
            </a:r>
            <a:r>
              <a:rPr lang="en-US" sz="1600" dirty="0" smtClean="0"/>
              <a:t> HFIP teams assimilated TDR data in real-time</a:t>
            </a:r>
          </a:p>
          <a:p>
            <a:pPr marL="342900" indent="-342900">
              <a:buFont typeface="+mj-lt"/>
              <a:buAutoNum type="arabicPeriod"/>
              <a:defRPr/>
            </a:pPr>
            <a:r>
              <a:rPr lang="en-US" sz="1600" dirty="0" smtClean="0"/>
              <a:t>EMC (Tong)</a:t>
            </a:r>
          </a:p>
          <a:p>
            <a:pPr marL="342900" indent="-342900">
              <a:buFont typeface="+mj-lt"/>
              <a:buAutoNum type="arabicPeriod"/>
              <a:defRPr/>
            </a:pPr>
            <a:r>
              <a:rPr lang="en-US" sz="1600" dirty="0" smtClean="0"/>
              <a:t>HRD (Aberson)</a:t>
            </a:r>
          </a:p>
          <a:p>
            <a:pPr marL="342900" indent="-342900">
              <a:buFont typeface="+mj-lt"/>
              <a:buAutoNum type="arabicPeriod"/>
              <a:defRPr/>
            </a:pPr>
            <a:r>
              <a:rPr lang="en-US" sz="1600" dirty="0" smtClean="0"/>
              <a:t>PSU (F. Zhang)</a:t>
            </a:r>
            <a:endParaRPr lang="en-US" sz="1600" dirty="0"/>
          </a:p>
        </p:txBody>
      </p:sp>
      <p:sp>
        <p:nvSpPr>
          <p:cNvPr id="13" name="TextBox 12"/>
          <p:cNvSpPr txBox="1"/>
          <p:nvPr/>
        </p:nvSpPr>
        <p:spPr>
          <a:xfrm>
            <a:off x="6316132" y="5181599"/>
            <a:ext cx="550333" cy="430887"/>
          </a:xfrm>
          <a:prstGeom prst="rect">
            <a:avLst/>
          </a:prstGeom>
          <a:noFill/>
        </p:spPr>
        <p:txBody>
          <a:bodyPr wrap="square" rtlCol="0">
            <a:spAutoFit/>
          </a:bodyPr>
          <a:lstStyle/>
          <a:p>
            <a:r>
              <a:rPr lang="en-US" sz="1100" dirty="0" smtClean="0">
                <a:solidFill>
                  <a:srgbClr val="FF3300"/>
                </a:solidFill>
              </a:rPr>
              <a:t>With TDR</a:t>
            </a:r>
            <a:endParaRPr lang="en-US" sz="1100" dirty="0">
              <a:solidFill>
                <a:srgbClr val="FF3300"/>
              </a:solidFill>
            </a:endParaRPr>
          </a:p>
        </p:txBody>
      </p:sp>
    </p:spTree>
    <p:extLst>
      <p:ext uri="{BB962C8B-B14F-4D97-AF65-F5344CB8AC3E}">
        <p14:creationId xmlns:p14="http://schemas.microsoft.com/office/powerpoint/2010/main" val="18233532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1234395"/>
          </a:xfrm>
        </p:spPr>
        <p:txBody>
          <a:bodyPr anchor="b"/>
          <a:lstStyle/>
          <a:p>
            <a:pPr>
              <a:lnSpc>
                <a:spcPct val="100000"/>
              </a:lnSpc>
            </a:pPr>
            <a:r>
              <a:rPr lang="en-US" sz="4800" dirty="0">
                <a:latin typeface="Calibri"/>
                <a:ea typeface="Calibri" charset="0"/>
                <a:cs typeface="Calibri"/>
              </a:rPr>
              <a:t>Improved </a:t>
            </a:r>
            <a:r>
              <a:rPr lang="en-US" sz="4800" dirty="0">
                <a:latin typeface="+mj-lt"/>
                <a:ea typeface="Calibri" charset="0"/>
                <a:cs typeface="Calibri" charset="0"/>
              </a:rPr>
              <a:t>Models &amp; Data</a:t>
            </a:r>
            <a:r>
              <a:rPr lang="en-US" sz="4800" dirty="0" smtClean="0">
                <a:latin typeface="Calibri"/>
                <a:ea typeface="Calibri" charset="0"/>
                <a:cs typeface="Calibri"/>
              </a:rPr>
              <a:t>:</a:t>
            </a:r>
            <a:r>
              <a:rPr lang="en-US" dirty="0">
                <a:latin typeface="Calibri"/>
                <a:ea typeface="Calibri" charset="0"/>
                <a:cs typeface="Calibri"/>
              </a:rPr>
              <a:t/>
            </a:r>
            <a:br>
              <a:rPr lang="en-US" dirty="0">
                <a:latin typeface="Calibri"/>
                <a:ea typeface="Calibri" charset="0"/>
                <a:cs typeface="Calibri"/>
              </a:rPr>
            </a:br>
            <a:r>
              <a:rPr lang="en-US" sz="4000" dirty="0" smtClean="0">
                <a:latin typeface="Calibri"/>
                <a:ea typeface="Calibri" charset="0"/>
                <a:cs typeface="Calibri"/>
              </a:rPr>
              <a:t>Impact of airborne </a:t>
            </a:r>
            <a:r>
              <a:rPr lang="en-US" sz="4000" dirty="0">
                <a:latin typeface="Calibri"/>
                <a:ea typeface="Calibri" charset="0"/>
                <a:cs typeface="Calibri"/>
              </a:rPr>
              <a:t>Doppler </a:t>
            </a:r>
            <a:r>
              <a:rPr lang="en-US" sz="4000" dirty="0" smtClean="0">
                <a:latin typeface="Calibri"/>
                <a:ea typeface="Calibri" charset="0"/>
                <a:cs typeface="Calibri"/>
              </a:rPr>
              <a:t>radar</a:t>
            </a:r>
            <a:endParaRPr lang="en-US" sz="4000" dirty="0">
              <a:latin typeface="Calibri"/>
              <a:ea typeface="Calibri" charset="0"/>
              <a:cs typeface="Calibri"/>
            </a:endParaRPr>
          </a:p>
        </p:txBody>
      </p:sp>
      <p:sp>
        <p:nvSpPr>
          <p:cNvPr id="48134" name="Text Box 6"/>
          <p:cNvSpPr txBox="1">
            <a:spLocks noChangeArrowheads="1"/>
          </p:cNvSpPr>
          <p:nvPr/>
        </p:nvSpPr>
        <p:spPr bwMode="auto">
          <a:xfrm>
            <a:off x="5250178" y="6605797"/>
            <a:ext cx="3636633"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a:ea typeface="Arial" charset="0"/>
                <a:cs typeface="Calibri"/>
              </a:rPr>
              <a:t>F. Zhang (PSU), Aberson, </a:t>
            </a:r>
            <a:r>
              <a:rPr lang="en-US" sz="1200" dirty="0">
                <a:latin typeface="Calibri"/>
                <a:ea typeface="Arial" charset="0"/>
                <a:cs typeface="Calibri"/>
              </a:rPr>
              <a:t>Aksoy, </a:t>
            </a:r>
            <a:r>
              <a:rPr lang="en-US" sz="1200" dirty="0" smtClean="0">
                <a:latin typeface="Calibri"/>
                <a:ea typeface="Arial" charset="0"/>
                <a:cs typeface="Calibri"/>
              </a:rPr>
              <a:t>Gamache</a:t>
            </a:r>
            <a:r>
              <a:rPr lang="en-US" sz="1200" dirty="0">
                <a:latin typeface="Calibri"/>
                <a:ea typeface="Arial" charset="0"/>
                <a:cs typeface="Calibri"/>
              </a:rPr>
              <a:t> </a:t>
            </a:r>
            <a:r>
              <a:rPr lang="en-US" sz="1200" dirty="0" smtClean="0">
                <a:latin typeface="Calibri"/>
                <a:ea typeface="Arial" charset="0"/>
                <a:cs typeface="Calibri"/>
              </a:rPr>
              <a:t>(AOML/HRD)</a:t>
            </a:r>
            <a:endParaRPr lang="en-US" sz="1200" dirty="0">
              <a:latin typeface="Calibri"/>
              <a:ea typeface="Arial" charset="0"/>
              <a:cs typeface="Calibri"/>
            </a:endParaRPr>
          </a:p>
        </p:txBody>
      </p:sp>
      <p:pic>
        <p:nvPicPr>
          <p:cNvPr id="39" name="Picture 38" descr="intensitywithbaselines.tif"/>
          <p:cNvPicPr>
            <a:picLocks noChangeAspect="1"/>
          </p:cNvPicPr>
          <p:nvPr/>
        </p:nvPicPr>
        <p:blipFill rotWithShape="1">
          <a:blip r:embed="rId3" cstate="email">
            <a:extLst>
              <a:ext uri="{28A0092B-C50C-407E-A947-70E740481C1C}">
                <a14:useLocalDpi xmlns:a14="http://schemas.microsoft.com/office/drawing/2010/main"/>
              </a:ext>
            </a:extLst>
          </a:blip>
          <a:srcRect l="9944" t="12142" r="8749" b="6424"/>
          <a:stretch/>
        </p:blipFill>
        <p:spPr>
          <a:xfrm>
            <a:off x="2263314" y="1640204"/>
            <a:ext cx="4754575" cy="4762111"/>
          </a:xfrm>
          <a:prstGeom prst="rect">
            <a:avLst/>
          </a:prstGeom>
        </p:spPr>
      </p:pic>
      <p:grpSp>
        <p:nvGrpSpPr>
          <p:cNvPr id="153" name="Group 152"/>
          <p:cNvGrpSpPr>
            <a:grpSpLocks/>
          </p:cNvGrpSpPr>
          <p:nvPr/>
        </p:nvGrpSpPr>
        <p:grpSpPr bwMode="auto">
          <a:xfrm>
            <a:off x="2622943" y="2814005"/>
            <a:ext cx="6280465" cy="2622590"/>
            <a:chOff x="1641664" y="2843037"/>
            <a:chExt cx="6281460" cy="2621968"/>
          </a:xfrm>
        </p:grpSpPr>
        <p:sp>
          <p:nvSpPr>
            <p:cNvPr id="154" name="Oval 153"/>
            <p:cNvSpPr/>
            <p:nvPr/>
          </p:nvSpPr>
          <p:spPr>
            <a:xfrm>
              <a:off x="1641664" y="2843037"/>
              <a:ext cx="1054330" cy="2621968"/>
            </a:xfrm>
            <a:prstGeom prst="ellipse">
              <a:avLst/>
            </a:prstGeom>
            <a:noFill/>
            <a:ln w="28575"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55" name="Straight Arrow Connector 154"/>
            <p:cNvCxnSpPr>
              <a:stCxn id="156" idx="1"/>
              <a:endCxn id="154" idx="6"/>
            </p:cNvCxnSpPr>
            <p:nvPr/>
          </p:nvCxnSpPr>
          <p:spPr>
            <a:xfrm flipH="1" flipV="1">
              <a:off x="2695994" y="4154021"/>
              <a:ext cx="3125724" cy="595092"/>
            </a:xfrm>
            <a:prstGeom prst="straightConnector1">
              <a:avLst/>
            </a:prstGeom>
            <a:ln w="190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6" name="TextBox 16"/>
            <p:cNvSpPr txBox="1">
              <a:spLocks noChangeArrowheads="1"/>
            </p:cNvSpPr>
            <p:nvPr/>
          </p:nvSpPr>
          <p:spPr bwMode="auto">
            <a:xfrm>
              <a:off x="5821718" y="4487503"/>
              <a:ext cx="2101406" cy="523220"/>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solidFill>
                    <a:schemeClr val="bg1"/>
                  </a:solidFill>
                </a:rPr>
                <a:t>Need help of Research community to address</a:t>
              </a:r>
            </a:p>
          </p:txBody>
        </p:sp>
      </p:grpSp>
      <p:sp>
        <p:nvSpPr>
          <p:cNvPr id="157" name="TextBox 156"/>
          <p:cNvSpPr txBox="1"/>
          <p:nvPr/>
        </p:nvSpPr>
        <p:spPr>
          <a:xfrm>
            <a:off x="558622" y="2099271"/>
            <a:ext cx="154111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1600" dirty="0"/>
              <a:t>All cases with Doppler data 2008-2011</a:t>
            </a:r>
          </a:p>
        </p:txBody>
      </p:sp>
      <p:sp>
        <p:nvSpPr>
          <p:cNvPr id="158" name="TextBox 3"/>
          <p:cNvSpPr txBox="1">
            <a:spLocks noChangeArrowheads="1"/>
          </p:cNvSpPr>
          <p:nvPr/>
        </p:nvSpPr>
        <p:spPr bwMode="auto">
          <a:xfrm>
            <a:off x="2664451" y="1291590"/>
            <a:ext cx="4241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 Improvement over HFIP baseline</a:t>
            </a:r>
          </a:p>
        </p:txBody>
      </p:sp>
      <p:sp>
        <p:nvSpPr>
          <p:cNvPr id="8" name="Rectangle 7"/>
          <p:cNvSpPr/>
          <p:nvPr/>
        </p:nvSpPr>
        <p:spPr>
          <a:xfrm>
            <a:off x="6840694" y="1662640"/>
            <a:ext cx="582211" cy="307777"/>
          </a:xfrm>
          <a:prstGeom prst="rect">
            <a:avLst/>
          </a:prstGeom>
        </p:spPr>
        <p:txBody>
          <a:bodyPr wrap="none">
            <a:spAutoFit/>
          </a:bodyPr>
          <a:lstStyle/>
          <a:p>
            <a:r>
              <a:rPr lang="en-US" sz="1400" b="1" dirty="0">
                <a:latin typeface="+mn-lt"/>
              </a:rPr>
              <a:t>cases</a:t>
            </a:r>
            <a:endParaRPr lang="en-US" sz="1400" dirty="0">
              <a:latin typeface="+mn-lt"/>
            </a:endParaRPr>
          </a:p>
        </p:txBody>
      </p:sp>
      <p:grpSp>
        <p:nvGrpSpPr>
          <p:cNvPr id="9" name="Group 8"/>
          <p:cNvGrpSpPr/>
          <p:nvPr/>
        </p:nvGrpSpPr>
        <p:grpSpPr>
          <a:xfrm>
            <a:off x="2849232" y="2325665"/>
            <a:ext cx="5447376" cy="2550954"/>
            <a:chOff x="2849232" y="2325665"/>
            <a:chExt cx="5447376" cy="2550954"/>
          </a:xfrm>
        </p:grpSpPr>
        <p:sp>
          <p:nvSpPr>
            <p:cNvPr id="2" name="Freeform 1"/>
            <p:cNvSpPr/>
            <p:nvPr/>
          </p:nvSpPr>
          <p:spPr>
            <a:xfrm>
              <a:off x="2849232" y="3069258"/>
              <a:ext cx="1172256" cy="1807361"/>
            </a:xfrm>
            <a:custGeom>
              <a:avLst/>
              <a:gdLst>
                <a:gd name="connsiteX0" fmla="*/ 0 w 1172256"/>
                <a:gd name="connsiteY0" fmla="*/ 1807361 h 1807361"/>
                <a:gd name="connsiteX1" fmla="*/ 423315 w 1172256"/>
                <a:gd name="connsiteY1" fmla="*/ 472193 h 1807361"/>
                <a:gd name="connsiteX2" fmla="*/ 887332 w 1172256"/>
                <a:gd name="connsiteY2" fmla="*/ 0 h 1807361"/>
                <a:gd name="connsiteX3" fmla="*/ 1172256 w 1172256"/>
                <a:gd name="connsiteY3" fmla="*/ 89554 h 1807361"/>
                <a:gd name="connsiteX4" fmla="*/ 871051 w 1172256"/>
                <a:gd name="connsiteY4" fmla="*/ 227955 h 1807361"/>
                <a:gd name="connsiteX5" fmla="*/ 439596 w 1172256"/>
                <a:gd name="connsiteY5" fmla="*/ 822268 h 1807361"/>
                <a:gd name="connsiteX6" fmla="*/ 0 w 1172256"/>
                <a:gd name="connsiteY6" fmla="*/ 1807361 h 180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256" h="1807361">
                  <a:moveTo>
                    <a:pt x="0" y="1807361"/>
                  </a:moveTo>
                  <a:lnTo>
                    <a:pt x="423315" y="472193"/>
                  </a:lnTo>
                  <a:lnTo>
                    <a:pt x="887332" y="0"/>
                  </a:lnTo>
                  <a:lnTo>
                    <a:pt x="1172256" y="89554"/>
                  </a:lnTo>
                  <a:lnTo>
                    <a:pt x="871051" y="227955"/>
                  </a:lnTo>
                  <a:lnTo>
                    <a:pt x="439596" y="822268"/>
                  </a:lnTo>
                  <a:lnTo>
                    <a:pt x="0" y="1807361"/>
                  </a:lnTo>
                  <a:close/>
                </a:path>
              </a:pathLst>
            </a:custGeom>
            <a:pattFill prst="pct50">
              <a:fgClr>
                <a:srgbClr val="FF0000"/>
              </a:fgClr>
              <a:bgClr>
                <a:schemeClr val="bg1"/>
              </a:bgClr>
            </a:patt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reeform 2"/>
            <p:cNvSpPr/>
            <p:nvPr/>
          </p:nvSpPr>
          <p:spPr>
            <a:xfrm>
              <a:off x="4550631" y="2776172"/>
              <a:ext cx="1579288" cy="496617"/>
            </a:xfrm>
            <a:custGeom>
              <a:avLst/>
              <a:gdLst>
                <a:gd name="connsiteX0" fmla="*/ 0 w 1579288"/>
                <a:gd name="connsiteY0" fmla="*/ 252379 h 496617"/>
                <a:gd name="connsiteX1" fmla="*/ 464018 w 1579288"/>
                <a:gd name="connsiteY1" fmla="*/ 48848 h 496617"/>
                <a:gd name="connsiteX2" fmla="*/ 895473 w 1579288"/>
                <a:gd name="connsiteY2" fmla="*/ 40706 h 496617"/>
                <a:gd name="connsiteX3" fmla="*/ 1326928 w 1579288"/>
                <a:gd name="connsiteY3" fmla="*/ 0 h 496617"/>
                <a:gd name="connsiteX4" fmla="*/ 1579288 w 1579288"/>
                <a:gd name="connsiteY4" fmla="*/ 496617 h 496617"/>
                <a:gd name="connsiteX5" fmla="*/ 1359491 w 1579288"/>
                <a:gd name="connsiteY5" fmla="*/ 179108 h 496617"/>
                <a:gd name="connsiteX6" fmla="*/ 903613 w 1579288"/>
                <a:gd name="connsiteY6" fmla="*/ 162825 h 496617"/>
                <a:gd name="connsiteX7" fmla="*/ 472158 w 1579288"/>
                <a:gd name="connsiteY7" fmla="*/ 154684 h 496617"/>
                <a:gd name="connsiteX8" fmla="*/ 0 w 1579288"/>
                <a:gd name="connsiteY8" fmla="*/ 252379 h 49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288" h="496617">
                  <a:moveTo>
                    <a:pt x="0" y="252379"/>
                  </a:moveTo>
                  <a:lnTo>
                    <a:pt x="464018" y="48848"/>
                  </a:lnTo>
                  <a:lnTo>
                    <a:pt x="895473" y="40706"/>
                  </a:lnTo>
                  <a:lnTo>
                    <a:pt x="1326928" y="0"/>
                  </a:lnTo>
                  <a:lnTo>
                    <a:pt x="1579288" y="496617"/>
                  </a:lnTo>
                  <a:lnTo>
                    <a:pt x="1359491" y="179108"/>
                  </a:lnTo>
                  <a:lnTo>
                    <a:pt x="903613" y="162825"/>
                  </a:lnTo>
                  <a:lnTo>
                    <a:pt x="472158" y="154684"/>
                  </a:lnTo>
                  <a:lnTo>
                    <a:pt x="0" y="252379"/>
                  </a:lnTo>
                  <a:close/>
                </a:path>
              </a:pathLst>
            </a:custGeom>
            <a:pattFill prst="pct50">
              <a:fgClr>
                <a:srgbClr val="FF0000"/>
              </a:fgClr>
              <a:bgClr>
                <a:schemeClr val="bg1"/>
              </a:bgClr>
            </a:patt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048857" y="2325665"/>
              <a:ext cx="1247751" cy="584776"/>
            </a:xfrm>
            <a:prstGeom prst="rect">
              <a:avLst/>
            </a:prstGeom>
            <a:solidFill>
              <a:srgbClr val="FF0000"/>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1600" dirty="0" smtClean="0">
                  <a:solidFill>
                    <a:schemeClr val="bg1"/>
                  </a:solidFill>
                </a:rPr>
                <a:t>Aircraft data impact</a:t>
              </a:r>
              <a:endParaRPr lang="en-US" sz="1600" dirty="0">
                <a:solidFill>
                  <a:schemeClr val="bg1"/>
                </a:solidFill>
              </a:endParaRPr>
            </a:p>
          </p:txBody>
        </p:sp>
        <p:cxnSp>
          <p:nvCxnSpPr>
            <p:cNvPr id="6" name="Straight Arrow Connector 5"/>
            <p:cNvCxnSpPr>
              <a:stCxn id="4" idx="1"/>
              <a:endCxn id="3" idx="3"/>
            </p:cNvCxnSpPr>
            <p:nvPr/>
          </p:nvCxnSpPr>
          <p:spPr>
            <a:xfrm flipH="1">
              <a:off x="5877559" y="2618053"/>
              <a:ext cx="1171298" cy="158119"/>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endCxn id="2" idx="5"/>
            </p:cNvCxnSpPr>
            <p:nvPr/>
          </p:nvCxnSpPr>
          <p:spPr>
            <a:xfrm flipH="1">
              <a:off x="3288828" y="2630262"/>
              <a:ext cx="3755733" cy="1261264"/>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619630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800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500"/>
                                        <p:tgtEl>
                                          <p:spTgt spid="9"/>
                                        </p:tgtEl>
                                      </p:cBhvr>
                                    </p:animEffect>
                                  </p:childTnLst>
                                </p:cTn>
                              </p:par>
                            </p:childTnLst>
                          </p:cTn>
                        </p:par>
                        <p:par>
                          <p:cTn id="8" fill="hold">
                            <p:stCondLst>
                              <p:cond delay="8500"/>
                            </p:stCondLst>
                            <p:childTnLst>
                              <p:par>
                                <p:cTn id="9" presetID="12" presetClass="entr" presetSubtype="4" fill="hold" nodeType="afterEffect">
                                  <p:stCondLst>
                                    <p:cond delay="10000"/>
                                  </p:stCondLst>
                                  <p:childTnLst>
                                    <p:set>
                                      <p:cBhvr>
                                        <p:cTn id="10" dur="1" fill="hold">
                                          <p:stCondLst>
                                            <p:cond delay="0"/>
                                          </p:stCondLst>
                                        </p:cTn>
                                        <p:tgtEl>
                                          <p:spTgt spid="153"/>
                                        </p:tgtEl>
                                        <p:attrNameLst>
                                          <p:attrName>style.visibility</p:attrName>
                                        </p:attrNameLst>
                                      </p:cBhvr>
                                      <p:to>
                                        <p:strVal val="visible"/>
                                      </p:to>
                                    </p:set>
                                    <p:anim calcmode="lin" valueType="num">
                                      <p:cBhvr additive="base">
                                        <p:cTn id="11" dur="500"/>
                                        <p:tgtEl>
                                          <p:spTgt spid="153"/>
                                        </p:tgtEl>
                                        <p:attrNameLst>
                                          <p:attrName>ppt_y</p:attrName>
                                        </p:attrNameLst>
                                      </p:cBhvr>
                                      <p:tavLst>
                                        <p:tav tm="0">
                                          <p:val>
                                            <p:strVal val="#ppt_y+#ppt_h*1.125000"/>
                                          </p:val>
                                        </p:tav>
                                        <p:tav tm="100000">
                                          <p:val>
                                            <p:strVal val="#ppt_y"/>
                                          </p:val>
                                        </p:tav>
                                      </p:tavLst>
                                    </p:anim>
                                    <p:animEffect transition="in" filter="wipe(up)">
                                      <p:cBhvr>
                                        <p:cTn id="12"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0"/>
            <a:ext cx="8229600" cy="1306286"/>
          </a:xfrm>
        </p:spPr>
        <p:txBody>
          <a:bodyPr/>
          <a:lstStyle/>
          <a:p>
            <a:r>
              <a:rPr lang="en-US" dirty="0" smtClean="0">
                <a:latin typeface="+mj-lt"/>
              </a:rPr>
              <a:t>HFIP Success to Date</a:t>
            </a:r>
          </a:p>
        </p:txBody>
      </p:sp>
      <p:sp>
        <p:nvSpPr>
          <p:cNvPr id="5" name="Rectangle 4"/>
          <p:cNvSpPr/>
          <p:nvPr/>
        </p:nvSpPr>
        <p:spPr>
          <a:xfrm>
            <a:off x="165761" y="1304956"/>
            <a:ext cx="8844643" cy="4985980"/>
          </a:xfrm>
          <a:prstGeom prst="rect">
            <a:avLst/>
          </a:prstGeom>
        </p:spPr>
        <p:txBody>
          <a:bodyPr wrap="square">
            <a:spAutoFit/>
          </a:bodyPr>
          <a:lstStyle/>
          <a:p>
            <a:pPr marL="342900" indent="-342900">
              <a:spcBef>
                <a:spcPts val="600"/>
              </a:spcBef>
              <a:spcAft>
                <a:spcPts val="0"/>
              </a:spcAft>
              <a:buFont typeface="Arial"/>
              <a:buChar char="•"/>
              <a:defRPr/>
            </a:pPr>
            <a:r>
              <a:rPr lang="en-US" dirty="0">
                <a:latin typeface="+mn-lt"/>
              </a:rPr>
              <a:t>HFIP </a:t>
            </a:r>
            <a:r>
              <a:rPr lang="en-US" dirty="0" smtClean="0">
                <a:latin typeface="+mn-lt"/>
              </a:rPr>
              <a:t>focused </a:t>
            </a:r>
            <a:r>
              <a:rPr lang="en-US" dirty="0">
                <a:latin typeface="+mn-lt"/>
              </a:rPr>
              <a:t>research efforts within NOAA </a:t>
            </a:r>
            <a:r>
              <a:rPr lang="en-US" dirty="0" smtClean="0">
                <a:latin typeface="+mn-lt"/>
              </a:rPr>
              <a:t>&amp; interagency partners</a:t>
            </a:r>
          </a:p>
          <a:p>
            <a:pPr marL="342900" indent="-342900">
              <a:spcBef>
                <a:spcPts val="600"/>
              </a:spcBef>
              <a:spcAft>
                <a:spcPts val="0"/>
              </a:spcAft>
              <a:buFont typeface="Arial"/>
              <a:buChar char="•"/>
              <a:defRPr/>
            </a:pPr>
            <a:r>
              <a:rPr lang="en-US" dirty="0" smtClean="0">
                <a:latin typeface="+mn-lt"/>
              </a:rPr>
              <a:t>HFIP defined solution to transition </a:t>
            </a:r>
            <a:r>
              <a:rPr lang="en-US" dirty="0">
                <a:latin typeface="+mn-lt"/>
              </a:rPr>
              <a:t>research into </a:t>
            </a:r>
            <a:r>
              <a:rPr lang="en-US" dirty="0" smtClean="0">
                <a:latin typeface="+mn-lt"/>
              </a:rPr>
              <a:t>operations with Stream </a:t>
            </a:r>
            <a:r>
              <a:rPr lang="en-US" dirty="0">
                <a:latin typeface="+mn-lt"/>
              </a:rPr>
              <a:t>1.5 </a:t>
            </a:r>
            <a:r>
              <a:rPr lang="en-US" dirty="0" smtClean="0">
                <a:latin typeface="+mn-lt"/>
              </a:rPr>
              <a:t>products available </a:t>
            </a:r>
            <a:r>
              <a:rPr lang="en-US" dirty="0">
                <a:latin typeface="+mn-lt"/>
              </a:rPr>
              <a:t>to NHC forecasters in real-</a:t>
            </a:r>
            <a:r>
              <a:rPr lang="en-US" dirty="0" smtClean="0">
                <a:latin typeface="+mn-lt"/>
              </a:rPr>
              <a:t>time </a:t>
            </a:r>
          </a:p>
          <a:p>
            <a:pPr marL="800100" lvl="1" indent="-342900">
              <a:spcBef>
                <a:spcPts val="600"/>
              </a:spcBef>
              <a:spcAft>
                <a:spcPts val="0"/>
              </a:spcAft>
              <a:buFont typeface="Lucida Grande"/>
              <a:buChar char="-"/>
              <a:defRPr/>
            </a:pPr>
            <a:r>
              <a:rPr lang="en-US" dirty="0" smtClean="0">
                <a:solidFill>
                  <a:srgbClr val="000000"/>
                </a:solidFill>
                <a:latin typeface="Calibri"/>
              </a:rPr>
              <a:t>Transitioned global </a:t>
            </a:r>
            <a:r>
              <a:rPr lang="en-US" dirty="0">
                <a:solidFill>
                  <a:srgbClr val="000000"/>
                </a:solidFill>
                <a:latin typeface="Calibri"/>
              </a:rPr>
              <a:t>hybrid DA system and 3-km HWRF into operations this season </a:t>
            </a:r>
            <a:r>
              <a:rPr lang="en-US" dirty="0" smtClean="0">
                <a:latin typeface="+mn-lt"/>
              </a:rPr>
              <a:t> </a:t>
            </a:r>
            <a:endParaRPr lang="en-US" dirty="0">
              <a:latin typeface="+mn-lt"/>
            </a:endParaRPr>
          </a:p>
          <a:p>
            <a:pPr marL="342900" indent="-342900">
              <a:spcBef>
                <a:spcPts val="600"/>
              </a:spcBef>
              <a:spcAft>
                <a:spcPts val="0"/>
              </a:spcAft>
              <a:buFont typeface="Arial"/>
              <a:buChar char="•"/>
              <a:defRPr/>
            </a:pPr>
            <a:r>
              <a:rPr lang="en-US" dirty="0">
                <a:latin typeface="+mn-lt"/>
                <a:ea typeface="ＭＳ Ｐゴシック" charset="0"/>
              </a:rPr>
              <a:t>HFIP </a:t>
            </a:r>
            <a:r>
              <a:rPr lang="en-US" dirty="0" smtClean="0">
                <a:latin typeface="+mn-lt"/>
                <a:ea typeface="ＭＳ Ｐゴシック" charset="0"/>
              </a:rPr>
              <a:t>making </a:t>
            </a:r>
            <a:r>
              <a:rPr lang="en-US" dirty="0">
                <a:latin typeface="+mn-lt"/>
                <a:ea typeface="ＭＳ Ｐゴシック" charset="0"/>
              </a:rPr>
              <a:t>significant progress – </a:t>
            </a:r>
            <a:r>
              <a:rPr lang="en-US" dirty="0" smtClean="0">
                <a:latin typeface="+mn-lt"/>
                <a:ea typeface="ＭＳ Ｐゴシック" charset="0"/>
              </a:rPr>
              <a:t>5-year goals </a:t>
            </a:r>
            <a:r>
              <a:rPr lang="en-US" dirty="0">
                <a:latin typeface="+mn-lt"/>
                <a:ea typeface="ＭＳ Ｐゴシック" charset="0"/>
              </a:rPr>
              <a:t>within reach</a:t>
            </a:r>
          </a:p>
          <a:p>
            <a:pPr marL="800100" lvl="1" indent="-342900">
              <a:spcBef>
                <a:spcPts val="600"/>
              </a:spcBef>
              <a:spcAft>
                <a:spcPts val="0"/>
              </a:spcAft>
              <a:buFontTx/>
              <a:buChar char="–"/>
              <a:defRPr/>
            </a:pPr>
            <a:r>
              <a:rPr lang="en-US" dirty="0">
                <a:latin typeface="+mn-lt"/>
                <a:ea typeface="ＭＳ Ｐゴシック" charset="0"/>
              </a:rPr>
              <a:t>Global </a:t>
            </a:r>
            <a:r>
              <a:rPr lang="en-US" dirty="0" smtClean="0">
                <a:latin typeface="+mn-lt"/>
                <a:ea typeface="ＭＳ Ｐゴシック" charset="0"/>
              </a:rPr>
              <a:t>ensembles </a:t>
            </a:r>
            <a:r>
              <a:rPr lang="en-US" dirty="0">
                <a:latin typeface="+mn-lt"/>
                <a:ea typeface="ＭＳ Ｐゴシック" charset="0"/>
              </a:rPr>
              <a:t>providing 20% improvement in track guidance</a:t>
            </a:r>
          </a:p>
          <a:p>
            <a:pPr marL="800100" lvl="1" indent="-342900">
              <a:spcBef>
                <a:spcPts val="600"/>
              </a:spcBef>
              <a:spcAft>
                <a:spcPts val="0"/>
              </a:spcAft>
              <a:buFontTx/>
              <a:buChar char="–"/>
              <a:defRPr/>
            </a:pPr>
            <a:r>
              <a:rPr lang="en-US" dirty="0">
                <a:latin typeface="+mn-lt"/>
                <a:ea typeface="ＭＳ Ｐゴシック" charset="0"/>
              </a:rPr>
              <a:t>Improved </a:t>
            </a:r>
            <a:r>
              <a:rPr lang="en-US" dirty="0" smtClean="0">
                <a:latin typeface="+mn-lt"/>
                <a:ea typeface="ＭＳ Ｐゴシック" charset="0"/>
              </a:rPr>
              <a:t>model </a:t>
            </a:r>
            <a:r>
              <a:rPr lang="en-US" dirty="0">
                <a:latin typeface="+mn-lt"/>
                <a:ea typeface="ＭＳ Ｐゴシック" charset="0"/>
              </a:rPr>
              <a:t>initialization and higher resolution </a:t>
            </a:r>
            <a:r>
              <a:rPr lang="en-US" dirty="0" smtClean="0">
                <a:latin typeface="+mn-lt"/>
                <a:ea typeface="ＭＳ Ｐゴシック" charset="0"/>
              </a:rPr>
              <a:t>models, along </a:t>
            </a:r>
            <a:r>
              <a:rPr lang="en-US" dirty="0">
                <a:latin typeface="+mn-lt"/>
                <a:ea typeface="ＭＳ Ｐゴシック" charset="0"/>
              </a:rPr>
              <a:t>with inner core data </a:t>
            </a:r>
            <a:r>
              <a:rPr lang="en-US" dirty="0" smtClean="0">
                <a:latin typeface="+mn-lt"/>
                <a:ea typeface="ＭＳ Ｐゴシック" charset="0"/>
              </a:rPr>
              <a:t>shows </a:t>
            </a:r>
            <a:r>
              <a:rPr lang="en-US" dirty="0">
                <a:latin typeface="+mn-lt"/>
                <a:ea typeface="ＭＳ Ｐゴシック" charset="0"/>
              </a:rPr>
              <a:t>significant (20-40%) improvement in intensity</a:t>
            </a:r>
          </a:p>
          <a:p>
            <a:pPr marL="800100" lvl="1" indent="-342900">
              <a:spcBef>
                <a:spcPts val="600"/>
              </a:spcBef>
              <a:spcAft>
                <a:spcPts val="0"/>
              </a:spcAft>
              <a:buFontTx/>
              <a:buChar char="–"/>
              <a:defRPr/>
            </a:pPr>
            <a:r>
              <a:rPr lang="en-US" dirty="0" smtClean="0">
                <a:latin typeface="+mn-lt"/>
                <a:ea typeface="ＭＳ Ｐゴシック" charset="0"/>
              </a:rPr>
              <a:t>3</a:t>
            </a:r>
            <a:r>
              <a:rPr lang="en-US" dirty="0">
                <a:latin typeface="+mn-lt"/>
                <a:ea typeface="ＭＳ Ｐゴシック" charset="0"/>
              </a:rPr>
              <a:t>-5 day lead-time hurricane genesis </a:t>
            </a:r>
            <a:r>
              <a:rPr lang="en-US" dirty="0" smtClean="0">
                <a:latin typeface="+mn-lt"/>
                <a:ea typeface="ＭＳ Ｐゴシック" charset="0"/>
              </a:rPr>
              <a:t>product</a:t>
            </a:r>
            <a:endParaRPr lang="en-US" dirty="0">
              <a:latin typeface="+mn-lt"/>
              <a:ea typeface="ＭＳ Ｐゴシック" charset="0"/>
            </a:endParaRPr>
          </a:p>
        </p:txBody>
      </p:sp>
      <p:sp>
        <p:nvSpPr>
          <p:cNvPr id="4" name="TextBox 3"/>
          <p:cNvSpPr txBox="1"/>
          <p:nvPr/>
        </p:nvSpPr>
        <p:spPr>
          <a:xfrm>
            <a:off x="5546078" y="6614858"/>
            <a:ext cx="3098024" cy="276999"/>
          </a:xfrm>
          <a:prstGeom prst="rect">
            <a:avLst/>
          </a:prstGeom>
          <a:noFill/>
        </p:spPr>
        <p:txBody>
          <a:bodyPr wrap="none" rtlCol="0">
            <a:spAutoFit/>
          </a:bodyPr>
          <a:lstStyle/>
          <a:p>
            <a:r>
              <a:rPr lang="en-US" sz="1200" dirty="0">
                <a:latin typeface="+mn-lt"/>
              </a:rPr>
              <a:t>http://</a:t>
            </a:r>
            <a:r>
              <a:rPr lang="en-US" sz="1200" dirty="0" err="1">
                <a:latin typeface="+mn-lt"/>
              </a:rPr>
              <a:t>www.hfip.org</a:t>
            </a:r>
            <a:r>
              <a:rPr lang="en-US" sz="1200" dirty="0" smtClean="0">
                <a:latin typeface="+mn-lt"/>
              </a:rPr>
              <a:t>/</a:t>
            </a:r>
            <a:r>
              <a:rPr lang="en-US" sz="1200" dirty="0">
                <a:latin typeface="+mn-lt"/>
              </a:rPr>
              <a:t>documents/reports2.php</a:t>
            </a:r>
          </a:p>
        </p:txBody>
      </p:sp>
    </p:spTree>
    <p:extLst>
      <p:ext uri="{BB962C8B-B14F-4D97-AF65-F5344CB8AC3E}">
        <p14:creationId xmlns:p14="http://schemas.microsoft.com/office/powerpoint/2010/main" val="11772563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type="title"/>
          </p:nvPr>
        </p:nvSpPr>
        <p:spPr/>
        <p:txBody>
          <a:bodyPr/>
          <a:lstStyle/>
          <a:p>
            <a:pPr eaLnBrk="1" hangingPunct="1"/>
            <a:r>
              <a:rPr lang="en-US" dirty="0" smtClean="0">
                <a:solidFill>
                  <a:srgbClr val="FFFFFF"/>
                </a:solidFill>
                <a:latin typeface="Calibri" charset="0"/>
                <a:ea typeface="Calibri" charset="0"/>
                <a:cs typeface="Calibri" charset="0"/>
              </a:rPr>
              <a:t>Keys to Success</a:t>
            </a:r>
          </a:p>
        </p:txBody>
      </p:sp>
      <p:sp>
        <p:nvSpPr>
          <p:cNvPr id="66562" name="Rectangle 2"/>
          <p:cNvSpPr>
            <a:spLocks noGrp="1" noChangeArrowheads="1"/>
          </p:cNvSpPr>
          <p:nvPr>
            <p:ph idx="1"/>
          </p:nvPr>
        </p:nvSpPr>
        <p:spPr>
          <a:xfrm>
            <a:off x="177800" y="1401803"/>
            <a:ext cx="8831263" cy="3100318"/>
          </a:xfrm>
        </p:spPr>
        <p:txBody>
          <a:bodyPr/>
          <a:lstStyle/>
          <a:p>
            <a:pPr lvl="1" eaLnBrk="1" hangingPunct="1">
              <a:spcBef>
                <a:spcPts val="300"/>
              </a:spcBef>
            </a:pPr>
            <a:r>
              <a:rPr lang="en-US" dirty="0" smtClean="0">
                <a:solidFill>
                  <a:srgbClr val="000090"/>
                </a:solidFill>
                <a:latin typeface="Calibri" charset="0"/>
                <a:ea typeface="Calibri" charset="0"/>
                <a:cs typeface="Calibri" charset="0"/>
              </a:rPr>
              <a:t>Partnership</a:t>
            </a:r>
            <a:r>
              <a:rPr lang="en-US" dirty="0" smtClean="0">
                <a:latin typeface="Calibri" charset="0"/>
                <a:ea typeface="Calibri" charset="0"/>
                <a:cs typeface="Calibri" charset="0"/>
              </a:rPr>
              <a:t>: NOAA Research working closely with NOAA Operations, and Federal &amp; Academic Partners (NASA, NSF, ONR, NRL, NCAR)</a:t>
            </a:r>
          </a:p>
          <a:p>
            <a:pPr lvl="1" eaLnBrk="1" hangingPunct="1">
              <a:spcBef>
                <a:spcPts val="300"/>
              </a:spcBef>
            </a:pPr>
            <a:r>
              <a:rPr lang="en-US" dirty="0" smtClean="0">
                <a:latin typeface="Calibri" charset="0"/>
                <a:ea typeface="Calibri" charset="0"/>
                <a:cs typeface="Calibri" charset="0"/>
              </a:rPr>
              <a:t>More integrated use &amp; support of </a:t>
            </a:r>
            <a:r>
              <a:rPr lang="en-US" dirty="0" err="1" smtClean="0">
                <a:latin typeface="Calibri" charset="0"/>
                <a:ea typeface="Calibri" charset="0"/>
                <a:cs typeface="Calibri" charset="0"/>
              </a:rPr>
              <a:t>Testbeds</a:t>
            </a:r>
            <a:r>
              <a:rPr lang="en-US" dirty="0" smtClean="0">
                <a:latin typeface="Calibri" charset="0"/>
                <a:ea typeface="Calibri" charset="0"/>
                <a:cs typeface="Calibri" charset="0"/>
              </a:rPr>
              <a:t> (JHT, DTC, JCSDA)</a:t>
            </a:r>
          </a:p>
          <a:p>
            <a:pPr lvl="1" eaLnBrk="1" hangingPunct="1">
              <a:spcBef>
                <a:spcPts val="300"/>
              </a:spcBef>
            </a:pPr>
            <a:r>
              <a:rPr lang="en-US" dirty="0" smtClean="0">
                <a:latin typeface="Calibri" charset="0"/>
                <a:ea typeface="Calibri" charset="0"/>
                <a:cs typeface="Calibri" charset="0"/>
              </a:rPr>
              <a:t>Blend traditional hurricane and HFIP research activities</a:t>
            </a:r>
          </a:p>
          <a:p>
            <a:pPr lvl="1" eaLnBrk="1" hangingPunct="1">
              <a:spcBef>
                <a:spcPts val="300"/>
              </a:spcBef>
            </a:pPr>
            <a:r>
              <a:rPr lang="en-US" dirty="0" smtClean="0">
                <a:solidFill>
                  <a:srgbClr val="000090"/>
                </a:solidFill>
                <a:latin typeface="Calibri" charset="0"/>
                <a:ea typeface="Calibri" charset="0"/>
                <a:cs typeface="Calibri" charset="0"/>
              </a:rPr>
              <a:t>Manpower (diversity) to evaluate model performance with hurricane data sets is a critical need</a:t>
            </a:r>
          </a:p>
        </p:txBody>
      </p:sp>
      <p:pic>
        <p:nvPicPr>
          <p:cNvPr id="12" name="Picture 7" descr="interaction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2" y="4574457"/>
            <a:ext cx="2097024"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3" name="Text Box 11"/>
          <p:cNvSpPr txBox="1">
            <a:spLocks noChangeArrowheads="1"/>
          </p:cNvSpPr>
          <p:nvPr/>
        </p:nvSpPr>
        <p:spPr bwMode="auto">
          <a:xfrm>
            <a:off x="0" y="4503544"/>
            <a:ext cx="969962"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latin typeface="Calibri" charset="0"/>
                <a:ea typeface="Calibri" charset="0"/>
                <a:cs typeface="Calibri" charset="0"/>
              </a:rPr>
              <a:t>CBLAST</a:t>
            </a:r>
          </a:p>
        </p:txBody>
      </p:sp>
      <p:pic>
        <p:nvPicPr>
          <p:cNvPr id="14" name="Picture 5" descr="collaborations1"/>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30963" y="4574457"/>
            <a:ext cx="2097024"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5" name="Text Box 10"/>
          <p:cNvSpPr txBox="1">
            <a:spLocks noChangeArrowheads="1"/>
          </p:cNvSpPr>
          <p:nvPr/>
        </p:nvSpPr>
        <p:spPr bwMode="auto">
          <a:xfrm>
            <a:off x="1814152" y="4503544"/>
            <a:ext cx="1373188"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latin typeface="Calibri" charset="0"/>
                <a:ea typeface="Calibri" charset="0"/>
                <a:cs typeface="Calibri" charset="0"/>
              </a:rPr>
              <a:t>IFEX/RAINEX</a:t>
            </a:r>
          </a:p>
        </p:txBody>
      </p:sp>
      <p:pic>
        <p:nvPicPr>
          <p:cNvPr id="16" name="Picture 15" descr="dropsonde_team_and_Sim"/>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77730" y="4574457"/>
            <a:ext cx="2051755"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7" name="Text Box 9"/>
          <p:cNvSpPr txBox="1">
            <a:spLocks noChangeArrowheads="1"/>
          </p:cNvSpPr>
          <p:nvPr/>
        </p:nvSpPr>
        <p:spPr bwMode="auto">
          <a:xfrm>
            <a:off x="3638371" y="4503544"/>
            <a:ext cx="1093787"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latin typeface="Calibri" charset="0"/>
                <a:ea typeface="Calibri" charset="0"/>
                <a:cs typeface="Calibri" charset="0"/>
              </a:rPr>
              <a:t>DOTSTAR</a:t>
            </a:r>
          </a:p>
        </p:txBody>
      </p:sp>
      <p:pic>
        <p:nvPicPr>
          <p:cNvPr id="18" name="Picture 12" descr="TCSP"/>
          <p:cNvPicPr>
            <a:picLocks noChangeArrowheads="1"/>
          </p:cNvPicPr>
          <p:nvPr/>
        </p:nvPicPr>
        <p:blipFill>
          <a:blip r:embed="rId6" cstate="email">
            <a:lum contrast="30000"/>
            <a:extLst>
              <a:ext uri="{28A0092B-C50C-407E-A947-70E740481C1C}">
                <a14:useLocalDpi xmlns:a14="http://schemas.microsoft.com/office/drawing/2010/main"/>
              </a:ext>
            </a:extLst>
          </a:blip>
          <a:srcRect/>
          <a:stretch>
            <a:fillRect/>
          </a:stretch>
        </p:blipFill>
        <p:spPr bwMode="auto">
          <a:xfrm>
            <a:off x="5261376" y="4574457"/>
            <a:ext cx="2100618"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9" name="Text Box 13"/>
          <p:cNvSpPr txBox="1">
            <a:spLocks noChangeArrowheads="1"/>
          </p:cNvSpPr>
          <p:nvPr/>
        </p:nvSpPr>
        <p:spPr bwMode="auto">
          <a:xfrm>
            <a:off x="5298039" y="4503544"/>
            <a:ext cx="1195388"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IFEX/TCSP</a:t>
            </a:r>
          </a:p>
        </p:txBody>
      </p:sp>
      <p:pic>
        <p:nvPicPr>
          <p:cNvPr id="20" name="Picture 19" descr="AOMLpress4.jpg"/>
          <p:cNvPicPr>
            <a:picLocks/>
          </p:cNvPicPr>
          <p:nvPr/>
        </p:nvPicPr>
        <p:blipFill>
          <a:blip r:embed="rId7" cstate="email">
            <a:extLst>
              <a:ext uri="{28A0092B-C50C-407E-A947-70E740481C1C}">
                <a14:useLocalDpi xmlns:a14="http://schemas.microsoft.com/office/drawing/2010/main"/>
              </a:ext>
            </a:extLst>
          </a:blip>
          <a:stretch>
            <a:fillRect/>
          </a:stretch>
        </p:blipFill>
        <p:spPr>
          <a:xfrm>
            <a:off x="6850093" y="4565576"/>
            <a:ext cx="2297748" cy="1618488"/>
          </a:xfrm>
          <a:prstGeom prst="rect">
            <a:avLst/>
          </a:prstGeom>
          <a:effectLst>
            <a:outerShdw blurRad="50800" dist="38100" dir="2700000">
              <a:srgbClr val="000000">
                <a:alpha val="43000"/>
              </a:srgbClr>
            </a:outerShdw>
          </a:effectLst>
        </p:spPr>
      </p:pic>
      <p:sp>
        <p:nvSpPr>
          <p:cNvPr id="21" name="Text Box 13"/>
          <p:cNvSpPr txBox="1">
            <a:spLocks noChangeArrowheads="1"/>
          </p:cNvSpPr>
          <p:nvPr/>
        </p:nvSpPr>
        <p:spPr bwMode="auto">
          <a:xfrm>
            <a:off x="7497563" y="4502056"/>
            <a:ext cx="1646438"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spcBef>
                <a:spcPct val="50000"/>
              </a:spcBef>
            </a:pPr>
            <a:r>
              <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IFEX</a:t>
            </a:r>
            <a:r>
              <a:rPr lang="en-US" sz="1400" b="1" dirty="0" smtClean="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/PREDICT/GRIP</a:t>
            </a:r>
            <a:endPar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endParaRPr>
          </a:p>
        </p:txBody>
      </p:sp>
    </p:spTree>
    <p:extLst>
      <p:ext uri="{BB962C8B-B14F-4D97-AF65-F5344CB8AC3E}">
        <p14:creationId xmlns:p14="http://schemas.microsoft.com/office/powerpoint/2010/main" val="4780990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p:cNvSpPr>
            <a:spLocks noGrp="1" noChangeArrowheads="1"/>
          </p:cNvSpPr>
          <p:nvPr>
            <p:ph type="ctrTitle"/>
          </p:nvPr>
        </p:nvSpPr>
        <p:spPr>
          <a:xfrm>
            <a:off x="271053" y="453909"/>
            <a:ext cx="5879077" cy="1215448"/>
          </a:xfrm>
          <a:effectLst>
            <a:outerShdw blurRad="111125" dist="38100" dir="2700000">
              <a:srgbClr val="000000">
                <a:alpha val="55000"/>
              </a:srgbClr>
            </a:outerShdw>
          </a:effectLst>
        </p:spPr>
        <p:txBody>
          <a:bodyPr/>
          <a:lstStyle/>
          <a:p>
            <a:pPr algn="l" eaLnBrk="1" hangingPunct="1">
              <a:defRPr/>
            </a:pPr>
            <a:r>
              <a:rPr lang="en-US" b="1" dirty="0">
                <a:latin typeface="Calibri"/>
                <a:ea typeface="+mj-ea"/>
                <a:cs typeface="Calibri"/>
              </a:rPr>
              <a:t>Questions?</a:t>
            </a:r>
          </a:p>
        </p:txBody>
      </p:sp>
    </p:spTree>
    <p:extLst>
      <p:ext uri="{BB962C8B-B14F-4D97-AF65-F5344CB8AC3E}">
        <p14:creationId xmlns:p14="http://schemas.microsoft.com/office/powerpoint/2010/main" val="6465593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p:cNvSpPr>
          <p:nvPr>
            <p:ph idx="1"/>
          </p:nvPr>
        </p:nvSpPr>
        <p:spPr>
          <a:xfrm>
            <a:off x="419100" y="1625478"/>
            <a:ext cx="8258175" cy="4819650"/>
          </a:xfrm>
        </p:spPr>
        <p:txBody>
          <a:bodyPr/>
          <a:lstStyle/>
          <a:p>
            <a:pPr eaLnBrk="1" hangingPunct="1">
              <a:lnSpc>
                <a:spcPct val="90000"/>
              </a:lnSpc>
              <a:spcBef>
                <a:spcPts val="900"/>
              </a:spcBef>
            </a:pPr>
            <a:r>
              <a:rPr lang="en-US" sz="3300" b="1" i="1" dirty="0" smtClean="0">
                <a:solidFill>
                  <a:srgbClr val="A50021"/>
                </a:solidFill>
                <a:latin typeface="Calibri" charset="0"/>
                <a:ea typeface="Calibri" charset="0"/>
                <a:cs typeface="Calibri" charset="0"/>
              </a:rPr>
              <a:t>Goals</a:t>
            </a:r>
          </a:p>
          <a:p>
            <a:pPr eaLnBrk="1" hangingPunct="1">
              <a:lnSpc>
                <a:spcPct val="90000"/>
              </a:lnSpc>
              <a:spcBef>
                <a:spcPts val="900"/>
              </a:spcBef>
              <a:buFontTx/>
              <a:buChar char="•"/>
            </a:pPr>
            <a:r>
              <a:rPr lang="en-US" sz="3000" dirty="0" smtClean="0">
                <a:solidFill>
                  <a:srgbClr val="A50021"/>
                </a:solidFill>
                <a:latin typeface="Calibri" charset="0"/>
                <a:ea typeface="Calibri" charset="0"/>
                <a:cs typeface="Calibri" charset="0"/>
              </a:rPr>
              <a:t>Improve</a:t>
            </a:r>
            <a:r>
              <a:rPr lang="en-US" sz="3000" dirty="0" smtClean="0">
                <a:latin typeface="Calibri" charset="0"/>
                <a:ea typeface="Calibri" charset="0"/>
                <a:cs typeface="Calibri" charset="0"/>
              </a:rPr>
              <a:t> Forecast Accuracy</a:t>
            </a:r>
            <a:r>
              <a:rPr lang="en-US" sz="2200" dirty="0" smtClean="0">
                <a:latin typeface="Calibri" charset="0"/>
                <a:ea typeface="Calibri" charset="0"/>
                <a:cs typeface="Calibri" charset="0"/>
              </a:rPr>
              <a:t> </a:t>
            </a:r>
          </a:p>
          <a:p>
            <a:pPr lvl="1" eaLnBrk="1" hangingPunct="1">
              <a:lnSpc>
                <a:spcPct val="90000"/>
              </a:lnSpc>
              <a:spcBef>
                <a:spcPts val="900"/>
              </a:spcBef>
            </a:pPr>
            <a:r>
              <a:rPr lang="en-US" sz="1900" dirty="0" smtClean="0">
                <a:latin typeface="Calibri" charset="0"/>
                <a:ea typeface="Calibri" charset="0"/>
                <a:cs typeface="Calibri" charset="0"/>
              </a:rPr>
              <a:t>Hurricane impact areas (track) – 50% </a:t>
            </a:r>
            <a:br>
              <a:rPr lang="en-US" sz="1900" dirty="0" smtClean="0">
                <a:latin typeface="Calibri" charset="0"/>
                <a:ea typeface="Calibri" charset="0"/>
                <a:cs typeface="Calibri" charset="0"/>
              </a:rPr>
            </a:br>
            <a:r>
              <a:rPr lang="en-US" sz="1900" dirty="0" smtClean="0">
                <a:latin typeface="Calibri" charset="0"/>
                <a:ea typeface="Calibri" charset="0"/>
                <a:cs typeface="Calibri" charset="0"/>
              </a:rPr>
              <a:t>in 10 years</a:t>
            </a:r>
          </a:p>
          <a:p>
            <a:pPr lvl="1" eaLnBrk="1" hangingPunct="1">
              <a:lnSpc>
                <a:spcPct val="90000"/>
              </a:lnSpc>
              <a:spcBef>
                <a:spcPts val="900"/>
              </a:spcBef>
            </a:pPr>
            <a:r>
              <a:rPr lang="en-US" sz="1900" dirty="0" smtClean="0">
                <a:latin typeface="Calibri" charset="0"/>
                <a:ea typeface="Calibri" charset="0"/>
                <a:cs typeface="Calibri" charset="0"/>
              </a:rPr>
              <a:t>Severity (intensity) – 50% in 10 years</a:t>
            </a:r>
          </a:p>
          <a:p>
            <a:pPr lvl="1" eaLnBrk="1" hangingPunct="1">
              <a:lnSpc>
                <a:spcPct val="90000"/>
              </a:lnSpc>
              <a:spcBef>
                <a:spcPts val="900"/>
              </a:spcBef>
            </a:pPr>
            <a:r>
              <a:rPr lang="en-US" sz="1900" dirty="0" smtClean="0">
                <a:latin typeface="Calibri" charset="0"/>
                <a:ea typeface="Calibri" charset="0"/>
                <a:cs typeface="Calibri" charset="0"/>
              </a:rPr>
              <a:t>Rapid intensity change detection</a:t>
            </a:r>
          </a:p>
          <a:p>
            <a:pPr eaLnBrk="1" hangingPunct="1">
              <a:lnSpc>
                <a:spcPct val="90000"/>
              </a:lnSpc>
              <a:spcBef>
                <a:spcPts val="900"/>
              </a:spcBef>
              <a:buFontTx/>
              <a:buChar char="•"/>
            </a:pPr>
            <a:r>
              <a:rPr lang="en-US" sz="3000" dirty="0" smtClean="0">
                <a:solidFill>
                  <a:srgbClr val="A50021"/>
                </a:solidFill>
                <a:latin typeface="Calibri" charset="0"/>
                <a:ea typeface="Calibri" charset="0"/>
                <a:cs typeface="Calibri" charset="0"/>
              </a:rPr>
              <a:t>Extend</a:t>
            </a:r>
            <a:r>
              <a:rPr lang="en-US" sz="3000" dirty="0" smtClean="0">
                <a:latin typeface="Calibri" charset="0"/>
                <a:ea typeface="Calibri" charset="0"/>
                <a:cs typeface="Calibri" charset="0"/>
              </a:rPr>
              <a:t> forecast reliability out to 7 days</a:t>
            </a:r>
            <a:br>
              <a:rPr lang="en-US" sz="3000" dirty="0" smtClean="0">
                <a:latin typeface="Calibri" charset="0"/>
                <a:ea typeface="Calibri" charset="0"/>
                <a:cs typeface="Calibri" charset="0"/>
              </a:rPr>
            </a:br>
            <a:endParaRPr lang="en-US" sz="1100" dirty="0" smtClean="0">
              <a:latin typeface="Calibri" charset="0"/>
              <a:ea typeface="Calibri" charset="0"/>
              <a:cs typeface="Calibri" charset="0"/>
            </a:endParaRPr>
          </a:p>
          <a:p>
            <a:pPr eaLnBrk="1" hangingPunct="1">
              <a:lnSpc>
                <a:spcPct val="90000"/>
              </a:lnSpc>
              <a:spcBef>
                <a:spcPts val="900"/>
              </a:spcBef>
              <a:buFontTx/>
              <a:buChar char="•"/>
            </a:pPr>
            <a:r>
              <a:rPr lang="en-US" sz="3000" dirty="0" smtClean="0">
                <a:solidFill>
                  <a:srgbClr val="A50021"/>
                </a:solidFill>
                <a:latin typeface="Calibri" charset="0"/>
                <a:ea typeface="Calibri" charset="0"/>
                <a:cs typeface="Calibri" charset="0"/>
              </a:rPr>
              <a:t>Quantify, bound</a:t>
            </a:r>
            <a:r>
              <a:rPr lang="en-US" sz="3000" dirty="0" smtClean="0">
                <a:latin typeface="Calibri" charset="0"/>
                <a:ea typeface="Calibri" charset="0"/>
                <a:cs typeface="Calibri" charset="0"/>
              </a:rPr>
              <a:t> and </a:t>
            </a:r>
            <a:r>
              <a:rPr lang="en-US" sz="3000" dirty="0" smtClean="0">
                <a:solidFill>
                  <a:srgbClr val="A50021"/>
                </a:solidFill>
                <a:latin typeface="Calibri" charset="0"/>
                <a:ea typeface="Calibri" charset="0"/>
                <a:cs typeface="Calibri" charset="0"/>
              </a:rPr>
              <a:t>reduce</a:t>
            </a:r>
            <a:r>
              <a:rPr lang="en-US" sz="3000" dirty="0" smtClean="0">
                <a:latin typeface="Calibri" charset="0"/>
                <a:ea typeface="Calibri" charset="0"/>
                <a:cs typeface="Calibri" charset="0"/>
              </a:rPr>
              <a:t> forecast uncertainty to enable risk management decisions</a:t>
            </a:r>
          </a:p>
        </p:txBody>
      </p:sp>
      <p:pic>
        <p:nvPicPr>
          <p:cNvPr id="50184" name="Picture 8" descr="http://www.magazine.noaa.gov/stories/images/145135F120_sm.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32530" y="1594778"/>
            <a:ext cx="3124200" cy="2481263"/>
          </a:xfrm>
          <a:prstGeom prst="rect">
            <a:avLst/>
          </a:prstGeom>
          <a:solidFill>
            <a:schemeClr val="bg2"/>
          </a:solidFill>
          <a:ln w="57150">
            <a:solidFill>
              <a:schemeClr val="bg2"/>
            </a:solidFill>
            <a:miter lim="800000"/>
            <a:headEnd/>
            <a:tailEnd/>
          </a:ln>
          <a:effectLst>
            <a:outerShdw blurRad="63500" dist="99190" dir="2388334" algn="ctr" rotWithShape="0">
              <a:srgbClr val="2E507A">
                <a:alpha val="50000"/>
              </a:srgbClr>
            </a:outerShdw>
          </a:effectLst>
        </p:spPr>
      </p:pic>
      <p:pic>
        <p:nvPicPr>
          <p:cNvPr id="1843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89" y="136637"/>
            <a:ext cx="7578056" cy="1052913"/>
          </a:xfrm>
          <a:prstGeom prst="rect">
            <a:avLst/>
          </a:prstGeom>
          <a:noFill/>
          <a:ln w="9525">
            <a:noFill/>
            <a:miter lim="800000"/>
            <a:headEnd/>
            <a:tailEnd/>
          </a:ln>
        </p:spPr>
      </p:pic>
      <p:sp>
        <p:nvSpPr>
          <p:cNvPr id="2" name="TextBox 1"/>
          <p:cNvSpPr txBox="1"/>
          <p:nvPr/>
        </p:nvSpPr>
        <p:spPr>
          <a:xfrm>
            <a:off x="6639246" y="6614858"/>
            <a:ext cx="1531188" cy="276999"/>
          </a:xfrm>
          <a:prstGeom prst="rect">
            <a:avLst/>
          </a:prstGeom>
          <a:noFill/>
        </p:spPr>
        <p:txBody>
          <a:bodyPr wrap="none" rtlCol="0">
            <a:spAutoFit/>
          </a:bodyPr>
          <a:lstStyle/>
          <a:p>
            <a:r>
              <a:rPr lang="en-US" sz="1200" dirty="0">
                <a:latin typeface="+mn-lt"/>
              </a:rPr>
              <a:t>http://</a:t>
            </a:r>
            <a:r>
              <a:rPr lang="en-US" sz="1200" dirty="0" err="1">
                <a:latin typeface="+mn-lt"/>
              </a:rPr>
              <a:t>www.hfip.org</a:t>
            </a:r>
            <a:r>
              <a:rPr lang="en-US" sz="1200" dirty="0">
                <a:latin typeface="+mn-lt"/>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0184"/>
                                        </p:tgtEl>
                                        <p:attrNameLst>
                                          <p:attrName>style.visibility</p:attrName>
                                        </p:attrNameLst>
                                      </p:cBhvr>
                                      <p:to>
                                        <p:strVal val="visible"/>
                                      </p:to>
                                    </p:set>
                                    <p:anim calcmode="lin" valueType="num">
                                      <p:cBhvr>
                                        <p:cTn id="7" dur="500" fill="hold"/>
                                        <p:tgtEl>
                                          <p:spTgt spid="50184"/>
                                        </p:tgtEl>
                                        <p:attrNameLst>
                                          <p:attrName>ppt_w</p:attrName>
                                        </p:attrNameLst>
                                      </p:cBhvr>
                                      <p:tavLst>
                                        <p:tav tm="0">
                                          <p:val>
                                            <p:fltVal val="0"/>
                                          </p:val>
                                        </p:tav>
                                        <p:tav tm="100000">
                                          <p:val>
                                            <p:strVal val="#ppt_w"/>
                                          </p:val>
                                        </p:tav>
                                      </p:tavLst>
                                    </p:anim>
                                    <p:anim calcmode="lin" valueType="num">
                                      <p:cBhvr>
                                        <p:cTn id="8" dur="500" fill="hold"/>
                                        <p:tgtEl>
                                          <p:spTgt spid="50184"/>
                                        </p:tgtEl>
                                        <p:attrNameLst>
                                          <p:attrName>ppt_h</p:attrName>
                                        </p:attrNameLst>
                                      </p:cBhvr>
                                      <p:tavLst>
                                        <p:tav tm="0">
                                          <p:val>
                                            <p:fltVal val="0"/>
                                          </p:val>
                                        </p:tav>
                                        <p:tav tm="100000">
                                          <p:val>
                                            <p:strVal val="#ppt_h"/>
                                          </p:val>
                                        </p:tav>
                                      </p:tavLst>
                                    </p:anim>
                                    <p:animEffect transition="in" filter="fade">
                                      <p:cBhvr>
                                        <p:cTn id="9" dur="500"/>
                                        <p:tgtEl>
                                          <p:spTgt spid="50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0" y="0"/>
            <a:ext cx="6705600" cy="1296988"/>
          </a:xfrm>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57200">
              <a:lnSpc>
                <a:spcPct val="89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b="1" dirty="0" smtClean="0"/>
              <a:t>HFIP Technical Scope</a:t>
            </a:r>
            <a:br>
              <a:rPr lang="en-GB" sz="4000" b="1" dirty="0" smtClean="0"/>
            </a:br>
            <a:r>
              <a:rPr lang="en-GB" sz="4000" b="1" dirty="0" smtClean="0"/>
              <a:t>What NOAA HFIP Funds</a:t>
            </a:r>
            <a:r>
              <a:rPr lang="en-GB" sz="4000" i="1" dirty="0" smtClean="0"/>
              <a:t> </a:t>
            </a:r>
          </a:p>
        </p:txBody>
      </p:sp>
      <p:sp>
        <p:nvSpPr>
          <p:cNvPr id="7172" name="Rectangle 3"/>
          <p:cNvSpPr>
            <a:spLocks noGrp="1" noChangeArrowheads="1"/>
          </p:cNvSpPr>
          <p:nvPr>
            <p:ph type="body" idx="1"/>
          </p:nvPr>
        </p:nvSpPr>
        <p:spPr>
          <a:xfrm>
            <a:off x="533400" y="1524000"/>
            <a:ext cx="8229600" cy="3733800"/>
          </a:xfrm>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57200">
              <a:spcBef>
                <a:spcPts val="1000"/>
              </a:spcBef>
              <a:tabLst>
                <a:tab pos="836613" algn="l"/>
                <a:tab pos="1293813" algn="l"/>
                <a:tab pos="1751013" algn="l"/>
                <a:tab pos="2208213" algn="l"/>
                <a:tab pos="2665413" algn="l"/>
                <a:tab pos="3122613" algn="l"/>
                <a:tab pos="3579813" algn="l"/>
                <a:tab pos="4037013" algn="l"/>
                <a:tab pos="4494213" algn="l"/>
                <a:tab pos="4951413" algn="l"/>
                <a:tab pos="5408613" algn="l"/>
                <a:tab pos="5865813" algn="l"/>
                <a:tab pos="6323013" algn="l"/>
                <a:tab pos="6780213" algn="l"/>
                <a:tab pos="7237413" algn="l"/>
                <a:tab pos="7694613" algn="l"/>
                <a:tab pos="8151813" algn="l"/>
                <a:tab pos="8609013" algn="l"/>
                <a:tab pos="9066213" algn="l"/>
                <a:tab pos="9523413" algn="l"/>
              </a:tabLst>
            </a:pPr>
            <a:r>
              <a:rPr lang="en-GB" sz="2400" dirty="0" smtClean="0"/>
              <a:t>Builds and tests the technology necessary to transition hurricane research to NWS operations:  </a:t>
            </a:r>
          </a:p>
          <a:p>
            <a:pPr lvl="1" defTabSz="457200">
              <a:spcBef>
                <a:spcPts val="1000"/>
              </a:spcBef>
              <a:tabLst>
                <a:tab pos="836613" algn="l"/>
                <a:tab pos="1293813" algn="l"/>
                <a:tab pos="1751013" algn="l"/>
                <a:tab pos="2208213" algn="l"/>
                <a:tab pos="2665413" algn="l"/>
                <a:tab pos="3122613" algn="l"/>
                <a:tab pos="3579813" algn="l"/>
                <a:tab pos="4037013" algn="l"/>
                <a:tab pos="4494213" algn="l"/>
                <a:tab pos="4951413" algn="l"/>
                <a:tab pos="5408613" algn="l"/>
                <a:tab pos="5865813" algn="l"/>
                <a:tab pos="6323013" algn="l"/>
                <a:tab pos="6780213" algn="l"/>
                <a:tab pos="7237413" algn="l"/>
                <a:tab pos="7694613" algn="l"/>
                <a:tab pos="8151813" algn="l"/>
                <a:tab pos="8609013" algn="l"/>
                <a:tab pos="9066213" algn="l"/>
                <a:tab pos="9523413" algn="l"/>
              </a:tabLst>
            </a:pPr>
            <a:r>
              <a:rPr lang="en-GB" sz="2000" dirty="0" smtClean="0"/>
              <a:t>Advance </a:t>
            </a:r>
            <a:r>
              <a:rPr lang="en-GB" sz="2000" dirty="0"/>
              <a:t>h</a:t>
            </a:r>
            <a:r>
              <a:rPr lang="en-GB" sz="2000" dirty="0" smtClean="0"/>
              <a:t>urricane forecast system/global </a:t>
            </a:r>
            <a:r>
              <a:rPr lang="en-GB" sz="2000" dirty="0"/>
              <a:t>f</a:t>
            </a:r>
            <a:r>
              <a:rPr lang="en-GB" sz="2000" dirty="0" smtClean="0"/>
              <a:t>orecast </a:t>
            </a:r>
            <a:r>
              <a:rPr lang="en-GB" sz="2000" dirty="0"/>
              <a:t>s</a:t>
            </a:r>
            <a:r>
              <a:rPr lang="en-GB" sz="2000" dirty="0" smtClean="0"/>
              <a:t>ystem to reduce error in intensity and track guidance</a:t>
            </a:r>
          </a:p>
          <a:p>
            <a:pPr lvl="1" defTabSz="457200">
              <a:spcBef>
                <a:spcPts val="1000"/>
              </a:spcBef>
              <a:tabLst>
                <a:tab pos="836613" algn="l"/>
                <a:tab pos="1293813" algn="l"/>
                <a:tab pos="1751013" algn="l"/>
                <a:tab pos="2208213" algn="l"/>
                <a:tab pos="2665413" algn="l"/>
                <a:tab pos="3122613" algn="l"/>
                <a:tab pos="3579813" algn="l"/>
                <a:tab pos="4037013" algn="l"/>
                <a:tab pos="4494213" algn="l"/>
                <a:tab pos="4951413" algn="l"/>
                <a:tab pos="5408613" algn="l"/>
                <a:tab pos="5865813" algn="l"/>
                <a:tab pos="6323013" algn="l"/>
                <a:tab pos="6780213" algn="l"/>
                <a:tab pos="7237413" algn="l"/>
                <a:tab pos="7694613" algn="l"/>
                <a:tab pos="8151813" algn="l"/>
                <a:tab pos="8609013" algn="l"/>
                <a:tab pos="9066213" algn="l"/>
                <a:tab pos="9523413" algn="l"/>
              </a:tabLst>
            </a:pPr>
            <a:r>
              <a:rPr lang="en-GB" sz="2000" dirty="0" smtClean="0"/>
              <a:t>Make better use of existing observing systems; define requirements for future systems to enhance research and operations capabilities and impacts</a:t>
            </a:r>
          </a:p>
          <a:p>
            <a:pPr lvl="1" defTabSz="457200">
              <a:spcBef>
                <a:spcPts val="1000"/>
              </a:spcBef>
              <a:tabLst>
                <a:tab pos="836613" algn="l"/>
                <a:tab pos="1293813" algn="l"/>
                <a:tab pos="1751013" algn="l"/>
                <a:tab pos="2208213" algn="l"/>
                <a:tab pos="2665413" algn="l"/>
                <a:tab pos="3122613" algn="l"/>
                <a:tab pos="3579813" algn="l"/>
                <a:tab pos="4037013" algn="l"/>
                <a:tab pos="4494213" algn="l"/>
                <a:tab pos="4951413" algn="l"/>
                <a:tab pos="5408613" algn="l"/>
                <a:tab pos="5865813" algn="l"/>
                <a:tab pos="6323013" algn="l"/>
                <a:tab pos="6780213" algn="l"/>
                <a:tab pos="7237413" algn="l"/>
                <a:tab pos="7694613" algn="l"/>
                <a:tab pos="8151813" algn="l"/>
                <a:tab pos="8609013" algn="l"/>
                <a:tab pos="9066213" algn="l"/>
                <a:tab pos="9523413" algn="l"/>
              </a:tabLst>
            </a:pPr>
            <a:r>
              <a:rPr lang="en-GB" sz="2000" dirty="0" smtClean="0"/>
              <a:t>Expand and improve forecaster tools and applications to add value to model guidance</a:t>
            </a:r>
          </a:p>
          <a:p>
            <a:pPr defTabSz="457200">
              <a:spcBef>
                <a:spcPts val="1000"/>
              </a:spcBef>
              <a:tabLst>
                <a:tab pos="836613" algn="l"/>
                <a:tab pos="1293813" algn="l"/>
                <a:tab pos="1751013" algn="l"/>
                <a:tab pos="2208213" algn="l"/>
                <a:tab pos="2665413" algn="l"/>
                <a:tab pos="3122613" algn="l"/>
                <a:tab pos="3579813" algn="l"/>
                <a:tab pos="4037013" algn="l"/>
                <a:tab pos="4494213" algn="l"/>
                <a:tab pos="4951413" algn="l"/>
                <a:tab pos="5408613" algn="l"/>
                <a:tab pos="5865813" algn="l"/>
                <a:tab pos="6323013" algn="l"/>
                <a:tab pos="6780213" algn="l"/>
                <a:tab pos="7237413" algn="l"/>
                <a:tab pos="7694613" algn="l"/>
                <a:tab pos="8151813" algn="l"/>
                <a:tab pos="8609013" algn="l"/>
                <a:tab pos="9066213" algn="l"/>
                <a:tab pos="9523413" algn="l"/>
              </a:tabLst>
            </a:pPr>
            <a:r>
              <a:rPr lang="en-GB" sz="2400" dirty="0" smtClean="0"/>
              <a:t>Does not include the acquisition or operation of “operational” observing systems</a:t>
            </a:r>
          </a:p>
        </p:txBody>
      </p:sp>
      <p:sp>
        <p:nvSpPr>
          <p:cNvPr id="3" name="TextBox 2"/>
          <p:cNvSpPr txBox="1"/>
          <p:nvPr/>
        </p:nvSpPr>
        <p:spPr>
          <a:xfrm>
            <a:off x="685799" y="5764581"/>
            <a:ext cx="7696201" cy="584775"/>
          </a:xfrm>
          <a:prstGeom prst="rect">
            <a:avLst/>
          </a:prstGeom>
          <a:noFill/>
          <a:ln>
            <a:solidFill>
              <a:srgbClr val="FF0000"/>
            </a:solidFill>
          </a:ln>
        </p:spPr>
        <p:txBody>
          <a:bodyPr wrap="square" rtlCol="0">
            <a:spAutoFit/>
          </a:bodyPr>
          <a:lstStyle/>
          <a:p>
            <a:pPr algn="ctr"/>
            <a:r>
              <a:rPr lang="en-US" sz="3200" dirty="0" smtClean="0"/>
              <a:t>HFIP bridges Research and Operations</a:t>
            </a:r>
            <a:endParaRPr lang="en-US" sz="3200" dirty="0"/>
          </a:p>
        </p:txBody>
      </p:sp>
    </p:spTree>
    <p:extLst>
      <p:ext uri="{BB962C8B-B14F-4D97-AF65-F5344CB8AC3E}">
        <p14:creationId xmlns:p14="http://schemas.microsoft.com/office/powerpoint/2010/main" val="11019857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 y="62971"/>
            <a:ext cx="7662333" cy="1143000"/>
          </a:xfrm>
        </p:spPr>
        <p:txBody>
          <a:bodyPr/>
          <a:lstStyle/>
          <a:p>
            <a:pPr eaLnBrk="1" hangingPunct="1"/>
            <a:r>
              <a:rPr lang="en-US" sz="4000" dirty="0" smtClean="0"/>
              <a:t>HFIP Charter and Leadership</a:t>
            </a:r>
          </a:p>
        </p:txBody>
      </p:sp>
      <p:sp>
        <p:nvSpPr>
          <p:cNvPr id="17411" name="Text Box 4"/>
          <p:cNvSpPr>
            <a:spLocks noGrp="1" noChangeArrowheads="1"/>
          </p:cNvSpPr>
          <p:nvPr>
            <p:ph type="body" idx="1"/>
          </p:nvPr>
        </p:nvSpPr>
        <p:spPr>
          <a:xfrm>
            <a:off x="423333" y="1354663"/>
            <a:ext cx="8305800" cy="4724400"/>
          </a:xfrm>
        </p:spPr>
        <p:txBody>
          <a:bodyPr/>
          <a:lstStyle/>
          <a:p>
            <a:pPr lvl="0"/>
            <a:r>
              <a:rPr lang="en-US" b="1" dirty="0" smtClean="0">
                <a:solidFill>
                  <a:srgbClr val="000000"/>
                </a:solidFill>
              </a:rPr>
              <a:t>HFIP </a:t>
            </a:r>
            <a:r>
              <a:rPr lang="en-US" b="1" dirty="0">
                <a:solidFill>
                  <a:srgbClr val="000000"/>
                </a:solidFill>
              </a:rPr>
              <a:t>Charter signed August 1, </a:t>
            </a:r>
            <a:r>
              <a:rPr lang="en-US" b="1" dirty="0" smtClean="0">
                <a:solidFill>
                  <a:srgbClr val="000000"/>
                </a:solidFill>
              </a:rPr>
              <a:t>2007</a:t>
            </a:r>
          </a:p>
          <a:p>
            <a:pPr lvl="0"/>
            <a:r>
              <a:rPr lang="en-US" b="1" dirty="0" smtClean="0"/>
              <a:t>Hurricane Executive Oversight Board </a:t>
            </a:r>
            <a:endParaRPr lang="en-US" b="1" dirty="0"/>
          </a:p>
          <a:p>
            <a:pPr marL="688975" lvl="1" indent="-288925" eaLnBrk="1" hangingPunct="1">
              <a:lnSpc>
                <a:spcPct val="90000"/>
              </a:lnSpc>
              <a:spcBef>
                <a:spcPts val="500"/>
              </a:spcBef>
              <a:spcAft>
                <a:spcPts val="500"/>
              </a:spcAft>
            </a:pPr>
            <a:r>
              <a:rPr lang="en-GB" dirty="0" smtClean="0"/>
              <a:t>Jointly </a:t>
            </a:r>
            <a:r>
              <a:rPr lang="en-GB" dirty="0"/>
              <a:t>chaired by AA </a:t>
            </a:r>
            <a:r>
              <a:rPr lang="en-GB" dirty="0" smtClean="0"/>
              <a:t>for National </a:t>
            </a:r>
            <a:r>
              <a:rPr lang="en-GB" dirty="0"/>
              <a:t>Weather Services and AA  </a:t>
            </a:r>
            <a:r>
              <a:rPr lang="en-GB" dirty="0" smtClean="0"/>
              <a:t>for Oceanic </a:t>
            </a:r>
            <a:r>
              <a:rPr lang="en-GB" dirty="0"/>
              <a:t>and Atmospheric </a:t>
            </a:r>
            <a:r>
              <a:rPr lang="en-GB" dirty="0" smtClean="0"/>
              <a:t>Research</a:t>
            </a:r>
          </a:p>
          <a:p>
            <a:pPr lvl="2" eaLnBrk="1" hangingPunct="1">
              <a:lnSpc>
                <a:spcPct val="90000"/>
              </a:lnSpc>
              <a:spcBef>
                <a:spcPct val="0"/>
              </a:spcBef>
            </a:pPr>
            <a:r>
              <a:rPr lang="en-US" dirty="0" smtClean="0"/>
              <a:t>Laura </a:t>
            </a:r>
            <a:r>
              <a:rPr lang="en-US" dirty="0" err="1" smtClean="0"/>
              <a:t>Furgione</a:t>
            </a:r>
            <a:r>
              <a:rPr lang="en-US" dirty="0" smtClean="0"/>
              <a:t>, NWS Director (Acting), co-chair</a:t>
            </a:r>
          </a:p>
          <a:p>
            <a:pPr lvl="2" eaLnBrk="1" hangingPunct="1">
              <a:lnSpc>
                <a:spcPct val="90000"/>
              </a:lnSpc>
              <a:spcBef>
                <a:spcPct val="0"/>
              </a:spcBef>
            </a:pPr>
            <a:r>
              <a:rPr lang="en-US" dirty="0" smtClean="0"/>
              <a:t>Dr. Bob Detrick, AA for OAR, co-chair</a:t>
            </a:r>
          </a:p>
          <a:p>
            <a:pPr marL="400050" lvl="1" indent="0" eaLnBrk="1" hangingPunct="1">
              <a:lnSpc>
                <a:spcPct val="90000"/>
              </a:lnSpc>
              <a:spcBef>
                <a:spcPts val="500"/>
              </a:spcBef>
              <a:spcAft>
                <a:spcPts val="500"/>
              </a:spcAft>
            </a:pPr>
            <a:r>
              <a:rPr lang="en-GB" dirty="0" smtClean="0"/>
              <a:t> Cross-NOAA Membership</a:t>
            </a:r>
            <a:endParaRPr lang="en-US" sz="2800" dirty="0" smtClean="0"/>
          </a:p>
          <a:p>
            <a:pPr marL="0" indent="0" eaLnBrk="1" hangingPunct="1">
              <a:lnSpc>
                <a:spcPct val="90000"/>
              </a:lnSpc>
              <a:spcBef>
                <a:spcPct val="0"/>
              </a:spcBef>
              <a:spcAft>
                <a:spcPts val="500"/>
              </a:spcAft>
            </a:pPr>
            <a:r>
              <a:rPr lang="en-US" b="1" dirty="0" smtClean="0"/>
              <a:t> HFIP Management</a:t>
            </a:r>
            <a:endParaRPr lang="en-US" sz="2400" dirty="0" smtClean="0"/>
          </a:p>
          <a:p>
            <a:pPr marL="400050" lvl="1" indent="0" eaLnBrk="1" hangingPunct="1">
              <a:lnSpc>
                <a:spcPct val="90000"/>
              </a:lnSpc>
              <a:spcBef>
                <a:spcPct val="0"/>
              </a:spcBef>
            </a:pPr>
            <a:r>
              <a:rPr lang="en-US" dirty="0" smtClean="0"/>
              <a:t> Project Manager:  Fred Toepfer, NWS/OST</a:t>
            </a:r>
            <a:endParaRPr lang="en-US" dirty="0"/>
          </a:p>
          <a:p>
            <a:pPr marL="400050" lvl="1" indent="0" eaLnBrk="1" hangingPunct="1">
              <a:lnSpc>
                <a:spcPct val="90000"/>
              </a:lnSpc>
              <a:spcBef>
                <a:spcPct val="0"/>
              </a:spcBef>
            </a:pPr>
            <a:r>
              <a:rPr lang="en-US" dirty="0" smtClean="0"/>
              <a:t> Development Manager:  Robert Gall, UCAR, IPA</a:t>
            </a:r>
          </a:p>
          <a:p>
            <a:pPr marL="400050" lvl="1" indent="0" eaLnBrk="1" hangingPunct="1">
              <a:lnSpc>
                <a:spcPct val="90000"/>
              </a:lnSpc>
              <a:spcBef>
                <a:spcPct val="0"/>
              </a:spcBef>
            </a:pPr>
            <a:r>
              <a:rPr lang="en-US" dirty="0" smtClean="0"/>
              <a:t> Research Lead:  Frank Marks, OAR/AOML/HRD</a:t>
            </a:r>
            <a:endParaRPr lang="en-US" dirty="0"/>
          </a:p>
          <a:p>
            <a:pPr marL="400050" lvl="1" indent="0" eaLnBrk="1" hangingPunct="1">
              <a:lnSpc>
                <a:spcPct val="90000"/>
              </a:lnSpc>
              <a:spcBef>
                <a:spcPct val="0"/>
              </a:spcBef>
            </a:pPr>
            <a:r>
              <a:rPr lang="en-US" dirty="0" smtClean="0"/>
              <a:t> Operations Lead:  Ed Rappaport, NWS/NHC</a:t>
            </a:r>
          </a:p>
          <a:p>
            <a:pPr marL="0" indent="0" eaLnBrk="1" hangingPunct="1">
              <a:lnSpc>
                <a:spcPct val="90000"/>
              </a:lnSpc>
              <a:spcBef>
                <a:spcPct val="0"/>
              </a:spcBef>
            </a:pPr>
            <a:endParaRPr lang="en-US" b="1" dirty="0" smtClean="0"/>
          </a:p>
          <a:p>
            <a:pPr marL="0" indent="0" eaLnBrk="1" hangingPunct="1">
              <a:lnSpc>
                <a:spcPct val="90000"/>
              </a:lnSpc>
              <a:spcBef>
                <a:spcPct val="0"/>
              </a:spcBef>
              <a:buFontTx/>
              <a:buNone/>
            </a:pPr>
            <a:endParaRPr lang="en-US" sz="2000" b="1" dirty="0" smtClean="0"/>
          </a:p>
          <a:p>
            <a:pPr marL="0" indent="0" eaLnBrk="1" hangingPunct="1">
              <a:lnSpc>
                <a:spcPct val="90000"/>
              </a:lnSpc>
              <a:buFontTx/>
              <a:buNone/>
            </a:pPr>
            <a:endParaRPr lang="en-US" sz="2000" dirty="0" smtClean="0"/>
          </a:p>
        </p:txBody>
      </p:sp>
    </p:spTree>
    <p:extLst>
      <p:ext uri="{BB962C8B-B14F-4D97-AF65-F5344CB8AC3E}">
        <p14:creationId xmlns:p14="http://schemas.microsoft.com/office/powerpoint/2010/main" val="103334936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sz="4400" dirty="0" smtClean="0"/>
              <a:t>Scientific Research Committee Membership</a:t>
            </a:r>
          </a:p>
        </p:txBody>
      </p:sp>
      <p:sp>
        <p:nvSpPr>
          <p:cNvPr id="17412" name="Rectangle 160"/>
          <p:cNvSpPr>
            <a:spLocks noChangeArrowheads="1"/>
          </p:cNvSpPr>
          <p:nvPr/>
        </p:nvSpPr>
        <p:spPr bwMode="auto">
          <a:xfrm>
            <a:off x="389466" y="1934270"/>
            <a:ext cx="8263467"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nchor="ctr">
            <a:spAutoFit/>
          </a:bodyPr>
          <a:lstStyle/>
          <a:p>
            <a:pPr defTabSz="2344738">
              <a:tabLst>
                <a:tab pos="2116138" algn="l"/>
                <a:tab pos="3886200" algn="l"/>
                <a:tab pos="7145338" algn="l"/>
              </a:tabLst>
            </a:pPr>
            <a:r>
              <a:rPr lang="en-US" sz="2000" dirty="0">
                <a:solidFill>
                  <a:srgbClr val="000000"/>
                </a:solidFill>
                <a:ea typeface="ＭＳ Ｐゴシック" pitchFamily="34" charset="-128"/>
              </a:rPr>
              <a:t>Mike </a:t>
            </a:r>
            <a:r>
              <a:rPr lang="en-US" sz="2000" dirty="0" smtClean="0">
                <a:solidFill>
                  <a:srgbClr val="000000"/>
                </a:solidFill>
                <a:ea typeface="ＭＳ Ｐゴシック" pitchFamily="34" charset="-128"/>
              </a:rPr>
              <a:t>Montgomery	NPS	TC dynamics	3 </a:t>
            </a:r>
            <a:r>
              <a:rPr lang="en-US" sz="2000" dirty="0">
                <a:solidFill>
                  <a:srgbClr val="000000"/>
                </a:solidFill>
                <a:ea typeface="ＭＳ Ｐゴシック" pitchFamily="34" charset="-128"/>
              </a:rPr>
              <a:t>years</a:t>
            </a:r>
          </a:p>
          <a:p>
            <a:pPr defTabSz="2344738">
              <a:tabLst>
                <a:tab pos="2116138" algn="l"/>
                <a:tab pos="3886200" algn="l"/>
                <a:tab pos="7145338" algn="l"/>
              </a:tabLst>
            </a:pPr>
            <a:endParaRPr lang="en-US" sz="2000" dirty="0">
              <a:solidFill>
                <a:srgbClr val="000000"/>
              </a:solidFill>
              <a:ea typeface="ＭＳ Ｐゴシック" pitchFamily="34" charset="-128"/>
            </a:endParaRPr>
          </a:p>
          <a:p>
            <a:pPr defTabSz="2344738">
              <a:tabLst>
                <a:tab pos="2116138" algn="l"/>
                <a:tab pos="3886200" algn="l"/>
                <a:tab pos="7145338" algn="l"/>
              </a:tabLst>
            </a:pPr>
            <a:r>
              <a:rPr lang="en-US" sz="2000" dirty="0" smtClean="0">
                <a:solidFill>
                  <a:srgbClr val="000000"/>
                </a:solidFill>
                <a:ea typeface="ＭＳ Ｐゴシック" pitchFamily="34" charset="-128"/>
              </a:rPr>
              <a:t>Dave Nolan</a:t>
            </a:r>
            <a:r>
              <a:rPr lang="en-US" sz="2000" dirty="0">
                <a:solidFill>
                  <a:srgbClr val="000000"/>
                </a:solidFill>
                <a:ea typeface="ＭＳ Ｐゴシック" pitchFamily="34" charset="-128"/>
              </a:rPr>
              <a:t>	</a:t>
            </a:r>
            <a:r>
              <a:rPr lang="en-US" sz="2000" dirty="0" smtClean="0">
                <a:solidFill>
                  <a:srgbClr val="000000"/>
                </a:solidFill>
                <a:ea typeface="ＭＳ Ｐゴシック" pitchFamily="34" charset="-128"/>
              </a:rPr>
              <a:t>Miami</a:t>
            </a:r>
            <a:r>
              <a:rPr lang="en-US" sz="2000" dirty="0">
                <a:solidFill>
                  <a:srgbClr val="000000"/>
                </a:solidFill>
                <a:ea typeface="ＭＳ Ｐゴシック" pitchFamily="34" charset="-128"/>
              </a:rPr>
              <a:t>	</a:t>
            </a:r>
            <a:r>
              <a:rPr lang="en-US" sz="2000" dirty="0" smtClean="0">
                <a:solidFill>
                  <a:srgbClr val="000000"/>
                </a:solidFill>
                <a:ea typeface="ＭＳ Ｐゴシック" pitchFamily="34" charset="-128"/>
              </a:rPr>
              <a:t>TC </a:t>
            </a:r>
            <a:r>
              <a:rPr lang="en-US" sz="2000" dirty="0">
                <a:solidFill>
                  <a:srgbClr val="000000"/>
                </a:solidFill>
                <a:ea typeface="ＭＳ Ｐゴシック" pitchFamily="34" charset="-128"/>
              </a:rPr>
              <a:t>regional </a:t>
            </a:r>
            <a:r>
              <a:rPr lang="en-US" sz="2000" dirty="0" smtClean="0">
                <a:solidFill>
                  <a:srgbClr val="000000"/>
                </a:solidFill>
                <a:ea typeface="ＭＳ Ｐゴシック" pitchFamily="34" charset="-128"/>
              </a:rPr>
              <a:t>models</a:t>
            </a:r>
            <a:r>
              <a:rPr lang="en-US" sz="2000" dirty="0">
                <a:solidFill>
                  <a:srgbClr val="000000"/>
                </a:solidFill>
                <a:ea typeface="ＭＳ Ｐゴシック" pitchFamily="34" charset="-128"/>
              </a:rPr>
              <a:t>	</a:t>
            </a:r>
            <a:r>
              <a:rPr lang="en-US" sz="2000" dirty="0" smtClean="0">
                <a:solidFill>
                  <a:srgbClr val="000000"/>
                </a:solidFill>
                <a:ea typeface="ＭＳ Ｐゴシック" pitchFamily="34" charset="-128"/>
              </a:rPr>
              <a:t>3 </a:t>
            </a:r>
            <a:r>
              <a:rPr lang="en-US" sz="2000" dirty="0">
                <a:solidFill>
                  <a:srgbClr val="000000"/>
                </a:solidFill>
                <a:ea typeface="ＭＳ Ｐゴシック" pitchFamily="34" charset="-128"/>
              </a:rPr>
              <a:t>years</a:t>
            </a:r>
          </a:p>
          <a:p>
            <a:pPr defTabSz="2344738">
              <a:tabLst>
                <a:tab pos="2116138" algn="l"/>
                <a:tab pos="3886200" algn="l"/>
                <a:tab pos="7145338" algn="l"/>
              </a:tabLst>
            </a:pPr>
            <a:endParaRPr lang="en-US" sz="2000" dirty="0">
              <a:solidFill>
                <a:srgbClr val="000000"/>
              </a:solidFill>
              <a:ea typeface="ＭＳ Ｐゴシック" pitchFamily="34" charset="-128"/>
            </a:endParaRPr>
          </a:p>
          <a:p>
            <a:pPr defTabSz="2344738">
              <a:tabLst>
                <a:tab pos="2116138" algn="l"/>
                <a:tab pos="3886200" algn="l"/>
                <a:tab pos="7145338" algn="l"/>
              </a:tabLst>
            </a:pPr>
            <a:r>
              <a:rPr lang="en-US" sz="2000" dirty="0">
                <a:solidFill>
                  <a:srgbClr val="000000"/>
                </a:solidFill>
                <a:ea typeface="ＭＳ Ｐゴシック" pitchFamily="34" charset="-128"/>
              </a:rPr>
              <a:t>Gary </a:t>
            </a:r>
            <a:r>
              <a:rPr lang="en-US" sz="2000" dirty="0" smtClean="0">
                <a:solidFill>
                  <a:srgbClr val="000000"/>
                </a:solidFill>
                <a:ea typeface="ＭＳ Ｐゴシック" pitchFamily="34" charset="-128"/>
              </a:rPr>
              <a:t>Barnes	UH</a:t>
            </a:r>
            <a:r>
              <a:rPr lang="en-US" sz="2000" dirty="0">
                <a:solidFill>
                  <a:srgbClr val="000000"/>
                </a:solidFill>
                <a:ea typeface="ＭＳ Ｐゴシック" pitchFamily="34" charset="-128"/>
              </a:rPr>
              <a:t>/</a:t>
            </a:r>
            <a:r>
              <a:rPr lang="en-US" sz="2000" dirty="0" err="1">
                <a:solidFill>
                  <a:srgbClr val="000000"/>
                </a:solidFill>
                <a:ea typeface="ＭＳ Ｐゴシック" pitchFamily="34" charset="-128"/>
              </a:rPr>
              <a:t>Manoa</a:t>
            </a:r>
            <a:r>
              <a:rPr lang="en-US" sz="2000" dirty="0">
                <a:solidFill>
                  <a:srgbClr val="000000"/>
                </a:solidFill>
                <a:ea typeface="ＭＳ Ｐゴシック" pitchFamily="34" charset="-128"/>
              </a:rPr>
              <a:t>	</a:t>
            </a:r>
            <a:r>
              <a:rPr lang="en-US" sz="2000" dirty="0" smtClean="0">
                <a:solidFill>
                  <a:srgbClr val="000000"/>
                </a:solidFill>
                <a:ea typeface="ＭＳ Ｐゴシック" pitchFamily="34" charset="-128"/>
              </a:rPr>
              <a:t>TC structure</a:t>
            </a:r>
            <a:r>
              <a:rPr lang="en-US" sz="2000" dirty="0">
                <a:solidFill>
                  <a:srgbClr val="000000"/>
                </a:solidFill>
                <a:ea typeface="ＭＳ Ｐゴシック" pitchFamily="34" charset="-128"/>
              </a:rPr>
              <a:t>	</a:t>
            </a:r>
            <a:r>
              <a:rPr lang="en-US" sz="2000" dirty="0" smtClean="0">
                <a:solidFill>
                  <a:srgbClr val="000000"/>
                </a:solidFill>
                <a:ea typeface="ＭＳ Ｐゴシック" pitchFamily="34" charset="-128"/>
              </a:rPr>
              <a:t>3 </a:t>
            </a:r>
            <a:r>
              <a:rPr lang="en-US" sz="2000" dirty="0">
                <a:solidFill>
                  <a:srgbClr val="000000"/>
                </a:solidFill>
                <a:ea typeface="ＭＳ Ｐゴシック" pitchFamily="34" charset="-128"/>
              </a:rPr>
              <a:t>years</a:t>
            </a:r>
          </a:p>
          <a:p>
            <a:pPr defTabSz="2344738">
              <a:tabLst>
                <a:tab pos="2116138" algn="l"/>
                <a:tab pos="3886200" algn="l"/>
                <a:tab pos="7145338" algn="l"/>
              </a:tabLst>
            </a:pPr>
            <a:endParaRPr lang="en-US" sz="2000" dirty="0">
              <a:solidFill>
                <a:srgbClr val="000000"/>
              </a:solidFill>
              <a:ea typeface="ＭＳ Ｐゴシック" pitchFamily="34" charset="-128"/>
            </a:endParaRPr>
          </a:p>
          <a:p>
            <a:pPr defTabSz="2344738">
              <a:tabLst>
                <a:tab pos="2116138" algn="l"/>
                <a:tab pos="3886200" algn="l"/>
                <a:tab pos="7145338" algn="l"/>
              </a:tabLst>
            </a:pPr>
            <a:r>
              <a:rPr lang="en-US" sz="2000" dirty="0">
                <a:solidFill>
                  <a:srgbClr val="000000"/>
                </a:solidFill>
                <a:ea typeface="ＭＳ Ｐゴシック" pitchFamily="34" charset="-128"/>
              </a:rPr>
              <a:t>Jim Price	</a:t>
            </a:r>
            <a:r>
              <a:rPr lang="en-US" sz="2000" dirty="0" smtClean="0">
                <a:solidFill>
                  <a:srgbClr val="000000"/>
                </a:solidFill>
                <a:ea typeface="ＭＳ Ｐゴシック" pitchFamily="34" charset="-128"/>
              </a:rPr>
              <a:t>Woods </a:t>
            </a:r>
            <a:r>
              <a:rPr lang="en-US" sz="2000" dirty="0">
                <a:solidFill>
                  <a:srgbClr val="000000"/>
                </a:solidFill>
                <a:ea typeface="ＭＳ Ｐゴシック" pitchFamily="34" charset="-128"/>
              </a:rPr>
              <a:t>Hole 	Coupled </a:t>
            </a:r>
            <a:r>
              <a:rPr lang="en-US" sz="2000" dirty="0" smtClean="0">
                <a:solidFill>
                  <a:srgbClr val="000000"/>
                </a:solidFill>
                <a:ea typeface="ＭＳ Ｐゴシック" pitchFamily="34" charset="-128"/>
              </a:rPr>
              <a:t>models	2 </a:t>
            </a:r>
            <a:r>
              <a:rPr lang="en-US" sz="2000" dirty="0">
                <a:solidFill>
                  <a:srgbClr val="000000"/>
                </a:solidFill>
                <a:ea typeface="ＭＳ Ｐゴシック" pitchFamily="34" charset="-128"/>
              </a:rPr>
              <a:t>years</a:t>
            </a:r>
          </a:p>
          <a:p>
            <a:pPr defTabSz="2344738">
              <a:tabLst>
                <a:tab pos="2116138" algn="l"/>
                <a:tab pos="3886200" algn="l"/>
                <a:tab pos="7145338" algn="l"/>
              </a:tabLst>
            </a:pPr>
            <a:endParaRPr lang="en-US" sz="2000" dirty="0">
              <a:solidFill>
                <a:srgbClr val="000000"/>
              </a:solidFill>
              <a:ea typeface="ＭＳ Ｐゴシック" pitchFamily="34" charset="-128"/>
            </a:endParaRPr>
          </a:p>
          <a:p>
            <a:pPr defTabSz="2344738">
              <a:tabLst>
                <a:tab pos="2116138" algn="l"/>
                <a:tab pos="3886200" algn="l"/>
                <a:tab pos="7145338" algn="l"/>
              </a:tabLst>
            </a:pPr>
            <a:r>
              <a:rPr lang="en-US" sz="2000" dirty="0" smtClean="0">
                <a:solidFill>
                  <a:srgbClr val="000000"/>
                </a:solidFill>
                <a:ea typeface="ＭＳ Ｐゴシック" pitchFamily="34" charset="-128"/>
              </a:rPr>
              <a:t>Bob Hart</a:t>
            </a:r>
            <a:r>
              <a:rPr lang="en-US" sz="2000" dirty="0">
                <a:solidFill>
                  <a:srgbClr val="000000"/>
                </a:solidFill>
                <a:ea typeface="ＭＳ Ｐゴシック" pitchFamily="34" charset="-128"/>
              </a:rPr>
              <a:t>	</a:t>
            </a:r>
            <a:r>
              <a:rPr lang="en-US" sz="2000" dirty="0" smtClean="0">
                <a:solidFill>
                  <a:srgbClr val="000000"/>
                </a:solidFill>
                <a:ea typeface="ＭＳ Ｐゴシック" pitchFamily="34" charset="-128"/>
              </a:rPr>
              <a:t>FSU</a:t>
            </a:r>
            <a:r>
              <a:rPr lang="en-US" sz="2000" dirty="0">
                <a:solidFill>
                  <a:srgbClr val="000000"/>
                </a:solidFill>
                <a:ea typeface="ＭＳ Ｐゴシック" pitchFamily="34" charset="-128"/>
              </a:rPr>
              <a:t>	</a:t>
            </a:r>
            <a:r>
              <a:rPr lang="en-US" sz="2000" dirty="0" smtClean="0">
                <a:solidFill>
                  <a:srgbClr val="000000"/>
                </a:solidFill>
                <a:ea typeface="ＭＳ Ｐゴシック" pitchFamily="34" charset="-128"/>
              </a:rPr>
              <a:t>TC </a:t>
            </a:r>
            <a:r>
              <a:rPr lang="en-US" sz="2000" dirty="0">
                <a:solidFill>
                  <a:srgbClr val="000000"/>
                </a:solidFill>
                <a:ea typeface="ＭＳ Ｐゴシック" pitchFamily="34" charset="-128"/>
              </a:rPr>
              <a:t>environment </a:t>
            </a:r>
            <a:r>
              <a:rPr lang="en-US" sz="2000" dirty="0" smtClean="0">
                <a:solidFill>
                  <a:srgbClr val="000000"/>
                </a:solidFill>
                <a:ea typeface="ＭＳ Ｐゴシック" pitchFamily="34" charset="-128"/>
              </a:rPr>
              <a:t>interaction	2 </a:t>
            </a:r>
            <a:r>
              <a:rPr lang="en-US" sz="2000" dirty="0">
                <a:solidFill>
                  <a:srgbClr val="000000"/>
                </a:solidFill>
                <a:ea typeface="ＭＳ Ｐゴシック" pitchFamily="34" charset="-128"/>
              </a:rPr>
              <a:t>years</a:t>
            </a:r>
          </a:p>
          <a:p>
            <a:pPr defTabSz="2344738">
              <a:tabLst>
                <a:tab pos="2116138" algn="l"/>
                <a:tab pos="3886200" algn="l"/>
                <a:tab pos="7145338" algn="l"/>
              </a:tabLst>
            </a:pPr>
            <a:endParaRPr lang="en-US" sz="2000" dirty="0">
              <a:solidFill>
                <a:srgbClr val="000000"/>
              </a:solidFill>
              <a:ea typeface="ＭＳ Ｐゴシック" pitchFamily="34" charset="-128"/>
            </a:endParaRPr>
          </a:p>
          <a:p>
            <a:pPr defTabSz="2344738">
              <a:tabLst>
                <a:tab pos="2116138" algn="l"/>
                <a:tab pos="3886200" algn="l"/>
                <a:tab pos="7145338" algn="l"/>
              </a:tabLst>
            </a:pPr>
            <a:r>
              <a:rPr lang="en-US" sz="2000" dirty="0">
                <a:solidFill>
                  <a:srgbClr val="000000"/>
                </a:solidFill>
                <a:ea typeface="ＭＳ Ｐゴシック" pitchFamily="34" charset="-128"/>
              </a:rPr>
              <a:t>Jim Goerss 	</a:t>
            </a:r>
            <a:r>
              <a:rPr lang="en-US" sz="2000" dirty="0" smtClean="0">
                <a:solidFill>
                  <a:srgbClr val="000000"/>
                </a:solidFill>
                <a:ea typeface="ＭＳ Ｐゴシック" pitchFamily="34" charset="-128"/>
              </a:rPr>
              <a:t>NRL </a:t>
            </a:r>
            <a:r>
              <a:rPr lang="en-US" sz="2000" dirty="0">
                <a:solidFill>
                  <a:srgbClr val="000000"/>
                </a:solidFill>
                <a:ea typeface="ＭＳ Ｐゴシック" pitchFamily="34" charset="-128"/>
              </a:rPr>
              <a:t>Monterey 	Global models/</a:t>
            </a:r>
            <a:r>
              <a:rPr lang="en-US" sz="2000" dirty="0" smtClean="0">
                <a:solidFill>
                  <a:srgbClr val="000000"/>
                </a:solidFill>
                <a:ea typeface="ＭＳ Ｐゴシック" pitchFamily="34" charset="-128"/>
              </a:rPr>
              <a:t>ensembles	2 </a:t>
            </a:r>
            <a:r>
              <a:rPr lang="en-US" sz="2000" dirty="0">
                <a:solidFill>
                  <a:srgbClr val="000000"/>
                </a:solidFill>
                <a:ea typeface="ＭＳ Ｐゴシック" pitchFamily="34" charset="-128"/>
              </a:rPr>
              <a:t>years</a:t>
            </a:r>
          </a:p>
        </p:txBody>
      </p:sp>
      <p:sp>
        <p:nvSpPr>
          <p:cNvPr id="17413" name="Text Box 161"/>
          <p:cNvSpPr txBox="1">
            <a:spLocks noChangeArrowheads="1"/>
          </p:cNvSpPr>
          <p:nvPr/>
        </p:nvSpPr>
        <p:spPr bwMode="auto">
          <a:xfrm>
            <a:off x="397931" y="1608671"/>
            <a:ext cx="8661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tabLst>
                <a:tab pos="2057400" algn="l"/>
                <a:tab pos="3886200" algn="l"/>
                <a:tab pos="6688138" algn="l"/>
              </a:tabLst>
            </a:pPr>
            <a:r>
              <a:rPr lang="en-US" sz="2000" u="sng" dirty="0" smtClean="0">
                <a:solidFill>
                  <a:srgbClr val="000000"/>
                </a:solidFill>
                <a:ea typeface="ＭＳ Ｐゴシック" pitchFamily="34" charset="-128"/>
              </a:rPr>
              <a:t>Name	Organization	Area </a:t>
            </a:r>
            <a:r>
              <a:rPr lang="en-US" sz="2000" u="sng" dirty="0">
                <a:solidFill>
                  <a:srgbClr val="000000"/>
                </a:solidFill>
                <a:ea typeface="ＭＳ Ｐゴシック" pitchFamily="34" charset="-128"/>
              </a:rPr>
              <a:t>of </a:t>
            </a:r>
            <a:r>
              <a:rPr lang="en-US" sz="2000" u="sng" dirty="0" smtClean="0">
                <a:solidFill>
                  <a:srgbClr val="000000"/>
                </a:solidFill>
                <a:ea typeface="ＭＳ Ｐゴシック" pitchFamily="34" charset="-128"/>
              </a:rPr>
              <a:t>Expertise	Term </a:t>
            </a:r>
            <a:r>
              <a:rPr lang="en-US" sz="2000" u="sng" dirty="0">
                <a:solidFill>
                  <a:srgbClr val="000000"/>
                </a:solidFill>
                <a:ea typeface="ＭＳ Ｐゴシック" pitchFamily="34" charset="-128"/>
              </a:rPr>
              <a:t>of Service</a:t>
            </a:r>
          </a:p>
        </p:txBody>
      </p:sp>
    </p:spTree>
    <p:extLst>
      <p:ext uri="{BB962C8B-B14F-4D97-AF65-F5344CB8AC3E}">
        <p14:creationId xmlns:p14="http://schemas.microsoft.com/office/powerpoint/2010/main" val="34076034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7"/>
          <p:cNvSpPr txBox="1">
            <a:spLocks noChangeArrowheads="1"/>
          </p:cNvSpPr>
          <p:nvPr/>
        </p:nvSpPr>
        <p:spPr>
          <a:xfrm>
            <a:off x="0" y="0"/>
            <a:ext cx="7747000" cy="1333500"/>
          </a:xfrm>
          <a:prstGeom prst="rect">
            <a:avLst/>
          </a:prstGeom>
        </p:spPr>
        <p:txBody>
          <a:bodyPr rIns="30479"/>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eaLnBrk="1" hangingPunct="1"/>
            <a:r>
              <a:rPr lang="en-US" sz="4800" dirty="0" smtClean="0">
                <a:latin typeface="Calibri" charset="0"/>
                <a:ea typeface="Calibri" charset="0"/>
                <a:cs typeface="Calibri" charset="0"/>
              </a:rPr>
              <a:t>Global Model Development – </a:t>
            </a:r>
            <a:r>
              <a:rPr lang="en-US" sz="4000" dirty="0" smtClean="0">
                <a:latin typeface="Calibri" charset="0"/>
                <a:ea typeface="Calibri" charset="0"/>
                <a:cs typeface="Calibri" charset="0"/>
              </a:rPr>
              <a:t>Ensemble – Uncertainty</a:t>
            </a:r>
            <a:endParaRPr lang="en-US" sz="4800" dirty="0" smtClean="0">
              <a:latin typeface="Calibri" charset="0"/>
              <a:ea typeface="Calibri" charset="0"/>
              <a:cs typeface="Calibri" charset="0"/>
            </a:endParaRPr>
          </a:p>
        </p:txBody>
      </p:sp>
      <p:sp>
        <p:nvSpPr>
          <p:cNvPr id="23" name="Text Box 8"/>
          <p:cNvSpPr txBox="1">
            <a:spLocks noChangeArrowheads="1"/>
          </p:cNvSpPr>
          <p:nvPr/>
        </p:nvSpPr>
        <p:spPr bwMode="auto">
          <a:xfrm>
            <a:off x="5310781" y="6614469"/>
            <a:ext cx="3721098" cy="261610"/>
          </a:xfrm>
          <a:prstGeom prst="rect">
            <a:avLst/>
          </a:prstGeom>
          <a:noFill/>
          <a:ln w="9525">
            <a:noFill/>
            <a:miter lim="800000"/>
            <a:headEnd/>
            <a:tailEnd/>
          </a:ln>
        </p:spPr>
        <p:txBody>
          <a:bodyPr wrap="square">
            <a:prstTxWarp prst="textNoShape">
              <a:avLst/>
            </a:prstTxWarp>
            <a:spAutoFit/>
          </a:bodyPr>
          <a:lstStyle/>
          <a:p>
            <a:r>
              <a:rPr lang="en-US" sz="1100" dirty="0" smtClean="0">
                <a:latin typeface="Calibri" charset="0"/>
                <a:ea typeface="Arial" charset="0"/>
                <a:cs typeface="Arial" charset="0"/>
              </a:rPr>
              <a:t>Global Model Team - Tom </a:t>
            </a:r>
            <a:r>
              <a:rPr lang="en-US" sz="1100" dirty="0" err="1">
                <a:latin typeface="Calibri" charset="0"/>
                <a:ea typeface="Arial" charset="0"/>
                <a:cs typeface="Arial" charset="0"/>
              </a:rPr>
              <a:t>Hamill</a:t>
            </a:r>
            <a:r>
              <a:rPr lang="en-US" sz="1100" dirty="0">
                <a:latin typeface="Calibri" charset="0"/>
                <a:ea typeface="Arial" charset="0"/>
                <a:cs typeface="Arial" charset="0"/>
              </a:rPr>
              <a:t> &amp; Jeff </a:t>
            </a:r>
            <a:r>
              <a:rPr lang="en-US" sz="1100" dirty="0" smtClean="0">
                <a:latin typeface="Calibri" charset="0"/>
                <a:ea typeface="Arial" charset="0"/>
                <a:cs typeface="Arial" charset="0"/>
              </a:rPr>
              <a:t>Whitaker </a:t>
            </a:r>
            <a:r>
              <a:rPr lang="en-US" sz="1100" dirty="0">
                <a:latin typeface="Calibri" charset="0"/>
                <a:ea typeface="Arial" charset="0"/>
                <a:cs typeface="Arial" charset="0"/>
              </a:rPr>
              <a:t>(ESRL)</a:t>
            </a:r>
          </a:p>
        </p:txBody>
      </p:sp>
      <p:pic>
        <p:nvPicPr>
          <p:cNvPr id="35" name="Picture 2" descr="C:\Disc F\HFIP\final 5 day.png"/>
          <p:cNvPicPr>
            <a:picLocks noChangeAspect="1" noChangeArrowheads="1"/>
          </p:cNvPicPr>
          <p:nvPr/>
        </p:nvPicPr>
        <p:blipFill>
          <a:blip r:embed="rId3" cstate="email">
            <a:extLst>
              <a:ext uri="{28A0092B-C50C-407E-A947-70E740481C1C}">
                <a14:useLocalDpi xmlns:a14="http://schemas.microsoft.com/office/drawing/2010/main"/>
              </a:ext>
            </a:extLst>
          </a:blip>
          <a:srcRect l="10835" t="15559" r="13318" b="10951"/>
          <a:stretch>
            <a:fillRect/>
          </a:stretch>
        </p:blipFill>
        <p:spPr bwMode="auto">
          <a:xfrm>
            <a:off x="768666" y="1278467"/>
            <a:ext cx="7876502" cy="5079999"/>
          </a:xfrm>
          <a:prstGeom prst="rect">
            <a:avLst/>
          </a:prstGeom>
          <a:noFill/>
        </p:spPr>
      </p:pic>
      <p:sp>
        <p:nvSpPr>
          <p:cNvPr id="36" name="Rectangle 35"/>
          <p:cNvSpPr/>
          <p:nvPr/>
        </p:nvSpPr>
        <p:spPr>
          <a:xfrm>
            <a:off x="5999988" y="1538851"/>
            <a:ext cx="2440470" cy="1024635"/>
          </a:xfrm>
          <a:prstGeom prst="rect">
            <a:avLst/>
          </a:prstGeom>
          <a:noFill/>
          <a:ln>
            <a:solidFill>
              <a:schemeClr val="bg1"/>
            </a:solidFill>
          </a:ln>
        </p:spPr>
        <p:txBody>
          <a:bodyPr wrap="square">
            <a:spAutoFit/>
          </a:bodyPr>
          <a:lstStyle/>
          <a:p>
            <a:r>
              <a:rPr lang="en-US" sz="2000" b="1" dirty="0" smtClean="0">
                <a:latin typeface="+mn-lt"/>
              </a:rPr>
              <a:t>Numbers indicate time in days from beginning of forecast </a:t>
            </a:r>
            <a:endParaRPr lang="en-US" sz="2000" b="1" dirty="0">
              <a:latin typeface="+mn-lt"/>
            </a:endParaRPr>
          </a:p>
        </p:txBody>
      </p:sp>
      <p:sp>
        <p:nvSpPr>
          <p:cNvPr id="37" name="Rectangle 36"/>
          <p:cNvSpPr/>
          <p:nvPr/>
        </p:nvSpPr>
        <p:spPr>
          <a:xfrm>
            <a:off x="3787390" y="4928255"/>
            <a:ext cx="1319173" cy="527842"/>
          </a:xfrm>
          <a:prstGeom prst="rect">
            <a:avLst/>
          </a:prstGeom>
          <a:noFill/>
        </p:spPr>
        <p:txBody>
          <a:bodyPr wrap="square">
            <a:spAutoFit/>
          </a:bodyPr>
          <a:lstStyle/>
          <a:p>
            <a:r>
              <a:rPr lang="en-US" sz="1400" b="1" dirty="0" smtClean="0">
                <a:latin typeface="+mn-lt"/>
              </a:rPr>
              <a:t>Sandy Named 10/22/12 06Z</a:t>
            </a:r>
            <a:endParaRPr lang="en-US" sz="1400" b="1" dirty="0">
              <a:latin typeface="+mn-lt"/>
            </a:endParaRPr>
          </a:p>
        </p:txBody>
      </p:sp>
      <p:cxnSp>
        <p:nvCxnSpPr>
          <p:cNvPr id="38" name="Straight Arrow Connector 37"/>
          <p:cNvCxnSpPr/>
          <p:nvPr/>
        </p:nvCxnSpPr>
        <p:spPr>
          <a:xfrm flipH="1">
            <a:off x="2760133" y="5200641"/>
            <a:ext cx="1027257" cy="124886"/>
          </a:xfrm>
          <a:prstGeom prst="straightConnector1">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1461886" y="3988454"/>
            <a:ext cx="917247" cy="527842"/>
          </a:xfrm>
          <a:prstGeom prst="rect">
            <a:avLst/>
          </a:prstGeom>
          <a:noFill/>
        </p:spPr>
        <p:txBody>
          <a:bodyPr wrap="square">
            <a:spAutoFit/>
          </a:bodyPr>
          <a:lstStyle/>
          <a:p>
            <a:pPr algn="ctr"/>
            <a:r>
              <a:rPr lang="en-US" sz="1400" b="1" dirty="0" smtClean="0">
                <a:latin typeface="+mn-lt"/>
              </a:rPr>
              <a:t>Ensemble Mean</a:t>
            </a:r>
            <a:endParaRPr lang="en-US" sz="1400" b="1" dirty="0">
              <a:latin typeface="+mn-lt"/>
            </a:endParaRPr>
          </a:p>
        </p:txBody>
      </p:sp>
      <p:sp>
        <p:nvSpPr>
          <p:cNvPr id="40" name="Rectangle 39"/>
          <p:cNvSpPr/>
          <p:nvPr/>
        </p:nvSpPr>
        <p:spPr>
          <a:xfrm>
            <a:off x="3361811" y="4141055"/>
            <a:ext cx="1049322" cy="338554"/>
          </a:xfrm>
          <a:prstGeom prst="rect">
            <a:avLst/>
          </a:prstGeom>
        </p:spPr>
        <p:txBody>
          <a:bodyPr wrap="square">
            <a:spAutoFit/>
          </a:bodyPr>
          <a:lstStyle/>
          <a:p>
            <a:r>
              <a:rPr lang="en-US" sz="1600" b="1" dirty="0" smtClean="0">
                <a:solidFill>
                  <a:srgbClr val="00B050"/>
                </a:solidFill>
                <a:latin typeface="+mn-lt"/>
              </a:rPr>
              <a:t>Observed</a:t>
            </a:r>
            <a:endParaRPr lang="en-US" sz="1600" b="1" dirty="0">
              <a:solidFill>
                <a:srgbClr val="00B050"/>
              </a:solidFill>
              <a:latin typeface="+mn-lt"/>
            </a:endParaRPr>
          </a:p>
        </p:txBody>
      </p:sp>
      <p:cxnSp>
        <p:nvCxnSpPr>
          <p:cNvPr id="41" name="Straight Arrow Connector 40"/>
          <p:cNvCxnSpPr/>
          <p:nvPr/>
        </p:nvCxnSpPr>
        <p:spPr>
          <a:xfrm>
            <a:off x="2788345" y="4479305"/>
            <a:ext cx="9" cy="62523"/>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282216" y="4034186"/>
            <a:ext cx="1744184" cy="714139"/>
          </a:xfrm>
          <a:prstGeom prst="rect">
            <a:avLst/>
          </a:prstGeom>
          <a:noFill/>
        </p:spPr>
        <p:txBody>
          <a:bodyPr wrap="square" rtlCol="0">
            <a:spAutoFit/>
          </a:bodyPr>
          <a:lstStyle/>
          <a:p>
            <a:r>
              <a:rPr lang="en-US" sz="2000" b="1" dirty="0" smtClean="0">
                <a:latin typeface="+mn-lt"/>
              </a:rPr>
              <a:t>5 day forecast before landfall</a:t>
            </a:r>
            <a:endParaRPr lang="en-US" sz="2000" b="1" dirty="0">
              <a:latin typeface="+mn-lt"/>
            </a:endParaRPr>
          </a:p>
        </p:txBody>
      </p:sp>
      <p:cxnSp>
        <p:nvCxnSpPr>
          <p:cNvPr id="46" name="Straight Arrow Connector 45"/>
          <p:cNvCxnSpPr>
            <a:stCxn id="39" idx="3"/>
          </p:cNvCxnSpPr>
          <p:nvPr/>
        </p:nvCxnSpPr>
        <p:spPr>
          <a:xfrm>
            <a:off x="2379133" y="4252375"/>
            <a:ext cx="516467" cy="361958"/>
          </a:xfrm>
          <a:prstGeom prst="straightConnector1">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0" idx="1"/>
          </p:cNvCxnSpPr>
          <p:nvPr/>
        </p:nvCxnSpPr>
        <p:spPr>
          <a:xfrm flipH="1">
            <a:off x="3048000" y="4310332"/>
            <a:ext cx="313811" cy="236262"/>
          </a:xfrm>
          <a:prstGeom prst="straightConnector1">
            <a:avLst/>
          </a:prstGeom>
          <a:ln w="38100" cmpd="sng">
            <a:solidFill>
              <a:srgbClr val="008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758274" y="5300129"/>
            <a:ext cx="3852333" cy="523220"/>
          </a:xfrm>
          <a:prstGeom prst="rect">
            <a:avLst/>
          </a:prstGeom>
          <a:noFill/>
        </p:spPr>
        <p:txBody>
          <a:bodyPr wrap="square" rtlCol="0">
            <a:spAutoFit/>
          </a:bodyPr>
          <a:lstStyle/>
          <a:p>
            <a:pPr algn="ctr"/>
            <a:r>
              <a:rPr lang="en-US" sz="1400" b="1" dirty="0" smtClean="0"/>
              <a:t>HFIP Global Ensemble Forecast </a:t>
            </a:r>
          </a:p>
          <a:p>
            <a:pPr algn="ctr"/>
            <a:r>
              <a:rPr lang="en-US" sz="1400" b="1" dirty="0" smtClean="0"/>
              <a:t>Hurricane Sandy 00Z Thursday 10/25/2012</a:t>
            </a:r>
            <a:endParaRPr lang="en-US" sz="1400" b="1" dirty="0"/>
          </a:p>
        </p:txBody>
      </p:sp>
      <p:graphicFrame>
        <p:nvGraphicFramePr>
          <p:cNvPr id="53" name="Chart 52"/>
          <p:cNvGraphicFramePr/>
          <p:nvPr>
            <p:extLst>
              <p:ext uri="{D42A27DB-BD31-4B8C-83A1-F6EECF244321}">
                <p14:modId xmlns:p14="http://schemas.microsoft.com/office/powerpoint/2010/main" val="1790364640"/>
              </p:ext>
            </p:extLst>
          </p:nvPr>
        </p:nvGraphicFramePr>
        <p:xfrm>
          <a:off x="1066800" y="1447800"/>
          <a:ext cx="7467600" cy="5054600"/>
        </p:xfrm>
        <a:graphic>
          <a:graphicData uri="http://schemas.openxmlformats.org/drawingml/2006/chart">
            <c:chart xmlns:c="http://schemas.openxmlformats.org/drawingml/2006/chart" xmlns:r="http://schemas.openxmlformats.org/officeDocument/2006/relationships" r:id="rId4"/>
          </a:graphicData>
        </a:graphic>
      </p:graphicFrame>
      <p:cxnSp>
        <p:nvCxnSpPr>
          <p:cNvPr id="54" name="Straight Connector 53"/>
          <p:cNvCxnSpPr/>
          <p:nvPr/>
        </p:nvCxnSpPr>
        <p:spPr>
          <a:xfrm flipH="1" flipV="1">
            <a:off x="3269734" y="1600200"/>
            <a:ext cx="41370" cy="41320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1623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4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9"/>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4"/>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5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39" grpId="0"/>
      <p:bldP spid="40" grpId="0"/>
      <p:bldP spid="42" grpId="0"/>
      <p:bldP spid="52" grpId="0"/>
      <p:bldGraphic spid="53"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2-08-30 at 2.40.14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181" y="1465483"/>
            <a:ext cx="3580907" cy="2631946"/>
          </a:xfrm>
          <a:prstGeom prst="rect">
            <a:avLst/>
          </a:prstGeom>
        </p:spPr>
      </p:pic>
      <p:sp>
        <p:nvSpPr>
          <p:cNvPr id="26" name="Rectangle 8"/>
          <p:cNvSpPr>
            <a:spLocks/>
          </p:cNvSpPr>
          <p:nvPr/>
        </p:nvSpPr>
        <p:spPr bwMode="auto">
          <a:xfrm>
            <a:off x="1819846" y="1577295"/>
            <a:ext cx="1833485" cy="369332"/>
          </a:xfrm>
          <a:prstGeom prst="rect">
            <a:avLst/>
          </a:prstGeom>
          <a:noFill/>
          <a:ln w="12700">
            <a:noFill/>
            <a:miter lim="800000"/>
            <a:headEnd/>
            <a:tailEnd/>
          </a:ln>
        </p:spPr>
        <p:txBody>
          <a:bodyPr wrap="square" lIns="0" tIns="0" rIns="40639" bIns="0">
            <a:prstTxWarp prst="textNoShape">
              <a:avLst/>
            </a:prstTxWarp>
            <a:spAutoFit/>
          </a:bodyPr>
          <a:lstStyle/>
          <a:p>
            <a:pPr marL="39688" algn="ctr"/>
            <a:r>
              <a:rPr lang="en-US" sz="1200" b="1" dirty="0" smtClean="0">
                <a:solidFill>
                  <a:srgbClr val="FFFFFF"/>
                </a:solidFill>
                <a:latin typeface="Calibri" charset="0"/>
                <a:ea typeface="Arial" charset="0"/>
                <a:cs typeface="Arial" charset="0"/>
                <a:sym typeface="Arial" charset="0"/>
              </a:rPr>
              <a:t>4 </a:t>
            </a:r>
            <a:r>
              <a:rPr lang="en-US" sz="1200" b="1" dirty="0">
                <a:solidFill>
                  <a:srgbClr val="FFFFFF"/>
                </a:solidFill>
                <a:latin typeface="Calibri" charset="0"/>
                <a:ea typeface="Arial" charset="0"/>
                <a:cs typeface="Arial" charset="0"/>
                <a:sym typeface="Arial" charset="0"/>
              </a:rPr>
              <a:t>P-3 Flights</a:t>
            </a:r>
          </a:p>
          <a:p>
            <a:pPr marL="39688" algn="ctr"/>
            <a:r>
              <a:rPr lang="en-US" sz="1200" b="1" dirty="0" smtClean="0">
                <a:solidFill>
                  <a:srgbClr val="FFFFFF"/>
                </a:solidFill>
                <a:latin typeface="Calibri" charset="0"/>
                <a:ea typeface="Arial" charset="0"/>
                <a:cs typeface="Arial" charset="0"/>
                <a:sym typeface="Arial" charset="0"/>
              </a:rPr>
              <a:t>22 </a:t>
            </a:r>
            <a:r>
              <a:rPr lang="en-US" sz="1200" b="1" dirty="0">
                <a:solidFill>
                  <a:srgbClr val="FFFFFF"/>
                </a:solidFill>
                <a:latin typeface="Calibri" charset="0"/>
                <a:ea typeface="Arial" charset="0"/>
                <a:cs typeface="Arial" charset="0"/>
                <a:sym typeface="Arial" charset="0"/>
              </a:rPr>
              <a:t>August – </a:t>
            </a:r>
            <a:r>
              <a:rPr lang="en-US" sz="1200" b="1" dirty="0" smtClean="0">
                <a:solidFill>
                  <a:srgbClr val="FFFFFF"/>
                </a:solidFill>
                <a:latin typeface="Calibri" charset="0"/>
                <a:ea typeface="Arial" charset="0"/>
                <a:cs typeface="Arial" charset="0"/>
                <a:sym typeface="Arial" charset="0"/>
              </a:rPr>
              <a:t>24 August 2011</a:t>
            </a:r>
            <a:endParaRPr lang="en-US" sz="1200" b="1" dirty="0">
              <a:solidFill>
                <a:srgbClr val="FFFFFF"/>
              </a:solidFill>
              <a:latin typeface="Calibri" charset="0"/>
              <a:ea typeface="Arial" charset="0"/>
              <a:cs typeface="Arial" charset="0"/>
              <a:sym typeface="Arial" charset="0"/>
            </a:endParaRPr>
          </a:p>
        </p:txBody>
      </p:sp>
      <p:sp>
        <p:nvSpPr>
          <p:cNvPr id="21507" name="Text Box 4"/>
          <p:cNvSpPr txBox="1">
            <a:spLocks noChangeArrowheads="1"/>
          </p:cNvSpPr>
          <p:nvPr/>
        </p:nvSpPr>
        <p:spPr bwMode="auto">
          <a:xfrm>
            <a:off x="249328" y="4537928"/>
            <a:ext cx="2969745" cy="1423467"/>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17475" indent="-117475" eaLnBrk="1" hangingPunct="1">
              <a:spcBef>
                <a:spcPts val="300"/>
              </a:spcBef>
              <a:buFont typeface="Arial"/>
              <a:buChar char="•"/>
            </a:pPr>
            <a:r>
              <a:rPr lang="en-US" sz="1400" dirty="0" smtClean="0">
                <a:latin typeface="Calibri" charset="0"/>
              </a:rPr>
              <a:t>4 </a:t>
            </a:r>
            <a:r>
              <a:rPr lang="en-US" sz="1400" dirty="0">
                <a:latin typeface="Calibri" charset="0"/>
              </a:rPr>
              <a:t>missions from </a:t>
            </a:r>
            <a:r>
              <a:rPr lang="en-US" sz="1400" dirty="0" smtClean="0">
                <a:latin typeface="Calibri" charset="0"/>
              </a:rPr>
              <a:t>22-24 </a:t>
            </a:r>
            <a:r>
              <a:rPr lang="en-US" sz="1400" dirty="0">
                <a:latin typeface="Calibri" charset="0"/>
              </a:rPr>
              <a:t>Aug </a:t>
            </a:r>
            <a:r>
              <a:rPr lang="en-US" sz="1400" dirty="0" smtClean="0">
                <a:latin typeface="Calibri" charset="0"/>
              </a:rPr>
              <a:t>2012 and 5 missions from 26-28 Aug 2012 at 12 h </a:t>
            </a:r>
            <a:r>
              <a:rPr lang="en-US" sz="1400" dirty="0">
                <a:latin typeface="Calibri"/>
                <a:ea typeface="Arial" charset="0"/>
                <a:cs typeface="Calibri"/>
                <a:sym typeface="Arial" charset="0"/>
              </a:rPr>
              <a:t>Doppler </a:t>
            </a:r>
            <a:r>
              <a:rPr lang="en-US" sz="1400" dirty="0" smtClean="0">
                <a:latin typeface="Calibri" charset="0"/>
              </a:rPr>
              <a:t>sampling </a:t>
            </a:r>
            <a:r>
              <a:rPr lang="en-US" sz="1400" dirty="0" smtClean="0">
                <a:latin typeface="Calibri"/>
                <a:ea typeface="Arial" charset="0"/>
                <a:cs typeface="Calibri"/>
                <a:sym typeface="Arial" charset="0"/>
              </a:rPr>
              <a:t>(HEDAS/GSI)</a:t>
            </a:r>
            <a:r>
              <a:rPr lang="en-US" sz="1400" dirty="0" smtClean="0">
                <a:latin typeface="Calibri" charset="0"/>
              </a:rPr>
              <a:t> </a:t>
            </a:r>
            <a:r>
              <a:rPr lang="en-US" sz="1400" dirty="0">
                <a:latin typeface="Calibri" charset="0"/>
              </a:rPr>
              <a:t>&amp; 6</a:t>
            </a:r>
            <a:r>
              <a:rPr lang="en-US" sz="1400" dirty="0" smtClean="0">
                <a:latin typeface="Calibri" charset="0"/>
              </a:rPr>
              <a:t> G</a:t>
            </a:r>
            <a:r>
              <a:rPr lang="en-US" sz="1400" dirty="0">
                <a:latin typeface="Calibri" charset="0"/>
              </a:rPr>
              <a:t>-IV missions </a:t>
            </a:r>
          </a:p>
          <a:p>
            <a:pPr marL="117475" indent="-117475" eaLnBrk="1" hangingPunct="1">
              <a:spcBef>
                <a:spcPts val="300"/>
              </a:spcBef>
              <a:buFont typeface="Arial"/>
              <a:buChar char="•"/>
            </a:pPr>
            <a:r>
              <a:rPr lang="en-US" sz="1400" dirty="0" smtClean="0">
                <a:latin typeface="Calibri" charset="0"/>
              </a:rPr>
              <a:t>Sampled Isaac as a tropical storm to hurricane at landfall</a:t>
            </a:r>
            <a:endParaRPr lang="en-US" sz="1400" dirty="0">
              <a:latin typeface="Calibri" charset="0"/>
            </a:endParaRPr>
          </a:p>
        </p:txBody>
      </p:sp>
      <p:sp>
        <p:nvSpPr>
          <p:cNvPr id="24" name="Rectangle 6"/>
          <p:cNvSpPr txBox="1">
            <a:spLocks noChangeArrowheads="1"/>
          </p:cNvSpPr>
          <p:nvPr/>
        </p:nvSpPr>
        <p:spPr bwMode="auto">
          <a:xfrm>
            <a:off x="3773710" y="2032439"/>
            <a:ext cx="1886858" cy="1088121"/>
          </a:xfrm>
          <a:prstGeom prst="rect">
            <a:avLst/>
          </a:prstGeom>
          <a:ln w="9525" cap="flat" cmpd="sng" algn="ctr">
            <a:solidFill>
              <a:schemeClr val="accent3">
                <a:shade val="95000"/>
                <a:satMod val="105000"/>
              </a:schemeClr>
            </a:solidFill>
            <a:prstDash val="solid"/>
            <a:miter lim="800000"/>
            <a:headEnd/>
            <a:tailEnd/>
          </a:ln>
        </p:spPr>
        <p:style>
          <a:lnRef idx="1">
            <a:schemeClr val="accent3"/>
          </a:lnRef>
          <a:fillRef idx="2">
            <a:schemeClr val="accent3"/>
          </a:fillRef>
          <a:effectRef idx="1">
            <a:schemeClr val="accent3"/>
          </a:effectRef>
          <a:fontRef idx="minor">
            <a:schemeClr val="dk1"/>
          </a:fontRef>
        </p:style>
        <p:txBody>
          <a:bodyPr rIns="30479">
            <a:prstTxWarp prst="textNoShape">
              <a:avLst/>
            </a:prstTxWarp>
          </a:bodyPr>
          <a:lstStyle/>
          <a:p>
            <a:pPr marL="39688" algn="ctr"/>
            <a:r>
              <a:rPr lang="en-US" sz="1600" dirty="0">
                <a:solidFill>
                  <a:srgbClr val="000000"/>
                </a:solidFill>
                <a:latin typeface="Calibri" charset="0"/>
                <a:ea typeface="Arial" charset="0"/>
                <a:sym typeface="Arial" charset="0"/>
              </a:rPr>
              <a:t>Doppler </a:t>
            </a:r>
            <a:r>
              <a:rPr lang="en-US" sz="1600" dirty="0" smtClean="0">
                <a:solidFill>
                  <a:srgbClr val="000000"/>
                </a:solidFill>
                <a:latin typeface="Calibri" charset="0"/>
                <a:ea typeface="Arial" charset="0"/>
                <a:sym typeface="Arial" charset="0"/>
              </a:rPr>
              <a:t>data </a:t>
            </a:r>
            <a:r>
              <a:rPr lang="en-US" sz="1600" dirty="0">
                <a:solidFill>
                  <a:srgbClr val="000000"/>
                </a:solidFill>
                <a:latin typeface="Calibri" charset="0"/>
                <a:ea typeface="Arial" charset="0"/>
                <a:sym typeface="Arial" charset="0"/>
              </a:rPr>
              <a:t>transmitted in real-</a:t>
            </a:r>
            <a:r>
              <a:rPr lang="en-US" sz="1600" dirty="0" smtClean="0">
                <a:solidFill>
                  <a:srgbClr val="000000"/>
                </a:solidFill>
                <a:latin typeface="Calibri" charset="0"/>
                <a:ea typeface="Arial" charset="0"/>
                <a:sym typeface="Arial" charset="0"/>
              </a:rPr>
              <a:t>time </a:t>
            </a:r>
            <a:r>
              <a:rPr lang="en-US" sz="1600" dirty="0">
                <a:solidFill>
                  <a:srgbClr val="000000"/>
                </a:solidFill>
                <a:latin typeface="Calibri" charset="0"/>
                <a:ea typeface="Arial" charset="0"/>
                <a:sym typeface="Arial" charset="0"/>
              </a:rPr>
              <a:t>for assimilation into </a:t>
            </a:r>
            <a:r>
              <a:rPr lang="en-US" sz="1600" dirty="0" smtClean="0">
                <a:solidFill>
                  <a:srgbClr val="000000"/>
                </a:solidFill>
                <a:latin typeface="Calibri" charset="0"/>
                <a:ea typeface="Arial" charset="0"/>
                <a:sym typeface="Arial" charset="0"/>
              </a:rPr>
              <a:t>HWRF</a:t>
            </a:r>
            <a:endParaRPr lang="en-US" sz="1600" dirty="0">
              <a:solidFill>
                <a:srgbClr val="000000"/>
              </a:solidFill>
              <a:latin typeface="Calibri" charset="0"/>
              <a:ea typeface="Calibri" charset="0"/>
              <a:cs typeface="Calibri" charset="0"/>
              <a:sym typeface="Arial" charset="0"/>
            </a:endParaRPr>
          </a:p>
        </p:txBody>
      </p:sp>
      <p:sp>
        <p:nvSpPr>
          <p:cNvPr id="30" name="Text Box 7"/>
          <p:cNvSpPr txBox="1">
            <a:spLocks/>
          </p:cNvSpPr>
          <p:nvPr/>
        </p:nvSpPr>
        <p:spPr bwMode="auto">
          <a:xfrm>
            <a:off x="5313680" y="6648113"/>
            <a:ext cx="3604984"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rPr>
              <a:t>Aberson, Aksoy, Gamache, Gopal (</a:t>
            </a:r>
            <a:r>
              <a:rPr lang="en-US" sz="1000" dirty="0">
                <a:solidFill>
                  <a:srgbClr val="000000"/>
                </a:solidFill>
              </a:rPr>
              <a:t>AOML/HRD</a:t>
            </a:r>
            <a:r>
              <a:rPr lang="en-US" sz="1000" dirty="0" smtClean="0">
                <a:solidFill>
                  <a:srgbClr val="000000"/>
                </a:solidFill>
              </a:rPr>
              <a:t>), Tong (EMC)</a:t>
            </a:r>
            <a:endParaRPr lang="en-US" sz="1100" dirty="0">
              <a:solidFill>
                <a:srgbClr val="000000"/>
              </a:solidFill>
            </a:endParaRPr>
          </a:p>
        </p:txBody>
      </p:sp>
      <p:grpSp>
        <p:nvGrpSpPr>
          <p:cNvPr id="18" name="Group 17"/>
          <p:cNvGrpSpPr/>
          <p:nvPr/>
        </p:nvGrpSpPr>
        <p:grpSpPr>
          <a:xfrm>
            <a:off x="109755" y="1416167"/>
            <a:ext cx="3584851" cy="2723034"/>
            <a:chOff x="109755" y="1432141"/>
            <a:chExt cx="3584851" cy="2723034"/>
          </a:xfrm>
        </p:grpSpPr>
        <p:pic>
          <p:nvPicPr>
            <p:cNvPr id="7" name="Picture 6" descr="Screen shot 2012-08-30 at 2.39.38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55" y="1432141"/>
              <a:ext cx="3584851" cy="2723034"/>
            </a:xfrm>
            <a:prstGeom prst="rect">
              <a:avLst/>
            </a:prstGeom>
          </p:spPr>
        </p:pic>
        <p:sp>
          <p:nvSpPr>
            <p:cNvPr id="29" name="Rectangle 8"/>
            <p:cNvSpPr>
              <a:spLocks/>
            </p:cNvSpPr>
            <p:nvPr/>
          </p:nvSpPr>
          <p:spPr bwMode="auto">
            <a:xfrm>
              <a:off x="162228" y="3714162"/>
              <a:ext cx="1833485" cy="369332"/>
            </a:xfrm>
            <a:prstGeom prst="rect">
              <a:avLst/>
            </a:prstGeom>
            <a:noFill/>
            <a:ln w="12700">
              <a:noFill/>
              <a:miter lim="800000"/>
              <a:headEnd/>
              <a:tailEnd/>
            </a:ln>
          </p:spPr>
          <p:txBody>
            <a:bodyPr wrap="square" lIns="0" tIns="0" rIns="40639" bIns="0">
              <a:prstTxWarp prst="textNoShape">
                <a:avLst/>
              </a:prstTxWarp>
              <a:spAutoFit/>
            </a:bodyPr>
            <a:lstStyle/>
            <a:p>
              <a:pPr marL="39688" algn="ctr"/>
              <a:r>
                <a:rPr lang="en-US" sz="1200" b="1" dirty="0">
                  <a:solidFill>
                    <a:srgbClr val="FFFFFF"/>
                  </a:solidFill>
                  <a:latin typeface="Calibri" charset="0"/>
                  <a:ea typeface="Arial" charset="0"/>
                  <a:cs typeface="Arial" charset="0"/>
                  <a:sym typeface="Arial" charset="0"/>
                </a:rPr>
                <a:t>5</a:t>
              </a:r>
              <a:r>
                <a:rPr lang="en-US" sz="1200" b="1" dirty="0" smtClean="0">
                  <a:solidFill>
                    <a:srgbClr val="FFFFFF"/>
                  </a:solidFill>
                  <a:latin typeface="Calibri" charset="0"/>
                  <a:ea typeface="Arial" charset="0"/>
                  <a:cs typeface="Arial" charset="0"/>
                  <a:sym typeface="Arial" charset="0"/>
                </a:rPr>
                <a:t> </a:t>
              </a:r>
              <a:r>
                <a:rPr lang="en-US" sz="1200" b="1" dirty="0">
                  <a:solidFill>
                    <a:srgbClr val="FFFFFF"/>
                  </a:solidFill>
                  <a:latin typeface="Calibri" charset="0"/>
                  <a:ea typeface="Arial" charset="0"/>
                  <a:cs typeface="Arial" charset="0"/>
                  <a:sym typeface="Arial" charset="0"/>
                </a:rPr>
                <a:t>P-3 Flights</a:t>
              </a:r>
            </a:p>
            <a:p>
              <a:pPr marL="39688" algn="ctr"/>
              <a:r>
                <a:rPr lang="en-US" sz="1200" b="1" dirty="0" smtClean="0">
                  <a:solidFill>
                    <a:srgbClr val="FFFFFF"/>
                  </a:solidFill>
                  <a:latin typeface="Calibri" charset="0"/>
                  <a:ea typeface="Arial" charset="0"/>
                  <a:cs typeface="Arial" charset="0"/>
                  <a:sym typeface="Arial" charset="0"/>
                </a:rPr>
                <a:t>26 </a:t>
              </a:r>
              <a:r>
                <a:rPr lang="en-US" sz="1200" b="1" dirty="0">
                  <a:solidFill>
                    <a:srgbClr val="FFFFFF"/>
                  </a:solidFill>
                  <a:latin typeface="Calibri" charset="0"/>
                  <a:ea typeface="Arial" charset="0"/>
                  <a:cs typeface="Arial" charset="0"/>
                  <a:sym typeface="Arial" charset="0"/>
                </a:rPr>
                <a:t>August – </a:t>
              </a:r>
              <a:r>
                <a:rPr lang="en-US" sz="1200" b="1" dirty="0" smtClean="0">
                  <a:solidFill>
                    <a:srgbClr val="FFFFFF"/>
                  </a:solidFill>
                  <a:latin typeface="Calibri" charset="0"/>
                  <a:ea typeface="Arial" charset="0"/>
                  <a:cs typeface="Arial" charset="0"/>
                  <a:sym typeface="Arial" charset="0"/>
                </a:rPr>
                <a:t>28 August 2011</a:t>
              </a:r>
              <a:endParaRPr lang="en-US" sz="1200" b="1" dirty="0">
                <a:solidFill>
                  <a:srgbClr val="FFFFFF"/>
                </a:solidFill>
                <a:latin typeface="Calibri" charset="0"/>
                <a:ea typeface="Arial" charset="0"/>
                <a:cs typeface="Arial" charset="0"/>
                <a:sym typeface="Arial" charset="0"/>
              </a:endParaRPr>
            </a:p>
          </p:txBody>
        </p:sp>
      </p:grpSp>
      <p:grpSp>
        <p:nvGrpSpPr>
          <p:cNvPr id="20" name="Group 19"/>
          <p:cNvGrpSpPr>
            <a:grpSpLocks/>
          </p:cNvGrpSpPr>
          <p:nvPr/>
        </p:nvGrpSpPr>
        <p:grpSpPr bwMode="auto">
          <a:xfrm>
            <a:off x="5867400" y="1308120"/>
            <a:ext cx="3060700" cy="5106988"/>
            <a:chOff x="5809195" y="1292823"/>
            <a:chExt cx="3261307" cy="5171290"/>
          </a:xfrm>
        </p:grpSpPr>
        <p:pic>
          <p:nvPicPr>
            <p:cNvPr id="21" name="Picture 22" descr="ISAAC09L.2012082800.fsct.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09195" y="4264934"/>
              <a:ext cx="3261307" cy="2199179"/>
            </a:xfrm>
            <a:prstGeom prst="rect">
              <a:avLst/>
            </a:prstGeom>
            <a:noFill/>
            <a:ln w="9525">
              <a:noFill/>
              <a:miter lim="800000"/>
              <a:headEnd/>
              <a:tailEnd/>
            </a:ln>
          </p:spPr>
        </p:pic>
        <p:pic>
          <p:nvPicPr>
            <p:cNvPr id="28" name="Picture 21" descr="swath.ISAAC09L.2012082712.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42903" y="1292823"/>
              <a:ext cx="3115230" cy="2956394"/>
            </a:xfrm>
            <a:prstGeom prst="rect">
              <a:avLst/>
            </a:prstGeom>
            <a:noFill/>
            <a:ln w="9525">
              <a:noFill/>
              <a:miter lim="800000"/>
              <a:headEnd/>
              <a:tailEnd/>
            </a:ln>
          </p:spPr>
        </p:pic>
        <p:sp>
          <p:nvSpPr>
            <p:cNvPr id="32" name="TextBox 30"/>
            <p:cNvSpPr txBox="1">
              <a:spLocks noChangeArrowheads="1"/>
            </p:cNvSpPr>
            <p:nvPr/>
          </p:nvSpPr>
          <p:spPr bwMode="auto">
            <a:xfrm>
              <a:off x="6294820" y="1557895"/>
              <a:ext cx="1075994" cy="396815"/>
            </a:xfrm>
            <a:prstGeom prst="rect">
              <a:avLst/>
            </a:prstGeom>
            <a:noFill/>
            <a:ln w="9525">
              <a:noFill/>
              <a:miter lim="800000"/>
              <a:headEnd/>
              <a:tailEnd/>
            </a:ln>
          </p:spPr>
          <p:txBody>
            <a:bodyPr wrap="none">
              <a:spAutoFit/>
            </a:bodyPr>
            <a:lstStyle/>
            <a:p>
              <a:pPr algn="ctr"/>
              <a:r>
                <a:rPr lang="en-US" sz="1000" b="1">
                  <a:latin typeface="Calibri" pitchFamily="34" charset="0"/>
                </a:rPr>
                <a:t>HWRF/GSI</a:t>
              </a:r>
            </a:p>
            <a:p>
              <a:pPr algn="ctr"/>
              <a:r>
                <a:rPr lang="en-US" sz="1000" b="1">
                  <a:latin typeface="Calibri" pitchFamily="34" charset="0"/>
                </a:rPr>
                <a:t>20120827 12UTC</a:t>
              </a:r>
            </a:p>
          </p:txBody>
        </p:sp>
        <p:sp>
          <p:nvSpPr>
            <p:cNvPr id="33" name="TextBox 30"/>
            <p:cNvSpPr txBox="1">
              <a:spLocks noChangeArrowheads="1"/>
            </p:cNvSpPr>
            <p:nvPr/>
          </p:nvSpPr>
          <p:spPr bwMode="auto">
            <a:xfrm>
              <a:off x="7726304" y="4494325"/>
              <a:ext cx="1075993" cy="396814"/>
            </a:xfrm>
            <a:prstGeom prst="rect">
              <a:avLst/>
            </a:prstGeom>
            <a:noFill/>
            <a:ln w="9525">
              <a:noFill/>
              <a:miter lim="800000"/>
              <a:headEnd/>
              <a:tailEnd/>
            </a:ln>
          </p:spPr>
          <p:txBody>
            <a:bodyPr wrap="none">
              <a:spAutoFit/>
            </a:bodyPr>
            <a:lstStyle/>
            <a:p>
              <a:pPr algn="ctr"/>
              <a:r>
                <a:rPr lang="en-US" sz="1000" b="1">
                  <a:latin typeface="Calibri" pitchFamily="34" charset="0"/>
                </a:rPr>
                <a:t>HWRF/GSI</a:t>
              </a:r>
            </a:p>
            <a:p>
              <a:pPr algn="ctr"/>
              <a:r>
                <a:rPr lang="en-US" sz="1000" b="1">
                  <a:latin typeface="Calibri" pitchFamily="34" charset="0"/>
                </a:rPr>
                <a:t>20120827 12UTC</a:t>
              </a:r>
            </a:p>
          </p:txBody>
        </p:sp>
      </p:grpSp>
      <p:grpSp>
        <p:nvGrpSpPr>
          <p:cNvPr id="34" name="Group 33"/>
          <p:cNvGrpSpPr/>
          <p:nvPr/>
        </p:nvGrpSpPr>
        <p:grpSpPr>
          <a:xfrm>
            <a:off x="1605691" y="2779542"/>
            <a:ext cx="4165747" cy="3621258"/>
            <a:chOff x="1629505" y="2779542"/>
            <a:chExt cx="4165747" cy="3621258"/>
          </a:xfrm>
        </p:grpSpPr>
        <p:pic>
          <p:nvPicPr>
            <p:cNvPr id="35" name="Picture 34" descr="Screen shot 2012-08-30 at 3.08.28 PM.pn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448216" y="4123944"/>
              <a:ext cx="2347036" cy="2276856"/>
            </a:xfrm>
            <a:prstGeom prst="rect">
              <a:avLst/>
            </a:prstGeom>
          </p:spPr>
        </p:pic>
        <p:cxnSp>
          <p:nvCxnSpPr>
            <p:cNvPr id="36" name="Straight Arrow Connector 35"/>
            <p:cNvCxnSpPr/>
            <p:nvPr/>
          </p:nvCxnSpPr>
          <p:spPr>
            <a:xfrm>
              <a:off x="1629505" y="2779542"/>
              <a:ext cx="2031623" cy="1665418"/>
            </a:xfrm>
            <a:prstGeom prst="straightConnector1">
              <a:avLst/>
            </a:prstGeom>
            <a:ln w="381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grpSp>
      <p:pic>
        <p:nvPicPr>
          <p:cNvPr id="37" name="Picture 36" descr="20120827H1wind30.gif"/>
          <p:cNvPicPr>
            <a:picLocks/>
          </p:cNvPicPr>
          <p:nvPr/>
        </p:nvPicPr>
        <p:blipFill rotWithShape="1">
          <a:blip r:embed="rId8" cstate="email">
            <a:extLst>
              <a:ext uri="{BEBA8EAE-BF5A-486C-A8C5-ECC9F3942E4B}">
                <a14:imgProps xmlns:a14="http://schemas.microsoft.com/office/drawing/2010/main">
                  <a14:imgLayer r:embed="rId9">
                    <a14:imgEffect>
                      <a14:backgroundRemoval t="9853" b="89937" l="9976" r="89781">
                        <a14:backgroundMark x1="41119" y1="43396" x2="41119" y2="43396"/>
                      </a14:backgroundRemoval>
                    </a14:imgEffect>
                  </a14:imgLayer>
                </a14:imgProps>
              </a:ext>
              <a:ext uri="{28A0092B-C50C-407E-A947-70E740481C1C}">
                <a14:useLocalDpi xmlns:a14="http://schemas.microsoft.com/office/drawing/2010/main"/>
              </a:ext>
            </a:extLst>
          </a:blip>
          <a:srcRect/>
          <a:stretch/>
        </p:blipFill>
        <p:spPr>
          <a:xfrm>
            <a:off x="3409943" y="4191000"/>
            <a:ext cx="2320929" cy="2302309"/>
          </a:xfrm>
          <a:prstGeom prst="rect">
            <a:avLst/>
          </a:prstGeom>
        </p:spPr>
      </p:pic>
      <p:sp>
        <p:nvSpPr>
          <p:cNvPr id="23" name="Rectangle 5"/>
          <p:cNvSpPr txBox="1">
            <a:spLocks noChangeArrowheads="1"/>
          </p:cNvSpPr>
          <p:nvPr/>
        </p:nvSpPr>
        <p:spPr bwMode="auto">
          <a:xfrm>
            <a:off x="0" y="0"/>
            <a:ext cx="7696200" cy="119592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800" dirty="0" smtClean="0">
                <a:latin typeface="+mj-lt"/>
                <a:ea typeface="Calibri" charset="0"/>
                <a:cs typeface="Calibri" charset="0"/>
              </a:rPr>
              <a:t>Improved Models &amp; Data:</a:t>
            </a:r>
            <a:br>
              <a:rPr lang="en-US" sz="4800" dirty="0" smtClean="0">
                <a:latin typeface="+mj-lt"/>
                <a:ea typeface="Calibri" charset="0"/>
                <a:cs typeface="Calibri" charset="0"/>
              </a:rPr>
            </a:br>
            <a:r>
              <a:rPr lang="en-US" sz="4000" dirty="0" smtClean="0">
                <a:latin typeface="+mj-lt"/>
                <a:ea typeface="Calibri" charset="0"/>
                <a:cs typeface="Calibri" charset="0"/>
              </a:rPr>
              <a:t>IFEX 2012: Isaac</a:t>
            </a:r>
            <a:endParaRPr lang="en-US" sz="3200" dirty="0" smtClean="0">
              <a:latin typeface="+mj-lt"/>
              <a:ea typeface="Calibri" charset="0"/>
              <a:cs typeface="Calibri" charset="0"/>
            </a:endParaRPr>
          </a:p>
        </p:txBody>
      </p:sp>
    </p:spTree>
    <p:extLst>
      <p:ext uri="{BB962C8B-B14F-4D97-AF65-F5344CB8AC3E}">
        <p14:creationId xmlns:p14="http://schemas.microsoft.com/office/powerpoint/2010/main" val="33970971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par>
                          <p:cTn id="11" fill="hold">
                            <p:stCondLst>
                              <p:cond delay="0"/>
                            </p:stCondLst>
                            <p:childTnLst>
                              <p:par>
                                <p:cTn id="12" presetID="9" presetClass="entr" presetSubtype="0" fill="hold" nodeType="afterEffect">
                                  <p:stCondLst>
                                    <p:cond delay="4000"/>
                                  </p:stCondLst>
                                  <p:childTnLst>
                                    <p:set>
                                      <p:cBhvr>
                                        <p:cTn id="13" dur="1" fill="hold">
                                          <p:stCondLst>
                                            <p:cond delay="0"/>
                                          </p:stCondLst>
                                        </p:cTn>
                                        <p:tgtEl>
                                          <p:spTgt spid="37"/>
                                        </p:tgtEl>
                                        <p:attrNameLst>
                                          <p:attrName>style.visibility</p:attrName>
                                        </p:attrNameLst>
                                      </p:cBhvr>
                                      <p:to>
                                        <p:strVal val="visible"/>
                                      </p:to>
                                    </p:set>
                                    <p:animEffect transition="in" filter="dissolv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SAAC09L.2012082800.m0.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4674" y="4241196"/>
            <a:ext cx="1849934" cy="1725233"/>
          </a:xfrm>
          <a:prstGeom prst="rect">
            <a:avLst/>
          </a:prstGeom>
        </p:spPr>
      </p:pic>
      <p:pic>
        <p:nvPicPr>
          <p:cNvPr id="2" name="Picture 1" descr="ISAAC09L.2012082800.m0.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7252" y="1901640"/>
            <a:ext cx="3902128" cy="4032841"/>
          </a:xfrm>
          <a:prstGeom prst="rect">
            <a:avLst/>
          </a:prstGeom>
        </p:spPr>
      </p:pic>
      <p:pic>
        <p:nvPicPr>
          <p:cNvPr id="29699" name="Picture 23" descr="Earl_obs_20100819180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51363" y="1911430"/>
            <a:ext cx="2097087"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8"/>
          <p:cNvSpPr txBox="1">
            <a:spLocks/>
          </p:cNvSpPr>
          <p:nvPr/>
        </p:nvSpPr>
        <p:spPr bwMode="auto">
          <a:xfrm>
            <a:off x="890588" y="5969390"/>
            <a:ext cx="20925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spcBef>
                <a:spcPct val="50000"/>
              </a:spcBef>
            </a:pPr>
            <a:r>
              <a:rPr lang="en-US" sz="1600" b="1" dirty="0">
                <a:solidFill>
                  <a:schemeClr val="tx1"/>
                </a:solidFill>
                <a:latin typeface="Calibri" charset="0"/>
                <a:cs typeface="Arial" charset="0"/>
                <a:sym typeface="Arial" charset="0"/>
              </a:rPr>
              <a:t>Hurricane </a:t>
            </a:r>
            <a:r>
              <a:rPr lang="en-US" sz="1600" b="1" dirty="0" smtClean="0">
                <a:solidFill>
                  <a:schemeClr val="tx1"/>
                </a:solidFill>
                <a:latin typeface="Calibri" charset="0"/>
                <a:cs typeface="Arial" charset="0"/>
                <a:sym typeface="Arial" charset="0"/>
              </a:rPr>
              <a:t>Isaac (2012)</a:t>
            </a:r>
            <a:endParaRPr lang="en-US" sz="1600" b="1" dirty="0">
              <a:solidFill>
                <a:schemeClr val="tx1"/>
              </a:solidFill>
              <a:latin typeface="Calibri" charset="0"/>
              <a:cs typeface="Arial" charset="0"/>
              <a:sym typeface="Arial" charset="0"/>
            </a:endParaRPr>
          </a:p>
        </p:txBody>
      </p:sp>
      <p:grpSp>
        <p:nvGrpSpPr>
          <p:cNvPr id="29702" name="Group 10"/>
          <p:cNvGrpSpPr>
            <a:grpSpLocks/>
          </p:cNvGrpSpPr>
          <p:nvPr/>
        </p:nvGrpSpPr>
        <p:grpSpPr bwMode="auto">
          <a:xfrm>
            <a:off x="2267727" y="3785037"/>
            <a:ext cx="450850" cy="469900"/>
            <a:chOff x="0" y="0"/>
            <a:chExt cx="240" cy="240"/>
          </a:xfrm>
        </p:grpSpPr>
        <p:sp>
          <p:nvSpPr>
            <p:cNvPr id="29720" name="Oval 11"/>
            <p:cNvSpPr>
              <a:spLocks/>
            </p:cNvSpPr>
            <p:nvPr/>
          </p:nvSpPr>
          <p:spPr bwMode="auto">
            <a:xfrm>
              <a:off x="0" y="0"/>
              <a:ext cx="240" cy="240"/>
            </a:xfrm>
            <a:prstGeom prst="ellipse">
              <a:avLst/>
            </a:prstGeom>
            <a:noFill/>
            <a:ln w="63500">
              <a:solidFill>
                <a:srgbClr val="001933"/>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alibri" charset="0"/>
                <a:cs typeface="Arial" charset="0"/>
              </a:endParaRPr>
            </a:p>
          </p:txBody>
        </p:sp>
      </p:grpSp>
      <p:sp>
        <p:nvSpPr>
          <p:cNvPr id="10" name="Rectangle 9"/>
          <p:cNvSpPr>
            <a:spLocks noChangeArrowheads="1"/>
          </p:cNvSpPr>
          <p:nvPr/>
        </p:nvSpPr>
        <p:spPr bwMode="auto">
          <a:xfrm>
            <a:off x="2124748" y="3639086"/>
            <a:ext cx="816532" cy="737894"/>
          </a:xfrm>
          <a:prstGeom prst="rect">
            <a:avLst/>
          </a:prstGeom>
          <a:noFill/>
          <a:ln w="38100">
            <a:solidFill>
              <a:srgbClr val="000066"/>
            </a:solidFill>
            <a:prstDash val="dash"/>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Calibri"/>
              <a:ea typeface="+mn-ea"/>
              <a:cs typeface="Calibri"/>
            </a:endParaRPr>
          </a:p>
        </p:txBody>
      </p:sp>
      <p:pic>
        <p:nvPicPr>
          <p:cNvPr id="29705" name="Picture 15" descr="TA_rada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13790">
            <a:off x="5820973" y="2763772"/>
            <a:ext cx="1095640" cy="118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a:cxnSpLocks noChangeShapeType="1"/>
          </p:cNvCxnSpPr>
          <p:nvPr/>
        </p:nvCxnSpPr>
        <p:spPr bwMode="auto">
          <a:xfrm flipV="1">
            <a:off x="2891573" y="1987409"/>
            <a:ext cx="1677334" cy="1734621"/>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2867610" y="3777940"/>
            <a:ext cx="1693050" cy="254601"/>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flipV="1">
            <a:off x="2923524" y="4273146"/>
            <a:ext cx="1877126" cy="39937"/>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a:off x="2915536" y="4353018"/>
            <a:ext cx="1885114" cy="1597438"/>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0" name="TextBox 38"/>
          <p:cNvSpPr txBox="1">
            <a:spLocks noChangeArrowheads="1"/>
          </p:cNvSpPr>
          <p:nvPr/>
        </p:nvSpPr>
        <p:spPr bwMode="auto">
          <a:xfrm>
            <a:off x="156693" y="1366648"/>
            <a:ext cx="8856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a:solidFill>
                  <a:schemeClr val="tx1"/>
                </a:solidFill>
                <a:latin typeface="Calibri" charset="0"/>
              </a:rPr>
              <a:t>Synergy of high resolution forecast and airborne observations    </a:t>
            </a:r>
          </a:p>
        </p:txBody>
      </p:sp>
      <p:sp>
        <p:nvSpPr>
          <p:cNvPr id="19" name="TextBox 18"/>
          <p:cNvSpPr txBox="1">
            <a:spLocks noChangeArrowheads="1"/>
          </p:cNvSpPr>
          <p:nvPr/>
        </p:nvSpPr>
        <p:spPr bwMode="auto">
          <a:xfrm>
            <a:off x="7050088" y="2273580"/>
            <a:ext cx="1625600" cy="738664"/>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a:ea typeface="ＭＳ Ｐゴシック" pitchFamily="34" charset="-128"/>
                <a:cs typeface="Calibri"/>
              </a:rPr>
              <a:t>P-3 and G-</a:t>
            </a:r>
            <a:r>
              <a:rPr lang="en-US" sz="1400" b="1" dirty="0">
                <a:latin typeface="Calibri"/>
                <a:ea typeface="ＭＳ Ｐゴシック" pitchFamily="34" charset="-128"/>
                <a:cs typeface="Calibri"/>
              </a:rPr>
              <a:t>IV QC Doppler observations </a:t>
            </a:r>
            <a:endParaRPr lang="en-US" sz="1400" b="1" dirty="0">
              <a:solidFill>
                <a:schemeClr val="tx1"/>
              </a:solidFill>
              <a:latin typeface="Calibri"/>
              <a:ea typeface="ＭＳ Ｐゴシック" pitchFamily="34" charset="-128"/>
              <a:cs typeface="Calibri"/>
            </a:endParaRPr>
          </a:p>
        </p:txBody>
      </p:sp>
      <p:sp>
        <p:nvSpPr>
          <p:cNvPr id="20" name="TextBox 19"/>
          <p:cNvSpPr txBox="1">
            <a:spLocks noChangeArrowheads="1"/>
          </p:cNvSpPr>
          <p:nvPr/>
        </p:nvSpPr>
        <p:spPr bwMode="auto">
          <a:xfrm>
            <a:off x="6999288" y="4129477"/>
            <a:ext cx="1627187"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a:t>
            </a:r>
            <a:r>
              <a:rPr lang="en-US" sz="1400" b="1" dirty="0" smtClean="0">
                <a:solidFill>
                  <a:schemeClr val="tx1"/>
                </a:solidFill>
                <a:latin typeface="Calibri" pitchFamily="34" charset="0"/>
                <a:ea typeface="ＭＳ Ｐゴシック" pitchFamily="34" charset="-128"/>
                <a:cs typeface="Arial" pitchFamily="34" charset="0"/>
              </a:rPr>
              <a:t>initial </a:t>
            </a:r>
            <a:r>
              <a:rPr lang="en-US" sz="1400" b="1" dirty="0">
                <a:solidFill>
                  <a:schemeClr val="tx1"/>
                </a:solidFill>
                <a:latin typeface="Calibri" pitchFamily="34" charset="0"/>
                <a:ea typeface="ＭＳ Ｐゴシック" pitchFamily="34" charset="-128"/>
                <a:cs typeface="Arial" pitchFamily="34" charset="0"/>
              </a:rPr>
              <a:t>condition in storm core region </a:t>
            </a:r>
          </a:p>
        </p:txBody>
      </p:sp>
      <p:sp>
        <p:nvSpPr>
          <p:cNvPr id="21" name="TextBox 20"/>
          <p:cNvSpPr txBox="1">
            <a:spLocks noChangeArrowheads="1"/>
          </p:cNvSpPr>
          <p:nvPr/>
        </p:nvSpPr>
        <p:spPr bwMode="auto">
          <a:xfrm>
            <a:off x="7019925" y="3437327"/>
            <a:ext cx="1627188" cy="307975"/>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defRPr/>
            </a:pPr>
            <a:r>
              <a:rPr lang="en-US" sz="1400" b="1" dirty="0">
                <a:solidFill>
                  <a:schemeClr val="tx1"/>
                </a:solidFill>
                <a:latin typeface="Calibri" pitchFamily="34" charset="0"/>
                <a:ea typeface="ＭＳ Ｐゴシック" pitchFamily="34" charset="-128"/>
                <a:cs typeface="Arial" pitchFamily="34" charset="0"/>
              </a:rPr>
              <a:t>Data assimilation</a:t>
            </a:r>
          </a:p>
        </p:txBody>
      </p:sp>
      <p:sp>
        <p:nvSpPr>
          <p:cNvPr id="22" name="TextBox 21"/>
          <p:cNvSpPr txBox="1">
            <a:spLocks noChangeArrowheads="1"/>
          </p:cNvSpPr>
          <p:nvPr/>
        </p:nvSpPr>
        <p:spPr bwMode="auto">
          <a:xfrm>
            <a:off x="7021513" y="5224852"/>
            <a:ext cx="1625600"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a:t>
            </a:r>
            <a:r>
              <a:rPr lang="en-US" sz="1400" b="1" dirty="0" smtClean="0">
                <a:solidFill>
                  <a:schemeClr val="tx1"/>
                </a:solidFill>
                <a:latin typeface="Calibri" pitchFamily="34" charset="0"/>
                <a:ea typeface="ＭＳ Ｐゴシック" pitchFamily="34" charset="-128"/>
                <a:cs typeface="Arial" pitchFamily="34" charset="0"/>
              </a:rPr>
              <a:t>high </a:t>
            </a:r>
            <a:r>
              <a:rPr lang="en-US" sz="1400" b="1" dirty="0">
                <a:solidFill>
                  <a:schemeClr val="tx1"/>
                </a:solidFill>
                <a:latin typeface="Calibri" pitchFamily="34" charset="0"/>
                <a:ea typeface="ＭＳ Ｐゴシック" pitchFamily="34" charset="-128"/>
                <a:cs typeface="Arial" pitchFamily="34" charset="0"/>
              </a:rPr>
              <a:t>resolution regional forecast </a:t>
            </a:r>
          </a:p>
        </p:txBody>
      </p:sp>
      <p:sp>
        <p:nvSpPr>
          <p:cNvPr id="23" name="Down Arrow 22"/>
          <p:cNvSpPr>
            <a:spLocks noChangeArrowheads="1"/>
          </p:cNvSpPr>
          <p:nvPr/>
        </p:nvSpPr>
        <p:spPr bwMode="auto">
          <a:xfrm>
            <a:off x="7761288" y="3067440"/>
            <a:ext cx="195262" cy="260350"/>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chemeClr val="lt1"/>
              </a:solidFill>
              <a:latin typeface="+mn-lt"/>
              <a:ea typeface="+mn-ea"/>
              <a:cs typeface="+mn-cs"/>
            </a:endParaRPr>
          </a:p>
        </p:txBody>
      </p:sp>
      <p:sp>
        <p:nvSpPr>
          <p:cNvPr id="24" name="Down Arrow 23"/>
          <p:cNvSpPr>
            <a:spLocks noChangeArrowheads="1"/>
          </p:cNvSpPr>
          <p:nvPr/>
        </p:nvSpPr>
        <p:spPr bwMode="auto">
          <a:xfrm>
            <a:off x="7766050" y="3786577"/>
            <a:ext cx="190500" cy="257175"/>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25" name="Down Arrow 24"/>
          <p:cNvSpPr>
            <a:spLocks noChangeArrowheads="1"/>
          </p:cNvSpPr>
          <p:nvPr/>
        </p:nvSpPr>
        <p:spPr bwMode="auto">
          <a:xfrm>
            <a:off x="7766050" y="4939102"/>
            <a:ext cx="190500" cy="188913"/>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cxnSp>
        <p:nvCxnSpPr>
          <p:cNvPr id="26" name="Straight Arrow Connector 25"/>
          <p:cNvCxnSpPr>
            <a:cxnSpLocks noChangeShapeType="1"/>
            <a:stCxn id="20" idx="1"/>
          </p:cNvCxnSpPr>
          <p:nvPr/>
        </p:nvCxnSpPr>
        <p:spPr bwMode="auto">
          <a:xfrm flipH="1">
            <a:off x="6158571" y="4498571"/>
            <a:ext cx="840717" cy="229845"/>
          </a:xfrm>
          <a:prstGeom prst="straightConnector1">
            <a:avLst/>
          </a:prstGeom>
          <a:noFill/>
          <a:ln w="25400">
            <a:solidFill>
              <a:schemeClr val="accent1">
                <a:lumMod val="10000"/>
              </a:schemeClr>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9" name="TextBox 57"/>
          <p:cNvSpPr txBox="1">
            <a:spLocks noChangeArrowheads="1"/>
          </p:cNvSpPr>
          <p:nvPr/>
        </p:nvSpPr>
        <p:spPr bwMode="auto">
          <a:xfrm>
            <a:off x="4796039" y="5633287"/>
            <a:ext cx="178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sz="1200" dirty="0">
                <a:solidFill>
                  <a:srgbClr val="000000"/>
                </a:solidFill>
                <a:latin typeface="Calibri"/>
                <a:cs typeface="Calibri"/>
              </a:rPr>
              <a:t>Wind intensity </a:t>
            </a:r>
            <a:r>
              <a:rPr lang="en-US" sz="1200" dirty="0" smtClean="0">
                <a:solidFill>
                  <a:srgbClr val="000000"/>
                </a:solidFill>
                <a:latin typeface="Calibri"/>
                <a:cs typeface="Calibri"/>
              </a:rPr>
              <a:t>at 10 </a:t>
            </a:r>
            <a:r>
              <a:rPr lang="en-US" sz="1200" dirty="0">
                <a:solidFill>
                  <a:srgbClr val="000000"/>
                </a:solidFill>
                <a:latin typeface="Calibri"/>
                <a:cs typeface="Calibri"/>
              </a:rPr>
              <a:t>m</a:t>
            </a:r>
          </a:p>
        </p:txBody>
      </p:sp>
      <p:sp>
        <p:nvSpPr>
          <p:cNvPr id="31" name="Text Box 7"/>
          <p:cNvSpPr txBox="1">
            <a:spLocks/>
          </p:cNvSpPr>
          <p:nvPr/>
        </p:nvSpPr>
        <p:spPr bwMode="auto">
          <a:xfrm>
            <a:off x="5210124" y="6631586"/>
            <a:ext cx="3797733"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rPr>
              <a:t>F. Zhang (PSU), Aberson, Aksoy, Gamache, Gopal (</a:t>
            </a:r>
            <a:r>
              <a:rPr lang="en-US" sz="1000" dirty="0">
                <a:solidFill>
                  <a:srgbClr val="000000"/>
                </a:solidFill>
              </a:rPr>
              <a:t>AOML/HRD)</a:t>
            </a:r>
            <a:endParaRPr lang="en-US" sz="1100" dirty="0">
              <a:solidFill>
                <a:srgbClr val="000000"/>
              </a:solidFill>
            </a:endParaRPr>
          </a:p>
        </p:txBody>
      </p:sp>
      <p:sp>
        <p:nvSpPr>
          <p:cNvPr id="27" name="Rectangle 5"/>
          <p:cNvSpPr txBox="1">
            <a:spLocks noChangeArrowheads="1"/>
          </p:cNvSpPr>
          <p:nvPr/>
        </p:nvSpPr>
        <p:spPr bwMode="auto">
          <a:xfrm>
            <a:off x="0" y="0"/>
            <a:ext cx="9144000" cy="113671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p>
            <a:pPr lvl="0">
              <a:lnSpc>
                <a:spcPct val="85000"/>
              </a:lnSpc>
              <a:defRPr/>
            </a:pPr>
            <a: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t>Improved Models</a:t>
            </a:r>
            <a:r>
              <a:rPr kumimoji="0" lang="en-US" sz="4800" b="0" i="0" u="none" strike="noStrike" kern="0" cap="none" spc="0" normalizeH="0" noProof="0" dirty="0" smtClean="0">
                <a:ln>
                  <a:noFill/>
                </a:ln>
                <a:solidFill>
                  <a:schemeClr val="bg1"/>
                </a:solidFill>
                <a:effectLst/>
                <a:uLnTx/>
                <a:uFillTx/>
                <a:latin typeface="+mn-lt"/>
                <a:ea typeface="Calibri" charset="0"/>
                <a:cs typeface="Calibri" charset="0"/>
              </a:rPr>
              <a:t> &amp; Data</a:t>
            </a:r>
            <a: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t>:</a:t>
            </a:r>
            <a:b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br>
            <a:r>
              <a:rPr lang="en-US" sz="4000" kern="0" dirty="0">
                <a:solidFill>
                  <a:srgbClr val="FFFFFF"/>
                </a:solidFill>
                <a:latin typeface="+mn-lt"/>
                <a:ea typeface="ＭＳ Ｐゴシック" charset="0"/>
                <a:cs typeface="ＭＳ Ｐゴシック" charset="0"/>
              </a:rPr>
              <a:t>Assimilation of data into </a:t>
            </a:r>
            <a:r>
              <a:rPr lang="en-US" sz="4000" kern="0" dirty="0" smtClean="0">
                <a:solidFill>
                  <a:srgbClr val="FFFFFF"/>
                </a:solidFill>
                <a:latin typeface="+mn-lt"/>
                <a:ea typeface="ＭＳ Ｐゴシック" charset="0"/>
                <a:cs typeface="ＭＳ Ｐゴシック" charset="0"/>
              </a:rPr>
              <a:t>models</a:t>
            </a:r>
            <a:endParaRPr kumimoji="0" lang="en-US" sz="4000" b="0" i="0" u="none" strike="noStrike" kern="0" cap="none" spc="0" normalizeH="0" baseline="0" noProof="0" dirty="0" smtClean="0">
              <a:ln>
                <a:noFill/>
              </a:ln>
              <a:solidFill>
                <a:schemeClr val="bg1"/>
              </a:solidFill>
              <a:effectLst/>
              <a:uLnTx/>
              <a:uFillTx/>
              <a:latin typeface="+mn-lt"/>
              <a:ea typeface="Calibri" charset="0"/>
              <a:cs typeface="Calibri" charset="0"/>
            </a:endParaRPr>
          </a:p>
        </p:txBody>
      </p:sp>
    </p:spTree>
    <p:extLst>
      <p:ext uri="{BB962C8B-B14F-4D97-AF65-F5344CB8AC3E}">
        <p14:creationId xmlns:p14="http://schemas.microsoft.com/office/powerpoint/2010/main" val="70949744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5134" y="201706"/>
            <a:ext cx="8305702" cy="889000"/>
          </a:xfrm>
          <a:ln w="19050" cap="rnd" cmpd="sng">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a:noAutofit/>
          </a:bodyPr>
          <a:lstStyle/>
          <a:p>
            <a:r>
              <a:rPr lang="en-US" sz="2200" b="1" dirty="0" smtClean="0">
                <a:solidFill>
                  <a:schemeClr val="accent2">
                    <a:lumMod val="75000"/>
                  </a:schemeClr>
                </a:solidFill>
              </a:rPr>
              <a:t>VORTEX-SCALE HURRICANE DATA ASSIMILATION</a:t>
            </a:r>
            <a:br>
              <a:rPr lang="en-US" sz="2200" b="1" dirty="0" smtClean="0">
                <a:solidFill>
                  <a:schemeClr val="accent2">
                    <a:lumMod val="75000"/>
                  </a:schemeClr>
                </a:solidFill>
              </a:rPr>
            </a:br>
            <a:r>
              <a:rPr lang="en-US" sz="2200" b="1" dirty="0" smtClean="0">
                <a:solidFill>
                  <a:schemeClr val="accent1">
                    <a:lumMod val="75000"/>
                  </a:schemeClr>
                </a:solidFill>
              </a:rPr>
              <a:t> EVOLUTION OF THE STRUCTURE OF ISAAC</a:t>
            </a:r>
            <a:endParaRPr lang="en-US" sz="2200" b="1" dirty="0">
              <a:solidFill>
                <a:schemeClr val="accent2">
                  <a:lumMod val="75000"/>
                </a:schemeClr>
              </a:solidFill>
            </a:endParaRPr>
          </a:p>
        </p:txBody>
      </p:sp>
      <p:pic>
        <p:nvPicPr>
          <p:cNvPr id="3" name="Picture 2" descr="10m_wind_0hr.gi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640" y="1377478"/>
            <a:ext cx="2540000" cy="1905000"/>
          </a:xfrm>
          <a:prstGeom prst="rect">
            <a:avLst/>
          </a:prstGeom>
        </p:spPr>
      </p:pic>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5257" y="1377478"/>
            <a:ext cx="2540000" cy="1905000"/>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08638" y="1377478"/>
            <a:ext cx="2540000" cy="1905000"/>
          </a:xfrm>
          <a:prstGeom prst="rect">
            <a:avLst/>
          </a:prstGeom>
        </p:spPr>
      </p:pic>
      <p:pic>
        <p:nvPicPr>
          <p:cNvPr id="42" name="Picture 4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8640" y="3142551"/>
            <a:ext cx="2540000" cy="1905000"/>
          </a:xfrm>
          <a:prstGeom prst="rect">
            <a:avLst/>
          </a:prstGeom>
        </p:spPr>
      </p:pic>
      <p:pic>
        <p:nvPicPr>
          <p:cNvPr id="41" name="Picture 4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75257" y="3142551"/>
            <a:ext cx="2540000" cy="1905000"/>
          </a:xfrm>
          <a:prstGeom prst="rect">
            <a:avLst/>
          </a:prstGeom>
        </p:spPr>
      </p:pic>
      <p:pic>
        <p:nvPicPr>
          <p:cNvPr id="40" name="Picture 3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08638" y="3142551"/>
            <a:ext cx="2540000" cy="1905000"/>
          </a:xfrm>
          <a:prstGeom prst="rect">
            <a:avLst/>
          </a:prstGeom>
        </p:spPr>
      </p:pic>
      <p:pic>
        <p:nvPicPr>
          <p:cNvPr id="43" name="Picture 4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8640" y="4892529"/>
            <a:ext cx="2540000" cy="1905000"/>
          </a:xfrm>
          <a:prstGeom prst="rect">
            <a:avLst/>
          </a:prstGeom>
        </p:spPr>
      </p:pic>
      <p:pic>
        <p:nvPicPr>
          <p:cNvPr id="44" name="Picture 4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75257" y="4892529"/>
            <a:ext cx="2540000" cy="1905000"/>
          </a:xfrm>
          <a:prstGeom prst="rect">
            <a:avLst/>
          </a:prstGeom>
        </p:spPr>
      </p:pic>
      <p:pic>
        <p:nvPicPr>
          <p:cNvPr id="45" name="Picture 4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08638" y="4892529"/>
            <a:ext cx="2540000" cy="1905000"/>
          </a:xfrm>
          <a:prstGeom prst="rect">
            <a:avLst/>
          </a:prstGeom>
        </p:spPr>
      </p:pic>
      <p:sp>
        <p:nvSpPr>
          <p:cNvPr id="46" name="Down Arrow 45"/>
          <p:cNvSpPr/>
          <p:nvPr/>
        </p:nvSpPr>
        <p:spPr>
          <a:xfrm rot="16200000">
            <a:off x="2498770" y="3989374"/>
            <a:ext cx="177031" cy="201888"/>
          </a:xfrm>
          <a:prstGeom prst="downArrow">
            <a:avLst/>
          </a:prstGeom>
          <a:solidFill>
            <a:srgbClr val="FF2A53"/>
          </a:solidFill>
          <a:ln w="19050">
            <a:solidFill>
              <a:srgbClr val="C8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47" name="Down Arrow 46"/>
          <p:cNvSpPr/>
          <p:nvPr/>
        </p:nvSpPr>
        <p:spPr>
          <a:xfrm rot="16200000">
            <a:off x="4626799" y="3993947"/>
            <a:ext cx="177031" cy="201888"/>
          </a:xfrm>
          <a:prstGeom prst="downArrow">
            <a:avLst/>
          </a:prstGeom>
          <a:solidFill>
            <a:srgbClr val="FF2A53"/>
          </a:solidFill>
          <a:ln w="19050">
            <a:solidFill>
              <a:srgbClr val="C8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48" name="TextBox 47"/>
          <p:cNvSpPr txBox="1"/>
          <p:nvPr/>
        </p:nvSpPr>
        <p:spPr>
          <a:xfrm>
            <a:off x="1045166" y="1169179"/>
            <a:ext cx="950629" cy="234112"/>
          </a:xfrm>
          <a:prstGeom prst="rect">
            <a:avLst/>
          </a:prstGeom>
          <a:solidFill>
            <a:schemeClr val="accent3">
              <a:lumMod val="40000"/>
              <a:lumOff val="60000"/>
            </a:schemeClr>
          </a:solidFill>
          <a:ln w="3175">
            <a:solidFill>
              <a:schemeClr val="tx1"/>
            </a:solidFill>
          </a:ln>
        </p:spPr>
        <p:txBody>
          <a:bodyPr wrap="square" rtlCol="0" anchor="ctr">
            <a:noAutofit/>
          </a:bodyPr>
          <a:lstStyle/>
          <a:p>
            <a:pPr algn="ctr" defTabSz="457200" fontAlgn="auto">
              <a:spcBef>
                <a:spcPts val="0"/>
              </a:spcBef>
              <a:spcAft>
                <a:spcPts val="0"/>
              </a:spcAft>
            </a:pPr>
            <a:r>
              <a:rPr lang="en-US" sz="1200" dirty="0" smtClean="0">
                <a:solidFill>
                  <a:prstClr val="black"/>
                </a:solidFill>
                <a:latin typeface="Calibri"/>
                <a:ea typeface="+mn-ea"/>
                <a:cs typeface="+mn-cs"/>
              </a:rPr>
              <a:t>08/23 00Z</a:t>
            </a:r>
            <a:endParaRPr lang="en-US" sz="1200" dirty="0">
              <a:solidFill>
                <a:prstClr val="black"/>
              </a:solidFill>
              <a:latin typeface="Calibri"/>
              <a:ea typeface="+mn-ea"/>
              <a:cs typeface="+mn-cs"/>
            </a:endParaRPr>
          </a:p>
        </p:txBody>
      </p:sp>
      <p:sp>
        <p:nvSpPr>
          <p:cNvPr id="49" name="TextBox 48"/>
          <p:cNvSpPr txBox="1"/>
          <p:nvPr/>
        </p:nvSpPr>
        <p:spPr>
          <a:xfrm>
            <a:off x="3166474" y="1167033"/>
            <a:ext cx="950629" cy="234112"/>
          </a:xfrm>
          <a:prstGeom prst="rect">
            <a:avLst/>
          </a:prstGeom>
          <a:solidFill>
            <a:schemeClr val="accent1">
              <a:lumMod val="40000"/>
              <a:lumOff val="60000"/>
            </a:schemeClr>
          </a:solidFill>
          <a:ln w="3175">
            <a:solidFill>
              <a:schemeClr val="tx1"/>
            </a:solidFill>
          </a:ln>
        </p:spPr>
        <p:txBody>
          <a:bodyPr wrap="square" rtlCol="0" anchor="ctr">
            <a:noAutofit/>
          </a:bodyPr>
          <a:lstStyle/>
          <a:p>
            <a:pPr algn="ctr" defTabSz="457200" fontAlgn="auto">
              <a:spcBef>
                <a:spcPts val="0"/>
              </a:spcBef>
              <a:spcAft>
                <a:spcPts val="0"/>
              </a:spcAft>
            </a:pPr>
            <a:r>
              <a:rPr lang="en-US" sz="1200" dirty="0" smtClean="0">
                <a:solidFill>
                  <a:prstClr val="black"/>
                </a:solidFill>
                <a:latin typeface="Calibri"/>
                <a:ea typeface="+mn-ea"/>
                <a:cs typeface="+mn-cs"/>
              </a:rPr>
              <a:t>08/27 00Z</a:t>
            </a:r>
            <a:endParaRPr lang="en-US" sz="1200" dirty="0">
              <a:solidFill>
                <a:prstClr val="black"/>
              </a:solidFill>
              <a:latin typeface="Calibri"/>
              <a:ea typeface="+mn-ea"/>
              <a:cs typeface="+mn-cs"/>
            </a:endParaRPr>
          </a:p>
        </p:txBody>
      </p:sp>
      <p:sp>
        <p:nvSpPr>
          <p:cNvPr id="50" name="TextBox 49"/>
          <p:cNvSpPr txBox="1"/>
          <p:nvPr/>
        </p:nvSpPr>
        <p:spPr>
          <a:xfrm>
            <a:off x="5307942" y="1171606"/>
            <a:ext cx="950629" cy="234112"/>
          </a:xfrm>
          <a:prstGeom prst="rect">
            <a:avLst/>
          </a:prstGeom>
          <a:solidFill>
            <a:schemeClr val="accent4">
              <a:lumMod val="60000"/>
              <a:lumOff val="40000"/>
            </a:schemeClr>
          </a:solidFill>
          <a:ln w="3175">
            <a:solidFill>
              <a:schemeClr val="tx1"/>
            </a:solidFill>
          </a:ln>
        </p:spPr>
        <p:txBody>
          <a:bodyPr wrap="square" rtlCol="0" anchor="ctr">
            <a:noAutofit/>
          </a:bodyPr>
          <a:lstStyle/>
          <a:p>
            <a:pPr algn="ctr" defTabSz="457200" fontAlgn="auto">
              <a:spcBef>
                <a:spcPts val="0"/>
              </a:spcBef>
              <a:spcAft>
                <a:spcPts val="0"/>
              </a:spcAft>
            </a:pPr>
            <a:r>
              <a:rPr lang="en-US" sz="1200" dirty="0" smtClean="0">
                <a:solidFill>
                  <a:prstClr val="black"/>
                </a:solidFill>
                <a:latin typeface="Calibri"/>
                <a:ea typeface="+mn-ea"/>
                <a:cs typeface="+mn-cs"/>
              </a:rPr>
              <a:t>08/29 00Z</a:t>
            </a:r>
            <a:endParaRPr lang="en-US" sz="1200" dirty="0">
              <a:solidFill>
                <a:prstClr val="black"/>
              </a:solidFill>
              <a:latin typeface="Calibri"/>
              <a:ea typeface="+mn-ea"/>
              <a:cs typeface="+mn-cs"/>
            </a:endParaRPr>
          </a:p>
        </p:txBody>
      </p:sp>
      <p:sp>
        <p:nvSpPr>
          <p:cNvPr id="51" name="TextBox 50"/>
          <p:cNvSpPr txBox="1"/>
          <p:nvPr/>
        </p:nvSpPr>
        <p:spPr>
          <a:xfrm rot="16200000">
            <a:off x="-406857" y="2217940"/>
            <a:ext cx="1552187" cy="234112"/>
          </a:xfrm>
          <a:prstGeom prst="rect">
            <a:avLst/>
          </a:prstGeom>
          <a:solidFill>
            <a:srgbClr val="FFFFC3"/>
          </a:solidFill>
          <a:ln w="3175">
            <a:solidFill>
              <a:schemeClr val="tx1"/>
            </a:solidFill>
          </a:ln>
        </p:spPr>
        <p:txBody>
          <a:bodyPr wrap="square" rtlCol="0" anchor="ctr">
            <a:noAutofit/>
          </a:bodyPr>
          <a:lstStyle/>
          <a:p>
            <a:pPr algn="ctr" defTabSz="457200" fontAlgn="auto">
              <a:spcBef>
                <a:spcPts val="0"/>
              </a:spcBef>
              <a:spcAft>
                <a:spcPts val="0"/>
              </a:spcAft>
            </a:pPr>
            <a:r>
              <a:rPr lang="en-US" sz="1200" dirty="0" smtClean="0">
                <a:solidFill>
                  <a:prstClr val="black"/>
                </a:solidFill>
                <a:latin typeface="Calibri"/>
                <a:ea typeface="+mn-ea"/>
                <a:cs typeface="+mn-cs"/>
              </a:rPr>
              <a:t>10-m Wind Speed</a:t>
            </a:r>
            <a:endParaRPr lang="en-US" sz="1200" dirty="0">
              <a:solidFill>
                <a:prstClr val="black"/>
              </a:solidFill>
              <a:latin typeface="Calibri"/>
              <a:ea typeface="+mn-ea"/>
              <a:cs typeface="+mn-cs"/>
            </a:endParaRPr>
          </a:p>
        </p:txBody>
      </p:sp>
      <p:sp>
        <p:nvSpPr>
          <p:cNvPr id="52" name="TextBox 51"/>
          <p:cNvSpPr txBox="1"/>
          <p:nvPr/>
        </p:nvSpPr>
        <p:spPr>
          <a:xfrm rot="16200000">
            <a:off x="-409013" y="3976281"/>
            <a:ext cx="1552187" cy="234112"/>
          </a:xfrm>
          <a:prstGeom prst="rect">
            <a:avLst/>
          </a:prstGeom>
          <a:solidFill>
            <a:srgbClr val="FFFFC3"/>
          </a:solidFill>
          <a:ln w="3175">
            <a:solidFill>
              <a:schemeClr val="tx1"/>
            </a:solidFill>
          </a:ln>
        </p:spPr>
        <p:txBody>
          <a:bodyPr wrap="square" rtlCol="0" anchor="ctr">
            <a:noAutofit/>
          </a:bodyPr>
          <a:lstStyle/>
          <a:p>
            <a:pPr algn="ctr" defTabSz="457200" fontAlgn="auto">
              <a:spcBef>
                <a:spcPts val="0"/>
              </a:spcBef>
              <a:spcAft>
                <a:spcPts val="0"/>
              </a:spcAft>
            </a:pPr>
            <a:r>
              <a:rPr lang="en-US" sz="1200" dirty="0" smtClean="0">
                <a:solidFill>
                  <a:prstClr val="black"/>
                </a:solidFill>
                <a:latin typeface="Calibri"/>
                <a:ea typeface="+mn-ea"/>
                <a:cs typeface="+mn-cs"/>
              </a:rPr>
              <a:t>700-hPa Wind Speed</a:t>
            </a:r>
            <a:endParaRPr lang="en-US" sz="1200" dirty="0">
              <a:solidFill>
                <a:prstClr val="black"/>
              </a:solidFill>
              <a:latin typeface="Calibri"/>
              <a:ea typeface="+mn-ea"/>
              <a:cs typeface="+mn-cs"/>
            </a:endParaRPr>
          </a:p>
        </p:txBody>
      </p:sp>
      <p:sp>
        <p:nvSpPr>
          <p:cNvPr id="53" name="TextBox 52"/>
          <p:cNvSpPr txBox="1"/>
          <p:nvPr/>
        </p:nvSpPr>
        <p:spPr>
          <a:xfrm rot="16200000">
            <a:off x="-411169" y="5734623"/>
            <a:ext cx="1552187" cy="234112"/>
          </a:xfrm>
          <a:prstGeom prst="rect">
            <a:avLst/>
          </a:prstGeom>
          <a:solidFill>
            <a:srgbClr val="FFFFC3"/>
          </a:solidFill>
          <a:ln w="3175">
            <a:solidFill>
              <a:schemeClr val="tx1"/>
            </a:solidFill>
          </a:ln>
        </p:spPr>
        <p:txBody>
          <a:bodyPr wrap="square" rtlCol="0" anchor="ctr">
            <a:noAutofit/>
          </a:bodyPr>
          <a:lstStyle/>
          <a:p>
            <a:pPr algn="ctr" defTabSz="457200" fontAlgn="auto">
              <a:spcBef>
                <a:spcPts val="0"/>
              </a:spcBef>
              <a:spcAft>
                <a:spcPts val="0"/>
              </a:spcAft>
            </a:pPr>
            <a:r>
              <a:rPr lang="en-US" sz="1200" dirty="0" smtClean="0">
                <a:solidFill>
                  <a:prstClr val="black"/>
                </a:solidFill>
                <a:latin typeface="Calibri"/>
                <a:ea typeface="+mn-ea"/>
                <a:cs typeface="+mn-cs"/>
              </a:rPr>
              <a:t>700-hPa Temp. Pert.</a:t>
            </a:r>
            <a:endParaRPr lang="en-US" sz="1200" dirty="0">
              <a:solidFill>
                <a:prstClr val="black"/>
              </a:solidFill>
              <a:latin typeface="Calibri"/>
              <a:ea typeface="+mn-ea"/>
              <a:cs typeface="+mn-cs"/>
            </a:endParaRPr>
          </a:p>
        </p:txBody>
      </p:sp>
      <p:sp>
        <p:nvSpPr>
          <p:cNvPr id="54" name="TextBox 53"/>
          <p:cNvSpPr txBox="1"/>
          <p:nvPr/>
        </p:nvSpPr>
        <p:spPr>
          <a:xfrm>
            <a:off x="7237252" y="1548057"/>
            <a:ext cx="1572439" cy="892552"/>
          </a:xfrm>
          <a:prstGeom prst="rect">
            <a:avLst/>
          </a:prstGeom>
          <a:solidFill>
            <a:srgbClr val="FFFFC3"/>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defTabSz="457200" fontAlgn="auto">
              <a:spcBef>
                <a:spcPts val="0"/>
              </a:spcBef>
              <a:spcAft>
                <a:spcPts val="0"/>
              </a:spcAft>
            </a:pPr>
            <a:r>
              <a:rPr lang="en-US" sz="1300" dirty="0" smtClean="0">
                <a:solidFill>
                  <a:prstClr val="black"/>
                </a:solidFill>
                <a:latin typeface="Calibri"/>
              </a:rPr>
              <a:t>It took Isaac more than a week to consolidate its wind circulation</a:t>
            </a:r>
          </a:p>
        </p:txBody>
      </p:sp>
      <p:sp>
        <p:nvSpPr>
          <p:cNvPr id="55" name="TextBox 54"/>
          <p:cNvSpPr txBox="1"/>
          <p:nvPr/>
        </p:nvSpPr>
        <p:spPr>
          <a:xfrm>
            <a:off x="7235096" y="2540385"/>
            <a:ext cx="1572439" cy="1292662"/>
          </a:xfrm>
          <a:prstGeom prst="rect">
            <a:avLst/>
          </a:prstGeom>
          <a:solidFill>
            <a:schemeClr val="accent3">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defTabSz="457200" fontAlgn="auto">
              <a:spcBef>
                <a:spcPts val="0"/>
              </a:spcBef>
              <a:spcAft>
                <a:spcPts val="0"/>
              </a:spcAft>
            </a:pPr>
            <a:r>
              <a:rPr lang="en-US" sz="1300" dirty="0" smtClean="0">
                <a:solidFill>
                  <a:prstClr val="black"/>
                </a:solidFill>
                <a:latin typeface="Calibri"/>
              </a:rPr>
              <a:t>While in the Caribbean (08/23), Isaac had a disorganized wind structure and no clear-cut warm core</a:t>
            </a:r>
          </a:p>
        </p:txBody>
      </p:sp>
      <p:sp>
        <p:nvSpPr>
          <p:cNvPr id="56" name="TextBox 55"/>
          <p:cNvSpPr txBox="1"/>
          <p:nvPr/>
        </p:nvSpPr>
        <p:spPr>
          <a:xfrm>
            <a:off x="7239660" y="3929160"/>
            <a:ext cx="1572439" cy="1292662"/>
          </a:xfrm>
          <a:prstGeom prst="rect">
            <a:avLst/>
          </a:prstGeom>
          <a:solidFill>
            <a:schemeClr val="accent1">
              <a:lumMod val="40000"/>
              <a:lumOff val="6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defTabSz="457200" fontAlgn="auto">
              <a:spcBef>
                <a:spcPts val="0"/>
              </a:spcBef>
              <a:spcAft>
                <a:spcPts val="0"/>
              </a:spcAft>
            </a:pPr>
            <a:r>
              <a:rPr lang="en-US" sz="1300" dirty="0" smtClean="0">
                <a:solidFill>
                  <a:prstClr val="black"/>
                </a:solidFill>
                <a:latin typeface="Calibri"/>
              </a:rPr>
              <a:t>Isaac became organized as it passed the Florida Keys (08/27), but still had a very tilted wind structure</a:t>
            </a:r>
          </a:p>
        </p:txBody>
      </p:sp>
      <p:sp>
        <p:nvSpPr>
          <p:cNvPr id="57" name="TextBox 56"/>
          <p:cNvSpPr txBox="1"/>
          <p:nvPr/>
        </p:nvSpPr>
        <p:spPr>
          <a:xfrm>
            <a:off x="7237504" y="5317937"/>
            <a:ext cx="1572439" cy="1292662"/>
          </a:xfrm>
          <a:prstGeom prst="rect">
            <a:avLst/>
          </a:prstGeom>
          <a:solidFill>
            <a:schemeClr val="accent4">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defTabSz="457200" fontAlgn="auto">
              <a:spcBef>
                <a:spcPts val="0"/>
              </a:spcBef>
              <a:spcAft>
                <a:spcPts val="0"/>
              </a:spcAft>
            </a:pPr>
            <a:r>
              <a:rPr lang="en-US" sz="1300" dirty="0" smtClean="0">
                <a:solidFill>
                  <a:prstClr val="black"/>
                </a:solidFill>
                <a:latin typeface="Calibri"/>
              </a:rPr>
              <a:t>The wind structure finally consolidated just before landfall near New Orleans (08/29) as Isaac became a hurricane</a:t>
            </a:r>
          </a:p>
        </p:txBody>
      </p:sp>
      <p:sp>
        <p:nvSpPr>
          <p:cNvPr id="58" name="TextBox 57"/>
          <p:cNvSpPr txBox="1"/>
          <p:nvPr/>
        </p:nvSpPr>
        <p:spPr>
          <a:xfrm>
            <a:off x="786221" y="2793130"/>
            <a:ext cx="725742" cy="234112"/>
          </a:xfrm>
          <a:prstGeom prst="rect">
            <a:avLst/>
          </a:prstGeom>
          <a:noFill/>
          <a:ln w="3175">
            <a:noFill/>
          </a:ln>
        </p:spPr>
        <p:txBody>
          <a:bodyPr wrap="square" rtlCol="0" anchor="ctr">
            <a:noAutofit/>
          </a:bodyPr>
          <a:lstStyle/>
          <a:p>
            <a:pPr defTabSz="457200" fontAlgn="auto">
              <a:spcBef>
                <a:spcPts val="0"/>
              </a:spcBef>
              <a:spcAft>
                <a:spcPts val="0"/>
              </a:spcAft>
            </a:pPr>
            <a:r>
              <a:rPr lang="en-US" sz="700" dirty="0" smtClean="0">
                <a:solidFill>
                  <a:prstClr val="black"/>
                </a:solidFill>
                <a:latin typeface="Calibri"/>
                <a:ea typeface="+mn-ea"/>
                <a:cs typeface="+mn-cs"/>
              </a:rPr>
              <a:t>Caribbean Sea</a:t>
            </a:r>
            <a:endParaRPr lang="en-US" sz="700" dirty="0">
              <a:solidFill>
                <a:prstClr val="black"/>
              </a:solidFill>
              <a:latin typeface="Calibri"/>
              <a:ea typeface="+mn-ea"/>
              <a:cs typeface="+mn-cs"/>
            </a:endParaRPr>
          </a:p>
        </p:txBody>
      </p:sp>
      <p:sp>
        <p:nvSpPr>
          <p:cNvPr id="59" name="TextBox 58"/>
          <p:cNvSpPr txBox="1"/>
          <p:nvPr/>
        </p:nvSpPr>
        <p:spPr>
          <a:xfrm>
            <a:off x="1778599" y="2844738"/>
            <a:ext cx="499421" cy="234112"/>
          </a:xfrm>
          <a:prstGeom prst="rect">
            <a:avLst/>
          </a:prstGeom>
          <a:noFill/>
          <a:ln w="3175">
            <a:noFill/>
          </a:ln>
        </p:spPr>
        <p:txBody>
          <a:bodyPr wrap="square" rtlCol="0" anchor="ctr">
            <a:noAutofit/>
          </a:bodyPr>
          <a:lstStyle/>
          <a:p>
            <a:pPr defTabSz="457200" fontAlgn="auto">
              <a:spcBef>
                <a:spcPts val="0"/>
              </a:spcBef>
              <a:spcAft>
                <a:spcPts val="0"/>
              </a:spcAft>
            </a:pPr>
            <a:r>
              <a:rPr lang="en-US" sz="700" dirty="0" smtClean="0">
                <a:solidFill>
                  <a:prstClr val="black"/>
                </a:solidFill>
                <a:latin typeface="Calibri"/>
                <a:ea typeface="+mn-ea"/>
                <a:cs typeface="+mn-cs"/>
              </a:rPr>
              <a:t>Barbados</a:t>
            </a:r>
            <a:endParaRPr lang="en-US" sz="700" dirty="0">
              <a:solidFill>
                <a:prstClr val="black"/>
              </a:solidFill>
              <a:latin typeface="Calibri"/>
              <a:ea typeface="+mn-ea"/>
              <a:cs typeface="+mn-cs"/>
            </a:endParaRPr>
          </a:p>
        </p:txBody>
      </p:sp>
      <p:sp>
        <p:nvSpPr>
          <p:cNvPr id="60" name="TextBox 59"/>
          <p:cNvSpPr txBox="1"/>
          <p:nvPr/>
        </p:nvSpPr>
        <p:spPr>
          <a:xfrm>
            <a:off x="627351" y="1619659"/>
            <a:ext cx="602375" cy="234112"/>
          </a:xfrm>
          <a:prstGeom prst="rect">
            <a:avLst/>
          </a:prstGeom>
          <a:noFill/>
          <a:ln w="3175">
            <a:noFill/>
          </a:ln>
        </p:spPr>
        <p:txBody>
          <a:bodyPr wrap="square" rtlCol="0" anchor="ctr">
            <a:noAutofit/>
          </a:bodyPr>
          <a:lstStyle/>
          <a:p>
            <a:pPr defTabSz="457200" fontAlgn="auto">
              <a:spcBef>
                <a:spcPts val="0"/>
              </a:spcBef>
              <a:spcAft>
                <a:spcPts val="0"/>
              </a:spcAft>
            </a:pPr>
            <a:r>
              <a:rPr lang="en-US" sz="700" dirty="0" smtClean="0">
                <a:solidFill>
                  <a:prstClr val="black"/>
                </a:solidFill>
                <a:latin typeface="Calibri"/>
                <a:ea typeface="+mn-ea"/>
                <a:cs typeface="+mn-cs"/>
              </a:rPr>
              <a:t>Puerto Rico</a:t>
            </a:r>
            <a:endParaRPr lang="en-US" sz="700" dirty="0">
              <a:solidFill>
                <a:prstClr val="black"/>
              </a:solidFill>
              <a:latin typeface="Calibri"/>
              <a:ea typeface="+mn-ea"/>
              <a:cs typeface="+mn-cs"/>
            </a:endParaRPr>
          </a:p>
        </p:txBody>
      </p:sp>
      <p:sp>
        <p:nvSpPr>
          <p:cNvPr id="61" name="TextBox 60"/>
          <p:cNvSpPr txBox="1"/>
          <p:nvPr/>
        </p:nvSpPr>
        <p:spPr>
          <a:xfrm>
            <a:off x="3731911" y="2493183"/>
            <a:ext cx="499421" cy="234112"/>
          </a:xfrm>
          <a:prstGeom prst="rect">
            <a:avLst/>
          </a:prstGeom>
          <a:noFill/>
          <a:ln w="3175">
            <a:noFill/>
          </a:ln>
        </p:spPr>
        <p:txBody>
          <a:bodyPr wrap="square" rtlCol="0" anchor="ctr">
            <a:noAutofit/>
          </a:bodyPr>
          <a:lstStyle/>
          <a:p>
            <a:pPr defTabSz="457200" fontAlgn="auto">
              <a:spcBef>
                <a:spcPts val="0"/>
              </a:spcBef>
              <a:spcAft>
                <a:spcPts val="0"/>
              </a:spcAft>
            </a:pPr>
            <a:r>
              <a:rPr lang="en-US" sz="700" dirty="0" smtClean="0">
                <a:solidFill>
                  <a:prstClr val="black"/>
                </a:solidFill>
                <a:latin typeface="Calibri"/>
                <a:ea typeface="+mn-ea"/>
                <a:cs typeface="+mn-cs"/>
              </a:rPr>
              <a:t>Cuba</a:t>
            </a:r>
            <a:endParaRPr lang="en-US" sz="700" dirty="0">
              <a:solidFill>
                <a:prstClr val="black"/>
              </a:solidFill>
              <a:latin typeface="Calibri"/>
              <a:ea typeface="+mn-ea"/>
              <a:cs typeface="+mn-cs"/>
            </a:endParaRPr>
          </a:p>
        </p:txBody>
      </p:sp>
      <p:sp>
        <p:nvSpPr>
          <p:cNvPr id="62" name="TextBox 61"/>
          <p:cNvSpPr txBox="1"/>
          <p:nvPr/>
        </p:nvSpPr>
        <p:spPr>
          <a:xfrm>
            <a:off x="3657993" y="2076579"/>
            <a:ext cx="656133" cy="234112"/>
          </a:xfrm>
          <a:prstGeom prst="rect">
            <a:avLst/>
          </a:prstGeom>
          <a:noFill/>
          <a:ln w="3175">
            <a:noFill/>
          </a:ln>
        </p:spPr>
        <p:txBody>
          <a:bodyPr wrap="square" rtlCol="0" anchor="ctr">
            <a:noAutofit/>
          </a:bodyPr>
          <a:lstStyle/>
          <a:p>
            <a:pPr defTabSz="457200" fontAlgn="auto">
              <a:spcBef>
                <a:spcPts val="0"/>
              </a:spcBef>
              <a:spcAft>
                <a:spcPts val="0"/>
              </a:spcAft>
            </a:pPr>
            <a:r>
              <a:rPr lang="en-US" sz="700" dirty="0" smtClean="0">
                <a:solidFill>
                  <a:prstClr val="black"/>
                </a:solidFill>
                <a:latin typeface="Calibri"/>
                <a:ea typeface="+mn-ea"/>
                <a:cs typeface="+mn-cs"/>
              </a:rPr>
              <a:t>Florida Keys</a:t>
            </a:r>
            <a:endParaRPr lang="en-US" sz="700" dirty="0">
              <a:solidFill>
                <a:prstClr val="black"/>
              </a:solidFill>
              <a:latin typeface="Calibri"/>
              <a:ea typeface="+mn-ea"/>
              <a:cs typeface="+mn-cs"/>
            </a:endParaRPr>
          </a:p>
        </p:txBody>
      </p:sp>
      <p:sp>
        <p:nvSpPr>
          <p:cNvPr id="63" name="TextBox 62"/>
          <p:cNvSpPr txBox="1"/>
          <p:nvPr/>
        </p:nvSpPr>
        <p:spPr>
          <a:xfrm>
            <a:off x="5062433" y="1881709"/>
            <a:ext cx="723331" cy="234112"/>
          </a:xfrm>
          <a:prstGeom prst="rect">
            <a:avLst/>
          </a:prstGeom>
          <a:noFill/>
          <a:ln w="3175">
            <a:noFill/>
          </a:ln>
        </p:spPr>
        <p:txBody>
          <a:bodyPr wrap="square" rtlCol="0" anchor="ctr">
            <a:noAutofit/>
          </a:bodyPr>
          <a:lstStyle/>
          <a:p>
            <a:pPr defTabSz="457200" fontAlgn="auto">
              <a:spcBef>
                <a:spcPts val="0"/>
              </a:spcBef>
              <a:spcAft>
                <a:spcPts val="0"/>
              </a:spcAft>
            </a:pPr>
            <a:r>
              <a:rPr lang="en-US" sz="700" dirty="0" smtClean="0">
                <a:solidFill>
                  <a:prstClr val="black"/>
                </a:solidFill>
                <a:latin typeface="Calibri"/>
                <a:ea typeface="+mn-ea"/>
                <a:cs typeface="+mn-cs"/>
              </a:rPr>
              <a:t>New Orleans</a:t>
            </a:r>
            <a:endParaRPr lang="en-US" sz="700" dirty="0">
              <a:solidFill>
                <a:prstClr val="black"/>
              </a:solidFill>
              <a:latin typeface="Calibri"/>
              <a:ea typeface="+mn-ea"/>
              <a:cs typeface="+mn-cs"/>
            </a:endParaRPr>
          </a:p>
        </p:txBody>
      </p:sp>
    </p:spTree>
    <p:extLst>
      <p:ext uri="{BB962C8B-B14F-4D97-AF65-F5344CB8AC3E}">
        <p14:creationId xmlns:p14="http://schemas.microsoft.com/office/powerpoint/2010/main" val="113384217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45911"/>
            <a:ext cx="4452450" cy="4452450"/>
          </a:xfrm>
          <a:prstGeom prst="rect">
            <a:avLst/>
          </a:prstGeom>
        </p:spPr>
      </p:pic>
      <p:pic>
        <p:nvPicPr>
          <p:cNvPr id="33" name="Picture 3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92623" y="743765"/>
            <a:ext cx="4452450" cy="4452450"/>
          </a:xfrm>
          <a:prstGeom prst="rect">
            <a:avLst/>
          </a:prstGeom>
        </p:spPr>
      </p:pic>
      <p:sp>
        <p:nvSpPr>
          <p:cNvPr id="2" name="Title 1"/>
          <p:cNvSpPr>
            <a:spLocks noGrp="1"/>
          </p:cNvSpPr>
          <p:nvPr>
            <p:ph type="ctrTitle"/>
          </p:nvPr>
        </p:nvSpPr>
        <p:spPr>
          <a:xfrm>
            <a:off x="415134" y="201706"/>
            <a:ext cx="8305702" cy="889000"/>
          </a:xfrm>
          <a:ln w="19050" cap="rnd" cmpd="sng">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a:noAutofit/>
          </a:bodyPr>
          <a:lstStyle/>
          <a:p>
            <a:r>
              <a:rPr lang="en-US" sz="2200" b="1" dirty="0" smtClean="0">
                <a:solidFill>
                  <a:schemeClr val="accent2">
                    <a:lumMod val="75000"/>
                  </a:schemeClr>
                </a:solidFill>
              </a:rPr>
              <a:t>VORTEX-SCALE HURRICANE DATA ASSIMILATION</a:t>
            </a:r>
            <a:br>
              <a:rPr lang="en-US" sz="2200" b="1" dirty="0" smtClean="0">
                <a:solidFill>
                  <a:schemeClr val="accent2">
                    <a:lumMod val="75000"/>
                  </a:schemeClr>
                </a:solidFill>
              </a:rPr>
            </a:br>
            <a:r>
              <a:rPr lang="en-US" sz="2200" b="1" dirty="0" smtClean="0">
                <a:solidFill>
                  <a:schemeClr val="accent1">
                    <a:lumMod val="75000"/>
                  </a:schemeClr>
                </a:solidFill>
              </a:rPr>
              <a:t> IMPACT ON THE FORECASTS OF ISAAC</a:t>
            </a:r>
            <a:endParaRPr lang="en-US" sz="2200" b="1" dirty="0">
              <a:solidFill>
                <a:schemeClr val="accent2">
                  <a:lumMod val="75000"/>
                </a:schemeClr>
              </a:solidFill>
            </a:endParaRPr>
          </a:p>
        </p:txBody>
      </p:sp>
      <p:grpSp>
        <p:nvGrpSpPr>
          <p:cNvPr id="8" name="Group 7"/>
          <p:cNvGrpSpPr/>
          <p:nvPr/>
        </p:nvGrpSpPr>
        <p:grpSpPr>
          <a:xfrm>
            <a:off x="1149222" y="4935400"/>
            <a:ext cx="6717417" cy="736345"/>
            <a:chOff x="1149222" y="5110094"/>
            <a:chExt cx="6717417" cy="736345"/>
          </a:xfrm>
        </p:grpSpPr>
        <p:sp>
          <p:nvSpPr>
            <p:cNvPr id="7" name="Rectangle 6"/>
            <p:cNvSpPr/>
            <p:nvPr/>
          </p:nvSpPr>
          <p:spPr>
            <a:xfrm>
              <a:off x="1223008" y="5147125"/>
              <a:ext cx="6558548" cy="67866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34" name="TextBox 33"/>
            <p:cNvSpPr txBox="1"/>
            <p:nvPr/>
          </p:nvSpPr>
          <p:spPr>
            <a:xfrm>
              <a:off x="3317753" y="5110094"/>
              <a:ext cx="2380354" cy="276999"/>
            </a:xfrm>
            <a:prstGeom prst="rect">
              <a:avLst/>
            </a:prstGeom>
            <a:noFill/>
            <a:ln w="3175">
              <a:noFill/>
            </a:ln>
          </p:spPr>
          <p:txBody>
            <a:bodyPr wrap="none" rtlCol="0" anchor="ctr">
              <a:spAutoFit/>
            </a:bodyPr>
            <a:lstStyle/>
            <a:p>
              <a:pPr algn="ctr" defTabSz="457200" fontAlgn="auto">
                <a:spcBef>
                  <a:spcPts val="0"/>
                </a:spcBef>
                <a:spcAft>
                  <a:spcPts val="0"/>
                </a:spcAft>
              </a:pPr>
              <a:r>
                <a:rPr lang="en-US" sz="1200" dirty="0" smtClean="0">
                  <a:solidFill>
                    <a:srgbClr val="FF0000"/>
                  </a:solidFill>
                  <a:latin typeface="Calibri"/>
                  <a:ea typeface="+mn-ea"/>
                  <a:cs typeface="+mn-cs"/>
                </a:rPr>
                <a:t>HWRF: Operational HWRF Forecast</a:t>
              </a:r>
              <a:endParaRPr lang="en-US" sz="1200" dirty="0">
                <a:solidFill>
                  <a:srgbClr val="FF0000"/>
                </a:solidFill>
                <a:latin typeface="Calibri"/>
                <a:ea typeface="+mn-ea"/>
                <a:cs typeface="+mn-cs"/>
              </a:endParaRPr>
            </a:p>
          </p:txBody>
        </p:sp>
        <p:sp>
          <p:nvSpPr>
            <p:cNvPr id="35" name="TextBox 34"/>
            <p:cNvSpPr txBox="1"/>
            <p:nvPr/>
          </p:nvSpPr>
          <p:spPr>
            <a:xfrm>
              <a:off x="2271869" y="5343126"/>
              <a:ext cx="4472123" cy="276999"/>
            </a:xfrm>
            <a:prstGeom prst="rect">
              <a:avLst/>
            </a:prstGeom>
            <a:noFill/>
            <a:ln w="3175">
              <a:noFill/>
            </a:ln>
          </p:spPr>
          <p:txBody>
            <a:bodyPr wrap="none" rtlCol="0" anchor="ctr">
              <a:spAutoFit/>
            </a:bodyPr>
            <a:lstStyle/>
            <a:p>
              <a:pPr algn="ctr" defTabSz="457200" fontAlgn="auto">
                <a:spcBef>
                  <a:spcPts val="0"/>
                </a:spcBef>
                <a:spcAft>
                  <a:spcPts val="0"/>
                </a:spcAft>
              </a:pPr>
              <a:r>
                <a:rPr lang="en-US" sz="1200" dirty="0" smtClean="0">
                  <a:solidFill>
                    <a:prstClr val="black"/>
                  </a:solidFill>
                  <a:latin typeface="Calibri"/>
                  <a:ea typeface="+mn-ea"/>
                  <a:cs typeface="+mn-cs"/>
                </a:rPr>
                <a:t>HWEK: Parallel HWRF Forecast with Vortex DA (lower error is better)</a:t>
              </a:r>
              <a:endParaRPr lang="en-US" sz="1200" dirty="0">
                <a:solidFill>
                  <a:prstClr val="black"/>
                </a:solidFill>
                <a:latin typeface="Calibri"/>
                <a:ea typeface="+mn-ea"/>
                <a:cs typeface="+mn-cs"/>
              </a:endParaRPr>
            </a:p>
          </p:txBody>
        </p:sp>
        <p:sp>
          <p:nvSpPr>
            <p:cNvPr id="36" name="TextBox 35"/>
            <p:cNvSpPr txBox="1"/>
            <p:nvPr/>
          </p:nvSpPr>
          <p:spPr>
            <a:xfrm>
              <a:off x="1149222" y="5569440"/>
              <a:ext cx="6717417" cy="276999"/>
            </a:xfrm>
            <a:prstGeom prst="rect">
              <a:avLst/>
            </a:prstGeom>
            <a:noFill/>
            <a:ln w="3175">
              <a:noFill/>
            </a:ln>
          </p:spPr>
          <p:txBody>
            <a:bodyPr wrap="none" rtlCol="0" anchor="ctr">
              <a:spAutoFit/>
            </a:bodyPr>
            <a:lstStyle/>
            <a:p>
              <a:pPr algn="ctr" defTabSz="457200" fontAlgn="auto">
                <a:spcBef>
                  <a:spcPts val="0"/>
                </a:spcBef>
                <a:spcAft>
                  <a:spcPts val="0"/>
                </a:spcAft>
              </a:pPr>
              <a:r>
                <a:rPr lang="en-US" sz="1200" dirty="0" smtClean="0">
                  <a:solidFill>
                    <a:srgbClr val="3366FF"/>
                  </a:solidFill>
                  <a:latin typeface="Calibri"/>
                  <a:ea typeface="+mn-ea"/>
                  <a:cs typeface="+mn-cs"/>
                </a:rPr>
                <a:t>Freq. of Superior Performance of HWEK against HWRF (above 50% indicates non-random improvement)</a:t>
              </a:r>
              <a:endParaRPr lang="en-US" sz="1200" dirty="0">
                <a:solidFill>
                  <a:srgbClr val="3366FF"/>
                </a:solidFill>
                <a:latin typeface="Calibri"/>
                <a:ea typeface="+mn-ea"/>
                <a:cs typeface="+mn-cs"/>
              </a:endParaRPr>
            </a:p>
          </p:txBody>
        </p:sp>
      </p:grpSp>
      <p:cxnSp>
        <p:nvCxnSpPr>
          <p:cNvPr id="6" name="Straight Connector 5"/>
          <p:cNvCxnSpPr/>
          <p:nvPr/>
        </p:nvCxnSpPr>
        <p:spPr>
          <a:xfrm flipH="1">
            <a:off x="887017" y="3124581"/>
            <a:ext cx="2822326" cy="0"/>
          </a:xfrm>
          <a:prstGeom prst="line">
            <a:avLst/>
          </a:prstGeom>
          <a:ln w="12700">
            <a:solidFill>
              <a:srgbClr val="0000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5286345" y="3122438"/>
            <a:ext cx="2822326" cy="0"/>
          </a:xfrm>
          <a:prstGeom prst="line">
            <a:avLst/>
          </a:prstGeom>
          <a:ln w="12700">
            <a:solidFill>
              <a:srgbClr val="0000FF"/>
            </a:solidFill>
            <a:prstDash val="sysDash"/>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1626652" y="1246904"/>
            <a:ext cx="1363487" cy="307777"/>
          </a:xfrm>
          <a:prstGeom prst="rect">
            <a:avLst/>
          </a:prstGeom>
          <a:noFill/>
          <a:ln w="3175">
            <a:noFill/>
          </a:ln>
        </p:spPr>
        <p:txBody>
          <a:bodyPr wrap="none" rtlCol="0" anchor="ctr">
            <a:spAutoFit/>
          </a:bodyPr>
          <a:lstStyle/>
          <a:p>
            <a:pPr algn="ctr" defTabSz="457200" fontAlgn="auto">
              <a:spcBef>
                <a:spcPts val="0"/>
              </a:spcBef>
              <a:spcAft>
                <a:spcPts val="0"/>
              </a:spcAft>
            </a:pPr>
            <a:r>
              <a:rPr lang="en-US" sz="1400" dirty="0" smtClean="0">
                <a:solidFill>
                  <a:prstClr val="black"/>
                </a:solidFill>
                <a:latin typeface="Calibri"/>
                <a:ea typeface="+mn-ea"/>
                <a:cs typeface="+mn-cs"/>
              </a:rPr>
              <a:t>Track Error (km)</a:t>
            </a:r>
            <a:endParaRPr lang="en-US" sz="1400" dirty="0">
              <a:solidFill>
                <a:prstClr val="black"/>
              </a:solidFill>
              <a:latin typeface="Calibri"/>
              <a:ea typeface="+mn-ea"/>
              <a:cs typeface="+mn-cs"/>
            </a:endParaRPr>
          </a:p>
        </p:txBody>
      </p:sp>
      <p:sp>
        <p:nvSpPr>
          <p:cNvPr id="64" name="TextBox 63"/>
          <p:cNvSpPr txBox="1"/>
          <p:nvPr/>
        </p:nvSpPr>
        <p:spPr>
          <a:xfrm>
            <a:off x="5932904" y="1244757"/>
            <a:ext cx="1522773" cy="307777"/>
          </a:xfrm>
          <a:prstGeom prst="rect">
            <a:avLst/>
          </a:prstGeom>
          <a:noFill/>
          <a:ln w="3175">
            <a:noFill/>
          </a:ln>
        </p:spPr>
        <p:txBody>
          <a:bodyPr wrap="none" rtlCol="0" anchor="ctr">
            <a:spAutoFit/>
          </a:bodyPr>
          <a:lstStyle/>
          <a:p>
            <a:pPr algn="ctr" defTabSz="457200" fontAlgn="auto">
              <a:spcBef>
                <a:spcPts val="0"/>
              </a:spcBef>
              <a:spcAft>
                <a:spcPts val="0"/>
              </a:spcAft>
            </a:pPr>
            <a:r>
              <a:rPr lang="en-US" sz="1400" dirty="0" smtClean="0">
                <a:solidFill>
                  <a:prstClr val="black"/>
                </a:solidFill>
                <a:latin typeface="Calibri"/>
                <a:ea typeface="+mn-ea"/>
                <a:cs typeface="+mn-cs"/>
              </a:rPr>
              <a:t>Intensity Error (</a:t>
            </a:r>
            <a:r>
              <a:rPr lang="en-US" sz="1400" dirty="0" err="1" smtClean="0">
                <a:solidFill>
                  <a:prstClr val="black"/>
                </a:solidFill>
                <a:latin typeface="Calibri"/>
                <a:ea typeface="+mn-ea"/>
                <a:cs typeface="+mn-cs"/>
              </a:rPr>
              <a:t>kt</a:t>
            </a:r>
            <a:r>
              <a:rPr lang="en-US" sz="1400" dirty="0" smtClean="0">
                <a:solidFill>
                  <a:prstClr val="black"/>
                </a:solidFill>
                <a:latin typeface="Calibri"/>
                <a:ea typeface="+mn-ea"/>
                <a:cs typeface="+mn-cs"/>
              </a:rPr>
              <a:t>)</a:t>
            </a:r>
            <a:endParaRPr lang="en-US" sz="1400" dirty="0">
              <a:solidFill>
                <a:prstClr val="black"/>
              </a:solidFill>
              <a:latin typeface="Calibri"/>
              <a:ea typeface="+mn-ea"/>
              <a:cs typeface="+mn-cs"/>
            </a:endParaRPr>
          </a:p>
        </p:txBody>
      </p:sp>
      <p:sp>
        <p:nvSpPr>
          <p:cNvPr id="65" name="TextBox 64"/>
          <p:cNvSpPr txBox="1"/>
          <p:nvPr/>
        </p:nvSpPr>
        <p:spPr>
          <a:xfrm>
            <a:off x="1270046" y="5812717"/>
            <a:ext cx="6484631" cy="830997"/>
          </a:xfrm>
          <a:prstGeom prst="rect">
            <a:avLst/>
          </a:prstGeom>
          <a:solidFill>
            <a:schemeClr val="accent3">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defTabSz="457200" fontAlgn="auto">
              <a:spcBef>
                <a:spcPts val="0"/>
              </a:spcBef>
              <a:spcAft>
                <a:spcPts val="0"/>
              </a:spcAft>
            </a:pPr>
            <a:r>
              <a:rPr lang="en-US" sz="1600" dirty="0" smtClean="0">
                <a:solidFill>
                  <a:prstClr val="black"/>
                </a:solidFill>
                <a:latin typeface="Calibri"/>
              </a:rPr>
              <a:t>For Isaac, short-range (up to 48 h) HWRF forecasts initialized with</a:t>
            </a:r>
            <a:br>
              <a:rPr lang="en-US" sz="1600" dirty="0" smtClean="0">
                <a:solidFill>
                  <a:prstClr val="black"/>
                </a:solidFill>
                <a:latin typeface="Calibri"/>
              </a:rPr>
            </a:br>
            <a:r>
              <a:rPr lang="en-US" sz="1600" dirty="0" smtClean="0">
                <a:solidFill>
                  <a:prstClr val="black"/>
                </a:solidFill>
                <a:latin typeface="Calibri"/>
              </a:rPr>
              <a:t>vortex-scale data assimilation were superior to the</a:t>
            </a:r>
            <a:br>
              <a:rPr lang="en-US" sz="1600" dirty="0" smtClean="0">
                <a:solidFill>
                  <a:prstClr val="black"/>
                </a:solidFill>
                <a:latin typeface="Calibri"/>
              </a:rPr>
            </a:br>
            <a:r>
              <a:rPr lang="en-US" sz="1600" dirty="0" smtClean="0">
                <a:solidFill>
                  <a:prstClr val="black"/>
                </a:solidFill>
                <a:latin typeface="Calibri"/>
              </a:rPr>
              <a:t>operational HWRF forecasts in both track and intensity</a:t>
            </a:r>
          </a:p>
        </p:txBody>
      </p:sp>
      <p:sp>
        <p:nvSpPr>
          <p:cNvPr id="13" name="Freeform 12"/>
          <p:cNvSpPr>
            <a:spLocks noChangeAspect="1"/>
          </p:cNvSpPr>
          <p:nvPr/>
        </p:nvSpPr>
        <p:spPr>
          <a:xfrm>
            <a:off x="905731" y="2894170"/>
            <a:ext cx="1731536" cy="1016259"/>
          </a:xfrm>
          <a:custGeom>
            <a:avLst/>
            <a:gdLst>
              <a:gd name="connsiteX0" fmla="*/ 0 w 1749380"/>
              <a:gd name="connsiteY0" fmla="*/ 962338 h 1026732"/>
              <a:gd name="connsiteX1" fmla="*/ 561662 w 1749380"/>
              <a:gd name="connsiteY1" fmla="*/ 597437 h 1026732"/>
              <a:gd name="connsiteX2" fmla="*/ 1130479 w 1749380"/>
              <a:gd name="connsiteY2" fmla="*/ 0 h 1026732"/>
              <a:gd name="connsiteX3" fmla="*/ 1684986 w 1749380"/>
              <a:gd name="connsiteY3" fmla="*/ 93014 h 1026732"/>
              <a:gd name="connsiteX4" fmla="*/ 1749380 w 1749380"/>
              <a:gd name="connsiteY4" fmla="*/ 125211 h 1026732"/>
              <a:gd name="connsiteX5" fmla="*/ 1695718 w 1749380"/>
              <a:gd name="connsiteY5" fmla="*/ 160986 h 1026732"/>
              <a:gd name="connsiteX6" fmla="*/ 1123324 w 1749380"/>
              <a:gd name="connsiteY6" fmla="*/ 829972 h 1026732"/>
              <a:gd name="connsiteX7" fmla="*/ 550929 w 1749380"/>
              <a:gd name="connsiteY7" fmla="*/ 858592 h 1026732"/>
              <a:gd name="connsiteX8" fmla="*/ 7155 w 1749380"/>
              <a:gd name="connsiteY8" fmla="*/ 1026732 h 1026732"/>
              <a:gd name="connsiteX9" fmla="*/ 0 w 1749380"/>
              <a:gd name="connsiteY9" fmla="*/ 962338 h 102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380" h="1026732">
                <a:moveTo>
                  <a:pt x="0" y="962338"/>
                </a:moveTo>
                <a:lnTo>
                  <a:pt x="561662" y="597437"/>
                </a:lnTo>
                <a:lnTo>
                  <a:pt x="1130479" y="0"/>
                </a:lnTo>
                <a:lnTo>
                  <a:pt x="1684986" y="93014"/>
                </a:lnTo>
                <a:lnTo>
                  <a:pt x="1749380" y="125211"/>
                </a:lnTo>
                <a:lnTo>
                  <a:pt x="1695718" y="160986"/>
                </a:lnTo>
                <a:lnTo>
                  <a:pt x="1123324" y="829972"/>
                </a:lnTo>
                <a:lnTo>
                  <a:pt x="550929" y="858592"/>
                </a:lnTo>
                <a:lnTo>
                  <a:pt x="7155" y="1026732"/>
                </a:lnTo>
                <a:lnTo>
                  <a:pt x="0" y="962338"/>
                </a:lnTo>
                <a:close/>
              </a:path>
            </a:pathLst>
          </a:custGeom>
          <a:solidFill>
            <a:srgbClr val="FF00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14" name="Freeform 13"/>
          <p:cNvSpPr>
            <a:spLocks noChangeAspect="1"/>
          </p:cNvSpPr>
          <p:nvPr/>
        </p:nvSpPr>
        <p:spPr>
          <a:xfrm>
            <a:off x="5287107" y="3696676"/>
            <a:ext cx="1700720" cy="694494"/>
          </a:xfrm>
          <a:custGeom>
            <a:avLst/>
            <a:gdLst>
              <a:gd name="connsiteX0" fmla="*/ 3908 w 1684216"/>
              <a:gd name="connsiteY0" fmla="*/ 269631 h 687754"/>
              <a:gd name="connsiteX1" fmla="*/ 554893 w 1684216"/>
              <a:gd name="connsiteY1" fmla="*/ 222739 h 687754"/>
              <a:gd name="connsiteX2" fmla="*/ 1133231 w 1684216"/>
              <a:gd name="connsiteY2" fmla="*/ 19539 h 687754"/>
              <a:gd name="connsiteX3" fmla="*/ 1684216 w 1684216"/>
              <a:gd name="connsiteY3" fmla="*/ 0 h 687754"/>
              <a:gd name="connsiteX4" fmla="*/ 1133231 w 1684216"/>
              <a:gd name="connsiteY4" fmla="*/ 363416 h 687754"/>
              <a:gd name="connsiteX5" fmla="*/ 554893 w 1684216"/>
              <a:gd name="connsiteY5" fmla="*/ 687754 h 687754"/>
              <a:gd name="connsiteX6" fmla="*/ 0 w 1684216"/>
              <a:gd name="connsiteY6" fmla="*/ 418123 h 687754"/>
              <a:gd name="connsiteX7" fmla="*/ 3908 w 1684216"/>
              <a:gd name="connsiteY7" fmla="*/ 269631 h 6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4216" h="687754">
                <a:moveTo>
                  <a:pt x="3908" y="269631"/>
                </a:moveTo>
                <a:lnTo>
                  <a:pt x="554893" y="222739"/>
                </a:lnTo>
                <a:lnTo>
                  <a:pt x="1133231" y="19539"/>
                </a:lnTo>
                <a:lnTo>
                  <a:pt x="1684216" y="0"/>
                </a:lnTo>
                <a:lnTo>
                  <a:pt x="1133231" y="363416"/>
                </a:lnTo>
                <a:lnTo>
                  <a:pt x="554893" y="687754"/>
                </a:lnTo>
                <a:lnTo>
                  <a:pt x="0" y="418123"/>
                </a:lnTo>
                <a:lnTo>
                  <a:pt x="3908" y="269631"/>
                </a:lnTo>
                <a:close/>
              </a:path>
            </a:pathLst>
          </a:custGeom>
          <a:solidFill>
            <a:srgbClr val="FF0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66" name="TextBox 65"/>
          <p:cNvSpPr txBox="1"/>
          <p:nvPr/>
        </p:nvSpPr>
        <p:spPr>
          <a:xfrm>
            <a:off x="1663639" y="3090648"/>
            <a:ext cx="389049" cy="584776"/>
          </a:xfrm>
          <a:prstGeom prst="rect">
            <a:avLst/>
          </a:prstGeom>
          <a:noFill/>
          <a:ln w="3175">
            <a:noFill/>
          </a:ln>
        </p:spPr>
        <p:txBody>
          <a:bodyPr wrap="none" rtlCol="0" anchor="ctr">
            <a:spAutoFit/>
          </a:bodyPr>
          <a:lstStyle/>
          <a:p>
            <a:pPr algn="ctr" defTabSz="457200" fontAlgn="auto">
              <a:spcBef>
                <a:spcPts val="0"/>
              </a:spcBef>
              <a:spcAft>
                <a:spcPts val="0"/>
              </a:spcAft>
            </a:pPr>
            <a:r>
              <a:rPr lang="en-US" sz="3200" dirty="0" smtClean="0">
                <a:solidFill>
                  <a:prstClr val="black"/>
                </a:solidFill>
                <a:latin typeface="Calibri"/>
                <a:ea typeface="+mn-ea"/>
                <a:cs typeface="+mn-cs"/>
              </a:rPr>
              <a:t>+</a:t>
            </a:r>
            <a:endParaRPr lang="en-US" sz="3200" dirty="0">
              <a:solidFill>
                <a:prstClr val="black"/>
              </a:solidFill>
              <a:latin typeface="Calibri"/>
              <a:ea typeface="+mn-ea"/>
              <a:cs typeface="+mn-cs"/>
            </a:endParaRPr>
          </a:p>
        </p:txBody>
      </p:sp>
      <p:sp>
        <p:nvSpPr>
          <p:cNvPr id="67" name="TextBox 66"/>
          <p:cNvSpPr txBox="1"/>
          <p:nvPr/>
        </p:nvSpPr>
        <p:spPr>
          <a:xfrm>
            <a:off x="5935293" y="3706692"/>
            <a:ext cx="389049" cy="584776"/>
          </a:xfrm>
          <a:prstGeom prst="rect">
            <a:avLst/>
          </a:prstGeom>
          <a:noFill/>
          <a:ln w="3175">
            <a:noFill/>
          </a:ln>
        </p:spPr>
        <p:txBody>
          <a:bodyPr wrap="none" rtlCol="0" anchor="ctr">
            <a:spAutoFit/>
          </a:bodyPr>
          <a:lstStyle/>
          <a:p>
            <a:pPr algn="ctr" defTabSz="457200" fontAlgn="auto">
              <a:spcBef>
                <a:spcPts val="0"/>
              </a:spcBef>
              <a:spcAft>
                <a:spcPts val="0"/>
              </a:spcAft>
            </a:pPr>
            <a:r>
              <a:rPr lang="en-US" sz="3200" dirty="0" smtClean="0">
                <a:solidFill>
                  <a:prstClr val="black"/>
                </a:solidFill>
                <a:latin typeface="Calibri"/>
                <a:ea typeface="+mn-ea"/>
                <a:cs typeface="+mn-cs"/>
              </a:rPr>
              <a:t>+</a:t>
            </a:r>
            <a:endParaRPr lang="en-US" sz="3200" dirty="0">
              <a:solidFill>
                <a:prstClr val="black"/>
              </a:solidFill>
              <a:latin typeface="Calibri"/>
              <a:ea typeface="+mn-ea"/>
              <a:cs typeface="+mn-cs"/>
            </a:endParaRPr>
          </a:p>
        </p:txBody>
      </p:sp>
    </p:spTree>
    <p:extLst>
      <p:ext uri="{BB962C8B-B14F-4D97-AF65-F5344CB8AC3E}">
        <p14:creationId xmlns:p14="http://schemas.microsoft.com/office/powerpoint/2010/main" val="24061315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0" descr="Untitled Image 5.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00775" y="4283075"/>
            <a:ext cx="2889250" cy="1743075"/>
          </a:xfrm>
          <a:prstGeom prst="rect">
            <a:avLst/>
          </a:prstGeom>
          <a:noFill/>
          <a:ln w="9525">
            <a:noFill/>
            <a:miter lim="800000"/>
            <a:headEnd/>
            <a:tailEnd/>
          </a:ln>
        </p:spPr>
      </p:pic>
      <p:sp>
        <p:nvSpPr>
          <p:cNvPr id="27651" name="Rectangle 2"/>
          <p:cNvSpPr>
            <a:spLocks noGrp="1" noChangeArrowheads="1"/>
          </p:cNvSpPr>
          <p:nvPr>
            <p:ph type="title"/>
          </p:nvPr>
        </p:nvSpPr>
        <p:spPr/>
        <p:txBody>
          <a:bodyPr/>
          <a:lstStyle/>
          <a:p>
            <a:pPr eaLnBrk="1" hangingPunct="1"/>
            <a:r>
              <a:rPr lang="en-US" smtClean="0">
                <a:latin typeface="Calibri" charset="0"/>
                <a:ea typeface="Calibri" charset="0"/>
                <a:cs typeface="Calibri" charset="0"/>
              </a:rPr>
              <a:t>HFIP Activities</a:t>
            </a:r>
          </a:p>
        </p:txBody>
      </p:sp>
      <p:sp>
        <p:nvSpPr>
          <p:cNvPr id="27652" name="Rectangle 3"/>
          <p:cNvSpPr>
            <a:spLocks noGrp="1" noChangeArrowheads="1"/>
          </p:cNvSpPr>
          <p:nvPr>
            <p:ph idx="1"/>
          </p:nvPr>
        </p:nvSpPr>
        <p:spPr>
          <a:xfrm>
            <a:off x="149225" y="1328738"/>
            <a:ext cx="6607175" cy="4953000"/>
          </a:xfrm>
        </p:spPr>
        <p:txBody>
          <a:bodyPr/>
          <a:lstStyle/>
          <a:p>
            <a:pPr marL="461963" indent="-461963" eaLnBrk="1" hangingPunct="1">
              <a:spcBef>
                <a:spcPts val="600"/>
              </a:spcBef>
            </a:pPr>
            <a:r>
              <a:rPr lang="en-US" dirty="0">
                <a:latin typeface="Calibri" charset="0"/>
                <a:ea typeface="Calibri" charset="0"/>
                <a:cs typeface="Calibri" charset="0"/>
              </a:rPr>
              <a:t>Traditional Hurricane Research Activities:</a:t>
            </a:r>
          </a:p>
          <a:p>
            <a:pPr marL="461963" indent="-461963" eaLnBrk="1" hangingPunct="1">
              <a:spcBef>
                <a:spcPts val="600"/>
              </a:spcBef>
              <a:buFontTx/>
              <a:buChar char="•"/>
            </a:pPr>
            <a:r>
              <a:rPr lang="en-US" sz="2000" dirty="0">
                <a:latin typeface="Calibri" charset="0"/>
                <a:ea typeface="Calibri" charset="0"/>
                <a:cs typeface="Calibri" charset="0"/>
              </a:rPr>
              <a:t>Observations, analysis, database, &amp; instrument R&amp;D (IFEX)</a:t>
            </a:r>
          </a:p>
          <a:p>
            <a:pPr marL="461963" indent="-461963" eaLnBrk="1" hangingPunct="1">
              <a:spcBef>
                <a:spcPts val="600"/>
              </a:spcBef>
              <a:buFontTx/>
              <a:buChar char="•"/>
            </a:pPr>
            <a:r>
              <a:rPr lang="en-US" sz="2000" dirty="0">
                <a:latin typeface="Calibri" charset="0"/>
                <a:ea typeface="Calibri" charset="0"/>
                <a:cs typeface="Calibri" charset="0"/>
              </a:rPr>
              <a:t>Statistical-dynamical model development</a:t>
            </a:r>
          </a:p>
          <a:p>
            <a:pPr marL="461963" indent="-461963" eaLnBrk="1" hangingPunct="1">
              <a:spcBef>
                <a:spcPts val="600"/>
              </a:spcBef>
              <a:buFontTx/>
              <a:buChar char="•"/>
            </a:pPr>
            <a:r>
              <a:rPr lang="en-US" sz="2000" dirty="0">
                <a:latin typeface="Calibri" charset="0"/>
                <a:ea typeface="Calibri" charset="0"/>
                <a:cs typeface="Calibri" charset="0"/>
              </a:rPr>
              <a:t>Advances in operational models (Stream 1)</a:t>
            </a:r>
          </a:p>
          <a:p>
            <a:pPr marL="461963" indent="-461963" eaLnBrk="1" hangingPunct="1">
              <a:spcBef>
                <a:spcPts val="600"/>
              </a:spcBef>
            </a:pPr>
            <a:r>
              <a:rPr lang="en-US" dirty="0">
                <a:latin typeface="Calibri" charset="0"/>
                <a:ea typeface="Calibri" charset="0"/>
                <a:cs typeface="Calibri" charset="0"/>
              </a:rPr>
              <a:t>New HFIP Research Thrusts:</a:t>
            </a:r>
            <a:endParaRPr lang="en-US" sz="2000" dirty="0">
              <a:latin typeface="Calibri" charset="0"/>
              <a:ea typeface="Calibri" charset="0"/>
              <a:cs typeface="Calibri" charset="0"/>
            </a:endParaRPr>
          </a:p>
          <a:p>
            <a:pPr marL="461963" indent="-461963" eaLnBrk="1" hangingPunct="1">
              <a:spcBef>
                <a:spcPts val="600"/>
              </a:spcBef>
              <a:buFontTx/>
              <a:buChar char="•"/>
            </a:pPr>
            <a:r>
              <a:rPr lang="en-US" sz="2000" dirty="0">
                <a:latin typeface="Calibri" charset="0"/>
                <a:ea typeface="Calibri" charset="0"/>
                <a:cs typeface="Calibri" charset="0"/>
              </a:rPr>
              <a:t>Experimental global and regional hurricane model development (Stream 2)</a:t>
            </a:r>
          </a:p>
          <a:p>
            <a:pPr marL="461963" indent="-461963" eaLnBrk="1" hangingPunct="1">
              <a:spcBef>
                <a:spcPts val="600"/>
              </a:spcBef>
              <a:buFontTx/>
              <a:buChar char="•"/>
            </a:pPr>
            <a:r>
              <a:rPr lang="en-US" sz="2000" dirty="0">
                <a:latin typeface="Calibri" charset="0"/>
                <a:ea typeface="Calibri" charset="0"/>
                <a:cs typeface="Calibri" charset="0"/>
              </a:rPr>
              <a:t>Data assimilation techniques and observing system strategy analysis development (Stream 1 &amp; 2)</a:t>
            </a:r>
          </a:p>
          <a:p>
            <a:pPr marL="461963" indent="-461963" eaLnBrk="1" hangingPunct="1">
              <a:spcBef>
                <a:spcPts val="600"/>
              </a:spcBef>
              <a:buFontTx/>
              <a:buChar char="•"/>
            </a:pPr>
            <a:r>
              <a:rPr lang="en-US" sz="2000" dirty="0">
                <a:latin typeface="Calibri" charset="0"/>
                <a:ea typeface="Calibri" charset="0"/>
                <a:cs typeface="Calibri" charset="0"/>
              </a:rPr>
              <a:t>Model evaluation tool </a:t>
            </a:r>
            <a:r>
              <a:rPr lang="en-US" sz="2000" dirty="0" smtClean="0">
                <a:latin typeface="Calibri" charset="0"/>
                <a:ea typeface="Calibri" charset="0"/>
                <a:cs typeface="Calibri" charset="0"/>
              </a:rPr>
              <a:t>development (Stream 1.5)</a:t>
            </a:r>
            <a:endParaRPr lang="en-US" sz="2000" dirty="0">
              <a:latin typeface="Calibri" charset="0"/>
              <a:ea typeface="Calibri" charset="0"/>
              <a:cs typeface="Calibri" charset="0"/>
            </a:endParaRPr>
          </a:p>
          <a:p>
            <a:pPr marL="461963" indent="-461963" eaLnBrk="1" hangingPunct="1">
              <a:spcBef>
                <a:spcPts val="600"/>
              </a:spcBef>
              <a:buFontTx/>
              <a:buChar char="•"/>
            </a:pPr>
            <a:r>
              <a:rPr lang="en-US" sz="2000" dirty="0">
                <a:latin typeface="Calibri" charset="0"/>
                <a:ea typeface="Calibri" charset="0"/>
                <a:cs typeface="Calibri" charset="0"/>
              </a:rPr>
              <a:t>Application and tool development for forecasters</a:t>
            </a:r>
          </a:p>
        </p:txBody>
      </p:sp>
      <p:sp>
        <p:nvSpPr>
          <p:cNvPr id="27653" name="Text Box 6"/>
          <p:cNvSpPr txBox="1">
            <a:spLocks noChangeArrowheads="1"/>
          </p:cNvSpPr>
          <p:nvPr/>
        </p:nvSpPr>
        <p:spPr bwMode="auto">
          <a:xfrm>
            <a:off x="238125" y="5969000"/>
            <a:ext cx="8639175" cy="4270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dirty="0">
                <a:solidFill>
                  <a:srgbClr val="000090"/>
                </a:solidFill>
                <a:latin typeface="Calibri" charset="0"/>
                <a:ea typeface="Calibri" charset="0"/>
                <a:cs typeface="Calibri" charset="0"/>
              </a:rPr>
              <a:t>Partnership: NCEP, AOC, AOML, ESRL, GFDL, DTC, USWRP, NESDIS/STAR</a:t>
            </a:r>
          </a:p>
        </p:txBody>
      </p:sp>
      <p:sp>
        <p:nvSpPr>
          <p:cNvPr id="27654" name="Rectangle 6"/>
          <p:cNvSpPr>
            <a:spLocks/>
          </p:cNvSpPr>
          <p:nvPr/>
        </p:nvSpPr>
        <p:spPr bwMode="auto">
          <a:xfrm>
            <a:off x="6386976" y="4286274"/>
            <a:ext cx="525463" cy="381000"/>
          </a:xfrm>
          <a:prstGeom prst="rect">
            <a:avLst/>
          </a:prstGeom>
          <a:noFill/>
          <a:ln w="12700">
            <a:noFill/>
            <a:miter lim="800000"/>
            <a:headEnd/>
            <a:tailEnd/>
          </a:ln>
        </p:spPr>
        <p:txBody>
          <a:bodyPr lIns="0" tIns="0" rIns="40639" bIns="0" anchor="ctr">
            <a:prstTxWarp prst="textNoShape">
              <a:avLst/>
            </a:prstTxWarp>
          </a:bodyPr>
          <a:lstStyle/>
          <a:p>
            <a:pPr marL="39688" algn="ctr">
              <a:lnSpc>
                <a:spcPct val="50000"/>
              </a:lnSpc>
            </a:pPr>
            <a:r>
              <a:rPr lang="en-US" sz="1600" dirty="0">
                <a:solidFill>
                  <a:schemeClr val="bg1"/>
                </a:solidFill>
                <a:latin typeface="Calibri" charset="0"/>
                <a:ea typeface="Arial" charset="0"/>
                <a:cs typeface="Arial" charset="0"/>
                <a:sym typeface="Arial" charset="0"/>
              </a:rPr>
              <a:t>D1</a:t>
            </a:r>
          </a:p>
        </p:txBody>
      </p:sp>
      <p:sp>
        <p:nvSpPr>
          <p:cNvPr id="27655" name="Rectangle 8"/>
          <p:cNvSpPr>
            <a:spLocks noChangeArrowheads="1"/>
          </p:cNvSpPr>
          <p:nvPr/>
        </p:nvSpPr>
        <p:spPr bwMode="auto">
          <a:xfrm>
            <a:off x="7039388" y="4677263"/>
            <a:ext cx="515938" cy="288925"/>
          </a:xfrm>
          <a:prstGeom prst="rect">
            <a:avLst/>
          </a:prstGeom>
          <a:noFill/>
          <a:ln w="12700">
            <a:noFill/>
            <a:miter lim="800000"/>
            <a:headEnd/>
            <a:tailEnd/>
          </a:ln>
          <a:effectLst>
            <a:outerShdw blurRad="50800" dist="38100" dir="2700000">
              <a:srgbClr val="000000">
                <a:alpha val="43000"/>
              </a:srgbClr>
            </a:outerShdw>
          </a:effectLst>
        </p:spPr>
        <p:txBody>
          <a:bodyPr lIns="50800" tIns="50800" rIns="30479" bIns="50800" anchor="ctr">
            <a:prstTxWarp prst="textNoShape">
              <a:avLst/>
            </a:prstTxWarp>
          </a:bodyPr>
          <a:lstStyle/>
          <a:p>
            <a:pPr marL="39688" algn="ctr">
              <a:lnSpc>
                <a:spcPct val="90000"/>
              </a:lnSpc>
            </a:pPr>
            <a:r>
              <a:rPr lang="en-US" sz="1600" dirty="0">
                <a:solidFill>
                  <a:srgbClr val="FFFFFF"/>
                </a:solidFill>
                <a:latin typeface="Calibri" charset="0"/>
                <a:ea typeface="Arial" charset="0"/>
                <a:cs typeface="Arial" charset="0"/>
                <a:sym typeface="Arial" charset="0"/>
              </a:rPr>
              <a:t>D2</a:t>
            </a:r>
          </a:p>
        </p:txBody>
      </p:sp>
      <p:pic>
        <p:nvPicPr>
          <p:cNvPr id="27656" name="Picture 2" descr="tk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42113" y="2272006"/>
            <a:ext cx="1989137" cy="2057400"/>
          </a:xfrm>
          <a:prstGeom prst="rect">
            <a:avLst/>
          </a:prstGeom>
          <a:noFill/>
          <a:ln w="9525">
            <a:noFill/>
            <a:miter lim="800000"/>
            <a:headEnd/>
            <a:tailEnd/>
          </a:ln>
        </p:spPr>
      </p:pic>
      <p:pic>
        <p:nvPicPr>
          <p:cNvPr id="27657" name="Picture 11" descr="p3-gulfstream_S.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92875" y="1295693"/>
            <a:ext cx="2436813" cy="1036638"/>
          </a:xfrm>
          <a:prstGeom prst="rect">
            <a:avLst/>
          </a:prstGeom>
          <a:noFill/>
          <a:ln w="9525">
            <a:noFill/>
            <a:miter lim="800000"/>
            <a:headEnd/>
            <a:tailEnd/>
          </a:ln>
        </p:spPr>
      </p:pic>
      <p:sp>
        <p:nvSpPr>
          <p:cNvPr id="10" name="TextBox 9"/>
          <p:cNvSpPr txBox="1"/>
          <p:nvPr/>
        </p:nvSpPr>
        <p:spPr>
          <a:xfrm>
            <a:off x="6518676" y="6614858"/>
            <a:ext cx="2287806" cy="276999"/>
          </a:xfrm>
          <a:prstGeom prst="rect">
            <a:avLst/>
          </a:prstGeom>
          <a:noFill/>
        </p:spPr>
        <p:txBody>
          <a:bodyPr wrap="none" rtlCol="0">
            <a:spAutoFit/>
          </a:bodyPr>
          <a:lstStyle/>
          <a:p>
            <a:r>
              <a:rPr lang="en-US" sz="1200" dirty="0">
                <a:latin typeface="+mn-lt"/>
              </a:rPr>
              <a:t>http://</a:t>
            </a:r>
            <a:r>
              <a:rPr lang="en-US" sz="1200" dirty="0" err="1">
                <a:latin typeface="+mn-lt"/>
              </a:rPr>
              <a:t>www.hfip.org</a:t>
            </a:r>
            <a:r>
              <a:rPr lang="en-US" sz="1200" dirty="0" smtClean="0">
                <a:latin typeface="+mn-lt"/>
              </a:rPr>
              <a:t>/documents/</a:t>
            </a:r>
            <a:endParaRPr lang="en-US" sz="1200" dirty="0">
              <a:latin typeface="+mn-lt"/>
            </a:endParaRPr>
          </a:p>
        </p:txBody>
      </p:sp>
    </p:spTree>
    <p:extLst>
      <p:ext uri="{BB962C8B-B14F-4D97-AF65-F5344CB8AC3E}">
        <p14:creationId xmlns:p14="http://schemas.microsoft.com/office/powerpoint/2010/main" val="23677517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300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1000" fill="hold"/>
                                        <p:tgtEl>
                                          <p:spTgt spid="27653"/>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27653"/>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27653"/>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276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589866" y="1665640"/>
            <a:ext cx="4554134" cy="4599676"/>
            <a:chOff x="4589866" y="1665640"/>
            <a:chExt cx="4554134" cy="4599676"/>
          </a:xfrm>
        </p:grpSpPr>
        <p:pic>
          <p:nvPicPr>
            <p:cNvPr id="3" name="Picture 2" descr="mslp_f14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9866" y="1718723"/>
              <a:ext cx="4554134" cy="4546593"/>
            </a:xfrm>
            <a:prstGeom prst="rect">
              <a:avLst/>
            </a:prstGeom>
          </p:spPr>
        </p:pic>
        <p:sp>
          <p:nvSpPr>
            <p:cNvPr id="58" name="TextBox 57"/>
            <p:cNvSpPr txBox="1"/>
            <p:nvPr/>
          </p:nvSpPr>
          <p:spPr>
            <a:xfrm>
              <a:off x="4956706" y="1665640"/>
              <a:ext cx="3832466" cy="338554"/>
            </a:xfrm>
            <a:prstGeom prst="rect">
              <a:avLst/>
            </a:prstGeom>
            <a:solidFill>
              <a:schemeClr val="bg1"/>
            </a:solidFill>
          </p:spPr>
          <p:txBody>
            <a:bodyPr wrap="square" rtlCol="0">
              <a:spAutoFit/>
            </a:bodyPr>
            <a:lstStyle/>
            <a:p>
              <a:pPr algn="ctr"/>
              <a:r>
                <a:rPr lang="en-US" sz="1600" dirty="0" smtClean="0">
                  <a:solidFill>
                    <a:srgbClr val="000000"/>
                  </a:solidFill>
                </a:rPr>
                <a:t>7-Day forecast – 20 member ensemble</a:t>
              </a:r>
              <a:endParaRPr lang="en-US" sz="1600" dirty="0">
                <a:solidFill>
                  <a:srgbClr val="000000"/>
                </a:solidFill>
              </a:endParaRPr>
            </a:p>
          </p:txBody>
        </p:sp>
      </p:grpSp>
      <p:sp>
        <p:nvSpPr>
          <p:cNvPr id="31746" name="Rectangle 17"/>
          <p:cNvSpPr>
            <a:spLocks noGrp="1" noChangeArrowheads="1"/>
          </p:cNvSpPr>
          <p:nvPr>
            <p:ph type="title"/>
          </p:nvPr>
        </p:nvSpPr>
        <p:spPr>
          <a:xfrm>
            <a:off x="0" y="0"/>
            <a:ext cx="7747000" cy="1333500"/>
          </a:xfrm>
        </p:spPr>
        <p:txBody>
          <a:bodyPr rIns="30479"/>
          <a:lstStyle/>
          <a:p>
            <a:pPr eaLnBrk="1" hangingPunct="1"/>
            <a:r>
              <a:rPr lang="en-US" sz="4800" dirty="0" smtClean="0">
                <a:latin typeface="Calibri" charset="0"/>
                <a:ea typeface="Calibri" charset="0"/>
                <a:cs typeface="Calibri" charset="0"/>
              </a:rPr>
              <a:t>Global Model Development – </a:t>
            </a:r>
            <a:r>
              <a:rPr lang="en-US" sz="4000" dirty="0" smtClean="0">
                <a:latin typeface="Calibri" charset="0"/>
                <a:ea typeface="Calibri" charset="0"/>
                <a:cs typeface="Calibri" charset="0"/>
              </a:rPr>
              <a:t>GFS/EnKF</a:t>
            </a:r>
            <a:endParaRPr lang="en-US" sz="4800" dirty="0" smtClean="0">
              <a:latin typeface="Calibri" charset="0"/>
              <a:ea typeface="Calibri" charset="0"/>
              <a:cs typeface="Calibri" charset="0"/>
            </a:endParaRPr>
          </a:p>
        </p:txBody>
      </p:sp>
      <p:sp>
        <p:nvSpPr>
          <p:cNvPr id="31747" name="Text Box 8"/>
          <p:cNvSpPr txBox="1">
            <a:spLocks noChangeArrowheads="1"/>
          </p:cNvSpPr>
          <p:nvPr/>
        </p:nvSpPr>
        <p:spPr bwMode="auto">
          <a:xfrm>
            <a:off x="5310781" y="6614469"/>
            <a:ext cx="3721098" cy="261610"/>
          </a:xfrm>
          <a:prstGeom prst="rect">
            <a:avLst/>
          </a:prstGeom>
          <a:noFill/>
          <a:ln w="9525">
            <a:noFill/>
            <a:miter lim="800000"/>
            <a:headEnd/>
            <a:tailEnd/>
          </a:ln>
        </p:spPr>
        <p:txBody>
          <a:bodyPr wrap="square">
            <a:prstTxWarp prst="textNoShape">
              <a:avLst/>
            </a:prstTxWarp>
            <a:spAutoFit/>
          </a:bodyPr>
          <a:lstStyle/>
          <a:p>
            <a:r>
              <a:rPr lang="en-US" sz="1100" dirty="0" smtClean="0">
                <a:latin typeface="Calibri" charset="0"/>
                <a:ea typeface="Arial" charset="0"/>
                <a:cs typeface="Arial" charset="0"/>
              </a:rPr>
              <a:t>Global Model Team - Tom </a:t>
            </a:r>
            <a:r>
              <a:rPr lang="en-US" sz="1100" dirty="0" err="1">
                <a:latin typeface="Calibri" charset="0"/>
                <a:ea typeface="Arial" charset="0"/>
                <a:cs typeface="Arial" charset="0"/>
              </a:rPr>
              <a:t>Hamill</a:t>
            </a:r>
            <a:r>
              <a:rPr lang="en-US" sz="1100" dirty="0">
                <a:latin typeface="Calibri" charset="0"/>
                <a:ea typeface="Arial" charset="0"/>
                <a:cs typeface="Arial" charset="0"/>
              </a:rPr>
              <a:t> &amp; Jeff </a:t>
            </a:r>
            <a:r>
              <a:rPr lang="en-US" sz="1100" dirty="0" smtClean="0">
                <a:latin typeface="Calibri" charset="0"/>
                <a:ea typeface="Arial" charset="0"/>
                <a:cs typeface="Arial" charset="0"/>
              </a:rPr>
              <a:t>Whitaker </a:t>
            </a:r>
            <a:r>
              <a:rPr lang="en-US" sz="1100" dirty="0">
                <a:latin typeface="Calibri" charset="0"/>
                <a:ea typeface="Arial" charset="0"/>
                <a:cs typeface="Arial" charset="0"/>
              </a:rPr>
              <a:t>(ESRL)</a:t>
            </a:r>
          </a:p>
        </p:txBody>
      </p:sp>
      <p:sp>
        <p:nvSpPr>
          <p:cNvPr id="31750" name="TextBox 12"/>
          <p:cNvSpPr txBox="1">
            <a:spLocks noChangeArrowheads="1"/>
          </p:cNvSpPr>
          <p:nvPr/>
        </p:nvSpPr>
        <p:spPr bwMode="auto">
          <a:xfrm>
            <a:off x="4839747" y="6213269"/>
            <a:ext cx="3570208"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charset="0"/>
                <a:ea typeface="Calibri" charset="0"/>
                <a:cs typeface="Calibri" charset="0"/>
              </a:rPr>
              <a:t>http://</a:t>
            </a:r>
            <a:r>
              <a:rPr lang="en-US" sz="1200" dirty="0" err="1">
                <a:latin typeface="Calibri" charset="0"/>
                <a:ea typeface="Calibri" charset="0"/>
                <a:cs typeface="Calibri" charset="0"/>
              </a:rPr>
              <a:t>www.esrl.noaa.gov</a:t>
            </a:r>
            <a:r>
              <a:rPr lang="en-US" sz="1200" dirty="0">
                <a:latin typeface="Calibri" charset="0"/>
                <a:ea typeface="Calibri" charset="0"/>
                <a:cs typeface="Calibri" charset="0"/>
              </a:rPr>
              <a:t>/</a:t>
            </a:r>
            <a:r>
              <a:rPr lang="en-US" sz="1200" dirty="0" err="1">
                <a:latin typeface="Calibri" charset="0"/>
                <a:ea typeface="Calibri" charset="0"/>
                <a:cs typeface="Calibri" charset="0"/>
              </a:rPr>
              <a:t>psd</a:t>
            </a:r>
            <a:r>
              <a:rPr lang="en-US" sz="1200" dirty="0">
                <a:latin typeface="Calibri" charset="0"/>
                <a:ea typeface="Calibri" charset="0"/>
                <a:cs typeface="Calibri" charset="0"/>
              </a:rPr>
              <a:t>/forecasts/</a:t>
            </a:r>
            <a:r>
              <a:rPr lang="en-US" sz="1200" dirty="0" err="1">
                <a:latin typeface="Calibri" charset="0"/>
                <a:ea typeface="Calibri" charset="0"/>
                <a:cs typeface="Calibri" charset="0"/>
              </a:rPr>
              <a:t>gfsenkf</a:t>
            </a:r>
            <a:r>
              <a:rPr lang="en-US" sz="1200" dirty="0">
                <a:latin typeface="Calibri" charset="0"/>
                <a:ea typeface="Calibri" charset="0"/>
                <a:cs typeface="Calibri" charset="0"/>
              </a:rPr>
              <a:t>/</a:t>
            </a:r>
            <a:r>
              <a:rPr lang="en-US" sz="1200" dirty="0" err="1">
                <a:latin typeface="Calibri" charset="0"/>
                <a:ea typeface="Calibri" charset="0"/>
                <a:cs typeface="Calibri" charset="0"/>
              </a:rPr>
              <a:t>ens</a:t>
            </a:r>
            <a:r>
              <a:rPr lang="en-US" sz="1200" dirty="0">
                <a:latin typeface="Calibri" charset="0"/>
                <a:ea typeface="Calibri" charset="0"/>
                <a:cs typeface="Calibri" charset="0"/>
              </a:rPr>
              <a:t>/</a:t>
            </a:r>
          </a:p>
        </p:txBody>
      </p:sp>
      <p:sp>
        <p:nvSpPr>
          <p:cNvPr id="31751" name="Rectangle 3"/>
          <p:cNvSpPr>
            <a:spLocks/>
          </p:cNvSpPr>
          <p:nvPr/>
        </p:nvSpPr>
        <p:spPr bwMode="auto">
          <a:xfrm>
            <a:off x="2827336" y="1323448"/>
            <a:ext cx="3594100" cy="307777"/>
          </a:xfrm>
          <a:prstGeom prst="rect">
            <a:avLst/>
          </a:prstGeom>
          <a:noFill/>
          <a:ln w="12700">
            <a:noFill/>
            <a:miter lim="800000"/>
            <a:headEnd/>
            <a:tailEnd/>
          </a:ln>
        </p:spPr>
        <p:txBody>
          <a:bodyPr lIns="0" tIns="0" rIns="40639" bIns="0">
            <a:prstTxWarp prst="textNoShape">
              <a:avLst/>
            </a:prstTxWarp>
            <a:spAutoFit/>
          </a:bodyPr>
          <a:lstStyle/>
          <a:p>
            <a:pPr marL="39688"/>
            <a:r>
              <a:rPr lang="en-US" sz="2000" b="1" dirty="0" smtClean="0">
                <a:latin typeface="Calibri" charset="0"/>
                <a:ea typeface="Arial" charset="0"/>
                <a:cs typeface="Arial" charset="0"/>
                <a:sym typeface="Arial" charset="0"/>
              </a:rPr>
              <a:t>Sandy (18L</a:t>
            </a:r>
            <a:r>
              <a:rPr lang="en-US" sz="2000" b="1" dirty="0">
                <a:latin typeface="Calibri" charset="0"/>
                <a:ea typeface="Arial" charset="0"/>
                <a:cs typeface="Arial" charset="0"/>
                <a:sym typeface="Arial" charset="0"/>
              </a:rPr>
              <a:t>) – </a:t>
            </a:r>
            <a:r>
              <a:rPr lang="en-US" sz="2000" b="1" dirty="0" err="1">
                <a:latin typeface="Calibri" charset="0"/>
                <a:ea typeface="Arial" charset="0"/>
                <a:cs typeface="Arial" charset="0"/>
                <a:sym typeface="Arial" charset="0"/>
              </a:rPr>
              <a:t>init</a:t>
            </a:r>
            <a:r>
              <a:rPr lang="en-US" sz="2000" b="1" dirty="0">
                <a:latin typeface="Calibri" charset="0"/>
                <a:ea typeface="Arial" charset="0"/>
                <a:cs typeface="Arial" charset="0"/>
                <a:sym typeface="Arial" charset="0"/>
              </a:rPr>
              <a:t> </a:t>
            </a:r>
            <a:r>
              <a:rPr lang="en-US" sz="2000" b="1" dirty="0" smtClean="0">
                <a:latin typeface="Calibri" charset="0"/>
                <a:ea typeface="Arial" charset="0"/>
                <a:cs typeface="Arial" charset="0"/>
                <a:sym typeface="Arial" charset="0"/>
              </a:rPr>
              <a:t>00Z 23 October</a:t>
            </a:r>
            <a:endParaRPr lang="en-US" sz="2000" b="1" dirty="0">
              <a:latin typeface="Calibri" charset="0"/>
              <a:ea typeface="Arial" charset="0"/>
              <a:cs typeface="Arial" charset="0"/>
              <a:sym typeface="Arial" charset="0"/>
            </a:endParaRPr>
          </a:p>
        </p:txBody>
      </p:sp>
      <p:sp>
        <p:nvSpPr>
          <p:cNvPr id="10" name="TextBox 9"/>
          <p:cNvSpPr txBox="1"/>
          <p:nvPr/>
        </p:nvSpPr>
        <p:spPr>
          <a:xfrm>
            <a:off x="333905" y="1650251"/>
            <a:ext cx="3832466" cy="338554"/>
          </a:xfrm>
          <a:prstGeom prst="rect">
            <a:avLst/>
          </a:prstGeom>
          <a:noFill/>
        </p:spPr>
        <p:txBody>
          <a:bodyPr wrap="square" rtlCol="0">
            <a:spAutoFit/>
          </a:bodyPr>
          <a:lstStyle/>
          <a:p>
            <a:r>
              <a:rPr lang="en-US" sz="1600" dirty="0" smtClean="0">
                <a:solidFill>
                  <a:srgbClr val="000000"/>
                </a:solidFill>
              </a:rPr>
              <a:t>GFS/EnKF T382 20 member ensemble</a:t>
            </a:r>
            <a:endParaRPr lang="en-US" sz="1600" dirty="0">
              <a:solidFill>
                <a:srgbClr val="000000"/>
              </a:solidFill>
            </a:endParaRPr>
          </a:p>
        </p:txBody>
      </p:sp>
      <p:pic>
        <p:nvPicPr>
          <p:cNvPr id="2" name="Picture 1" descr="ellipse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2053021"/>
            <a:ext cx="4640927" cy="4034512"/>
          </a:xfrm>
          <a:prstGeom prst="rect">
            <a:avLst/>
          </a:prstGeom>
        </p:spPr>
      </p:pic>
      <p:sp>
        <p:nvSpPr>
          <p:cNvPr id="41" name="Freeform 40"/>
          <p:cNvSpPr/>
          <p:nvPr/>
        </p:nvSpPr>
        <p:spPr>
          <a:xfrm>
            <a:off x="1955797" y="3666066"/>
            <a:ext cx="702737" cy="1733893"/>
          </a:xfrm>
          <a:custGeom>
            <a:avLst/>
            <a:gdLst>
              <a:gd name="connsiteX0" fmla="*/ 0 w 1299104"/>
              <a:gd name="connsiteY0" fmla="*/ 2978497 h 2978497"/>
              <a:gd name="connsiteX1" fmla="*/ 56984 w 1299104"/>
              <a:gd name="connsiteY1" fmla="*/ 2880802 h 2978497"/>
              <a:gd name="connsiteX2" fmla="*/ 154672 w 1299104"/>
              <a:gd name="connsiteY2" fmla="*/ 2726118 h 2978497"/>
              <a:gd name="connsiteX3" fmla="*/ 146532 w 1299104"/>
              <a:gd name="connsiteY3" fmla="*/ 2498162 h 2978497"/>
              <a:gd name="connsiteX4" fmla="*/ 260501 w 1299104"/>
              <a:gd name="connsiteY4" fmla="*/ 2237642 h 2978497"/>
              <a:gd name="connsiteX5" fmla="*/ 455877 w 1299104"/>
              <a:gd name="connsiteY5" fmla="*/ 1895708 h 2978497"/>
              <a:gd name="connsiteX6" fmla="*/ 366330 w 1299104"/>
              <a:gd name="connsiteY6" fmla="*/ 1594482 h 2978497"/>
              <a:gd name="connsiteX7" fmla="*/ 284923 w 1299104"/>
              <a:gd name="connsiteY7" fmla="*/ 1390950 h 2978497"/>
              <a:gd name="connsiteX8" fmla="*/ 301204 w 1299104"/>
              <a:gd name="connsiteY8" fmla="*/ 1309537 h 2978497"/>
              <a:gd name="connsiteX9" fmla="*/ 415173 w 1299104"/>
              <a:gd name="connsiteY9" fmla="*/ 1187418 h 2978497"/>
              <a:gd name="connsiteX10" fmla="*/ 610549 w 1299104"/>
              <a:gd name="connsiteY10" fmla="*/ 959463 h 2978497"/>
              <a:gd name="connsiteX11" fmla="*/ 976879 w 1299104"/>
              <a:gd name="connsiteY11" fmla="*/ 772214 h 2978497"/>
              <a:gd name="connsiteX12" fmla="*/ 1294365 w 1299104"/>
              <a:gd name="connsiteY12" fmla="*/ 544258 h 2978497"/>
              <a:gd name="connsiteX13" fmla="*/ 1123411 w 1299104"/>
              <a:gd name="connsiteY13" fmla="*/ 218607 h 2978497"/>
              <a:gd name="connsiteX14" fmla="*/ 553565 w 1299104"/>
              <a:gd name="connsiteY14" fmla="*/ 15076 h 2978497"/>
              <a:gd name="connsiteX15" fmla="*/ 561705 w 1299104"/>
              <a:gd name="connsiteY15" fmla="*/ 15076 h 2978497"/>
              <a:gd name="connsiteX16" fmla="*/ 553565 w 1299104"/>
              <a:gd name="connsiteY16" fmla="*/ 15076 h 297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9104" h="2978497">
                <a:moveTo>
                  <a:pt x="0" y="2978497"/>
                </a:moveTo>
                <a:cubicBezTo>
                  <a:pt x="15602" y="2950681"/>
                  <a:pt x="31205" y="2922865"/>
                  <a:pt x="56984" y="2880802"/>
                </a:cubicBezTo>
                <a:cubicBezTo>
                  <a:pt x="82763" y="2838739"/>
                  <a:pt x="139747" y="2789891"/>
                  <a:pt x="154672" y="2726118"/>
                </a:cubicBezTo>
                <a:cubicBezTo>
                  <a:pt x="169597" y="2662345"/>
                  <a:pt x="128894" y="2579575"/>
                  <a:pt x="146532" y="2498162"/>
                </a:cubicBezTo>
                <a:cubicBezTo>
                  <a:pt x="164170" y="2416749"/>
                  <a:pt x="208944" y="2338051"/>
                  <a:pt x="260501" y="2237642"/>
                </a:cubicBezTo>
                <a:cubicBezTo>
                  <a:pt x="312059" y="2137233"/>
                  <a:pt x="438239" y="2002901"/>
                  <a:pt x="455877" y="1895708"/>
                </a:cubicBezTo>
                <a:cubicBezTo>
                  <a:pt x="473515" y="1788515"/>
                  <a:pt x="394822" y="1678608"/>
                  <a:pt x="366330" y="1594482"/>
                </a:cubicBezTo>
                <a:cubicBezTo>
                  <a:pt x="337838" y="1510356"/>
                  <a:pt x="295777" y="1438441"/>
                  <a:pt x="284923" y="1390950"/>
                </a:cubicBezTo>
                <a:cubicBezTo>
                  <a:pt x="274069" y="1343459"/>
                  <a:pt x="279496" y="1343459"/>
                  <a:pt x="301204" y="1309537"/>
                </a:cubicBezTo>
                <a:cubicBezTo>
                  <a:pt x="322912" y="1275615"/>
                  <a:pt x="363616" y="1245764"/>
                  <a:pt x="415173" y="1187418"/>
                </a:cubicBezTo>
                <a:cubicBezTo>
                  <a:pt x="466730" y="1129072"/>
                  <a:pt x="516931" y="1028664"/>
                  <a:pt x="610549" y="959463"/>
                </a:cubicBezTo>
                <a:cubicBezTo>
                  <a:pt x="704167" y="890262"/>
                  <a:pt x="862910" y="841415"/>
                  <a:pt x="976879" y="772214"/>
                </a:cubicBezTo>
                <a:cubicBezTo>
                  <a:pt x="1090848" y="703013"/>
                  <a:pt x="1269943" y="636526"/>
                  <a:pt x="1294365" y="544258"/>
                </a:cubicBezTo>
                <a:cubicBezTo>
                  <a:pt x="1318787" y="451990"/>
                  <a:pt x="1246878" y="306804"/>
                  <a:pt x="1123411" y="218607"/>
                </a:cubicBezTo>
                <a:cubicBezTo>
                  <a:pt x="999944" y="130410"/>
                  <a:pt x="647183" y="48998"/>
                  <a:pt x="553565" y="15076"/>
                </a:cubicBezTo>
                <a:cubicBezTo>
                  <a:pt x="459947" y="-18846"/>
                  <a:pt x="561705" y="15076"/>
                  <a:pt x="561705" y="15076"/>
                </a:cubicBezTo>
                <a:lnTo>
                  <a:pt x="553565" y="15076"/>
                </a:lnTo>
              </a:path>
            </a:pathLst>
          </a:custGeom>
          <a:ln w="38100" cmpd="sng">
            <a:solidFill>
              <a:srgbClr val="008000"/>
            </a:solidFill>
          </a:ln>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6" name="Straight Arrow Connector 5"/>
          <p:cNvCxnSpPr>
            <a:endCxn id="41" idx="10"/>
          </p:cNvCxnSpPr>
          <p:nvPr/>
        </p:nvCxnSpPr>
        <p:spPr>
          <a:xfrm>
            <a:off x="1625600" y="4021664"/>
            <a:ext cx="660467" cy="202941"/>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11195" y="3903137"/>
            <a:ext cx="1012917" cy="307777"/>
          </a:xfrm>
          <a:prstGeom prst="rect">
            <a:avLst/>
          </a:prstGeom>
          <a:noFill/>
        </p:spPr>
        <p:txBody>
          <a:bodyPr wrap="none" rtlCol="0">
            <a:spAutoFit/>
          </a:bodyPr>
          <a:lstStyle/>
          <a:p>
            <a:r>
              <a:rPr lang="en-US" sz="1400" b="1" dirty="0" smtClean="0">
                <a:solidFill>
                  <a:srgbClr val="008000"/>
                </a:solidFill>
              </a:rPr>
              <a:t>Observed</a:t>
            </a:r>
            <a:endParaRPr lang="en-US" sz="1400" b="1" dirty="0">
              <a:solidFill>
                <a:srgbClr val="008000"/>
              </a:solidFill>
            </a:endParaRPr>
          </a:p>
        </p:txBody>
      </p:sp>
      <p:grpSp>
        <p:nvGrpSpPr>
          <p:cNvPr id="14" name="Group 13"/>
          <p:cNvGrpSpPr/>
          <p:nvPr/>
        </p:nvGrpSpPr>
        <p:grpSpPr>
          <a:xfrm>
            <a:off x="5046133" y="2209800"/>
            <a:ext cx="3666066" cy="3615266"/>
            <a:chOff x="5046133" y="2209800"/>
            <a:chExt cx="3666066" cy="3615266"/>
          </a:xfrm>
        </p:grpSpPr>
        <p:sp>
          <p:nvSpPr>
            <p:cNvPr id="12" name="Oval 11"/>
            <p:cNvSpPr/>
            <p:nvPr/>
          </p:nvSpPr>
          <p:spPr>
            <a:xfrm>
              <a:off x="6163733" y="22436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366000" y="39200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5046133" y="38862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306733" y="3014133"/>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5096933" y="31496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6197600" y="30818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8390465" y="4639733"/>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8382000" y="55118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6104466" y="54948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239000" y="22098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054599" y="23452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7340600" y="4758267"/>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7332133" y="5554133"/>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189133" y="3911599"/>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8483599" y="23368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8475133" y="4004733"/>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5147733" y="55964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3" name="Picture 12" descr="AL182012_5NLW_002_A.GIF"/>
          <p:cNvPicPr>
            <a:picLocks noChangeAspect="1"/>
          </p:cNvPicPr>
          <p:nvPr/>
        </p:nvPicPr>
        <p:blipFill rotWithShape="1">
          <a:blip r:embed="rId5" cstate="email">
            <a:extLst>
              <a:ext uri="{28A0092B-C50C-407E-A947-70E740481C1C}">
                <a14:useLocalDpi xmlns:a14="http://schemas.microsoft.com/office/drawing/2010/main"/>
              </a:ext>
            </a:extLst>
          </a:blip>
          <a:srcRect l="3097" r="2343" b="19247"/>
          <a:stretch/>
        </p:blipFill>
        <p:spPr>
          <a:xfrm>
            <a:off x="4576409" y="2971801"/>
            <a:ext cx="4449058" cy="3039534"/>
          </a:xfrm>
          <a:prstGeom prst="rect">
            <a:avLst/>
          </a:prstGeom>
        </p:spPr>
      </p:pic>
    </p:spTree>
    <p:extLst>
      <p:ext uri="{BB962C8B-B14F-4D97-AF65-F5344CB8AC3E}">
        <p14:creationId xmlns:p14="http://schemas.microsoft.com/office/powerpoint/2010/main" val="2279436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txBox="1">
            <a:spLocks noChangeArrowheads="1"/>
          </p:cNvSpPr>
          <p:nvPr/>
        </p:nvSpPr>
        <p:spPr bwMode="auto">
          <a:xfrm>
            <a:off x="0" y="0"/>
            <a:ext cx="9144000" cy="1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sz="4800" dirty="0" smtClean="0">
                <a:solidFill>
                  <a:srgbClr val="FFFFFF"/>
                </a:solidFill>
                <a:latin typeface="+mj-lt"/>
              </a:rPr>
              <a:t>Global Model Development</a:t>
            </a:r>
          </a:p>
          <a:p>
            <a:r>
              <a:rPr lang="en-US" sz="4000" dirty="0" smtClean="0">
                <a:solidFill>
                  <a:srgbClr val="FFFFFF"/>
                </a:solidFill>
                <a:latin typeface="+mj-lt"/>
              </a:rPr>
              <a:t>Track </a:t>
            </a:r>
            <a:r>
              <a:rPr lang="en-US" sz="4000" dirty="0">
                <a:solidFill>
                  <a:srgbClr val="FFFFFF"/>
                </a:solidFill>
                <a:latin typeface="+mj-lt"/>
              </a:rPr>
              <a:t>Error </a:t>
            </a:r>
            <a:r>
              <a:rPr lang="en-US" sz="4000" dirty="0" smtClean="0">
                <a:solidFill>
                  <a:srgbClr val="FFFFFF"/>
                </a:solidFill>
                <a:latin typeface="+mj-lt"/>
              </a:rPr>
              <a:t>(</a:t>
            </a:r>
            <a:r>
              <a:rPr lang="en-US" sz="4000" dirty="0">
                <a:solidFill>
                  <a:srgbClr val="FFFFFF"/>
                </a:solidFill>
                <a:latin typeface="+mj-lt"/>
              </a:rPr>
              <a:t>2010-2011</a:t>
            </a:r>
            <a:r>
              <a:rPr lang="en-US" sz="4000" dirty="0" smtClean="0">
                <a:solidFill>
                  <a:srgbClr val="FFFFFF"/>
                </a:solidFill>
                <a:latin typeface="+mj-lt"/>
              </a:rPr>
              <a:t>)</a:t>
            </a:r>
            <a:endParaRPr lang="en-US" sz="4000" dirty="0">
              <a:solidFill>
                <a:srgbClr val="FFFFFF"/>
              </a:solidFill>
              <a:latin typeface="+mj-lt"/>
            </a:endParaRPr>
          </a:p>
        </p:txBody>
      </p:sp>
      <p:pic>
        <p:nvPicPr>
          <p:cNvPr id="23556"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4706" y="1338948"/>
            <a:ext cx="89042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8"/>
          <p:cNvSpPr txBox="1">
            <a:spLocks noChangeArrowheads="1"/>
          </p:cNvSpPr>
          <p:nvPr/>
        </p:nvSpPr>
        <p:spPr bwMode="auto">
          <a:xfrm>
            <a:off x="5310781" y="6614469"/>
            <a:ext cx="3721098" cy="261610"/>
          </a:xfrm>
          <a:prstGeom prst="rect">
            <a:avLst/>
          </a:prstGeom>
          <a:noFill/>
          <a:ln w="9525">
            <a:noFill/>
            <a:miter lim="800000"/>
            <a:headEnd/>
            <a:tailEnd/>
          </a:ln>
        </p:spPr>
        <p:txBody>
          <a:bodyPr wrap="square">
            <a:prstTxWarp prst="textNoShape">
              <a:avLst/>
            </a:prstTxWarp>
            <a:spAutoFit/>
          </a:bodyPr>
          <a:lstStyle/>
          <a:p>
            <a:r>
              <a:rPr lang="en-US" sz="1100" dirty="0" smtClean="0">
                <a:latin typeface="Calibri" charset="0"/>
                <a:ea typeface="Arial" charset="0"/>
                <a:cs typeface="Arial" charset="0"/>
              </a:rPr>
              <a:t>Global Model Team – Mike Fiorino (</a:t>
            </a:r>
            <a:r>
              <a:rPr lang="en-US" sz="1100" dirty="0">
                <a:latin typeface="Calibri" charset="0"/>
                <a:ea typeface="Arial" charset="0"/>
                <a:cs typeface="Arial" charset="0"/>
              </a:rPr>
              <a:t>ESRL)</a:t>
            </a:r>
          </a:p>
        </p:txBody>
      </p:sp>
    </p:spTree>
    <p:extLst>
      <p:ext uri="{BB962C8B-B14F-4D97-AF65-F5344CB8AC3E}">
        <p14:creationId xmlns:p14="http://schemas.microsoft.com/office/powerpoint/2010/main" val="215894369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prob.aeperts.2012102012.altg.000_120.png"/>
          <p:cNvPicPr>
            <a:picLocks noChangeAspect="1"/>
          </p:cNvPicPr>
          <p:nvPr/>
        </p:nvPicPr>
        <p:blipFill rotWithShape="1">
          <a:blip r:embed="rId3" cstate="email">
            <a:extLst>
              <a:ext uri="{28A0092B-C50C-407E-A947-70E740481C1C}">
                <a14:useLocalDpi xmlns:a14="http://schemas.microsoft.com/office/drawing/2010/main"/>
              </a:ext>
            </a:extLst>
          </a:blip>
          <a:srcRect l="843" t="6543" r="2739" b="6790"/>
          <a:stretch/>
        </p:blipFill>
        <p:spPr>
          <a:xfrm>
            <a:off x="1296704" y="1329267"/>
            <a:ext cx="6975229" cy="5037666"/>
          </a:xfrm>
          <a:prstGeom prst="rect">
            <a:avLst/>
          </a:prstGeom>
        </p:spPr>
      </p:pic>
      <p:sp>
        <p:nvSpPr>
          <p:cNvPr id="22" name="Rectangle 17"/>
          <p:cNvSpPr txBox="1">
            <a:spLocks noChangeArrowheads="1"/>
          </p:cNvSpPr>
          <p:nvPr/>
        </p:nvSpPr>
        <p:spPr>
          <a:xfrm>
            <a:off x="0" y="0"/>
            <a:ext cx="7747000" cy="1333500"/>
          </a:xfrm>
          <a:prstGeom prst="rect">
            <a:avLst/>
          </a:prstGeom>
        </p:spPr>
        <p:txBody>
          <a:bodyPr rIns="30479"/>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eaLnBrk="1" hangingPunct="1"/>
            <a:r>
              <a:rPr lang="en-US" sz="4800" dirty="0" smtClean="0">
                <a:latin typeface="Calibri" charset="0"/>
                <a:ea typeface="Calibri" charset="0"/>
                <a:cs typeface="Calibri" charset="0"/>
              </a:rPr>
              <a:t>Global Model Development – </a:t>
            </a:r>
            <a:r>
              <a:rPr lang="en-US" sz="4000" dirty="0" smtClean="0">
                <a:latin typeface="Calibri" charset="0"/>
                <a:ea typeface="Calibri" charset="0"/>
                <a:cs typeface="Calibri" charset="0"/>
              </a:rPr>
              <a:t>Ensemble – Genesis</a:t>
            </a:r>
            <a:endParaRPr lang="en-US" sz="4800" dirty="0" smtClean="0">
              <a:latin typeface="Calibri" charset="0"/>
              <a:ea typeface="Calibri" charset="0"/>
              <a:cs typeface="Calibri" charset="0"/>
            </a:endParaRPr>
          </a:p>
        </p:txBody>
      </p:sp>
      <p:sp>
        <p:nvSpPr>
          <p:cNvPr id="23" name="Text Box 8"/>
          <p:cNvSpPr txBox="1">
            <a:spLocks noChangeArrowheads="1"/>
          </p:cNvSpPr>
          <p:nvPr/>
        </p:nvSpPr>
        <p:spPr bwMode="auto">
          <a:xfrm>
            <a:off x="5310781" y="6614469"/>
            <a:ext cx="3721098" cy="261610"/>
          </a:xfrm>
          <a:prstGeom prst="rect">
            <a:avLst/>
          </a:prstGeom>
          <a:noFill/>
          <a:ln w="9525">
            <a:noFill/>
            <a:miter lim="800000"/>
            <a:headEnd/>
            <a:tailEnd/>
          </a:ln>
        </p:spPr>
        <p:txBody>
          <a:bodyPr wrap="square">
            <a:prstTxWarp prst="textNoShape">
              <a:avLst/>
            </a:prstTxWarp>
            <a:spAutoFit/>
          </a:bodyPr>
          <a:lstStyle/>
          <a:p>
            <a:r>
              <a:rPr lang="en-US" sz="1100" dirty="0" smtClean="0">
                <a:latin typeface="Calibri" charset="0"/>
                <a:ea typeface="Arial" charset="0"/>
                <a:cs typeface="Arial" charset="0"/>
              </a:rPr>
              <a:t>Global Model Team - Tom </a:t>
            </a:r>
            <a:r>
              <a:rPr lang="en-US" sz="1100" dirty="0" err="1">
                <a:latin typeface="Calibri" charset="0"/>
                <a:ea typeface="Arial" charset="0"/>
                <a:cs typeface="Arial" charset="0"/>
              </a:rPr>
              <a:t>Hamill</a:t>
            </a:r>
            <a:r>
              <a:rPr lang="en-US" sz="1100" dirty="0">
                <a:latin typeface="Calibri" charset="0"/>
                <a:ea typeface="Arial" charset="0"/>
                <a:cs typeface="Arial" charset="0"/>
              </a:rPr>
              <a:t> &amp; Jeff </a:t>
            </a:r>
            <a:r>
              <a:rPr lang="en-US" sz="1100" dirty="0" smtClean="0">
                <a:latin typeface="Calibri" charset="0"/>
                <a:ea typeface="Arial" charset="0"/>
                <a:cs typeface="Arial" charset="0"/>
              </a:rPr>
              <a:t>Whitaker </a:t>
            </a:r>
            <a:r>
              <a:rPr lang="en-US" sz="1100" dirty="0">
                <a:latin typeface="Calibri" charset="0"/>
                <a:ea typeface="Arial" charset="0"/>
                <a:cs typeface="Arial" charset="0"/>
              </a:rPr>
              <a:t>(ESRL)</a:t>
            </a:r>
          </a:p>
        </p:txBody>
      </p:sp>
      <p:pic>
        <p:nvPicPr>
          <p:cNvPr id="17" name="Picture 2" descr="C:\Disc F\HFIP\sandy verification slides.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3666" y="1299526"/>
            <a:ext cx="7169680" cy="5152074"/>
          </a:xfrm>
          <a:prstGeom prst="rect">
            <a:avLst/>
          </a:prstGeom>
          <a:noFill/>
        </p:spPr>
      </p:pic>
    </p:spTree>
    <p:extLst>
      <p:ext uri="{BB962C8B-B14F-4D97-AF65-F5344CB8AC3E}">
        <p14:creationId xmlns:p14="http://schemas.microsoft.com/office/powerpoint/2010/main" val="3812982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850-200_shear-cpr_18hr.gif"/>
          <p:cNvPicPr>
            <a:picLocks noChangeAspect="1"/>
          </p:cNvPicPr>
          <p:nvPr/>
        </p:nvPicPr>
        <p:blipFill rotWithShape="1">
          <a:blip r:embed="rId3" cstate="email">
            <a:extLst>
              <a:ext uri="{28A0092B-C50C-407E-A947-70E740481C1C}">
                <a14:useLocalDpi xmlns:a14="http://schemas.microsoft.com/office/drawing/2010/main"/>
              </a:ext>
            </a:extLst>
          </a:blip>
          <a:srcRect l="1533" t="3127" r="3495" b="7289"/>
          <a:stretch/>
        </p:blipFill>
        <p:spPr>
          <a:xfrm>
            <a:off x="6242332" y="1690604"/>
            <a:ext cx="2852928" cy="2018302"/>
          </a:xfrm>
          <a:prstGeom prst="rect">
            <a:avLst/>
          </a:prstGeom>
        </p:spPr>
      </p:pic>
      <p:pic>
        <p:nvPicPr>
          <p:cNvPr id="7" name="Picture 6" descr="850-200_shear-cpr_36hr.gif"/>
          <p:cNvPicPr>
            <a:picLocks noChangeAspect="1"/>
          </p:cNvPicPr>
          <p:nvPr/>
        </p:nvPicPr>
        <p:blipFill rotWithShape="1">
          <a:blip r:embed="rId4" cstate="email">
            <a:extLst>
              <a:ext uri="{28A0092B-C50C-407E-A947-70E740481C1C}">
                <a14:useLocalDpi xmlns:a14="http://schemas.microsoft.com/office/drawing/2010/main"/>
              </a:ext>
            </a:extLst>
          </a:blip>
          <a:srcRect l="1894" t="3127" r="3404" b="6809"/>
          <a:stretch/>
        </p:blipFill>
        <p:spPr>
          <a:xfrm>
            <a:off x="6250579" y="1690534"/>
            <a:ext cx="2852928" cy="2034936"/>
          </a:xfrm>
          <a:prstGeom prst="rect">
            <a:avLst/>
          </a:prstGeom>
        </p:spPr>
      </p:pic>
      <p:pic>
        <p:nvPicPr>
          <p:cNvPr id="5" name="Picture 4" descr="predictors.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96341" y="4057281"/>
            <a:ext cx="2922606" cy="2191956"/>
          </a:xfrm>
          <a:prstGeom prst="rect">
            <a:avLst/>
          </a:prstGeom>
        </p:spPr>
      </p:pic>
      <p:pic>
        <p:nvPicPr>
          <p:cNvPr id="4" name="Picture 3" descr="windprof.gif"/>
          <p:cNvPicPr>
            <a:picLocks noChangeAspect="1"/>
          </p:cNvPicPr>
          <p:nvPr/>
        </p:nvPicPr>
        <p:blipFill rotWithShape="1">
          <a:blip r:embed="rId6" cstate="email">
            <a:extLst>
              <a:ext uri="{28A0092B-C50C-407E-A947-70E740481C1C}">
                <a14:useLocalDpi xmlns:a14="http://schemas.microsoft.com/office/drawing/2010/main"/>
              </a:ext>
            </a:extLst>
          </a:blip>
          <a:srcRect l="5231" t="2525" r="1781" b="5246"/>
          <a:stretch/>
        </p:blipFill>
        <p:spPr>
          <a:xfrm>
            <a:off x="74223" y="4147993"/>
            <a:ext cx="2743200" cy="2040617"/>
          </a:xfrm>
          <a:prstGeom prst="rect">
            <a:avLst/>
          </a:prstGeom>
        </p:spPr>
      </p:pic>
      <p:pic>
        <p:nvPicPr>
          <p:cNvPr id="3" name="Picture 2" descr="Screen shot 2012-08-14 at 10.46.40 AM.pn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975" y="1657546"/>
            <a:ext cx="2615417" cy="2201818"/>
          </a:xfrm>
          <a:prstGeom prst="rect">
            <a:avLst/>
          </a:prstGeom>
        </p:spPr>
      </p:pic>
      <p:sp>
        <p:nvSpPr>
          <p:cNvPr id="35842" name="Rectangle 12"/>
          <p:cNvSpPr>
            <a:spLocks noGrp="1" noChangeArrowheads="1"/>
          </p:cNvSpPr>
          <p:nvPr>
            <p:ph type="title"/>
          </p:nvPr>
        </p:nvSpPr>
        <p:spPr/>
        <p:txBody>
          <a:bodyPr/>
          <a:lstStyle/>
          <a:p>
            <a:r>
              <a:rPr lang="en-US">
                <a:latin typeface="Calibri" charset="0"/>
                <a:ea typeface="Calibri" charset="0"/>
                <a:cs typeface="Calibri" charset="0"/>
              </a:rPr>
              <a:t/>
            </a:r>
            <a:br>
              <a:rPr lang="en-US">
                <a:latin typeface="Calibri" charset="0"/>
                <a:ea typeface="Calibri" charset="0"/>
                <a:cs typeface="Calibri" charset="0"/>
              </a:rPr>
            </a:br>
            <a:endParaRPr lang="en-US">
              <a:latin typeface="Calibri" charset="0"/>
              <a:ea typeface="Calibri" charset="0"/>
              <a:cs typeface="Calibri" charset="0"/>
            </a:endParaRPr>
          </a:p>
        </p:txBody>
      </p:sp>
      <p:sp>
        <p:nvSpPr>
          <p:cNvPr id="35850" name="TextBox 4"/>
          <p:cNvSpPr txBox="1">
            <a:spLocks noChangeArrowheads="1"/>
          </p:cNvSpPr>
          <p:nvPr/>
        </p:nvSpPr>
        <p:spPr bwMode="auto">
          <a:xfrm>
            <a:off x="5009386" y="6639315"/>
            <a:ext cx="4069756" cy="246221"/>
          </a:xfrm>
          <a:prstGeom prst="rect">
            <a:avLst/>
          </a:prstGeom>
          <a:noFill/>
          <a:ln w="9525">
            <a:noFill/>
            <a:miter lim="800000"/>
            <a:headEnd/>
            <a:tailEnd/>
          </a:ln>
        </p:spPr>
        <p:txBody>
          <a:bodyPr wrap="none">
            <a:prstTxWarp prst="textNoShape">
              <a:avLst/>
            </a:prstTxWarp>
            <a:spAutoFit/>
          </a:bodyPr>
          <a:lstStyle/>
          <a:p>
            <a:r>
              <a:rPr lang="en-US" sz="1000" dirty="0" smtClean="0">
                <a:latin typeface="Calibri" charset="0"/>
              </a:rPr>
              <a:t>Regional Model Team - Gopal</a:t>
            </a:r>
            <a:r>
              <a:rPr lang="en-US" sz="1000" dirty="0">
                <a:latin typeface="Calibri" charset="0"/>
              </a:rPr>
              <a:t>, </a:t>
            </a:r>
            <a:r>
              <a:rPr lang="en-US" sz="1000" dirty="0" smtClean="0">
                <a:latin typeface="Calibri" charset="0"/>
              </a:rPr>
              <a:t>X. Zhang</a:t>
            </a:r>
            <a:r>
              <a:rPr lang="en-US" sz="1000" dirty="0">
                <a:latin typeface="Calibri" charset="0"/>
              </a:rPr>
              <a:t> </a:t>
            </a:r>
            <a:r>
              <a:rPr lang="en-US" sz="1000" dirty="0" smtClean="0">
                <a:latin typeface="Calibri" charset="0"/>
              </a:rPr>
              <a:t>AOML</a:t>
            </a:r>
            <a:r>
              <a:rPr lang="en-US" sz="1000" dirty="0">
                <a:latin typeface="Calibri" charset="0"/>
              </a:rPr>
              <a:t>/</a:t>
            </a:r>
            <a:r>
              <a:rPr lang="en-US" sz="1000" dirty="0" smtClean="0">
                <a:latin typeface="Calibri" charset="0"/>
              </a:rPr>
              <a:t>HRD, V. Tallapragada (EMC)</a:t>
            </a:r>
            <a:endParaRPr lang="en-US" sz="1000" dirty="0">
              <a:latin typeface="Calibri" charset="0"/>
            </a:endParaRPr>
          </a:p>
        </p:txBody>
      </p:sp>
      <p:sp>
        <p:nvSpPr>
          <p:cNvPr id="35851" name="Rectangle 17"/>
          <p:cNvSpPr>
            <a:spLocks noChangeArrowheads="1"/>
          </p:cNvSpPr>
          <p:nvPr/>
        </p:nvSpPr>
        <p:spPr bwMode="auto">
          <a:xfrm>
            <a:off x="2438400" y="1298575"/>
            <a:ext cx="4154488"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Calibri" charset="0"/>
                <a:hlinkClick r:id="rId8"/>
              </a:rPr>
              <a:t>https://storm.aoml.noaa.gov/realtime</a:t>
            </a:r>
            <a:endParaRPr lang="en-US" sz="2000">
              <a:solidFill>
                <a:srgbClr val="FF0000"/>
              </a:solidFill>
              <a:latin typeface="Calibri" charset="0"/>
            </a:endParaRPr>
          </a:p>
        </p:txBody>
      </p:sp>
      <p:sp>
        <p:nvSpPr>
          <p:cNvPr id="35852"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4000" dirty="0">
                <a:solidFill>
                  <a:schemeClr val="bg1"/>
                </a:solidFill>
                <a:latin typeface="Calibri" charset="0"/>
              </a:rPr>
              <a:t>HWRF</a:t>
            </a:r>
          </a:p>
        </p:txBody>
      </p:sp>
      <p:sp>
        <p:nvSpPr>
          <p:cNvPr id="35843" name="Rectangle 13"/>
          <p:cNvSpPr>
            <a:spLocks noGrp="1" noChangeArrowheads="1"/>
          </p:cNvSpPr>
          <p:nvPr>
            <p:ph type="body" idx="1"/>
          </p:nvPr>
        </p:nvSpPr>
        <p:spPr>
          <a:xfrm>
            <a:off x="2759074" y="1733550"/>
            <a:ext cx="3599321" cy="4572000"/>
          </a:xfrm>
        </p:spPr>
        <p:txBody>
          <a:bodyPr/>
          <a:lstStyle/>
          <a:p>
            <a:pPr>
              <a:lnSpc>
                <a:spcPct val="90000"/>
              </a:lnSpc>
            </a:pPr>
            <a:r>
              <a:rPr lang="en-US" sz="2000" dirty="0" smtClean="0">
                <a:latin typeface="Calibri" charset="0"/>
                <a:ea typeface="Calibri" charset="0"/>
                <a:cs typeface="Calibri" charset="0"/>
              </a:rPr>
              <a:t>HFIP stream 1.5</a:t>
            </a:r>
            <a:r>
              <a:rPr lang="en-US" sz="2000" dirty="0" smtClean="0">
                <a:solidFill>
                  <a:srgbClr val="FF0000"/>
                </a:solidFill>
                <a:latin typeface="Calibri" charset="0"/>
                <a:ea typeface="Calibri" charset="0"/>
                <a:cs typeface="Calibri" charset="0"/>
              </a:rPr>
              <a:t>*</a:t>
            </a:r>
            <a:r>
              <a:rPr lang="en-US" sz="2000" dirty="0" smtClean="0">
                <a:latin typeface="Calibri" charset="0"/>
                <a:ea typeface="Calibri" charset="0"/>
                <a:cs typeface="Calibri" charset="0"/>
              </a:rPr>
              <a:t> (27/9</a:t>
            </a:r>
            <a:r>
              <a:rPr lang="en-US" sz="2000" dirty="0">
                <a:latin typeface="Calibri" charset="0"/>
                <a:ea typeface="Calibri" charset="0"/>
                <a:cs typeface="Calibri" charset="0"/>
              </a:rPr>
              <a:t>/3 km resolution)</a:t>
            </a:r>
            <a:endParaRPr lang="en-US" sz="2000" dirty="0" smtClean="0">
              <a:latin typeface="Calibri" charset="0"/>
              <a:ea typeface="Calibri" charset="0"/>
              <a:cs typeface="Calibri" charset="0"/>
            </a:endParaRPr>
          </a:p>
          <a:p>
            <a:pPr lvl="1" eaLnBrk="1" hangingPunct="1"/>
            <a:r>
              <a:rPr lang="en-US" sz="1400" dirty="0" smtClean="0"/>
              <a:t>Advanced nesting algorithm providing resolutions to 3 km</a:t>
            </a:r>
          </a:p>
          <a:p>
            <a:pPr lvl="1" eaLnBrk="1" hangingPunct="1"/>
            <a:r>
              <a:rPr lang="en-US" sz="1400" dirty="0" smtClean="0"/>
              <a:t>Viable operational pathway &amp; potential transition to operations</a:t>
            </a:r>
          </a:p>
          <a:p>
            <a:pPr lvl="1" eaLnBrk="1" hangingPunct="1"/>
            <a:r>
              <a:rPr lang="en-US" sz="1400" dirty="0" smtClean="0"/>
              <a:t>Pathway to Improved structure and intensity predictions*</a:t>
            </a:r>
          </a:p>
          <a:p>
            <a:pPr lvl="1" eaLnBrk="1" hangingPunct="1"/>
            <a:r>
              <a:rPr lang="en-US" sz="1400" dirty="0" smtClean="0"/>
              <a:t>Extension of initialization algorithm down to 3 km resolution</a:t>
            </a:r>
            <a:endParaRPr lang="en-US" sz="1600" dirty="0" smtClean="0"/>
          </a:p>
          <a:p>
            <a:pPr>
              <a:lnSpc>
                <a:spcPct val="90000"/>
              </a:lnSpc>
            </a:pPr>
            <a:r>
              <a:rPr lang="en-US" sz="2000" dirty="0" smtClean="0">
                <a:latin typeface="Calibri" charset="0"/>
                <a:ea typeface="Calibri" charset="0"/>
                <a:cs typeface="Calibri" charset="0"/>
              </a:rPr>
              <a:t>All </a:t>
            </a:r>
            <a:r>
              <a:rPr lang="en-US" sz="2000" dirty="0">
                <a:latin typeface="Calibri" charset="0"/>
                <a:ea typeface="Calibri" charset="0"/>
                <a:cs typeface="Calibri" charset="0"/>
              </a:rPr>
              <a:t>Storms of </a:t>
            </a:r>
            <a:r>
              <a:rPr lang="en-US" sz="2000" dirty="0" smtClean="0">
                <a:latin typeface="Calibri" charset="0"/>
                <a:ea typeface="Calibri" charset="0"/>
                <a:cs typeface="Calibri" charset="0"/>
              </a:rPr>
              <a:t>2011 (4 cycles/day)</a:t>
            </a:r>
          </a:p>
          <a:p>
            <a:pPr>
              <a:lnSpc>
                <a:spcPct val="90000"/>
              </a:lnSpc>
            </a:pPr>
            <a:r>
              <a:rPr lang="en-US" sz="2000" dirty="0" smtClean="0">
                <a:latin typeface="Calibri" charset="0"/>
                <a:ea typeface="Calibri" charset="0"/>
                <a:cs typeface="Calibri" charset="0"/>
              </a:rPr>
              <a:t>19 </a:t>
            </a:r>
            <a:r>
              <a:rPr lang="en-US" sz="2000" dirty="0">
                <a:latin typeface="Calibri" charset="0"/>
                <a:ea typeface="Calibri" charset="0"/>
                <a:cs typeface="Calibri" charset="0"/>
              </a:rPr>
              <a:t>main products; e.g.,</a:t>
            </a:r>
          </a:p>
          <a:p>
            <a:pPr lvl="1">
              <a:lnSpc>
                <a:spcPct val="90000"/>
              </a:lnSpc>
            </a:pPr>
            <a:r>
              <a:rPr lang="en-US" sz="1600" dirty="0">
                <a:latin typeface="Calibri" charset="0"/>
                <a:ea typeface="Calibri" charset="0"/>
                <a:cs typeface="Calibri" charset="0"/>
              </a:rPr>
              <a:t>Synthetic microwave imagery</a:t>
            </a:r>
          </a:p>
          <a:p>
            <a:pPr lvl="1">
              <a:lnSpc>
                <a:spcPct val="90000"/>
              </a:lnSpc>
            </a:pPr>
            <a:r>
              <a:rPr lang="en-US" sz="1600" dirty="0">
                <a:solidFill>
                  <a:srgbClr val="FF0000"/>
                </a:solidFill>
                <a:latin typeface="Calibri" charset="0"/>
                <a:ea typeface="Calibri" charset="0"/>
                <a:cs typeface="Calibri" charset="0"/>
              </a:rPr>
              <a:t>SHIPS predictors</a:t>
            </a:r>
          </a:p>
          <a:p>
            <a:pPr lvl="1">
              <a:lnSpc>
                <a:spcPct val="90000"/>
              </a:lnSpc>
            </a:pPr>
            <a:r>
              <a:rPr lang="en-US" sz="1600" dirty="0">
                <a:solidFill>
                  <a:srgbClr val="FF0000"/>
                </a:solidFill>
                <a:latin typeface="Calibri" charset="0"/>
                <a:ea typeface="Calibri" charset="0"/>
                <a:cs typeface="Calibri" charset="0"/>
              </a:rPr>
              <a:t>Shear </a:t>
            </a:r>
            <a:r>
              <a:rPr lang="en-US" sz="1600" dirty="0">
                <a:latin typeface="Calibri" charset="0"/>
                <a:ea typeface="Calibri" charset="0"/>
                <a:cs typeface="Calibri" charset="0"/>
              </a:rPr>
              <a:t>and Steering</a:t>
            </a:r>
          </a:p>
          <a:p>
            <a:pPr lvl="1">
              <a:lnSpc>
                <a:spcPct val="90000"/>
              </a:lnSpc>
            </a:pPr>
            <a:r>
              <a:rPr lang="en-US" sz="1600" dirty="0">
                <a:solidFill>
                  <a:srgbClr val="FF0000"/>
                </a:solidFill>
                <a:latin typeface="Calibri" charset="0"/>
                <a:ea typeface="Calibri" charset="0"/>
                <a:cs typeface="Calibri" charset="0"/>
              </a:rPr>
              <a:t>Time-height cross-sections </a:t>
            </a:r>
          </a:p>
          <a:p>
            <a:pPr lvl="1">
              <a:lnSpc>
                <a:spcPct val="90000"/>
              </a:lnSpc>
            </a:pPr>
            <a:r>
              <a:rPr lang="en-US" sz="1600" dirty="0">
                <a:latin typeface="Calibri" charset="0"/>
                <a:ea typeface="Calibri" charset="0"/>
                <a:cs typeface="Calibri" charset="0"/>
              </a:rPr>
              <a:t>Swaths (</a:t>
            </a:r>
            <a:r>
              <a:rPr lang="en-US" sz="1600" dirty="0">
                <a:solidFill>
                  <a:srgbClr val="FF0000"/>
                </a:solidFill>
                <a:latin typeface="Calibri" charset="0"/>
                <a:ea typeface="Calibri" charset="0"/>
                <a:cs typeface="Calibri" charset="0"/>
              </a:rPr>
              <a:t>wind </a:t>
            </a:r>
            <a:r>
              <a:rPr lang="en-US" sz="1600" dirty="0">
                <a:latin typeface="Calibri" charset="0"/>
                <a:ea typeface="Calibri" charset="0"/>
                <a:cs typeface="Calibri" charset="0"/>
              </a:rPr>
              <a:t>and rainfall)</a:t>
            </a:r>
          </a:p>
        </p:txBody>
      </p:sp>
      <p:sp>
        <p:nvSpPr>
          <p:cNvPr id="2" name="Rectangle 1"/>
          <p:cNvSpPr/>
          <p:nvPr/>
        </p:nvSpPr>
        <p:spPr>
          <a:xfrm>
            <a:off x="2762936" y="3952153"/>
            <a:ext cx="2315357" cy="338554"/>
          </a:xfrm>
          <a:prstGeom prst="rect">
            <a:avLst/>
          </a:prstGeom>
        </p:spPr>
        <p:txBody>
          <a:bodyPr wrap="none">
            <a:spAutoFit/>
          </a:bodyPr>
          <a:lstStyle/>
          <a:p>
            <a:r>
              <a:rPr lang="en-US" sz="1600" dirty="0" smtClean="0">
                <a:solidFill>
                  <a:srgbClr val="FF0000"/>
                </a:solidFill>
                <a:latin typeface="Calibri" charset="0"/>
                <a:ea typeface="Calibri" charset="0"/>
                <a:cs typeface="Calibri" charset="0"/>
              </a:rPr>
              <a:t>*</a:t>
            </a:r>
            <a:r>
              <a:rPr lang="en-US" sz="1600" dirty="0" smtClean="0"/>
              <a:t> </a:t>
            </a:r>
            <a:r>
              <a:rPr lang="en-US" sz="1600" dirty="0" smtClean="0">
                <a:solidFill>
                  <a:srgbClr val="FF0000"/>
                </a:solidFill>
              </a:rPr>
              <a:t>2012 </a:t>
            </a:r>
            <a:r>
              <a:rPr lang="en-US" sz="1600" dirty="0" smtClean="0">
                <a:solidFill>
                  <a:srgbClr val="FF0000"/>
                </a:solidFill>
                <a:latin typeface="Calibri" charset="0"/>
                <a:ea typeface="Calibri" charset="0"/>
                <a:cs typeface="Calibri" charset="0"/>
              </a:rPr>
              <a:t>NCEP operational</a:t>
            </a:r>
            <a:endParaRPr lang="en-US" sz="1600" dirty="0">
              <a:solidFill>
                <a:srgbClr val="FF0000"/>
              </a:solidFill>
            </a:endParaRPr>
          </a:p>
        </p:txBody>
      </p:sp>
      <p:pic>
        <p:nvPicPr>
          <p:cNvPr id="18" name="Picture 9" descr="C:\Users\gopal\Desktop\AMS2012\HWRFv3p2_IRENE09L_2011-08-26-06Z_GOES-12_IR-Channel4.gif"/>
          <p:cNvPicPr>
            <a:picLocks noChangeAspect="1" noChangeArrowheads="1" noCrop="1"/>
          </p:cNvPicPr>
          <p:nvPr/>
        </p:nvPicPr>
        <p:blipFill>
          <a:blip r:embed="rId9" cstate="email">
            <a:extLst>
              <a:ext uri="{28A0092B-C50C-407E-A947-70E740481C1C}">
                <a14:useLocalDpi xmlns:a14="http://schemas.microsoft.com/office/drawing/2010/main"/>
              </a:ext>
            </a:extLst>
          </a:blip>
          <a:srcRect/>
          <a:stretch>
            <a:fillRect/>
          </a:stretch>
        </p:blipFill>
        <p:spPr bwMode="auto">
          <a:xfrm>
            <a:off x="2530665" y="2333761"/>
            <a:ext cx="3810000" cy="3174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4460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35" presetClass="emph" presetSubtype="0" repeatCount="indefinite" fill="hold" nodeType="afterEffect">
                                  <p:stCondLst>
                                    <p:cond delay="1000"/>
                                  </p:stCondLst>
                                  <p:endCondLst>
                                    <p:cond evt="onNext" delay="0">
                                      <p:tgtEl>
                                        <p:sldTgt/>
                                      </p:tgtEl>
                                    </p:cond>
                                  </p:endCondLst>
                                  <p:childTnLst>
                                    <p:anim calcmode="discrete" valueType="str">
                                      <p:cBhvr>
                                        <p:cTn id="9" dur="2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6" presetClass="emph" presetSubtype="0" accel="50000" fill="hold" nodeType="withEffect">
                                  <p:stCondLst>
                                    <p:cond delay="0"/>
                                  </p:stCondLst>
                                  <p:childTnLst>
                                    <p:animScale>
                                      <p:cBhvr>
                                        <p:cTn id="15" dur="5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03_EarlandFiona-8312010-192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81872"/>
            <a:ext cx="9144000" cy="5143500"/>
          </a:xfrm>
          <a:prstGeom prst="rect">
            <a:avLst/>
          </a:prstGeom>
        </p:spPr>
      </p:pic>
      <p:grpSp>
        <p:nvGrpSpPr>
          <p:cNvPr id="2" name="Group 1"/>
          <p:cNvGrpSpPr/>
          <p:nvPr/>
        </p:nvGrpSpPr>
        <p:grpSpPr>
          <a:xfrm>
            <a:off x="2971651" y="2851966"/>
            <a:ext cx="3324377" cy="1588607"/>
            <a:chOff x="4572123" y="3626169"/>
            <a:chExt cx="3324377" cy="1588607"/>
          </a:xfrm>
        </p:grpSpPr>
        <p:sp>
          <p:nvSpPr>
            <p:cNvPr id="52229" name="TextBox 4"/>
            <p:cNvSpPr txBox="1">
              <a:spLocks noChangeArrowheads="1"/>
            </p:cNvSpPr>
            <p:nvPr/>
          </p:nvSpPr>
          <p:spPr bwMode="auto">
            <a:xfrm>
              <a:off x="4572123" y="3626169"/>
              <a:ext cx="5905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0000"/>
                  </a:solidFill>
                </a:rPr>
                <a:t>Earl</a:t>
              </a:r>
              <a:endParaRPr lang="en-US" sz="2000" b="1" dirty="0">
                <a:solidFill>
                  <a:srgbClr val="000000"/>
                </a:solidFill>
              </a:endParaRPr>
            </a:p>
          </p:txBody>
        </p:sp>
        <p:sp>
          <p:nvSpPr>
            <p:cNvPr id="52230" name="TextBox 5"/>
            <p:cNvSpPr txBox="1">
              <a:spLocks noChangeArrowheads="1"/>
            </p:cNvSpPr>
            <p:nvPr/>
          </p:nvSpPr>
          <p:spPr bwMode="auto">
            <a:xfrm>
              <a:off x="7128992" y="4814666"/>
              <a:ext cx="7675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0000"/>
                  </a:solidFill>
                </a:rPr>
                <a:t>Fiona</a:t>
              </a:r>
              <a:endParaRPr lang="en-US" sz="2000" b="1" dirty="0">
                <a:solidFill>
                  <a:srgbClr val="000000"/>
                </a:solidFill>
              </a:endParaRPr>
            </a:p>
          </p:txBody>
        </p:sp>
      </p:grpSp>
      <p:sp>
        <p:nvSpPr>
          <p:cNvPr id="9"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4000" dirty="0" smtClean="0">
                <a:solidFill>
                  <a:schemeClr val="bg1"/>
                </a:solidFill>
                <a:latin typeface="Calibri" charset="0"/>
              </a:rPr>
              <a:t>What Next?</a:t>
            </a:r>
            <a:endParaRPr lang="en-US" sz="4000" dirty="0">
              <a:solidFill>
                <a:schemeClr val="bg1"/>
              </a:solidFill>
              <a:latin typeface="Calibri" charset="0"/>
            </a:endParaRPr>
          </a:p>
        </p:txBody>
      </p:sp>
      <p:sp>
        <p:nvSpPr>
          <p:cNvPr id="4" name="Rectangle 3"/>
          <p:cNvSpPr/>
          <p:nvPr/>
        </p:nvSpPr>
        <p:spPr>
          <a:xfrm>
            <a:off x="2218046" y="2574869"/>
            <a:ext cx="1835326" cy="1835326"/>
          </a:xfrm>
          <a:prstGeom prst="rect">
            <a:avLst/>
          </a:prstGeom>
          <a:noFill/>
          <a:ln w="19050"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953817" y="3631956"/>
            <a:ext cx="1835326" cy="1835326"/>
          </a:xfrm>
          <a:prstGeom prst="rect">
            <a:avLst/>
          </a:prstGeom>
          <a:noFill/>
          <a:ln w="19050" cmpd="sng">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613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2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300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8" name="TextBox 9"/>
          <p:cNvSpPr txBox="1">
            <a:spLocks noChangeArrowheads="1"/>
          </p:cNvSpPr>
          <p:nvPr/>
        </p:nvSpPr>
        <p:spPr bwMode="auto">
          <a:xfrm>
            <a:off x="1852720" y="3674928"/>
            <a:ext cx="54363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t>850hPa Streamlines and </a:t>
            </a:r>
            <a:r>
              <a:rPr lang="en-US" sz="1400" dirty="0" err="1"/>
              <a:t>Isotachs</a:t>
            </a:r>
            <a:r>
              <a:rPr lang="en-US" sz="1400" dirty="0"/>
              <a:t> (</a:t>
            </a:r>
            <a:r>
              <a:rPr lang="en-US" sz="1400" dirty="0" err="1"/>
              <a:t>kts</a:t>
            </a:r>
            <a:r>
              <a:rPr lang="en-US" sz="1400" dirty="0"/>
              <a:t>)</a:t>
            </a:r>
          </a:p>
        </p:txBody>
      </p:sp>
      <p:sp>
        <p:nvSpPr>
          <p:cNvPr id="54289" name="Rectangle 10"/>
          <p:cNvSpPr>
            <a:spLocks noChangeArrowheads="1"/>
          </p:cNvSpPr>
          <p:nvPr/>
        </p:nvSpPr>
        <p:spPr bwMode="auto">
          <a:xfrm>
            <a:off x="5710758" y="6625373"/>
            <a:ext cx="2821171" cy="25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smtClean="0"/>
              <a:t>http</a:t>
            </a:r>
            <a:r>
              <a:rPr lang="en-US" sz="1100" dirty="0"/>
              <a:t>://</a:t>
            </a:r>
            <a:r>
              <a:rPr lang="en-US" sz="1100" dirty="0" err="1"/>
              <a:t>www.emc.ncep.noaa.gov</a:t>
            </a:r>
            <a:r>
              <a:rPr lang="en-US" sz="1100" dirty="0"/>
              <a:t>/</a:t>
            </a:r>
            <a:r>
              <a:rPr lang="en-US" sz="1100" dirty="0" err="1"/>
              <a:t>gc_wmb</a:t>
            </a:r>
            <a:r>
              <a:rPr lang="en-US" sz="1100" dirty="0"/>
              <a:t>/</a:t>
            </a:r>
            <a:r>
              <a:rPr lang="en-US" sz="1100" dirty="0" err="1"/>
              <a:t>vxt</a:t>
            </a:r>
            <a:endParaRPr lang="en-US" sz="1100" dirty="0"/>
          </a:p>
        </p:txBody>
      </p:sp>
      <p:grpSp>
        <p:nvGrpSpPr>
          <p:cNvPr id="23" name="Group 22"/>
          <p:cNvGrpSpPr/>
          <p:nvPr/>
        </p:nvGrpSpPr>
        <p:grpSpPr>
          <a:xfrm>
            <a:off x="259058" y="1252643"/>
            <a:ext cx="8542715" cy="2510946"/>
            <a:chOff x="259058" y="1252643"/>
            <a:chExt cx="8542715" cy="2510946"/>
          </a:xfrm>
        </p:grpSpPr>
        <p:pic>
          <p:nvPicPr>
            <p:cNvPr id="54301" name="Picture 3"/>
            <p:cNvPicPr>
              <a:picLocks noChangeAspect="1"/>
            </p:cNvPicPr>
            <p:nvPr/>
          </p:nvPicPr>
          <p:blipFill>
            <a:blip r:embed="rId3" cstate="email">
              <a:extLst>
                <a:ext uri="{28A0092B-C50C-407E-A947-70E740481C1C}">
                  <a14:useLocalDpi xmlns:a14="http://schemas.microsoft.com/office/drawing/2010/main"/>
                </a:ext>
              </a:extLst>
            </a:blip>
            <a:srcRect l="8791" t="153" r="6131" b="6100"/>
            <a:stretch>
              <a:fillRect/>
            </a:stretch>
          </p:blipFill>
          <p:spPr bwMode="auto">
            <a:xfrm>
              <a:off x="259058" y="1256974"/>
              <a:ext cx="3024375" cy="250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2" name="Picture 4"/>
            <p:cNvPicPr>
              <a:picLocks noChangeAspect="1"/>
            </p:cNvPicPr>
            <p:nvPr/>
          </p:nvPicPr>
          <p:blipFill>
            <a:blip r:embed="rId4" cstate="email">
              <a:extLst>
                <a:ext uri="{28A0092B-C50C-407E-A947-70E740481C1C}">
                  <a14:useLocalDpi xmlns:a14="http://schemas.microsoft.com/office/drawing/2010/main"/>
                </a:ext>
              </a:extLst>
            </a:blip>
            <a:srcRect l="8791" r="6133" b="6250"/>
            <a:stretch>
              <a:fillRect/>
            </a:stretch>
          </p:blipFill>
          <p:spPr bwMode="auto">
            <a:xfrm>
              <a:off x="3045122" y="1252643"/>
              <a:ext cx="3024340" cy="25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5" name="Picture 7"/>
            <p:cNvPicPr>
              <a:picLocks noChangeAspect="1"/>
            </p:cNvPicPr>
            <p:nvPr/>
          </p:nvPicPr>
          <p:blipFill>
            <a:blip r:embed="rId5" cstate="email">
              <a:extLst>
                <a:ext uri="{28A0092B-C50C-407E-A947-70E740481C1C}">
                  <a14:useLocalDpi xmlns:a14="http://schemas.microsoft.com/office/drawing/2010/main"/>
                </a:ext>
              </a:extLst>
            </a:blip>
            <a:srcRect l="10043" r="6085" b="6248"/>
            <a:stretch>
              <a:fillRect/>
            </a:stretch>
          </p:blipFill>
          <p:spPr bwMode="auto">
            <a:xfrm>
              <a:off x="5820277" y="1252643"/>
              <a:ext cx="2981496" cy="25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bwMode="auto">
            <a:xfrm>
              <a:off x="1818221" y="2517734"/>
              <a:ext cx="336320" cy="327929"/>
            </a:xfrm>
            <a:prstGeom prst="ellipse">
              <a:avLst/>
            </a:prstGeom>
            <a:noFill/>
            <a:ln w="25400">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bwMode="auto">
            <a:xfrm>
              <a:off x="4285605" y="2172709"/>
              <a:ext cx="33787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bwMode="auto">
            <a:xfrm>
              <a:off x="7145103" y="2009522"/>
              <a:ext cx="33787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bwMode="auto">
            <a:xfrm>
              <a:off x="1542346" y="2427592"/>
              <a:ext cx="33787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274" name="TextBox 1"/>
            <p:cNvSpPr txBox="1">
              <a:spLocks noChangeArrowheads="1"/>
            </p:cNvSpPr>
            <p:nvPr/>
          </p:nvSpPr>
          <p:spPr bwMode="auto">
            <a:xfrm>
              <a:off x="608875" y="3313842"/>
              <a:ext cx="205277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rgbClr val="0000FF"/>
                  </a:solidFill>
                </a:rPr>
                <a:t>Initialize Earl Vortex</a:t>
              </a:r>
            </a:p>
          </p:txBody>
        </p:sp>
        <p:sp>
          <p:nvSpPr>
            <p:cNvPr id="54276" name="TextBox 21"/>
            <p:cNvSpPr txBox="1">
              <a:spLocks noChangeArrowheads="1"/>
            </p:cNvSpPr>
            <p:nvPr/>
          </p:nvSpPr>
          <p:spPr bwMode="auto">
            <a:xfrm>
              <a:off x="1368425" y="2106020"/>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0000FF"/>
                  </a:solidFill>
                </a:rPr>
                <a:t>Earl</a:t>
              </a:r>
            </a:p>
          </p:txBody>
        </p:sp>
        <p:sp>
          <p:nvSpPr>
            <p:cNvPr id="54277" name="TextBox 24"/>
            <p:cNvSpPr txBox="1">
              <a:spLocks noChangeArrowheads="1"/>
            </p:cNvSpPr>
            <p:nvPr/>
          </p:nvSpPr>
          <p:spPr bwMode="auto">
            <a:xfrm>
              <a:off x="1900828" y="2279844"/>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FD0DFB"/>
                  </a:solidFill>
                </a:rPr>
                <a:t>Fiona</a:t>
              </a:r>
            </a:p>
          </p:txBody>
        </p:sp>
        <p:sp>
          <p:nvSpPr>
            <p:cNvPr id="54279" name="TextBox 26"/>
            <p:cNvSpPr txBox="1">
              <a:spLocks noChangeArrowheads="1"/>
            </p:cNvSpPr>
            <p:nvPr/>
          </p:nvSpPr>
          <p:spPr bwMode="auto">
            <a:xfrm>
              <a:off x="4167188" y="1790107"/>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FF"/>
                  </a:solidFill>
                </a:rPr>
                <a:t>Earl</a:t>
              </a:r>
            </a:p>
          </p:txBody>
        </p:sp>
        <p:sp>
          <p:nvSpPr>
            <p:cNvPr id="54280" name="TextBox 27"/>
            <p:cNvSpPr txBox="1">
              <a:spLocks noChangeArrowheads="1"/>
            </p:cNvSpPr>
            <p:nvPr/>
          </p:nvSpPr>
          <p:spPr bwMode="auto">
            <a:xfrm>
              <a:off x="7083425" y="1669457"/>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FF"/>
                  </a:solidFill>
                </a:rPr>
                <a:t>Earl</a:t>
              </a:r>
            </a:p>
          </p:txBody>
        </p:sp>
        <p:cxnSp>
          <p:nvCxnSpPr>
            <p:cNvPr id="3" name="Straight Arrow Connector 2"/>
            <p:cNvCxnSpPr>
              <a:stCxn id="54274" idx="3"/>
            </p:cNvCxnSpPr>
            <p:nvPr/>
          </p:nvCxnSpPr>
          <p:spPr>
            <a:xfrm>
              <a:off x="2661654" y="3497992"/>
              <a:ext cx="4583960" cy="40986"/>
            </a:xfrm>
            <a:prstGeom prst="straightConnector1">
              <a:avLst/>
            </a:prstGeom>
            <a:ln>
              <a:solidFill>
                <a:srgbClr val="0000FF"/>
              </a:solidFill>
              <a:prstDash val="dash"/>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259058" y="3764729"/>
            <a:ext cx="8543534" cy="2673781"/>
            <a:chOff x="259058" y="3764729"/>
            <a:chExt cx="8543534" cy="2673781"/>
          </a:xfrm>
        </p:grpSpPr>
        <p:pic>
          <p:nvPicPr>
            <p:cNvPr id="54300" name="Picture 2"/>
            <p:cNvPicPr>
              <a:picLocks noChangeAspect="1"/>
            </p:cNvPicPr>
            <p:nvPr/>
          </p:nvPicPr>
          <p:blipFill>
            <a:blip r:embed="rId6" cstate="email">
              <a:extLst>
                <a:ext uri="{28A0092B-C50C-407E-A947-70E740481C1C}">
                  <a14:useLocalDpi xmlns:a14="http://schemas.microsoft.com/office/drawing/2010/main"/>
                </a:ext>
              </a:extLst>
            </a:blip>
            <a:srcRect l="8791" t="-2" r="6131" b="6250"/>
            <a:stretch>
              <a:fillRect/>
            </a:stretch>
          </p:blipFill>
          <p:spPr bwMode="auto">
            <a:xfrm>
              <a:off x="259058" y="3927751"/>
              <a:ext cx="3024375" cy="25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3" name="Picture 5"/>
            <p:cNvPicPr>
              <a:picLocks noChangeAspect="1"/>
            </p:cNvPicPr>
            <p:nvPr/>
          </p:nvPicPr>
          <p:blipFill>
            <a:blip r:embed="rId7" cstate="email">
              <a:extLst>
                <a:ext uri="{28A0092B-C50C-407E-A947-70E740481C1C}">
                  <a14:useLocalDpi xmlns:a14="http://schemas.microsoft.com/office/drawing/2010/main"/>
                </a:ext>
              </a:extLst>
            </a:blip>
            <a:srcRect l="8771" r="6152" b="6248"/>
            <a:stretch>
              <a:fillRect/>
            </a:stretch>
          </p:blipFill>
          <p:spPr bwMode="auto">
            <a:xfrm>
              <a:off x="3038179" y="3928879"/>
              <a:ext cx="3024268" cy="25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4" name="Picture 6"/>
            <p:cNvPicPr>
              <a:picLocks noChangeAspect="1"/>
            </p:cNvPicPr>
            <p:nvPr/>
          </p:nvPicPr>
          <p:blipFill>
            <a:blip r:embed="rId8" cstate="email">
              <a:extLst>
                <a:ext uri="{28A0092B-C50C-407E-A947-70E740481C1C}">
                  <a14:useLocalDpi xmlns:a14="http://schemas.microsoft.com/office/drawing/2010/main"/>
                </a:ext>
              </a:extLst>
            </a:blip>
            <a:srcRect l="8867" t="-6250" r="6055" b="6250"/>
            <a:stretch>
              <a:fillRect/>
            </a:stretch>
          </p:blipFill>
          <p:spPr bwMode="auto">
            <a:xfrm>
              <a:off x="5778252" y="3764729"/>
              <a:ext cx="3024340" cy="267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bwMode="auto">
            <a:xfrm>
              <a:off x="1562493" y="5077445"/>
              <a:ext cx="337871" cy="326375"/>
            </a:xfrm>
            <a:prstGeom prst="ellipse">
              <a:avLst/>
            </a:prstGeom>
            <a:noFill/>
            <a:ln w="25400">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bwMode="auto">
            <a:xfrm>
              <a:off x="3949284" y="4636062"/>
              <a:ext cx="33632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bwMode="auto">
            <a:xfrm>
              <a:off x="6828931" y="4472875"/>
              <a:ext cx="33632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bwMode="auto">
            <a:xfrm>
              <a:off x="1320714" y="4962438"/>
              <a:ext cx="337871" cy="327928"/>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bwMode="auto">
            <a:xfrm>
              <a:off x="4201912" y="4900270"/>
              <a:ext cx="337871" cy="326375"/>
            </a:xfrm>
            <a:prstGeom prst="ellipse">
              <a:avLst/>
            </a:prstGeom>
            <a:noFill/>
            <a:ln w="25400">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bwMode="auto">
            <a:xfrm>
              <a:off x="6901775" y="4799249"/>
              <a:ext cx="337871" cy="326375"/>
            </a:xfrm>
            <a:prstGeom prst="ellipse">
              <a:avLst/>
            </a:prstGeom>
            <a:noFill/>
            <a:ln w="25400">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275" name="TextBox 22"/>
            <p:cNvSpPr txBox="1">
              <a:spLocks noChangeArrowheads="1"/>
            </p:cNvSpPr>
            <p:nvPr/>
          </p:nvSpPr>
          <p:spPr bwMode="auto">
            <a:xfrm>
              <a:off x="574081" y="6015069"/>
              <a:ext cx="2200649" cy="369887"/>
            </a:xfrm>
            <a:prstGeom prst="rect">
              <a:avLst/>
            </a:prstGeom>
            <a:no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rgbClr val="FD0DFB"/>
                  </a:solidFill>
                </a:rPr>
                <a:t>Initialize Fiona Vortex</a:t>
              </a:r>
            </a:p>
          </p:txBody>
        </p:sp>
        <p:sp>
          <p:nvSpPr>
            <p:cNvPr id="54278" name="TextBox 25"/>
            <p:cNvSpPr txBox="1">
              <a:spLocks noChangeArrowheads="1"/>
            </p:cNvSpPr>
            <p:nvPr/>
          </p:nvSpPr>
          <p:spPr bwMode="auto">
            <a:xfrm>
              <a:off x="1100138" y="4663482"/>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0000FF"/>
                  </a:solidFill>
                </a:rPr>
                <a:t>Earl</a:t>
              </a:r>
            </a:p>
          </p:txBody>
        </p:sp>
        <p:sp>
          <p:nvSpPr>
            <p:cNvPr id="54281" name="TextBox 28"/>
            <p:cNvSpPr txBox="1">
              <a:spLocks noChangeArrowheads="1"/>
            </p:cNvSpPr>
            <p:nvPr/>
          </p:nvSpPr>
          <p:spPr bwMode="auto">
            <a:xfrm>
              <a:off x="3898900" y="4334431"/>
              <a:ext cx="5365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FF"/>
                  </a:solidFill>
                </a:rPr>
                <a:t>Earl</a:t>
              </a:r>
            </a:p>
          </p:txBody>
        </p:sp>
        <p:sp>
          <p:nvSpPr>
            <p:cNvPr id="54282" name="TextBox 29"/>
            <p:cNvSpPr txBox="1">
              <a:spLocks noChangeArrowheads="1"/>
            </p:cNvSpPr>
            <p:nvPr/>
          </p:nvSpPr>
          <p:spPr bwMode="auto">
            <a:xfrm>
              <a:off x="7104063" y="4320143"/>
              <a:ext cx="538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FF"/>
                  </a:solidFill>
                </a:rPr>
                <a:t>Earl</a:t>
              </a:r>
            </a:p>
          </p:txBody>
        </p:sp>
        <p:sp>
          <p:nvSpPr>
            <p:cNvPr id="54283" name="TextBox 31"/>
            <p:cNvSpPr txBox="1">
              <a:spLocks noChangeArrowheads="1"/>
            </p:cNvSpPr>
            <p:nvPr/>
          </p:nvSpPr>
          <p:spPr bwMode="auto">
            <a:xfrm>
              <a:off x="1594573" y="4772323"/>
              <a:ext cx="641350"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FD0DFB"/>
                  </a:solidFill>
                </a:rPr>
                <a:t>Fiona</a:t>
              </a:r>
            </a:p>
          </p:txBody>
        </p:sp>
        <p:sp>
          <p:nvSpPr>
            <p:cNvPr id="54284" name="TextBox 32"/>
            <p:cNvSpPr txBox="1">
              <a:spLocks noChangeArrowheads="1"/>
            </p:cNvSpPr>
            <p:nvPr/>
          </p:nvSpPr>
          <p:spPr bwMode="auto">
            <a:xfrm>
              <a:off x="4332250" y="4661701"/>
              <a:ext cx="641350"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FD0DFB"/>
                  </a:solidFill>
                </a:rPr>
                <a:t>Fiona</a:t>
              </a:r>
            </a:p>
          </p:txBody>
        </p:sp>
        <p:sp>
          <p:nvSpPr>
            <p:cNvPr id="54285" name="TextBox 33"/>
            <p:cNvSpPr txBox="1">
              <a:spLocks noChangeArrowheads="1"/>
            </p:cNvSpPr>
            <p:nvPr/>
          </p:nvSpPr>
          <p:spPr bwMode="auto">
            <a:xfrm>
              <a:off x="7169911" y="4667806"/>
              <a:ext cx="641350"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FD0DFB"/>
                  </a:solidFill>
                </a:rPr>
                <a:t>Fiona</a:t>
              </a:r>
            </a:p>
          </p:txBody>
        </p:sp>
        <p:cxnSp>
          <p:nvCxnSpPr>
            <p:cNvPr id="42" name="Straight Arrow Connector 41"/>
            <p:cNvCxnSpPr>
              <a:stCxn id="54275" idx="3"/>
            </p:cNvCxnSpPr>
            <p:nvPr/>
          </p:nvCxnSpPr>
          <p:spPr>
            <a:xfrm>
              <a:off x="2774730" y="6200013"/>
              <a:ext cx="4653546" cy="83322"/>
            </a:xfrm>
            <a:prstGeom prst="straightConnector1">
              <a:avLst/>
            </a:prstGeom>
            <a:ln>
              <a:solidFill>
                <a:srgbClr val="FD0DFB"/>
              </a:solidFill>
              <a:prstDash val="dash"/>
              <a:tailEnd type="arrow"/>
            </a:ln>
          </p:spPr>
          <p:style>
            <a:lnRef idx="2">
              <a:schemeClr val="accent1"/>
            </a:lnRef>
            <a:fillRef idx="0">
              <a:schemeClr val="accent1"/>
            </a:fillRef>
            <a:effectRef idx="1">
              <a:schemeClr val="accent1"/>
            </a:effectRef>
            <a:fontRef idx="minor">
              <a:schemeClr val="tx1"/>
            </a:fontRef>
          </p:style>
        </p:cxnSp>
      </p:grpSp>
      <p:sp>
        <p:nvSpPr>
          <p:cNvPr id="47"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4000" dirty="0" smtClean="0">
                <a:solidFill>
                  <a:schemeClr val="bg1"/>
                </a:solidFill>
                <a:latin typeface="Calibri" charset="0"/>
              </a:rPr>
              <a:t>Storm-storm interactions?</a:t>
            </a:r>
            <a:endParaRPr lang="en-US" sz="4000" dirty="0">
              <a:solidFill>
                <a:schemeClr val="bg1"/>
              </a:solidFill>
              <a:latin typeface="Calibri" charset="0"/>
            </a:endParaRPr>
          </a:p>
        </p:txBody>
      </p:sp>
    </p:spTree>
    <p:extLst>
      <p:ext uri="{BB962C8B-B14F-4D97-AF65-F5344CB8AC3E}">
        <p14:creationId xmlns:p14="http://schemas.microsoft.com/office/powerpoint/2010/main" val="1215127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23199</TotalTime>
  <Words>3700</Words>
  <Application>Microsoft Macintosh PowerPoint</Application>
  <PresentationFormat>On-screen Show (4:3)</PresentationFormat>
  <Paragraphs>405</Paragraphs>
  <Slides>27</Slides>
  <Notes>23</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Default Design</vt:lpstr>
      <vt:lpstr>Office Theme</vt:lpstr>
      <vt:lpstr>Latest Developments in  HFIP Research</vt:lpstr>
      <vt:lpstr>PowerPoint Presentation</vt:lpstr>
      <vt:lpstr>HFIP Activities</vt:lpstr>
      <vt:lpstr>Global Model Development – GFS/EnKF</vt:lpstr>
      <vt:lpstr>PowerPoint Presentation</vt:lpstr>
      <vt:lpstr>PowerPoint Presentation</vt:lpstr>
      <vt:lpstr> </vt:lpstr>
      <vt:lpstr>PowerPoint Presentation</vt:lpstr>
      <vt:lpstr>PowerPoint Presentation</vt:lpstr>
      <vt:lpstr>PowerPoint Presentation</vt:lpstr>
      <vt:lpstr>Improved Use of Observations: HFIP &amp; Intensity Forecast Experiment (IFEX)</vt:lpstr>
      <vt:lpstr>PowerPoint Presentation</vt:lpstr>
      <vt:lpstr>PowerPoint Presentation</vt:lpstr>
      <vt:lpstr>PowerPoint Presentation</vt:lpstr>
      <vt:lpstr>Improved Models &amp; Data: Impact of airborne Doppler radar</vt:lpstr>
      <vt:lpstr>Improved Models &amp; Data: Impact of airborne Doppler radar</vt:lpstr>
      <vt:lpstr>HFIP Success to Date</vt:lpstr>
      <vt:lpstr>Keys to Success</vt:lpstr>
      <vt:lpstr>Questions?</vt:lpstr>
      <vt:lpstr>HFIP Technical Scope What NOAA HFIP Funds </vt:lpstr>
      <vt:lpstr>HFIP Charter and Leadership</vt:lpstr>
      <vt:lpstr>Scientific Research Committee Membership</vt:lpstr>
      <vt:lpstr>PowerPoint Presentation</vt:lpstr>
      <vt:lpstr>PowerPoint Presentation</vt:lpstr>
      <vt:lpstr>PowerPoint Presentation</vt:lpstr>
      <vt:lpstr>VORTEX-SCALE HURRICANE DATA ASSIMILATION  EVOLUTION OF THE STRUCTURE OF ISAAC</vt:lpstr>
      <vt:lpstr>VORTEX-SCALE HURRICANE DATA ASSIMILATION  IMPACT ON THE FORECASTS OF ISAAC</vt:lpstr>
    </vt:vector>
  </TitlesOfParts>
  <Manager>Tim McClung</Manager>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Nation's Hurricane Program: An Interagency Success Story</dc:title>
  <dc:subject>Hurricanes, Hurricane Research</dc:subject>
  <dc:creator>Kandis Boyd</dc:creator>
  <cp:lastModifiedBy>Frank Marks</cp:lastModifiedBy>
  <cp:revision>567</cp:revision>
  <cp:lastPrinted>2009-09-22T14:42:08Z</cp:lastPrinted>
  <dcterms:created xsi:type="dcterms:W3CDTF">2011-03-08T17:41:21Z</dcterms:created>
  <dcterms:modified xsi:type="dcterms:W3CDTF">2012-11-09T21:54:24Z</dcterms:modified>
</cp:coreProperties>
</file>