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1.gif" ContentType="video/unknown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509" r:id="rId3"/>
    <p:sldId id="516" r:id="rId4"/>
    <p:sldId id="437" r:id="rId5"/>
    <p:sldId id="438" r:id="rId6"/>
    <p:sldId id="527" r:id="rId7"/>
    <p:sldId id="528" r:id="rId8"/>
    <p:sldId id="529" r:id="rId9"/>
    <p:sldId id="522" r:id="rId10"/>
    <p:sldId id="519" r:id="rId11"/>
    <p:sldId id="518" r:id="rId12"/>
    <p:sldId id="514" r:id="rId13"/>
    <p:sldId id="511" r:id="rId14"/>
    <p:sldId id="513" r:id="rId15"/>
    <p:sldId id="512" r:id="rId16"/>
    <p:sldId id="479" r:id="rId17"/>
    <p:sldId id="503" r:id="rId18"/>
    <p:sldId id="523" r:id="rId19"/>
    <p:sldId id="524" r:id="rId20"/>
    <p:sldId id="520" r:id="rId21"/>
    <p:sldId id="515" r:id="rId22"/>
    <p:sldId id="342" r:id="rId2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1F0D0"/>
    <a:srgbClr val="FD0DFB"/>
    <a:srgbClr val="9999FF"/>
    <a:srgbClr val="FF3300"/>
    <a:srgbClr val="C0C0C0"/>
    <a:srgbClr val="000066"/>
    <a:srgbClr val="6666FF"/>
    <a:srgbClr val="3333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1304" y="-104"/>
      </p:cViewPr>
      <p:guideLst>
        <p:guide orient="horz" pos="7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183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.xml"/><Relationship Id="rId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7DEBDD-BDFF-9C49-9494-6A4EBD8FA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51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4838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7" rIns="93173" bIns="46587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818E52F-AD2C-554D-854C-D2C49123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1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A0757-10F4-D84F-8E7B-379AC22A625C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400" smtClean="0">
                <a:latin typeface="Arial" charset="0"/>
              </a:rPr>
              <a:t>Hurricane Earl 2 September 2010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Danielle, Earl and Fiona</a:t>
            </a:r>
          </a:p>
          <a:p>
            <a:r>
              <a:rPr lang="en-US">
                <a:latin typeface="Times New Roman" charset="0"/>
                <a:ea typeface="Times New Roman" charset="0"/>
                <a:cs typeface="Times New Roman" charset="0"/>
              </a:rPr>
              <a:t>3-km from 9:3 will be used as the base line for operations at 27:9:3</a:t>
            </a:r>
          </a:p>
        </p:txBody>
      </p:sp>
      <p:sp>
        <p:nvSpPr>
          <p:cNvPr id="38916" name="Slide Number Placeholder 3"/>
          <p:cNvSpPr txBox="1">
            <a:spLocks noGrp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>
            <a:prstTxWarp prst="textNoShape">
              <a:avLst/>
            </a:prstTxWarp>
          </a:bodyPr>
          <a:lstStyle/>
          <a:p>
            <a:pPr algn="r"/>
            <a:fld id="{DCB95C77-A234-6740-BF71-BE2EC27A5E3C}" type="slidenum">
              <a:rPr lang="en-US" sz="1200"/>
              <a:pPr algn="r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C93F20-8DE1-6041-9809-78091D62C910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10747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53" rIns="93153"/>
          <a:lstStyle/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UR image depicts dropsonde profiles in eyewall of Hurricane Guillermo (1997) </a:t>
            </a:r>
          </a:p>
          <a:p>
            <a:pPr>
              <a:spcBef>
                <a:spcPct val="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LR image is Doppler Wind Lidar profiles from TCS-08</a:t>
            </a:r>
          </a:p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</a:rPr>
              <a:t>Map shows flight tracks for all of the NOAA missions (color coded are the flight level winds for the P-3 missions,</a:t>
            </a:r>
            <a:r>
              <a:rPr lang="en-US" baseline="0" dirty="0" smtClean="0">
                <a:latin typeface="Calibri" charset="0"/>
              </a:rPr>
              <a:t> dropsonde symbols denote G-IV patterns)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Calibri" charset="0"/>
              </a:rPr>
              <a:t>Colors</a:t>
            </a:r>
            <a:r>
              <a:rPr lang="en-US" baseline="0" dirty="0" smtClean="0">
                <a:latin typeface="Calibri" charset="0"/>
              </a:rPr>
              <a:t> denote Doppler winds and station codes denote dropsondes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Times" charset="0"/>
              </a:rPr>
              <a:t>West-east vertical cross section of wind speed (shaded, m/s). </a:t>
            </a:r>
          </a:p>
          <a:p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0B9385-A3B6-D947-879B-98D4764AA788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64" tIns="46582" rIns="93164" bIns="46582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874A91-203C-1446-AC57-D5646968772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17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634" y="4416098"/>
            <a:ext cx="5139134" cy="418399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3164" tIns="46582" rIns="93164" bIns="46582"/>
          <a:lstStyle/>
          <a:p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0CB63-0F78-0F4D-BEA5-D284EC2C4C37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22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6C90FC-D014-45F3-9967-D1C06553D5D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1000" u="sng" dirty="0" smtClean="0">
                <a:latin typeface="Arial" charset="0"/>
              </a:rPr>
              <a:t>http://</a:t>
            </a:r>
            <a:r>
              <a:rPr lang="en-US" sz="1000" u="sng" dirty="0" err="1" smtClean="0">
                <a:latin typeface="Arial" charset="0"/>
              </a:rPr>
              <a:t>www.nrc.noaa.gov/HFIPDraftPlan.html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HFIP Team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Frank Marks, research 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Ed Rappaport,</a:t>
            </a:r>
            <a:r>
              <a:rPr lang="en-US" sz="1000" baseline="0" dirty="0" smtClean="0">
                <a:latin typeface="Arial" charset="0"/>
              </a:rPr>
              <a:t> operations </a:t>
            </a:r>
            <a:r>
              <a:rPr lang="en-US" sz="1000" dirty="0" smtClean="0">
                <a:latin typeface="Arial" charset="0"/>
              </a:rPr>
              <a:t>lead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Fred </a:t>
            </a:r>
            <a:r>
              <a:rPr lang="en-US" sz="1000" dirty="0" err="1" smtClean="0">
                <a:latin typeface="Arial" charset="0"/>
              </a:rPr>
              <a:t>Toepfer</a:t>
            </a:r>
            <a:r>
              <a:rPr lang="en-US" sz="1000" dirty="0" smtClean="0">
                <a:latin typeface="Arial" charset="0"/>
              </a:rPr>
              <a:t>, project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Robert Gall, development manager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Mark DeMaria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Chris </a:t>
            </a:r>
            <a:r>
              <a:rPr lang="en-US" sz="1000" dirty="0" err="1" smtClean="0">
                <a:latin typeface="Arial" charset="0"/>
              </a:rPr>
              <a:t>Fairall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Jim McFadden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Scott Kiser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Daniel Melendez</a:t>
            </a: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Roger Pierce</a:t>
            </a:r>
          </a:p>
          <a:p>
            <a:pPr eaLnBrk="1" hangingPunct="1">
              <a:spcBef>
                <a:spcPct val="0"/>
              </a:spcBef>
            </a:pP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000" dirty="0" smtClean="0">
                <a:latin typeface="Arial" charset="0"/>
              </a:rPr>
              <a:t>HFIP </a:t>
            </a:r>
            <a:r>
              <a:rPr lang="en-US" sz="1000" dirty="0" err="1" smtClean="0">
                <a:latin typeface="Arial" charset="0"/>
              </a:rPr>
              <a:t>executieve</a:t>
            </a:r>
            <a:r>
              <a:rPr lang="en-US" sz="1000" dirty="0" smtClean="0">
                <a:latin typeface="Arial" charset="0"/>
              </a:rPr>
              <a:t> oversight board:</a:t>
            </a:r>
          </a:p>
          <a:p>
            <a:r>
              <a:rPr lang="en-US" sz="1000" dirty="0" smtClean="0">
                <a:latin typeface="Arial" charset="0"/>
              </a:rPr>
              <a:t>OAR DAA/Sandy MacDonald, co-chair</a:t>
            </a:r>
          </a:p>
          <a:p>
            <a:r>
              <a:rPr lang="en-US" sz="1000" dirty="0" smtClean="0">
                <a:latin typeface="Arial" charset="0"/>
              </a:rPr>
              <a:t>NWS AA/Jack Hayes, co-chair</a:t>
            </a:r>
          </a:p>
          <a:p>
            <a:r>
              <a:rPr lang="en-US" sz="1000" dirty="0" smtClean="0">
                <a:latin typeface="Arial" charset="0"/>
              </a:rPr>
              <a:t>NCEP/Louis </a:t>
            </a:r>
            <a:r>
              <a:rPr lang="en-US" sz="1000" dirty="0" err="1" smtClean="0">
                <a:latin typeface="Arial" charset="0"/>
              </a:rPr>
              <a:t>Uccellini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TPC/Bill Read, </a:t>
            </a:r>
          </a:p>
          <a:p>
            <a:r>
              <a:rPr lang="en-US" sz="1000" dirty="0" smtClean="0">
                <a:latin typeface="Arial" charset="0"/>
              </a:rPr>
              <a:t>NESDIS/Mark DeMaria,  </a:t>
            </a:r>
          </a:p>
          <a:p>
            <a:r>
              <a:rPr lang="en-US" sz="1000" dirty="0" smtClean="0">
                <a:latin typeface="Arial" charset="0"/>
              </a:rPr>
              <a:t>NOS/Jesse </a:t>
            </a:r>
            <a:r>
              <a:rPr lang="en-US" sz="1000" dirty="0" err="1" smtClean="0">
                <a:latin typeface="Arial" charset="0"/>
              </a:rPr>
              <a:t>Feyen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AOML/Bob Atlas</a:t>
            </a:r>
          </a:p>
          <a:p>
            <a:r>
              <a:rPr lang="en-US" sz="1000" dirty="0" smtClean="0">
                <a:latin typeface="Arial" charset="0"/>
              </a:rPr>
              <a:t>PPI/Paul </a:t>
            </a:r>
            <a:r>
              <a:rPr lang="en-US" sz="1000" dirty="0" err="1" smtClean="0">
                <a:latin typeface="Arial" charset="0"/>
              </a:rPr>
              <a:t>Doremus</a:t>
            </a:r>
            <a:endParaRPr lang="en-US" sz="1000" dirty="0" smtClean="0">
              <a:latin typeface="Arial" charset="0"/>
            </a:endParaRPr>
          </a:p>
          <a:p>
            <a:r>
              <a:rPr lang="en-US" sz="1000" dirty="0" smtClean="0">
                <a:latin typeface="Arial" charset="0"/>
              </a:rPr>
              <a:t>NMFS/Bonnie </a:t>
            </a:r>
            <a:r>
              <a:rPr lang="en-US" sz="1000" dirty="0" err="1" smtClean="0">
                <a:latin typeface="Arial" charset="0"/>
              </a:rPr>
              <a:t>Ponwith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NOS/Liz </a:t>
            </a:r>
            <a:r>
              <a:rPr lang="en-US" sz="1000" dirty="0" err="1" smtClean="0">
                <a:latin typeface="Arial" charset="0"/>
              </a:rPr>
              <a:t>Scheffler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NMAO-PM Aircraft/Phil </a:t>
            </a:r>
            <a:r>
              <a:rPr lang="en-US" sz="1000" dirty="0" err="1" smtClean="0">
                <a:latin typeface="Arial" charset="0"/>
              </a:rPr>
              <a:t>Kenul</a:t>
            </a:r>
            <a:r>
              <a:rPr lang="en-US" sz="1000" dirty="0" smtClean="0">
                <a:latin typeface="Arial" charset="0"/>
              </a:rPr>
              <a:t>, </a:t>
            </a:r>
          </a:p>
          <a:p>
            <a:r>
              <a:rPr lang="en-US" sz="1000" dirty="0" smtClean="0">
                <a:latin typeface="Arial" charset="0"/>
              </a:rPr>
              <a:t>OFCM/Sam Williamson</a:t>
            </a:r>
          </a:p>
          <a:p>
            <a:r>
              <a:rPr lang="en-US" sz="1000" dirty="0" smtClean="0">
                <a:latin typeface="Arial" charset="0"/>
              </a:rPr>
              <a:t>Executive Secretariat: OAR/Joseph </a:t>
            </a:r>
            <a:r>
              <a:rPr lang="en-US" sz="1000" dirty="0" err="1" smtClean="0">
                <a:latin typeface="Arial" charset="0"/>
              </a:rPr>
              <a:t>Bartosik</a:t>
            </a:r>
            <a:r>
              <a:rPr lang="en-US" sz="1000" dirty="0" smtClean="0">
                <a:latin typeface="Arial" charset="0"/>
              </a:rPr>
              <a:t> and NWS/John </a:t>
            </a:r>
            <a:r>
              <a:rPr lang="en-US" sz="1000" dirty="0" err="1" smtClean="0">
                <a:latin typeface="Arial" charset="0"/>
              </a:rPr>
              <a:t>Iacabucci</a:t>
            </a:r>
            <a:endParaRPr lang="en-US" sz="1000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000" dirty="0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D1155-A053-B149-817F-48BBD1DF8516}" type="slidenum">
              <a:rPr lang="en-US" smtClean="0"/>
              <a:pPr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smtClean="0">
                <a:latin typeface="Arial" charset="0"/>
              </a:rPr>
              <a:t>HFIP 2008-2009 activities</a:t>
            </a:r>
          </a:p>
          <a:p>
            <a:r>
              <a:rPr lang="en-US" sz="1000" smtClean="0">
                <a:latin typeface="Arial" charset="0"/>
              </a:rPr>
              <a:t>HRH Workshop:</a:t>
            </a:r>
          </a:p>
          <a:p>
            <a:r>
              <a:rPr lang="en-US" sz="1000" u="sng" smtClean="0">
                <a:latin typeface="Arial" charset="0"/>
              </a:rPr>
              <a:t>http://www.dtcenter.org/plots/hrh_test/workshop2009/presentations/1_Gall_HRH%20HFIP%20presentation.pdf</a:t>
            </a:r>
          </a:p>
          <a:p>
            <a:r>
              <a:rPr lang="en-US" sz="1000" u="sng" smtClean="0">
                <a:latin typeface="Arial" charset="0"/>
              </a:rPr>
              <a:t>http://www.dtcenter.org/plots/hrh_test/index.php</a:t>
            </a:r>
          </a:p>
          <a:p>
            <a:endParaRPr lang="en-US" sz="1000" u="sng" smtClean="0">
              <a:latin typeface="Arial" charset="0"/>
            </a:endParaRPr>
          </a:p>
          <a:p>
            <a:r>
              <a:rPr lang="en-US" sz="1000" u="sng" smtClean="0">
                <a:latin typeface="Arial" charset="0"/>
              </a:rPr>
              <a:t>HFIP-TACC Real-time test</a:t>
            </a:r>
          </a:p>
          <a:p>
            <a:r>
              <a:rPr lang="en-US" sz="1000" u="sng" smtClean="0">
                <a:latin typeface="Arial" charset="0"/>
              </a:rPr>
              <a:t>ftp://ftp.aoml.noaa.gov/pub/hrd/marks/HFIP-TACC_Summary.pdf</a:t>
            </a:r>
          </a:p>
          <a:p>
            <a:endParaRPr lang="en-US" sz="1000" u="sng" smtClean="0">
              <a:latin typeface="Arial" charset="0"/>
            </a:endParaRPr>
          </a:p>
          <a:p>
            <a:r>
              <a:rPr lang="en-US" sz="1000" smtClean="0">
                <a:solidFill>
                  <a:srgbClr val="000000"/>
                </a:solidFill>
                <a:latin typeface="Arial" charset="0"/>
              </a:rPr>
              <a:t>Diagnostics Team Workshop:</a:t>
            </a:r>
          </a:p>
          <a:p>
            <a:r>
              <a:rPr lang="en-US" sz="1000" u="sng" smtClean="0">
                <a:latin typeface="Arial" charset="0"/>
              </a:rPr>
              <a:t>http://rammb.cira.colostate.edu/research/tropical_cyclones/hfip/workshop_2009/</a:t>
            </a:r>
            <a:endParaRPr lang="en-US" sz="1000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29BE50-3A9E-DA47-9704-1F050E3A7EBE}" type="slidenum">
              <a:rPr lang="en-US" smtClean="0"/>
              <a:pPr>
                <a:defRPr/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F0068A-4412-FA42-9B61-BF89CA4F5B9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ln/>
        </p:spPr>
        <p:txBody>
          <a:bodyPr lIns="93177" tIns="46589" rIns="93177" bIns="46589"/>
          <a:lstStyle/>
          <a:p>
            <a:pPr>
              <a:defRPr/>
            </a:pPr>
            <a:endParaRPr lang="en-US" sz="1100" dirty="0" smtClean="0">
              <a:latin typeface="Arial"/>
              <a:cs typeface="Arial"/>
            </a:endParaRP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Global Ensembles: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80-member T254 GFS ensembles cycled every 6-h continuously from 1 August to current time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Look at 20 members of the 80 member ensemble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Left panels shows ellipse plot of 20 members at each forecast time – ellipse shape shows the spread along/across track</a:t>
            </a:r>
          </a:p>
          <a:p>
            <a:pPr>
              <a:defRPr/>
            </a:pPr>
            <a:r>
              <a:rPr lang="en-US" sz="1100" dirty="0" smtClean="0">
                <a:latin typeface="Arial"/>
                <a:cs typeface="Arial"/>
              </a:rPr>
              <a:t>Right panel show surface pressure post stamp images of 20 members</a:t>
            </a:r>
          </a:p>
          <a:p>
            <a:pPr marL="68263" eaLnBrk="1" hangingPunct="1">
              <a:spcBef>
                <a:spcPts val="413"/>
              </a:spcBef>
              <a:defRPr/>
            </a:pPr>
            <a:endParaRPr lang="en-US" sz="1100" dirty="0">
              <a:solidFill>
                <a:srgbClr val="000000"/>
              </a:solidFill>
              <a:latin typeface="Arial"/>
              <a:ea typeface="Arial" charset="0"/>
              <a:cs typeface="Arial"/>
              <a:sym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4659" indent="-28640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5629" indent="-22912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3880" indent="-22912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62132" indent="-22912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20384" indent="-2291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8635" indent="-2291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36887" indent="-2291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95138" indent="-22912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40DEC28-FF02-7244-B581-55A4C5B288CA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Demo 2011 season; Not only we have improved the products but also added a suite of NOAA HWRF systems at different configurations.</a:t>
            </a:r>
          </a:p>
          <a:p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Example of Hurricane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Dora 2004 (initialized at 18Z on 18 July 2011)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Top left: 10-m wind swath for 126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forecast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Bottom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left: time-height cross section of mean wind over 3 km nest centered on storm</a:t>
            </a:r>
          </a:p>
          <a:p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Top right: storm-relative vertical wind shear on 3-km nest for 24 </a:t>
            </a:r>
            <a:r>
              <a:rPr lang="en-US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and 30 </a:t>
            </a:r>
            <a:r>
              <a:rPr lang="en-US" baseline="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 forecast – note decreasing NE shear over center</a:t>
            </a:r>
          </a:p>
          <a:p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Bottom right: SHIPS type predictors for regional model</a:t>
            </a:r>
          </a:p>
          <a:p>
            <a:r>
              <a:rPr lang="en-US" baseline="0" dirty="0" smtClean="0">
                <a:latin typeface="Times New Roman" charset="0"/>
                <a:ea typeface="Times New Roman" charset="0"/>
                <a:cs typeface="Times New Roman" charset="0"/>
              </a:rPr>
              <a:t>Overlay: moving 3-km inner nest showing 10-m wind evolution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55D3C4-7D4F-B94C-8B5A-629C0C16873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7_20110827-IreneLandfall-1145z-Vis_s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9560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r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983322" y="2855667"/>
            <a:ext cx="11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Hurricane Irene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378200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>
                <a:solidFill>
                  <a:schemeClr val="accent2"/>
                </a:solidFill>
              </a:rPr>
              <a:t>National Hurricane Forecast Improvement Project</a:t>
            </a:r>
            <a:r>
              <a:rPr lang="en-US" sz="1200" dirty="0">
                <a:solidFill>
                  <a:schemeClr val="accent2"/>
                </a:solidFill>
              </a:rPr>
              <a:t> </a:t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dirty="0">
                <a:solidFill>
                  <a:schemeClr val="accent2"/>
                </a:solidFill>
              </a:rPr>
              <a:t> </a:t>
            </a:r>
            <a:r>
              <a:rPr lang="en-US" sz="1100" i="1" dirty="0">
                <a:solidFill>
                  <a:schemeClr val="accent2"/>
                </a:solidFill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/>
              <a:pPr algn="r">
                <a:defRPr/>
              </a:pPr>
              <a:t>‹#›</a:t>
            </a:fld>
            <a:endParaRPr lang="en-US" sz="1600" dirty="0"/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chemeClr val="bg1"/>
              </a:solidFill>
              <a:latin typeface="Arial"/>
              <a:cs typeface="ＭＳ Ｐゴシック" pitchFamily="-112" charset="-128"/>
            </a:endParaRPr>
          </a:p>
        </p:txBody>
      </p:sp>
      <p:pic>
        <p:nvPicPr>
          <p:cNvPr id="2" name="Picture 1" descr="Irene_cover.png"/>
          <p:cNvPicPr>
            <a:picLocks noChangeAspect="1"/>
          </p:cNvPicPr>
          <p:nvPr userDrawn="1"/>
        </p:nvPicPr>
        <p:blipFill>
          <a:blip r:embed="rId18" cstate="screen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049" y="0"/>
            <a:ext cx="1528951" cy="13333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hyperlink" Target="https://storm.aoml.noaa.gov/realtime" TargetMode="External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png"/><Relationship Id="rId9" Type="http://schemas.openxmlformats.org/officeDocument/2006/relationships/image" Target="../media/image40.jpeg"/><Relationship Id="rId10" Type="http://schemas.openxmlformats.org/officeDocument/2006/relationships/image" Target="../media/image41.png"/><Relationship Id="rId11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hyperlink" Target="http://noaahrd.wordpress.com/2010/09/23/hrd-monthly-data-assimilation-meeting-of-september-2010/" TargetMode="External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microsoft.com/office/2007/relationships/hdphoto" Target="../media/hdphoto1.wdp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2.gif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openxmlformats.org/officeDocument/2006/relationships/image" Target="../media/image42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Relationship Id="rId17" Type="http://schemas.openxmlformats.org/officeDocument/2006/relationships/image" Target="../media/image70.t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noaahrd.wordpress.com/2010/09/23/hrd-monthly-data-assimilation-meeting-of-september-2010/" TargetMode="External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6" Type="http://schemas.openxmlformats.org/officeDocument/2006/relationships/image" Target="../media/image74.jpe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jpeg"/><Relationship Id="rId9" Type="http://schemas.openxmlformats.org/officeDocument/2006/relationships/image" Target="../media/image85.jpeg"/><Relationship Id="rId10" Type="http://schemas.openxmlformats.org/officeDocument/2006/relationships/image" Target="../media/image86.jpeg"/><Relationship Id="rId11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976438" y="5488215"/>
            <a:ext cx="7116762" cy="131898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Frank </a:t>
            </a: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Marks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22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NOAA/AOML Hurricane Research Division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/>
            </a:r>
            <a:b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</a:br>
            <a:r>
              <a:rPr lang="en-US" sz="2000" b="1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 NOAA HFIP </a:t>
            </a:r>
            <a:r>
              <a:rPr lang="en-US" sz="20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Research Lead</a:t>
            </a:r>
          </a:p>
          <a:p>
            <a:pPr marL="0" indent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1800" b="1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Arial" pitchFamily="-111" charset="0"/>
                <a:cs typeface="Arial"/>
              </a:rPr>
              <a:t>1 May 2012</a:t>
            </a:r>
            <a:endParaRPr lang="en-US" sz="1800" b="1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Arial" pitchFamily="-111" charset="0"/>
              <a:cs typeface="Arial"/>
            </a:endParaRPr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4170363" y="50800"/>
            <a:ext cx="4910137" cy="2501900"/>
          </a:xfrm>
          <a:effectLst>
            <a:outerShdw blurRad="63500" dist="107763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algn="r">
              <a:defRPr/>
            </a:pPr>
            <a:r>
              <a:rPr lang="en-US" sz="4800">
                <a:ea typeface="Calibri" charset="0"/>
                <a:cs typeface="Arial"/>
              </a:rPr>
              <a:t>NOAA Hurricane Forecast Improvement Project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creen shot 2011-07-29 at 3.37.57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453" y="1635735"/>
            <a:ext cx="2837369" cy="2112264"/>
          </a:xfrm>
          <a:prstGeom prst="rect">
            <a:avLst/>
          </a:prstGeom>
        </p:spPr>
      </p:pic>
      <p:pic>
        <p:nvPicPr>
          <p:cNvPr id="15" name="Picture 14" descr="Screen shot 2011-07-29 at 3.34.50 P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73" y="1573355"/>
            <a:ext cx="2539852" cy="2286000"/>
          </a:xfrm>
          <a:prstGeom prst="rect">
            <a:avLst/>
          </a:prstGeom>
        </p:spPr>
      </p:pic>
      <p:sp>
        <p:nvSpPr>
          <p:cNvPr id="3584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>
                <a:latin typeface="Calibri" charset="0"/>
                <a:ea typeface="Calibri" charset="0"/>
                <a:cs typeface="Calibri" charset="0"/>
              </a:rPr>
            </a:br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850" name="TextBox 4"/>
          <p:cNvSpPr txBox="1">
            <a:spLocks noChangeArrowheads="1"/>
          </p:cNvSpPr>
          <p:nvPr/>
        </p:nvSpPr>
        <p:spPr bwMode="auto">
          <a:xfrm>
            <a:off x="5188488" y="6623033"/>
            <a:ext cx="400517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alibri" charset="0"/>
              </a:rPr>
              <a:t>Regional Model Team - Gopal</a:t>
            </a:r>
            <a:r>
              <a:rPr lang="en-US" sz="1100" dirty="0">
                <a:latin typeface="Calibri" charset="0"/>
              </a:rPr>
              <a:t>, Xuejin Zhang, Kevin Yeh, AOML/HRD</a:t>
            </a:r>
          </a:p>
        </p:txBody>
      </p:sp>
      <p:sp>
        <p:nvSpPr>
          <p:cNvPr id="35851" name="Rectangle 17"/>
          <p:cNvSpPr>
            <a:spLocks noChangeArrowheads="1"/>
          </p:cNvSpPr>
          <p:nvPr/>
        </p:nvSpPr>
        <p:spPr bwMode="auto">
          <a:xfrm>
            <a:off x="2438400" y="1298575"/>
            <a:ext cx="41544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charset="0"/>
                <a:hlinkClick r:id="rId5"/>
              </a:rPr>
              <a:t>https://storm.aoml.noaa.gov/realtime</a:t>
            </a:r>
            <a:endParaRPr lang="en-US" sz="200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35852" name="Rectangle 2"/>
          <p:cNvSpPr txBox="1">
            <a:spLocks noChangeArrowheads="1"/>
          </p:cNvSpPr>
          <p:nvPr/>
        </p:nvSpPr>
        <p:spPr bwMode="auto">
          <a:xfrm>
            <a:off x="0" y="0"/>
            <a:ext cx="83820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charset="0"/>
              </a:rPr>
              <a:t>Regional Model Development: </a:t>
            </a:r>
            <a:r>
              <a:rPr lang="en-US" sz="3600" dirty="0">
                <a:solidFill>
                  <a:schemeClr val="bg1"/>
                </a:solidFill>
                <a:latin typeface="Calibri" charset="0"/>
              </a:rPr>
              <a:t>HWRF</a:t>
            </a:r>
            <a:endParaRPr lang="en-US" sz="4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5843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2759074" y="1733550"/>
            <a:ext cx="3599321" cy="457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HFIP stream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 2/1.5 (27/9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/3 km resolution)</a:t>
            </a:r>
            <a:endParaRPr lang="en-US" sz="2000" dirty="0" smtClean="0">
              <a:latin typeface="Calibri" charset="0"/>
              <a:ea typeface="Calibri" charset="0"/>
              <a:cs typeface="Calibri" charset="0"/>
            </a:endParaRPr>
          </a:p>
          <a:p>
            <a:pPr lvl="1" eaLnBrk="1" hangingPunct="1"/>
            <a:r>
              <a:rPr lang="en-US" sz="1400" dirty="0" smtClean="0"/>
              <a:t>Advanced nesting algorithm providing resolutions to 3 km</a:t>
            </a:r>
          </a:p>
          <a:p>
            <a:pPr lvl="1" eaLnBrk="1" hangingPunct="1"/>
            <a:r>
              <a:rPr lang="en-US" sz="1400" dirty="0" smtClean="0"/>
              <a:t>Viable operational pathway &amp; potential transition to operations</a:t>
            </a:r>
          </a:p>
          <a:p>
            <a:pPr lvl="1" eaLnBrk="1" hangingPunct="1"/>
            <a:r>
              <a:rPr lang="en-US" sz="1400" dirty="0" smtClean="0"/>
              <a:t>Pathway to Improved structure and intensity predictions*</a:t>
            </a:r>
          </a:p>
          <a:p>
            <a:pPr lvl="1" eaLnBrk="1" hangingPunct="1"/>
            <a:r>
              <a:rPr lang="en-US" sz="1400" dirty="0" smtClean="0"/>
              <a:t>Extension of initialization algorithm down to 3 km resolution</a:t>
            </a:r>
            <a:endParaRPr lang="en-US" sz="1600" dirty="0" smtClean="0"/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All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Storms of </a:t>
            </a: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2011 (4 cycles/day)</a:t>
            </a:r>
          </a:p>
          <a:p>
            <a:pPr>
              <a:lnSpc>
                <a:spcPct val="90000"/>
              </a:lnSpc>
            </a:pPr>
            <a:r>
              <a:rPr lang="en-US" sz="2000" dirty="0" smtClean="0">
                <a:latin typeface="Calibri" charset="0"/>
                <a:ea typeface="Calibri" charset="0"/>
                <a:cs typeface="Calibri" charset="0"/>
              </a:rPr>
              <a:t>19 </a:t>
            </a:r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main products; e.g.,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Synthetic microwave imagery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SHIPS predictors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Shear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and Steering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Time-height cross-sections </a:t>
            </a:r>
          </a:p>
          <a:p>
            <a:pPr lvl="1">
              <a:lnSpc>
                <a:spcPct val="90000"/>
              </a:lnSpc>
            </a:pP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Swaths (</a:t>
            </a:r>
            <a:r>
              <a:rPr lang="en-US" sz="16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wind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and rainfall)</a:t>
            </a:r>
          </a:p>
        </p:txBody>
      </p:sp>
      <p:pic>
        <p:nvPicPr>
          <p:cNvPr id="16" name="Picture 15" descr="Screen shot 2011-07-29 at 3.36.15 PM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8173"/>
            <a:ext cx="2686050" cy="2057400"/>
          </a:xfrm>
          <a:prstGeom prst="rect">
            <a:avLst/>
          </a:prstGeom>
        </p:spPr>
      </p:pic>
      <p:pic>
        <p:nvPicPr>
          <p:cNvPr id="19" name="Picture 18" descr="Screen shot 2011-07-29 at 3.38.09 PM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718" y="1635735"/>
            <a:ext cx="2836047" cy="2112264"/>
          </a:xfrm>
          <a:prstGeom prst="rect">
            <a:avLst/>
          </a:prstGeom>
        </p:spPr>
      </p:pic>
      <p:pic>
        <p:nvPicPr>
          <p:cNvPr id="20" name="Picture 19" descr="Screen shot 2011-07-29 at 3.35.10 P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720" y="4075212"/>
            <a:ext cx="2815380" cy="2148840"/>
          </a:xfrm>
          <a:prstGeom prst="rect">
            <a:avLst/>
          </a:prstGeom>
        </p:spPr>
      </p:pic>
      <p:pic>
        <p:nvPicPr>
          <p:cNvPr id="14" name="Picture 9" descr="C:\Documents and Settings\sun.gopal\Desktop\DORA04E_2011-07-18-18Z_DYNAMIC.gif"/>
          <p:cNvPicPr>
            <a:picLocks noChangeAspect="1" noChangeArrowheads="1" noCrop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311" y="2342547"/>
            <a:ext cx="4323014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246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 txBox="1">
            <a:spLocks noChangeArrowheads="1"/>
          </p:cNvSpPr>
          <p:nvPr/>
        </p:nvSpPr>
        <p:spPr bwMode="auto">
          <a:xfrm>
            <a:off x="0" y="0"/>
            <a:ext cx="83820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charset="0"/>
              </a:rPr>
              <a:t>Regional Model Development: </a:t>
            </a:r>
            <a:r>
              <a:rPr lang="en-US" sz="3600" dirty="0" smtClean="0">
                <a:solidFill>
                  <a:schemeClr val="bg1"/>
                </a:solidFill>
                <a:latin typeface="Calibri" charset="0"/>
              </a:rPr>
              <a:t>HWRF</a:t>
            </a:r>
            <a:endParaRPr lang="en-US" sz="480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5188488" y="6623033"/>
            <a:ext cx="400517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alibri" charset="0"/>
              </a:rPr>
              <a:t>Regional Model Team - Gopal</a:t>
            </a:r>
            <a:r>
              <a:rPr lang="en-US" sz="1100" dirty="0">
                <a:latin typeface="Calibri" charset="0"/>
              </a:rPr>
              <a:t>, Xuejin Zhang, Kevin Yeh, AOML/HRD</a:t>
            </a:r>
          </a:p>
        </p:txBody>
      </p:sp>
      <p:pic>
        <p:nvPicPr>
          <p:cNvPr id="2" name="IHC-2011-Animation-COMPRESS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062" y="1292704"/>
            <a:ext cx="8595354" cy="51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3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P101018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088" y="4593314"/>
            <a:ext cx="231616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225" y="1231446"/>
            <a:ext cx="3240088" cy="52244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In-situ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Wind, press., temp.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Expendables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Dropsondes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AXBT, AXCP, buoy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endParaRPr lang="en-US" sz="14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Remote Sensors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Doppler Radar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SFMR/HIRAD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WSRA </a:t>
            </a:r>
          </a:p>
          <a:p>
            <a:pPr marL="566738"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18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Scatterometer/profiler</a:t>
            </a:r>
          </a:p>
          <a:p>
            <a:pPr marL="566738" lvl="1" eaLnBrk="1" hangingPunct="1">
              <a:lnSpc>
                <a:spcPct val="90000"/>
              </a:lnSpc>
              <a:spcBef>
                <a:spcPts val="600"/>
              </a:spcBef>
            </a:pPr>
            <a:r>
              <a:rPr lang="en-US" sz="1800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UAS - LALE</a:t>
            </a:r>
            <a:endParaRPr lang="en-US" sz="18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0181" name="Picture 8" descr="noaap3s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13" y="1841046"/>
            <a:ext cx="3109912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9" descr="gonzoi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" y="3715201"/>
            <a:ext cx="30099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Box 12"/>
          <p:cNvSpPr txBox="1">
            <a:spLocks noChangeArrowheads="1"/>
          </p:cNvSpPr>
          <p:nvPr/>
        </p:nvSpPr>
        <p:spPr bwMode="auto">
          <a:xfrm>
            <a:off x="4376468" y="2247900"/>
            <a:ext cx="10058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GALE UAS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0184" name="Picture 16" descr="TDR on tail_red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138" y="2662686"/>
            <a:ext cx="2282825" cy="171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8388" y="4753417"/>
            <a:ext cx="2632075" cy="173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86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53975"/>
            <a:ext cx="9144000" cy="1016000"/>
          </a:xfr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4400" dirty="0">
                <a:latin typeface="Calibri" charset="0"/>
                <a:ea typeface="Calibri" charset="0"/>
                <a:cs typeface="Calibri" charset="0"/>
              </a:rPr>
              <a:t>Improved Use of Observations:</a:t>
            </a:r>
            <a:r>
              <a:rPr lang="en-US" sz="4800" dirty="0"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48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HFIP &amp; Intensity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Forecast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Experiment </a:t>
            </a:r>
            <a:r>
              <a:rPr lang="en-US" sz="2800" dirty="0">
                <a:latin typeface="Calibri" charset="0"/>
                <a:ea typeface="Calibri" charset="0"/>
                <a:cs typeface="Calibri" charset="0"/>
              </a:rPr>
              <a:t>(IFEX)</a:t>
            </a:r>
          </a:p>
        </p:txBody>
      </p:sp>
      <p:sp>
        <p:nvSpPr>
          <p:cNvPr id="50187" name="TextBox 12"/>
          <p:cNvSpPr txBox="1">
            <a:spLocks noChangeArrowheads="1"/>
          </p:cNvSpPr>
          <p:nvPr/>
        </p:nvSpPr>
        <p:spPr bwMode="auto">
          <a:xfrm>
            <a:off x="3798888" y="4302573"/>
            <a:ext cx="2117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  <a:ea typeface="Calibri" charset="0"/>
                <a:cs typeface="Calibri" charset="0"/>
              </a:rPr>
              <a:t>G-IV Tail Doppler Radar</a:t>
            </a:r>
          </a:p>
        </p:txBody>
      </p:sp>
      <p:sp>
        <p:nvSpPr>
          <p:cNvPr id="50188" name="TextBox 12"/>
          <p:cNvSpPr txBox="1">
            <a:spLocks noChangeArrowheads="1"/>
          </p:cNvSpPr>
          <p:nvPr/>
        </p:nvSpPr>
        <p:spPr bwMode="auto">
          <a:xfrm>
            <a:off x="4497388" y="6219143"/>
            <a:ext cx="1004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ONR DWL</a:t>
            </a:r>
          </a:p>
        </p:txBody>
      </p:sp>
      <p:pic>
        <p:nvPicPr>
          <p:cNvPr id="16" name="Picture 15" descr="GALE_UAS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321" y="1309733"/>
            <a:ext cx="1616423" cy="1051555"/>
          </a:xfrm>
          <a:prstGeom prst="rect">
            <a:avLst/>
          </a:prstGeom>
        </p:spPr>
      </p:pic>
      <p:pic>
        <p:nvPicPr>
          <p:cNvPr id="19" name="Picture 3" descr="Range_Flight_Takeoff2_15Aug10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105" y="1313655"/>
            <a:ext cx="2587435" cy="113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6148388" y="6201213"/>
            <a:ext cx="19804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DWL profiles </a:t>
            </a:r>
            <a:r>
              <a:rPr lang="en-US" sz="1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from TCS-</a:t>
            </a:r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08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2" name="Picture 11" descr="lc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5" b="5565"/>
          <a:stretch/>
        </p:blipFill>
        <p:spPr bwMode="auto">
          <a:xfrm>
            <a:off x="6116250" y="2621463"/>
            <a:ext cx="2708505" cy="214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300788" y="4370313"/>
            <a:ext cx="2249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AXBT profiles of Loop Current</a:t>
            </a:r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417117" y="2396340"/>
            <a:ext cx="2059277" cy="33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NASA Global Hawk</a:t>
            </a:r>
            <a:endParaRPr lang="en-US" sz="105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8" name="Content Placeholder 2"/>
          <p:cNvSpPr>
            <a:spLocks/>
          </p:cNvSpPr>
          <p:nvPr/>
        </p:nvSpPr>
        <p:spPr bwMode="auto">
          <a:xfrm>
            <a:off x="72571" y="1313676"/>
            <a:ext cx="8998857" cy="5154252"/>
          </a:xfrm>
          <a:prstGeom prst="rect">
            <a:avLst/>
          </a:prstGeom>
          <a:solidFill>
            <a:schemeClr val="accent6">
              <a:alpha val="91000"/>
            </a:schemeClr>
          </a:solidFill>
          <a:ln/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457200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80000"/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Calibri" charset="0"/>
              </a:rPr>
              <a:t>Improve prediction of TC intensity change by: 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</a:pPr>
            <a:r>
              <a:rPr lang="en-US" sz="3600" dirty="0">
                <a:solidFill>
                  <a:srgbClr val="FFFF00"/>
                </a:solidFill>
                <a:latin typeface="Calibri" charset="0"/>
              </a:rPr>
              <a:t>collecting</a:t>
            </a:r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Calibri" charset="0"/>
              </a:rPr>
              <a:t>observations </a:t>
            </a:r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through the TC life cycle 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</a:pPr>
            <a:r>
              <a:rPr lang="en-US" sz="3600" dirty="0">
                <a:solidFill>
                  <a:srgbClr val="FFFF00"/>
                </a:solidFill>
                <a:latin typeface="Calibri" charset="0"/>
              </a:rPr>
              <a:t>developing</a:t>
            </a:r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 and refining measurement technologies</a:t>
            </a:r>
          </a:p>
          <a:p>
            <a:pPr marL="914400" lvl="1" indent="-457200" defTabSz="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0000"/>
              <a:buFont typeface="Calibri" charset="0"/>
              <a:buChar char="–"/>
            </a:pPr>
            <a:r>
              <a:rPr lang="en-US" sz="3600" dirty="0">
                <a:solidFill>
                  <a:srgbClr val="FFFF00"/>
                </a:solidFill>
                <a:latin typeface="Calibri" charset="0"/>
              </a:rPr>
              <a:t>improving</a:t>
            </a:r>
            <a:r>
              <a:rPr lang="en-US" sz="3600" dirty="0">
                <a:solidFill>
                  <a:srgbClr val="FFFFFF"/>
                </a:solidFill>
                <a:latin typeface="Calibri" charset="0"/>
              </a:rPr>
              <a:t> understanding of physical processes important in TC intensity change</a:t>
            </a:r>
            <a:endParaRPr lang="en-US" sz="3600" dirty="0">
              <a:solidFill>
                <a:srgbClr val="FFFFFF"/>
              </a:solidFill>
              <a:latin typeface="Futura" charset="0"/>
            </a:endParaRPr>
          </a:p>
        </p:txBody>
      </p:sp>
      <p:pic>
        <p:nvPicPr>
          <p:cNvPr id="24" name="Picture 23" descr="IFEX.gi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902" y="578934"/>
            <a:ext cx="689955" cy="689955"/>
          </a:xfrm>
          <a:prstGeom prst="rect">
            <a:avLst/>
          </a:prstGeom>
        </p:spPr>
      </p:pic>
      <p:sp>
        <p:nvSpPr>
          <p:cNvPr id="25" name="Text Box 7"/>
          <p:cNvSpPr txBox="1">
            <a:spLocks/>
          </p:cNvSpPr>
          <p:nvPr/>
        </p:nvSpPr>
        <p:spPr bwMode="auto">
          <a:xfrm>
            <a:off x="6524756" y="6635750"/>
            <a:ext cx="2209617" cy="2264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10" tIns="32102" rIns="64210" bIns="32102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S. </a:t>
            </a:r>
            <a:r>
              <a:rPr lang="en-US" sz="1050" dirty="0" smtClean="0">
                <a:solidFill>
                  <a:srgbClr val="000000"/>
                </a:solidFill>
              </a:rPr>
              <a:t>Murillo, R. Rogers </a:t>
            </a:r>
            <a:r>
              <a:rPr lang="en-US" sz="1050" dirty="0">
                <a:solidFill>
                  <a:srgbClr val="000000"/>
                </a:solidFill>
              </a:rPr>
              <a:t>(AOML/HRD)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03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1-09-06 at 1.37.5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9" y="1297222"/>
            <a:ext cx="3610429" cy="3501575"/>
          </a:xfrm>
          <a:prstGeom prst="rect">
            <a:avLst/>
          </a:prstGeom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08649" y="4953004"/>
            <a:ext cx="2939135" cy="1208023"/>
          </a:xfrm>
          <a:prstGeom prst="rect">
            <a:avLst/>
          </a:prstGeom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17475" indent="-117475" eaLnBrk="1" hangingPunct="1">
              <a:spcBef>
                <a:spcPts val="300"/>
              </a:spcBef>
              <a:buFont typeface="Arial"/>
              <a:buChar char="•"/>
            </a:pPr>
            <a:r>
              <a:rPr lang="en-US" sz="1400" dirty="0" smtClean="0">
                <a:latin typeface="Calibri" charset="0"/>
              </a:rPr>
              <a:t>7 </a:t>
            </a:r>
            <a:r>
              <a:rPr lang="en-US" sz="1400" dirty="0">
                <a:latin typeface="Calibri" charset="0"/>
              </a:rPr>
              <a:t>missions from 23-27 Aug 2011 </a:t>
            </a:r>
            <a:r>
              <a:rPr lang="en-US" sz="1400" dirty="0" smtClean="0">
                <a:latin typeface="Calibri" charset="0"/>
              </a:rPr>
              <a:t>at ~</a:t>
            </a:r>
            <a:r>
              <a:rPr lang="en-US" sz="1400" dirty="0">
                <a:latin typeface="Calibri" charset="0"/>
              </a:rPr>
              <a:t>12 </a:t>
            </a:r>
            <a:r>
              <a:rPr lang="en-US" sz="1400" dirty="0" smtClean="0">
                <a:latin typeface="Calibri" charset="0"/>
              </a:rPr>
              <a:t>h sampling </a:t>
            </a:r>
            <a:r>
              <a:rPr lang="en-US" sz="1400" dirty="0" smtClean="0">
                <a:latin typeface="Calibri"/>
                <a:ea typeface="Arial" charset="0"/>
                <a:cs typeface="Calibri"/>
                <a:sym typeface="Arial" charset="0"/>
              </a:rPr>
              <a:t>of Doppler </a:t>
            </a:r>
            <a:r>
              <a:rPr lang="en-US" sz="1400" dirty="0">
                <a:latin typeface="Calibri"/>
                <a:ea typeface="Arial" charset="0"/>
                <a:cs typeface="Calibri"/>
                <a:sym typeface="Arial" charset="0"/>
              </a:rPr>
              <a:t>SO (</a:t>
            </a:r>
            <a:r>
              <a:rPr lang="en-US" sz="1400" dirty="0">
                <a:latin typeface="Calibri"/>
                <a:ea typeface="Arial" charset="0"/>
                <a:cs typeface="Calibri"/>
                <a:sym typeface="Arial" charset="0"/>
                <a:hlinkClick r:id="rId4"/>
              </a:rPr>
              <a:t>HEDAS</a:t>
            </a:r>
            <a:r>
              <a:rPr lang="en-US" sz="1400" dirty="0" smtClean="0">
                <a:latin typeface="Calibri"/>
                <a:ea typeface="Arial" charset="0"/>
                <a:cs typeface="Calibri"/>
                <a:sym typeface="Arial" charset="0"/>
              </a:rPr>
              <a:t>)</a:t>
            </a:r>
            <a:r>
              <a:rPr lang="en-US" sz="1400" dirty="0" smtClean="0">
                <a:latin typeface="Calibri" charset="0"/>
              </a:rPr>
              <a:t> </a:t>
            </a:r>
            <a:r>
              <a:rPr lang="en-US" sz="1400" dirty="0">
                <a:latin typeface="Calibri" charset="0"/>
              </a:rPr>
              <a:t>&amp; </a:t>
            </a:r>
            <a:r>
              <a:rPr lang="en-US" sz="1400" dirty="0" smtClean="0">
                <a:latin typeface="Calibri" charset="0"/>
              </a:rPr>
              <a:t>8 G</a:t>
            </a:r>
            <a:r>
              <a:rPr lang="en-US" sz="1400" dirty="0">
                <a:latin typeface="Calibri" charset="0"/>
              </a:rPr>
              <a:t>-IV missions </a:t>
            </a:r>
          </a:p>
          <a:p>
            <a:pPr marL="117475" indent="-117475" eaLnBrk="1" hangingPunct="1">
              <a:spcBef>
                <a:spcPts val="300"/>
              </a:spcBef>
              <a:buFont typeface="Arial"/>
              <a:buChar char="•"/>
            </a:pPr>
            <a:r>
              <a:rPr lang="en-US" sz="1400" dirty="0" smtClean="0">
                <a:latin typeface="Calibri" charset="0"/>
              </a:rPr>
              <a:t>Sampled Irene as a major hurricane through landfall</a:t>
            </a:r>
            <a:endParaRPr lang="en-US" sz="1400" dirty="0">
              <a:latin typeface="Calibri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0" y="0"/>
            <a:ext cx="7696200" cy="119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30479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>
              <a:defRPr/>
            </a:pPr>
            <a:r>
              <a:rPr lang="en-US" sz="4000" dirty="0" smtClean="0">
                <a:latin typeface="Arial" charset="0"/>
                <a:ea typeface="Calibri" charset="0"/>
                <a:cs typeface="Calibri" charset="0"/>
              </a:rPr>
              <a:t>Improved Models &amp; Data:</a:t>
            </a:r>
            <a:br>
              <a:rPr lang="en-US" sz="4000" dirty="0" smtClean="0">
                <a:latin typeface="Arial" charset="0"/>
                <a:ea typeface="Calibri" charset="0"/>
                <a:cs typeface="Calibri" charset="0"/>
              </a:rPr>
            </a:br>
            <a:r>
              <a:rPr lang="en-US" sz="3200" dirty="0" smtClean="0">
                <a:latin typeface="Arial" charset="0"/>
                <a:ea typeface="Calibri" charset="0"/>
                <a:cs typeface="Calibri" charset="0"/>
              </a:rPr>
              <a:t>IFEX 2011: Irene</a:t>
            </a:r>
            <a:endParaRPr lang="en-US" sz="2400" dirty="0" smtClean="0">
              <a:latin typeface="Arial" charset="0"/>
              <a:ea typeface="Calibri" charset="0"/>
              <a:cs typeface="Calibri" charset="0"/>
            </a:endParaRPr>
          </a:p>
        </p:txBody>
      </p:sp>
      <p:pic>
        <p:nvPicPr>
          <p:cNvPr id="4" name="Picture 3" descr="Screen shot 2011-09-06 at 4.36.07 PM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0455" y="4148920"/>
            <a:ext cx="2462920" cy="2189231"/>
          </a:xfrm>
          <a:prstGeom prst="rect">
            <a:avLst/>
          </a:prstGeom>
        </p:spPr>
      </p:pic>
      <p:pic>
        <p:nvPicPr>
          <p:cNvPr id="12" name="Picture 11" descr="20110826I1wind30.gif"/>
          <p:cNvPicPr>
            <a:picLocks noChangeAspect="1"/>
          </p:cNvPicPr>
          <p:nvPr/>
        </p:nvPicPr>
        <p:blipFill rotWithShape="1">
          <a:blip r:embed="rId6" cstate="screen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77" b="89796" l="10026" r="899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0811" y="3955147"/>
            <a:ext cx="1855249" cy="2101324"/>
          </a:xfrm>
          <a:prstGeom prst="rect">
            <a:avLst/>
          </a:prstGeom>
        </p:spPr>
      </p:pic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7698819" y="3887110"/>
            <a:ext cx="11486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20110826I1</a:t>
            </a:r>
            <a:endParaRPr lang="en-US" sz="1200" b="1" dirty="0">
              <a:solidFill>
                <a:srgbClr val="FFFFF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200" b="1" dirty="0" smtClea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0926-1416 </a:t>
            </a:r>
            <a:r>
              <a:rPr lang="en-US" sz="1200" b="1" dirty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</a:rPr>
              <a:t>UTC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605643" y="2676071"/>
            <a:ext cx="1986644" cy="1841502"/>
          </a:xfrm>
          <a:prstGeom prst="straightConnector1">
            <a:avLst/>
          </a:prstGeom>
          <a:ln w="38100" cmpd="sng">
            <a:solidFill>
              <a:schemeClr val="bg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Screen shot 2012-01-10 at 6.10.18 PM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362" y="1319442"/>
            <a:ext cx="3394496" cy="2936130"/>
          </a:xfrm>
          <a:prstGeom prst="rect">
            <a:avLst/>
          </a:prstGeom>
        </p:spPr>
      </p:pic>
      <p:pic>
        <p:nvPicPr>
          <p:cNvPr id="21" name="Picture 20" descr="Screen shot 2012-01-10 at 6.12.34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086" y="4227288"/>
            <a:ext cx="3064272" cy="2255644"/>
          </a:xfrm>
          <a:prstGeom prst="rect">
            <a:avLst/>
          </a:prstGeom>
        </p:spPr>
      </p:pic>
      <p:sp>
        <p:nvSpPr>
          <p:cNvPr id="24" name="Rectangle 6"/>
          <p:cNvSpPr txBox="1">
            <a:spLocks noChangeArrowheads="1"/>
          </p:cNvSpPr>
          <p:nvPr/>
        </p:nvSpPr>
        <p:spPr bwMode="auto">
          <a:xfrm>
            <a:off x="3773710" y="2032439"/>
            <a:ext cx="1886858" cy="1088121"/>
          </a:xfrm>
          <a:prstGeom prst="rect">
            <a:avLst/>
          </a:prstGeom>
          <a:ln w="9525" cap="flat" cmpd="sng" algn="ctr">
            <a:solidFill>
              <a:schemeClr val="accent3">
                <a:shade val="95000"/>
                <a:satMod val="105000"/>
              </a:schemeClr>
            </a:solidFill>
            <a:prstDash val="solid"/>
            <a:miter lim="800000"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Ins="30479">
            <a:prstTxWarp prst="textNoShape">
              <a:avLst/>
            </a:prstTxWarp>
          </a:bodyPr>
          <a:lstStyle/>
          <a:p>
            <a:pPr marL="39688" algn="ctr"/>
            <a:r>
              <a:rPr lang="en-US" sz="1600" dirty="0">
                <a:solidFill>
                  <a:srgbClr val="000000"/>
                </a:solidFill>
                <a:latin typeface="Calibri" charset="0"/>
                <a:ea typeface="Arial" charset="0"/>
                <a:sym typeface="Arial" charset="0"/>
              </a:rPr>
              <a:t>Doppler SO (EnKF) transmitted in real-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Arial" charset="0"/>
                <a:sym typeface="Arial" charset="0"/>
              </a:rPr>
              <a:t>time </a:t>
            </a:r>
            <a:r>
              <a:rPr lang="en-US" sz="1600" dirty="0">
                <a:solidFill>
                  <a:srgbClr val="000000"/>
                </a:solidFill>
                <a:latin typeface="Calibri" charset="0"/>
                <a:ea typeface="Arial" charset="0"/>
                <a:sym typeface="Arial" charset="0"/>
              </a:rPr>
              <a:t>for assimilation into </a:t>
            </a:r>
            <a:r>
              <a:rPr lang="en-US" sz="1600" dirty="0" smtClean="0">
                <a:solidFill>
                  <a:srgbClr val="000000"/>
                </a:solidFill>
                <a:latin typeface="Calibri" charset="0"/>
                <a:ea typeface="Arial" charset="0"/>
                <a:sym typeface="Arial" charset="0"/>
              </a:rPr>
              <a:t>HWRF</a:t>
            </a:r>
            <a:endParaRPr lang="en-US" sz="1600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  <a:sym typeface="Arial" charset="0"/>
            </a:endParaRPr>
          </a:p>
        </p:txBody>
      </p:sp>
      <p:sp>
        <p:nvSpPr>
          <p:cNvPr id="25" name="TextBox 30"/>
          <p:cNvSpPr txBox="1">
            <a:spLocks noChangeArrowheads="1"/>
          </p:cNvSpPr>
          <p:nvPr/>
        </p:nvSpPr>
        <p:spPr bwMode="auto">
          <a:xfrm>
            <a:off x="6294036" y="1557338"/>
            <a:ext cx="10787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 smtClean="0">
                <a:latin typeface="Calibri" charset="0"/>
                <a:ea typeface="Calibri" charset="0"/>
                <a:cs typeface="Calibri" charset="0"/>
              </a:rPr>
              <a:t>HWRF/</a:t>
            </a:r>
            <a:r>
              <a:rPr lang="en-US" sz="1000" b="1" dirty="0">
                <a:latin typeface="Calibri" charset="0"/>
                <a:ea typeface="Calibri" charset="0"/>
                <a:cs typeface="Calibri" charset="0"/>
              </a:rPr>
              <a:t>HEDAS</a:t>
            </a:r>
          </a:p>
          <a:p>
            <a:pPr algn="ctr"/>
            <a:r>
              <a:rPr lang="en-US" sz="1000" b="1" dirty="0" smtClean="0">
                <a:latin typeface="Calibri" charset="0"/>
                <a:ea typeface="Calibri" charset="0"/>
                <a:cs typeface="Calibri" charset="0"/>
              </a:rPr>
              <a:t>20110826 12UTC</a:t>
            </a:r>
            <a:endParaRPr lang="en-US" sz="10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7725508" y="4494669"/>
            <a:ext cx="10787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 dirty="0" smtClean="0">
                <a:latin typeface="Calibri" charset="0"/>
                <a:ea typeface="Calibri" charset="0"/>
                <a:cs typeface="Calibri" charset="0"/>
              </a:rPr>
              <a:t>HWRF/</a:t>
            </a:r>
            <a:r>
              <a:rPr lang="en-US" sz="1000" b="1" dirty="0">
                <a:latin typeface="Calibri" charset="0"/>
                <a:ea typeface="Calibri" charset="0"/>
                <a:cs typeface="Calibri" charset="0"/>
              </a:rPr>
              <a:t>HEDAS</a:t>
            </a:r>
          </a:p>
          <a:p>
            <a:pPr algn="ctr"/>
            <a:r>
              <a:rPr lang="en-US" sz="1000" b="1" dirty="0" smtClean="0">
                <a:latin typeface="Calibri" charset="0"/>
                <a:ea typeface="Calibri" charset="0"/>
                <a:cs typeface="Calibri" charset="0"/>
              </a:rPr>
              <a:t>20110826 12UTC</a:t>
            </a:r>
            <a:endParaRPr lang="en-US" sz="10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9" name="Rectangle 8"/>
          <p:cNvSpPr>
            <a:spLocks/>
          </p:cNvSpPr>
          <p:nvPr/>
        </p:nvSpPr>
        <p:spPr bwMode="auto">
          <a:xfrm>
            <a:off x="162228" y="4341359"/>
            <a:ext cx="183348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40639" bIns="0">
            <a:prstTxWarp prst="textNoShape">
              <a:avLst/>
            </a:prstTxWarp>
            <a:spAutoFit/>
          </a:bodyPr>
          <a:lstStyle/>
          <a:p>
            <a:pPr marL="39688" algn="ctr"/>
            <a:r>
              <a:rPr lang="en-US" sz="1200" b="1" dirty="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7 </a:t>
            </a:r>
            <a:r>
              <a:rPr lang="en-US" sz="1200" b="1" dirty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P-3 Flights</a:t>
            </a:r>
          </a:p>
          <a:p>
            <a:pPr marL="39688" algn="ctr"/>
            <a:r>
              <a:rPr lang="en-US" sz="1200" b="1" dirty="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23 </a:t>
            </a:r>
            <a:r>
              <a:rPr lang="en-US" sz="1200" b="1" dirty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August – </a:t>
            </a:r>
            <a:r>
              <a:rPr lang="en-US" sz="1200" b="1" dirty="0" smtClean="0">
                <a:solidFill>
                  <a:srgbClr val="FFFFFF"/>
                </a:solidFill>
                <a:latin typeface="Calibri" charset="0"/>
                <a:ea typeface="Arial" charset="0"/>
                <a:cs typeface="Arial" charset="0"/>
                <a:sym typeface="Arial" charset="0"/>
              </a:rPr>
              <a:t>27 August 2011</a:t>
            </a:r>
            <a:endParaRPr lang="en-US" sz="1200" b="1" dirty="0">
              <a:solidFill>
                <a:srgbClr val="FFFFFF"/>
              </a:solidFill>
              <a:latin typeface="Calibri" charset="0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30" name="Text Box 7"/>
          <p:cNvSpPr txBox="1">
            <a:spLocks/>
          </p:cNvSpPr>
          <p:nvPr/>
        </p:nvSpPr>
        <p:spPr bwMode="auto">
          <a:xfrm>
            <a:off x="5749524" y="6632139"/>
            <a:ext cx="3036075" cy="2264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10" tIns="32102" rIns="64210" bIns="32102">
            <a:prstTxWarp prst="textNoShape">
              <a:avLst/>
            </a:prstTxWarp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Aberson, Aksoy, Gamache, Gopal (</a:t>
            </a:r>
            <a:r>
              <a:rPr lang="en-US" sz="1050" dirty="0">
                <a:solidFill>
                  <a:srgbClr val="000000"/>
                </a:solidFill>
              </a:rPr>
              <a:t>AOML/HRD)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5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9" name="Picture 1" descr="20110825H1wind10.g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02" t="7718" r="8450"/>
          <a:stretch/>
        </p:blipFill>
        <p:spPr bwMode="auto">
          <a:xfrm>
            <a:off x="4495223" y="1578436"/>
            <a:ext cx="4158925" cy="367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2" name="TextBox 11"/>
          <p:cNvSpPr txBox="1">
            <a:spLocks noChangeArrowheads="1"/>
          </p:cNvSpPr>
          <p:nvPr/>
        </p:nvSpPr>
        <p:spPr bwMode="auto">
          <a:xfrm>
            <a:off x="4853691" y="1566038"/>
            <a:ext cx="15619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  <a:latin typeface="Calibri" charset="0"/>
              </a:rPr>
              <a:t>Flight 110825H1</a:t>
            </a:r>
          </a:p>
        </p:txBody>
      </p:sp>
      <p:pic>
        <p:nvPicPr>
          <p:cNvPr id="51214" name="Picture 1" descr="110823H1wind10.g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50" t="7975" r="20831"/>
          <a:stretch/>
        </p:blipFill>
        <p:spPr bwMode="auto">
          <a:xfrm>
            <a:off x="612878" y="1578436"/>
            <a:ext cx="3488688" cy="367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6" name="TextBox 11"/>
          <p:cNvSpPr txBox="1">
            <a:spLocks noChangeArrowheads="1"/>
          </p:cNvSpPr>
          <p:nvPr/>
        </p:nvSpPr>
        <p:spPr bwMode="auto">
          <a:xfrm>
            <a:off x="940714" y="1566038"/>
            <a:ext cx="15619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  <a:latin typeface="Calibri" charset="0"/>
              </a:rPr>
              <a:t>Flight 110823H1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8108495" y="1373516"/>
            <a:ext cx="4325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m/s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1035964" y="1230089"/>
            <a:ext cx="68659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00000"/>
                </a:solidFill>
                <a:latin typeface="Calibri" charset="0"/>
              </a:rPr>
              <a:t>Real-time P</a:t>
            </a:r>
            <a:r>
              <a:rPr lang="en-US" sz="1800" b="1" dirty="0">
                <a:solidFill>
                  <a:srgbClr val="000000"/>
                </a:solidFill>
                <a:latin typeface="Calibri" charset="0"/>
              </a:rPr>
              <a:t>-3 Tail Doppler and Dropsonde Composite at </a:t>
            </a:r>
            <a:r>
              <a:rPr lang="en-US" sz="1800" b="1" dirty="0" smtClean="0">
                <a:solidFill>
                  <a:srgbClr val="000000"/>
                </a:solidFill>
                <a:latin typeface="Calibri" charset="0"/>
              </a:rPr>
              <a:t>1 km altitude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0" y="0"/>
            <a:ext cx="7696200" cy="119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30479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>
              <a:defRPr/>
            </a:pPr>
            <a:r>
              <a:rPr lang="en-US" sz="4000" dirty="0" smtClean="0">
                <a:latin typeface="Arial" charset="0"/>
                <a:ea typeface="Calibri" charset="0"/>
                <a:cs typeface="Calibri" charset="0"/>
              </a:rPr>
              <a:t>Improved Models &amp; Data:</a:t>
            </a:r>
            <a:br>
              <a:rPr lang="en-US" sz="4000" dirty="0" smtClean="0">
                <a:latin typeface="Arial" charset="0"/>
                <a:ea typeface="Calibri" charset="0"/>
                <a:cs typeface="Calibri" charset="0"/>
              </a:rPr>
            </a:br>
            <a:r>
              <a:rPr lang="en-US" sz="3200" dirty="0" smtClean="0">
                <a:latin typeface="Arial" charset="0"/>
                <a:ea typeface="Calibri" charset="0"/>
                <a:cs typeface="Calibri" charset="0"/>
              </a:rPr>
              <a:t>IFEX 2011: Irene</a:t>
            </a:r>
            <a:endParaRPr lang="en-US" sz="2400" dirty="0" smtClean="0">
              <a:latin typeface="Arial" charset="0"/>
              <a:ea typeface="Calibri" charset="0"/>
              <a:cs typeface="Calibri" charset="0"/>
            </a:endParaRPr>
          </a:p>
        </p:txBody>
      </p:sp>
      <p:pic>
        <p:nvPicPr>
          <p:cNvPr id="11" name="Picture 10" descr="IFEX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902" y="648326"/>
            <a:ext cx="638705" cy="638705"/>
          </a:xfrm>
          <a:prstGeom prst="rect">
            <a:avLst/>
          </a:prstGeom>
        </p:spPr>
      </p:pic>
      <p:sp>
        <p:nvSpPr>
          <p:cNvPr id="12" name="Text Box 7"/>
          <p:cNvSpPr txBox="1">
            <a:spLocks/>
          </p:cNvSpPr>
          <p:nvPr/>
        </p:nvSpPr>
        <p:spPr bwMode="auto">
          <a:xfrm>
            <a:off x="6524756" y="6635750"/>
            <a:ext cx="2209617" cy="2264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10" tIns="32102" rIns="64210" bIns="32102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S. </a:t>
            </a:r>
            <a:r>
              <a:rPr lang="en-US" sz="1050" dirty="0" smtClean="0">
                <a:solidFill>
                  <a:srgbClr val="000000"/>
                </a:solidFill>
              </a:rPr>
              <a:t>Murillo, R. Rogers </a:t>
            </a:r>
            <a:r>
              <a:rPr lang="en-US" sz="1050" dirty="0">
                <a:solidFill>
                  <a:srgbClr val="000000"/>
                </a:solidFill>
              </a:rPr>
              <a:t>(AOML/HRD)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3" name="Picture 2" descr="windspd_xsect_EW_110825H.tif"/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66384" y="5060971"/>
            <a:ext cx="3180408" cy="14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windspd_xsect_EW_110823H.ti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786" y="5023798"/>
            <a:ext cx="3256643" cy="142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windspd_xsect_EW_110825H.tif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0570" y="4949392"/>
            <a:ext cx="342892" cy="155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937986" y="5071101"/>
            <a:ext cx="5497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 charset="0"/>
              </a:rPr>
              <a:t>South</a:t>
            </a:r>
            <a:endParaRPr lang="en-US" sz="1200" dirty="0">
              <a:latin typeface="Calibri" charset="0"/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3456363" y="5071101"/>
            <a:ext cx="5512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 charset="0"/>
              </a:rPr>
              <a:t>North</a:t>
            </a:r>
            <a:endParaRPr lang="en-US" sz="1200" dirty="0">
              <a:latin typeface="Calibri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4818752" y="5071101"/>
            <a:ext cx="5497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 charset="0"/>
              </a:rPr>
              <a:t>South</a:t>
            </a:r>
            <a:endParaRPr lang="en-US" sz="1200" dirty="0">
              <a:latin typeface="Calibri" charset="0"/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7346200" y="5071101"/>
            <a:ext cx="5512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 charset="0"/>
              </a:rPr>
              <a:t>North</a:t>
            </a:r>
            <a:endParaRPr lang="en-US" sz="1200" dirty="0">
              <a:latin typeface="Calibri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943429" y="3256643"/>
            <a:ext cx="294821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867582" y="3254829"/>
            <a:ext cx="294821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76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1-11 at 10.30.20 A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250" y="1904543"/>
            <a:ext cx="4422197" cy="4114800"/>
          </a:xfrm>
          <a:prstGeom prst="rect">
            <a:avLst/>
          </a:prstGeom>
        </p:spPr>
      </p:pic>
      <p:pic>
        <p:nvPicPr>
          <p:cNvPr id="29699" name="Picture 23" descr="Earl_obs_201008191800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1363" y="1911430"/>
            <a:ext cx="2097087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8"/>
          <p:cNvSpPr txBox="1">
            <a:spLocks/>
          </p:cNvSpPr>
          <p:nvPr/>
        </p:nvSpPr>
        <p:spPr bwMode="auto">
          <a:xfrm>
            <a:off x="890588" y="5969390"/>
            <a:ext cx="20925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>
                <a:solidFill>
                  <a:schemeClr val="tx1"/>
                </a:solidFill>
                <a:latin typeface="Calibri" charset="0"/>
                <a:cs typeface="Arial" charset="0"/>
                <a:sym typeface="Arial" charset="0"/>
              </a:rPr>
              <a:t>Hurricane </a:t>
            </a:r>
            <a:r>
              <a:rPr lang="en-US" sz="1600" b="1" dirty="0" smtClean="0">
                <a:solidFill>
                  <a:schemeClr val="tx1"/>
                </a:solidFill>
                <a:latin typeface="Calibri" charset="0"/>
                <a:cs typeface="Arial" charset="0"/>
                <a:sym typeface="Arial" charset="0"/>
              </a:rPr>
              <a:t>Irene(2011)</a:t>
            </a:r>
            <a:endParaRPr lang="en-US" sz="1600" b="1" dirty="0">
              <a:solidFill>
                <a:schemeClr val="tx1"/>
              </a:solidFill>
              <a:latin typeface="Calibri" charset="0"/>
              <a:cs typeface="Arial" charset="0"/>
              <a:sym typeface="Arial" charset="0"/>
            </a:endParaRPr>
          </a:p>
        </p:txBody>
      </p:sp>
      <p:grpSp>
        <p:nvGrpSpPr>
          <p:cNvPr id="29702" name="Group 10"/>
          <p:cNvGrpSpPr>
            <a:grpSpLocks/>
          </p:cNvGrpSpPr>
          <p:nvPr/>
        </p:nvGrpSpPr>
        <p:grpSpPr bwMode="auto">
          <a:xfrm>
            <a:off x="3154363" y="4080560"/>
            <a:ext cx="450850" cy="469900"/>
            <a:chOff x="0" y="0"/>
            <a:chExt cx="240" cy="240"/>
          </a:xfrm>
        </p:grpSpPr>
        <p:sp>
          <p:nvSpPr>
            <p:cNvPr id="29720" name="Oval 11"/>
            <p:cNvSpPr>
              <a:spLocks/>
            </p:cNvSpPr>
            <p:nvPr/>
          </p:nvSpPr>
          <p:spPr bwMode="auto">
            <a:xfrm>
              <a:off x="0" y="0"/>
              <a:ext cx="240" cy="240"/>
            </a:xfrm>
            <a:prstGeom prst="ellipse">
              <a:avLst/>
            </a:prstGeom>
            <a:noFill/>
            <a:ln w="63500">
              <a:solidFill>
                <a:srgbClr val="001933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Calibri" charset="0"/>
                <a:cs typeface="Arial" charset="0"/>
              </a:endParaRPr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973388" y="3918635"/>
            <a:ext cx="782637" cy="742950"/>
          </a:xfrm>
          <a:prstGeom prst="rect">
            <a:avLst/>
          </a:prstGeom>
          <a:noFill/>
          <a:ln w="38100">
            <a:solidFill>
              <a:schemeClr val="bg1"/>
            </a:solidFill>
            <a:prstDash val="dash"/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Calibri"/>
              <a:ea typeface="+mn-ea"/>
              <a:cs typeface="Calibri"/>
            </a:endParaRPr>
          </a:p>
        </p:txBody>
      </p:sp>
      <p:pic>
        <p:nvPicPr>
          <p:cNvPr id="29704" name="Picture 17" descr="WIND_10M_0828180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5509" y="4214234"/>
            <a:ext cx="22780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5" descr="TA_rada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13790">
            <a:off x="5820973" y="2763772"/>
            <a:ext cx="1095640" cy="118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V="1">
            <a:off x="3744195" y="1987408"/>
            <a:ext cx="824712" cy="1937925"/>
          </a:xfrm>
          <a:prstGeom prst="line">
            <a:avLst/>
          </a:prstGeom>
          <a:noFill/>
          <a:ln w="25400">
            <a:solidFill>
              <a:schemeClr val="accent1">
                <a:lumMod val="10000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3752442" y="3950072"/>
            <a:ext cx="808218" cy="82469"/>
          </a:xfrm>
          <a:prstGeom prst="line">
            <a:avLst/>
          </a:prstGeom>
          <a:noFill/>
          <a:ln w="25400">
            <a:solidFill>
              <a:schemeClr val="accent1">
                <a:lumMod val="10000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V="1">
            <a:off x="3777183" y="4271690"/>
            <a:ext cx="997902" cy="428815"/>
          </a:xfrm>
          <a:prstGeom prst="line">
            <a:avLst/>
          </a:prstGeom>
          <a:noFill/>
          <a:ln w="25400">
            <a:solidFill>
              <a:schemeClr val="accent1">
                <a:lumMod val="10000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>
            <a:off x="3727701" y="4700508"/>
            <a:ext cx="1055632" cy="1187497"/>
          </a:xfrm>
          <a:prstGeom prst="line">
            <a:avLst/>
          </a:prstGeom>
          <a:noFill/>
          <a:ln w="25400">
            <a:solidFill>
              <a:schemeClr val="accent1">
                <a:lumMod val="10000"/>
              </a:schemeClr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TextBox 38"/>
          <p:cNvSpPr txBox="1">
            <a:spLocks noChangeArrowheads="1"/>
          </p:cNvSpPr>
          <p:nvPr/>
        </p:nvSpPr>
        <p:spPr bwMode="auto">
          <a:xfrm>
            <a:off x="156693" y="1366648"/>
            <a:ext cx="8856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Calibri" charset="0"/>
              </a:rPr>
              <a:t>Synergy of high resolution forecast and airborne observations    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50088" y="2273580"/>
            <a:ext cx="1625600" cy="73866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Calibri"/>
                <a:ea typeface="ＭＳ Ｐゴシック" pitchFamily="34" charset="-128"/>
                <a:cs typeface="Calibri"/>
              </a:rPr>
              <a:t>P-3 and G-IV </a:t>
            </a:r>
            <a:r>
              <a:rPr lang="en-US" sz="1400" b="1" dirty="0" smtClean="0">
                <a:solidFill>
                  <a:schemeClr val="tx1"/>
                </a:solidFill>
                <a:latin typeface="Calibri"/>
                <a:ea typeface="ＭＳ Ｐゴシック" pitchFamily="34" charset="-128"/>
                <a:cs typeface="Calibri"/>
              </a:rPr>
              <a:t>observations – superobs (SO)</a:t>
            </a:r>
            <a:endParaRPr lang="en-US" sz="1400" b="1" dirty="0">
              <a:solidFill>
                <a:schemeClr val="tx1"/>
              </a:solidFill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999288" y="4129477"/>
            <a:ext cx="1627187" cy="7381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Improving the initial condition in storm core region 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019925" y="3437327"/>
            <a:ext cx="1627188" cy="30797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Data assimilation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021513" y="5224852"/>
            <a:ext cx="1625600" cy="7381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  <a:cs typeface="Arial" pitchFamily="34" charset="0"/>
              </a:rPr>
              <a:t>Improving the high resolution regional forecast </a:t>
            </a:r>
          </a:p>
        </p:txBody>
      </p:sp>
      <p:sp>
        <p:nvSpPr>
          <p:cNvPr id="23" name="Down Arrow 22"/>
          <p:cNvSpPr>
            <a:spLocks noChangeArrowheads="1"/>
          </p:cNvSpPr>
          <p:nvPr/>
        </p:nvSpPr>
        <p:spPr bwMode="auto">
          <a:xfrm>
            <a:off x="7761288" y="3067440"/>
            <a:ext cx="195262" cy="260350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CC8AFF"/>
              </a:gs>
              <a:gs pos="100000">
                <a:srgbClr val="E29FFF"/>
              </a:gs>
            </a:gsLst>
            <a:lin ang="16200000"/>
          </a:gradFill>
          <a:ln w="9525">
            <a:solidFill>
              <a:srgbClr val="C793FC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Down Arrow 23"/>
          <p:cNvSpPr>
            <a:spLocks noChangeArrowheads="1"/>
          </p:cNvSpPr>
          <p:nvPr/>
        </p:nvSpPr>
        <p:spPr bwMode="auto">
          <a:xfrm>
            <a:off x="7766050" y="3786577"/>
            <a:ext cx="190500" cy="257175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CC8AFF"/>
              </a:gs>
              <a:gs pos="100000">
                <a:srgbClr val="E29FFF"/>
              </a:gs>
            </a:gsLst>
            <a:lin ang="16200000"/>
          </a:gradFill>
          <a:ln w="9525">
            <a:solidFill>
              <a:srgbClr val="C793FC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766050" y="4939102"/>
            <a:ext cx="190500" cy="188913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CC8AFF"/>
              </a:gs>
              <a:gs pos="100000">
                <a:srgbClr val="E29FFF"/>
              </a:gs>
            </a:gsLst>
            <a:lin ang="16200000"/>
          </a:gradFill>
          <a:ln w="9525">
            <a:solidFill>
              <a:srgbClr val="C793FC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>
            <a:cxnSpLocks noChangeShapeType="1"/>
            <a:stCxn id="20" idx="1"/>
          </p:cNvCxnSpPr>
          <p:nvPr/>
        </p:nvCxnSpPr>
        <p:spPr bwMode="auto">
          <a:xfrm flipH="1" flipV="1">
            <a:off x="6156325" y="4486665"/>
            <a:ext cx="842963" cy="11112"/>
          </a:xfrm>
          <a:prstGeom prst="straightConnector1">
            <a:avLst/>
          </a:prstGeom>
          <a:noFill/>
          <a:ln w="25400">
            <a:solidFill>
              <a:schemeClr val="accent1">
                <a:lumMod val="10000"/>
              </a:schemeClr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9" name="TextBox 57"/>
          <p:cNvSpPr txBox="1">
            <a:spLocks noChangeArrowheads="1"/>
          </p:cNvSpPr>
          <p:nvPr/>
        </p:nvSpPr>
        <p:spPr bwMode="auto">
          <a:xfrm>
            <a:off x="4764088" y="5561402"/>
            <a:ext cx="17859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Wind intensity </a:t>
            </a:r>
            <a:r>
              <a:rPr lang="en-US" sz="1200" dirty="0" smtClean="0">
                <a:solidFill>
                  <a:srgbClr val="000000"/>
                </a:solidFill>
                <a:latin typeface="Calibri"/>
                <a:cs typeface="Calibri"/>
              </a:rPr>
              <a:t>at 10 </a:t>
            </a:r>
            <a:r>
              <a:rPr lang="en-US" sz="1200" dirty="0">
                <a:solidFill>
                  <a:srgbClr val="000000"/>
                </a:solidFill>
                <a:latin typeface="Calibri"/>
                <a:cs typeface="Calibri"/>
              </a:rPr>
              <a:t>m</a:t>
            </a:r>
          </a:p>
        </p:txBody>
      </p:sp>
      <p:sp>
        <p:nvSpPr>
          <p:cNvPr id="27" name="Rectangle 5"/>
          <p:cNvSpPr txBox="1">
            <a:spLocks noChangeArrowheads="1"/>
          </p:cNvSpPr>
          <p:nvPr/>
        </p:nvSpPr>
        <p:spPr bwMode="auto">
          <a:xfrm>
            <a:off x="0" y="0"/>
            <a:ext cx="9144000" cy="113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30479" bIns="45720" numCol="1" anchor="b" anchorCtr="0" compatLnSpc="1">
            <a:prstTxWarp prst="textNoShape">
              <a:avLst/>
            </a:prstTxWarp>
          </a:bodyPr>
          <a:lstStyle/>
          <a:p>
            <a:pPr lvl="0">
              <a:lnSpc>
                <a:spcPct val="85000"/>
              </a:lnSpc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Calibri" charset="0"/>
                <a:cs typeface="Calibri" charset="0"/>
              </a:rPr>
              <a:t>Improved Models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Calibri" charset="0"/>
                <a:cs typeface="Calibri" charset="0"/>
              </a:rPr>
              <a:t> &amp; Data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Calibri" charset="0"/>
                <a:cs typeface="Calibri" charset="0"/>
              </a:rPr>
              <a:t>:</a:t>
            </a:r>
            <a:b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Calibri" charset="0"/>
                <a:cs typeface="Calibri" charset="0"/>
              </a:rPr>
            </a:br>
            <a:r>
              <a:rPr lang="en-US" sz="2800" kern="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Assimilation of data into numerical models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Calibri" charset="0"/>
              <a:cs typeface="Calibri" charset="0"/>
            </a:endParaRPr>
          </a:p>
        </p:txBody>
      </p:sp>
      <p:sp>
        <p:nvSpPr>
          <p:cNvPr id="31" name="Text Box 7"/>
          <p:cNvSpPr txBox="1">
            <a:spLocks/>
          </p:cNvSpPr>
          <p:nvPr/>
        </p:nvSpPr>
        <p:spPr bwMode="auto">
          <a:xfrm>
            <a:off x="5210124" y="6631586"/>
            <a:ext cx="3797733" cy="218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10" tIns="32102" rIns="64210" bIns="32102">
            <a:prstTxWarp prst="textNoShape">
              <a:avLst/>
            </a:prstTxWarp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</a:rPr>
              <a:t>F. Zhang (PSU), Aberson, Aksoy, Gamache, Gopal (</a:t>
            </a:r>
            <a:r>
              <a:rPr lang="en-US" sz="1000" dirty="0">
                <a:solidFill>
                  <a:srgbClr val="000000"/>
                </a:solidFill>
              </a:rPr>
              <a:t>AOML/HRD)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32" name="Picture 31" descr="IFEX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902" y="648326"/>
            <a:ext cx="638705" cy="63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79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616"/>
            <a:ext cx="9144000" cy="1127779"/>
          </a:xfrm>
        </p:spPr>
        <p:txBody>
          <a:bodyPr anchor="b"/>
          <a:lstStyle/>
          <a:p>
            <a:pPr>
              <a:lnSpc>
                <a:spcPct val="100000"/>
              </a:lnSpc>
            </a:pPr>
            <a:r>
              <a:rPr lang="en-US" sz="4400" dirty="0">
                <a:latin typeface="Calibri"/>
                <a:ea typeface="Calibri" charset="0"/>
                <a:cs typeface="Calibri"/>
              </a:rPr>
              <a:t>Improved Use of Observations:</a:t>
            </a:r>
            <a:r>
              <a:rPr lang="en-US" sz="4800" dirty="0">
                <a:latin typeface="Calibri"/>
                <a:ea typeface="Calibri" charset="0"/>
                <a:cs typeface="Calibri"/>
              </a:rPr>
              <a:t/>
            </a:r>
            <a:br>
              <a:rPr lang="en-US" sz="4800" dirty="0">
                <a:latin typeface="Calibri"/>
                <a:ea typeface="Calibri" charset="0"/>
                <a:cs typeface="Calibri"/>
              </a:rPr>
            </a:br>
            <a:r>
              <a:rPr lang="en-US" sz="2800" dirty="0">
                <a:latin typeface="Calibri"/>
                <a:ea typeface="Calibri" charset="0"/>
                <a:cs typeface="Calibri"/>
                <a:hlinkClick r:id="rId3"/>
              </a:rPr>
              <a:t>Assessing Doppler radar – HEDAS</a:t>
            </a:r>
            <a:endParaRPr lang="en-US" sz="2800" dirty="0">
              <a:latin typeface="Calibri"/>
              <a:ea typeface="Calibri" charset="0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97425" y="1341438"/>
            <a:ext cx="4352925" cy="51371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alibri"/>
              <a:cs typeface="Calibri"/>
            </a:endParaRPr>
          </a:p>
        </p:txBody>
      </p:sp>
      <p:grpSp>
        <p:nvGrpSpPr>
          <p:cNvPr id="48132" name="Group 23"/>
          <p:cNvGrpSpPr>
            <a:grpSpLocks/>
          </p:cNvGrpSpPr>
          <p:nvPr/>
        </p:nvGrpSpPr>
        <p:grpSpPr bwMode="auto">
          <a:xfrm>
            <a:off x="160338" y="1512888"/>
            <a:ext cx="5043487" cy="4332287"/>
            <a:chOff x="169064" y="1405037"/>
            <a:chExt cx="5722010" cy="4850593"/>
          </a:xfrm>
        </p:grpSpPr>
        <p:pic>
          <p:nvPicPr>
            <p:cNvPr id="48157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64" y="1405037"/>
              <a:ext cx="5722010" cy="4850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Down Arrow 19"/>
            <p:cNvSpPr/>
            <p:nvPr/>
          </p:nvSpPr>
          <p:spPr>
            <a:xfrm>
              <a:off x="2607718" y="4346675"/>
              <a:ext cx="75645" cy="977584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3293926" y="4497757"/>
              <a:ext cx="75645" cy="979361"/>
            </a:xfrm>
            <a:prstGeom prst="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48160" name="TextBox 21"/>
            <p:cNvSpPr txBox="1">
              <a:spLocks noChangeArrowheads="1"/>
            </p:cNvSpPr>
            <p:nvPr/>
          </p:nvSpPr>
          <p:spPr bwMode="auto">
            <a:xfrm>
              <a:off x="3293265" y="3965121"/>
              <a:ext cx="1588897" cy="1757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/>
                  <a:ea typeface="Calibri" charset="0"/>
                  <a:cs typeface="Calibri"/>
                </a:rPr>
                <a:t>201008291200</a:t>
              </a:r>
            </a:p>
            <a:p>
              <a:r>
                <a:rPr lang="en-US">
                  <a:solidFill>
                    <a:schemeClr val="bg1"/>
                  </a:solidFill>
                  <a:latin typeface="Calibri"/>
                  <a:ea typeface="Calibri" charset="0"/>
                  <a:cs typeface="Calibri"/>
                </a:rPr>
                <a:t>1007mb  30kts</a:t>
              </a:r>
            </a:p>
          </p:txBody>
        </p:sp>
        <p:sp>
          <p:nvSpPr>
            <p:cNvPr id="48161" name="TextBox 22"/>
            <p:cNvSpPr txBox="1">
              <a:spLocks noChangeArrowheads="1"/>
            </p:cNvSpPr>
            <p:nvPr/>
          </p:nvSpPr>
          <p:spPr bwMode="auto">
            <a:xfrm>
              <a:off x="1693064" y="3584121"/>
              <a:ext cx="1588897" cy="1757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Calibri"/>
                  <a:ea typeface="Calibri" charset="0"/>
                  <a:cs typeface="Calibri"/>
                </a:rPr>
                <a:t>201008301800</a:t>
              </a:r>
            </a:p>
            <a:p>
              <a:r>
                <a:rPr lang="en-US">
                  <a:solidFill>
                    <a:schemeClr val="bg1"/>
                  </a:solidFill>
                  <a:latin typeface="Calibri"/>
                  <a:ea typeface="Calibri" charset="0"/>
                  <a:cs typeface="Calibri"/>
                </a:rPr>
                <a:t>955mb 125kts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502275" y="1333500"/>
            <a:ext cx="3429000" cy="5046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b="1">
                <a:latin typeface="Calibri"/>
                <a:cs typeface="Calibri"/>
              </a:rPr>
              <a:t>4 assimilation cycles during RI</a:t>
            </a:r>
          </a:p>
          <a:p>
            <a:pPr>
              <a:defRPr/>
            </a:pPr>
            <a:endParaRPr lang="en-US" sz="1400">
              <a:latin typeface="Calibri"/>
              <a:cs typeface="Calibri"/>
            </a:endParaRP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Forecast Initialized:  2010 08 29 12Z</a:t>
            </a:r>
          </a:p>
          <a:p>
            <a:pPr lvl="1">
              <a:defRPr/>
            </a:pPr>
            <a:r>
              <a:rPr lang="en-US" sz="1400">
                <a:latin typeface="Calibri"/>
                <a:cs typeface="Calibri"/>
              </a:rPr>
              <a:t>	              2010 08 30 00Z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	              2010 08 30 12Z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	              2010 08 31 00Z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Ensemble Initialized 6-h before forecast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Data Assimilated:</a:t>
            </a:r>
          </a:p>
          <a:p>
            <a:pPr>
              <a:defRPr/>
            </a:pPr>
            <a:r>
              <a:rPr lang="en-US" sz="1400" b="1">
                <a:latin typeface="Calibri"/>
                <a:cs typeface="Calibri"/>
              </a:rPr>
              <a:t>NOAA42/43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Dropsonde *            U  V  T  Q (from RH)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Flight Level              U  V  T  Q (from TD)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SFMR                      Surface Wind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Tail Doppler Radar: Radial Wind</a:t>
            </a:r>
          </a:p>
          <a:p>
            <a:pPr>
              <a:defRPr/>
            </a:pPr>
            <a:endParaRPr lang="en-US" sz="1400">
              <a:latin typeface="Calibri"/>
              <a:cs typeface="Calibri"/>
            </a:endParaRPr>
          </a:p>
          <a:p>
            <a:pPr>
              <a:defRPr/>
            </a:pPr>
            <a:r>
              <a:rPr lang="en-US" sz="1400" b="1">
                <a:latin typeface="Calibri"/>
                <a:cs typeface="Calibri"/>
              </a:rPr>
              <a:t>NOAA49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Dropsonde *                  U  V  T  Q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Flight Level                    U  V  T  Q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                </a:t>
            </a:r>
          </a:p>
          <a:p>
            <a:pPr>
              <a:defRPr/>
            </a:pPr>
            <a:r>
              <a:rPr lang="en-US" sz="1400" b="1">
                <a:latin typeface="Calibri"/>
                <a:cs typeface="Calibri"/>
              </a:rPr>
              <a:t>USAF WC-130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Dropsonde *             U  V  T  Q</a:t>
            </a: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Flight Level               U  V  T  Q</a:t>
            </a:r>
          </a:p>
          <a:p>
            <a:pPr>
              <a:buFont typeface="Arial" charset="0"/>
              <a:buChar char="•"/>
              <a:defRPr/>
            </a:pPr>
            <a:endParaRPr lang="en-US" sz="1400">
              <a:latin typeface="Calibri"/>
              <a:cs typeface="Calibri"/>
            </a:endParaRPr>
          </a:p>
          <a:p>
            <a:pPr>
              <a:defRPr/>
            </a:pPr>
            <a:r>
              <a:rPr lang="en-US" sz="1400">
                <a:latin typeface="Calibri"/>
                <a:cs typeface="Calibri"/>
              </a:rPr>
              <a:t>* No Surface T Q Assimilated for Drops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5250178" y="6605797"/>
            <a:ext cx="359973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latin typeface="Calibri"/>
                <a:ea typeface="Arial" charset="0"/>
                <a:cs typeface="Calibri"/>
              </a:rPr>
              <a:t>J. 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Gamache,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 A. 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Aksoy,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 T.  </a:t>
            </a:r>
            <a:r>
              <a:rPr lang="en-US" sz="1200" dirty="0" err="1">
                <a:latin typeface="Calibri"/>
                <a:ea typeface="Arial" charset="0"/>
                <a:cs typeface="Calibri"/>
              </a:rPr>
              <a:t>Vukicevic</a:t>
            </a:r>
            <a:r>
              <a:rPr lang="en-US" sz="1200" dirty="0">
                <a:latin typeface="Calibri"/>
                <a:ea typeface="Arial" charset="0"/>
                <a:cs typeface="Calibri"/>
              </a:rPr>
              <a:t>, </a:t>
            </a:r>
            <a:r>
              <a:rPr lang="en-US" sz="1200" dirty="0" smtClean="0">
                <a:latin typeface="Calibri"/>
                <a:ea typeface="Arial" charset="0"/>
                <a:cs typeface="Calibri"/>
              </a:rPr>
              <a:t>Gopal (AOML/HRD)</a:t>
            </a:r>
            <a:endParaRPr lang="en-US" sz="1200" dirty="0">
              <a:latin typeface="Calibri"/>
              <a:ea typeface="Arial" charset="0"/>
              <a:cs typeface="Calibri"/>
            </a:endParaRPr>
          </a:p>
        </p:txBody>
      </p:sp>
      <p:grpSp>
        <p:nvGrpSpPr>
          <p:cNvPr id="3" name="Group 52"/>
          <p:cNvGrpSpPr>
            <a:grpSpLocks noChangeAspect="1"/>
          </p:cNvGrpSpPr>
          <p:nvPr/>
        </p:nvGrpSpPr>
        <p:grpSpPr bwMode="auto">
          <a:xfrm>
            <a:off x="309729" y="1263092"/>
            <a:ext cx="8501415" cy="5123383"/>
            <a:chOff x="159096" y="987491"/>
            <a:chExt cx="8647720" cy="5294663"/>
          </a:xfrm>
        </p:grpSpPr>
        <p:sp>
          <p:nvSpPr>
            <p:cNvPr id="30" name="Rectangle 29"/>
            <p:cNvSpPr>
              <a:spLocks noChangeAspect="1"/>
            </p:cNvSpPr>
            <p:nvPr/>
          </p:nvSpPr>
          <p:spPr bwMode="auto">
            <a:xfrm>
              <a:off x="159096" y="1038308"/>
              <a:ext cx="8589263" cy="51885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latin typeface="Calibri"/>
                <a:cs typeface="Calibri"/>
              </a:endParaRPr>
            </a:p>
          </p:txBody>
        </p:sp>
        <p:pic>
          <p:nvPicPr>
            <p:cNvPr id="48137" name="Picture 62" descr="mslp_082906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736" y="4576950"/>
              <a:ext cx="1783080" cy="1705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8" name="Picture 63" descr="mslp_082906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6475" y="4576950"/>
              <a:ext cx="1783080" cy="1705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9" name="Picture 64" descr="mslp_082906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829" y="4576950"/>
              <a:ext cx="1783080" cy="1705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0" name="Picture 65" descr="mslp_082906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148" y="4576950"/>
              <a:ext cx="1783080" cy="1705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1" name="TextBox 74"/>
            <p:cNvSpPr txBox="1">
              <a:spLocks noChangeArrowheads="1"/>
            </p:cNvSpPr>
            <p:nvPr/>
          </p:nvSpPr>
          <p:spPr bwMode="auto">
            <a:xfrm>
              <a:off x="272434" y="5025485"/>
              <a:ext cx="1510068" cy="90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latin typeface="Calibri"/>
                  <a:cs typeface="Calibri"/>
                </a:rPr>
                <a:t>Corresponding</a:t>
              </a:r>
            </a:p>
            <a:p>
              <a:r>
                <a:rPr lang="en-US" sz="1700">
                  <a:latin typeface="Calibri"/>
                  <a:cs typeface="Calibri"/>
                </a:rPr>
                <a:t>H*Wind</a:t>
              </a:r>
            </a:p>
            <a:p>
              <a:r>
                <a:rPr lang="en-US" sz="1700">
                  <a:latin typeface="Calibri"/>
                  <a:cs typeface="Calibri"/>
                </a:rPr>
                <a:t>Analysis</a:t>
              </a:r>
            </a:p>
          </p:txBody>
        </p:sp>
        <p:pic>
          <p:nvPicPr>
            <p:cNvPr id="48142" name="Picture 77" descr="mslp_082906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736" y="2566181"/>
              <a:ext cx="1783080" cy="2088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3" name="Picture 78" descr="mslp_082906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6475" y="2566181"/>
              <a:ext cx="1783080" cy="2088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4" name="Picture 79" descr="mslp_082906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829" y="2566181"/>
              <a:ext cx="1783080" cy="2088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5" name="Picture 80" descr="mslp_082906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354" y="2566180"/>
              <a:ext cx="1783080" cy="2088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6" name="TextBox 68"/>
            <p:cNvSpPr txBox="1">
              <a:spLocks noChangeArrowheads="1"/>
            </p:cNvSpPr>
            <p:nvPr/>
          </p:nvSpPr>
          <p:spPr bwMode="auto">
            <a:xfrm>
              <a:off x="1926747" y="987491"/>
              <a:ext cx="1087930" cy="36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700">
                  <a:latin typeface="Calibri"/>
                  <a:cs typeface="Calibri"/>
                </a:rPr>
                <a:t>08-29 12Z</a:t>
              </a:r>
            </a:p>
          </p:txBody>
        </p:sp>
        <p:sp>
          <p:nvSpPr>
            <p:cNvPr id="48147" name="TextBox 69"/>
            <p:cNvSpPr txBox="1">
              <a:spLocks noChangeArrowheads="1"/>
            </p:cNvSpPr>
            <p:nvPr/>
          </p:nvSpPr>
          <p:spPr bwMode="auto">
            <a:xfrm>
              <a:off x="3774633" y="987491"/>
              <a:ext cx="1087930" cy="36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700">
                  <a:latin typeface="Calibri"/>
                  <a:cs typeface="Calibri"/>
                </a:rPr>
                <a:t>08-30 00Z</a:t>
              </a:r>
            </a:p>
          </p:txBody>
        </p:sp>
        <p:sp>
          <p:nvSpPr>
            <p:cNvPr id="48148" name="TextBox 70"/>
            <p:cNvSpPr txBox="1">
              <a:spLocks noChangeArrowheads="1"/>
            </p:cNvSpPr>
            <p:nvPr/>
          </p:nvSpPr>
          <p:spPr bwMode="auto">
            <a:xfrm>
              <a:off x="5555490" y="987491"/>
              <a:ext cx="1087930" cy="36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700" dirty="0">
                  <a:latin typeface="Calibri"/>
                  <a:cs typeface="Calibri"/>
                </a:rPr>
                <a:t>08-30 12Z</a:t>
              </a:r>
            </a:p>
          </p:txBody>
        </p:sp>
        <p:sp>
          <p:nvSpPr>
            <p:cNvPr id="48149" name="TextBox 71"/>
            <p:cNvSpPr txBox="1">
              <a:spLocks noChangeArrowheads="1"/>
            </p:cNvSpPr>
            <p:nvPr/>
          </p:nvSpPr>
          <p:spPr bwMode="auto">
            <a:xfrm>
              <a:off x="7388047" y="987491"/>
              <a:ext cx="1087930" cy="365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700">
                  <a:latin typeface="Calibri"/>
                  <a:cs typeface="Calibri"/>
                </a:rPr>
                <a:t>08-31 00Z</a:t>
              </a:r>
            </a:p>
          </p:txBody>
        </p:sp>
        <p:sp>
          <p:nvSpPr>
            <p:cNvPr id="48150" name="TextBox 73"/>
            <p:cNvSpPr txBox="1">
              <a:spLocks noChangeArrowheads="1"/>
            </p:cNvSpPr>
            <p:nvPr/>
          </p:nvSpPr>
          <p:spPr bwMode="auto">
            <a:xfrm>
              <a:off x="272434" y="3326593"/>
              <a:ext cx="1189013" cy="90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latin typeface="Calibri"/>
                  <a:cs typeface="Calibri"/>
                </a:rPr>
                <a:t>HEDAS</a:t>
              </a:r>
            </a:p>
            <a:p>
              <a:r>
                <a:rPr lang="en-US" sz="1700">
                  <a:latin typeface="Calibri"/>
                  <a:cs typeface="Calibri"/>
                </a:rPr>
                <a:t>10-m Wind</a:t>
              </a:r>
            </a:p>
            <a:p>
              <a:r>
                <a:rPr lang="en-US" sz="1700">
                  <a:latin typeface="Calibri"/>
                  <a:cs typeface="Calibri"/>
                </a:rPr>
                <a:t>Speed</a:t>
              </a:r>
            </a:p>
          </p:txBody>
        </p:sp>
        <p:sp>
          <p:nvSpPr>
            <p:cNvPr id="48151" name="TextBox 73"/>
            <p:cNvSpPr txBox="1">
              <a:spLocks noChangeArrowheads="1"/>
            </p:cNvSpPr>
            <p:nvPr/>
          </p:nvSpPr>
          <p:spPr bwMode="auto">
            <a:xfrm>
              <a:off x="272434" y="1731354"/>
              <a:ext cx="1189013" cy="906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700">
                  <a:latin typeface="Calibri"/>
                  <a:cs typeface="Calibri"/>
                </a:rPr>
                <a:t>HWRF ICs</a:t>
              </a:r>
            </a:p>
            <a:p>
              <a:r>
                <a:rPr lang="en-US" sz="1700">
                  <a:latin typeface="Calibri"/>
                  <a:cs typeface="Calibri"/>
                </a:rPr>
                <a:t>10-m Wind</a:t>
              </a:r>
            </a:p>
            <a:p>
              <a:r>
                <a:rPr lang="en-US" sz="1700">
                  <a:latin typeface="Calibri"/>
                  <a:cs typeface="Calibri"/>
                </a:rPr>
                <a:t>Speed</a:t>
              </a:r>
            </a:p>
          </p:txBody>
        </p:sp>
        <p:cxnSp>
          <p:nvCxnSpPr>
            <p:cNvPr id="48" name="Straight Arrow Connector 47"/>
            <p:cNvCxnSpPr/>
            <p:nvPr/>
          </p:nvCxnSpPr>
          <p:spPr bwMode="auto">
            <a:xfrm rot="16200000" flipH="1">
              <a:off x="295566" y="2962641"/>
              <a:ext cx="717659" cy="952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8153" name="Picture 80" descr="mslp_082906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148" y="1314537"/>
              <a:ext cx="1783080" cy="175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54" name="Picture 79" descr="mslp_082906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5829" y="1314537"/>
              <a:ext cx="1783080" cy="175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55" name="Picture 78" descr="mslp_082906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6475" y="1314537"/>
              <a:ext cx="1783080" cy="175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56" name="Picture 77" descr="mslp_082906.pn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3736" y="1314537"/>
              <a:ext cx="1783080" cy="1750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9" name="Picture 38" descr="intensitywithbaselines.tif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44" t="12142" r="8749" b="6424"/>
          <a:stretch/>
        </p:blipFill>
        <p:spPr>
          <a:xfrm>
            <a:off x="2127783" y="1321370"/>
            <a:ext cx="5004075" cy="501200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mwtb37h_3hr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440" r="19440" b="2902"/>
          <a:stretch>
            <a:fillRect/>
          </a:stretch>
        </p:blipFill>
        <p:spPr bwMode="auto">
          <a:xfrm>
            <a:off x="2561102" y="3411448"/>
            <a:ext cx="2570162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5297714" y="6619096"/>
            <a:ext cx="357569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latin typeface="Calibri"/>
                <a:ea typeface="Arial" charset="0"/>
                <a:cs typeface="Calibri"/>
              </a:rPr>
              <a:t>E. Uhlhorn, T. </a:t>
            </a:r>
            <a:r>
              <a:rPr lang="en-US" sz="1100" dirty="0" err="1">
                <a:latin typeface="Calibri"/>
                <a:ea typeface="Arial" charset="0"/>
                <a:cs typeface="Calibri"/>
              </a:rPr>
              <a:t>Vukicevic</a:t>
            </a:r>
            <a:r>
              <a:rPr lang="en-US" sz="1100" dirty="0">
                <a:latin typeface="Calibri"/>
                <a:ea typeface="Arial" charset="0"/>
                <a:cs typeface="Calibri"/>
              </a:rPr>
              <a:t>, A. Aksoy, S. Lorsolo  (AOML/HRD)</a:t>
            </a:r>
          </a:p>
        </p:txBody>
      </p:sp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4396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 sz="4000" dirty="0">
                <a:latin typeface="Calibri"/>
                <a:ea typeface="Calibri" charset="0"/>
                <a:cs typeface="Calibri"/>
              </a:rPr>
              <a:t>Improved Use of Observations:</a:t>
            </a:r>
            <a:r>
              <a:rPr lang="en-US" sz="4800" dirty="0" smtClean="0">
                <a:latin typeface="Calibri"/>
                <a:ea typeface="Calibri" charset="0"/>
                <a:cs typeface="Calibri"/>
              </a:rPr>
              <a:t/>
            </a:r>
            <a:br>
              <a:rPr lang="en-US" sz="4800" dirty="0" smtClean="0">
                <a:latin typeface="Calibri"/>
                <a:ea typeface="Calibri" charset="0"/>
                <a:cs typeface="Calibri"/>
              </a:rPr>
            </a:br>
            <a:r>
              <a:rPr lang="en-US" sz="2800" dirty="0" smtClean="0">
                <a:latin typeface="Calibri"/>
                <a:ea typeface="Calibri" charset="0"/>
                <a:cs typeface="Calibri"/>
              </a:rPr>
              <a:t>Observing Strategy Analysis </a:t>
            </a:r>
            <a:endParaRPr lang="en-US" sz="2800" dirty="0">
              <a:latin typeface="Calibri"/>
              <a:ea typeface="Calibri" charset="0"/>
              <a:cs typeface="Calibri"/>
            </a:endParaRPr>
          </a:p>
        </p:txBody>
      </p:sp>
      <p:pic>
        <p:nvPicPr>
          <p:cNvPr id="13317" name="Picture 6" descr="20100829.1723.aqua1.x.36h.07LEARL.70kts-978mb-174N-589W.90pc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39" y="3705135"/>
            <a:ext cx="24701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mwtb85h_3hr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19" r="20160" b="3368"/>
          <a:stretch>
            <a:fillRect/>
          </a:stretch>
        </p:blipFill>
        <p:spPr bwMode="auto">
          <a:xfrm>
            <a:off x="2453152" y="3460660"/>
            <a:ext cx="300355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" descr="20100829.1723.aqua1.x.89h_1deg.07LEARL.70kts-978mb-174N-589W.88pc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39" y="3711485"/>
            <a:ext cx="237172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115933" y="1314270"/>
            <a:ext cx="497205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Calibri"/>
                <a:cs typeface="Calibri"/>
              </a:rPr>
              <a:t>Use Model (HWRFV3.2) &amp; DA (HEDAS) system to evaluate observing strategies in TC environments </a:t>
            </a:r>
          </a:p>
          <a:p>
            <a:pPr marL="230188" indent="-230188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Microwave satellite imagery (37- &amp; 85-GHz)</a:t>
            </a:r>
          </a:p>
          <a:p>
            <a:pPr marL="230188" indent="-230188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Doppler radar</a:t>
            </a:r>
          </a:p>
          <a:p>
            <a:pPr marL="230188" indent="-230188">
              <a:buFont typeface="Arial"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Microwave surface winds (SFMR, HIRAD)</a:t>
            </a:r>
          </a:p>
        </p:txBody>
      </p:sp>
      <p:sp>
        <p:nvSpPr>
          <p:cNvPr id="13321" name="TextBox 11"/>
          <p:cNvSpPr txBox="1">
            <a:spLocks noChangeArrowheads="1"/>
          </p:cNvSpPr>
          <p:nvPr/>
        </p:nvSpPr>
        <p:spPr bwMode="auto">
          <a:xfrm>
            <a:off x="444500" y="3202452"/>
            <a:ext cx="4368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latin typeface="Calibri"/>
                <a:ea typeface="Calibri" charset="0"/>
                <a:cs typeface="Calibri"/>
              </a:rPr>
              <a:t>Compare observed &amp; simulated microwave T</a:t>
            </a:r>
            <a:r>
              <a:rPr lang="en-US" sz="1600" baseline="-25000">
                <a:latin typeface="Calibri"/>
                <a:ea typeface="Calibri" charset="0"/>
                <a:cs typeface="Calibri"/>
              </a:rPr>
              <a:t>b</a:t>
            </a:r>
            <a:endParaRPr lang="en-US" sz="1600">
              <a:latin typeface="Calibri"/>
              <a:ea typeface="Calibri" charset="0"/>
              <a:cs typeface="Calibri"/>
            </a:endParaRPr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4951413" y="1798847"/>
            <a:ext cx="2176462" cy="1825625"/>
            <a:chOff x="6863088" y="1799475"/>
            <a:chExt cx="2176191" cy="1825244"/>
          </a:xfrm>
        </p:grpSpPr>
        <p:pic>
          <p:nvPicPr>
            <p:cNvPr id="13333" name="Picture 3" descr="nature_10m_wsp_wind_0800.png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61"/>
            <a:stretch>
              <a:fillRect/>
            </a:stretch>
          </p:blipFill>
          <p:spPr bwMode="auto">
            <a:xfrm>
              <a:off x="6863088" y="1799475"/>
              <a:ext cx="2176191" cy="1825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4" name="Picture 35" descr="mslp_0z_bw_contour_vr_leg_1.png"/>
            <p:cNvPicPr>
              <a:picLocks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172"/>
            <a:stretch>
              <a:fillRect/>
            </a:stretch>
          </p:blipFill>
          <p:spPr bwMode="auto">
            <a:xfrm>
              <a:off x="6878636" y="1802512"/>
              <a:ext cx="1834075" cy="1819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23" name="TextBox 29"/>
          <p:cNvSpPr txBox="1">
            <a:spLocks noChangeArrowheads="1"/>
          </p:cNvSpPr>
          <p:nvPr/>
        </p:nvSpPr>
        <p:spPr bwMode="auto">
          <a:xfrm>
            <a:off x="5091113" y="1217478"/>
            <a:ext cx="2078037" cy="646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tabLst>
                <a:tab pos="685800" algn="l"/>
              </a:tabLst>
            </a:pPr>
            <a:r>
              <a:rPr lang="en-US" sz="1200" b="1">
                <a:latin typeface="Calibri"/>
                <a:cs typeface="Calibri"/>
              </a:rPr>
              <a:t>Airborne Doppler radar</a:t>
            </a:r>
          </a:p>
          <a:p>
            <a:pPr>
              <a:tabLst>
                <a:tab pos="685800" algn="l"/>
              </a:tabLst>
            </a:pPr>
            <a:r>
              <a:rPr lang="en-US" sz="1200" b="1">
                <a:latin typeface="Calibri"/>
                <a:cs typeface="Calibri"/>
              </a:rPr>
              <a:t>Nature:  </a:t>
            </a:r>
            <a:r>
              <a:rPr lang="en-US" sz="1200">
                <a:latin typeface="Calibri"/>
                <a:cs typeface="Calibri"/>
              </a:rPr>
              <a:t>U (m/s)–shaded</a:t>
            </a:r>
          </a:p>
          <a:p>
            <a:pPr>
              <a:tabLst>
                <a:tab pos="685800" algn="l"/>
              </a:tabLst>
            </a:pPr>
            <a:r>
              <a:rPr lang="en-US" sz="1200">
                <a:latin typeface="Calibri"/>
                <a:cs typeface="Calibri"/>
              </a:rPr>
              <a:t>                Wind Speed–cont.</a:t>
            </a:r>
          </a:p>
        </p:txBody>
      </p:sp>
      <p:pic>
        <p:nvPicPr>
          <p:cNvPr id="13324" name="Picture 3" descr="nature_10m_wsp_wind_0800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1"/>
          <a:stretch>
            <a:fillRect/>
          </a:stretch>
        </p:blipFill>
        <p:spPr bwMode="auto">
          <a:xfrm>
            <a:off x="6970713" y="1787735"/>
            <a:ext cx="21732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TextBox 29"/>
          <p:cNvSpPr txBox="1">
            <a:spLocks noChangeArrowheads="1"/>
          </p:cNvSpPr>
          <p:nvPr/>
        </p:nvSpPr>
        <p:spPr bwMode="auto">
          <a:xfrm>
            <a:off x="7177088" y="1234940"/>
            <a:ext cx="1654175" cy="646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latin typeface="Calibri"/>
                <a:cs typeface="Calibri"/>
              </a:rPr>
              <a:t>Analysis</a:t>
            </a:r>
          </a:p>
          <a:p>
            <a:r>
              <a:rPr lang="en-US" sz="1200">
                <a:solidFill>
                  <a:srgbClr val="FF0000"/>
                </a:solidFill>
                <a:latin typeface="Calibri"/>
                <a:cs typeface="Calibri"/>
              </a:rPr>
              <a:t>Ens. Spread – shaded</a:t>
            </a:r>
          </a:p>
          <a:p>
            <a:r>
              <a:rPr lang="en-US" sz="1200">
                <a:latin typeface="Calibri"/>
                <a:cs typeface="Calibri"/>
              </a:rPr>
              <a:t>Ens. Mean – contoured</a:t>
            </a:r>
          </a:p>
        </p:txBody>
      </p:sp>
      <p:sp>
        <p:nvSpPr>
          <p:cNvPr id="13326" name="Line 9"/>
          <p:cNvSpPr>
            <a:spLocks noChangeShapeType="1"/>
          </p:cNvSpPr>
          <p:nvPr/>
        </p:nvSpPr>
        <p:spPr bwMode="auto">
          <a:xfrm flipH="1" flipV="1">
            <a:off x="6629400" y="4674843"/>
            <a:ext cx="533400" cy="1676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" name="Group 52"/>
          <p:cNvGrpSpPr>
            <a:grpSpLocks noChangeAspect="1"/>
          </p:cNvGrpSpPr>
          <p:nvPr/>
        </p:nvGrpSpPr>
        <p:grpSpPr bwMode="auto">
          <a:xfrm>
            <a:off x="5557838" y="3713118"/>
            <a:ext cx="3205162" cy="2743200"/>
            <a:chOff x="3798888" y="1600200"/>
            <a:chExt cx="5192712" cy="4443413"/>
          </a:xfrm>
        </p:grpSpPr>
        <p:pic>
          <p:nvPicPr>
            <p:cNvPr id="13330" name="Picture 4" descr="nature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41" r="6241"/>
            <a:stretch>
              <a:fillRect/>
            </a:stretch>
          </p:blipFill>
          <p:spPr bwMode="auto">
            <a:xfrm>
              <a:off x="3798888" y="1600200"/>
              <a:ext cx="5192712" cy="4443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31" name="Line 7"/>
            <p:cNvSpPr>
              <a:spLocks noChangeShapeType="1"/>
            </p:cNvSpPr>
            <p:nvPr/>
          </p:nvSpPr>
          <p:spPr bwMode="auto">
            <a:xfrm flipH="1">
              <a:off x="5867400" y="3352800"/>
              <a:ext cx="1981200" cy="1905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3332" name="Text Box 12"/>
            <p:cNvSpPr txBox="1">
              <a:spLocks noChangeArrowheads="1"/>
            </p:cNvSpPr>
            <p:nvPr/>
          </p:nvSpPr>
          <p:spPr bwMode="auto">
            <a:xfrm>
              <a:off x="4343400" y="1600200"/>
              <a:ext cx="4114801" cy="4237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100" b="1">
                  <a:solidFill>
                    <a:srgbClr val="000000"/>
                  </a:solidFill>
                  <a:latin typeface="Calibri"/>
                  <a:cs typeface="Calibri"/>
                </a:rPr>
                <a:t>Surface (10 m) Wind Speed (m/s)</a:t>
              </a:r>
            </a:p>
          </p:txBody>
        </p:sp>
      </p:grpSp>
      <p:sp>
        <p:nvSpPr>
          <p:cNvPr id="13328" name="Text Box 11"/>
          <p:cNvSpPr txBox="1">
            <a:spLocks noChangeArrowheads="1"/>
          </p:cNvSpPr>
          <p:nvPr/>
        </p:nvSpPr>
        <p:spPr bwMode="auto">
          <a:xfrm>
            <a:off x="7458075" y="3960768"/>
            <a:ext cx="596900" cy="2619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100" b="1" dirty="0">
                <a:solidFill>
                  <a:srgbClr val="000000"/>
                </a:solidFill>
                <a:latin typeface="Calibri"/>
                <a:cs typeface="Calibri"/>
              </a:rPr>
              <a:t>SFMR</a:t>
            </a: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5845175" y="5906743"/>
            <a:ext cx="23780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cs typeface="Calibri"/>
              </a:rPr>
              <a:t>70 km wide </a:t>
            </a:r>
            <a:r>
              <a:rPr lang="en-US" sz="1050" dirty="0" err="1">
                <a:solidFill>
                  <a:srgbClr val="000000"/>
                </a:solidFill>
                <a:latin typeface="Calibri"/>
                <a:cs typeface="Calibri"/>
              </a:rPr>
              <a:t>HIRad</a:t>
            </a:r>
            <a:r>
              <a:rPr lang="en-US" sz="1050" dirty="0">
                <a:solidFill>
                  <a:srgbClr val="000000"/>
                </a:solidFill>
                <a:latin typeface="Calibri"/>
                <a:cs typeface="Calibri"/>
              </a:rPr>
              <a:t> swath 20 km alt.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306286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HFIP Success to Date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154215" y="1455046"/>
            <a:ext cx="8844643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HFIP </a:t>
            </a:r>
            <a:r>
              <a:rPr lang="en-US" dirty="0" smtClean="0">
                <a:latin typeface="+mn-lt"/>
              </a:rPr>
              <a:t>focused </a:t>
            </a:r>
            <a:r>
              <a:rPr lang="en-US" dirty="0">
                <a:latin typeface="+mn-lt"/>
              </a:rPr>
              <a:t>research efforts within NOAA </a:t>
            </a:r>
            <a:r>
              <a:rPr lang="en-US" dirty="0" smtClean="0">
                <a:latin typeface="+mn-lt"/>
              </a:rPr>
              <a:t>&amp; interagency </a:t>
            </a:r>
            <a:r>
              <a:rPr lang="en-US" dirty="0">
                <a:latin typeface="+mn-lt"/>
              </a:rPr>
              <a:t>partners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</a:rPr>
              <a:t>HFIP </a:t>
            </a:r>
            <a:r>
              <a:rPr lang="en-US" dirty="0" smtClean="0">
                <a:latin typeface="+mn-lt"/>
              </a:rPr>
              <a:t>defined solution </a:t>
            </a:r>
            <a:r>
              <a:rPr lang="en-US" dirty="0">
                <a:latin typeface="+mn-lt"/>
              </a:rPr>
              <a:t>for transitioning research into </a:t>
            </a:r>
            <a:r>
              <a:rPr lang="en-US" dirty="0" smtClean="0">
                <a:latin typeface="+mn-lt"/>
              </a:rPr>
              <a:t>operations with Stream </a:t>
            </a:r>
            <a:r>
              <a:rPr lang="en-US" dirty="0">
                <a:latin typeface="+mn-lt"/>
              </a:rPr>
              <a:t>1.5 </a:t>
            </a:r>
            <a:r>
              <a:rPr lang="en-US" dirty="0" smtClean="0">
                <a:latin typeface="+mn-lt"/>
              </a:rPr>
              <a:t>products available </a:t>
            </a:r>
            <a:r>
              <a:rPr lang="en-US" dirty="0">
                <a:latin typeface="+mn-lt"/>
              </a:rPr>
              <a:t>to NHC forecasters in real-time 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latin typeface="+mn-lt"/>
                <a:ea typeface="ＭＳ Ｐゴシック" charset="0"/>
              </a:rPr>
              <a:t>HFIP </a:t>
            </a:r>
            <a:r>
              <a:rPr lang="en-US" dirty="0" smtClean="0">
                <a:latin typeface="+mn-lt"/>
                <a:ea typeface="ＭＳ Ｐゴシック" charset="0"/>
              </a:rPr>
              <a:t>making </a:t>
            </a:r>
            <a:r>
              <a:rPr lang="en-US" dirty="0">
                <a:latin typeface="+mn-lt"/>
                <a:ea typeface="ＭＳ Ｐゴシック" charset="0"/>
              </a:rPr>
              <a:t>significant progress – </a:t>
            </a:r>
            <a:r>
              <a:rPr lang="en-US" dirty="0" smtClean="0">
                <a:latin typeface="+mn-lt"/>
                <a:ea typeface="ＭＳ Ｐゴシック" charset="0"/>
              </a:rPr>
              <a:t>5-year goals </a:t>
            </a:r>
            <a:r>
              <a:rPr lang="en-US" dirty="0">
                <a:latin typeface="+mn-lt"/>
                <a:ea typeface="ＭＳ Ｐゴシック" charset="0"/>
              </a:rPr>
              <a:t>within reach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Global ENKF ensembles providing 20% improvement in track guidance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2000" dirty="0">
                <a:latin typeface="+mn-lt"/>
                <a:ea typeface="ＭＳ Ｐゴシック" charset="0"/>
              </a:rPr>
              <a:t>Improved </a:t>
            </a:r>
            <a:r>
              <a:rPr lang="en-US" sz="2000" dirty="0" smtClean="0">
                <a:latin typeface="+mn-lt"/>
                <a:ea typeface="ＭＳ Ｐゴシック" charset="0"/>
              </a:rPr>
              <a:t>model </a:t>
            </a:r>
            <a:r>
              <a:rPr lang="en-US" sz="2000" dirty="0">
                <a:latin typeface="+mn-lt"/>
                <a:ea typeface="ＭＳ Ｐゴシック" charset="0"/>
              </a:rPr>
              <a:t>initialization and higher resolution </a:t>
            </a:r>
            <a:r>
              <a:rPr lang="en-US" sz="2000" dirty="0" smtClean="0">
                <a:latin typeface="+mn-lt"/>
                <a:ea typeface="ＭＳ Ｐゴシック" charset="0"/>
              </a:rPr>
              <a:t>models, along </a:t>
            </a:r>
            <a:r>
              <a:rPr lang="en-US" sz="2000" dirty="0">
                <a:latin typeface="+mn-lt"/>
                <a:ea typeface="ＭＳ Ｐゴシック" charset="0"/>
              </a:rPr>
              <a:t>with inner core data </a:t>
            </a:r>
            <a:r>
              <a:rPr lang="en-US" sz="2000" dirty="0" smtClean="0">
                <a:latin typeface="+mn-lt"/>
                <a:ea typeface="ＭＳ Ｐゴシック" charset="0"/>
              </a:rPr>
              <a:t>shows </a:t>
            </a:r>
            <a:r>
              <a:rPr lang="en-US" sz="2000" dirty="0">
                <a:latin typeface="+mn-lt"/>
                <a:ea typeface="ＭＳ Ｐゴシック" charset="0"/>
              </a:rPr>
              <a:t>significant (20-40%) improvement in intensity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2000" dirty="0">
                <a:latin typeface="+mn-lt"/>
                <a:ea typeface="ＭＳ Ｐゴシック" charset="0"/>
              </a:rPr>
              <a:t>Demonstration of Skill for track at 7 days underway 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3-5 day lead-time hurricane genesis </a:t>
            </a:r>
            <a:r>
              <a:rPr lang="en-US" sz="2000" dirty="0" smtClean="0">
                <a:solidFill>
                  <a:srgbClr val="FF3300"/>
                </a:solidFill>
                <a:latin typeface="+mn-lt"/>
                <a:ea typeface="ＭＳ Ｐゴシック" charset="0"/>
              </a:rPr>
              <a:t>product </a:t>
            </a:r>
            <a:r>
              <a:rPr 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with </a:t>
            </a:r>
            <a:r>
              <a:rPr lang="en-US" sz="2000" dirty="0" smtClean="0">
                <a:solidFill>
                  <a:srgbClr val="FF3300"/>
                </a:solidFill>
                <a:latin typeface="+mn-lt"/>
                <a:ea typeface="ＭＳ Ｐゴシック" charset="0"/>
              </a:rPr>
              <a:t>acceptable </a:t>
            </a:r>
            <a:r>
              <a:rPr 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POD</a:t>
            </a:r>
            <a:r>
              <a:rPr lang="ja-JP" alt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’</a:t>
            </a:r>
            <a:r>
              <a:rPr 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s and FAR</a:t>
            </a:r>
            <a:r>
              <a:rPr lang="ja-JP" alt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’</a:t>
            </a:r>
            <a:r>
              <a:rPr lang="en-US" sz="2000" dirty="0">
                <a:solidFill>
                  <a:srgbClr val="FF3300"/>
                </a:solidFill>
                <a:latin typeface="+mn-lt"/>
                <a:ea typeface="ＭＳ Ｐゴシック" charset="0"/>
              </a:rPr>
              <a:t>s in development </a:t>
            </a:r>
          </a:p>
          <a:p>
            <a:pPr marL="800100" lvl="1" indent="-342900">
              <a:spcBef>
                <a:spcPts val="600"/>
              </a:spcBef>
              <a:spcAft>
                <a:spcPts val="0"/>
              </a:spcAft>
              <a:buFontTx/>
              <a:buChar char="–"/>
              <a:defRPr/>
            </a:pPr>
            <a:r>
              <a:rPr lang="en-US" sz="2000" dirty="0">
                <a:latin typeface="+mn-lt"/>
              </a:rPr>
              <a:t>Still uncertain progress toward goal for POD/FAR of rapid intensification of 90%/10% at day 1 and 60%/40% at day 5.</a:t>
            </a:r>
          </a:p>
        </p:txBody>
      </p:sp>
    </p:spTree>
    <p:extLst>
      <p:ext uri="{BB962C8B-B14F-4D97-AF65-F5344CB8AC3E}">
        <p14:creationId xmlns:p14="http://schemas.microsoft.com/office/powerpoint/2010/main" val="51412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ontent Placeholder 2"/>
          <p:cNvSpPr>
            <a:spLocks noGrp="1"/>
          </p:cNvSpPr>
          <p:nvPr>
            <p:ph idx="1"/>
          </p:nvPr>
        </p:nvSpPr>
        <p:spPr>
          <a:xfrm>
            <a:off x="484414" y="1373414"/>
            <a:ext cx="8229600" cy="51054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Operational high performance computing resources – capacities and capabilities to meet HFIP goals</a:t>
            </a:r>
            <a:endParaRPr lang="en-US" sz="10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Appropriate physics packages, initialization for high resolution (1-3 km) regional models</a:t>
            </a:r>
            <a:endParaRPr lang="en-US" sz="10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Improved observing strategies for hurricane core and near storm environment – </a:t>
            </a:r>
          </a:p>
          <a:p>
            <a:pPr lvl="2"/>
            <a:r>
              <a:rPr lang="en-US" sz="2000" dirty="0" smtClean="0">
                <a:ea typeface="ＭＳ Ｐゴシック" pitchFamily="34" charset="-128"/>
              </a:rPr>
              <a:t>Better use of satellite data at resolutions appropriate for hurricane</a:t>
            </a:r>
          </a:p>
          <a:p>
            <a:pPr lvl="2"/>
            <a:r>
              <a:rPr lang="en-US" sz="2000" dirty="0" smtClean="0">
                <a:ea typeface="ＭＳ Ｐゴシック" pitchFamily="34" charset="-128"/>
              </a:rPr>
              <a:t>Aircraft/UAV data</a:t>
            </a:r>
          </a:p>
          <a:p>
            <a:pPr marL="457200" indent="-457200">
              <a:buFont typeface="Arial"/>
              <a:buChar char="•"/>
            </a:pPr>
            <a:endParaRPr lang="en-US" dirty="0" smtClean="0"/>
          </a:p>
        </p:txBody>
      </p:sp>
      <p:sp>
        <p:nvSpPr>
          <p:cNvPr id="5632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288143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Ongoing Challenges</a:t>
            </a:r>
            <a:endParaRPr lang="en-US" sz="4800" dirty="0" smtClean="0">
              <a:latin typeface="+mj-lt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610350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A57107BF-8B29-4D5D-9A81-032C8977CF09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900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44405" y="1252156"/>
            <a:ext cx="4653592" cy="559474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chemeClr val="tx1"/>
                </a:solidFill>
                <a:latin typeface="+mj-lt"/>
                <a:ea typeface="ＭＳ Ｐゴシック"/>
                <a:cs typeface="ＭＳ Ｐゴシック"/>
              </a:rPr>
              <a:t>The Good – track forecast improvements</a:t>
            </a:r>
          </a:p>
        </p:txBody>
      </p:sp>
      <p:pic>
        <p:nvPicPr>
          <p:cNvPr id="6" name="Content Placeholder 6" descr="AL_tkerr (trend).gif"/>
          <p:cNvPicPr>
            <a:picLocks noGrp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2" y="1803900"/>
            <a:ext cx="4397184" cy="3657600"/>
          </a:xfrm>
        </p:spPr>
      </p:pic>
      <p:sp>
        <p:nvSpPr>
          <p:cNvPr id="17412" name="Text Box 19"/>
          <p:cNvSpPr txBox="1">
            <a:spLocks noChangeArrowheads="1"/>
          </p:cNvSpPr>
          <p:nvPr/>
        </p:nvSpPr>
        <p:spPr bwMode="auto">
          <a:xfrm>
            <a:off x="115451" y="5446282"/>
            <a:ext cx="4387166" cy="97462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0188" indent="-230188">
              <a:spcAft>
                <a:spcPts val="4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+mn-lt"/>
              </a:rPr>
              <a:t>Errors 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cut in half over</a:t>
            </a:r>
            <a:r>
              <a:rPr lang="en-US" sz="1800" dirty="0" smtClean="0">
                <a:solidFill>
                  <a:prstClr val="black"/>
                </a:solidFill>
                <a:latin typeface="+mn-lt"/>
              </a:rPr>
              <a:t> past 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15 </a:t>
            </a:r>
            <a:r>
              <a:rPr lang="en-US" sz="1800" dirty="0">
                <a:noFill/>
                <a:latin typeface="+mn-lt"/>
              </a:rPr>
              <a:t>years</a:t>
            </a:r>
            <a:endParaRPr lang="en-US" sz="1800" dirty="0" smtClean="0">
              <a:noFill/>
              <a:latin typeface="+mn-lt"/>
            </a:endParaRPr>
          </a:p>
          <a:p>
            <a:pPr marL="230188" indent="-230188">
              <a:spcAft>
                <a:spcPts val="4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+mn-lt"/>
              </a:rPr>
              <a:t>10-year improvement - As accurate at 48 hours as we were at 24 hours in 1999</a:t>
            </a:r>
            <a:endParaRPr lang="en-US" sz="1800" dirty="0"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95833" y="2587953"/>
            <a:ext cx="1889024" cy="2118750"/>
            <a:chOff x="5029200" y="2286000"/>
            <a:chExt cx="2743200" cy="25908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5029200" y="3657600"/>
              <a:ext cx="2743200" cy="76200"/>
            </a:xfrm>
            <a:prstGeom prst="straightConnector1">
              <a:avLst/>
            </a:prstGeom>
            <a:ln w="57150">
              <a:solidFill>
                <a:srgbClr val="FF33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 flipV="1">
              <a:off x="3733800" y="3581400"/>
              <a:ext cx="25908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5029200" y="4191000"/>
              <a:ext cx="2667000" cy="7620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Content Placeholder 5" descr="AL_inerr (trend).gif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1" r="-201"/>
          <a:stretch>
            <a:fillRect/>
          </a:stretch>
        </p:blipFill>
        <p:spPr bwMode="auto">
          <a:xfrm>
            <a:off x="4493787" y="1803900"/>
            <a:ext cx="453265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239307" y="4459430"/>
            <a:ext cx="2667000" cy="523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prstClr val="black"/>
                </a:solidFill>
                <a:latin typeface="+mj-lt"/>
              </a:rPr>
              <a:t>No progress with intensity in last 15-20 years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686147" y="5446282"/>
            <a:ext cx="432797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0188" indent="-230188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+mj-lt"/>
              </a:rPr>
              <a:t>24-</a:t>
            </a:r>
            <a:r>
              <a:rPr lang="en-US" sz="1800" dirty="0" smtClean="0">
                <a:latin typeface="+mj-lt"/>
              </a:rPr>
              <a:t>48h </a:t>
            </a:r>
            <a:r>
              <a:rPr lang="en-US" sz="1800" dirty="0">
                <a:latin typeface="+mj-lt"/>
              </a:rPr>
              <a:t>intensity </a:t>
            </a:r>
            <a:r>
              <a:rPr lang="en-US" sz="1800" dirty="0" smtClean="0">
                <a:latin typeface="+mj-lt"/>
              </a:rPr>
              <a:t>forecast off </a:t>
            </a:r>
            <a:r>
              <a:rPr lang="en-US" sz="1800" dirty="0">
                <a:latin typeface="+mj-lt"/>
              </a:rPr>
              <a:t>by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b="1" dirty="0" smtClean="0">
                <a:latin typeface="+mj-lt"/>
              </a:rPr>
              <a:t>1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category</a:t>
            </a:r>
          </a:p>
          <a:p>
            <a:pPr marL="230188" indent="-230188">
              <a:spcBef>
                <a:spcPct val="50000"/>
              </a:spcBef>
              <a:buFont typeface="Arial"/>
              <a:buChar char="•"/>
            </a:pPr>
            <a:r>
              <a:rPr lang="en-US" sz="1800" dirty="0">
                <a:latin typeface="+mj-lt"/>
              </a:rPr>
              <a:t>Off by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b="1" dirty="0" smtClean="0">
                <a:latin typeface="+mj-lt"/>
              </a:rPr>
              <a:t>2</a:t>
            </a:r>
            <a:r>
              <a:rPr lang="en-US" sz="1800" dirty="0" smtClean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categories perhaps 5-10% of</a:t>
            </a:r>
            <a:r>
              <a:rPr lang="en-US" sz="1800" dirty="0" smtClean="0">
                <a:latin typeface="+mj-lt"/>
              </a:rPr>
              <a:t> time</a:t>
            </a:r>
            <a:endParaRPr lang="en-US" sz="1800" dirty="0">
              <a:latin typeface="+mj-lt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4979004" y="1280093"/>
            <a:ext cx="3759804" cy="50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/>
                <a:cs typeface="ＭＳ Ｐゴシック"/>
              </a:rPr>
              <a:t>The Bad - Intensity no real gains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Current Capabilities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86800" cy="1297214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Calibri"/>
                <a:ea typeface="ＭＳ Ｐゴシック" charset="-128"/>
                <a:cs typeface="Calibri"/>
              </a:rPr>
              <a:t>HFIP Research Priorities</a:t>
            </a:r>
            <a:endParaRPr lang="en-US" dirty="0">
              <a:latin typeface="Calibri"/>
              <a:ea typeface="ＭＳ Ｐゴシック" charset="-128"/>
              <a:cs typeface="Calibri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081" y="1310863"/>
            <a:ext cx="8272728" cy="5008914"/>
          </a:xfrm>
        </p:spPr>
        <p:txBody>
          <a:bodyPr/>
          <a:lstStyle/>
          <a:p>
            <a:pPr marL="457200" indent="-457200" eaLnBrk="1" hangingPunct="1">
              <a:spcBef>
                <a:spcPts val="600"/>
              </a:spcBef>
              <a:buFont typeface="+mj-lt"/>
              <a:buAutoNum type="arabicPeriod"/>
            </a:pP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Advancement in DA 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techniques</a:t>
            </a:r>
          </a:p>
          <a:p>
            <a:pPr marL="798512" indent="-457200" eaLnBrk="1" hangingPunct="1">
              <a:spcBef>
                <a:spcPts val="600"/>
              </a:spcBef>
              <a:buFont typeface="Arial"/>
              <a:buChar char="•"/>
            </a:pPr>
            <a:r>
              <a:rPr lang="en-US" sz="2000" b="1" dirty="0" smtClean="0">
                <a:latin typeface="Calibri"/>
                <a:cs typeface="Calibri"/>
              </a:rPr>
              <a:t>Techniques </a:t>
            </a:r>
            <a:r>
              <a:rPr lang="en-US" sz="2000" b="1" dirty="0">
                <a:latin typeface="Calibri"/>
                <a:cs typeface="Calibri"/>
              </a:rPr>
              <a:t>to maximize the usefulness of </a:t>
            </a:r>
            <a:r>
              <a:rPr lang="en-US" sz="2000" b="1" dirty="0" smtClean="0">
                <a:latin typeface="Calibri"/>
                <a:cs typeface="Calibri"/>
              </a:rPr>
              <a:t>observations</a:t>
            </a:r>
          </a:p>
          <a:p>
            <a:pPr marL="798512" lvl="1" indent="-457200" eaLnBrk="1" hangingPunct="1">
              <a:spcBef>
                <a:spcPts val="600"/>
              </a:spcBef>
              <a:buClrTx/>
              <a:buFont typeface="Arial"/>
              <a:buChar char="•"/>
            </a:pPr>
            <a:r>
              <a:rPr lang="en-US" sz="2000" b="1" dirty="0">
                <a:latin typeface="Calibri"/>
                <a:cs typeface="Calibri"/>
              </a:rPr>
              <a:t>Identification and analyses of sources of model </a:t>
            </a:r>
            <a:r>
              <a:rPr lang="en-US" sz="2000" b="1" dirty="0" smtClean="0">
                <a:latin typeface="Calibri"/>
                <a:cs typeface="Calibri"/>
              </a:rPr>
              <a:t>errors</a:t>
            </a:r>
            <a:endParaRPr lang="en-US" sz="2000" b="1" dirty="0">
              <a:latin typeface="Calibri"/>
              <a:cs typeface="Calibri"/>
            </a:endParaRPr>
          </a:p>
          <a:p>
            <a:pPr marL="457200" indent="-457200" eaLnBrk="1" hangingPunct="1">
              <a:spcBef>
                <a:spcPts val="600"/>
              </a:spcBef>
              <a:buFont typeface="+mj-lt"/>
              <a:buAutoNum type="arabicPeriod" startAt="2"/>
            </a:pP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Physics </a:t>
            </a: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Advancements</a:t>
            </a:r>
          </a:p>
          <a:p>
            <a:pPr marL="801688" lvl="1" indent="-457200" eaLnBrk="1" hangingPunct="1">
              <a:spcBef>
                <a:spcPts val="600"/>
              </a:spcBef>
            </a:pPr>
            <a:r>
              <a:rPr lang="en-US" sz="2000" b="1" dirty="0" smtClean="0">
                <a:latin typeface="Calibri"/>
                <a:cs typeface="Calibri"/>
              </a:rPr>
              <a:t>Air</a:t>
            </a:r>
            <a:r>
              <a:rPr lang="en-US" sz="2000" b="1" dirty="0">
                <a:latin typeface="Calibri"/>
                <a:cs typeface="Calibri"/>
              </a:rPr>
              <a:t>-sea </a:t>
            </a:r>
            <a:r>
              <a:rPr lang="en-US" sz="2000" b="1" dirty="0" smtClean="0">
                <a:latin typeface="Calibri"/>
                <a:cs typeface="Calibri"/>
              </a:rPr>
              <a:t>and </a:t>
            </a:r>
            <a:r>
              <a:rPr lang="en-US" sz="2000" b="1" dirty="0">
                <a:latin typeface="Calibri"/>
                <a:cs typeface="Calibri"/>
              </a:rPr>
              <a:t>BL </a:t>
            </a:r>
            <a:r>
              <a:rPr lang="en-US" sz="2000" b="1" dirty="0" smtClean="0">
                <a:latin typeface="Calibri"/>
                <a:cs typeface="Calibri"/>
              </a:rPr>
              <a:t>processes</a:t>
            </a:r>
          </a:p>
          <a:p>
            <a:pPr marL="801688" lvl="1" indent="-457200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Microphysical/aerosol/radiation </a:t>
            </a:r>
            <a:r>
              <a:rPr lang="en-US" sz="2000" b="1" dirty="0" smtClean="0">
                <a:latin typeface="Calibri"/>
                <a:cs typeface="Calibri"/>
              </a:rPr>
              <a:t>processes</a:t>
            </a:r>
            <a:endParaRPr lang="en-US" sz="2000" b="1" dirty="0">
              <a:latin typeface="Calibri"/>
              <a:cs typeface="Calibri"/>
            </a:endParaRPr>
          </a:p>
          <a:p>
            <a:pPr marL="346075" indent="-346075" eaLnBrk="1" hangingPunct="1">
              <a:spcBef>
                <a:spcPts val="600"/>
              </a:spcBef>
              <a:buFont typeface="+mj-lt"/>
              <a:buAutoNum type="arabicPeriod" startAt="2"/>
            </a:pP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Advanced </a:t>
            </a: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model diagnostic techniques</a:t>
            </a:r>
          </a:p>
          <a:p>
            <a:pPr marL="801688" lvl="1" indent="-457200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A</a:t>
            </a:r>
            <a:r>
              <a:rPr lang="en-US" sz="2000" b="1" dirty="0" smtClean="0">
                <a:latin typeface="Calibri"/>
                <a:cs typeface="Calibri"/>
              </a:rPr>
              <a:t>nalyses and forecast of vortex low-order wavenumber evolution</a:t>
            </a:r>
          </a:p>
          <a:p>
            <a:pPr marL="801688" lvl="1" indent="-457200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Analyses and forecast of large-scale and hurricane environment </a:t>
            </a:r>
            <a:r>
              <a:rPr lang="en-US" sz="2000" b="1" dirty="0" smtClean="0">
                <a:latin typeface="Calibri"/>
                <a:cs typeface="Calibri"/>
              </a:rPr>
              <a:t>evolution (e.g. shear/track)</a:t>
            </a:r>
            <a:endParaRPr lang="en-US" sz="2000" b="1" dirty="0">
              <a:latin typeface="Calibri"/>
              <a:cs typeface="Calibri"/>
            </a:endParaRPr>
          </a:p>
          <a:p>
            <a:pPr marL="346075" indent="-346075" eaLnBrk="1" hangingPunct="1">
              <a:spcBef>
                <a:spcPts val="600"/>
              </a:spcBef>
              <a:buFont typeface="+mj-lt"/>
              <a:buAutoNum type="arabicPeriod" startAt="2"/>
            </a:pPr>
            <a:r>
              <a:rPr lang="en-US" sz="2000" dirty="0">
                <a:latin typeface="Calibri"/>
                <a:ea typeface="ＭＳ Ｐゴシック" charset="-128"/>
                <a:cs typeface="Calibri"/>
              </a:rPr>
              <a:t>Development of high resolution </a:t>
            </a:r>
            <a:r>
              <a:rPr lang="en-US" sz="2000" dirty="0" smtClean="0">
                <a:latin typeface="Calibri"/>
                <a:ea typeface="ＭＳ Ｐゴシック" charset="-128"/>
                <a:cs typeface="Calibri"/>
              </a:rPr>
              <a:t>ensembles (little progress to date)</a:t>
            </a:r>
            <a:endParaRPr lang="en-US" sz="2000" dirty="0">
              <a:latin typeface="Calibri"/>
              <a:ea typeface="ＭＳ Ｐゴシック" charset="-128"/>
              <a:cs typeface="Calibri"/>
            </a:endParaRPr>
          </a:p>
          <a:p>
            <a:pPr marL="801688" lvl="1" indent="-457200" eaLnBrk="1" hangingPunct="1">
              <a:spcBef>
                <a:spcPts val="600"/>
              </a:spcBef>
            </a:pPr>
            <a:r>
              <a:rPr lang="en-US" sz="2000" b="1" dirty="0">
                <a:latin typeface="Calibri"/>
                <a:cs typeface="Calibri"/>
              </a:rPr>
              <a:t>Identify </a:t>
            </a:r>
            <a:r>
              <a:rPr lang="en-US" sz="2000" b="1" dirty="0" smtClean="0">
                <a:latin typeface="Calibri"/>
                <a:cs typeface="Calibri"/>
              </a:rPr>
              <a:t>techniques to utilize ensemble </a:t>
            </a:r>
            <a:r>
              <a:rPr lang="en-US" sz="2000" b="1" dirty="0">
                <a:latin typeface="Calibri"/>
                <a:cs typeface="Calibri"/>
              </a:rPr>
              <a:t>members </a:t>
            </a:r>
            <a:r>
              <a:rPr lang="en-US" sz="2000" b="1" dirty="0" smtClean="0">
                <a:latin typeface="Calibri"/>
                <a:cs typeface="Calibri"/>
              </a:rPr>
              <a:t> for improved intensity guidance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325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228600" y="1289736"/>
            <a:ext cx="407207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 Our blog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http://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noaahrd.wordpress.com</a:t>
            </a:r>
            <a:endParaRPr lang="en-US" sz="18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 HRD Web page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http://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www.aoml.noaa.gov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hrd</a:t>
            </a:r>
            <a:endParaRPr lang="en-US" sz="18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 Facebook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http://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www.facebook.com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/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noaahrd</a:t>
            </a:r>
            <a:endParaRPr lang="en-US" sz="18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charset="0"/>
              </a:rPr>
              <a:t> Twitter</a:t>
            </a:r>
          </a:p>
          <a:p>
            <a:pPr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http://</a:t>
            </a:r>
            <a:r>
              <a:rPr lang="en-US" sz="1800" dirty="0" err="1">
                <a:solidFill>
                  <a:srgbClr val="000000"/>
                </a:solidFill>
                <a:latin typeface="Calibri" charset="0"/>
              </a:rPr>
              <a:t>twitter.com</a:t>
            </a:r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/#!/HRD_AOML_NOAA</a:t>
            </a:r>
          </a:p>
          <a:p>
            <a:pPr eaLnBrk="1" hangingPunct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114007" y="95955"/>
            <a:ext cx="28133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5400" dirty="0" smtClean="0">
                <a:solidFill>
                  <a:schemeClr val="bg1"/>
                </a:solidFill>
                <a:latin typeface="Calibri" charset="0"/>
              </a:rPr>
              <a:t>Outreach</a:t>
            </a:r>
            <a:endParaRPr lang="en-US" sz="540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2533" name="Picture 5" descr="Facebook-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8014" y="1294312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Lastfm+for+Wordpress+logo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2614" y="1263467"/>
            <a:ext cx="1065784" cy="106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RSS-Feed-Symbol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414" y="1370512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photo-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0818" y="4599512"/>
            <a:ext cx="2484795" cy="186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1" name="Picture 13" descr="20110825-09380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40" y="3999061"/>
            <a:ext cx="3254579" cy="242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805023" y="4114800"/>
            <a:ext cx="24158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Calibri" charset="0"/>
              </a:rPr>
              <a:t>Tweets from the eye</a:t>
            </a:r>
          </a:p>
        </p:txBody>
      </p:sp>
      <p:pic>
        <p:nvPicPr>
          <p:cNvPr id="32783" name="Picture 15" descr="photo-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332" y="2344091"/>
            <a:ext cx="3907367" cy="219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4" name="Picture 16" descr="004-1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1346" y="4593501"/>
            <a:ext cx="2469763" cy="185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6610586" y="4554930"/>
            <a:ext cx="24616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V</a:t>
            </a:r>
            <a:r>
              <a:rPr lang="en-US" sz="1600" dirty="0" smtClean="0"/>
              <a:t>isiting scientist program</a:t>
            </a:r>
            <a:endParaRPr lang="en-US" sz="1600" dirty="0"/>
          </a:p>
        </p:txBody>
      </p:sp>
      <p:pic>
        <p:nvPicPr>
          <p:cNvPr id="22532" name="Picture 4" descr="twitter-logo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6414" y="1370512"/>
            <a:ext cx="15240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weeet2_20110829161447_640_480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10" y="4012282"/>
            <a:ext cx="3243072" cy="24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2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108398" y="2495444"/>
            <a:ext cx="5879077" cy="1215448"/>
          </a:xfrm>
          <a:effectLst>
            <a:outerShdw blurRad="111125" dist="38100" dir="2700000">
              <a:srgbClr val="000000">
                <a:alpha val="55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Calibri"/>
                <a:ea typeface="+mj-ea"/>
                <a:cs typeface="Calibri"/>
              </a:rPr>
              <a:t>Questions?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780" y="1301716"/>
            <a:ext cx="8161337" cy="5226050"/>
          </a:xfrm>
        </p:spPr>
        <p:txBody>
          <a:bodyPr/>
          <a:lstStyle/>
          <a:p>
            <a:pPr marL="482600" indent="-457200">
              <a:buFont typeface="Arial"/>
              <a:buChar char="•"/>
            </a:pPr>
            <a:r>
              <a:rPr lang="en-US" dirty="0" smtClean="0"/>
              <a:t>NOAA’s </a:t>
            </a:r>
            <a:r>
              <a:rPr lang="en-US" dirty="0"/>
              <a:t>National Weather Service (NWS) m</a:t>
            </a:r>
            <a:r>
              <a:rPr lang="en-US" dirty="0" smtClean="0"/>
              <a:t>ission is </a:t>
            </a:r>
            <a:r>
              <a:rPr lang="en-US" dirty="0"/>
              <a:t>to fulfill this commitment through building a </a:t>
            </a:r>
            <a:r>
              <a:rPr lang="en-US" b="1" dirty="0"/>
              <a:t>Weather Ready Nation</a:t>
            </a:r>
            <a:r>
              <a:rPr lang="en-US" dirty="0"/>
              <a:t>.  </a:t>
            </a:r>
            <a:endParaRPr lang="en-US" dirty="0" smtClean="0"/>
          </a:p>
          <a:p>
            <a:pPr marL="482600" indent="-457200">
              <a:buFont typeface="Arial"/>
              <a:buChar char="•"/>
            </a:pPr>
            <a:r>
              <a:rPr lang="en-US" dirty="0" smtClean="0"/>
              <a:t>NWS </a:t>
            </a:r>
            <a:r>
              <a:rPr lang="en-US" dirty="0"/>
              <a:t>must contribute to hazard resiliency by continually assessing and improving its services to the Nation. </a:t>
            </a:r>
            <a:endParaRPr lang="en-US" dirty="0" smtClean="0"/>
          </a:p>
          <a:p>
            <a:pPr marL="482600" indent="-457200">
              <a:buFont typeface="Arial"/>
              <a:buChar char="•"/>
            </a:pPr>
            <a:r>
              <a:rPr lang="en-US" dirty="0" smtClean="0"/>
              <a:t>Hurricane Irene (2011):</a:t>
            </a:r>
          </a:p>
          <a:p>
            <a:pPr lvl="1">
              <a:lnSpc>
                <a:spcPct val="95000"/>
              </a:lnSpc>
              <a:buClrTx/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41 deaths</a:t>
            </a:r>
            <a:endParaRPr lang="en-US" sz="2000" dirty="0"/>
          </a:p>
          <a:p>
            <a:pPr lvl="1">
              <a:lnSpc>
                <a:spcPct val="95000"/>
              </a:lnSpc>
              <a:buClrTx/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$7 to $10 Billion damage</a:t>
            </a:r>
            <a:endParaRPr lang="en-US" sz="2000" dirty="0"/>
          </a:p>
          <a:p>
            <a:pPr lvl="1">
              <a:lnSpc>
                <a:spcPct val="95000"/>
              </a:lnSpc>
              <a:buClrTx/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Major infrastructure losses</a:t>
            </a:r>
            <a:endParaRPr lang="en-US" sz="2000" dirty="0"/>
          </a:p>
          <a:p>
            <a:pPr lvl="1">
              <a:lnSpc>
                <a:spcPct val="95000"/>
              </a:lnSpc>
              <a:buClrTx/>
              <a:buFont typeface="Arial"/>
              <a:buChar char="•"/>
              <a:defRPr/>
            </a:pPr>
            <a:r>
              <a:rPr lang="en-US" sz="2000" dirty="0">
                <a:latin typeface="Arial" charset="0"/>
              </a:rPr>
              <a:t>Power lost to 8 million</a:t>
            </a:r>
          </a:p>
          <a:p>
            <a:pPr marL="482600" indent="-457200">
              <a:buFont typeface="Arial"/>
              <a:buChar char="•"/>
            </a:pPr>
            <a:endParaRPr lang="en-US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4905355" y="3851333"/>
            <a:ext cx="4059237" cy="2630488"/>
            <a:chOff x="4913313" y="3863247"/>
            <a:chExt cx="4059237" cy="2630488"/>
          </a:xfrm>
        </p:grpSpPr>
        <p:pic>
          <p:nvPicPr>
            <p:cNvPr id="5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313" y="3863247"/>
              <a:ext cx="3833812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6"/>
            <p:cNvSpPr txBox="1">
              <a:spLocks noChangeArrowheads="1"/>
            </p:cNvSpPr>
            <p:nvPr/>
          </p:nvSpPr>
          <p:spPr bwMode="auto">
            <a:xfrm>
              <a:off x="7086600" y="6071460"/>
              <a:ext cx="1885950" cy="17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95000"/>
                </a:lnSpc>
                <a:defRPr/>
              </a:pPr>
              <a:r>
                <a:rPr lang="en-US" sz="1200" smtClean="0">
                  <a:solidFill>
                    <a:srgbClr val="FFFFFF"/>
                  </a:solidFill>
                  <a:latin typeface="Arial" charset="0"/>
                  <a:cs typeface="+mn-cs"/>
                </a:rPr>
                <a:t>Hatteras Island, N.C.</a:t>
              </a:r>
            </a:p>
          </p:txBody>
        </p:sp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5310188" y="6347685"/>
              <a:ext cx="1495425" cy="14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95000"/>
                </a:lnSpc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Jim R. Bounds/AP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05355" y="3863633"/>
            <a:ext cx="4059237" cy="2630488"/>
            <a:chOff x="6613525" y="3352800"/>
            <a:chExt cx="3713163" cy="2460625"/>
          </a:xfrm>
        </p:grpSpPr>
        <p:pic>
          <p:nvPicPr>
            <p:cNvPr id="9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525" y="3352800"/>
              <a:ext cx="3546475" cy="2324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8067675" y="5667375"/>
              <a:ext cx="2259013" cy="146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95000"/>
                </a:lnSpc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Brendan Hoffman/Getty Images</a:t>
              </a: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6619875" y="5380038"/>
              <a:ext cx="1722438" cy="165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5000"/>
                </a:lnSpc>
                <a:defRPr/>
              </a:pPr>
              <a:r>
                <a:rPr lang="en-US" sz="1200" dirty="0" smtClean="0">
                  <a:solidFill>
                    <a:srgbClr val="FFFFFF"/>
                  </a:solidFill>
                  <a:latin typeface="Arial" charset="0"/>
                  <a:cs typeface="+mn-cs"/>
                </a:rPr>
                <a:t>Virginia Beach, </a:t>
              </a:r>
              <a:r>
                <a:rPr lang="en-US" sz="1200" dirty="0" err="1" smtClean="0">
                  <a:solidFill>
                    <a:srgbClr val="FFFFFF"/>
                  </a:solidFill>
                  <a:latin typeface="Arial" charset="0"/>
                  <a:cs typeface="+mn-cs"/>
                </a:rPr>
                <a:t>Va</a:t>
              </a:r>
              <a:endParaRPr lang="en-US" sz="1200" dirty="0" smtClean="0">
                <a:solidFill>
                  <a:srgbClr val="FFFFFF"/>
                </a:solidFill>
                <a:latin typeface="Arial" charset="0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82312" y="3889143"/>
            <a:ext cx="3877013" cy="2594898"/>
            <a:chOff x="4486275" y="5086350"/>
            <a:chExt cx="3663950" cy="2331176"/>
          </a:xfrm>
        </p:grpSpPr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6438" y="5086350"/>
              <a:ext cx="3633787" cy="2228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4943475" y="7285038"/>
              <a:ext cx="2736850" cy="13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lnSpc>
                  <a:spcPct val="95000"/>
                </a:lnSpc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Austen Danforth/Bennington Banner/AP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4486275" y="7056438"/>
              <a:ext cx="1395413" cy="1589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indent="-3429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8572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2573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17145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1717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6289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0861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543300" indent="-228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5000"/>
                </a:lnSpc>
                <a:defRPr/>
              </a:pPr>
              <a:r>
                <a:rPr lang="en-US" sz="1200" dirty="0" smtClean="0">
                  <a:solidFill>
                    <a:srgbClr val="FFFFFF"/>
                  </a:solidFill>
                  <a:latin typeface="Arial" charset="0"/>
                  <a:cs typeface="+mn-cs"/>
                </a:rPr>
                <a:t>Woodford, Vt.</a:t>
              </a: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0" y="125413"/>
            <a:ext cx="7553325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defTabSz="457200" eaLnBrk="1" hangingPunct="1">
              <a:lnSpc>
                <a:spcPct val="89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4800" smtClean="0">
                <a:latin typeface="Calibri" charset="0"/>
                <a:ea typeface="Calibri" charset="0"/>
                <a:cs typeface="Calibri" charset="0"/>
              </a:rPr>
              <a:t>Improvements still needed!</a:t>
            </a:r>
            <a:endParaRPr lang="en-GB" sz="48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9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/>
          </p:cNvSpPr>
          <p:nvPr>
            <p:ph type="body" idx="1"/>
          </p:nvPr>
        </p:nvSpPr>
        <p:spPr>
          <a:xfrm>
            <a:off x="419100" y="1503363"/>
            <a:ext cx="8258175" cy="48196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3300" b="1" i="1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Goals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Improve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Accuracy</a:t>
            </a:r>
            <a:r>
              <a:rPr lang="en-US" sz="2200" smtClean="0"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Hurricane impact areas (track) – 50% </a:t>
            </a:r>
            <a:br>
              <a:rPr lang="en-US" sz="190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in 10 years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Severity (intensity) – 50% in 10 years</a:t>
            </a:r>
          </a:p>
          <a:p>
            <a:pPr lvl="1" eaLnBrk="1" hangingPunct="1">
              <a:lnSpc>
                <a:spcPct val="90000"/>
              </a:lnSpc>
              <a:spcBef>
                <a:spcPts val="900"/>
              </a:spcBef>
            </a:pP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Storm surge impact locations </a:t>
            </a:r>
            <a:br>
              <a:rPr lang="en-US" sz="190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1900" smtClean="0">
                <a:latin typeface="Calibri" charset="0"/>
                <a:ea typeface="Calibri" charset="0"/>
                <a:cs typeface="Calibri" charset="0"/>
              </a:rPr>
              <a:t>and severity</a:t>
            </a: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Extend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reliability out to 7 days</a:t>
            </a:r>
            <a:br>
              <a:rPr lang="en-US" sz="3000" smtClean="0">
                <a:latin typeface="Calibri" charset="0"/>
                <a:ea typeface="Calibri" charset="0"/>
                <a:cs typeface="Calibri" charset="0"/>
              </a:rPr>
            </a:br>
            <a:endParaRPr lang="en-US" sz="1100" smtClean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90000"/>
              </a:lnSpc>
              <a:spcBef>
                <a:spcPts val="900"/>
              </a:spcBef>
              <a:buFontTx/>
              <a:buChar char="•"/>
            </a:pP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Quantify, bound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sz="3000" smtClean="0">
                <a:solidFill>
                  <a:srgbClr val="A50021"/>
                </a:solidFill>
                <a:latin typeface="Calibri" charset="0"/>
                <a:ea typeface="Calibri" charset="0"/>
                <a:cs typeface="Calibri" charset="0"/>
              </a:rPr>
              <a:t>reduce</a:t>
            </a:r>
            <a:r>
              <a:rPr lang="en-US" sz="3000" smtClean="0">
                <a:latin typeface="Calibri" charset="0"/>
                <a:ea typeface="Calibri" charset="0"/>
                <a:cs typeface="Calibri" charset="0"/>
              </a:rPr>
              <a:t> forecast uncertainty to enable risk management decisions</a:t>
            </a:r>
          </a:p>
        </p:txBody>
      </p:sp>
      <p:pic>
        <p:nvPicPr>
          <p:cNvPr id="50184" name="Picture 8" descr="http://www.magazine.noaa.gov/stories/images/145135F120_sm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1676400"/>
            <a:ext cx="3124200" cy="2481263"/>
          </a:xfrm>
          <a:prstGeom prst="rect">
            <a:avLst/>
          </a:prstGeom>
          <a:solidFill>
            <a:schemeClr val="bg2"/>
          </a:solidFill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dist="99190" dir="2388334" algn="ctr" rotWithShape="0">
              <a:srgbClr val="2E507A">
                <a:alpha val="50000"/>
              </a:srgbClr>
            </a:outerShdw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68275"/>
            <a:ext cx="7432675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4"/>
          <p:cNvSpPr>
            <a:spLocks noGrp="1"/>
          </p:cNvSpPr>
          <p:nvPr>
            <p:ph type="title"/>
          </p:nvPr>
        </p:nvSpPr>
        <p:spPr>
          <a:xfrm>
            <a:off x="0" y="-14288"/>
            <a:ext cx="7696200" cy="1371601"/>
          </a:xfrm>
        </p:spPr>
        <p:txBody>
          <a:bodyPr/>
          <a:lstStyle/>
          <a:p>
            <a:pPr eaLnBrk="1" hangingPunct="1"/>
            <a:r>
              <a:rPr lang="en-US" smtClean="0">
                <a:latin typeface="Calibri" charset="0"/>
                <a:ea typeface="Calibri" charset="0"/>
                <a:cs typeface="Calibri" charset="0"/>
              </a:rPr>
              <a:t>How to get there?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2888" y="3796057"/>
            <a:ext cx="13811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1788" y="3753539"/>
            <a:ext cx="1084262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5"/>
          <p:cNvSpPr>
            <a:spLocks noGrp="1"/>
          </p:cNvSpPr>
          <p:nvPr>
            <p:ph type="body" idx="1"/>
          </p:nvPr>
        </p:nvSpPr>
        <p:spPr>
          <a:xfrm>
            <a:off x="152400" y="1371600"/>
            <a:ext cx="6560457" cy="4876800"/>
          </a:xfrm>
        </p:spPr>
        <p:txBody>
          <a:bodyPr/>
          <a:lstStyle/>
          <a:p>
            <a:pPr marL="227013" indent="-227013" eaLnBrk="1" hangingPunct="1">
              <a:spcBef>
                <a:spcPct val="0"/>
              </a:spcBef>
              <a:buFont typeface="Arial"/>
              <a:buChar char="•"/>
            </a:pP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Science (</a:t>
            </a:r>
            <a:r>
              <a:rPr lang="en-US" sz="3000" dirty="0">
                <a:latin typeface="Calibri" charset="0"/>
                <a:ea typeface="Calibri" charset="0"/>
                <a:cs typeface="Calibri" charset="0"/>
              </a:rPr>
              <a:t>9</a:t>
            </a:r>
            <a:r>
              <a:rPr lang="en-US" sz="3000" dirty="0" smtClean="0">
                <a:latin typeface="Calibri" charset="0"/>
                <a:ea typeface="Calibri" charset="0"/>
                <a:cs typeface="Calibri" charset="0"/>
                <a:hlinkClick r:id="" action="ppaction://noaction"/>
              </a:rPr>
              <a:t> Teams</a:t>
            </a: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)</a:t>
            </a:r>
          </a:p>
          <a:p>
            <a:pPr marL="341313" lvl="1" indent="-341313" eaLnBrk="1" hangingPunct="1"/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Improved understanding by combining observations &amp; models</a:t>
            </a:r>
          </a:p>
          <a:p>
            <a:pPr marL="341313" lvl="1" indent="-341313" eaLnBrk="1" hangingPunct="1"/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Higher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resolution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coupled models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(hurricane/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global) –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critical to storm evolution forecasts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–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especially intensity changes</a:t>
            </a:r>
          </a:p>
          <a:p>
            <a:pPr marL="341313" lvl="1" indent="-341313" eaLnBrk="1" hangingPunct="1"/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Forecast techniques to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communicate uncertainty (ensemble)</a:t>
            </a:r>
            <a:endParaRPr lang="en-US" sz="1900" dirty="0">
              <a:latin typeface="Calibri" charset="0"/>
              <a:ea typeface="Calibri" charset="0"/>
              <a:cs typeface="Calibri" charset="0"/>
            </a:endParaRPr>
          </a:p>
          <a:p>
            <a:pPr marL="227013" indent="-227013" eaLnBrk="1" hangingPunct="1">
              <a:spcBef>
                <a:spcPct val="0"/>
              </a:spcBef>
              <a:buFont typeface="Arial"/>
              <a:buChar char="•"/>
            </a:pPr>
            <a:r>
              <a:rPr lang="en-US" sz="3000" dirty="0">
                <a:latin typeface="Calibri" charset="0"/>
                <a:ea typeface="Calibri" charset="0"/>
                <a:cs typeface="Calibri" charset="0"/>
              </a:rPr>
              <a:t>Information Technology</a:t>
            </a:r>
          </a:p>
          <a:p>
            <a:pPr marL="341313" lvl="1" indent="-341313" eaLnBrk="1" hangingPunct="1"/>
            <a:r>
              <a:rPr lang="en-US" sz="1900" dirty="0">
                <a:latin typeface="Calibri" charset="0"/>
                <a:ea typeface="Calibri" charset="0"/>
                <a:cs typeface="Calibri" charset="0"/>
                <a:hlinkClick r:id="" action="ppaction://noaction"/>
              </a:rPr>
              <a:t>Increased computing power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-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run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advanced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hurricane/global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models and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 reduce uncertainty</a:t>
            </a:r>
          </a:p>
          <a:p>
            <a:pPr marL="341313" lvl="1" indent="-341313" eaLnBrk="1" hangingPunct="1"/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IT infrastructure </a:t>
            </a: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for inter-agency data exchange</a:t>
            </a:r>
          </a:p>
          <a:p>
            <a:pPr marL="227013" indent="-227013" eaLnBrk="1" hangingPunct="1">
              <a:spcBef>
                <a:spcPct val="0"/>
              </a:spcBef>
              <a:buFont typeface="Arial"/>
              <a:buChar char="•"/>
            </a:pP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Observing Strategy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sz="1900" dirty="0">
                <a:latin typeface="Calibri" charset="0"/>
                <a:ea typeface="Calibri" charset="0"/>
                <a:cs typeface="Calibri" charset="0"/>
              </a:rPr>
              <a:t>Improved use of existing and planned </a:t>
            </a: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systems</a:t>
            </a:r>
          </a:p>
          <a:p>
            <a:pPr marL="227013" indent="-227013" eaLnBrk="1" hangingPunct="1">
              <a:spcBef>
                <a:spcPct val="0"/>
              </a:spcBef>
              <a:buFont typeface="Arial"/>
              <a:buChar char="•"/>
            </a:pPr>
            <a:r>
              <a:rPr lang="en-US" sz="3000" dirty="0" smtClean="0">
                <a:latin typeface="Calibri" charset="0"/>
                <a:ea typeface="Calibri" charset="0"/>
                <a:cs typeface="Calibri" charset="0"/>
              </a:rPr>
              <a:t>Improved Products for Forecasters</a:t>
            </a:r>
            <a:endParaRPr lang="en-US" sz="30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20487" name="Picture 8" descr="http://www.magazine.noaa.gov/stories/images/145135F120_sm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3852" y="5143291"/>
            <a:ext cx="1765300" cy="1401762"/>
          </a:xfrm>
          <a:prstGeom prst="rect">
            <a:avLst/>
          </a:prstGeom>
          <a:solidFill>
            <a:schemeClr val="bg2"/>
          </a:solidFill>
          <a:ln w="6350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20488" name="Picture 9" descr="12big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2325" y="1267469"/>
            <a:ext cx="1828355" cy="144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701" y="2570502"/>
            <a:ext cx="1823602" cy="119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7"/>
          <p:cNvSpPr>
            <a:spLocks noGrp="1" noChangeArrowheads="1"/>
          </p:cNvSpPr>
          <p:nvPr>
            <p:ph type="title"/>
          </p:nvPr>
        </p:nvSpPr>
        <p:spPr>
          <a:xfrm>
            <a:off x="50800" y="0"/>
            <a:ext cx="7696200" cy="1333500"/>
          </a:xfrm>
        </p:spPr>
        <p:txBody>
          <a:bodyPr rIns="30479"/>
          <a:lstStyle/>
          <a:p>
            <a:pPr eaLnBrk="1" hangingPunct="1"/>
            <a:r>
              <a:rPr lang="en-US" sz="4800" dirty="0" smtClean="0">
                <a:latin typeface="Calibri" charset="0"/>
                <a:ea typeface="Calibri" charset="0"/>
                <a:cs typeface="Calibri" charset="0"/>
              </a:rPr>
              <a:t>Global Model Development – </a:t>
            </a:r>
            <a:r>
              <a:rPr lang="en-US" sz="4000" dirty="0" smtClean="0">
                <a:latin typeface="Calibri" charset="0"/>
                <a:ea typeface="Calibri" charset="0"/>
                <a:cs typeface="Calibri" charset="0"/>
              </a:rPr>
              <a:t>GFS/EnKF</a:t>
            </a:r>
            <a:endParaRPr lang="en-US" sz="48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5310781" y="6614469"/>
            <a:ext cx="37210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alibri" charset="0"/>
                <a:ea typeface="Arial" charset="0"/>
                <a:cs typeface="Arial" charset="0"/>
              </a:rPr>
              <a:t>Global Model Team - Tom </a:t>
            </a:r>
            <a:r>
              <a:rPr lang="en-US" sz="1100" dirty="0" err="1">
                <a:latin typeface="Calibri" charset="0"/>
                <a:ea typeface="Arial" charset="0"/>
                <a:cs typeface="Arial" charset="0"/>
              </a:rPr>
              <a:t>Hamill</a:t>
            </a:r>
            <a:r>
              <a:rPr lang="en-US" sz="1100" dirty="0">
                <a:latin typeface="Calibri" charset="0"/>
                <a:ea typeface="Arial" charset="0"/>
                <a:cs typeface="Arial" charset="0"/>
              </a:rPr>
              <a:t> &amp; Jeff </a:t>
            </a:r>
            <a:r>
              <a:rPr lang="en-US" sz="1100" dirty="0" smtClean="0">
                <a:latin typeface="Calibri" charset="0"/>
                <a:ea typeface="Arial" charset="0"/>
                <a:cs typeface="Arial" charset="0"/>
              </a:rPr>
              <a:t>Whitaker </a:t>
            </a:r>
            <a:r>
              <a:rPr lang="en-US" sz="1100" dirty="0">
                <a:latin typeface="Calibri" charset="0"/>
                <a:ea typeface="Arial" charset="0"/>
                <a:cs typeface="Arial" charset="0"/>
              </a:rPr>
              <a:t>(ESRL)</a:t>
            </a:r>
          </a:p>
        </p:txBody>
      </p:sp>
      <p:pic>
        <p:nvPicPr>
          <p:cNvPr id="31748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3375" y="1417638"/>
            <a:ext cx="40989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2288" y="1404938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Box 12"/>
          <p:cNvSpPr txBox="1">
            <a:spLocks noChangeArrowheads="1"/>
          </p:cNvSpPr>
          <p:nvPr/>
        </p:nvSpPr>
        <p:spPr bwMode="auto">
          <a:xfrm>
            <a:off x="4283075" y="5943600"/>
            <a:ext cx="35956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 charset="0"/>
                <a:ea typeface="Calibri" charset="0"/>
                <a:cs typeface="Calibri" charset="0"/>
              </a:rPr>
              <a:t>http://ruc.noaa.gov/hfip/gfsenkf</a:t>
            </a:r>
          </a:p>
        </p:txBody>
      </p:sp>
      <p:sp>
        <p:nvSpPr>
          <p:cNvPr id="31751" name="Rectangle 3"/>
          <p:cNvSpPr>
            <a:spLocks/>
          </p:cNvSpPr>
          <p:nvPr/>
        </p:nvSpPr>
        <p:spPr bwMode="auto">
          <a:xfrm>
            <a:off x="2878138" y="1281113"/>
            <a:ext cx="3594100" cy="276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 b="1">
                <a:latin typeface="Calibri" charset="0"/>
                <a:ea typeface="Arial" charset="0"/>
                <a:cs typeface="Arial" charset="0"/>
                <a:sym typeface="Arial" charset="0"/>
              </a:rPr>
              <a:t>Tomas (21L) – init 00Z 2 November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4500" y="1339850"/>
            <a:ext cx="81724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47317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4400" dirty="0" smtClean="0">
                <a:solidFill>
                  <a:srgbClr val="FFFFFF"/>
                </a:solidFill>
              </a:rPr>
              <a:t>Global Model Development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Track </a:t>
            </a:r>
            <a:r>
              <a:rPr lang="en-US" sz="3200" dirty="0">
                <a:solidFill>
                  <a:srgbClr val="FFFFFF"/>
                </a:solidFill>
              </a:rPr>
              <a:t>Error </a:t>
            </a:r>
            <a:r>
              <a:rPr lang="en-US" sz="3200" dirty="0" smtClean="0">
                <a:solidFill>
                  <a:srgbClr val="FFFFFF"/>
                </a:solidFill>
              </a:rPr>
              <a:t>(</a:t>
            </a:r>
            <a:r>
              <a:rPr lang="en-US" sz="3200" dirty="0">
                <a:solidFill>
                  <a:srgbClr val="FFFFFF"/>
                </a:solidFill>
              </a:rPr>
              <a:t>2010-2011</a:t>
            </a:r>
            <a:r>
              <a:rPr lang="en-US" sz="3200" dirty="0" smtClean="0">
                <a:solidFill>
                  <a:srgbClr val="FFFFFF"/>
                </a:solidFill>
              </a:rPr>
              <a:t>)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706" y="1338948"/>
            <a:ext cx="89042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310781" y="6614469"/>
            <a:ext cx="37210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alibri" charset="0"/>
                <a:ea typeface="Arial" charset="0"/>
                <a:cs typeface="Arial" charset="0"/>
              </a:rPr>
              <a:t>Global Model Team </a:t>
            </a:r>
            <a:r>
              <a:rPr lang="en-US" sz="1100" dirty="0" smtClean="0">
                <a:latin typeface="Calibri" charset="0"/>
                <a:ea typeface="Arial" charset="0"/>
                <a:cs typeface="Arial" charset="0"/>
              </a:rPr>
              <a:t>– Mike Fiorino (</a:t>
            </a:r>
            <a:r>
              <a:rPr lang="en-US" sz="1100" dirty="0">
                <a:latin typeface="Calibri" charset="0"/>
                <a:ea typeface="Arial" charset="0"/>
                <a:cs typeface="Arial" charset="0"/>
              </a:rPr>
              <a:t>ESRL)</a:t>
            </a:r>
          </a:p>
        </p:txBody>
      </p:sp>
    </p:spTree>
    <p:extLst>
      <p:ext uri="{BB962C8B-B14F-4D97-AF65-F5344CB8AC3E}">
        <p14:creationId xmlns:p14="http://schemas.microsoft.com/office/powerpoint/2010/main" val="299868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202993"/>
            <a:ext cx="7772400" cy="14700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7348" name="Picture 4" descr="ellipses_2011081812_97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91768"/>
            <a:ext cx="91440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943600" y="2815768"/>
            <a:ext cx="2133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/>
              <a:t>Forecast lead time in days</a:t>
            </a:r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 flipH="1">
            <a:off x="6248400" y="3044368"/>
            <a:ext cx="533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4800600" y="2206168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/>
              <a:t>Ellipse includes 80% of members</a:t>
            </a:r>
          </a:p>
        </p:txBody>
      </p:sp>
      <p:sp>
        <p:nvSpPr>
          <p:cNvPr id="57352" name="Line 8"/>
          <p:cNvSpPr>
            <a:spLocks noChangeShapeType="1"/>
          </p:cNvSpPr>
          <p:nvPr/>
        </p:nvSpPr>
        <p:spPr bwMode="auto">
          <a:xfrm>
            <a:off x="5257800" y="2587168"/>
            <a:ext cx="457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3505200" y="3577768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Irene named</a:t>
            </a:r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V="1">
            <a:off x="4953000" y="3425368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667657" y="4740948"/>
            <a:ext cx="83058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227013" indent="-227013" eaLnBrk="1" hangingPunct="1">
              <a:spcBef>
                <a:spcPct val="50000"/>
              </a:spcBef>
              <a:buFont typeface="Arial"/>
              <a:buChar char="•"/>
            </a:pPr>
            <a:r>
              <a:rPr lang="en-US" sz="1600" b="1" dirty="0" smtClean="0"/>
              <a:t>Irene </a:t>
            </a:r>
            <a:r>
              <a:rPr lang="en-US" sz="1600" b="1" dirty="0"/>
              <a:t>declared an investigation area at 1200Z on August 18, 2011</a:t>
            </a:r>
          </a:p>
          <a:p>
            <a:pPr marL="227013" indent="-227013" eaLnBrk="1" hangingPunct="1">
              <a:spcBef>
                <a:spcPct val="50000"/>
              </a:spcBef>
              <a:buFontTx/>
              <a:buChar char="•"/>
            </a:pPr>
            <a:r>
              <a:rPr lang="en-US" sz="1600" b="1" dirty="0"/>
              <a:t>Irene named at 0000Z August 21, 2011</a:t>
            </a:r>
          </a:p>
          <a:p>
            <a:pPr marL="227013" indent="-227013" eaLnBrk="1" hangingPunct="1">
              <a:buFontTx/>
              <a:buChar char="•"/>
            </a:pPr>
            <a:r>
              <a:rPr lang="en-US" sz="1600" b="1" dirty="0"/>
              <a:t>Initial indication of the formation of Irene from ensemble at </a:t>
            </a:r>
            <a:r>
              <a:rPr lang="en-US" sz="1800" b="1" dirty="0">
                <a:solidFill>
                  <a:srgbClr val="FF0000"/>
                </a:solidFill>
              </a:rPr>
              <a:t>00Z </a:t>
            </a:r>
            <a:r>
              <a:rPr lang="en-US" sz="1800" b="1" dirty="0" smtClean="0">
                <a:solidFill>
                  <a:srgbClr val="FF0000"/>
                </a:solidFill>
              </a:rPr>
              <a:t>16 August 2011</a:t>
            </a:r>
            <a:endParaRPr lang="en-US" sz="1800" b="1" dirty="0">
              <a:solidFill>
                <a:srgbClr val="FF0000"/>
              </a:solidFill>
            </a:endParaRPr>
          </a:p>
          <a:p>
            <a:pPr marL="688975" lvl="1" indent="-231775" eaLnBrk="1" hangingPunct="1">
              <a:buFontTx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2 days before it was declared an investigation area</a:t>
            </a:r>
          </a:p>
          <a:p>
            <a:pPr marL="688975" lvl="1" indent="-231775" eaLnBrk="1" hangingPunct="1">
              <a:buFontTx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5 days before it was </a:t>
            </a:r>
            <a:r>
              <a:rPr lang="en-US" sz="1600" b="1" dirty="0" smtClean="0">
                <a:solidFill>
                  <a:srgbClr val="FF0000"/>
                </a:solidFill>
              </a:rPr>
              <a:t>named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3352800" y="1748968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b="1"/>
              <a:t>Ensemble mean track</a:t>
            </a:r>
          </a:p>
        </p:txBody>
      </p:sp>
      <p:sp>
        <p:nvSpPr>
          <p:cNvPr id="57357" name="Line 13"/>
          <p:cNvSpPr>
            <a:spLocks noChangeShapeType="1"/>
          </p:cNvSpPr>
          <p:nvPr/>
        </p:nvSpPr>
        <p:spPr bwMode="auto">
          <a:xfrm>
            <a:off x="3733800" y="2206168"/>
            <a:ext cx="533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928813" y="1369556"/>
            <a:ext cx="2795587" cy="2055812"/>
            <a:chOff x="1929482" y="1296395"/>
            <a:chExt cx="2794918" cy="2056405"/>
          </a:xfrm>
        </p:grpSpPr>
        <p:cxnSp>
          <p:nvCxnSpPr>
            <p:cNvPr id="57360" name="Straight Connector 2"/>
            <p:cNvCxnSpPr>
              <a:cxnSpLocks noChangeShapeType="1"/>
            </p:cNvCxnSpPr>
            <p:nvPr/>
          </p:nvCxnSpPr>
          <p:spPr bwMode="auto">
            <a:xfrm flipH="1" flipV="1">
              <a:off x="4114800" y="3200400"/>
              <a:ext cx="609600" cy="152400"/>
            </a:xfrm>
            <a:prstGeom prst="line">
              <a:avLst/>
            </a:prstGeom>
            <a:noFill/>
            <a:ln w="38100" algn="ctr">
              <a:solidFill>
                <a:srgbClr val="00CC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Box 16"/>
            <p:cNvSpPr txBox="1"/>
            <p:nvPr/>
          </p:nvSpPr>
          <p:spPr>
            <a:xfrm>
              <a:off x="1929482" y="1296395"/>
              <a:ext cx="2336241" cy="2763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dirty="0">
                  <a:latin typeface="+mj-lt"/>
                  <a:cs typeface="Times New Roman" pitchFamily="18" charset="0"/>
                </a:rPr>
                <a:t>Observed Track (Aug 21 – 26</a:t>
              </a:r>
              <a:r>
                <a:rPr lang="en-US" sz="1200" b="1" dirty="0">
                  <a:latin typeface="+mj-lt"/>
                </a:rPr>
                <a:t>)</a:t>
              </a:r>
            </a:p>
          </p:txBody>
        </p:sp>
        <p:cxnSp>
          <p:nvCxnSpPr>
            <p:cNvPr id="57362" name="Straight Arrow Connector 24"/>
            <p:cNvCxnSpPr>
              <a:cxnSpLocks noChangeShapeType="1"/>
            </p:cNvCxnSpPr>
            <p:nvPr/>
          </p:nvCxnSpPr>
          <p:spPr bwMode="auto">
            <a:xfrm flipH="1">
              <a:off x="2124075" y="1550808"/>
              <a:ext cx="323850" cy="278237"/>
            </a:xfrm>
            <a:prstGeom prst="straightConnector1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363" name="Straight Connector 30"/>
            <p:cNvCxnSpPr>
              <a:cxnSpLocks noChangeShapeType="1"/>
            </p:cNvCxnSpPr>
            <p:nvPr/>
          </p:nvCxnSpPr>
          <p:spPr bwMode="auto">
            <a:xfrm flipH="1" flipV="1">
              <a:off x="3505200" y="2819400"/>
              <a:ext cx="609600" cy="381000"/>
            </a:xfrm>
            <a:prstGeom prst="line">
              <a:avLst/>
            </a:prstGeom>
            <a:noFill/>
            <a:ln w="38100" algn="ctr">
              <a:solidFill>
                <a:srgbClr val="00CC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364" name="Straight Connector 9221"/>
            <p:cNvCxnSpPr>
              <a:cxnSpLocks noChangeShapeType="1"/>
            </p:cNvCxnSpPr>
            <p:nvPr/>
          </p:nvCxnSpPr>
          <p:spPr bwMode="auto">
            <a:xfrm flipH="1" flipV="1">
              <a:off x="2971800" y="2667000"/>
              <a:ext cx="533400" cy="152400"/>
            </a:xfrm>
            <a:prstGeom prst="line">
              <a:avLst/>
            </a:prstGeom>
            <a:noFill/>
            <a:ln w="38100" algn="ctr">
              <a:solidFill>
                <a:srgbClr val="00CC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365" name="Straight Connector 9223"/>
            <p:cNvCxnSpPr>
              <a:cxnSpLocks noChangeShapeType="1"/>
            </p:cNvCxnSpPr>
            <p:nvPr/>
          </p:nvCxnSpPr>
          <p:spPr bwMode="auto">
            <a:xfrm flipH="1" flipV="1">
              <a:off x="2514600" y="2286000"/>
              <a:ext cx="457200" cy="381000"/>
            </a:xfrm>
            <a:prstGeom prst="line">
              <a:avLst/>
            </a:prstGeom>
            <a:noFill/>
            <a:ln w="38100" algn="ctr">
              <a:solidFill>
                <a:srgbClr val="00CC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366" name="Straight Connector 9225"/>
            <p:cNvCxnSpPr>
              <a:cxnSpLocks noChangeShapeType="1"/>
            </p:cNvCxnSpPr>
            <p:nvPr/>
          </p:nvCxnSpPr>
          <p:spPr bwMode="auto">
            <a:xfrm flipH="1" flipV="1">
              <a:off x="2057400" y="1828800"/>
              <a:ext cx="457200" cy="457200"/>
            </a:xfrm>
            <a:prstGeom prst="line">
              <a:avLst/>
            </a:prstGeom>
            <a:noFill/>
            <a:ln w="38100" algn="ctr">
              <a:solidFill>
                <a:srgbClr val="00CC00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Rectangle 17"/>
          <p:cNvSpPr txBox="1">
            <a:spLocks noChangeArrowheads="1"/>
          </p:cNvSpPr>
          <p:nvPr/>
        </p:nvSpPr>
        <p:spPr>
          <a:xfrm>
            <a:off x="50800" y="0"/>
            <a:ext cx="7696200" cy="1333500"/>
          </a:xfrm>
          <a:prstGeom prst="rect">
            <a:avLst/>
          </a:prstGeom>
        </p:spPr>
        <p:txBody>
          <a:bodyPr rIns="30479"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eaLnBrk="1" hangingPunct="1"/>
            <a:r>
              <a:rPr lang="en-US" sz="4800" smtClean="0">
                <a:latin typeface="Calibri" charset="0"/>
                <a:ea typeface="Calibri" charset="0"/>
                <a:cs typeface="Calibri" charset="0"/>
              </a:rPr>
              <a:t>Global Model Development - </a:t>
            </a:r>
            <a:r>
              <a:rPr lang="en-US" sz="4000" smtClean="0">
                <a:latin typeface="Calibri" charset="0"/>
                <a:ea typeface="Calibri" charset="0"/>
                <a:cs typeface="Calibri" charset="0"/>
              </a:rPr>
              <a:t>Genesis</a:t>
            </a:r>
            <a:endParaRPr lang="en-US" sz="4800" dirty="0" smtClean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5310781" y="6614469"/>
            <a:ext cx="372109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100" dirty="0" smtClean="0">
                <a:latin typeface="Calibri" charset="0"/>
                <a:ea typeface="Arial" charset="0"/>
                <a:cs typeface="Arial" charset="0"/>
              </a:rPr>
              <a:t>Global Model Team - Tom </a:t>
            </a:r>
            <a:r>
              <a:rPr lang="en-US" sz="1100" dirty="0" err="1">
                <a:latin typeface="Calibri" charset="0"/>
                <a:ea typeface="Arial" charset="0"/>
                <a:cs typeface="Arial" charset="0"/>
              </a:rPr>
              <a:t>Hamill</a:t>
            </a:r>
            <a:r>
              <a:rPr lang="en-US" sz="1100" dirty="0">
                <a:latin typeface="Calibri" charset="0"/>
                <a:ea typeface="Arial" charset="0"/>
                <a:cs typeface="Arial" charset="0"/>
              </a:rPr>
              <a:t> &amp; Jeff </a:t>
            </a:r>
            <a:r>
              <a:rPr lang="en-US" sz="1100" dirty="0" smtClean="0">
                <a:latin typeface="Calibri" charset="0"/>
                <a:ea typeface="Arial" charset="0"/>
                <a:cs typeface="Arial" charset="0"/>
              </a:rPr>
              <a:t>Whitaker </a:t>
            </a:r>
            <a:r>
              <a:rPr lang="en-US" sz="1100" dirty="0">
                <a:latin typeface="Calibri" charset="0"/>
                <a:ea typeface="Arial" charset="0"/>
                <a:cs typeface="Arial" charset="0"/>
              </a:rPr>
              <a:t>(ESRL)</a:t>
            </a:r>
          </a:p>
        </p:txBody>
      </p:sp>
    </p:spTree>
    <p:extLst>
      <p:ext uri="{BB962C8B-B14F-4D97-AF65-F5344CB8AC3E}">
        <p14:creationId xmlns:p14="http://schemas.microsoft.com/office/powerpoint/2010/main" val="2656207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 Box 1035"/>
          <p:cNvSpPr txBox="1">
            <a:spLocks noChangeArrowheads="1"/>
          </p:cNvSpPr>
          <p:nvPr/>
        </p:nvSpPr>
        <p:spPr bwMode="auto">
          <a:xfrm>
            <a:off x="5954550" y="1303376"/>
            <a:ext cx="2989877" cy="493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 marL="369888" indent="-36988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ct val="20000"/>
              </a:spcBef>
            </a:pPr>
            <a:r>
              <a:rPr lang="en-US" sz="1800" dirty="0" smtClean="0">
                <a:latin typeface="Calibri" charset="0"/>
              </a:rPr>
              <a:t>High-resolution research HWRF </a:t>
            </a:r>
            <a:r>
              <a:rPr lang="en-US" sz="1800" dirty="0">
                <a:latin typeface="Calibri" charset="0"/>
              </a:rPr>
              <a:t>system </a:t>
            </a:r>
            <a:r>
              <a:rPr lang="en-US" sz="1800" dirty="0" smtClean="0">
                <a:latin typeface="Calibri" charset="0"/>
              </a:rPr>
              <a:t>compliments </a:t>
            </a:r>
            <a:r>
              <a:rPr lang="en-US" sz="1800" dirty="0">
                <a:latin typeface="Calibri" charset="0"/>
              </a:rPr>
              <a:t>operations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Calibri" charset="0"/>
              </a:rPr>
              <a:t>Improved resolution and improved understanding of forecast at </a:t>
            </a:r>
            <a:r>
              <a:rPr lang="en-US" sz="1800" dirty="0" smtClean="0">
                <a:latin typeface="Calibri" charset="0"/>
              </a:rPr>
              <a:t>3 </a:t>
            </a:r>
            <a:r>
              <a:rPr lang="en-US" sz="1800" dirty="0">
                <a:latin typeface="Calibri" charset="0"/>
              </a:rPr>
              <a:t>km resolution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Calibri" charset="0"/>
              </a:rPr>
              <a:t>Incorporate observations on vortex scale for improved model initialization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Calibri" charset="0"/>
              </a:rPr>
              <a:t>Incorporate appropriate representation of physical processes in tropics for 1-3 km resolution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>
                <a:latin typeface="Calibri" charset="0"/>
              </a:rPr>
              <a:t>Code management and community support through unified repository supported by DTC</a:t>
            </a:r>
          </a:p>
        </p:txBody>
      </p:sp>
      <p:cxnSp>
        <p:nvCxnSpPr>
          <p:cNvPr id="64" name="Straight Arrow Connector 63"/>
          <p:cNvCxnSpPr>
            <a:stCxn id="4" idx="2"/>
            <a:endCxn id="6" idx="0"/>
          </p:cNvCxnSpPr>
          <p:nvPr/>
        </p:nvCxnSpPr>
        <p:spPr bwMode="auto">
          <a:xfrm>
            <a:off x="1415438" y="2189987"/>
            <a:ext cx="0" cy="29343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" idx="2"/>
            <a:endCxn id="7" idx="0"/>
          </p:cNvCxnSpPr>
          <p:nvPr/>
        </p:nvCxnSpPr>
        <p:spPr bwMode="auto">
          <a:xfrm>
            <a:off x="1415438" y="2832325"/>
            <a:ext cx="7552" cy="30219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 bwMode="auto">
          <a:xfrm>
            <a:off x="1386701" y="3474349"/>
            <a:ext cx="10297" cy="362865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21" idx="3"/>
            <a:endCxn id="8" idx="1"/>
          </p:cNvCxnSpPr>
          <p:nvPr/>
        </p:nvCxnSpPr>
        <p:spPr bwMode="auto">
          <a:xfrm flipV="1">
            <a:off x="944466" y="4025027"/>
            <a:ext cx="83167" cy="365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 bwMode="auto">
          <a:xfrm>
            <a:off x="1322388" y="3863975"/>
            <a:ext cx="1587" cy="2413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17" idx="2"/>
            <a:endCxn id="19" idx="0"/>
          </p:cNvCxnSpPr>
          <p:nvPr/>
        </p:nvCxnSpPr>
        <p:spPr bwMode="auto">
          <a:xfrm>
            <a:off x="1437028" y="5696564"/>
            <a:ext cx="759" cy="23556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stCxn id="17" idx="3"/>
            <a:endCxn id="41" idx="1"/>
          </p:cNvCxnSpPr>
          <p:nvPr/>
        </p:nvCxnSpPr>
        <p:spPr bwMode="auto">
          <a:xfrm>
            <a:off x="2213877" y="5487075"/>
            <a:ext cx="434977" cy="567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41" idx="2"/>
            <a:endCxn id="18" idx="0"/>
          </p:cNvCxnSpPr>
          <p:nvPr/>
        </p:nvCxnSpPr>
        <p:spPr bwMode="auto">
          <a:xfrm>
            <a:off x="3360958" y="5751285"/>
            <a:ext cx="4540" cy="1995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19" idx="3"/>
            <a:endCxn id="18" idx="1"/>
          </p:cNvCxnSpPr>
          <p:nvPr/>
        </p:nvCxnSpPr>
        <p:spPr bwMode="auto">
          <a:xfrm>
            <a:off x="2054249" y="6151834"/>
            <a:ext cx="567392" cy="111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18" idx="3"/>
            <a:endCxn id="20" idx="1"/>
          </p:cNvCxnSpPr>
          <p:nvPr/>
        </p:nvCxnSpPr>
        <p:spPr bwMode="auto">
          <a:xfrm flipV="1">
            <a:off x="4109354" y="5370574"/>
            <a:ext cx="390072" cy="79239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>
            <a:stCxn id="5" idx="2"/>
            <a:endCxn id="10" idx="0"/>
          </p:cNvCxnSpPr>
          <p:nvPr/>
        </p:nvCxnSpPr>
        <p:spPr bwMode="auto">
          <a:xfrm flipH="1">
            <a:off x="3342665" y="2189987"/>
            <a:ext cx="3801" cy="2934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stCxn id="10" idx="2"/>
            <a:endCxn id="11" idx="0"/>
          </p:cNvCxnSpPr>
          <p:nvPr/>
        </p:nvCxnSpPr>
        <p:spPr bwMode="auto">
          <a:xfrm>
            <a:off x="3342665" y="2832325"/>
            <a:ext cx="0" cy="24525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>
            <a:stCxn id="11" idx="2"/>
            <a:endCxn id="12" idx="0"/>
          </p:cNvCxnSpPr>
          <p:nvPr/>
        </p:nvCxnSpPr>
        <p:spPr bwMode="auto">
          <a:xfrm>
            <a:off x="3342665" y="3525755"/>
            <a:ext cx="3801" cy="2510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>
            <a:stCxn id="12" idx="2"/>
            <a:endCxn id="13" idx="0"/>
          </p:cNvCxnSpPr>
          <p:nvPr/>
        </p:nvCxnSpPr>
        <p:spPr bwMode="auto">
          <a:xfrm>
            <a:off x="3346466" y="4267363"/>
            <a:ext cx="760" cy="16027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>
            <a:stCxn id="13" idx="2"/>
            <a:endCxn id="41" idx="0"/>
          </p:cNvCxnSpPr>
          <p:nvPr/>
        </p:nvCxnSpPr>
        <p:spPr bwMode="auto">
          <a:xfrm>
            <a:off x="3347226" y="5001360"/>
            <a:ext cx="13732" cy="23285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5" idx="3"/>
            <a:endCxn id="15" idx="1"/>
          </p:cNvCxnSpPr>
          <p:nvPr/>
        </p:nvCxnSpPr>
        <p:spPr bwMode="auto">
          <a:xfrm>
            <a:off x="4127876" y="1944001"/>
            <a:ext cx="193342" cy="34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>
            <a:stCxn id="12" idx="3"/>
            <a:endCxn id="16" idx="1"/>
          </p:cNvCxnSpPr>
          <p:nvPr/>
        </p:nvCxnSpPr>
        <p:spPr bwMode="auto">
          <a:xfrm>
            <a:off x="4123315" y="4022107"/>
            <a:ext cx="176297" cy="573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28988" y="1269966"/>
            <a:ext cx="5816279" cy="5152602"/>
            <a:chOff x="-105424" y="661649"/>
            <a:chExt cx="6073555" cy="5603122"/>
          </a:xfrm>
        </p:grpSpPr>
        <p:grpSp>
          <p:nvGrpSpPr>
            <p:cNvPr id="22532" name="Group 1"/>
            <p:cNvGrpSpPr>
              <a:grpSpLocks/>
            </p:cNvGrpSpPr>
            <p:nvPr/>
          </p:nvGrpSpPr>
          <p:grpSpPr bwMode="auto">
            <a:xfrm>
              <a:off x="-105424" y="661649"/>
              <a:ext cx="6060444" cy="5551486"/>
              <a:chOff x="-88145" y="294372"/>
              <a:chExt cx="9954770" cy="5571629"/>
            </a:xfrm>
          </p:grpSpPr>
          <p:grpSp>
            <p:nvGrpSpPr>
              <p:cNvPr id="22556" name="Group 39"/>
              <p:cNvGrpSpPr>
                <a:grpSpLocks/>
              </p:cNvGrpSpPr>
              <p:nvPr/>
            </p:nvGrpSpPr>
            <p:grpSpPr bwMode="auto">
              <a:xfrm>
                <a:off x="-88145" y="294372"/>
                <a:ext cx="9954770" cy="5571629"/>
                <a:chOff x="-88146" y="294372"/>
                <a:chExt cx="9954770" cy="5571629"/>
              </a:xfrm>
            </p:grpSpPr>
            <p:sp>
              <p:nvSpPr>
                <p:cNvPr id="4" name="Rounded Rectangle 3"/>
                <p:cNvSpPr/>
                <p:nvPr/>
              </p:nvSpPr>
              <p:spPr>
                <a:xfrm>
                  <a:off x="784636" y="761537"/>
                  <a:ext cx="2667573" cy="536929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lnSpc>
                      <a:spcPct val="60000"/>
                    </a:lnSpc>
                    <a:spcBef>
                      <a:spcPct val="50000"/>
                    </a:spcBef>
                    <a:defRPr/>
                  </a:pPr>
                  <a:r>
                    <a:rPr lang="en-US" sz="1000" b="1" i="1" dirty="0">
                      <a:solidFill>
                        <a:schemeClr val="bg1"/>
                      </a:solidFill>
                      <a:latin typeface="Calibri" pitchFamily="-64" charset="0"/>
                    </a:rPr>
                    <a:t>HWRF Vortex</a:t>
                  </a:r>
                </a:p>
                <a:p>
                  <a:pPr algn="ctr">
                    <a:lnSpc>
                      <a:spcPct val="60000"/>
                    </a:lnSpc>
                    <a:spcBef>
                      <a:spcPct val="50000"/>
                    </a:spcBef>
                    <a:defRPr/>
                  </a:pPr>
                  <a:r>
                    <a:rPr lang="en-US" sz="1000" b="1" i="1" dirty="0">
                      <a:solidFill>
                        <a:schemeClr val="bg1"/>
                      </a:solidFill>
                      <a:latin typeface="Calibri" pitchFamily="-64" charset="0"/>
                    </a:rPr>
                    <a:t>Assimilation &amp; GSI</a:t>
                  </a:r>
                  <a:endParaRPr lang="en-US" sz="800" b="1" dirty="0">
                    <a:solidFill>
                      <a:schemeClr val="bg1"/>
                    </a:solidFill>
                    <a:latin typeface="Calibri" pitchFamily="-64" charset="0"/>
                  </a:endParaRPr>
                </a:p>
              </p:txBody>
            </p:sp>
            <p:sp>
              <p:nvSpPr>
                <p:cNvPr id="5" name="Rounded Rectangle 4"/>
                <p:cNvSpPr/>
                <p:nvPr/>
              </p:nvSpPr>
              <p:spPr>
                <a:xfrm>
                  <a:off x="4090290" y="761537"/>
                  <a:ext cx="2680610" cy="536929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WRF pre-processing system Flexibility for testing initial</a:t>
                  </a:r>
                </a:p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Conditions for research</a:t>
                  </a:r>
                </a:p>
              </p:txBody>
            </p:sp>
            <p:sp>
              <p:nvSpPr>
                <p:cNvPr id="6" name="Rounded Rectangle 5"/>
                <p:cNvSpPr/>
                <p:nvPr/>
              </p:nvSpPr>
              <p:spPr>
                <a:xfrm>
                  <a:off x="784636" y="1618711"/>
                  <a:ext cx="2667573" cy="380790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100" b="1" dirty="0">
                      <a:solidFill>
                        <a:schemeClr val="bg1"/>
                      </a:solidFill>
                      <a:latin typeface="Calibri" pitchFamily="-64" charset="0"/>
                    </a:rPr>
                    <a:t>NMM dynamics  with</a:t>
                  </a:r>
                </a:p>
                <a:p>
                  <a:pPr algn="ctr">
                    <a:defRPr/>
                  </a:pPr>
                  <a:r>
                    <a:rPr lang="en-US" sz="1100" b="1" dirty="0">
                      <a:solidFill>
                        <a:schemeClr val="bg1"/>
                      </a:solidFill>
                      <a:latin typeface="Calibri" pitchFamily="-64" charset="0"/>
                    </a:rPr>
                    <a:t>one moving nest</a:t>
                  </a:r>
                  <a:endParaRPr lang="en-US" sz="1000" b="1" dirty="0">
                    <a:solidFill>
                      <a:schemeClr val="bg1"/>
                    </a:solidFill>
                    <a:latin typeface="Calibri" pitchFamily="-64" charset="0"/>
                  </a:endParaRPr>
                </a:p>
              </p:txBody>
            </p:sp>
            <p:sp>
              <p:nvSpPr>
                <p:cNvPr id="7" name="Rounded Rectangle 6"/>
                <p:cNvSpPr/>
                <p:nvPr/>
              </p:nvSpPr>
              <p:spPr>
                <a:xfrm>
                  <a:off x="797589" y="2329305"/>
                  <a:ext cx="2667571" cy="380790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Operating resolution 27:</a:t>
                  </a:r>
                  <a:r>
                    <a:rPr lang="en-US" sz="1000" b="1" u="sng" dirty="0">
                      <a:solidFill>
                        <a:schemeClr val="bg1"/>
                      </a:solidFill>
                      <a:latin typeface="Calibri" pitchFamily="-64" charset="0"/>
                    </a:rPr>
                    <a:t>9</a:t>
                  </a:r>
                </a:p>
              </p:txBody>
            </p:sp>
            <p:sp>
              <p:nvSpPr>
                <p:cNvPr id="8" name="Rounded Rectangle 7"/>
                <p:cNvSpPr/>
                <p:nvPr/>
              </p:nvSpPr>
              <p:spPr>
                <a:xfrm>
                  <a:off x="1453244" y="3097256"/>
                  <a:ext cx="2091292" cy="407875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GFDL/GFS Physics/</a:t>
                  </a:r>
                </a:p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Slab LSM</a:t>
                  </a:r>
                </a:p>
              </p:txBody>
            </p:sp>
            <p:sp>
              <p:nvSpPr>
                <p:cNvPr id="9" name="Rounded Rectangle 8"/>
                <p:cNvSpPr/>
                <p:nvPr/>
              </p:nvSpPr>
              <p:spPr>
                <a:xfrm>
                  <a:off x="992464" y="3782358"/>
                  <a:ext cx="2320762" cy="489131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HWRF post-processor</a:t>
                  </a:r>
                </a:p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&amp; HPLOT</a:t>
                  </a:r>
                </a:p>
              </p:txBody>
            </p:sp>
            <p:sp>
              <p:nvSpPr>
                <p:cNvPr id="10" name="Rounded Rectangle 9"/>
                <p:cNvSpPr/>
                <p:nvPr/>
              </p:nvSpPr>
              <p:spPr>
                <a:xfrm>
                  <a:off x="4090290" y="1618711"/>
                  <a:ext cx="2667573" cy="38079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NMM dynamics  with </a:t>
                  </a:r>
                </a:p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 multiple moving nests </a:t>
                  </a:r>
                </a:p>
              </p:txBody>
            </p:sp>
            <p:sp>
              <p:nvSpPr>
                <p:cNvPr id="11" name="Rounded Rectangle 10"/>
                <p:cNvSpPr/>
                <p:nvPr/>
              </p:nvSpPr>
              <p:spPr>
                <a:xfrm>
                  <a:off x="4090290" y="2267168"/>
                  <a:ext cx="2667573" cy="48913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Operating resolution</a:t>
                  </a:r>
                </a:p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27:</a:t>
                  </a:r>
                  <a:r>
                    <a:rPr lang="en-US" sz="1000" b="1" u="sng" dirty="0">
                      <a:solidFill>
                        <a:schemeClr val="bg1"/>
                      </a:solidFill>
                      <a:latin typeface="Calibri" pitchFamily="-64" charset="0"/>
                    </a:rPr>
                    <a:t>9</a:t>
                  </a: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, 9:</a:t>
                  </a:r>
                  <a:r>
                    <a:rPr lang="en-US" sz="1000" b="1" u="sng" dirty="0">
                      <a:solidFill>
                        <a:schemeClr val="bg1"/>
                      </a:solidFill>
                      <a:latin typeface="Calibri" pitchFamily="-64" charset="0"/>
                    </a:rPr>
                    <a:t>3</a:t>
                  </a: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 and </a:t>
                  </a:r>
                  <a:r>
                    <a:rPr lang="en-US" sz="1000" b="1" dirty="0">
                      <a:solidFill>
                        <a:srgbClr val="FFFF00"/>
                      </a:solidFill>
                      <a:latin typeface="Calibri" pitchFamily="-64" charset="0"/>
                    </a:rPr>
                    <a:t>27:9:</a:t>
                  </a:r>
                  <a:r>
                    <a:rPr lang="en-US" sz="1000" b="1" u="sng" dirty="0">
                      <a:solidFill>
                        <a:srgbClr val="FFFF00"/>
                      </a:solidFill>
                      <a:latin typeface="Calibri" pitchFamily="-64" charset="0"/>
                    </a:rPr>
                    <a:t>3</a:t>
                  </a:r>
                  <a:endParaRPr lang="en-US" sz="1000" b="1" dirty="0">
                    <a:solidFill>
                      <a:srgbClr val="FFFF00"/>
                    </a:solidFill>
                    <a:latin typeface="Calibri" pitchFamily="-64" charset="0"/>
                  </a:endParaRPr>
                </a:p>
              </p:txBody>
            </p:sp>
            <p:sp>
              <p:nvSpPr>
                <p:cNvPr id="12" name="Rounded Rectangle 11"/>
                <p:cNvSpPr/>
                <p:nvPr/>
              </p:nvSpPr>
              <p:spPr>
                <a:xfrm>
                  <a:off x="4098113" y="3030339"/>
                  <a:ext cx="2664964" cy="535335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GFDL/GFS Physics/</a:t>
                  </a:r>
                </a:p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NOAH LSM </a:t>
                  </a:r>
                  <a:r>
                    <a:rPr lang="en-US" sz="1000" b="1" i="1" dirty="0">
                      <a:solidFill>
                        <a:schemeClr val="bg1"/>
                      </a:solidFill>
                      <a:latin typeface="Calibri" pitchFamily="-64" charset="0"/>
                    </a:rPr>
                    <a:t>Consistent w/ 3 km res.</a:t>
                  </a:r>
                  <a:r>
                    <a:rPr lang="en-US" sz="1000" b="1" dirty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  <p:sp>
              <p:nvSpPr>
                <p:cNvPr id="13" name="Rounded Rectangle 12"/>
                <p:cNvSpPr/>
                <p:nvPr/>
              </p:nvSpPr>
              <p:spPr>
                <a:xfrm>
                  <a:off x="4098113" y="3740593"/>
                  <a:ext cx="2667571" cy="626151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Diapost: High Res.  Hurricane Post-Processing system</a:t>
                  </a:r>
                </a:p>
              </p:txBody>
            </p:sp>
            <p:sp>
              <p:nvSpPr>
                <p:cNvPr id="15" name="Rounded Rectangle 14"/>
                <p:cNvSpPr/>
                <p:nvPr/>
              </p:nvSpPr>
              <p:spPr>
                <a:xfrm>
                  <a:off x="7102528" y="751418"/>
                  <a:ext cx="2328635" cy="564770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900" b="1" dirty="0">
                      <a:solidFill>
                        <a:schemeClr val="bg1"/>
                      </a:solidFill>
                      <a:latin typeface="Calibri" pitchFamily="-64" charset="0"/>
                    </a:rPr>
                    <a:t>Hurricane </a:t>
                  </a:r>
                  <a:r>
                    <a:rPr lang="en-US" sz="900" b="1" dirty="0" err="1">
                      <a:solidFill>
                        <a:schemeClr val="bg1"/>
                      </a:solidFill>
                      <a:latin typeface="Calibri" pitchFamily="-64" charset="0"/>
                    </a:rPr>
                    <a:t>EnKF</a:t>
                  </a:r>
                  <a:r>
                    <a:rPr lang="en-US" sz="900" b="1" dirty="0">
                      <a:solidFill>
                        <a:schemeClr val="bg1"/>
                      </a:solidFill>
                      <a:latin typeface="Calibri" pitchFamily="-64" charset="0"/>
                    </a:rPr>
                    <a:t> Data </a:t>
                  </a:r>
                </a:p>
                <a:p>
                  <a:pPr algn="ctr">
                    <a:defRPr/>
                  </a:pPr>
                  <a:r>
                    <a:rPr lang="en-US" sz="900" b="1" dirty="0">
                      <a:solidFill>
                        <a:schemeClr val="bg1"/>
                      </a:solidFill>
                      <a:latin typeface="Calibri" pitchFamily="-64" charset="0"/>
                    </a:rPr>
                    <a:t>Assimilation System (HEDAS)</a:t>
                  </a:r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>
                <a:xfrm>
                  <a:off x="7065469" y="3046345"/>
                  <a:ext cx="2482262" cy="515844"/>
                </a:xfrm>
                <a:prstGeom prst="round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900" b="1" dirty="0">
                      <a:solidFill>
                        <a:schemeClr val="bg1"/>
                      </a:solidFill>
                      <a:latin typeface="Calibri" pitchFamily="-64" charset="0"/>
                    </a:rPr>
                    <a:t>Framework also </a:t>
                  </a:r>
                </a:p>
                <a:p>
                  <a:pPr algn="ctr">
                    <a:defRPr/>
                  </a:pPr>
                  <a:r>
                    <a:rPr lang="en-US" sz="900" b="1" dirty="0">
                      <a:solidFill>
                        <a:schemeClr val="bg1"/>
                      </a:solidFill>
                      <a:latin typeface="Calibri" pitchFamily="-64" charset="0"/>
                    </a:rPr>
                    <a:t>Includes Idealized</a:t>
                  </a:r>
                </a:p>
                <a:p>
                  <a:pPr algn="ctr">
                    <a:defRPr/>
                  </a:pPr>
                  <a:r>
                    <a:rPr lang="en-US" sz="900" b="1" dirty="0">
                      <a:solidFill>
                        <a:schemeClr val="bg1"/>
                      </a:solidFill>
                      <a:latin typeface="Calibri" pitchFamily="-64" charset="0"/>
                    </a:rPr>
                    <a:t>Cases/ 1-D HYCOM</a:t>
                  </a:r>
                </a:p>
              </p:txBody>
            </p:sp>
            <p:sp>
              <p:nvSpPr>
                <p:cNvPr id="17" name="Rounded Rectangle 16"/>
                <p:cNvSpPr/>
                <p:nvPr/>
              </p:nvSpPr>
              <p:spPr>
                <a:xfrm>
                  <a:off x="822971" y="4668211"/>
                  <a:ext cx="2664964" cy="457266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Release Version HWRF V3.2</a:t>
                  </a:r>
                </a:p>
              </p:txBody>
            </p:sp>
            <p:sp>
              <p:nvSpPr>
                <p:cNvPr id="18" name="Rounded Rectangle 17"/>
                <p:cNvSpPr/>
                <p:nvPr/>
              </p:nvSpPr>
              <p:spPr>
                <a:xfrm>
                  <a:off x="4187348" y="5403008"/>
                  <a:ext cx="2551782" cy="462993"/>
                </a:xfrm>
                <a:prstGeom prst="round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50" b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-64" charset="0"/>
                    </a:rPr>
                    <a:t>2012 </a:t>
                  </a:r>
                </a:p>
                <a:p>
                  <a:pPr algn="ctr">
                    <a:defRPr/>
                  </a:pPr>
                  <a:r>
                    <a:rPr lang="en-US" sz="1050" b="1" dirty="0" smtClean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-64" charset="0"/>
                    </a:rPr>
                    <a:t>operational </a:t>
                  </a:r>
                  <a:r>
                    <a:rPr lang="en-US" sz="1050" b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-64" charset="0"/>
                    </a:rPr>
                    <a:t>HWRF</a:t>
                  </a:r>
                </a:p>
              </p:txBody>
            </p:sp>
            <p:sp>
              <p:nvSpPr>
                <p:cNvPr id="19" name="Rounded Rectangle 18"/>
                <p:cNvSpPr/>
                <p:nvPr/>
              </p:nvSpPr>
              <p:spPr>
                <a:xfrm>
                  <a:off x="1099375" y="5382564"/>
                  <a:ext cx="2114760" cy="479571"/>
                </a:xfrm>
                <a:prstGeom prst="roundRect">
                  <a:avLst/>
                </a:prstGeom>
                <a:solidFill>
                  <a:schemeClr val="accent5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rgbClr val="FFC000"/>
                      </a:solidFill>
                      <a:latin typeface="Calibri" pitchFamily="-64" charset="0"/>
                    </a:rPr>
                    <a:t>Operational HWRF (2011)</a:t>
                  </a: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7408197" y="4432771"/>
                  <a:ext cx="2458427" cy="673852"/>
                </a:xfrm>
                <a:prstGeom prst="round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8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-64" charset="0"/>
                    </a:rPr>
                    <a:t>Tropical Prediction System</a:t>
                  </a:r>
                </a:p>
                <a:p>
                  <a:pPr algn="ctr">
                    <a:defRPr/>
                  </a:pPr>
                  <a:r>
                    <a:rPr lang="en-US" sz="8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-64" charset="0"/>
                    </a:rPr>
                    <a:t>(HWRF-GEN) Basin-Scale &amp;</a:t>
                  </a:r>
                </a:p>
                <a:p>
                  <a:pPr algn="ctr">
                    <a:defRPr/>
                  </a:pPr>
                  <a:r>
                    <a:rPr lang="en-US" sz="800" b="1" dirty="0">
                      <a:solidFill>
                        <a:schemeClr val="accent5">
                          <a:lumMod val="50000"/>
                        </a:schemeClr>
                      </a:solidFill>
                      <a:latin typeface="Calibri" pitchFamily="-64" charset="0"/>
                    </a:rPr>
                    <a:t>Multiple-Movable Nests and Hybrid/Ensemble DA</a:t>
                  </a:r>
                  <a:endParaRPr lang="en-US" sz="600" b="1" dirty="0">
                    <a:solidFill>
                      <a:schemeClr val="accent5">
                        <a:lumMod val="50000"/>
                      </a:schemeClr>
                    </a:solidFill>
                    <a:latin typeface="Calibri" pitchFamily="-64" charset="0"/>
                  </a:endParaRPr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>
                <a:xfrm>
                  <a:off x="-88146" y="3117970"/>
                  <a:ext cx="1398739" cy="374416"/>
                </a:xfrm>
                <a:prstGeom prst="roundRect">
                  <a:avLst/>
                </a:prstGeom>
                <a:solidFill>
                  <a:srgbClr val="9900C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anchor="ctr"/>
                <a:lstStyle/>
                <a:p>
                  <a:pPr algn="ctr">
                    <a:defRPr/>
                  </a:pPr>
                  <a:r>
                    <a:rPr lang="en-US" sz="1000" b="1" dirty="0">
                      <a:solidFill>
                        <a:schemeClr val="bg1"/>
                      </a:solidFill>
                      <a:latin typeface="Calibri" pitchFamily="-64" charset="0"/>
                    </a:rPr>
                    <a:t>Ocean Coupled</a:t>
                  </a: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250751" y="294372"/>
                  <a:ext cx="3862489" cy="47026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rgbClr val="9900CC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-64" charset="0"/>
                    </a:rPr>
                    <a:t>NCEP Operational HWRF (2.0) 2007 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4267606" y="294372"/>
                  <a:ext cx="5006587" cy="431773"/>
                </a:xfrm>
                <a:prstGeom prst="rect">
                  <a:avLst/>
                </a:prstGeom>
                <a:noFill/>
              </p:spPr>
              <p:txBody>
                <a:bodyPr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b="1" dirty="0">
                      <a:solidFill>
                        <a:srgbClr val="00B0F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itchFamily="-64" charset="0"/>
                    </a:rPr>
                    <a:t>AOML/HRD Research HWRF (V3.0.1) 2008</a:t>
                  </a:r>
                </a:p>
              </p:txBody>
            </p:sp>
          </p:grpSp>
          <p:sp>
            <p:nvSpPr>
              <p:cNvPr id="41" name="Rounded Rectangle 40"/>
              <p:cNvSpPr/>
              <p:nvPr/>
            </p:nvSpPr>
            <p:spPr>
              <a:xfrm>
                <a:off x="4234026" y="4620879"/>
                <a:ext cx="2442856" cy="564319"/>
              </a:xfrm>
              <a:prstGeom prst="roundRect">
                <a:avLst/>
              </a:prstGeom>
              <a:solidFill>
                <a:srgbClr val="9900CC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en-US" sz="900" b="1" dirty="0">
                    <a:solidFill>
                      <a:schemeClr val="bg1"/>
                    </a:solidFill>
                    <a:latin typeface="Calibri" pitchFamily="-64" charset="0"/>
                  </a:rPr>
                  <a:t>HFIP Stream 1.5 Real-Time Configuration in 2011</a:t>
                </a:r>
              </a:p>
            </p:txBody>
          </p:sp>
        </p:grpSp>
        <p:sp>
          <p:nvSpPr>
            <p:cNvPr id="62" name="Rounded Rectangle 61"/>
            <p:cNvSpPr/>
            <p:nvPr/>
          </p:nvSpPr>
          <p:spPr bwMode="auto">
            <a:xfrm>
              <a:off x="4444131" y="5609133"/>
              <a:ext cx="1524000" cy="65563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800" b="1" dirty="0">
                  <a:solidFill>
                    <a:schemeClr val="accent5">
                      <a:lumMod val="50000"/>
                    </a:schemeClr>
                  </a:solidFill>
                  <a:latin typeface="Calibri" pitchFamily="-64" charset="0"/>
                </a:rPr>
                <a:t>Coupling to HYCOM, Waves, NOAH LSM, Storm Surge and Inundation models, Hybrid DA, HWRF Ensembles, Other TC basins</a:t>
              </a:r>
              <a:endParaRPr lang="en-US" sz="600" b="1" dirty="0">
                <a:solidFill>
                  <a:schemeClr val="accent5">
                    <a:lumMod val="50000"/>
                  </a:schemeClr>
                </a:solidFill>
                <a:latin typeface="Calibri" pitchFamily="-64" charset="0"/>
              </a:endParaRPr>
            </a:p>
          </p:txBody>
        </p:sp>
        <p:cxnSp>
          <p:nvCxnSpPr>
            <p:cNvPr id="97" name="Straight Arrow Connector 96"/>
            <p:cNvCxnSpPr>
              <a:stCxn id="18" idx="3"/>
              <a:endCxn id="62" idx="1"/>
            </p:cNvCxnSpPr>
            <p:nvPr/>
          </p:nvCxnSpPr>
          <p:spPr bwMode="auto">
            <a:xfrm flipV="1">
              <a:off x="4051009" y="5936953"/>
              <a:ext cx="393123" cy="4552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>
              <a:stCxn id="20" idx="2"/>
              <a:endCxn id="62" idx="0"/>
            </p:cNvCxnSpPr>
            <p:nvPr/>
          </p:nvCxnSpPr>
          <p:spPr bwMode="auto">
            <a:xfrm flipH="1">
              <a:off x="5206132" y="5456503"/>
              <a:ext cx="545" cy="15263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8" name="Rectangle 2"/>
          <p:cNvSpPr txBox="1">
            <a:spLocks noChangeArrowheads="1"/>
          </p:cNvSpPr>
          <p:nvPr/>
        </p:nvSpPr>
        <p:spPr bwMode="auto">
          <a:xfrm>
            <a:off x="0" y="37082"/>
            <a:ext cx="8382000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4800" dirty="0">
                <a:solidFill>
                  <a:schemeClr val="bg1"/>
                </a:solidFill>
                <a:latin typeface="Calibri" charset="0"/>
              </a:rPr>
              <a:t>Regional Model Development: </a:t>
            </a:r>
            <a:r>
              <a:rPr lang="en-US" sz="3600" dirty="0">
                <a:solidFill>
                  <a:schemeClr val="bg1"/>
                </a:solidFill>
                <a:latin typeface="Calibri" charset="0"/>
              </a:rPr>
              <a:t>HWRF</a:t>
            </a:r>
            <a:endParaRPr lang="en-US" sz="4800" dirty="0">
              <a:solidFill>
                <a:schemeClr val="bg1"/>
              </a:solidFill>
              <a:latin typeface="Calibri" charset="0"/>
            </a:endParaRPr>
          </a:p>
        </p:txBody>
      </p:sp>
      <p:cxnSp>
        <p:nvCxnSpPr>
          <p:cNvPr id="94" name="Straight Arrow Connector 93"/>
          <p:cNvCxnSpPr>
            <a:endCxn id="9" idx="0"/>
          </p:cNvCxnSpPr>
          <p:nvPr/>
        </p:nvCxnSpPr>
        <p:spPr bwMode="auto">
          <a:xfrm>
            <a:off x="1433284" y="4218214"/>
            <a:ext cx="2223" cy="24768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9" idx="2"/>
            <a:endCxn id="17" idx="0"/>
          </p:cNvCxnSpPr>
          <p:nvPr/>
        </p:nvCxnSpPr>
        <p:spPr bwMode="auto">
          <a:xfrm>
            <a:off x="1435507" y="4914080"/>
            <a:ext cx="1521" cy="363505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483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16426</TotalTime>
  <Words>2143</Words>
  <Application>Microsoft Macintosh PowerPoint</Application>
  <PresentationFormat>On-screen Show (4:3)</PresentationFormat>
  <Paragraphs>352</Paragraphs>
  <Slides>22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Default Design</vt:lpstr>
      <vt:lpstr>NOAA Hurricane Forecast Improvement Project</vt:lpstr>
      <vt:lpstr>The Good – track forecast improvements</vt:lpstr>
      <vt:lpstr>PowerPoint Presentation</vt:lpstr>
      <vt:lpstr>PowerPoint Presentation</vt:lpstr>
      <vt:lpstr>How to get there?</vt:lpstr>
      <vt:lpstr>Global Model Development – GFS/EnKF</vt:lpstr>
      <vt:lpstr>PowerPoint Presentation</vt:lpstr>
      <vt:lpstr>PowerPoint Presentation</vt:lpstr>
      <vt:lpstr>PowerPoint Presentation</vt:lpstr>
      <vt:lpstr> </vt:lpstr>
      <vt:lpstr>PowerPoint Presentation</vt:lpstr>
      <vt:lpstr>Improved Use of Observations: HFIP &amp; Intensity Forecast Experiment (IFEX)</vt:lpstr>
      <vt:lpstr>PowerPoint Presentation</vt:lpstr>
      <vt:lpstr>PowerPoint Presentation</vt:lpstr>
      <vt:lpstr>PowerPoint Presentation</vt:lpstr>
      <vt:lpstr>Improved Use of Observations: Assessing Doppler radar – HEDAS</vt:lpstr>
      <vt:lpstr>Improved Use of Observations: Observing Strategy Analysis </vt:lpstr>
      <vt:lpstr>HFIP Success to Date</vt:lpstr>
      <vt:lpstr>Ongoing Challenges</vt:lpstr>
      <vt:lpstr>HFIP Research Priorities</vt:lpstr>
      <vt:lpstr>PowerPoint Presentation</vt:lpstr>
      <vt:lpstr>Questions?</vt:lpstr>
    </vt:vector>
  </TitlesOfParts>
  <Manager>Tim McClung</Manager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Nation's Hurricane Program: An Interagency Success Story</dc:title>
  <dc:subject>Hurricanes, Hurricane Research</dc:subject>
  <dc:creator>Kandis Boyd</dc:creator>
  <cp:lastModifiedBy>Frank Marks</cp:lastModifiedBy>
  <cp:revision>440</cp:revision>
  <cp:lastPrinted>2009-09-22T14:42:08Z</cp:lastPrinted>
  <dcterms:created xsi:type="dcterms:W3CDTF">2011-03-08T17:41:21Z</dcterms:created>
  <dcterms:modified xsi:type="dcterms:W3CDTF">2012-04-30T01:46:24Z</dcterms:modified>
</cp:coreProperties>
</file>