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09" r:id="rId3"/>
    <p:sldId id="505" r:id="rId4"/>
    <p:sldId id="437" r:id="rId5"/>
    <p:sldId id="438" r:id="rId6"/>
    <p:sldId id="465" r:id="rId7"/>
    <p:sldId id="441" r:id="rId8"/>
    <p:sldId id="484" r:id="rId9"/>
    <p:sldId id="445" r:id="rId10"/>
    <p:sldId id="474" r:id="rId11"/>
    <p:sldId id="478" r:id="rId12"/>
    <p:sldId id="477" r:id="rId13"/>
    <p:sldId id="479" r:id="rId14"/>
    <p:sldId id="503" r:id="rId15"/>
    <p:sldId id="502" r:id="rId16"/>
    <p:sldId id="34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-128" y="-28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3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8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latin typeface="Arial" charset="0"/>
              </a:rPr>
              <a:t>Hurricane Earl 2 September 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FCBB6-3E8E-5C49-B550-5803765E380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Left hand image - Flight pattern for 11 P-3 Doppler mission For Earl beginning 00Z 28 August 2010, ending at 12Z 3 September 2010</a:t>
            </a:r>
          </a:p>
          <a:p>
            <a:r>
              <a:rPr lang="en-US">
                <a:latin typeface="Arial" charset="0"/>
              </a:rPr>
              <a:t>middle image – show real-time Doppler analyses for three legs mission centered on 00Z 30 August used to generate Sos</a:t>
            </a:r>
          </a:p>
          <a:p>
            <a:r>
              <a:rPr lang="en-US">
                <a:latin typeface="Arial" charset="0"/>
              </a:rPr>
              <a:t>Right images – HWRFx forecasts track and maximum wind swath (top), and intensity (bottom) initialized at 00Z 30 August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IFEX 2010: Hurricane Earl WP-3D (11 missions: </a:t>
            </a:r>
            <a:r>
              <a:rPr lang="en-US">
                <a:latin typeface="Calibri" charset="0"/>
                <a:ea typeface="Arial" charset="0"/>
                <a:cs typeface="Arial" charset="0"/>
                <a:sym typeface="Arial" charset="0"/>
              </a:rPr>
              <a:t>5 missions at 12-h intervals, 00Z 28 – 12Z 30 August, &amp; 6 missions at 12-h intervals, 00Z 1 September – 00Z 3 September collecting Doppler SO (HEDAS)</a:t>
            </a:r>
            <a:endParaRPr lang="en-US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Calibri" charset="0"/>
              </a:rPr>
              <a:t>Deployed 756 dropwindsondes and 238 AXBTs. 55 real-time TDR analyses transmitted to NHC and Doppler radial files transmitted to EMC. TDR superobs transmitted in Paloma, Bill and Danny provided real-time assimilation of TDR data into ARW model at TACC. 60 real-time H*Wind surface analyses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5E9A5-7C03-3944-9A95-7BB7D999C32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r>
              <a:rPr lang="en-US">
                <a:latin typeface="Arial" charset="0"/>
              </a:rPr>
              <a:t>Top left image shows how airborne Doppler scans through storm with alternating fore/aft beams every 0.7 km resulting in herringbone patterns of beam intersections with 1.4 km resolution along track and 150 m resolution across track.</a:t>
            </a:r>
          </a:p>
          <a:p>
            <a:r>
              <a:rPr lang="en-US">
                <a:latin typeface="Arial" charset="0"/>
              </a:rPr>
              <a:t>Bottom right image shows ARW domain used this summer by HEDAS to assimilate the Doppler superobs – in this case for Hurricane Earl when it was rapidly intensifying just NE of the Leeward Islands. The inset shows SOs used from 5 legs (represented by colors) across the storm. IFEX 2010 made 5 back to back P-3 flights every 12 h during the RI of Earl from 00Z 29 August to 12Z 31 August.</a:t>
            </a:r>
          </a:p>
          <a:p>
            <a:r>
              <a:rPr lang="en-US">
                <a:latin typeface="Arial" charset="0"/>
              </a:rPr>
              <a:t>A superob (SO) is an average of several observations in proximity to each other.  This averaging reduces the number of costly assimilations and avoids assimilating correlated data</a:t>
            </a:r>
          </a:p>
          <a:p>
            <a:r>
              <a:rPr lang="en-US">
                <a:latin typeface="Arial" charset="0"/>
              </a:rPr>
              <a:t>Doppler SOs are averages of the observations of radial component of wind along pointing vector where all observations pointing in nearly same direction at nearly same distance from aircraft</a:t>
            </a:r>
          </a:p>
          <a:p>
            <a:r>
              <a:rPr lang="en-US">
                <a:latin typeface="Arial" charset="0"/>
              </a:rPr>
              <a:t>Azimuthal grid resolution (around fuselage axis):  3-5 degrees depending upon radius</a:t>
            </a:r>
          </a:p>
          <a:p>
            <a:r>
              <a:rPr lang="en-US">
                <a:latin typeface="Arial" charset="0"/>
              </a:rPr>
              <a:t>Radial grid resolution: 2 km</a:t>
            </a:r>
          </a:p>
          <a:p>
            <a:r>
              <a:rPr lang="en-US">
                <a:latin typeface="Arial" charset="0"/>
              </a:rPr>
              <a:t>Along track resolution:  1 min = ~7-8 km</a:t>
            </a:r>
          </a:p>
          <a:p>
            <a:r>
              <a:rPr lang="en-US">
                <a:latin typeface="Arial" charset="0"/>
              </a:rPr>
              <a:t>All radial velocity  observations within a grid box are candidates for SOs, but only the 25 points closest to grid point used</a:t>
            </a:r>
          </a:p>
          <a:p>
            <a:r>
              <a:rPr lang="en-US">
                <a:latin typeface="Arial" charset="0"/>
              </a:rPr>
              <a:t>Velocities &gt;2 SD from bin average rejected</a:t>
            </a:r>
          </a:p>
          <a:p>
            <a:r>
              <a:rPr lang="en-US">
                <a:latin typeface="Arial" charset="0"/>
              </a:rPr>
              <a:t>Bins with SD &gt; 2XSD rejected</a:t>
            </a:r>
          </a:p>
          <a:p>
            <a:r>
              <a:rPr lang="en-US">
                <a:latin typeface="Arial" charset="0"/>
              </a:rPr>
              <a:t>~5000 SOs per penetration of hurricane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B9385-A3B6-D947-879B-98D4764AA78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74A91-203C-1446-AC57-D5646968772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6098"/>
            <a:ext cx="5139134" cy="41839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 dirty="0" smtClean="0">
                <a:latin typeface="Arial" charset="0"/>
              </a:rPr>
              <a:t>http://</a:t>
            </a:r>
            <a:r>
              <a:rPr lang="en-US" sz="1000" u="sng" dirty="0" err="1" smtClean="0">
                <a:latin typeface="Arial" charset="0"/>
              </a:rPr>
              <a:t>www.nrc.noaa.gov/HFIPDraftPlan.html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Ed Rappaport,</a:t>
            </a:r>
            <a:r>
              <a:rPr lang="en-US" sz="1000" baseline="0" dirty="0" smtClean="0">
                <a:latin typeface="Arial" charset="0"/>
              </a:rPr>
              <a:t> operations </a:t>
            </a:r>
            <a:r>
              <a:rPr lang="en-US" sz="1000" dirty="0" smtClean="0">
                <a:latin typeface="Arial" charset="0"/>
              </a:rPr>
              <a:t>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Fred </a:t>
            </a:r>
            <a:r>
              <a:rPr lang="en-US" sz="1000" dirty="0" err="1" smtClean="0">
                <a:latin typeface="Arial" charset="0"/>
              </a:rPr>
              <a:t>Toepfer</a:t>
            </a:r>
            <a:r>
              <a:rPr lang="en-US" sz="1000" dirty="0" smtClean="0">
                <a:latin typeface="Arial" charset="0"/>
              </a:rPr>
              <a:t>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Chris </a:t>
            </a:r>
            <a:r>
              <a:rPr lang="en-US" sz="1000" dirty="0" err="1" smtClean="0">
                <a:latin typeface="Arial" charset="0"/>
              </a:rPr>
              <a:t>Fairall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Scott Kiser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Roger Pierce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</a:t>
            </a:r>
            <a:r>
              <a:rPr lang="en-US" sz="1000" dirty="0" err="1" smtClean="0">
                <a:latin typeface="Arial" charset="0"/>
              </a:rPr>
              <a:t>executieve</a:t>
            </a:r>
            <a:r>
              <a:rPr lang="en-US" sz="1000" dirty="0" smtClean="0">
                <a:latin typeface="Arial" charset="0"/>
              </a:rPr>
              <a:t> oversight board:</a:t>
            </a:r>
          </a:p>
          <a:p>
            <a:r>
              <a:rPr lang="en-US" sz="1000" dirty="0" smtClean="0">
                <a:latin typeface="Arial" charset="0"/>
              </a:rPr>
              <a:t>OAR DAA/Sandy MacDonald, co-chair</a:t>
            </a:r>
          </a:p>
          <a:p>
            <a:r>
              <a:rPr lang="en-US" sz="1000" dirty="0" smtClean="0">
                <a:latin typeface="Arial" charset="0"/>
              </a:rPr>
              <a:t>NWS AA/Jack Hayes, co-chair</a:t>
            </a:r>
          </a:p>
          <a:p>
            <a:r>
              <a:rPr lang="en-US" sz="1000" dirty="0" smtClean="0">
                <a:latin typeface="Arial" charset="0"/>
              </a:rPr>
              <a:t>NCEP/Louis </a:t>
            </a:r>
            <a:r>
              <a:rPr lang="en-US" sz="1000" dirty="0" err="1" smtClean="0">
                <a:latin typeface="Arial" charset="0"/>
              </a:rPr>
              <a:t>Uccellini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TPC/Bill Read, </a:t>
            </a:r>
          </a:p>
          <a:p>
            <a:r>
              <a:rPr lang="en-US" sz="1000" dirty="0" smtClean="0">
                <a:latin typeface="Arial" charset="0"/>
              </a:rPr>
              <a:t>NESDIS/Mark DeMaria,  </a:t>
            </a:r>
          </a:p>
          <a:p>
            <a:r>
              <a:rPr lang="en-US" sz="1000" dirty="0" smtClean="0">
                <a:latin typeface="Arial" charset="0"/>
              </a:rPr>
              <a:t>NOS/Jesse </a:t>
            </a:r>
            <a:r>
              <a:rPr lang="en-US" sz="1000" dirty="0" err="1" smtClean="0">
                <a:latin typeface="Arial" charset="0"/>
              </a:rPr>
              <a:t>Feyen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AOML/Bob Atlas</a:t>
            </a:r>
          </a:p>
          <a:p>
            <a:r>
              <a:rPr lang="en-US" sz="1000" dirty="0" smtClean="0">
                <a:latin typeface="Arial" charset="0"/>
              </a:rPr>
              <a:t>PPI/Paul </a:t>
            </a:r>
            <a:r>
              <a:rPr lang="en-US" sz="1000" dirty="0" err="1" smtClean="0">
                <a:latin typeface="Arial" charset="0"/>
              </a:rPr>
              <a:t>Doremus</a:t>
            </a:r>
            <a:endParaRPr lang="en-US" sz="1000" dirty="0" smtClean="0">
              <a:latin typeface="Arial" charset="0"/>
            </a:endParaRPr>
          </a:p>
          <a:p>
            <a:r>
              <a:rPr lang="en-US" sz="1000" dirty="0" smtClean="0">
                <a:latin typeface="Arial" charset="0"/>
              </a:rPr>
              <a:t>NMFS/Bonnie </a:t>
            </a:r>
            <a:r>
              <a:rPr lang="en-US" sz="1000" dirty="0" err="1" smtClean="0">
                <a:latin typeface="Arial" charset="0"/>
              </a:rPr>
              <a:t>Ponwith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NOS/Liz </a:t>
            </a:r>
            <a:r>
              <a:rPr lang="en-US" sz="1000" dirty="0" err="1" smtClean="0">
                <a:latin typeface="Arial" charset="0"/>
              </a:rPr>
              <a:t>Scheffler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NMAO-PM Aircraft/Phil </a:t>
            </a:r>
            <a:r>
              <a:rPr lang="en-US" sz="1000" dirty="0" err="1" smtClean="0">
                <a:latin typeface="Arial" charset="0"/>
              </a:rPr>
              <a:t>Kenul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OFCM/Sam Williamson</a:t>
            </a:r>
          </a:p>
          <a:p>
            <a:r>
              <a:rPr lang="en-US" sz="1000" dirty="0" smtClean="0">
                <a:latin typeface="Arial" charset="0"/>
              </a:rPr>
              <a:t>Executive Secretariat: OAR/Joseph </a:t>
            </a:r>
            <a:r>
              <a:rPr lang="en-US" sz="1000" dirty="0" err="1" smtClean="0">
                <a:latin typeface="Arial" charset="0"/>
              </a:rPr>
              <a:t>Bartosik</a:t>
            </a:r>
            <a:r>
              <a:rPr lang="en-US" sz="1000" dirty="0" smtClean="0">
                <a:latin typeface="Arial" charset="0"/>
              </a:rPr>
              <a:t> and NWS/John </a:t>
            </a:r>
            <a:r>
              <a:rPr lang="en-US" sz="1000" dirty="0" err="1" smtClean="0">
                <a:latin typeface="Arial" charset="0"/>
              </a:rPr>
              <a:t>Iacabucci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1155-A053-B149-817F-48BBD1DF851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smtClean="0">
                <a:latin typeface="Arial" charset="0"/>
              </a:rPr>
              <a:t>HFIP 2008-2009 activities</a:t>
            </a:r>
          </a:p>
          <a:p>
            <a:r>
              <a:rPr lang="en-US" sz="1000" smtClean="0">
                <a:latin typeface="Arial" charset="0"/>
              </a:rPr>
              <a:t>HRH Workshop:</a:t>
            </a:r>
          </a:p>
          <a:p>
            <a:r>
              <a:rPr lang="en-US" sz="1000" u="sng" smtClean="0">
                <a:latin typeface="Arial" charset="0"/>
              </a:rPr>
              <a:t>http://www.dtcenter.org/plots/hrh_test/workshop2009/presentations/1_Gall_HRH%20HFIP%20presentation.pdf</a:t>
            </a:r>
          </a:p>
          <a:p>
            <a:r>
              <a:rPr lang="en-US" sz="1000" u="sng" smtClean="0">
                <a:latin typeface="Arial" charset="0"/>
              </a:rPr>
              <a:t>http://www.dtcenter.org/plots/hrh_test/index.php</a:t>
            </a:r>
          </a:p>
          <a:p>
            <a:endParaRPr lang="en-US" sz="1000" u="sng" smtClean="0">
              <a:latin typeface="Arial" charset="0"/>
            </a:endParaRPr>
          </a:p>
          <a:p>
            <a:r>
              <a:rPr lang="en-US" sz="1000" u="sng" smtClean="0">
                <a:latin typeface="Arial" charset="0"/>
              </a:rPr>
              <a:t>HFIP-TACC Real-time test</a:t>
            </a:r>
          </a:p>
          <a:p>
            <a:r>
              <a:rPr lang="en-US" sz="1000" u="sng" smtClean="0">
                <a:latin typeface="Arial" charset="0"/>
              </a:rPr>
              <a:t>ftp://ftp.aoml.noaa.gov/pub/hrd/marks/HFIP-TACC_Summary.pdf</a:t>
            </a:r>
          </a:p>
          <a:p>
            <a:endParaRPr lang="en-US" sz="1000" u="sng" smtClean="0">
              <a:latin typeface="Arial" charset="0"/>
            </a:endParaRPr>
          </a:p>
          <a:p>
            <a:r>
              <a:rPr lang="en-US" sz="1000" smtClean="0">
                <a:solidFill>
                  <a:srgbClr val="000000"/>
                </a:solidFill>
                <a:latin typeface="Arial" charset="0"/>
              </a:rPr>
              <a:t>Diagnostics Team Workshop:</a:t>
            </a:r>
          </a:p>
          <a:p>
            <a:r>
              <a:rPr lang="en-US" sz="1000" u="sng" smtClean="0">
                <a:latin typeface="Arial" charset="0"/>
              </a:rPr>
              <a:t>http://rammb.cira.colostate.edu/research/tropical_cyclones/hfip/workshop_2009/</a:t>
            </a:r>
            <a:endParaRPr lang="en-US" sz="10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9BE50-3A9E-DA47-9704-1F050E3A7EB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7389C-A937-B04C-80C3-25536DD929B6}" type="slidenum">
              <a:rPr lang="en-US">
                <a:latin typeface="Arial" charset="0"/>
              </a:rPr>
              <a:pPr>
                <a:defRPr/>
              </a:pPr>
              <a:t>6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100" dirty="0" smtClean="0">
                <a:latin typeface="Arial" charset="0"/>
              </a:rPr>
              <a:t>Two Stream Approach to HFIP developments: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1– Operational Transition and Implementation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2 – Advanced Technology Demonstration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Unconstrained by near-term availability of operational computing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Uses both NOAA’s and computing resources from major supercomputing centers for testing and evaluation. 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Emphasis is on high resolution global and regional models run as ensembles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Real-time or near real time runs during hurricane season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1.5  </a:t>
            </a:r>
            <a:r>
              <a:rPr lang="en-US" sz="1100" dirty="0" smtClean="0">
                <a:latin typeface="Arial" charset="0"/>
              </a:rPr>
              <a:t>(JHT-like)</a:t>
            </a:r>
            <a:endParaRPr lang="en-US" sz="1100" dirty="0" smtClean="0"/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NHC Forecaster Defined. 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Subset of Stream 2 that forecasters see as particularly promising or provides demonstrated capability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Will be configured to run in real-time and products made available to NHC.</a:t>
            </a:r>
            <a:endParaRPr 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Demo 2011 season; Not only we have improved the products but also added a suite of NOAA HWRF systems at different configurations.</a:t>
            </a:r>
          </a:p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Example of Hurricane Paula</a:t>
            </a:r>
          </a:p>
          <a:p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CD57F-87C8-7F44-B451-BE1D0AD9837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56433-A126-8143-94F8-0B539272F217}" type="slidenum">
              <a:rPr lang="en-US">
                <a:latin typeface="Arial" charset="0"/>
              </a:rPr>
              <a:pPr>
                <a:defRPr/>
              </a:pPr>
              <a:t>9</a:t>
            </a:fld>
            <a:endParaRPr lang="en-US">
              <a:latin typeface="Arial" charset="0"/>
            </a:endParaRPr>
          </a:p>
        </p:txBody>
      </p:sp>
      <p:sp>
        <p:nvSpPr>
          <p:cNvPr id="3481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8200" cy="3486150"/>
          </a:xfrm>
          <a:ln/>
        </p:spPr>
      </p:sp>
      <p:sp>
        <p:nvSpPr>
          <p:cNvPr id="3482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6100"/>
            <a:ext cx="5014912" cy="3986213"/>
          </a:xfrm>
          <a:noFill/>
          <a:ln/>
        </p:spPr>
        <p:txBody>
          <a:bodyPr anchor="ctr"/>
          <a:lstStyle/>
          <a:p>
            <a:pPr marL="109538" lvl="1" eaLnBrk="1" hangingPunct="1">
              <a:lnSpc>
                <a:spcPct val="95000"/>
              </a:lnSpc>
              <a:spcBef>
                <a:spcPts val="650"/>
              </a:spcBef>
              <a:spcAft>
                <a:spcPts val="438"/>
              </a:spcAft>
            </a:pPr>
            <a:endParaRPr lang="en-GB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4E719-4D47-314F-8BCE-B1CB0362C43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10747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53" rIns="93153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UR image depicts dropsonde profiles in eyewall of Hurricane Guillermo (1997) 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LR image is Doppler Wind Lidar profiles from TCS-08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TradeGothicBoldCondTwenty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r">
              <a:defRPr sz="6000">
                <a:latin typeface="TradeGothicBoldTw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78200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</a:rPr>
              <a:t>National Hurricane 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16" name="Picture 15" descr="0231261355085.jpg"/>
          <p:cNvPicPr>
            <a:picLocks noChangeAspect="1"/>
          </p:cNvPicPr>
          <p:nvPr userDrawn="1"/>
        </p:nvPicPr>
        <p:blipFill>
          <a:blip r:embed="rId18" cstate="email">
            <a:lum bright="26000" contrast="38000"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8102" y="-82714"/>
            <a:ext cx="1776699" cy="1467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hyperlink" Target="http://noaahrd.wordpress.com/2010/07/15/hrd-scientists-brief-noaaaoc-on-hfip-and-ifex2010-14-july-2010/" TargetMode="External"/><Relationship Id="rId10" Type="http://schemas.openxmlformats.org/officeDocument/2006/relationships/image" Target="../media/image47.jpe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hyperlink" Target="http://noaahrd.wordpress.com/2010/09/23/hrd-monthly-data-assimilation-meeting-of-september-2010/" TargetMode="External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emf"/><Relationship Id="rId18" Type="http://schemas.openxmlformats.org/officeDocument/2006/relationships/hyperlink" Target="https://storm.aoml.noaa.gov/realtim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noaahrd.wordpress.com/2010/09/23/hrd-monthly-data-assimilation-meeting-of-september-2010/" TargetMode="Externa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jpeg"/><Relationship Id="rId5" Type="http://schemas.openxmlformats.org/officeDocument/2006/relationships/image" Target="../media/image74.png"/><Relationship Id="rId6" Type="http://schemas.openxmlformats.org/officeDocument/2006/relationships/image" Target="../media/image75.jpe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12.xml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hyperlink" Target="https://storm.aoml.noaa.gov/realtime" TargetMode="External"/><Relationship Id="rId1" Type="http://schemas.microsoft.com/office/2007/relationships/media" Target="file://localhost/Users/marks/Documents/HRD/FY10/Groups/models/graphics/HWRFx_3rd-Nest_IKE09L_2008-09-06_12Z_CLOSE-UP.gif" TargetMode="External"/><Relationship Id="rId2" Type="http://schemas.openxmlformats.org/officeDocument/2006/relationships/video" Target="file://localhost/Users/marks/Documents/HRD/FY10/Groups/models/graphics/HWRFx_3rd-Nest_IKE09L_2008-09-06_12Z_CLOSE-UP.gif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976438" y="5768975"/>
            <a:ext cx="7116762" cy="103822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Frank 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Marks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/>
            </a:r>
            <a:b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</a:br>
            <a:r>
              <a:rPr lang="en-US" sz="20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 NOAA HFIP 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Lead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8 March 2011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Arial" pitchFamily="-111" charset="0"/>
              <a:cs typeface="Calibri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170363" y="50800"/>
            <a:ext cx="4910137" cy="2501900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sz="4800">
                <a:latin typeface="Calibri" charset="0"/>
                <a:ea typeface="Calibri" charset="0"/>
                <a:cs typeface="Calibri" charset="0"/>
              </a:rPr>
              <a:t>NOAA Hurricane Forecast Improvement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P10101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743" y="4511322"/>
            <a:ext cx="2316480" cy="1737360"/>
          </a:xfrm>
          <a:prstGeom prst="rect">
            <a:avLst/>
          </a:prstGeom>
          <a:noFill/>
        </p:spPr>
      </p:pic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222375"/>
            <a:ext cx="3240088" cy="5224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In-situ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Wind, press., temp.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Expendables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Dropsondes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AXBT, AXCP, buoy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14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0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14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Remote Sensors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Doppler Radar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SFMR/HIRAD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WSRA 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Scatterometer/profiler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UAS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0" r="3792" b="714"/>
          <a:stretch>
            <a:fillRect/>
          </a:stretch>
        </p:blipFill>
        <p:spPr bwMode="auto">
          <a:xfrm>
            <a:off x="6400800" y="1322388"/>
            <a:ext cx="237013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noaap3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831975"/>
            <a:ext cx="31099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gonzo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" y="3660775"/>
            <a:ext cx="30099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12"/>
          <p:cNvSpPr txBox="1">
            <a:spLocks noChangeArrowheads="1"/>
          </p:cNvSpPr>
          <p:nvPr/>
        </p:nvSpPr>
        <p:spPr bwMode="auto">
          <a:xfrm>
            <a:off x="4110038" y="2247900"/>
            <a:ext cx="1666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  <a:ea typeface="Calibri" charset="0"/>
                <a:cs typeface="Calibri" charset="0"/>
              </a:rPr>
              <a:t>Global Hawk UAS</a:t>
            </a:r>
          </a:p>
        </p:txBody>
      </p:sp>
      <p:pic>
        <p:nvPicPr>
          <p:cNvPr id="37896" name="Picture 16" descr="TDR on tail_re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138" y="2544763"/>
            <a:ext cx="228282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601" y="4508500"/>
            <a:ext cx="2632216" cy="1735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>
                <a:latin typeface="Calibri" charset="0"/>
                <a:ea typeface="Calibri" charset="0"/>
                <a:cs typeface="Calibri" charset="0"/>
              </a:rPr>
              <a:t>Improved Use of Observations:</a:t>
            </a:r>
            <a:r>
              <a:rPr lang="en-US" sz="480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800">
                <a:latin typeface="Calibri" charset="0"/>
                <a:ea typeface="Calibri" charset="0"/>
                <a:cs typeface="Calibri" charset="0"/>
              </a:rPr>
            </a:br>
            <a:r>
              <a:rPr lang="en-US" sz="2800">
                <a:latin typeface="Calibri" charset="0"/>
                <a:ea typeface="Calibri" charset="0"/>
                <a:cs typeface="Calibri" charset="0"/>
              </a:rPr>
              <a:t>Intensity Forecast experiment (</a:t>
            </a:r>
            <a:r>
              <a:rPr lang="en-US" sz="2800">
                <a:latin typeface="Calibri" charset="0"/>
                <a:ea typeface="Calibri" charset="0"/>
                <a:cs typeface="Calibri" charset="0"/>
                <a:hlinkClick r:id="rId9"/>
              </a:rPr>
              <a:t>IFEX 2010</a:t>
            </a:r>
            <a:r>
              <a:rPr lang="en-US" sz="280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37900" name="TextBox 12"/>
          <p:cNvSpPr txBox="1">
            <a:spLocks noChangeArrowheads="1"/>
          </p:cNvSpPr>
          <p:nvPr/>
        </p:nvSpPr>
        <p:spPr bwMode="auto">
          <a:xfrm>
            <a:off x="3798888" y="4184650"/>
            <a:ext cx="211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  <a:ea typeface="Calibri" charset="0"/>
                <a:cs typeface="Calibri" charset="0"/>
              </a:rPr>
              <a:t>G-IV Tail Doppler Radar</a:t>
            </a: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4497850" y="6174086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ONR DWL</a:t>
            </a:r>
          </a:p>
        </p:txBody>
      </p:sp>
      <p:pic>
        <p:nvPicPr>
          <p:cNvPr id="37902" name="Picture 3" descr="Range_Flight_Takeoff2_15Aug10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131603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13" y="1762125"/>
            <a:ext cx="3603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005638" y="6603311"/>
            <a:ext cx="1674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 charset="0"/>
              </a:rPr>
              <a:t>Rob Rogers, AOML/HRD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3" descr="100830n_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863" y="3755726"/>
            <a:ext cx="30622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9" descr="Screen shot 2010-12-07 at 4.47.4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13" y="1314450"/>
            <a:ext cx="3151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0" descr="Screen shot 2010-09-26 at 2.15.2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5976"/>
            <a:ext cx="3387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 rIns="30479" anchor="b"/>
          <a:lstStyle/>
          <a:p>
            <a:pPr eaLnBrk="1" hangingPunct="1"/>
            <a:r>
              <a:rPr lang="en-US" sz="4000" dirty="0" smtClean="0">
                <a:latin typeface="Arial" charset="0"/>
                <a:ea typeface="Calibri" charset="0"/>
                <a:cs typeface="Calibri" charset="0"/>
              </a:rPr>
              <a:t>Improved Use of Observations:</a:t>
            </a:r>
            <a:br>
              <a:rPr lang="en-US" sz="4000" dirty="0" smtClean="0">
                <a:latin typeface="Arial" charset="0"/>
                <a:ea typeface="Calibri" charset="0"/>
                <a:cs typeface="Calibri" charset="0"/>
              </a:rPr>
            </a:br>
            <a:r>
              <a:rPr lang="en-US" sz="2800" dirty="0" smtClean="0">
                <a:latin typeface="Arial" charset="0"/>
                <a:ea typeface="Calibri" charset="0"/>
                <a:cs typeface="Calibri" charset="0"/>
              </a:rPr>
              <a:t>HFIP 2010 Demo: Earl</a:t>
            </a:r>
            <a:endParaRPr lang="en-US" sz="3600" dirty="0" smtClean="0">
              <a:latin typeface="Arial" charset="0"/>
              <a:ea typeface="Calibri" charset="0"/>
              <a:cs typeface="Calibri" charset="0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510" y="4369264"/>
            <a:ext cx="2422525" cy="1695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Ins="30479"/>
          <a:lstStyle/>
          <a:p>
            <a:pPr marL="39688" indent="0" algn="ctr" eaLnBrk="1" hangingPunct="1">
              <a:spcBef>
                <a:spcPct val="0"/>
              </a:spcBef>
              <a:defRPr/>
            </a:pP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</a:rPr>
              <a:t>5 missions at 12-h intervals</a:t>
            </a:r>
          </a:p>
          <a:p>
            <a:pPr marL="39688" indent="0" algn="ctr" eaLnBrk="1" hangingPunct="1">
              <a:spcBef>
                <a:spcPct val="0"/>
              </a:spcBef>
              <a:defRPr/>
            </a:pP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</a:rPr>
              <a:t>00Z 28 – 12Z 30 August,       6 missions at 12-h intervals 00Z 1 September – 00Z 3 September collecting Doppler SO (</a:t>
            </a: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  <a:hlinkClick r:id="rId6"/>
              </a:rPr>
              <a:t>HEDAS</a:t>
            </a: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</a:rPr>
              <a:t>)</a:t>
            </a:r>
            <a:endParaRPr lang="en-US" sz="1600" dirty="0" smtClean="0">
              <a:latin typeface="Calibri"/>
              <a:ea typeface="Calibri" charset="0"/>
              <a:cs typeface="Calibri"/>
              <a:sym typeface="Arial" charset="0"/>
            </a:endParaRPr>
          </a:p>
        </p:txBody>
      </p:sp>
      <p:sp>
        <p:nvSpPr>
          <p:cNvPr id="46087" name="Rectangle 8"/>
          <p:cNvSpPr>
            <a:spLocks/>
          </p:cNvSpPr>
          <p:nvPr/>
        </p:nvSpPr>
        <p:spPr bwMode="auto">
          <a:xfrm>
            <a:off x="2282825" y="1220263"/>
            <a:ext cx="1135063" cy="862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400" b="1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11 P-3 Flights</a:t>
            </a:r>
          </a:p>
          <a:p>
            <a:pPr marL="39688" algn="ctr"/>
            <a:r>
              <a:rPr lang="en-US" sz="1400" b="1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28 August – 3 September 2010</a:t>
            </a:r>
          </a:p>
        </p:txBody>
      </p:sp>
      <p:sp>
        <p:nvSpPr>
          <p:cNvPr id="46088" name="TextBox 30"/>
          <p:cNvSpPr txBox="1">
            <a:spLocks noChangeArrowheads="1"/>
          </p:cNvSpPr>
          <p:nvPr/>
        </p:nvSpPr>
        <p:spPr bwMode="auto">
          <a:xfrm>
            <a:off x="6296025" y="1557338"/>
            <a:ext cx="107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HWRFx/HEDAS</a:t>
            </a:r>
          </a:p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20100831 00UTC</a:t>
            </a: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3519488" y="1787525"/>
            <a:ext cx="2179637" cy="11969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Ins="30479">
            <a:prstTxWarp prst="textNoShape">
              <a:avLst/>
            </a:prstTxWarp>
          </a:bodyPr>
          <a:lstStyle/>
          <a:p>
            <a:pPr marL="39688" algn="ctr">
              <a:defRPr/>
            </a:pPr>
            <a:r>
              <a:rPr lang="en-US" sz="1600">
                <a:solidFill>
                  <a:srgbClr val="000000"/>
                </a:solidFill>
                <a:latin typeface="Calibri"/>
                <a:ea typeface="Arial" charset="0"/>
                <a:cs typeface="Calibri"/>
                <a:sym typeface="Arial" charset="0"/>
              </a:rPr>
              <a:t>Doppler SO (EnKF) transmitted in real-time to HRD for assimilation into HWRFx model </a:t>
            </a:r>
            <a:endParaRPr lang="en-US" sz="1600">
              <a:solidFill>
                <a:srgbClr val="000000"/>
              </a:solidFill>
              <a:latin typeface="Calibri"/>
              <a:ea typeface="Calibri" charset="0"/>
              <a:cs typeface="Calibri"/>
              <a:sym typeface="Arial" charset="0"/>
            </a:endParaRPr>
          </a:p>
        </p:txBody>
      </p:sp>
      <p:sp>
        <p:nvSpPr>
          <p:cNvPr id="46091" name="TextBox 30"/>
          <p:cNvSpPr txBox="1">
            <a:spLocks noChangeArrowheads="1"/>
          </p:cNvSpPr>
          <p:nvPr/>
        </p:nvSpPr>
        <p:spPr bwMode="auto">
          <a:xfrm>
            <a:off x="4761787" y="3778644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20100830I1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2126-0229 UTC</a:t>
            </a:r>
          </a:p>
        </p:txBody>
      </p:sp>
      <p:pic>
        <p:nvPicPr>
          <p:cNvPr id="46092" name="Picture 16" descr="intensity_forecast_earl_3012z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00513"/>
            <a:ext cx="32004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TextBox 30"/>
          <p:cNvSpPr txBox="1">
            <a:spLocks noChangeArrowheads="1"/>
          </p:cNvSpPr>
          <p:nvPr/>
        </p:nvSpPr>
        <p:spPr bwMode="auto">
          <a:xfrm>
            <a:off x="6189663" y="5599113"/>
            <a:ext cx="107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HWRFx/HEDAS</a:t>
            </a:r>
          </a:p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20100831 00UTC</a:t>
            </a:r>
          </a:p>
        </p:txBody>
      </p:sp>
      <p:pic>
        <p:nvPicPr>
          <p:cNvPr id="46094" name="Picture 24" descr="100830H1wind10.g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4" t="8144" r="20042" b="12263"/>
          <a:stretch>
            <a:fillRect/>
          </a:stretch>
        </p:blipFill>
        <p:spPr bwMode="auto">
          <a:xfrm>
            <a:off x="3575050" y="4314825"/>
            <a:ext cx="15255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285702" y="6605797"/>
            <a:ext cx="3599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J.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Gamache,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T.  </a:t>
            </a:r>
            <a:r>
              <a:rPr lang="en-US" sz="1200" dirty="0" err="1">
                <a:latin typeface="Calibri"/>
                <a:ea typeface="Arial" charset="0"/>
                <a:cs typeface="Calibri"/>
              </a:rPr>
              <a:t>Vukicevic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, 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Gopal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4" descr="wspd_850_0h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2039938"/>
            <a:ext cx="4408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3" descr="Earl_obs_201008191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838" y="1674813"/>
            <a:ext cx="18288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287"/>
            <a:ext cx="8134907" cy="1110068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dirty="0">
                <a:latin typeface="Calibri"/>
                <a:ea typeface="Calibri" charset="0"/>
                <a:cs typeface="Calibri"/>
              </a:rPr>
              <a:t/>
            </a:r>
            <a:br>
              <a:rPr lang="en-US" sz="4800" dirty="0">
                <a:latin typeface="Calibri"/>
                <a:ea typeface="Calibri" charset="0"/>
                <a:cs typeface="Calibri"/>
              </a:rPr>
            </a:br>
            <a:r>
              <a:rPr lang="en-US" sz="2800" dirty="0">
                <a:latin typeface="Calibri"/>
                <a:ea typeface="Calibri" charset="0"/>
                <a:cs typeface="Calibri"/>
              </a:rPr>
              <a:t>Assimilate Doppler Radar</a:t>
            </a:r>
            <a:endParaRPr lang="en-US" sz="4400" dirty="0">
              <a:latin typeface="Calibri"/>
              <a:ea typeface="Calibri" charset="0"/>
              <a:cs typeface="Calibri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250950"/>
            <a:ext cx="7548562" cy="3730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en-US" b="1">
                <a:latin typeface="Calibri" charset="0"/>
                <a:ea typeface="Arial" charset="0"/>
                <a:cs typeface="Arial" charset="0"/>
                <a:sym typeface="Arial" charset="0"/>
              </a:rPr>
              <a:t>EnKF data assimilation of inner core observations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038" name="Rectangle 5"/>
          <p:cNvSpPr>
            <a:spLocks/>
          </p:cNvSpPr>
          <p:nvPr/>
        </p:nvSpPr>
        <p:spPr bwMode="auto">
          <a:xfrm>
            <a:off x="7223125" y="5695950"/>
            <a:ext cx="42545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b="1">
                <a:latin typeface="Calibri" charset="0"/>
                <a:ea typeface="Arial" charset="0"/>
                <a:cs typeface="Arial" charset="0"/>
                <a:sym typeface="Arial" charset="0"/>
              </a:rPr>
              <a:t>D1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41988" y="4684713"/>
            <a:ext cx="474662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30479" bIns="5080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b="1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sp>
        <p:nvSpPr>
          <p:cNvPr id="44040" name="Text Box 8"/>
          <p:cNvSpPr txBox="1">
            <a:spLocks/>
          </p:cNvSpPr>
          <p:nvPr/>
        </p:nvSpPr>
        <p:spPr bwMode="auto">
          <a:xfrm>
            <a:off x="3155950" y="5540375"/>
            <a:ext cx="108743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Hurricane Earl (2010)</a:t>
            </a:r>
          </a:p>
        </p:txBody>
      </p:sp>
      <p:grpSp>
        <p:nvGrpSpPr>
          <p:cNvPr id="44041" name="Group 10"/>
          <p:cNvGrpSpPr>
            <a:grpSpLocks/>
          </p:cNvGrpSpPr>
          <p:nvPr/>
        </p:nvGrpSpPr>
        <p:grpSpPr bwMode="auto">
          <a:xfrm>
            <a:off x="5451475" y="4295775"/>
            <a:ext cx="450850" cy="469900"/>
            <a:chOff x="0" y="0"/>
            <a:chExt cx="240" cy="240"/>
          </a:xfrm>
        </p:grpSpPr>
        <p:sp>
          <p:nvSpPr>
            <p:cNvPr id="44055" name="Oval 11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ellipse">
              <a:avLst/>
            </a:prstGeom>
            <a:noFill/>
            <a:ln w="63500">
              <a:solidFill>
                <a:srgbClr val="001933"/>
              </a:solidFill>
              <a:prstDash val="sysDash"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4042" name="Rectangle 13"/>
          <p:cNvSpPr>
            <a:spLocks/>
          </p:cNvSpPr>
          <p:nvPr/>
        </p:nvSpPr>
        <p:spPr bwMode="auto">
          <a:xfrm>
            <a:off x="7083425" y="1787525"/>
            <a:ext cx="427038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b="1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grpSp>
        <p:nvGrpSpPr>
          <p:cNvPr id="44043" name="Group 14"/>
          <p:cNvGrpSpPr>
            <a:grpSpLocks noChangeAspect="1"/>
          </p:cNvGrpSpPr>
          <p:nvPr/>
        </p:nvGrpSpPr>
        <p:grpSpPr bwMode="auto">
          <a:xfrm>
            <a:off x="415925" y="1812925"/>
            <a:ext cx="3887788" cy="2193925"/>
            <a:chOff x="570" y="1008"/>
            <a:chExt cx="4544" cy="2564"/>
          </a:xfrm>
        </p:grpSpPr>
        <p:pic>
          <p:nvPicPr>
            <p:cNvPr id="44049" name="Picture 15" descr="TA_rada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3790">
              <a:off x="570" y="1035"/>
              <a:ext cx="2356" cy="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0" name="Line 16"/>
            <p:cNvSpPr>
              <a:spLocks noChangeShapeType="1"/>
            </p:cNvSpPr>
            <p:nvPr/>
          </p:nvSpPr>
          <p:spPr bwMode="auto">
            <a:xfrm flipV="1">
              <a:off x="1453" y="1032"/>
              <a:ext cx="0" cy="1247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Freeform 17"/>
            <p:cNvSpPr>
              <a:spLocks/>
            </p:cNvSpPr>
            <p:nvPr/>
          </p:nvSpPr>
          <p:spPr bwMode="auto">
            <a:xfrm rot="1680753">
              <a:off x="1421" y="1221"/>
              <a:ext cx="388" cy="119"/>
            </a:xfrm>
            <a:custGeom>
              <a:avLst/>
              <a:gdLst>
                <a:gd name="T0" fmla="*/ 0 w 388"/>
                <a:gd name="T1" fmla="*/ 1 h 208"/>
                <a:gd name="T2" fmla="*/ 202 w 388"/>
                <a:gd name="T3" fmla="*/ 1 h 208"/>
                <a:gd name="T4" fmla="*/ 388 w 388"/>
                <a:gd name="T5" fmla="*/ 1 h 208"/>
                <a:gd name="T6" fmla="*/ 0 60000 65536"/>
                <a:gd name="T7" fmla="*/ 0 60000 65536"/>
                <a:gd name="T8" fmla="*/ 0 60000 65536"/>
                <a:gd name="T9" fmla="*/ 0 w 388"/>
                <a:gd name="T10" fmla="*/ 0 h 208"/>
                <a:gd name="T11" fmla="*/ 388 w 388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208">
                  <a:moveTo>
                    <a:pt x="0" y="79"/>
                  </a:moveTo>
                  <a:cubicBezTo>
                    <a:pt x="68" y="39"/>
                    <a:pt x="137" y="0"/>
                    <a:pt x="202" y="22"/>
                  </a:cubicBezTo>
                  <a:cubicBezTo>
                    <a:pt x="267" y="44"/>
                    <a:pt x="358" y="177"/>
                    <a:pt x="388" y="208"/>
                  </a:cubicBezTo>
                </a:path>
              </a:pathLst>
            </a:cu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44052" name="Freeform 18"/>
            <p:cNvSpPr>
              <a:spLocks/>
            </p:cNvSpPr>
            <p:nvPr/>
          </p:nvSpPr>
          <p:spPr bwMode="auto">
            <a:xfrm rot="20218951" flipH="1">
              <a:off x="1114" y="1212"/>
              <a:ext cx="388" cy="118"/>
            </a:xfrm>
            <a:custGeom>
              <a:avLst/>
              <a:gdLst>
                <a:gd name="T0" fmla="*/ 0 w 388"/>
                <a:gd name="T1" fmla="*/ 1 h 208"/>
                <a:gd name="T2" fmla="*/ 202 w 388"/>
                <a:gd name="T3" fmla="*/ 1 h 208"/>
                <a:gd name="T4" fmla="*/ 388 w 388"/>
                <a:gd name="T5" fmla="*/ 1 h 208"/>
                <a:gd name="T6" fmla="*/ 0 60000 65536"/>
                <a:gd name="T7" fmla="*/ 0 60000 65536"/>
                <a:gd name="T8" fmla="*/ 0 60000 65536"/>
                <a:gd name="T9" fmla="*/ 0 w 388"/>
                <a:gd name="T10" fmla="*/ 0 h 208"/>
                <a:gd name="T11" fmla="*/ 388 w 388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208">
                  <a:moveTo>
                    <a:pt x="0" y="79"/>
                  </a:moveTo>
                  <a:cubicBezTo>
                    <a:pt x="68" y="39"/>
                    <a:pt x="137" y="0"/>
                    <a:pt x="202" y="22"/>
                  </a:cubicBezTo>
                  <a:cubicBezTo>
                    <a:pt x="267" y="44"/>
                    <a:pt x="358" y="177"/>
                    <a:pt x="388" y="208"/>
                  </a:cubicBezTo>
                </a:path>
              </a:pathLst>
            </a:cu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44053" name="Text Box 19"/>
            <p:cNvSpPr txBox="1">
              <a:spLocks/>
            </p:cNvSpPr>
            <p:nvPr/>
          </p:nvSpPr>
          <p:spPr bwMode="auto">
            <a:xfrm>
              <a:off x="1516" y="1069"/>
              <a:ext cx="501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3366"/>
                  </a:solidFill>
                  <a:latin typeface="Calibri" charset="0"/>
                  <a:ea typeface="Arial" charset="0"/>
                  <a:cs typeface="Arial" charset="0"/>
                  <a:sym typeface="Arial" charset="0"/>
                </a:rPr>
                <a:t>20°</a:t>
              </a:r>
            </a:p>
          </p:txBody>
        </p:sp>
        <p:pic>
          <p:nvPicPr>
            <p:cNvPr id="44054" name="Picture 20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08"/>
              <a:ext cx="2234" cy="2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6972300" y="3148013"/>
            <a:ext cx="1931988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rIns="182880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V</a:t>
            </a:r>
            <a:r>
              <a:rPr lang="en-US" sz="1000" baseline="-25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r</a:t>
            </a:r>
            <a:r>
              <a:rPr lang="en-US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SOs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22Z 29 August-01Z </a:t>
            </a:r>
            <a:r>
              <a:rPr lang="en-US" sz="1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30 August		</a:t>
            </a:r>
          </a:p>
        </p:txBody>
      </p:sp>
      <p:sp>
        <p:nvSpPr>
          <p:cNvPr id="44045" name="TextBox 6"/>
          <p:cNvSpPr txBox="1">
            <a:spLocks noChangeArrowheads="1"/>
          </p:cNvSpPr>
          <p:nvPr/>
        </p:nvSpPr>
        <p:spPr bwMode="auto">
          <a:xfrm>
            <a:off x="669925" y="4508500"/>
            <a:ext cx="1878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Real-time SOs transmitted during P-3 mission and assimilated into HWRFx using HEDAS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76863" y="4133850"/>
            <a:ext cx="782637" cy="74295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4048" name="AutoShape 12"/>
          <p:cNvSpPr>
            <a:spLocks/>
          </p:cNvSpPr>
          <p:nvPr/>
        </p:nvSpPr>
        <p:spPr bwMode="auto">
          <a:xfrm flipH="1">
            <a:off x="5895975" y="2925763"/>
            <a:ext cx="1260475" cy="13795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chemeClr val="tx1"/>
            </a:solidFill>
            <a:miter lim="800000"/>
            <a:headEnd/>
            <a:tailEnd type="arrow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312345" y="6605797"/>
            <a:ext cx="3599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J.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Gamache,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T.  </a:t>
            </a:r>
            <a:r>
              <a:rPr lang="en-US" sz="1200" dirty="0" err="1">
                <a:latin typeface="Calibri"/>
                <a:ea typeface="Arial" charset="0"/>
                <a:cs typeface="Calibri"/>
              </a:rPr>
              <a:t>Vukicevic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, 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Gopal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16"/>
            <a:ext cx="9144000" cy="1127779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dirty="0">
                <a:latin typeface="Calibri"/>
                <a:ea typeface="Calibri" charset="0"/>
                <a:cs typeface="Calibri"/>
              </a:rPr>
              <a:t/>
            </a:r>
            <a:br>
              <a:rPr lang="en-US" sz="4800" dirty="0">
                <a:latin typeface="Calibri"/>
                <a:ea typeface="Calibri" charset="0"/>
                <a:cs typeface="Calibri"/>
              </a:rPr>
            </a:br>
            <a:r>
              <a:rPr lang="en-US" sz="2800" dirty="0">
                <a:latin typeface="Calibri"/>
                <a:ea typeface="Calibri" charset="0"/>
                <a:cs typeface="Calibri"/>
                <a:hlinkClick r:id="rId3"/>
              </a:rPr>
              <a:t>Assessing Doppler radar – HEDAS</a:t>
            </a:r>
            <a:endParaRPr lang="en-US" sz="2800" dirty="0">
              <a:latin typeface="Calibri"/>
              <a:ea typeface="Calibri" charset="0"/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7425" y="1341438"/>
            <a:ext cx="4352925" cy="51371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48132" name="Group 23"/>
          <p:cNvGrpSpPr>
            <a:grpSpLocks/>
          </p:cNvGrpSpPr>
          <p:nvPr/>
        </p:nvGrpSpPr>
        <p:grpSpPr bwMode="auto">
          <a:xfrm>
            <a:off x="160338" y="1512888"/>
            <a:ext cx="5043487" cy="4332287"/>
            <a:chOff x="169064" y="1405037"/>
            <a:chExt cx="5722010" cy="4850593"/>
          </a:xfrm>
        </p:grpSpPr>
        <p:pic>
          <p:nvPicPr>
            <p:cNvPr id="4815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4" y="1405037"/>
              <a:ext cx="5722010" cy="485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Down Arrow 19"/>
            <p:cNvSpPr/>
            <p:nvPr/>
          </p:nvSpPr>
          <p:spPr>
            <a:xfrm>
              <a:off x="2607718" y="4346675"/>
              <a:ext cx="75645" cy="977584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3293926" y="4497757"/>
              <a:ext cx="75645" cy="97936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0" name="TextBox 21"/>
            <p:cNvSpPr txBox="1">
              <a:spLocks noChangeArrowheads="1"/>
            </p:cNvSpPr>
            <p:nvPr/>
          </p:nvSpPr>
          <p:spPr bwMode="auto">
            <a:xfrm>
              <a:off x="3293265" y="3965121"/>
              <a:ext cx="1588897" cy="1757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/>
                  <a:ea typeface="Calibri" charset="0"/>
                  <a:cs typeface="Calibri"/>
                </a:rPr>
                <a:t>201008291200</a:t>
              </a:r>
            </a:p>
            <a:p>
              <a:r>
                <a:rPr lang="en-US">
                  <a:solidFill>
                    <a:schemeClr val="bg1"/>
                  </a:solidFill>
                  <a:latin typeface="Calibri"/>
                  <a:ea typeface="Calibri" charset="0"/>
                  <a:cs typeface="Calibri"/>
                </a:rPr>
                <a:t>1007mb  30kts</a:t>
              </a:r>
            </a:p>
          </p:txBody>
        </p:sp>
        <p:sp>
          <p:nvSpPr>
            <p:cNvPr id="48161" name="TextBox 22"/>
            <p:cNvSpPr txBox="1">
              <a:spLocks noChangeArrowheads="1"/>
            </p:cNvSpPr>
            <p:nvPr/>
          </p:nvSpPr>
          <p:spPr bwMode="auto">
            <a:xfrm>
              <a:off x="1693064" y="3584121"/>
              <a:ext cx="1588897" cy="1757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/>
                  <a:ea typeface="Calibri" charset="0"/>
                  <a:cs typeface="Calibri"/>
                </a:rPr>
                <a:t>201008301800</a:t>
              </a:r>
            </a:p>
            <a:p>
              <a:r>
                <a:rPr lang="en-US">
                  <a:solidFill>
                    <a:schemeClr val="bg1"/>
                  </a:solidFill>
                  <a:latin typeface="Calibri"/>
                  <a:ea typeface="Calibri" charset="0"/>
                  <a:cs typeface="Calibri"/>
                </a:rPr>
                <a:t>955mb 125kts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02275" y="1333500"/>
            <a:ext cx="3429000" cy="5046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="1">
                <a:latin typeface="Calibri"/>
                <a:cs typeface="Calibri"/>
              </a:rPr>
              <a:t>4 assimilation cycles during RI</a:t>
            </a:r>
          </a:p>
          <a:p>
            <a:pPr>
              <a:defRPr/>
            </a:pPr>
            <a:endParaRPr lang="en-US" sz="1400">
              <a:latin typeface="Calibri"/>
              <a:cs typeface="Calibri"/>
            </a:endParaRP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Forecast Initialized:  2010 08 29 12Z</a:t>
            </a:r>
          </a:p>
          <a:p>
            <a:pPr lvl="1">
              <a:defRPr/>
            </a:pPr>
            <a:r>
              <a:rPr lang="en-US" sz="1400">
                <a:latin typeface="Calibri"/>
                <a:cs typeface="Calibri"/>
              </a:rPr>
              <a:t>	              2010 08 30 00Z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	              2010 08 30 12Z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	              2010 08 31 00Z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Ensemble Initialized 6-h before forecast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Data Assimilated:</a:t>
            </a:r>
          </a:p>
          <a:p>
            <a:pPr>
              <a:defRPr/>
            </a:pPr>
            <a:r>
              <a:rPr lang="en-US" sz="1400" b="1">
                <a:latin typeface="Calibri"/>
                <a:cs typeface="Calibri"/>
              </a:rPr>
              <a:t>NOAA42/43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Dropsonde *            U  V  T  Q (from RH)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Flight Level              U  V  T  Q (from TD)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SFMR                      Surface Wind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Tail Doppler Radar: Radial Wind</a:t>
            </a:r>
          </a:p>
          <a:p>
            <a:pPr>
              <a:defRPr/>
            </a:pPr>
            <a:endParaRPr lang="en-US" sz="1400">
              <a:latin typeface="Calibri"/>
              <a:cs typeface="Calibri"/>
            </a:endParaRPr>
          </a:p>
          <a:p>
            <a:pPr>
              <a:defRPr/>
            </a:pPr>
            <a:r>
              <a:rPr lang="en-US" sz="1400" b="1">
                <a:latin typeface="Calibri"/>
                <a:cs typeface="Calibri"/>
              </a:rPr>
              <a:t>NOAA49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Dropsonde *                  U  V  T  Q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Flight Level                    U  V  T  Q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                </a:t>
            </a:r>
          </a:p>
          <a:p>
            <a:pPr>
              <a:defRPr/>
            </a:pPr>
            <a:r>
              <a:rPr lang="en-US" sz="1400" b="1">
                <a:latin typeface="Calibri"/>
                <a:cs typeface="Calibri"/>
              </a:rPr>
              <a:t>USAF WC-130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Dropsonde *             U  V  T  Q</a:t>
            </a: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Flight Level               U  V  T  Q</a:t>
            </a:r>
          </a:p>
          <a:p>
            <a:pPr>
              <a:buFont typeface="Arial" charset="0"/>
              <a:buChar char="•"/>
              <a:defRPr/>
            </a:pPr>
            <a:endParaRPr lang="en-US" sz="1400">
              <a:latin typeface="Calibri"/>
              <a:cs typeface="Calibri"/>
            </a:endParaRPr>
          </a:p>
          <a:p>
            <a:pPr>
              <a:defRPr/>
            </a:pPr>
            <a:r>
              <a:rPr lang="en-US" sz="1400">
                <a:latin typeface="Calibri"/>
                <a:cs typeface="Calibri"/>
              </a:rPr>
              <a:t>* No Surface T Q Assimilated for Drops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50178" y="6605797"/>
            <a:ext cx="3599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J.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Gamache,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T.  </a:t>
            </a:r>
            <a:r>
              <a:rPr lang="en-US" sz="1200" dirty="0" err="1">
                <a:latin typeface="Calibri"/>
                <a:ea typeface="Arial" charset="0"/>
                <a:cs typeface="Calibri"/>
              </a:rPr>
              <a:t>Vukicevic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, 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Gopal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  <p:grpSp>
        <p:nvGrpSpPr>
          <p:cNvPr id="3" name="Group 52"/>
          <p:cNvGrpSpPr>
            <a:grpSpLocks noChangeAspect="1"/>
          </p:cNvGrpSpPr>
          <p:nvPr/>
        </p:nvGrpSpPr>
        <p:grpSpPr bwMode="auto">
          <a:xfrm>
            <a:off x="309729" y="1263092"/>
            <a:ext cx="8501415" cy="5123383"/>
            <a:chOff x="159096" y="987491"/>
            <a:chExt cx="8647720" cy="5294663"/>
          </a:xfrm>
        </p:grpSpPr>
        <p:sp>
          <p:nvSpPr>
            <p:cNvPr id="30" name="Rectangle 29"/>
            <p:cNvSpPr>
              <a:spLocks noChangeAspect="1"/>
            </p:cNvSpPr>
            <p:nvPr/>
          </p:nvSpPr>
          <p:spPr bwMode="auto">
            <a:xfrm>
              <a:off x="159096" y="1038308"/>
              <a:ext cx="8589263" cy="518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Calibri"/>
                <a:cs typeface="Calibri"/>
              </a:endParaRPr>
            </a:p>
          </p:txBody>
        </p:sp>
        <p:pic>
          <p:nvPicPr>
            <p:cNvPr id="48137" name="Picture 62" descr="mslp_082906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736" y="4576950"/>
              <a:ext cx="1783080" cy="170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63" descr="mslp_082906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75" y="4576950"/>
              <a:ext cx="1783080" cy="170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64" descr="mslp_082906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29" y="4576950"/>
              <a:ext cx="1783080" cy="170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65" descr="mslp_082906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48" y="4576950"/>
              <a:ext cx="1783080" cy="170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1" name="TextBox 74"/>
            <p:cNvSpPr txBox="1">
              <a:spLocks noChangeArrowheads="1"/>
            </p:cNvSpPr>
            <p:nvPr/>
          </p:nvSpPr>
          <p:spPr bwMode="auto">
            <a:xfrm>
              <a:off x="272434" y="5025485"/>
              <a:ext cx="1510068" cy="90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latin typeface="Calibri"/>
                  <a:cs typeface="Calibri"/>
                </a:rPr>
                <a:t>Corresponding</a:t>
              </a:r>
            </a:p>
            <a:p>
              <a:r>
                <a:rPr lang="en-US" sz="1700">
                  <a:latin typeface="Calibri"/>
                  <a:cs typeface="Calibri"/>
                </a:rPr>
                <a:t>H*Wind</a:t>
              </a:r>
            </a:p>
            <a:p>
              <a:r>
                <a:rPr lang="en-US" sz="1700">
                  <a:latin typeface="Calibri"/>
                  <a:cs typeface="Calibri"/>
                </a:rPr>
                <a:t>Analysis</a:t>
              </a:r>
            </a:p>
          </p:txBody>
        </p:sp>
        <p:pic>
          <p:nvPicPr>
            <p:cNvPr id="48142" name="Picture 77" descr="mslp_082906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736" y="2566181"/>
              <a:ext cx="1783080" cy="208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78" descr="mslp_082906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75" y="2566181"/>
              <a:ext cx="1783080" cy="208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79" descr="mslp_082906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29" y="2566181"/>
              <a:ext cx="1783080" cy="208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5" name="Picture 80" descr="mslp_082906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354" y="2566180"/>
              <a:ext cx="1783080" cy="208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6" name="TextBox 68"/>
            <p:cNvSpPr txBox="1">
              <a:spLocks noChangeArrowheads="1"/>
            </p:cNvSpPr>
            <p:nvPr/>
          </p:nvSpPr>
          <p:spPr bwMode="auto">
            <a:xfrm>
              <a:off x="1926747" y="987491"/>
              <a:ext cx="1087930" cy="36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>
                  <a:latin typeface="Calibri"/>
                  <a:cs typeface="Calibri"/>
                </a:rPr>
                <a:t>08-29 12Z</a:t>
              </a:r>
            </a:p>
          </p:txBody>
        </p:sp>
        <p:sp>
          <p:nvSpPr>
            <p:cNvPr id="48147" name="TextBox 69"/>
            <p:cNvSpPr txBox="1">
              <a:spLocks noChangeArrowheads="1"/>
            </p:cNvSpPr>
            <p:nvPr/>
          </p:nvSpPr>
          <p:spPr bwMode="auto">
            <a:xfrm>
              <a:off x="3774633" y="987491"/>
              <a:ext cx="1087930" cy="36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>
                  <a:latin typeface="Calibri"/>
                  <a:cs typeface="Calibri"/>
                </a:rPr>
                <a:t>08-30 00Z</a:t>
              </a:r>
            </a:p>
          </p:txBody>
        </p:sp>
        <p:sp>
          <p:nvSpPr>
            <p:cNvPr id="48148" name="TextBox 70"/>
            <p:cNvSpPr txBox="1">
              <a:spLocks noChangeArrowheads="1"/>
            </p:cNvSpPr>
            <p:nvPr/>
          </p:nvSpPr>
          <p:spPr bwMode="auto">
            <a:xfrm>
              <a:off x="5555490" y="987491"/>
              <a:ext cx="1087930" cy="36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 dirty="0">
                  <a:latin typeface="Calibri"/>
                  <a:cs typeface="Calibri"/>
                </a:rPr>
                <a:t>08-30 12Z</a:t>
              </a:r>
            </a:p>
          </p:txBody>
        </p:sp>
        <p:sp>
          <p:nvSpPr>
            <p:cNvPr id="48149" name="TextBox 71"/>
            <p:cNvSpPr txBox="1">
              <a:spLocks noChangeArrowheads="1"/>
            </p:cNvSpPr>
            <p:nvPr/>
          </p:nvSpPr>
          <p:spPr bwMode="auto">
            <a:xfrm>
              <a:off x="7388047" y="987491"/>
              <a:ext cx="1087930" cy="36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700">
                  <a:latin typeface="Calibri"/>
                  <a:cs typeface="Calibri"/>
                </a:rPr>
                <a:t>08-31 00Z</a:t>
              </a:r>
            </a:p>
          </p:txBody>
        </p:sp>
        <p:sp>
          <p:nvSpPr>
            <p:cNvPr id="48150" name="TextBox 73"/>
            <p:cNvSpPr txBox="1">
              <a:spLocks noChangeArrowheads="1"/>
            </p:cNvSpPr>
            <p:nvPr/>
          </p:nvSpPr>
          <p:spPr bwMode="auto">
            <a:xfrm>
              <a:off x="272434" y="3326593"/>
              <a:ext cx="1189013" cy="90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latin typeface="Calibri"/>
                  <a:cs typeface="Calibri"/>
                </a:rPr>
                <a:t>HEDAS</a:t>
              </a:r>
            </a:p>
            <a:p>
              <a:r>
                <a:rPr lang="en-US" sz="1700">
                  <a:latin typeface="Calibri"/>
                  <a:cs typeface="Calibri"/>
                </a:rPr>
                <a:t>10-m Wind</a:t>
              </a:r>
            </a:p>
            <a:p>
              <a:r>
                <a:rPr lang="en-US" sz="1700">
                  <a:latin typeface="Calibri"/>
                  <a:cs typeface="Calibri"/>
                </a:rPr>
                <a:t>Speed</a:t>
              </a:r>
            </a:p>
          </p:txBody>
        </p:sp>
        <p:sp>
          <p:nvSpPr>
            <p:cNvPr id="48151" name="TextBox 73"/>
            <p:cNvSpPr txBox="1">
              <a:spLocks noChangeArrowheads="1"/>
            </p:cNvSpPr>
            <p:nvPr/>
          </p:nvSpPr>
          <p:spPr bwMode="auto">
            <a:xfrm>
              <a:off x="272434" y="1731354"/>
              <a:ext cx="1189013" cy="90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latin typeface="Calibri"/>
                  <a:cs typeface="Calibri"/>
                </a:rPr>
                <a:t>HWRF ICs</a:t>
              </a:r>
            </a:p>
            <a:p>
              <a:r>
                <a:rPr lang="en-US" sz="1700">
                  <a:latin typeface="Calibri"/>
                  <a:cs typeface="Calibri"/>
                </a:rPr>
                <a:t>10-m Wind</a:t>
              </a:r>
            </a:p>
            <a:p>
              <a:r>
                <a:rPr lang="en-US" sz="1700">
                  <a:latin typeface="Calibri"/>
                  <a:cs typeface="Calibri"/>
                </a:rPr>
                <a:t>Speed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295566" y="2962641"/>
              <a:ext cx="717659" cy="95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153" name="Picture 80" descr="mslp_082906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48" y="1314537"/>
              <a:ext cx="1783080" cy="175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4" name="Picture 79" descr="mslp_082906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29" y="1314537"/>
              <a:ext cx="1783080" cy="175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5" name="Picture 78" descr="mslp_082906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75" y="1314537"/>
              <a:ext cx="1783080" cy="175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6" name="Picture 77" descr="mslp_082906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736" y="1314537"/>
              <a:ext cx="1783080" cy="175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105962" y="1314329"/>
            <a:ext cx="8950979" cy="5029191"/>
            <a:chOff x="97081" y="1216638"/>
            <a:chExt cx="8987604" cy="5029191"/>
          </a:xfrm>
        </p:grpSpPr>
        <p:pic>
          <p:nvPicPr>
            <p:cNvPr id="34" name="Picture 33" descr="3.aksoy_hedas_science_meeting_dec2010 (dragged).pdf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70" t="27863" r="6664" b="9593"/>
            <a:stretch>
              <a:fillRect/>
            </a:stretch>
          </p:blipFill>
          <p:spPr>
            <a:xfrm>
              <a:off x="97081" y="1216638"/>
              <a:ext cx="8975853" cy="5029191"/>
            </a:xfrm>
            <a:prstGeom prst="rect">
              <a:avLst/>
            </a:prstGeom>
          </p:spPr>
        </p:pic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5742309" y="5630270"/>
              <a:ext cx="3342376" cy="615553"/>
            </a:xfrm>
            <a:prstGeom prst="rect">
              <a:avLst/>
            </a:prstGeom>
            <a:solidFill>
              <a:srgbClr val="D1F0D0"/>
            </a:solidFill>
            <a:ln w="31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Calibri"/>
                  <a:ea typeface="ＭＳ Ｐゴシック" pitchFamily="34" charset="-128"/>
                  <a:cs typeface="Calibri"/>
                </a:rPr>
                <a:t>All HEDAS results can be found at:</a:t>
              </a:r>
              <a:r>
                <a:rPr lang="en-US" sz="1600" dirty="0">
                  <a:latin typeface="Calibri"/>
                  <a:ea typeface="ＭＳ Ｐゴシック" pitchFamily="34" charset="-128"/>
                  <a:cs typeface="Calibri"/>
                </a:rPr>
                <a:t/>
              </a:r>
              <a:br>
                <a:rPr lang="en-US" sz="1600" dirty="0">
                  <a:latin typeface="Calibri"/>
                  <a:ea typeface="ＭＳ Ｐゴシック" pitchFamily="34" charset="-128"/>
                  <a:cs typeface="Calibri"/>
                </a:rPr>
              </a:br>
              <a:r>
                <a:rPr lang="en-US" sz="1600" dirty="0">
                  <a:latin typeface="Calibri"/>
                  <a:ea typeface="ＭＳ Ｐゴシック" pitchFamily="34" charset="-128"/>
                  <a:cs typeface="Calibri"/>
                  <a:hlinkClick r:id="rId18"/>
                </a:rPr>
                <a:t>https://</a:t>
              </a:r>
              <a:r>
                <a:rPr lang="en-US" sz="1600" dirty="0" err="1">
                  <a:latin typeface="Calibri"/>
                  <a:ea typeface="ＭＳ Ｐゴシック" pitchFamily="34" charset="-128"/>
                  <a:cs typeface="Calibri"/>
                  <a:hlinkClick r:id="rId18"/>
                </a:rPr>
                <a:t>storm.aoml.noaa.gov/realtime</a:t>
              </a:r>
              <a:endParaRPr lang="en-US" sz="1600" dirty="0">
                <a:latin typeface="Calibri"/>
                <a:ea typeface="ＭＳ Ｐゴシック" pitchFamily="34" charset="-128"/>
                <a:cs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mwtb37h_3h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102" y="3411448"/>
            <a:ext cx="257016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426944" y="6619096"/>
            <a:ext cx="3446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Arial" charset="0"/>
                <a:cs typeface="Calibri"/>
              </a:rPr>
              <a:t>E. Uhlhorn, T. </a:t>
            </a:r>
            <a:r>
              <a:rPr lang="en-US" sz="1100" dirty="0" err="1">
                <a:latin typeface="Calibri"/>
                <a:ea typeface="Arial" charset="0"/>
                <a:cs typeface="Calibri"/>
              </a:rPr>
              <a:t>Vukicevic</a:t>
            </a:r>
            <a:r>
              <a:rPr lang="en-US" sz="1100" dirty="0">
                <a:latin typeface="Calibri"/>
                <a:ea typeface="Arial" charset="0"/>
                <a:cs typeface="Calibri"/>
              </a:rPr>
              <a:t>, A. Aksoy, S. Lorsolo  (AOML/HRD)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439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dirty="0">
                <a:latin typeface="Calibri"/>
                <a:ea typeface="Calibri" charset="0"/>
                <a:cs typeface="Calibri"/>
              </a:rPr>
              <a:t>Improved Use of Observations:</a:t>
            </a:r>
            <a:r>
              <a:rPr lang="en-US" sz="4800" dirty="0" smtClean="0">
                <a:latin typeface="Calibri"/>
                <a:ea typeface="Calibri" charset="0"/>
                <a:cs typeface="Calibri"/>
              </a:rPr>
              <a:t/>
            </a:r>
            <a:br>
              <a:rPr lang="en-US" sz="4800" dirty="0" smtClean="0">
                <a:latin typeface="Calibri"/>
                <a:ea typeface="Calibri" charset="0"/>
                <a:cs typeface="Calibri"/>
              </a:rPr>
            </a:br>
            <a:r>
              <a:rPr lang="en-US" sz="2800" dirty="0" smtClean="0">
                <a:latin typeface="Calibri"/>
                <a:ea typeface="Calibri" charset="0"/>
                <a:cs typeface="Calibri"/>
              </a:rPr>
              <a:t>Observing Strategy Analysis </a:t>
            </a:r>
            <a:endParaRPr lang="en-US" sz="2800" dirty="0">
              <a:latin typeface="Calibri"/>
              <a:ea typeface="Calibri" charset="0"/>
              <a:cs typeface="Calibri"/>
            </a:endParaRPr>
          </a:p>
        </p:txBody>
      </p:sp>
      <p:pic>
        <p:nvPicPr>
          <p:cNvPr id="13317" name="Picture 6" descr="20100829.1723.aqua1.x.36h.07LEARL.70kts-978mb-174N-589W.90p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39" y="3705135"/>
            <a:ext cx="24701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mwtb85h_3hr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152" y="3460660"/>
            <a:ext cx="30035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20100829.1723.aqua1.x.89h_1deg.07LEARL.70kts-978mb-174N-589W.88p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39" y="3711485"/>
            <a:ext cx="23717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115933" y="1314270"/>
            <a:ext cx="49720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Use Model (HWRFV3.2) &amp; DA (HEDAS) system to evaluate observing strategies in TC environments </a:t>
            </a:r>
          </a:p>
          <a:p>
            <a:pPr marL="230188" indent="-230188"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Microwave satellite imagery (37- &amp; 85-GHz)</a:t>
            </a:r>
          </a:p>
          <a:p>
            <a:pPr marL="230188" indent="-230188"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Doppler radar</a:t>
            </a:r>
          </a:p>
          <a:p>
            <a:pPr marL="230188" indent="-230188"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Microwave surface winds (SFMR, HIRAD)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444500" y="3202452"/>
            <a:ext cx="436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/>
                <a:ea typeface="Calibri" charset="0"/>
                <a:cs typeface="Calibri"/>
              </a:rPr>
              <a:t>Compare observed &amp; simulated microwave T</a:t>
            </a:r>
            <a:r>
              <a:rPr lang="en-US" sz="1600" baseline="-25000">
                <a:latin typeface="Calibri"/>
                <a:ea typeface="Calibri" charset="0"/>
                <a:cs typeface="Calibri"/>
              </a:rPr>
              <a:t>b</a:t>
            </a:r>
            <a:endParaRPr lang="en-US" sz="1600">
              <a:latin typeface="Calibri"/>
              <a:ea typeface="Calibri" charset="0"/>
              <a:cs typeface="Calibri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951413" y="1798847"/>
            <a:ext cx="2176462" cy="1825625"/>
            <a:chOff x="6863088" y="1799475"/>
            <a:chExt cx="2176191" cy="1825244"/>
          </a:xfrm>
        </p:grpSpPr>
        <p:pic>
          <p:nvPicPr>
            <p:cNvPr id="13333" name="Picture 3" descr="nature_10m_wsp_wind_0800.pn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61"/>
            <a:stretch>
              <a:fillRect/>
            </a:stretch>
          </p:blipFill>
          <p:spPr bwMode="auto">
            <a:xfrm>
              <a:off x="6863088" y="1799475"/>
              <a:ext cx="2176191" cy="1825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35" descr="mslp_0z_bw_contour_vr_leg_1.png"/>
            <p:cNvPicPr>
              <a:picLocks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72"/>
            <a:stretch>
              <a:fillRect/>
            </a:stretch>
          </p:blipFill>
          <p:spPr bwMode="auto">
            <a:xfrm>
              <a:off x="6878636" y="1802512"/>
              <a:ext cx="1834075" cy="1819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23" name="TextBox 29"/>
          <p:cNvSpPr txBox="1">
            <a:spLocks noChangeArrowheads="1"/>
          </p:cNvSpPr>
          <p:nvPr/>
        </p:nvSpPr>
        <p:spPr bwMode="auto">
          <a:xfrm>
            <a:off x="5091113" y="1217478"/>
            <a:ext cx="2078037" cy="64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200" b="1">
                <a:latin typeface="Calibri"/>
                <a:cs typeface="Calibri"/>
              </a:rPr>
              <a:t>Airborne Doppler radar</a:t>
            </a:r>
          </a:p>
          <a:p>
            <a:pPr>
              <a:tabLst>
                <a:tab pos="685800" algn="l"/>
              </a:tabLst>
            </a:pPr>
            <a:r>
              <a:rPr lang="en-US" sz="1200" b="1">
                <a:latin typeface="Calibri"/>
                <a:cs typeface="Calibri"/>
              </a:rPr>
              <a:t>Nature:  </a:t>
            </a:r>
            <a:r>
              <a:rPr lang="en-US" sz="1200">
                <a:latin typeface="Calibri"/>
                <a:cs typeface="Calibri"/>
              </a:rPr>
              <a:t>U (m/s)–shaded</a:t>
            </a:r>
          </a:p>
          <a:p>
            <a:pPr>
              <a:tabLst>
                <a:tab pos="685800" algn="l"/>
              </a:tabLst>
            </a:pPr>
            <a:r>
              <a:rPr lang="en-US" sz="1200">
                <a:latin typeface="Calibri"/>
                <a:cs typeface="Calibri"/>
              </a:rPr>
              <a:t>                Wind Speed–cont.</a:t>
            </a:r>
          </a:p>
        </p:txBody>
      </p:sp>
      <p:pic>
        <p:nvPicPr>
          <p:cNvPr id="13324" name="Picture 3" descr="nature_10m_wsp_wind_080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"/>
          <a:stretch>
            <a:fillRect/>
          </a:stretch>
        </p:blipFill>
        <p:spPr bwMode="auto">
          <a:xfrm>
            <a:off x="6970713" y="1787735"/>
            <a:ext cx="2173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29"/>
          <p:cNvSpPr txBox="1">
            <a:spLocks noChangeArrowheads="1"/>
          </p:cNvSpPr>
          <p:nvPr/>
        </p:nvSpPr>
        <p:spPr bwMode="auto">
          <a:xfrm>
            <a:off x="7177088" y="1234940"/>
            <a:ext cx="1654175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alibri"/>
                <a:cs typeface="Calibri"/>
              </a:rPr>
              <a:t>Analysis</a:t>
            </a:r>
          </a:p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Ens. Spread – shaded</a:t>
            </a:r>
          </a:p>
          <a:p>
            <a:r>
              <a:rPr lang="en-US" sz="1200">
                <a:latin typeface="Calibri"/>
                <a:cs typeface="Calibri"/>
              </a:rPr>
              <a:t>Ens. Mean – contoured</a:t>
            </a:r>
          </a:p>
        </p:txBody>
      </p:sp>
      <p:sp>
        <p:nvSpPr>
          <p:cNvPr id="13326" name="Line 9"/>
          <p:cNvSpPr>
            <a:spLocks noChangeShapeType="1"/>
          </p:cNvSpPr>
          <p:nvPr/>
        </p:nvSpPr>
        <p:spPr bwMode="auto">
          <a:xfrm flipH="1" flipV="1">
            <a:off x="6629400" y="4674843"/>
            <a:ext cx="5334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" name="Group 52"/>
          <p:cNvGrpSpPr>
            <a:grpSpLocks noChangeAspect="1"/>
          </p:cNvGrpSpPr>
          <p:nvPr/>
        </p:nvGrpSpPr>
        <p:grpSpPr bwMode="auto">
          <a:xfrm>
            <a:off x="5557838" y="3713118"/>
            <a:ext cx="3205162" cy="2743200"/>
            <a:chOff x="3798888" y="1600200"/>
            <a:chExt cx="5192712" cy="4443413"/>
          </a:xfrm>
        </p:grpSpPr>
        <p:pic>
          <p:nvPicPr>
            <p:cNvPr id="13330" name="Picture 4" descr="nature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41" r="6241"/>
            <a:stretch>
              <a:fillRect/>
            </a:stretch>
          </p:blipFill>
          <p:spPr bwMode="auto">
            <a:xfrm>
              <a:off x="3798888" y="1600200"/>
              <a:ext cx="5192712" cy="444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Line 7"/>
            <p:cNvSpPr>
              <a:spLocks noChangeShapeType="1"/>
            </p:cNvSpPr>
            <p:nvPr/>
          </p:nvSpPr>
          <p:spPr bwMode="auto">
            <a:xfrm flipH="1">
              <a:off x="5867400" y="3352800"/>
              <a:ext cx="1981200" cy="1905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332" name="Text Box 12"/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4114801" cy="42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b="1">
                  <a:solidFill>
                    <a:srgbClr val="000000"/>
                  </a:solidFill>
                  <a:latin typeface="Calibri"/>
                  <a:cs typeface="Calibri"/>
                </a:rPr>
                <a:t>Surface (10 m) Wind Speed (m/s)</a:t>
              </a:r>
            </a:p>
          </p:txBody>
        </p:sp>
      </p:grpSp>
      <p:sp>
        <p:nvSpPr>
          <p:cNvPr id="13328" name="Text Box 11"/>
          <p:cNvSpPr txBox="1">
            <a:spLocks noChangeArrowheads="1"/>
          </p:cNvSpPr>
          <p:nvPr/>
        </p:nvSpPr>
        <p:spPr bwMode="auto">
          <a:xfrm>
            <a:off x="7458075" y="3960768"/>
            <a:ext cx="596900" cy="261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000000"/>
                </a:solidFill>
                <a:latin typeface="Calibri"/>
                <a:cs typeface="Calibri"/>
              </a:rPr>
              <a:t>SFMR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845175" y="5906743"/>
            <a:ext cx="23780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000000"/>
                </a:solidFill>
                <a:latin typeface="Calibri"/>
                <a:cs typeface="Calibri"/>
              </a:rPr>
              <a:t>70 km wide </a:t>
            </a:r>
            <a:r>
              <a:rPr lang="en-US" sz="1050" dirty="0" err="1">
                <a:solidFill>
                  <a:srgbClr val="000000"/>
                </a:solidFill>
                <a:latin typeface="Calibri"/>
                <a:cs typeface="Calibri"/>
              </a:rPr>
              <a:t>HIRad</a:t>
            </a:r>
            <a:r>
              <a:rPr lang="en-US" sz="1050" dirty="0">
                <a:solidFill>
                  <a:srgbClr val="000000"/>
                </a:solidFill>
                <a:latin typeface="Calibri"/>
                <a:cs typeface="Calibri"/>
              </a:rPr>
              <a:t> swath 20 km alt.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libri"/>
                <a:ea typeface="ＭＳ Ｐゴシック" charset="-128"/>
                <a:cs typeface="Calibri"/>
              </a:rPr>
              <a:t>HFIP Science Priorities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081" y="1310863"/>
            <a:ext cx="8272728" cy="5334000"/>
          </a:xfrm>
        </p:spPr>
        <p:txBody>
          <a:bodyPr/>
          <a:lstStyle/>
          <a:p>
            <a:pPr marL="346075" indent="-346075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Advancement in DA techniques for hurricane NWP</a:t>
            </a: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Physics Advancements</a:t>
            </a:r>
          </a:p>
          <a:p>
            <a:pPr marL="630238" lvl="1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Microphysical processes</a:t>
            </a:r>
          </a:p>
          <a:p>
            <a:pPr marL="630238" lvl="1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Air-sea processes and BL processes</a:t>
            </a: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R&amp;D for determining optimal resolution and complexity of coupling</a:t>
            </a: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Advanced model diagnostic techniques</a:t>
            </a:r>
          </a:p>
          <a:p>
            <a:pPr marL="630238" lvl="1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Analyses and forecast of large-scale and hurricane environment evolution</a:t>
            </a:r>
          </a:p>
          <a:p>
            <a:pPr marL="630238" lvl="1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Identification and analyses of sources of model errors</a:t>
            </a: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Development of high resolution ensembles</a:t>
            </a:r>
          </a:p>
          <a:p>
            <a:pPr marL="630238" lvl="1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Identify resolution and optimality of</a:t>
            </a:r>
            <a:r>
              <a:rPr lang="en-US" sz="2000" b="1" dirty="0" smtClean="0">
                <a:latin typeface="Calibri"/>
                <a:cs typeface="Calibri"/>
              </a:rPr>
              <a:t> number </a:t>
            </a:r>
            <a:r>
              <a:rPr lang="en-US" sz="2000" b="1" dirty="0">
                <a:latin typeface="Calibri"/>
                <a:cs typeface="Calibri"/>
              </a:rPr>
              <a:t>of ensemble members </a:t>
            </a:r>
          </a:p>
          <a:p>
            <a:pPr marL="630238" lvl="1" eaLnBrk="1" hangingPunct="1">
              <a:spcBef>
                <a:spcPts val="600"/>
              </a:spcBef>
            </a:pPr>
            <a:r>
              <a:rPr lang="en-US" sz="2000" b="1" dirty="0">
                <a:latin typeface="Calibri"/>
                <a:cs typeface="Calibri"/>
              </a:rPr>
              <a:t>Improve intensity guidance</a:t>
            </a:r>
            <a:endParaRPr lang="en-US" sz="2000" dirty="0">
              <a:latin typeface="Calibri"/>
              <a:cs typeface="Calibri"/>
            </a:endParaRPr>
          </a:p>
          <a:p>
            <a:pPr marL="346075" indent="-346075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Calibri"/>
                <a:ea typeface="ＭＳ Ｐゴシック" charset="-128"/>
                <a:cs typeface="Calibri"/>
              </a:rPr>
              <a:t>Techniques to maximize the usefulness of observations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8398" y="2495444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44405" y="1252156"/>
            <a:ext cx="4653592" cy="559474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j-lt"/>
                <a:ea typeface="ＭＳ Ｐゴシック"/>
                <a:cs typeface="ＭＳ Ｐゴシック"/>
              </a:rPr>
              <a:t>The Good – track forecast improvements</a:t>
            </a:r>
          </a:p>
        </p:txBody>
      </p:sp>
      <p:pic>
        <p:nvPicPr>
          <p:cNvPr id="6" name="Content Placeholder 6" descr="AL_tkerr (trend).gif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" y="1803900"/>
            <a:ext cx="4397184" cy="3657600"/>
          </a:xfrm>
        </p:spPr>
      </p:pic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115451" y="5446282"/>
            <a:ext cx="4387166" cy="9746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Errors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cut in half over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 past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15 </a:t>
            </a:r>
            <a:r>
              <a:rPr lang="en-US" sz="1800" dirty="0">
                <a:noFill/>
                <a:latin typeface="+mn-lt"/>
              </a:rPr>
              <a:t>years</a:t>
            </a:r>
            <a:endParaRPr lang="en-US" sz="1800" dirty="0" smtClean="0">
              <a:noFill/>
              <a:latin typeface="+mn-lt"/>
            </a:endParaRPr>
          </a:p>
          <a:p>
            <a:pPr marL="230188" indent="-230188"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10-year improvement - As accurate at 48 hours as we were at 24 hours in 1999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5833" y="2587953"/>
            <a:ext cx="1889024" cy="2118750"/>
            <a:chOff x="5029200" y="2286000"/>
            <a:chExt cx="2743200" cy="2590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029200" y="3657600"/>
              <a:ext cx="2743200" cy="76200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3733800" y="3581400"/>
              <a:ext cx="2590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29200" y="4191000"/>
              <a:ext cx="2667000" cy="762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5" descr="AL_inerr (trend).gif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" r="-201"/>
          <a:stretch>
            <a:fillRect/>
          </a:stretch>
        </p:blipFill>
        <p:spPr bwMode="auto">
          <a:xfrm>
            <a:off x="4493787" y="1803900"/>
            <a:ext cx="45326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239307" y="4459430"/>
            <a:ext cx="26670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  <a:latin typeface="+mj-lt"/>
              </a:rPr>
              <a:t>No progress with intensity in last 15-20 years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686147" y="5446282"/>
            <a:ext cx="432797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+mj-lt"/>
              </a:rPr>
              <a:t>24-</a:t>
            </a:r>
            <a:r>
              <a:rPr lang="en-US" sz="1800" dirty="0" smtClean="0">
                <a:latin typeface="+mj-lt"/>
              </a:rPr>
              <a:t>48h </a:t>
            </a:r>
            <a:r>
              <a:rPr lang="en-US" sz="1800" dirty="0">
                <a:latin typeface="+mj-lt"/>
              </a:rPr>
              <a:t>intensity </a:t>
            </a:r>
            <a:r>
              <a:rPr lang="en-US" sz="1800" dirty="0" smtClean="0">
                <a:latin typeface="+mj-lt"/>
              </a:rPr>
              <a:t>forecast off </a:t>
            </a:r>
            <a:r>
              <a:rPr lang="en-US" sz="1800" dirty="0">
                <a:latin typeface="+mj-lt"/>
              </a:rPr>
              <a:t>by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category</a:t>
            </a:r>
          </a:p>
          <a:p>
            <a:pPr marL="230188" indent="-230188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+mj-lt"/>
              </a:rPr>
              <a:t>Off by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categories perhaps 5-10% of</a:t>
            </a:r>
            <a:r>
              <a:rPr lang="en-US" sz="1800" dirty="0" smtClean="0">
                <a:latin typeface="+mj-lt"/>
              </a:rPr>
              <a:t> time</a:t>
            </a:r>
            <a:endParaRPr lang="en-US" sz="1800" dirty="0">
              <a:latin typeface="+mj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979004" y="1280093"/>
            <a:ext cx="3759804" cy="5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The Bad - Intensity no real gains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Current Capabilities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ike5_surge_Galvest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00" y="1365250"/>
            <a:ext cx="3328988" cy="198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Rectangle 7"/>
          <p:cNvSpPr>
            <a:spLocks noGrp="1"/>
          </p:cNvSpPr>
          <p:nvPr>
            <p:ph type="body" idx="1"/>
          </p:nvPr>
        </p:nvSpPr>
        <p:spPr>
          <a:xfrm>
            <a:off x="300038" y="1431925"/>
            <a:ext cx="5257800" cy="4857750"/>
          </a:xfrm>
        </p:spPr>
        <p:txBody>
          <a:bodyPr/>
          <a:lstStyle/>
          <a:p>
            <a:pPr>
              <a:lnSpc>
                <a:spcPct val="95000"/>
              </a:lnSpc>
              <a:buFont typeface="Wingdings" charset="2"/>
              <a:buChar char="Ø"/>
            </a:pPr>
            <a:r>
              <a:rPr lang="en-US" sz="2400">
                <a:latin typeface="Calibri" charset="0"/>
                <a:ea typeface="Calibri" charset="0"/>
                <a:cs typeface="Calibri" charset="0"/>
              </a:rPr>
              <a:t>Risk to life and property continues to escalate in coastal regions</a:t>
            </a:r>
          </a:p>
          <a:p>
            <a:pPr lvl="1">
              <a:lnSpc>
                <a:spcPct val="95000"/>
              </a:lnSpc>
            </a:pPr>
            <a:r>
              <a:rPr lang="en-US" sz="2000">
                <a:latin typeface="Calibri" charset="0"/>
                <a:ea typeface="Calibri" charset="0"/>
                <a:cs typeface="Calibri" charset="0"/>
              </a:rPr>
              <a:t>Population continues to increase – 50% of US population now live within 50 miles of coast.</a:t>
            </a:r>
          </a:p>
          <a:p>
            <a:pPr lvl="1">
              <a:lnSpc>
                <a:spcPct val="95000"/>
              </a:lnSpc>
            </a:pPr>
            <a:r>
              <a:rPr lang="en-US" sz="2000">
                <a:latin typeface="Calibri" charset="0"/>
                <a:ea typeface="Calibri" charset="0"/>
                <a:cs typeface="Calibri" charset="0"/>
              </a:rPr>
              <a:t>Value of coastal infrastructure</a:t>
            </a:r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 and economic </a:t>
            </a:r>
            <a:r>
              <a:rPr lang="en-US" sz="2000">
                <a:latin typeface="Calibri" charset="0"/>
                <a:ea typeface="Calibri" charset="0"/>
                <a:cs typeface="Calibri" charset="0"/>
              </a:rPr>
              <a:t>activity continues to rise – estimated at over</a:t>
            </a:r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 $</a:t>
            </a:r>
            <a:r>
              <a:rPr lang="en-US" sz="2000" b="1" smtClean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smtClean="0">
                <a:latin typeface="Calibri" charset="0"/>
                <a:ea typeface="Calibri" charset="0"/>
                <a:cs typeface="Calibri" charset="0"/>
              </a:rPr>
              <a:t>Trillion</a:t>
            </a:r>
            <a:endParaRPr lang="en-US" sz="200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5000"/>
              </a:lnSpc>
              <a:buFont typeface="Wingdings" charset="2"/>
              <a:buChar char="Ø"/>
            </a:pPr>
            <a:r>
              <a:rPr lang="en-US" sz="2400">
                <a:latin typeface="Calibri" charset="0"/>
                <a:ea typeface="Calibri" charset="0"/>
                <a:cs typeface="Calibri" charset="0"/>
              </a:rPr>
              <a:t>More accurate</a:t>
            </a:r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 hurricane </a:t>
            </a:r>
            <a:r>
              <a:rPr lang="en-US" sz="2400">
                <a:latin typeface="Calibri" charset="0"/>
                <a:ea typeface="Calibri" charset="0"/>
                <a:cs typeface="Calibri" charset="0"/>
              </a:rPr>
              <a:t>forecasts and warnings</a:t>
            </a:r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 can reduce </a:t>
            </a:r>
            <a:r>
              <a:rPr lang="en-US" sz="2400">
                <a:latin typeface="Calibri" charset="0"/>
                <a:ea typeface="Calibri" charset="0"/>
                <a:cs typeface="Calibri" charset="0"/>
              </a:rPr>
              <a:t>response and recovery costs</a:t>
            </a:r>
          </a:p>
          <a:p>
            <a:pPr lvl="1">
              <a:lnSpc>
                <a:spcPct val="95000"/>
              </a:lnSpc>
            </a:pPr>
            <a:r>
              <a:rPr lang="en-US" sz="2000">
                <a:latin typeface="Calibri" charset="0"/>
                <a:ea typeface="Calibri" charset="0"/>
                <a:cs typeface="Calibri" charset="0"/>
              </a:rPr>
              <a:t>More accurate forecast </a:t>
            </a:r>
            <a:r>
              <a:rPr lang="en-US" sz="2000">
                <a:latin typeface="Calibri" charset="0"/>
                <a:ea typeface="Calibri" charset="0"/>
                <a:cs typeface="Calibri" charset="0"/>
                <a:sym typeface="Wingdings" charset="2"/>
              </a:rPr>
              <a:t> fewer false alarms, reduced warning footprint</a:t>
            </a:r>
            <a:endParaRPr lang="en-US" sz="20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484" name="Picture 4" descr="ike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3200400"/>
            <a:ext cx="3327400" cy="316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726113" y="1363663"/>
            <a:ext cx="140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Galveston–Ike 2008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7683500" y="3224213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Calibri" charset="0"/>
                <a:ea typeface="Calibri" charset="0"/>
                <a:cs typeface="Calibri" charset="0"/>
              </a:rPr>
              <a:t>Bolivar Peninsula after Ike 2008</a:t>
            </a:r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7553325" cy="1182687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lnSpc>
                <a:spcPct val="8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>
                <a:latin typeface="Calibri" charset="0"/>
                <a:ea typeface="Calibri" charset="0"/>
                <a:cs typeface="Calibri" charset="0"/>
              </a:rPr>
              <a:t>Improvements still needed!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body" idx="1"/>
          </p:nvPr>
        </p:nvSpPr>
        <p:spPr>
          <a:xfrm>
            <a:off x="419100" y="1503363"/>
            <a:ext cx="8258175" cy="4819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300" b="1" i="1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Goals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Improve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Accuracy</a:t>
            </a:r>
            <a:r>
              <a:rPr lang="en-US" sz="220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Hurricane impact areas (track) – 50% </a:t>
            </a:r>
            <a:br>
              <a:rPr lang="en-US" sz="190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Severity (intensity) – 50% 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Storm surge impact locations </a:t>
            </a:r>
            <a:br>
              <a:rPr lang="en-US" sz="190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and severity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Extend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reliability out to 7 days</a:t>
            </a:r>
            <a:br>
              <a:rPr lang="en-US" sz="3000" smtClean="0">
                <a:latin typeface="Calibri" charset="0"/>
                <a:ea typeface="Calibri" charset="0"/>
                <a:cs typeface="Calibri" charset="0"/>
              </a:rPr>
            </a:br>
            <a:endParaRPr lang="en-US" sz="1100" smtClean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Quantify, bound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reduce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uncertainty to enable risk management decisions</a:t>
            </a:r>
          </a:p>
        </p:txBody>
      </p:sp>
      <p:pic>
        <p:nvPicPr>
          <p:cNvPr id="50184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24200" cy="2481263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blurRad="63500" dist="99190" dir="2388334" algn="ctr" rotWithShape="0">
              <a:srgbClr val="2E507A">
                <a:alpha val="50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68275"/>
            <a:ext cx="7432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0" y="-14288"/>
            <a:ext cx="7696200" cy="1371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charset="0"/>
                <a:ea typeface="Calibri" charset="0"/>
                <a:cs typeface="Calibri" charset="0"/>
              </a:rPr>
              <a:t>How to get there?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8" y="3796057"/>
            <a:ext cx="1381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1788" y="3753539"/>
            <a:ext cx="10842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6846888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Science (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  <a:hlinkClick r:id="" action="ppaction://noaction"/>
              </a:rPr>
              <a:t>8 Teams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341313" lvl="1" indent="-341313" eaLnBrk="1" hangingPunct="1"/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Improved understanding from combination of observations &amp; models</a:t>
            </a:r>
          </a:p>
          <a:p>
            <a:pPr marL="341313" lvl="1" indent="-341313" eaLnBrk="1" hangingPunct="1"/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Higher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resolution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 coupled models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– critical to storm evolution forecasts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 –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especially intensity changes</a:t>
            </a:r>
          </a:p>
          <a:p>
            <a:pPr marL="341313" lvl="1" indent="-341313" eaLnBrk="1" hangingPunct="1"/>
            <a:r>
              <a:rPr lang="en-US" sz="1900">
                <a:latin typeface="Calibri" charset="0"/>
                <a:ea typeface="Calibri" charset="0"/>
                <a:cs typeface="Calibri" charset="0"/>
              </a:rPr>
              <a:t>Forecast techniques to understand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reduce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 &amp;communicate uncertainty</a:t>
            </a:r>
            <a:endParaRPr lang="en-US" sz="190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3000">
                <a:latin typeface="Calibri" charset="0"/>
                <a:ea typeface="Calibri" charset="0"/>
                <a:cs typeface="Calibri" charset="0"/>
              </a:rPr>
              <a:t>Information Technology</a:t>
            </a:r>
          </a:p>
          <a:p>
            <a:pPr marL="341313" lvl="1" indent="-341313" eaLnBrk="1" hangingPunct="1"/>
            <a:r>
              <a:rPr lang="en-US" sz="1900">
                <a:latin typeface="Calibri" charset="0"/>
                <a:ea typeface="Calibri" charset="0"/>
                <a:cs typeface="Calibri" charset="0"/>
                <a:hlinkClick r:id="" action="ppaction://noaction"/>
              </a:rPr>
              <a:t>Increased computing power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 run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advanced 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hurricane/global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models and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 reduce uncertainty</a:t>
            </a:r>
          </a:p>
          <a:p>
            <a:pPr marL="341313" lvl="1" indent="-341313" eaLnBrk="1" hangingPunct="1"/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IT infrastructure </a:t>
            </a:r>
            <a:r>
              <a:rPr lang="en-US" sz="1900">
                <a:latin typeface="Calibri" charset="0"/>
                <a:ea typeface="Calibri" charset="0"/>
                <a:cs typeface="Calibri" charset="0"/>
              </a:rPr>
              <a:t>for inter-agency data exchange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Observing Strategy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900">
                <a:latin typeface="Calibri" charset="0"/>
                <a:ea typeface="Calibri" charset="0"/>
                <a:cs typeface="Calibri" charset="0"/>
              </a:rPr>
              <a:t>Improved use of existing and planned </a:t>
            </a: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systems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Improved Products for Forecasters</a:t>
            </a:r>
            <a:endParaRPr lang="en-US" sz="30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487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852" y="5143291"/>
            <a:ext cx="1765300" cy="1401762"/>
          </a:xfrm>
          <a:prstGeom prst="rect">
            <a:avLst/>
          </a:prstGeom>
          <a:solidFill>
            <a:schemeClr val="bg2"/>
          </a:solidFill>
          <a:ln w="63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0488" name="Picture 9" descr="12bi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325" y="1267469"/>
            <a:ext cx="1828355" cy="144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701" y="2570502"/>
            <a:ext cx="1823602" cy="119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Untitled Image 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75" y="4283075"/>
            <a:ext cx="2889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  <a:ea typeface="Calibri" charset="0"/>
                <a:cs typeface="Calibri" charset="0"/>
              </a:rPr>
              <a:t>HFIP Activities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397000"/>
            <a:ext cx="6607175" cy="49530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Traditional Hurricane Research Activities: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Observations, analysis, database, &amp; instrument R&amp;D (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hlinkClick r:id="rId4" action="ppaction://hlinksldjump"/>
              </a:rPr>
              <a:t>IFEX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Statistical-dynamical model development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Advances in operational models (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hlinkClick r:id="" action="ppaction://noaction"/>
              </a:rPr>
              <a:t>Stream 1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New HFIP Research Thrusts: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Experimental global and regional hurricane model development (Stream 2)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Data assimilation techniques and observing system strategy analysis development (Stream 1 &amp; 2)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Model evaluation tool development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Socioeconomic research and development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65113" y="5969000"/>
            <a:ext cx="8639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Partnership: NCEP, AOC, AOML, ESRL, GFDL, DTC, USWRP, NESDIS/STAR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6496050" y="4371975"/>
            <a:ext cx="5254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sz="2000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D1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483475" y="4872038"/>
            <a:ext cx="515938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30479" bIns="50800">
            <a:prstTxWarp prst="textNoShape">
              <a:avLst/>
            </a:prstTxWarp>
          </a:bodyPr>
          <a:lstStyle/>
          <a:p>
            <a:pPr marL="39688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pic>
        <p:nvPicPr>
          <p:cNvPr id="22536" name="Picture 2" descr="tk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113" y="2287588"/>
            <a:ext cx="19891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p3-gulfstream_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1379538"/>
            <a:ext cx="2286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smtClean="0">
                <a:latin typeface="Calibri" charset="0"/>
                <a:ea typeface="Calibri" charset="0"/>
                <a:cs typeface="Calibri" charset="0"/>
              </a:rPr>
              <a:t>Global Model Development – </a:t>
            </a:r>
            <a:r>
              <a:rPr lang="en-US" sz="4000" smtClean="0">
                <a:latin typeface="Calibri" charset="0"/>
                <a:ea typeface="Calibri" charset="0"/>
                <a:cs typeface="Calibri" charset="0"/>
              </a:rPr>
              <a:t>GFS/EnKF</a:t>
            </a:r>
            <a:endParaRPr lang="en-US" sz="480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pic>
        <p:nvPicPr>
          <p:cNvPr id="2662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84" y="1417638"/>
            <a:ext cx="4098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333" y="14049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283075" y="5943600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http://ruc.noaa.gov/hfip/gfsenkf</a:t>
            </a:r>
          </a:p>
        </p:txBody>
      </p:sp>
      <p:sp>
        <p:nvSpPr>
          <p:cNvPr id="26631" name="Rectangle 3"/>
          <p:cNvSpPr>
            <a:spLocks/>
          </p:cNvSpPr>
          <p:nvPr/>
        </p:nvSpPr>
        <p:spPr bwMode="auto">
          <a:xfrm>
            <a:off x="2878138" y="1281113"/>
            <a:ext cx="35941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 b="1">
                <a:latin typeface="Calibri" charset="0"/>
                <a:ea typeface="Arial" charset="0"/>
                <a:cs typeface="Arial" charset="0"/>
                <a:sym typeface="Arial" charset="0"/>
              </a:rPr>
              <a:t>Tomas (21L) – init 00Z 2 November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339850"/>
            <a:ext cx="8172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6"/>
          <p:cNvSpPr>
            <a:spLocks/>
          </p:cNvSpPr>
          <p:nvPr/>
        </p:nvSpPr>
        <p:spPr bwMode="auto">
          <a:xfrm>
            <a:off x="7916863" y="6054725"/>
            <a:ext cx="8708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b="1" dirty="0" smtClean="0">
                <a:solidFill>
                  <a:srgbClr val="003366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Global</a:t>
            </a:r>
            <a:endParaRPr lang="en-US" b="1" dirty="0">
              <a:solidFill>
                <a:srgbClr val="003366"/>
              </a:solidFill>
              <a:latin typeface="Calibri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>
                <a:latin typeface="Calibri" charset="0"/>
                <a:ea typeface="Calibri" charset="0"/>
                <a:cs typeface="Calibri" charset="0"/>
              </a:rPr>
            </a:b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667000" y="1732861"/>
            <a:ext cx="3505200" cy="45723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HFIP stream 2 (9/3 km resolution)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HWRFX with HWRF IC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HWRFX with HEDAS IC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HWRFV3.2-HRD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All Storms of 2010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4 cycles per day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431 cases in 24 storms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19 main products; e.g.,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Synthetic microwave imagery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SHIPS predictors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Shear and Steering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Time-height cross-sections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Swaths (wind and rainfall)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" y="310819"/>
            <a:ext cx="7486601" cy="704662"/>
            <a:chOff x="96" y="192"/>
            <a:chExt cx="5424" cy="720"/>
          </a:xfrm>
          <a:solidFill>
            <a:srgbClr val="FFFFFF"/>
          </a:solidFill>
        </p:grpSpPr>
        <p:pic>
          <p:nvPicPr>
            <p:cNvPr id="11276" name="Picture 14" descr="C:\Users\gopal\Desktop\2010\hfip_demo_201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40"/>
              <a:ext cx="4416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5" descr="C:\Users\gopal\Desktop\2010\AOML_LOG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"/>
              <a:ext cx="912" cy="6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6" name="Picture 18" descr="C:\Users\gopal\Desktop\2010\HWRFx_Web_Portal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5775"/>
            <a:ext cx="2438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C:\Users\gopal\Desktop\HFIP_MEETING\maxwindswath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9175"/>
            <a:ext cx="16779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6" descr="C:\Users\gopal\Desktop\HFIP_MEETING\divprof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1"/>
          <a:stretch>
            <a:fillRect/>
          </a:stretch>
        </p:blipFill>
        <p:spPr bwMode="auto">
          <a:xfrm>
            <a:off x="152400" y="4117975"/>
            <a:ext cx="2581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7" descr="C:\Users\gopal\Desktop\HFIP_MEETING\predictors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125913"/>
            <a:ext cx="2286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8" descr="C:\Users\gopal\Desktop\HFIP_MEETING\850-200_shear-cpr_0hr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3375"/>
            <a:ext cx="3052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C:\Users\gopal\Desktop\HFIP_MEETING\850-200_shear-cpr_18hr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1603375"/>
            <a:ext cx="3043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/Users/marks/Documents/HRD/FY10/Groups/models/graphics/HWRFx_3rd-Nest_IKE09L_2008-09-06_12Z_CLOSE-UP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157413" y="2289175"/>
            <a:ext cx="4814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868882" y="6607644"/>
            <a:ext cx="3050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 charset="0"/>
              </a:rPr>
              <a:t>Gopal, Xuejin Zhang, Kevin Zhang, </a:t>
            </a:r>
            <a:r>
              <a:rPr lang="en-US" sz="1200" dirty="0">
                <a:latin typeface="Calibri" charset="0"/>
              </a:rPr>
              <a:t>AOML/HRD</a:t>
            </a:r>
          </a:p>
        </p:txBody>
      </p:sp>
      <p:sp>
        <p:nvSpPr>
          <p:cNvPr id="30725" name="Rectangle 17"/>
          <p:cNvSpPr>
            <a:spLocks noChangeArrowheads="1"/>
          </p:cNvSpPr>
          <p:nvPr/>
        </p:nvSpPr>
        <p:spPr bwMode="auto">
          <a:xfrm>
            <a:off x="2438400" y="1298575"/>
            <a:ext cx="415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  <a:hlinkClick r:id="rId14"/>
              </a:rPr>
              <a:t>https://storm.aoml.noaa.gov/realtime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100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71913"/>
            <a:ext cx="31956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2" descr="Karl-091600-intensity-forecast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38" y="1306513"/>
            <a:ext cx="3521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Calibri" charset="0"/>
                <a:ea typeface="Calibri" charset="0"/>
                <a:cs typeface="Calibri" charset="0"/>
              </a:rPr>
              <a:t>Multi-model Ensembles</a:t>
            </a:r>
          </a:p>
        </p:txBody>
      </p:sp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325438" y="4065588"/>
            <a:ext cx="1325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charset="0"/>
                <a:ea typeface="Calibri" charset="0"/>
                <a:cs typeface="Calibri" charset="0"/>
              </a:rPr>
              <a:t>TD 18 (Richard)</a:t>
            </a:r>
          </a:p>
        </p:txBody>
      </p: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4772025" y="1568450"/>
            <a:ext cx="124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charset="0"/>
                <a:ea typeface="Calibri" charset="0"/>
                <a:cs typeface="Calibri" charset="0"/>
              </a:rPr>
              <a:t>Hurricane Karl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792326" y="6581775"/>
            <a:ext cx="283103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charset="0"/>
                <a:ea typeface="Arial" charset="0"/>
                <a:cs typeface="Arial" charset="0"/>
              </a:rPr>
              <a:t>Courtesy of DTC &amp; FSU</a:t>
            </a:r>
          </a:p>
        </p:txBody>
      </p:sp>
      <p:pic>
        <p:nvPicPr>
          <p:cNvPr id="33801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06513"/>
            <a:ext cx="2693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Box 14"/>
          <p:cNvSpPr txBox="1">
            <a:spLocks noChangeArrowheads="1"/>
          </p:cNvSpPr>
          <p:nvPr/>
        </p:nvSpPr>
        <p:spPr bwMode="auto">
          <a:xfrm>
            <a:off x="455613" y="1498600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charset="0"/>
                <a:ea typeface="Calibri" charset="0"/>
                <a:cs typeface="Calibri" charset="0"/>
              </a:rPr>
              <a:t>Hurricane Karl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4540250" y="4121150"/>
            <a:ext cx="1327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charset="0"/>
                <a:ea typeface="Calibri" charset="0"/>
                <a:cs typeface="Calibri" charset="0"/>
              </a:rPr>
              <a:t>TD 18 (Richard)</a:t>
            </a:r>
          </a:p>
        </p:txBody>
      </p:sp>
      <p:grpSp>
        <p:nvGrpSpPr>
          <p:cNvPr id="33804" name="Group 14"/>
          <p:cNvGrpSpPr>
            <a:grpSpLocks/>
          </p:cNvGrpSpPr>
          <p:nvPr/>
        </p:nvGrpSpPr>
        <p:grpSpPr bwMode="auto">
          <a:xfrm>
            <a:off x="3206750" y="3871913"/>
            <a:ext cx="3246438" cy="2514600"/>
            <a:chOff x="3230563" y="3871913"/>
            <a:chExt cx="3246437" cy="2514600"/>
          </a:xfrm>
        </p:grpSpPr>
        <p:pic>
          <p:nvPicPr>
            <p:cNvPr id="33806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563" y="3871913"/>
              <a:ext cx="3246437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12"/>
            <p:cNvSpPr/>
            <p:nvPr/>
          </p:nvSpPr>
          <p:spPr>
            <a:xfrm>
              <a:off x="3805238" y="4994275"/>
              <a:ext cx="2600324" cy="966788"/>
            </a:xfrm>
            <a:custGeom>
              <a:avLst/>
              <a:gdLst>
                <a:gd name="connsiteX0" fmla="*/ 0 w 2599266"/>
                <a:gd name="connsiteY0" fmla="*/ 869244 h 966610"/>
                <a:gd name="connsiteX1" fmla="*/ 131233 w 2599266"/>
                <a:gd name="connsiteY1" fmla="*/ 873477 h 966610"/>
                <a:gd name="connsiteX2" fmla="*/ 258233 w 2599266"/>
                <a:gd name="connsiteY2" fmla="*/ 784577 h 966610"/>
                <a:gd name="connsiteX3" fmla="*/ 774700 w 2599266"/>
                <a:gd name="connsiteY3" fmla="*/ 784577 h 966610"/>
                <a:gd name="connsiteX4" fmla="*/ 905933 w 2599266"/>
                <a:gd name="connsiteY4" fmla="*/ 699910 h 966610"/>
                <a:gd name="connsiteX5" fmla="*/ 1041400 w 2599266"/>
                <a:gd name="connsiteY5" fmla="*/ 699910 h 966610"/>
                <a:gd name="connsiteX6" fmla="*/ 1164166 w 2599266"/>
                <a:gd name="connsiteY6" fmla="*/ 615244 h 966610"/>
                <a:gd name="connsiteX7" fmla="*/ 1299633 w 2599266"/>
                <a:gd name="connsiteY7" fmla="*/ 450144 h 966610"/>
                <a:gd name="connsiteX8" fmla="*/ 1426633 w 2599266"/>
                <a:gd name="connsiteY8" fmla="*/ 454377 h 966610"/>
                <a:gd name="connsiteX9" fmla="*/ 1553633 w 2599266"/>
                <a:gd name="connsiteY9" fmla="*/ 361244 h 966610"/>
                <a:gd name="connsiteX10" fmla="*/ 1714500 w 2599266"/>
                <a:gd name="connsiteY10" fmla="*/ 365477 h 966610"/>
                <a:gd name="connsiteX11" fmla="*/ 1828800 w 2599266"/>
                <a:gd name="connsiteY11" fmla="*/ 191910 h 966610"/>
                <a:gd name="connsiteX12" fmla="*/ 1955800 w 2599266"/>
                <a:gd name="connsiteY12" fmla="*/ 103010 h 966610"/>
                <a:gd name="connsiteX13" fmla="*/ 2091266 w 2599266"/>
                <a:gd name="connsiteY13" fmla="*/ 31044 h 966610"/>
                <a:gd name="connsiteX14" fmla="*/ 2218266 w 2599266"/>
                <a:gd name="connsiteY14" fmla="*/ 289277 h 966610"/>
                <a:gd name="connsiteX15" fmla="*/ 2336800 w 2599266"/>
                <a:gd name="connsiteY15" fmla="*/ 704144 h 966610"/>
                <a:gd name="connsiteX16" fmla="*/ 2463800 w 2599266"/>
                <a:gd name="connsiteY16" fmla="*/ 873477 h 966610"/>
                <a:gd name="connsiteX17" fmla="*/ 2599266 w 2599266"/>
                <a:gd name="connsiteY17" fmla="*/ 966610 h 966610"/>
                <a:gd name="connsiteX18" fmla="*/ 2599266 w 2599266"/>
                <a:gd name="connsiteY18" fmla="*/ 966610 h 966610"/>
                <a:gd name="connsiteX19" fmla="*/ 2599266 w 2599266"/>
                <a:gd name="connsiteY19" fmla="*/ 966610 h 96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99266" h="966610">
                  <a:moveTo>
                    <a:pt x="0" y="869244"/>
                  </a:moveTo>
                  <a:cubicBezTo>
                    <a:pt x="44097" y="878416"/>
                    <a:pt x="88194" y="887588"/>
                    <a:pt x="131233" y="873477"/>
                  </a:cubicBezTo>
                  <a:cubicBezTo>
                    <a:pt x="174272" y="859366"/>
                    <a:pt x="150989" y="799394"/>
                    <a:pt x="258233" y="784577"/>
                  </a:cubicBezTo>
                  <a:cubicBezTo>
                    <a:pt x="365477" y="769760"/>
                    <a:pt x="666750" y="798688"/>
                    <a:pt x="774700" y="784577"/>
                  </a:cubicBezTo>
                  <a:cubicBezTo>
                    <a:pt x="882650" y="770466"/>
                    <a:pt x="861483" y="714021"/>
                    <a:pt x="905933" y="699910"/>
                  </a:cubicBezTo>
                  <a:cubicBezTo>
                    <a:pt x="950383" y="685799"/>
                    <a:pt x="998361" y="714021"/>
                    <a:pt x="1041400" y="699910"/>
                  </a:cubicBezTo>
                  <a:cubicBezTo>
                    <a:pt x="1084439" y="685799"/>
                    <a:pt x="1121127" y="656872"/>
                    <a:pt x="1164166" y="615244"/>
                  </a:cubicBezTo>
                  <a:cubicBezTo>
                    <a:pt x="1207205" y="573616"/>
                    <a:pt x="1255889" y="476955"/>
                    <a:pt x="1299633" y="450144"/>
                  </a:cubicBezTo>
                  <a:cubicBezTo>
                    <a:pt x="1343378" y="423333"/>
                    <a:pt x="1384300" y="469194"/>
                    <a:pt x="1426633" y="454377"/>
                  </a:cubicBezTo>
                  <a:cubicBezTo>
                    <a:pt x="1468966" y="439560"/>
                    <a:pt x="1505655" y="376061"/>
                    <a:pt x="1553633" y="361244"/>
                  </a:cubicBezTo>
                  <a:cubicBezTo>
                    <a:pt x="1601611" y="346427"/>
                    <a:pt x="1668639" y="393699"/>
                    <a:pt x="1714500" y="365477"/>
                  </a:cubicBezTo>
                  <a:cubicBezTo>
                    <a:pt x="1760361" y="337255"/>
                    <a:pt x="1788583" y="235655"/>
                    <a:pt x="1828800" y="191910"/>
                  </a:cubicBezTo>
                  <a:cubicBezTo>
                    <a:pt x="1869017" y="148165"/>
                    <a:pt x="1912056" y="129821"/>
                    <a:pt x="1955800" y="103010"/>
                  </a:cubicBezTo>
                  <a:cubicBezTo>
                    <a:pt x="1999544" y="76199"/>
                    <a:pt x="2047522" y="0"/>
                    <a:pt x="2091266" y="31044"/>
                  </a:cubicBezTo>
                  <a:cubicBezTo>
                    <a:pt x="2135010" y="62088"/>
                    <a:pt x="2177344" y="177094"/>
                    <a:pt x="2218266" y="289277"/>
                  </a:cubicBezTo>
                  <a:cubicBezTo>
                    <a:pt x="2259188" y="401460"/>
                    <a:pt x="2295878" y="606777"/>
                    <a:pt x="2336800" y="704144"/>
                  </a:cubicBezTo>
                  <a:cubicBezTo>
                    <a:pt x="2377722" y="801511"/>
                    <a:pt x="2420056" y="829733"/>
                    <a:pt x="2463800" y="873477"/>
                  </a:cubicBezTo>
                  <a:cubicBezTo>
                    <a:pt x="2507544" y="917221"/>
                    <a:pt x="2599266" y="966610"/>
                    <a:pt x="2599266" y="966610"/>
                  </a:cubicBezTo>
                  <a:lnTo>
                    <a:pt x="2599266" y="966610"/>
                  </a:lnTo>
                  <a:lnTo>
                    <a:pt x="2599266" y="966610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4838700" y="4067175"/>
            <a:ext cx="1325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charset="0"/>
                <a:ea typeface="Calibri" charset="0"/>
                <a:cs typeface="Calibri" charset="0"/>
              </a:rPr>
              <a:t>TD 18 (Richard)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3301" y="1379304"/>
            <a:ext cx="25837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eaLnBrk="1" hangingPunct="1">
              <a:spcBef>
                <a:spcPts val="120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2010 season: </a:t>
            </a:r>
          </a:p>
          <a:p>
            <a:pPr marL="227013" indent="-227013" eaLnBrk="1" hangingPunct="1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Multi-model regional ensemble</a:t>
            </a:r>
          </a:p>
          <a:p>
            <a:pPr marL="227013" indent="-227013" eaLnBrk="1" hangingPunct="1"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Regional models do better on intensity for strong hurricanes (Karl), but worse for weak systems (TD18/ Richard)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3301" y="4669522"/>
            <a:ext cx="2501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SzPct val="125000"/>
              <a:buFont typeface="Arial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Correlation Based Consensus (CBC) of multiple models provides superior performance</a:t>
            </a:r>
          </a:p>
        </p:txBody>
      </p:sp>
      <p:pic>
        <p:nvPicPr>
          <p:cNvPr id="21" name="Picture 20" descr="2010_Intensity_ensemble(CBC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1538"/>
            <a:ext cx="6515101" cy="44862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16336</TotalTime>
  <Words>1863</Words>
  <Application>Microsoft Macintosh PowerPoint</Application>
  <PresentationFormat>On-screen Show (4:3)</PresentationFormat>
  <Paragraphs>291</Paragraphs>
  <Slides>16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NOAA Hurricane Forecast Improvement Project</vt:lpstr>
      <vt:lpstr>The Good – track forecast improvements</vt:lpstr>
      <vt:lpstr>Improvements still needed!</vt:lpstr>
      <vt:lpstr>PowerPoint Presentation</vt:lpstr>
      <vt:lpstr>How to get there?</vt:lpstr>
      <vt:lpstr>HFIP Activities</vt:lpstr>
      <vt:lpstr>Global Model Development – GFS/EnKF</vt:lpstr>
      <vt:lpstr> </vt:lpstr>
      <vt:lpstr>Multi-model Ensembles</vt:lpstr>
      <vt:lpstr>Improved Use of Observations: Intensity Forecast experiment (IFEX 2010)</vt:lpstr>
      <vt:lpstr>Improved Use of Observations: HFIP 2010 Demo: Earl</vt:lpstr>
      <vt:lpstr>Improved Use of Observations: Assimilate Doppler Radar</vt:lpstr>
      <vt:lpstr>Improved Use of Observations: Assessing Doppler radar – HEDAS</vt:lpstr>
      <vt:lpstr>Improved Use of Observations: Observing Strategy Analysis </vt:lpstr>
      <vt:lpstr>HFIP Science Priorities</vt:lpstr>
      <vt:lpstr>Questions?</vt:lpstr>
    </vt:vector>
  </TitlesOfParts>
  <Manager>Tim McClung</Manager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419</cp:revision>
  <cp:lastPrinted>2009-09-22T14:42:08Z</cp:lastPrinted>
  <dcterms:created xsi:type="dcterms:W3CDTF">2011-03-08T17:41:21Z</dcterms:created>
  <dcterms:modified xsi:type="dcterms:W3CDTF">2012-01-27T20:45:15Z</dcterms:modified>
</cp:coreProperties>
</file>