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09" r:id="rId3"/>
    <p:sldId id="505" r:id="rId4"/>
    <p:sldId id="502" r:id="rId5"/>
    <p:sldId id="477" r:id="rId6"/>
    <p:sldId id="479" r:id="rId7"/>
    <p:sldId id="510" r:id="rId8"/>
    <p:sldId id="511" r:id="rId9"/>
    <p:sldId id="516" r:id="rId10"/>
    <p:sldId id="517" r:id="rId11"/>
    <p:sldId id="514" r:id="rId12"/>
    <p:sldId id="515" r:id="rId13"/>
    <p:sldId id="520" r:id="rId14"/>
    <p:sldId id="521" r:id="rId15"/>
    <p:sldId id="518" r:id="rId16"/>
    <p:sldId id="522" r:id="rId17"/>
    <p:sldId id="523" r:id="rId18"/>
    <p:sldId id="528" r:id="rId19"/>
    <p:sldId id="529" r:id="rId20"/>
    <p:sldId id="526" r:id="rId21"/>
    <p:sldId id="525" r:id="rId22"/>
    <p:sldId id="532" r:id="rId23"/>
    <p:sldId id="533" r:id="rId24"/>
    <p:sldId id="530" r:id="rId25"/>
    <p:sldId id="342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-392" y="-10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Irene 27 August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E9A5-7C03-3944-9A95-7BB7D999C32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r>
              <a:rPr lang="en-US">
                <a:latin typeface="Arial" charset="0"/>
              </a:rPr>
              <a:t>Top left image shows how airborne Doppler scans through storm with alternating fore/aft beams every 0.7 km resulting in herringbone patterns of beam intersections with 1.4 km resolution along track and 150 m resolution across track.</a:t>
            </a:r>
          </a:p>
          <a:p>
            <a:r>
              <a:rPr lang="en-US">
                <a:latin typeface="Arial" charset="0"/>
              </a:rPr>
              <a:t>Bottom right image shows ARW domain used this summer by HEDAS to assimilate the Doppler superobs – in this case for Hurricane Earl when it was rapidly intensifying just NE of the Leeward Islands. The inset shows SOs used from 5 legs (represented by colors) across the storm. IFEX 2010 made 5 back to back P-3 flights every 12 h during the RI of Earl from 00Z 29 August to 12Z 31 August.</a:t>
            </a:r>
          </a:p>
          <a:p>
            <a:r>
              <a:rPr lang="en-US">
                <a:latin typeface="Arial" charset="0"/>
              </a:rPr>
              <a:t>A superob (SO) is an average of several observations in proximity to each other.  This averaging reduces the number of costly assimilations and avoids assimilating correlated data</a:t>
            </a:r>
          </a:p>
          <a:p>
            <a:r>
              <a:rPr lang="en-US">
                <a:latin typeface="Arial" charset="0"/>
              </a:rPr>
              <a:t>Doppler SOs are averages of the observations of radial component of wind along pointing vector where all observations pointing in nearly same direction at nearly same distance from aircraft</a:t>
            </a:r>
          </a:p>
          <a:p>
            <a:r>
              <a:rPr lang="en-US">
                <a:latin typeface="Arial" charset="0"/>
              </a:rPr>
              <a:t>Azimuthal grid resolution (around fuselage axis):  3-5 degrees depending upon radius</a:t>
            </a:r>
          </a:p>
          <a:p>
            <a:r>
              <a:rPr lang="en-US">
                <a:latin typeface="Arial" charset="0"/>
              </a:rPr>
              <a:t>Radial grid resolution: 2 km</a:t>
            </a:r>
          </a:p>
          <a:p>
            <a:r>
              <a:rPr lang="en-US">
                <a:latin typeface="Arial" charset="0"/>
              </a:rPr>
              <a:t>Along track resolution:  1 min = ~7-8 km</a:t>
            </a:r>
          </a:p>
          <a:p>
            <a:r>
              <a:rPr lang="en-US">
                <a:latin typeface="Arial" charset="0"/>
              </a:rPr>
              <a:t>All radial velocity  observations within a grid box are candidates for SOs, but only the 25 points closest to grid point used</a:t>
            </a:r>
          </a:p>
          <a:p>
            <a:r>
              <a:rPr lang="en-US">
                <a:latin typeface="Arial" charset="0"/>
              </a:rPr>
              <a:t>Velocities &gt;2 SD from bin average rejected</a:t>
            </a:r>
          </a:p>
          <a:p>
            <a:r>
              <a:rPr lang="en-US">
                <a:latin typeface="Arial" charset="0"/>
              </a:rPr>
              <a:t>Bins with SD &gt; 2XSD rejected</a:t>
            </a:r>
          </a:p>
          <a:p>
            <a:r>
              <a:rPr lang="en-US">
                <a:latin typeface="Arial" charset="0"/>
              </a:rPr>
              <a:t>~5000 SOs per penetration of hurricane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B9385-A3B6-D947-879B-98D4764AA78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B9385-A3B6-D947-879B-98D4764AA78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8EF0869A-799E-E847-B06D-141AD70D2ED1}" type="slidenum">
              <a:rPr lang="en-US" sz="1200">
                <a:latin typeface="Times New Roman" charset="0"/>
                <a:cs typeface="Times New Roman" charset="0"/>
              </a:rPr>
              <a:pPr algn="r"/>
              <a:t>16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73E61AB5-4EAF-C64B-9694-BA84EFDD8DBA}" type="slidenum">
              <a:rPr lang="en-US" sz="1200">
                <a:latin typeface="Times New Roman" charset="0"/>
                <a:cs typeface="Times New Roman" charset="0"/>
              </a:rPr>
              <a:pPr algn="r"/>
              <a:t>17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 Neue Light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marL="38652428" indent="-38186541" eaLnBrk="0" hangingPunct="0"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2pPr>
            <a:lvl3pPr eaLnBrk="0" hangingPunct="0"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3pPr>
            <a:lvl4pPr eaLnBrk="0" hangingPunct="0"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4pPr>
            <a:lvl5pPr eaLnBrk="0" hangingPunct="0"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9pPr>
          </a:lstStyle>
          <a:p>
            <a:pPr eaLnBrk="1" hangingPunct="1"/>
            <a:fld id="{A3D3404D-BDF9-CD4D-B0EA-401A6137D260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470025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470025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0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470025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470025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jpeg"/><Relationship Id="rId21" Type="http://schemas.openxmlformats.org/officeDocument/2006/relationships/image" Target="../media/image5.jpeg"/><Relationship Id="rId22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2" name="Picture 1" descr="582191main_20110825_Irene-TD10-GOES_full.png"/>
          <p:cNvPicPr>
            <a:picLocks noChangeAspect="1"/>
          </p:cNvPicPr>
          <p:nvPr userDrawn="1"/>
        </p:nvPicPr>
        <p:blipFill>
          <a:blip r:embed="rId22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543" y="-59675"/>
            <a:ext cx="1826253" cy="143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5" r:id="rId12"/>
    <p:sldLayoutId id="2147484426" r:id="rId13"/>
    <p:sldLayoutId id="2147484428" r:id="rId14"/>
    <p:sldLayoutId id="2147484429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aahrd.wordpress.com/2010/09/23/hrd-monthly-data-assimilation-meeting-of-september-2010/" TargetMode="External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gif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aahrd.wordpress.com/2010/09/23/hrd-monthly-data-assimilation-meeting-of-september-2010/" TargetMode="External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gif"/><Relationship Id="rId7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76438" y="5768975"/>
            <a:ext cx="7116762" cy="103822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>Marks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</a:br>
            <a:r>
              <a:rPr lang="en-US" sz="20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> 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>NOAA/AOML Hurricane Research Division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pitchFamily="-111" charset="0"/>
                <a:cs typeface="Calibri"/>
              </a:rPr>
              <a:t>7 November 2011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Arial" pitchFamily="-111" charset="0"/>
              <a:cs typeface="Calibri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09897" y="50800"/>
            <a:ext cx="5270603" cy="2240987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+mj-lt"/>
              </a:rPr>
              <a:t>Future Directions for Hurricane Research</a:t>
            </a:r>
            <a:endParaRPr lang="en-US" dirty="0">
              <a:latin typeface="+mj-lt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883" y="2061066"/>
            <a:ext cx="8513165" cy="4158820"/>
            <a:chOff x="1403988" y="3467398"/>
            <a:chExt cx="6955568" cy="3221880"/>
          </a:xfrm>
        </p:grpSpPr>
        <p:pic>
          <p:nvPicPr>
            <p:cNvPr id="37" name="Picture 36" descr="rmw1km_radar_finalmean.png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156" y="3467398"/>
              <a:ext cx="3200400" cy="3200400"/>
            </a:xfrm>
            <a:prstGeom prst="rect">
              <a:avLst/>
            </a:prstGeom>
          </p:spPr>
        </p:pic>
        <p:pic>
          <p:nvPicPr>
            <p:cNvPr id="36" name="Picture 35" descr="maxvt_radar_finalmean.pn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665" y="3467513"/>
              <a:ext cx="3200400" cy="3200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660151" y="3500247"/>
              <a:ext cx="2797428" cy="286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  <a:cs typeface="Courier"/>
                </a:rPr>
                <a:t>Max. Tangential Wind Speed (m/s)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6164" y="6492567"/>
              <a:ext cx="1105406" cy="196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Courier"/>
                </a:rPr>
                <a:t>HEDAS Analysis (m/s)</a:t>
              </a:r>
              <a:endParaRPr lang="en-US" sz="1050" dirty="0">
                <a:latin typeface="+mn-lt"/>
                <a:cs typeface="Courier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971499" y="5001201"/>
              <a:ext cx="1072437" cy="20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Courier"/>
                </a:rPr>
                <a:t>Radar Observed (m/s)</a:t>
              </a:r>
              <a:endParaRPr lang="en-US" sz="1050" dirty="0">
                <a:latin typeface="+mn-lt"/>
                <a:cs typeface="Courie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55316" y="3500247"/>
              <a:ext cx="1408079" cy="286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  <a:cs typeface="Courier"/>
                </a:rPr>
                <a:t>1-km RMW (km)</a:t>
              </a:r>
              <a:endParaRPr lang="en-US" sz="1800" dirty="0">
                <a:latin typeface="+mn-lt"/>
                <a:cs typeface="Courier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22901" y="6492567"/>
              <a:ext cx="1072916" cy="196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Courier"/>
                </a:rPr>
                <a:t>HEDAS Analysis (km)</a:t>
              </a:r>
              <a:endParaRPr lang="en-US" sz="1050" dirty="0">
                <a:latin typeface="+mn-lt"/>
                <a:cs typeface="Courier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4673758" y="4987473"/>
              <a:ext cx="1038768" cy="20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+mn-lt"/>
                  <a:cs typeface="Courier"/>
                </a:rPr>
                <a:t>Radar Observed (km)</a:t>
              </a:r>
              <a:endParaRPr lang="en-US" sz="1050" dirty="0">
                <a:latin typeface="+mn-lt"/>
                <a:cs typeface="Courier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27221" y="1331656"/>
            <a:ext cx="3531736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b="1" dirty="0">
                <a:latin typeface="+mn-lt"/>
              </a:rPr>
              <a:t>The good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742950" lvl="2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>
                <a:latin typeface="+mn-lt"/>
              </a:rPr>
              <a:t>RMW captured to within 10 </a:t>
            </a:r>
            <a:r>
              <a:rPr lang="en-US" sz="1600" dirty="0" smtClean="0">
                <a:latin typeface="+mn-lt"/>
              </a:rPr>
              <a:t>km</a:t>
            </a:r>
            <a:endParaRPr lang="en-US" sz="1600" dirty="0">
              <a:latin typeface="+mn-lt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53287"/>
            <a:ext cx="8134907" cy="11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b="0" dirty="0" smtClean="0">
                <a:solidFill>
                  <a:srgbClr val="FFFFFF"/>
                </a:solidFill>
                <a:latin typeface="+mn-lt"/>
                <a:ea typeface="Calibri" charset="0"/>
                <a:cs typeface="Calibri"/>
              </a:rPr>
              <a:t>Improved Use of Observations:</a:t>
            </a:r>
            <a:r>
              <a:rPr lang="en-US" sz="4800" b="0" dirty="0" smtClean="0">
                <a:solidFill>
                  <a:srgbClr val="FFFFFF"/>
                </a:solidFill>
                <a:latin typeface="+mn-lt"/>
                <a:ea typeface="Calibri" charset="0"/>
                <a:cs typeface="Calibri"/>
              </a:rPr>
              <a:t/>
            </a:r>
            <a:br>
              <a:rPr lang="en-US" sz="4800" b="0" dirty="0" smtClean="0">
                <a:solidFill>
                  <a:srgbClr val="FFFFFF"/>
                </a:solidFill>
                <a:latin typeface="+mn-lt"/>
                <a:ea typeface="Calibri" charset="0"/>
                <a:cs typeface="Calibri"/>
              </a:rPr>
            </a:br>
            <a:r>
              <a:rPr lang="en-US" b="0" dirty="0" smtClean="0">
                <a:solidFill>
                  <a:srgbClr val="FFFFFF"/>
                </a:solidFill>
                <a:latin typeface="+mn-lt"/>
                <a:ea typeface="Calibri" charset="0"/>
                <a:cs typeface="Calibri"/>
              </a:rPr>
              <a:t>Assimilate Doppler Radar</a:t>
            </a:r>
            <a:endParaRPr lang="en-US" sz="4400" b="0" dirty="0">
              <a:solidFill>
                <a:srgbClr val="FFFFFF"/>
              </a:solidFill>
              <a:latin typeface="+mn-lt"/>
              <a:ea typeface="Calibri" charset="0"/>
              <a:cs typeface="Calibri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014142" y="6591572"/>
            <a:ext cx="1566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A. </a:t>
            </a:r>
            <a:r>
              <a:rPr lang="en-US" sz="1200" dirty="0" err="1" smtClean="0">
                <a:latin typeface="Calibri"/>
                <a:ea typeface="Arial" charset="0"/>
                <a:cs typeface="Calibri"/>
              </a:rPr>
              <a:t>Aksoy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08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812" y="2064561"/>
            <a:ext cx="8907852" cy="4119498"/>
            <a:chOff x="688115" y="2455245"/>
            <a:chExt cx="7902159" cy="3091064"/>
          </a:xfrm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900" y="2700952"/>
              <a:ext cx="2743200" cy="2743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6178" y="2700952"/>
              <a:ext cx="2743200" cy="2743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074" y="2700952"/>
              <a:ext cx="2743200" cy="27432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54897" y="2455245"/>
              <a:ext cx="7080723" cy="254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cs typeface="Courier"/>
                </a:rPr>
                <a:t>Variance Explained (%) by Wavenumber Components of 1-km Tangential Wind Speed</a:t>
              </a:r>
              <a:endParaRPr lang="en-US" sz="1600" dirty="0">
                <a:cs typeface="Courie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7680" y="2714682"/>
              <a:ext cx="1149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cs typeface="Courier"/>
                </a:rPr>
                <a:t>Wavenumber 0</a:t>
              </a:r>
              <a:endParaRPr lang="en-US" sz="1200" dirty="0">
                <a:cs typeface="Courier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22189" y="2714682"/>
              <a:ext cx="1149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cs typeface="Courier"/>
                </a:rPr>
                <a:t>Wavenumber 1</a:t>
              </a:r>
              <a:endParaRPr lang="en-US" sz="1200" dirty="0">
                <a:cs typeface="Courier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6103" y="2714682"/>
              <a:ext cx="1149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cs typeface="Courier"/>
                </a:rPr>
                <a:t>Wavenumber 2</a:t>
              </a:r>
              <a:endParaRPr lang="en-US" sz="1200" dirty="0">
                <a:cs typeface="Courie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48269" y="5346049"/>
              <a:ext cx="1346093" cy="20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cs typeface="Courier"/>
                </a:rPr>
                <a:t>HEDAS Analysis (%)</a:t>
              </a:r>
              <a:endParaRPr lang="en-US" sz="1100" dirty="0">
                <a:cs typeface="Courie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23190" y="5346049"/>
              <a:ext cx="1346093" cy="20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cs typeface="Courier"/>
                </a:rPr>
                <a:t>HEDAS Analysis (%)</a:t>
              </a:r>
              <a:endParaRPr lang="en-US" sz="1100" dirty="0">
                <a:cs typeface="Courie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5158" y="5346049"/>
              <a:ext cx="1346093" cy="20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cs typeface="Courier"/>
                </a:rPr>
                <a:t>HEDAS Analysis (%)</a:t>
              </a:r>
              <a:endParaRPr lang="en-US" sz="1100" dirty="0">
                <a:cs typeface="Courier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40830" y="3960921"/>
              <a:ext cx="1131561" cy="236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cs typeface="Courier"/>
                </a:rPr>
                <a:t>Radar Observed (%)</a:t>
              </a:r>
              <a:endParaRPr lang="en-US" sz="1100" dirty="0">
                <a:cs typeface="Courier"/>
              </a:endParaRPr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014142" y="6591572"/>
            <a:ext cx="2372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</a:t>
            </a:r>
            <a:r>
              <a:rPr lang="en-US" sz="1200" dirty="0" err="1" smtClean="0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0" y="53287"/>
            <a:ext cx="8134907" cy="11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/>
            </a:r>
            <a:br>
              <a:rPr lang="en-US" sz="48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</a:br>
            <a:r>
              <a:rPr lang="en-US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b="0" dirty="0">
              <a:solidFill>
                <a:srgbClr val="FFFFFF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3721" y="1322581"/>
            <a:ext cx="4179349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b="1" dirty="0"/>
              <a:t>The good</a:t>
            </a:r>
            <a:r>
              <a:rPr lang="en-US" b="1" dirty="0" smtClean="0"/>
              <a:t>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Wavenumbers </a:t>
            </a:r>
            <a:r>
              <a:rPr lang="en-US" sz="1600" dirty="0"/>
              <a:t>0 and 1 captured </a:t>
            </a:r>
            <a:r>
              <a:rPr lang="en-US" sz="1600" dirty="0" smtClean="0"/>
              <a:t>well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6081373" y="2581107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29748" y="2591433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6950" y="2599291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49873" y="2568317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51" y="2607149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074" y="2576175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556878" y="5490128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505253" y="5500454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59656" y="5505847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52579" y="5474873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606858" y="5503383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699781" y="5472409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85417" y="2766946"/>
            <a:ext cx="10325" cy="291148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392907" y="2754155"/>
            <a:ext cx="10325" cy="291148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657095" y="2764479"/>
            <a:ext cx="10325" cy="291148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413812" y="4759558"/>
            <a:ext cx="2502362" cy="10551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230039" y="5211370"/>
            <a:ext cx="2502362" cy="10551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41013" y="3693678"/>
            <a:ext cx="2502362" cy="10551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30144" y="4672034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2-3%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01894" y="473151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20-30%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0720" y="324233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70-</a:t>
            </a:r>
            <a:r>
              <a:rPr lang="en-US" sz="1600" b="1" dirty="0">
                <a:solidFill>
                  <a:srgbClr val="008000"/>
                </a:solidFill>
              </a:rPr>
              <a:t>8</a:t>
            </a:r>
            <a:r>
              <a:rPr lang="en-US" sz="1600" b="1" dirty="0" smtClean="0">
                <a:solidFill>
                  <a:srgbClr val="008000"/>
                </a:solidFill>
              </a:rPr>
              <a:t>0%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965339" y="1547410"/>
            <a:ext cx="41586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RZ-Mean Radial Wind Speed (m/s)</a:t>
            </a:r>
          </a:p>
          <a:p>
            <a:pPr algn="ctr"/>
            <a:r>
              <a:rPr lang="en-US" sz="1600" dirty="0" smtClean="0">
                <a:cs typeface="Courier"/>
              </a:rPr>
              <a:t>Composited for 13 Major Hurricane Cases</a:t>
            </a:r>
            <a:endParaRPr lang="en-US" sz="1600" dirty="0">
              <a:cs typeface="Courie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532" y="2224529"/>
            <a:ext cx="6411115" cy="3539663"/>
            <a:chOff x="127223" y="2030619"/>
            <a:chExt cx="6079490" cy="3316821"/>
          </a:xfrm>
        </p:grpSpPr>
        <p:pic>
          <p:nvPicPr>
            <p:cNvPr id="53" name="Picture 52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34" y="2097786"/>
              <a:ext cx="3200400" cy="32004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313" y="2097786"/>
              <a:ext cx="3200400" cy="32004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487374" y="5101219"/>
              <a:ext cx="19030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"/>
                </a:rPr>
                <a:t>Distance from Center (</a:t>
              </a:r>
              <a:r>
                <a:rPr lang="en-US" sz="1000" dirty="0" err="1" smtClean="0">
                  <a:cs typeface="Courier"/>
                </a:rPr>
                <a:t>xRMW</a:t>
              </a:r>
              <a:r>
                <a:rPr lang="en-US" sz="1000" dirty="0" smtClean="0">
                  <a:cs typeface="Courier"/>
                </a:rPr>
                <a:t>)</a:t>
              </a:r>
              <a:endParaRPr lang="en-US" sz="1000" dirty="0">
                <a:cs typeface="Courie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990" y="5101219"/>
              <a:ext cx="19030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"/>
                </a:rPr>
                <a:t>Distance from Center (</a:t>
              </a:r>
              <a:r>
                <a:rPr lang="en-US" sz="1000" dirty="0" err="1" smtClean="0">
                  <a:cs typeface="Courier"/>
                </a:rPr>
                <a:t>xRMW</a:t>
              </a:r>
              <a:r>
                <a:rPr lang="en-US" sz="1000" dirty="0" smtClean="0">
                  <a:cs typeface="Courier"/>
                </a:rPr>
                <a:t>)</a:t>
              </a:r>
              <a:endParaRPr lang="en-US" sz="1000" dirty="0">
                <a:cs typeface="Courier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54979" y="2030619"/>
              <a:ext cx="89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cs typeface="Courier"/>
                </a:rPr>
                <a:t>HEDAS</a:t>
              </a:r>
              <a:endParaRPr lang="en-US" sz="1600" dirty="0">
                <a:cs typeface="Courie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90083" y="2044518"/>
              <a:ext cx="1690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cs typeface="Courier"/>
                </a:rPr>
                <a:t>Radar Observed</a:t>
              </a:r>
              <a:endParaRPr lang="en-US" sz="1600" dirty="0">
                <a:cs typeface="Courier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-173339" y="3611260"/>
              <a:ext cx="8473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"/>
                </a:rPr>
                <a:t>Height (km)</a:t>
              </a:r>
              <a:endParaRPr lang="en-US" sz="1000" dirty="0">
                <a:cs typeface="Courier"/>
              </a:endParaRPr>
            </a:p>
          </p:txBody>
        </p:sp>
      </p:grpSp>
      <p:sp>
        <p:nvSpPr>
          <p:cNvPr id="59" name="Content Placeholder 5"/>
          <p:cNvSpPr txBox="1">
            <a:spLocks/>
          </p:cNvSpPr>
          <p:nvPr/>
        </p:nvSpPr>
        <p:spPr>
          <a:xfrm>
            <a:off x="5994581" y="1545214"/>
            <a:ext cx="2987360" cy="38795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spcBef>
                <a:spcPts val="200"/>
              </a:spcBef>
            </a:pPr>
            <a:r>
              <a:rPr lang="en-US" sz="2000" dirty="0" smtClean="0"/>
              <a:t>Where research is needed:</a:t>
            </a:r>
          </a:p>
          <a:p>
            <a:pPr marL="564642" lvl="1" indent="-164592">
              <a:spcBef>
                <a:spcPts val="200"/>
              </a:spcBef>
            </a:pPr>
            <a:r>
              <a:rPr lang="en-US" sz="1800" dirty="0" smtClean="0"/>
              <a:t>Importance of higher-wavenumber structure </a:t>
            </a:r>
            <a:r>
              <a:rPr lang="en-US" sz="1800" dirty="0"/>
              <a:t>(</a:t>
            </a:r>
            <a:r>
              <a:rPr lang="en-US" sz="1800" dirty="0" smtClean="0"/>
              <a:t>e.g., Shear </a:t>
            </a:r>
            <a:r>
              <a:rPr lang="en-US" sz="1800" dirty="0" err="1" smtClean="0"/>
              <a:t>vs</a:t>
            </a:r>
            <a:r>
              <a:rPr lang="en-US" sz="1800" dirty="0" smtClean="0"/>
              <a:t> track)</a:t>
            </a:r>
          </a:p>
          <a:p>
            <a:pPr marL="564642" lvl="1" indent="-164592">
              <a:spcBef>
                <a:spcPts val="200"/>
              </a:spcBef>
            </a:pPr>
            <a:r>
              <a:rPr lang="en-US" sz="1800" dirty="0" smtClean="0"/>
              <a:t>Boundary layer structure (HWRF V3.2 better than HWRF-x)</a:t>
            </a:r>
          </a:p>
          <a:p>
            <a:pPr marL="564642" lvl="1" indent="-164592">
              <a:spcBef>
                <a:spcPts val="200"/>
              </a:spcBef>
            </a:pPr>
            <a:r>
              <a:rPr lang="en-US" sz="1800" dirty="0" smtClean="0"/>
              <a:t>Vertical correlations and localization in DA</a:t>
            </a:r>
          </a:p>
          <a:p>
            <a:pPr marL="564642" lvl="1" indent="-164592">
              <a:spcBef>
                <a:spcPts val="200"/>
              </a:spcBef>
            </a:pPr>
            <a:r>
              <a:rPr lang="en-US" sz="1800" dirty="0" smtClean="0"/>
              <a:t>How well does the radar sample the radial wind?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14142" y="6610764"/>
            <a:ext cx="2372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</a:t>
            </a:r>
            <a:r>
              <a:rPr lang="en-US" sz="1200" dirty="0" err="1" smtClean="0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53287"/>
            <a:ext cx="8134907" cy="11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b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b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/>
            </a:r>
            <a:br>
              <a:rPr lang="en-US" sz="4800" b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</a:br>
            <a:r>
              <a:rPr lang="en-US" b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b="0" dirty="0">
              <a:solidFill>
                <a:srgbClr val="FFFFFF"/>
              </a:solidFill>
              <a:latin typeface="Calibri"/>
              <a:ea typeface="Calibri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31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gp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0" t="16477" r="11063" b="5658"/>
          <a:stretch/>
        </p:blipFill>
        <p:spPr>
          <a:xfrm>
            <a:off x="6093884" y="2237954"/>
            <a:ext cx="2791759" cy="2834640"/>
          </a:xfrm>
          <a:prstGeom prst="rect">
            <a:avLst/>
          </a:prstGeom>
        </p:spPr>
      </p:pic>
      <p:pic>
        <p:nvPicPr>
          <p:cNvPr id="10" name="Picture 9" descr="HEDASdelv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9" t="17778" r="12444" b="5333"/>
          <a:stretch>
            <a:fillRect/>
          </a:stretch>
        </p:blipFill>
        <p:spPr>
          <a:xfrm>
            <a:off x="3245082" y="2304253"/>
            <a:ext cx="2832360" cy="2768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8218" y="6612167"/>
            <a:ext cx="27562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 smtClean="0">
                <a:latin typeface="+mn-lt"/>
              </a:rPr>
              <a:t>Tomislava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Vukicevic</a:t>
            </a:r>
            <a:r>
              <a:rPr lang="en-US" sz="1200" dirty="0" smtClean="0">
                <a:latin typeface="+mn-lt"/>
              </a:rPr>
              <a:t>  (AOML/HRD)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314" y="1230083"/>
            <a:ext cx="786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Vortex spin-down at hourly time scales creates large negative intensity bias for high intensity cases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16" y="5156029"/>
            <a:ext cx="83904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pin-down occurs regardless of </a:t>
            </a:r>
            <a:r>
              <a:rPr lang="en-US" dirty="0">
                <a:latin typeface="+mn-lt"/>
              </a:rPr>
              <a:t>initialization </a:t>
            </a:r>
            <a:r>
              <a:rPr lang="en-US" dirty="0" smtClean="0">
                <a:latin typeface="+mn-lt"/>
              </a:rPr>
              <a:t>method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trength of spin-down </a:t>
            </a:r>
            <a:r>
              <a:rPr lang="en-US" dirty="0" smtClean="0">
                <a:latin typeface="+mn-lt"/>
              </a:rPr>
              <a:t>is dependent on </a:t>
            </a:r>
            <a:r>
              <a:rPr lang="en-US" sz="2400" dirty="0" smtClean="0">
                <a:latin typeface="+mn-lt"/>
              </a:rPr>
              <a:t>initial intensity: more for higher intensities 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 descr="hwrfxdelv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2" t="16000" r="12813" b="5333"/>
          <a:stretch/>
        </p:blipFill>
        <p:spPr>
          <a:xfrm>
            <a:off x="414816" y="2241881"/>
            <a:ext cx="2881413" cy="2830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769" y="4929448"/>
            <a:ext cx="1861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Change over 3 h</a:t>
            </a:r>
            <a:endParaRPr lang="en-US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704" y="4947377"/>
            <a:ext cx="1861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Change over 1 h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432" y="4677693"/>
            <a:ext cx="533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-30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5566" y="4677693"/>
            <a:ext cx="533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30</a:t>
            </a:r>
            <a:endParaRPr lang="en-US" sz="12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5611" y="4677693"/>
            <a:ext cx="49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-40</a:t>
            </a:r>
            <a:endParaRPr lang="en-US" sz="12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801" y="4677693"/>
            <a:ext cx="533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40</a:t>
            </a:r>
            <a:endParaRPr lang="en-US" sz="1200" b="1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77940" y="2387092"/>
            <a:ext cx="0" cy="239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43181" y="2387092"/>
            <a:ext cx="0" cy="239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7303" y="3890239"/>
            <a:ext cx="2628511" cy="1"/>
          </a:xfrm>
          <a:prstGeom prst="line">
            <a:avLst/>
          </a:prstGeom>
          <a:ln w="31750" cmpd="sng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8817" y="3504377"/>
            <a:ext cx="94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65 </a:t>
            </a:r>
            <a:r>
              <a:rPr lang="en-US" sz="2000" b="1" dirty="0" err="1" smtClean="0">
                <a:solidFill>
                  <a:srgbClr val="00B050"/>
                </a:solidFill>
                <a:latin typeface="+mn-lt"/>
              </a:rPr>
              <a:t>kt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38263" y="3666487"/>
            <a:ext cx="2628511" cy="1"/>
          </a:xfrm>
          <a:prstGeom prst="line">
            <a:avLst/>
          </a:prstGeom>
          <a:ln w="31750" cmpd="sng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0911" y="3256667"/>
            <a:ext cx="94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65 </a:t>
            </a:r>
            <a:r>
              <a:rPr lang="en-US" sz="2000" b="1" dirty="0" err="1" smtClean="0">
                <a:solidFill>
                  <a:srgbClr val="00B050"/>
                </a:solidFill>
                <a:latin typeface="+mn-lt"/>
              </a:rPr>
              <a:t>kt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756" y="1993169"/>
            <a:ext cx="292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HWRFx</a:t>
            </a:r>
            <a:r>
              <a:rPr lang="en-US" sz="1600" b="1" dirty="0" smtClean="0">
                <a:latin typeface="+mn-lt"/>
              </a:rPr>
              <a:t> with bogus vortex</a:t>
            </a:r>
            <a:endParaRPr lang="en-US" sz="16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2778" y="1993169"/>
            <a:ext cx="255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HWRFx</a:t>
            </a:r>
            <a:r>
              <a:rPr lang="en-US" sz="1600" b="1" dirty="0" smtClean="0">
                <a:latin typeface="+mn-lt"/>
              </a:rPr>
              <a:t> with HEDAS IC</a:t>
            </a:r>
            <a:endParaRPr lang="en-US" sz="16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140" y="2693976"/>
            <a:ext cx="492443" cy="190766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Intensity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1566" y="2013817"/>
            <a:ext cx="255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HWRF_3.2 </a:t>
            </a:r>
            <a:endParaRPr lang="en-US" sz="1600" b="1" dirty="0"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277970" y="3703472"/>
            <a:ext cx="2628511" cy="1"/>
          </a:xfrm>
          <a:prstGeom prst="line">
            <a:avLst/>
          </a:prstGeom>
          <a:ln w="31750" cmpd="sng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0618" y="3312330"/>
            <a:ext cx="94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65 </a:t>
            </a:r>
            <a:r>
              <a:rPr lang="en-US" sz="2000" b="1" dirty="0" err="1" smtClean="0">
                <a:solidFill>
                  <a:srgbClr val="00B050"/>
                </a:solidFill>
                <a:latin typeface="+mn-lt"/>
              </a:rPr>
              <a:t>kt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5976" y="4677693"/>
            <a:ext cx="49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-40</a:t>
            </a:r>
            <a:endParaRPr lang="en-US" sz="1200" b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61518" y="4677693"/>
            <a:ext cx="533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40</a:t>
            </a:r>
            <a:endParaRPr lang="en-US" sz="1200" b="1" dirty="0"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600814" y="2387092"/>
            <a:ext cx="0" cy="239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01986" y="4962810"/>
            <a:ext cx="1861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Change over 6 h</a:t>
            </a:r>
            <a:endParaRPr lang="en-US" sz="1200" dirty="0">
              <a:latin typeface="+mn-lt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73232" y="115878"/>
            <a:ext cx="8700746" cy="117467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solidFill>
                  <a:schemeClr val="bg1"/>
                </a:solidFill>
                <a:latin typeface="+mn-lt"/>
              </a:rPr>
              <a:t>Short-term forecast bias</a:t>
            </a:r>
            <a:br>
              <a:rPr lang="en-US" sz="4400" b="0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0" dirty="0">
                <a:solidFill>
                  <a:srgbClr val="FFFFFF"/>
                </a:solidFill>
                <a:latin typeface="+mn-lt"/>
              </a:rPr>
              <a:t>Identifying the source of 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bias: </a:t>
            </a:r>
            <a:endParaRPr lang="en-US" sz="4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741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743"/>
            <a:ext cx="8700746" cy="96849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solidFill>
                  <a:schemeClr val="bg1"/>
                </a:solidFill>
                <a:latin typeface="+mn-lt"/>
              </a:rPr>
              <a:t>Lessons learned &amp; research challenges </a:t>
            </a:r>
            <a:br>
              <a:rPr lang="en-US" sz="4400" b="0" dirty="0" smtClean="0">
                <a:solidFill>
                  <a:schemeClr val="bg1"/>
                </a:solidFill>
                <a:latin typeface="+mn-lt"/>
              </a:rPr>
            </a:br>
            <a:endParaRPr lang="en-US" sz="4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27" y="1381613"/>
            <a:ext cx="855182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+mn-lt"/>
              </a:rPr>
              <a:t>Negative intensity bias in short-term forecasts is common among high-resolution systems and causes significant errors in the forecast at 6-36 h range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ias most noticeable in high initial intensity cases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+mn-lt"/>
              </a:rPr>
              <a:t>In such cases vortex spin-down occurs at hourly time scales  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pin-down profoundly affects data assimilation results and the impact of data assimilation on the forecast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Other groups working on vortex-scale DA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systems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should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look at similar diagnostics to evaluate model behavior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Need theory of vortex adjustment to help eliminate loss of information in DA cycling and better analysis for forecast     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8218" y="6612167"/>
            <a:ext cx="27562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 smtClean="0">
                <a:latin typeface="+mn-lt"/>
              </a:rPr>
              <a:t>Tomislava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Vukicevic</a:t>
            </a:r>
            <a:r>
              <a:rPr lang="en-US" sz="1200" dirty="0" smtClean="0">
                <a:latin typeface="+mn-lt"/>
              </a:rPr>
              <a:t>  (AOML/HRD)</a:t>
            </a:r>
          </a:p>
        </p:txBody>
      </p:sp>
    </p:spTree>
    <p:extLst>
      <p:ext uri="{BB962C8B-B14F-4D97-AF65-F5344CB8AC3E}">
        <p14:creationId xmlns:p14="http://schemas.microsoft.com/office/powerpoint/2010/main" val="266629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20" y="84910"/>
            <a:ext cx="8390466" cy="1154021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 smtClean="0">
                <a:solidFill>
                  <a:schemeClr val="bg1"/>
                </a:solidFill>
                <a:latin typeface="+mn-lt"/>
              </a:rPr>
              <a:t>Improving Physics:</a:t>
            </a:r>
            <a:endParaRPr lang="en-US" sz="4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580" y="1307963"/>
            <a:ext cx="8839200" cy="50725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marL="5143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95000"/>
              <a:buFont typeface="Courier New" charset="0"/>
              <a:buChar char="o"/>
              <a:defRPr sz="20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5pPr>
            <a:lvl6pPr marL="2286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6pPr>
            <a:lvl7pPr marL="2743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7pPr>
            <a:lvl8pPr marL="3200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8pPr>
            <a:lvl9pPr marL="3657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b="1" dirty="0" smtClean="0">
                <a:latin typeface="+mn-lt"/>
                <a:ea typeface="Calibri" charset="0"/>
                <a:cs typeface="Calibri" charset="0"/>
              </a:rPr>
              <a:t>The Good: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+mn-lt"/>
                <a:ea typeface="Calibri" charset="0"/>
                <a:cs typeface="Calibri" charset="0"/>
              </a:rPr>
              <a:t>HWRF V3.2 has improved structure a lower initial intensity bias than HWRFx</a:t>
            </a:r>
          </a:p>
          <a:p>
            <a:pPr marL="684213" lvl="2" indent="-284163" eaLnBrk="1" hangingPunct="1">
              <a:lnSpc>
                <a:spcPct val="80000"/>
              </a:lnSpc>
            </a:pPr>
            <a:r>
              <a:rPr lang="en-US" sz="2400" dirty="0" smtClean="0">
                <a:latin typeface="+mn-lt"/>
                <a:ea typeface="Calibri" charset="0"/>
                <a:cs typeface="Calibri" charset="0"/>
              </a:rPr>
              <a:t>Improved PBL and surface exchange based on observations (e.g., CBLAST, IFEX) shows dramatic improvements</a:t>
            </a:r>
          </a:p>
          <a:p>
            <a:pPr marL="284163" lvl="1" indent="-284163" eaLnBrk="1" hangingPunct="1">
              <a:lnSpc>
                <a:spcPct val="80000"/>
              </a:lnSpc>
            </a:pPr>
            <a:endParaRPr lang="en-US" sz="2800" dirty="0" smtClean="0">
              <a:latin typeface="+mn-lt"/>
              <a:ea typeface="Calibri" charset="0"/>
              <a:cs typeface="Calibri" charset="0"/>
            </a:endParaRP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+mn-lt"/>
                <a:ea typeface="Calibri" charset="0"/>
                <a:cs typeface="Calibri" charset="0"/>
              </a:rPr>
              <a:t>The Not So Good (</a:t>
            </a:r>
            <a:r>
              <a:rPr lang="en-US" sz="2800" b="1" dirty="0">
                <a:latin typeface="+mn-lt"/>
                <a:ea typeface="Calibri" charset="0"/>
                <a:cs typeface="Calibri" charset="0"/>
              </a:rPr>
              <a:t>needs improvement)</a:t>
            </a:r>
            <a:r>
              <a:rPr lang="en-US" sz="2800" b="1" dirty="0" smtClean="0">
                <a:latin typeface="+mn-lt"/>
                <a:ea typeface="Calibri" charset="0"/>
                <a:cs typeface="Calibri" charset="0"/>
              </a:rPr>
              <a:t>:</a:t>
            </a:r>
            <a:endParaRPr lang="en-US" sz="2800" dirty="0" smtClean="0">
              <a:latin typeface="+mn-lt"/>
              <a:ea typeface="Calibri" charset="0"/>
              <a:cs typeface="Calibri" charset="0"/>
            </a:endParaRP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+mn-lt"/>
                <a:ea typeface="Calibri" charset="0"/>
                <a:cs typeface="Calibri" charset="0"/>
              </a:rPr>
              <a:t>Appears that surface layer &amp; PBL may be too warm &amp; moist. Why? Assumptions in PBL diffusion for enthalpy?</a:t>
            </a:r>
          </a:p>
          <a:p>
            <a:pPr marL="457200" lvl="1" indent="-457200" eaLnBrk="1" hangingPunct="1">
              <a:lnSpc>
                <a:spcPct val="80000"/>
              </a:lnSpc>
            </a:pPr>
            <a:r>
              <a:rPr lang="en-US" dirty="0" smtClean="0">
                <a:latin typeface="+mn-lt"/>
                <a:ea typeface="Calibri" charset="0"/>
                <a:cs typeface="Calibri" charset="0"/>
              </a:rPr>
              <a:t>37-GHz and 85-GHz synthetic satellite imagery compare well to observations, however, synthetic IR satellite observations have warm bias. Why?</a:t>
            </a:r>
          </a:p>
          <a:p>
            <a:pPr marL="457200" lvl="1" indent="-457200" eaLnBrk="1" hangingPunct="1">
              <a:lnSpc>
                <a:spcPct val="80000"/>
              </a:lnSpc>
            </a:pPr>
            <a:r>
              <a:rPr lang="en-US" dirty="0" smtClean="0">
                <a:latin typeface="+mn-lt"/>
                <a:ea typeface="Calibri" charset="0"/>
                <a:cs typeface="Calibri" charset="0"/>
              </a:rPr>
              <a:t>Appears to be to much condensate when compared to observations, particularly above melting level and at top of PBL. Why?</a:t>
            </a:r>
          </a:p>
          <a:p>
            <a:pPr marL="457200" lvl="1" indent="-457200" eaLnBrk="1" hangingPunct="1">
              <a:lnSpc>
                <a:spcPct val="80000"/>
              </a:lnSpc>
            </a:pPr>
            <a:r>
              <a:rPr lang="en-US" dirty="0" smtClean="0">
                <a:latin typeface="+mn-lt"/>
                <a:ea typeface="Calibri" charset="0"/>
                <a:cs typeface="Calibri" charset="0"/>
              </a:rPr>
              <a:t>What about the ocean impacts? Few HFIP models are coupled.</a:t>
            </a:r>
          </a:p>
          <a:p>
            <a:pPr marL="457200" lvl="1" indent="-457200" eaLnBrk="1" hangingPunct="1">
              <a:lnSpc>
                <a:spcPct val="80000"/>
              </a:lnSpc>
            </a:pPr>
            <a:endParaRPr lang="en-US" dirty="0" smtClean="0"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0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m_Uz_contr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97216"/>
            <a:ext cx="3505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d_U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01792"/>
            <a:ext cx="3519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Km_Uz_pfile0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3091"/>
            <a:ext cx="3429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841900" y="6600920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/>
              <a:t>Gopalakrishnan et al. 2011</a:t>
            </a:r>
          </a:p>
        </p:txBody>
      </p:sp>
      <p:sp>
        <p:nvSpPr>
          <p:cNvPr id="5127" name="TextBox 19"/>
          <p:cNvSpPr txBox="1">
            <a:spLocks noChangeArrowheads="1"/>
          </p:cNvSpPr>
          <p:nvPr/>
        </p:nvSpPr>
        <p:spPr bwMode="auto">
          <a:xfrm>
            <a:off x="5257800" y="4406816"/>
            <a:ext cx="1143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C00000"/>
                </a:solidFill>
              </a:rPr>
              <a:t>Modified GFS Scheme</a:t>
            </a:r>
          </a:p>
        </p:txBody>
      </p:sp>
      <p:sp>
        <p:nvSpPr>
          <p:cNvPr id="5128" name="TextBox 22"/>
          <p:cNvSpPr txBox="1">
            <a:spLocks noChangeArrowheads="1"/>
          </p:cNvSpPr>
          <p:nvPr/>
        </p:nvSpPr>
        <p:spPr bwMode="auto">
          <a:xfrm>
            <a:off x="1143000" y="4663991"/>
            <a:ext cx="1143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C00000"/>
                </a:solidFill>
              </a:rPr>
              <a:t>Original GFS Scheme</a:t>
            </a:r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>
            <a:off x="2286000" y="4787816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5943600" y="4864016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1" y="41300"/>
            <a:ext cx="8667750" cy="12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Improving Physics: </a:t>
            </a:r>
          </a:p>
          <a:p>
            <a:pPr eaLnBrk="0" hangingPunct="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PBL Physics Consistent with Observations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4" name="Picture 3" descr="Ck_Uz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01792"/>
            <a:ext cx="34925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2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95917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Improved </a:t>
            </a:r>
            <a:r>
              <a:rPr lang="en-US" sz="4400" dirty="0">
                <a:latin typeface="Calibri" charset="0"/>
              </a:rPr>
              <a:t>Structure </a:t>
            </a:r>
            <a:r>
              <a:rPr lang="en-US" sz="4400" dirty="0" smtClean="0">
                <a:latin typeface="Calibri" charset="0"/>
              </a:rPr>
              <a:t>Predictions:</a:t>
            </a:r>
            <a:br>
              <a:rPr lang="en-US" sz="4400" dirty="0" smtClean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3 KM </a:t>
            </a:r>
            <a:r>
              <a:rPr lang="en-US" sz="3600" dirty="0" smtClean="0">
                <a:latin typeface="Calibri" charset="0"/>
              </a:rPr>
              <a:t>HWRF</a:t>
            </a:r>
            <a:endParaRPr lang="en-US" sz="3600" dirty="0">
              <a:latin typeface="Calibri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138488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6148" name="Picture 6" descr="Ideal_uw0393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" t="39467" r="43753" b="6090"/>
          <a:stretch/>
        </p:blipFill>
        <p:spPr bwMode="auto">
          <a:xfrm>
            <a:off x="1165714" y="1597974"/>
            <a:ext cx="2835295" cy="22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138488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6150" name="Picture 8" descr="alpha0.25_uw039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" t="39466" r="43638" b="5875"/>
          <a:stretch/>
        </p:blipFill>
        <p:spPr bwMode="auto">
          <a:xfrm>
            <a:off x="5116510" y="1576298"/>
            <a:ext cx="2836716" cy="23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186803" y="12169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 charset="0"/>
              </a:rPr>
              <a:t>Original Formulation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5095623" y="12169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Calibri" charset="0"/>
              </a:rPr>
              <a:t>Latest Formulation</a:t>
            </a:r>
          </a:p>
        </p:txBody>
      </p:sp>
      <p:pic>
        <p:nvPicPr>
          <p:cNvPr id="6153" name="Picture 4" descr="C:\Users\gopal\Desktop\PUBLISH3\hove_v_A1001.gif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" t="39054" r="43698" b="5627"/>
          <a:stretch/>
        </p:blipFill>
        <p:spPr bwMode="auto">
          <a:xfrm>
            <a:off x="1163423" y="4124520"/>
            <a:ext cx="2839876" cy="215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 descr="C:\Users\gopal\Desktop\PUBLISH3\hove_v_A0251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0" t="39575" r="43808" b="5704"/>
          <a:stretch/>
        </p:blipFill>
        <p:spPr bwMode="auto">
          <a:xfrm>
            <a:off x="5116677" y="4128609"/>
            <a:ext cx="2836383" cy="216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6"/>
          <p:cNvSpPr txBox="1">
            <a:spLocks noChangeArrowheads="1"/>
          </p:cNvSpPr>
          <p:nvPr/>
        </p:nvSpPr>
        <p:spPr bwMode="auto">
          <a:xfrm>
            <a:off x="3397109" y="6205940"/>
            <a:ext cx="291596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Hovemöller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of 10-m wind speed </a:t>
            </a:r>
          </a:p>
        </p:txBody>
      </p: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1920778" y="3865553"/>
            <a:ext cx="546765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</a:rPr>
              <a:t>Azimuthally averaged secondary circulation: Radial Wind and W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41900" y="6600920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/>
              <a:t>Gopalakrishnan et al. 2011</a:t>
            </a:r>
          </a:p>
        </p:txBody>
      </p:sp>
    </p:spTree>
    <p:extLst>
      <p:ext uri="{BB962C8B-B14F-4D97-AF65-F5344CB8AC3E}">
        <p14:creationId xmlns:p14="http://schemas.microsoft.com/office/powerpoint/2010/main" val="3617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41300"/>
            <a:ext cx="8667750" cy="12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Improving Physics: </a:t>
            </a:r>
          </a:p>
          <a:p>
            <a:pPr eaLnBrk="0" hangingPunct="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Synthetic Satellite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7" descr="mwtb37h_3hr.gi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40" r="19440" b="2902"/>
          <a:stretch>
            <a:fillRect/>
          </a:stretch>
        </p:blipFill>
        <p:spPr bwMode="auto">
          <a:xfrm>
            <a:off x="4557474" y="1900331"/>
            <a:ext cx="3751604" cy="37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20100829.1723.aqua1.x.36h.07LEARL.70kts-978mb-174N-589W.90p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69" y="2194011"/>
            <a:ext cx="3090580" cy="32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wtb85h_3h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9" r="20160" b="3368"/>
          <a:stretch>
            <a:fillRect/>
          </a:stretch>
        </p:blipFill>
        <p:spPr bwMode="auto">
          <a:xfrm>
            <a:off x="4554299" y="1903181"/>
            <a:ext cx="3757954" cy="37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0100829.1723.aqua1.x.89h_1deg.07LEARL.70kts-978mb-174N-589W.88pc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69" y="2200361"/>
            <a:ext cx="3087011" cy="32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4996" y="1370295"/>
            <a:ext cx="8491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Use Model (HWRFV3.2) </a:t>
            </a:r>
            <a:r>
              <a:rPr lang="en-US" sz="2000" dirty="0" smtClean="0">
                <a:latin typeface="Calibri"/>
                <a:cs typeface="Calibri"/>
              </a:rPr>
              <a:t>to </a:t>
            </a:r>
            <a:r>
              <a:rPr lang="en-US" sz="2000" dirty="0">
                <a:latin typeface="Calibri"/>
                <a:cs typeface="Calibri"/>
              </a:rPr>
              <a:t>evaluate </a:t>
            </a:r>
            <a:r>
              <a:rPr lang="en-US" sz="2000" dirty="0" smtClean="0">
                <a:latin typeface="Calibri"/>
                <a:cs typeface="Calibri"/>
              </a:rPr>
              <a:t>Microwave </a:t>
            </a:r>
            <a:r>
              <a:rPr lang="en-US" sz="2000" dirty="0">
                <a:latin typeface="Calibri"/>
                <a:cs typeface="Calibri"/>
              </a:rPr>
              <a:t>satellite imagery (37- &amp; 85-GHz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0188" y="1891227"/>
            <a:ext cx="96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Observed</a:t>
            </a:r>
            <a:endParaRPr lang="en-US" sz="1400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314670" y="6600920"/>
            <a:ext cx="3417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 smtClean="0"/>
              <a:t>Hristove-Veleva</a:t>
            </a:r>
            <a:r>
              <a:rPr lang="en-US" sz="1200" dirty="0" smtClean="0"/>
              <a:t> (NASA/JPL) &amp; </a:t>
            </a:r>
            <a:r>
              <a:rPr lang="en-US" sz="1200" dirty="0" err="1" smtClean="0"/>
              <a:t>Vukicevic</a:t>
            </a:r>
            <a:r>
              <a:rPr lang="en-US" sz="1200" dirty="0" smtClean="0"/>
              <a:t> (AOM/HRD)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54422" y="5632253"/>
            <a:ext cx="3591375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sz="2000" b="1" dirty="0"/>
              <a:t>The good: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Structure &amp; peak similar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746703" y="5632253"/>
            <a:ext cx="3591375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sz="2000" b="1" dirty="0"/>
              <a:t>The </a:t>
            </a:r>
            <a:r>
              <a:rPr lang="en-US" sz="2000" b="1" dirty="0" smtClean="0"/>
              <a:t>not so good</a:t>
            </a:r>
            <a:r>
              <a:rPr lang="en-US" sz="2000" b="1" dirty="0"/>
              <a:t>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Distribution is slightly skewed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30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41300"/>
            <a:ext cx="8667750" cy="12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Improving Physics: </a:t>
            </a:r>
          </a:p>
          <a:p>
            <a:pPr eaLnBrk="0" hangingPunct="0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Synthetic Satellite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39" y="1481547"/>
            <a:ext cx="8667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Use Model (HWRFV3.2) </a:t>
            </a:r>
            <a:r>
              <a:rPr lang="en-US" sz="2000" dirty="0" smtClean="0">
                <a:latin typeface="Calibri"/>
                <a:cs typeface="Calibri"/>
              </a:rPr>
              <a:t>to </a:t>
            </a:r>
            <a:r>
              <a:rPr lang="en-US" sz="2000" dirty="0">
                <a:latin typeface="Calibri"/>
                <a:cs typeface="Calibri"/>
              </a:rPr>
              <a:t>evaluate </a:t>
            </a:r>
            <a:r>
              <a:rPr lang="en-US" sz="2000" dirty="0" smtClean="0">
                <a:latin typeface="Calibri"/>
                <a:cs typeface="Calibri"/>
              </a:rPr>
              <a:t>total condensate to observed radar estimate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 descr="mod_hydromas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727" y="1892216"/>
            <a:ext cx="4347702" cy="32274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2930" y="1893375"/>
            <a:ext cx="4174115" cy="3225171"/>
            <a:chOff x="182930" y="1782123"/>
            <a:chExt cx="4174115" cy="3225171"/>
          </a:xfrm>
        </p:grpSpPr>
        <p:pic>
          <p:nvPicPr>
            <p:cNvPr id="4" name="Picture 3" descr="Z-M_transitionzone_icecomparisons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920" y="1782123"/>
              <a:ext cx="4051125" cy="32251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-106987" y="3187547"/>
              <a:ext cx="8260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Helvetica"/>
                  <a:cs typeface="Helvetica"/>
                </a:rPr>
                <a:t>h</a:t>
              </a:r>
              <a:r>
                <a:rPr lang="en-US" sz="1000" dirty="0" smtClean="0">
                  <a:latin typeface="Helvetica"/>
                  <a:cs typeface="Helvetica"/>
                </a:rPr>
                <a:t>eight (km)</a:t>
              </a:r>
              <a:endParaRPr lang="en-US" sz="1000" dirty="0">
                <a:latin typeface="Helvetica"/>
                <a:cs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61147" y="2020546"/>
            <a:ext cx="1012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Observed</a:t>
            </a:r>
            <a:endParaRPr lang="en-US" sz="1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216" y="2024615"/>
            <a:ext cx="703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  <a:cs typeface="Helvetica"/>
              </a:rPr>
              <a:t>Model</a:t>
            </a:r>
            <a:endParaRPr lang="en-US" sz="1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1494" y="197555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 m</a:t>
            </a:r>
            <a:r>
              <a:rPr lang="en-US" sz="1000" baseline="30000" dirty="0" smtClean="0"/>
              <a:t>-3</a:t>
            </a:r>
            <a:endParaRPr lang="en-US" sz="1000" baseline="30000" dirty="0"/>
          </a:p>
        </p:txBody>
      </p:sp>
      <p:sp>
        <p:nvSpPr>
          <p:cNvPr id="17" name="Oval 16"/>
          <p:cNvSpPr/>
          <p:nvPr/>
        </p:nvSpPr>
        <p:spPr>
          <a:xfrm>
            <a:off x="3963687" y="2262387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2916" y="3518001"/>
            <a:ext cx="371679" cy="37167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5525103" y="3703841"/>
            <a:ext cx="3077813" cy="75536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flipH="1">
            <a:off x="1288573" y="2448227"/>
            <a:ext cx="2675114" cy="199244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35831" y="197555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 m</a:t>
            </a:r>
            <a:r>
              <a:rPr lang="en-US" sz="1000" baseline="30000" dirty="0" smtClean="0"/>
              <a:t>-3</a:t>
            </a:r>
            <a:endParaRPr lang="en-US" sz="1000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478292" y="5048180"/>
            <a:ext cx="3591375" cy="91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sz="2000" b="1" dirty="0"/>
              <a:t>The good: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Structure in eyewall similar with double peak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46703" y="5048180"/>
            <a:ext cx="3874683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sz="2000" b="1" dirty="0"/>
              <a:t>The </a:t>
            </a:r>
            <a:r>
              <a:rPr lang="en-US" sz="2000" b="1" dirty="0" smtClean="0"/>
              <a:t>not so good</a:t>
            </a:r>
            <a:r>
              <a:rPr lang="en-US" sz="2000" b="1" dirty="0"/>
              <a:t>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Model values three times those in observations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Model PBL vertical distribution is opposite observed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893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44405" y="1252156"/>
            <a:ext cx="4653592" cy="559474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/>
                <a:cs typeface="ＭＳ Ｐゴシック"/>
              </a:rPr>
              <a:t>The Good – track forecast improvements</a:t>
            </a:r>
          </a:p>
        </p:txBody>
      </p:sp>
      <p:pic>
        <p:nvPicPr>
          <p:cNvPr id="6" name="Content Placeholder 6" descr="AL_tkerr (trend).gif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" y="1803900"/>
            <a:ext cx="4397184" cy="3657600"/>
          </a:xfrm>
        </p:spPr>
      </p:pic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115451" y="5446282"/>
            <a:ext cx="4387166" cy="9746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Errors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cut in half over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past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15 </a:t>
            </a:r>
            <a:r>
              <a:rPr lang="en-US" sz="1800" dirty="0">
                <a:noFill/>
                <a:latin typeface="+mn-lt"/>
              </a:rPr>
              <a:t>years</a:t>
            </a:r>
            <a:endParaRPr lang="en-US" sz="1800" dirty="0" smtClean="0">
              <a:noFill/>
              <a:latin typeface="+mn-lt"/>
            </a:endParaRPr>
          </a:p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10-year improvement - As accurate at 48 hours as we were at 24 hours in 1999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5833" y="2587953"/>
            <a:ext cx="1889024" cy="2118750"/>
            <a:chOff x="5029200" y="2286000"/>
            <a:chExt cx="2743200" cy="2590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029200" y="3657600"/>
              <a:ext cx="2743200" cy="7620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3733800" y="3581400"/>
              <a:ext cx="2590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29200" y="4191000"/>
              <a:ext cx="2667000" cy="762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5" descr="AL_inerr (trend).gi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" r="-201"/>
          <a:stretch>
            <a:fillRect/>
          </a:stretch>
        </p:blipFill>
        <p:spPr bwMode="auto">
          <a:xfrm>
            <a:off x="4493787" y="1803900"/>
            <a:ext cx="45326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239307" y="4459430"/>
            <a:ext cx="2667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No progress with intensity in last 15-20 years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686147" y="5446282"/>
            <a:ext cx="432797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24-</a:t>
            </a:r>
            <a:r>
              <a:rPr lang="en-US" sz="1800" dirty="0" smtClean="0">
                <a:latin typeface="+mj-lt"/>
              </a:rPr>
              <a:t>48h </a:t>
            </a:r>
            <a:r>
              <a:rPr lang="en-US" sz="1800" dirty="0">
                <a:latin typeface="+mj-lt"/>
              </a:rPr>
              <a:t>intensity </a:t>
            </a:r>
            <a:r>
              <a:rPr lang="en-US" sz="1800" dirty="0" smtClean="0">
                <a:latin typeface="+mj-lt"/>
              </a:rPr>
              <a:t>forecast off </a:t>
            </a:r>
            <a:r>
              <a:rPr lang="en-US" sz="1800" dirty="0">
                <a:latin typeface="+mj-lt"/>
              </a:rPr>
              <a:t>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category</a:t>
            </a:r>
          </a:p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Off 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categories perhaps 5-10% of</a:t>
            </a:r>
            <a:r>
              <a:rPr lang="en-US" sz="1800" dirty="0" smtClean="0">
                <a:latin typeface="+mj-lt"/>
              </a:rPr>
              <a:t> time</a:t>
            </a:r>
            <a:endParaRPr lang="en-US" sz="1800" dirty="0">
              <a:latin typeface="+mj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979004" y="1280093"/>
            <a:ext cx="3759804" cy="5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The Bad - Intensity no real gains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Current Capabilities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20" y="84910"/>
            <a:ext cx="8390466" cy="1154021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 smtClean="0">
                <a:solidFill>
                  <a:schemeClr val="bg1"/>
                </a:solidFill>
                <a:latin typeface="+mn-lt"/>
              </a:rPr>
              <a:t>Improving Diagnostics:</a:t>
            </a:r>
            <a:endParaRPr lang="en-US" sz="4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580" y="1307963"/>
            <a:ext cx="8839200" cy="50725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marL="5143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95000"/>
              <a:buFont typeface="Courier New" charset="0"/>
              <a:buChar char="o"/>
              <a:defRPr sz="20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5pPr>
            <a:lvl6pPr marL="2286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6pPr>
            <a:lvl7pPr marL="2743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7pPr>
            <a:lvl8pPr marL="3200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8pPr>
            <a:lvl9pPr marL="3657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CondEighteen" pitchFamily="2" charset="0"/>
                <a:ea typeface="ＭＳ Ｐゴシック" pitchFamily="-112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The Good: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HFIP models are showing improved intensity (peak 10-m wind) verifications</a:t>
            </a:r>
          </a:p>
          <a:p>
            <a:pPr marL="284163" lvl="1" indent="-284163" eaLnBrk="1" hangingPunct="1">
              <a:lnSpc>
                <a:spcPct val="80000"/>
              </a:lnSpc>
            </a:pP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The Not So Good (needs improvement):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Some models with improved intensity do not show improved tracks. Why? </a:t>
            </a: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Intensity verification has little correlation with improved modeling of storm evolution or structure. Why?</a:t>
            </a: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Model intensity estimates poorly represent sampling errors in time and space appropriately for intensity estimates. Estimates at coarse time and space resolutions are compared as if they are the same.</a:t>
            </a: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No model team is diagnosing the low wavenumber (#0 &amp; #1) structure which is more closely related to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vortex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evolution. Why?</a:t>
            </a:r>
          </a:p>
          <a:p>
            <a:pPr marL="457200" lvl="1" indent="-457200" eaLnBrk="1" hangingPunct="1">
              <a:lnSpc>
                <a:spcPct val="80000"/>
              </a:lnSpc>
              <a:spcBef>
                <a:spcPts val="600"/>
              </a:spcBef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-457200" eaLnBrk="1" hangingPunct="1">
              <a:lnSpc>
                <a:spcPct val="80000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7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+mn-lt"/>
              </a:rPr>
              <a:t>Intensity evaluation:</a:t>
            </a:r>
            <a:br>
              <a:rPr lang="en-US" sz="4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Sampling issues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43" y="1330642"/>
            <a:ext cx="2104357" cy="5047599"/>
          </a:xfrm>
        </p:spPr>
        <p:txBody>
          <a:bodyPr/>
          <a:lstStyle/>
          <a:p>
            <a:r>
              <a:rPr lang="en-US" sz="2000" b="1" dirty="0" smtClean="0"/>
              <a:t>The good</a:t>
            </a:r>
          </a:p>
          <a:p>
            <a:pPr marL="231775" indent="-231775">
              <a:buFont typeface="Arial"/>
              <a:buChar char="•"/>
            </a:pPr>
            <a:r>
              <a:rPr lang="en-US" sz="2000" dirty="0" smtClean="0"/>
              <a:t>Model pressure &amp; wind tracks best track intensity</a:t>
            </a:r>
          </a:p>
          <a:p>
            <a:pPr marL="0" indent="0"/>
            <a:r>
              <a:rPr lang="en-US" sz="2000" b="1" dirty="0" smtClean="0"/>
              <a:t>The not so good</a:t>
            </a:r>
          </a:p>
          <a:p>
            <a:pPr marL="231775" indent="-231775">
              <a:buFont typeface="Arial"/>
              <a:buChar char="•"/>
            </a:pPr>
            <a:r>
              <a:rPr lang="en-US" sz="2000" dirty="0"/>
              <a:t>Model peak </a:t>
            </a:r>
            <a:r>
              <a:rPr lang="en-US" sz="2000" dirty="0" smtClean="0"/>
              <a:t>wind much noisier than best track &amp; pressure. Why?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384" y="1308248"/>
            <a:ext cx="7052076" cy="51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7156" y="2160073"/>
            <a:ext cx="704747" cy="1409147"/>
          </a:xfrm>
          <a:prstGeom prst="rect">
            <a:avLst/>
          </a:prstGeom>
          <a:noFill/>
          <a:ln w="19050" cmpd="sng">
            <a:solidFill>
              <a:srgbClr val="66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62804" y="2145138"/>
            <a:ext cx="4837470" cy="228162"/>
          </a:xfrm>
          <a:prstGeom prst="line">
            <a:avLst/>
          </a:prstGeom>
          <a:ln w="19050" cmpd="sng">
            <a:solidFill>
              <a:srgbClr val="6600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7359" y="3578491"/>
            <a:ext cx="1242221" cy="1965388"/>
          </a:xfrm>
          <a:prstGeom prst="line">
            <a:avLst/>
          </a:prstGeom>
          <a:ln w="19050" cmpd="sng">
            <a:solidFill>
              <a:srgbClr val="6600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1562" y="366100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HWRF initial: 953mb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2424362" y="3597007"/>
            <a:ext cx="457200" cy="2178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9658" y="6156282"/>
            <a:ext cx="2536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Minimum: 936mb @ 00:03:54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3365120" y="5015449"/>
            <a:ext cx="322935" cy="114083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533" y="2382570"/>
            <a:ext cx="4362351" cy="3156149"/>
          </a:xfrm>
          <a:prstGeom prst="rect">
            <a:avLst/>
          </a:prstGeom>
          <a:noFill/>
          <a:ln w="19050" cmpd="sng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841900" y="6600920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/>
              <a:t>Dave </a:t>
            </a:r>
            <a:r>
              <a:rPr lang="en-US" sz="1200" dirty="0" err="1" smtClean="0"/>
              <a:t>Zelinsky</a:t>
            </a:r>
            <a:r>
              <a:rPr lang="en-US" sz="1200" dirty="0" smtClean="0"/>
              <a:t> (NHC)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112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9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921811"/>
              </p:ext>
            </p:extLst>
          </p:nvPr>
        </p:nvGraphicFramePr>
        <p:xfrm>
          <a:off x="4191373" y="5659189"/>
          <a:ext cx="4114353" cy="7411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57176"/>
                <a:gridCol w="2057177"/>
              </a:tblGrid>
              <a:tr h="370582">
                <a:tc>
                  <a:txBody>
                    <a:bodyPr/>
                    <a:lstStyle/>
                    <a:p>
                      <a:pPr marL="0" marR="0" lvl="0" indent="0" algn="ctr" defTabSz="1298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Helvetica Neue Light" pitchFamily="-106" charset="0"/>
                        </a:rPr>
                        <a:t>SFMR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6" charset="0"/>
                        <a:sym typeface="Helvetica Neue Light" pitchFamily="-10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98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Helvetica Neue Light" pitchFamily="-106" charset="0"/>
                        </a:rPr>
                        <a:t>GPS (0.9Rmax)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6" charset="0"/>
                        <a:sym typeface="Helvetica Neue Light" pitchFamily="-106" charset="0"/>
                      </a:endParaRPr>
                    </a:p>
                  </a:txBody>
                  <a:tcPr horzOverflow="overflow"/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ctr" defTabSz="1298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Helvetica Neue Light" pitchFamily="-106" charset="0"/>
                        </a:rPr>
                        <a:t>8.8%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sym typeface="Helvetica Neue Light" pitchFamily="-10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98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 Neue Light" pitchFamily="-106" charset="0"/>
                        </a:rPr>
                        <a:t>12.7%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sym typeface="Helvetica Neue Light" pitchFamily="-10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527" y="1303777"/>
            <a:ext cx="5316558" cy="43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1" name="Content Placeholder 2"/>
          <p:cNvSpPr txBox="1">
            <a:spLocks/>
          </p:cNvSpPr>
          <p:nvPr/>
        </p:nvSpPr>
        <p:spPr bwMode="auto">
          <a:xfrm>
            <a:off x="75903" y="1362793"/>
            <a:ext cx="3317030" cy="48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/>
          <a:lstStyle>
            <a:lvl1pPr marL="485775" indent="-485775" eaLnBrk="0" hangingPunct="0"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marL="37931725" indent="-37474525" eaLnBrk="0" hangingPunct="0"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2pPr>
            <a:lvl3pPr eaLnBrk="0" hangingPunct="0"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3pPr>
            <a:lvl4pPr eaLnBrk="0" hangingPunct="0"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4pPr>
            <a:lvl5pPr eaLnBrk="0" hangingPunct="0"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Helvetica Neue Light" charset="0"/>
                <a:ea typeface="ＭＳ Ｐゴシック" charset="0"/>
                <a:sym typeface="Helvetica Neue Light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good</a:t>
            </a:r>
          </a:p>
          <a:p>
            <a:pPr marL="231775" indent="-231775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Used 1.3 km model run to generate simulated flight-level, SFMR &amp; dropsonde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max.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wind for each flight to illustrate sampling issues</a:t>
            </a:r>
            <a:endParaRPr 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The not so good</a:t>
            </a:r>
          </a:p>
          <a:p>
            <a:pPr marL="231775" indent="-231775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Retrieved max. wind is dependent on spatial and temporal resolution of model output</a:t>
            </a:r>
          </a:p>
          <a:p>
            <a:pPr marL="231775" indent="-231775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Model groups are not evaluating sampling issues and NHC is unaware of impact</a:t>
            </a:r>
            <a:endParaRPr 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9270" y="6610191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/>
              <a:t>Uhlhorn (AOML/HRD) &amp; Nolan (RSMAS)</a:t>
            </a:r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371600"/>
          </a:xfrm>
        </p:spPr>
        <p:txBody>
          <a:bodyPr/>
          <a:lstStyle/>
          <a:p>
            <a:r>
              <a:rPr lang="en-US" sz="4400" dirty="0" smtClean="0">
                <a:latin typeface="+mn-lt"/>
              </a:rPr>
              <a:t>Intensity evaluation:</a:t>
            </a:r>
            <a:br>
              <a:rPr lang="en-US" sz="4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Sampling issues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53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86" y="1423356"/>
            <a:ext cx="8839200" cy="4876800"/>
          </a:xfrm>
        </p:spPr>
        <p:txBody>
          <a:bodyPr/>
          <a:lstStyle/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NWS Strategic Plan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is outlining plans for a “Weather Ready Nation” based around Decision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Support Services (DSS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) implying forecasts of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all the impacts of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hurricanes are essential</a:t>
            </a:r>
          </a:p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Current forecast verification and metrics fall short of those needed to support NWS Strategic Plan goals</a:t>
            </a:r>
          </a:p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2400" dirty="0" smtClean="0"/>
              <a:t>HFIP </a:t>
            </a:r>
            <a:r>
              <a:rPr lang="en-US" sz="2400" dirty="0"/>
              <a:t>research </a:t>
            </a:r>
            <a:r>
              <a:rPr lang="en-US" sz="2400" dirty="0" smtClean="0"/>
              <a:t>must </a:t>
            </a:r>
            <a:r>
              <a:rPr lang="en-US" sz="2400" dirty="0"/>
              <a:t>expand diagnostics to include all impacts from hurricanes (e.g., wind, surge, inland flooding, severe weather</a:t>
            </a:r>
            <a:r>
              <a:rPr lang="en-US" sz="2400" dirty="0" smtClean="0"/>
              <a:t>)</a:t>
            </a:r>
          </a:p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2400" dirty="0" smtClean="0"/>
              <a:t>Next generation hurricane researchers must look beyond track and intensity!!</a:t>
            </a:r>
            <a:endParaRPr lang="en-US" sz="2400" dirty="0"/>
          </a:p>
          <a:p>
            <a:pPr>
              <a:lnSpc>
                <a:spcPct val="95000"/>
              </a:lnSpc>
              <a:buFont typeface="Arial"/>
              <a:buChar char="•"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92979" cy="1371600"/>
          </a:xfrm>
        </p:spPr>
        <p:txBody>
          <a:bodyPr/>
          <a:lstStyle/>
          <a:p>
            <a:r>
              <a:rPr lang="en-US" sz="4400" dirty="0" smtClean="0">
                <a:latin typeface="+mn-lt"/>
              </a:rPr>
              <a:t>Plans for future generation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67" y="1432627"/>
            <a:ext cx="8839200" cy="1126086"/>
          </a:xfrm>
        </p:spPr>
        <p:txBody>
          <a:bodyPr/>
          <a:lstStyle/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In 1998 organized UCAR/ASP </a:t>
            </a:r>
            <a:r>
              <a:rPr lang="en-US" sz="2000" dirty="0">
                <a:latin typeface="+mn-lt"/>
              </a:rPr>
              <a:t>Summer </a:t>
            </a:r>
            <a:r>
              <a:rPr lang="en-US" sz="2000" dirty="0" smtClean="0">
                <a:latin typeface="+mn-lt"/>
              </a:rPr>
              <a:t>Colloquium on Hurricanes at Landfall (</a:t>
            </a:r>
            <a:r>
              <a:rPr lang="en-US" sz="2000" dirty="0">
                <a:latin typeface="+mn-lt"/>
              </a:rPr>
              <a:t>http://</a:t>
            </a:r>
            <a:r>
              <a:rPr lang="en-US" sz="2000" dirty="0" err="1">
                <a:latin typeface="+mn-lt"/>
              </a:rPr>
              <a:t>www.asp.ucar.edu</a:t>
            </a:r>
            <a:r>
              <a:rPr lang="en-US" sz="2000" dirty="0">
                <a:latin typeface="+mn-lt"/>
              </a:rPr>
              <a:t>/colloquium/1998</a:t>
            </a:r>
            <a:r>
              <a:rPr lang="en-US" sz="2000" dirty="0" smtClean="0">
                <a:latin typeface="+mn-lt"/>
              </a:rPr>
              <a:t>/).</a:t>
            </a:r>
          </a:p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Provided current generation of hurricane researchers (11/22):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43022"/>
              </p:ext>
            </p:extLst>
          </p:nvPr>
        </p:nvGraphicFramePr>
        <p:xfrm>
          <a:off x="532069" y="2517025"/>
          <a:ext cx="4232864" cy="379626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16432"/>
                <a:gridCol w="2116432"/>
              </a:tblGrid>
              <a:tr h="323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Student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Paul </a:t>
                      </a:r>
                      <a:r>
                        <a:rPr lang="en-US" sz="1400" dirty="0" err="1" smtClean="0"/>
                        <a:t>Bogner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Chris </a:t>
                      </a:r>
                      <a:r>
                        <a:rPr lang="en-US" sz="1400" dirty="0" err="1" smtClean="0"/>
                        <a:t>Hennon</a:t>
                      </a:r>
                      <a:endParaRPr lang="en-US" sz="1400" dirty="0" smtClean="0"/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Ed Bracken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Daniel Jacob*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Parks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None/>
                      </a:pPr>
                      <a:r>
                        <a:rPr lang="en-US" sz="1400" b="1" dirty="0" err="1" smtClean="0"/>
                        <a:t>Sharan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Majumdar</a:t>
                      </a:r>
                      <a:r>
                        <a:rPr lang="en-US" sz="1400" b="1" dirty="0" smtClean="0"/>
                        <a:t>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Dan Cecil*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Shirley Murillo*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Jennifer Collins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Shangyau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Nong</a:t>
                      </a:r>
                      <a:endParaRPr lang="en-US" sz="1400" dirty="0" smtClean="0"/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Mark </a:t>
                      </a:r>
                      <a:r>
                        <a:rPr lang="en-US" sz="1400" dirty="0" err="1" smtClean="0"/>
                        <a:t>Croxford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Greg </a:t>
                      </a:r>
                      <a:r>
                        <a:rPr lang="en-US" sz="1400" dirty="0" err="1" smtClean="0"/>
                        <a:t>Postel</a:t>
                      </a:r>
                      <a:endParaRPr lang="en-US" sz="1400" dirty="0" smtClean="0"/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Jason </a:t>
                      </a:r>
                      <a:r>
                        <a:rPr lang="en-US" sz="1400" b="1" dirty="0" err="1" smtClean="0"/>
                        <a:t>Dunion</a:t>
                      </a:r>
                      <a:r>
                        <a:rPr lang="en-US" sz="1400" b="1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Paul </a:t>
                      </a:r>
                      <a:r>
                        <a:rPr lang="en-US" sz="1400" b="1" dirty="0" err="1" smtClean="0"/>
                        <a:t>Reasor</a:t>
                      </a:r>
                      <a:r>
                        <a:rPr lang="en-US" sz="1400" b="1" dirty="0" smtClean="0"/>
                        <a:t>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Sytske</a:t>
                      </a:r>
                      <a:r>
                        <a:rPr lang="en-US" sz="1400" b="1" dirty="0" smtClean="0"/>
                        <a:t> Drury (Kimball)*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Robert Rogers*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Matthew D. </a:t>
                      </a:r>
                      <a:r>
                        <a:rPr lang="en-US" sz="1400" b="1" dirty="0" err="1" smtClean="0"/>
                        <a:t>Eastin</a:t>
                      </a:r>
                      <a:r>
                        <a:rPr lang="en-US" sz="1400" b="1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Douglas Schneider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Robert Hart*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John Schroeder*</a:t>
                      </a:r>
                    </a:p>
                  </a:txBody>
                  <a:tcPr/>
                </a:tc>
              </a:tr>
              <a:tr h="31569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Rita </a:t>
                      </a:r>
                      <a:r>
                        <a:rPr lang="en-US" sz="1400" dirty="0" err="1" smtClean="0"/>
                        <a:t>Hausmann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Holly Snell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1803" y="2577256"/>
            <a:ext cx="388425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Time for another colloquium to develop the next generation</a:t>
            </a:r>
          </a:p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Use HFIP capacity to develop program</a:t>
            </a:r>
          </a:p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Focus on key research issues and utilize models, DA, and observations</a:t>
            </a:r>
          </a:p>
          <a:p>
            <a:pPr marL="231775" indent="-23177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+mn-lt"/>
              </a:rPr>
              <a:t>Recommend organizers should be members of 1998 class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5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8398" y="249544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/>
          </p:cNvSpPr>
          <p:nvPr>
            <p:ph type="body" idx="1"/>
          </p:nvPr>
        </p:nvSpPr>
        <p:spPr>
          <a:xfrm>
            <a:off x="198433" y="1273189"/>
            <a:ext cx="5119548" cy="5096194"/>
          </a:xfrm>
        </p:spPr>
        <p:txBody>
          <a:bodyPr/>
          <a:lstStyle/>
          <a:p>
            <a:pPr>
              <a:lnSpc>
                <a:spcPct val="95000"/>
              </a:lnSpc>
              <a:buFont typeface="Wingdings" charset="2"/>
              <a:buChar char="Ø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NWS Strategic Plan emphasizes Decision Support Services (DSS)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5000"/>
              </a:lnSpc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More accurate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forecasts are needed of all the impacts of hurricanes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95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Wind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Surge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Fresh water flooding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Severe weather</a:t>
            </a:r>
          </a:p>
          <a:p>
            <a:pPr marL="457200" indent="-457200">
              <a:lnSpc>
                <a:spcPct val="95000"/>
              </a:lnSpc>
              <a:buSzPct val="80000"/>
              <a:buFont typeface="Wingdings" charset="2"/>
              <a:buChar char="Ø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Irene 2011</a:t>
            </a:r>
          </a:p>
          <a:p>
            <a:pPr lvl="1">
              <a:lnSpc>
                <a:spcPct val="95000"/>
              </a:lnSpc>
              <a:buFont typeface="Arial"/>
              <a:buChar char="•"/>
            </a:pPr>
            <a:r>
              <a:rPr lang="en-US" sz="1800" dirty="0">
                <a:latin typeface="Arial" charset="0"/>
              </a:rPr>
              <a:t>42 </a:t>
            </a:r>
            <a:r>
              <a:rPr lang="en-US" sz="1800" dirty="0" smtClean="0">
                <a:latin typeface="Arial" charset="0"/>
              </a:rPr>
              <a:t>deaths (primarily flood)</a:t>
            </a:r>
            <a:endParaRPr lang="en-US" sz="1800" dirty="0">
              <a:latin typeface="Arial" charset="0"/>
            </a:endParaRPr>
          </a:p>
          <a:p>
            <a:pPr lvl="1">
              <a:lnSpc>
                <a:spcPct val="95000"/>
              </a:lnSpc>
              <a:buFont typeface="Arial"/>
              <a:buChar char="•"/>
            </a:pPr>
            <a:r>
              <a:rPr lang="en-US" sz="1800" dirty="0">
                <a:latin typeface="Arial" charset="0"/>
              </a:rPr>
              <a:t>$</a:t>
            </a:r>
            <a:r>
              <a:rPr lang="en-US" sz="1800" dirty="0" smtClean="0">
                <a:latin typeface="Arial" charset="0"/>
              </a:rPr>
              <a:t>7–$</a:t>
            </a:r>
            <a:r>
              <a:rPr lang="en-US" sz="1800" dirty="0">
                <a:latin typeface="Arial" charset="0"/>
              </a:rPr>
              <a:t>10 Billion </a:t>
            </a:r>
            <a:r>
              <a:rPr lang="en-US" sz="1800" dirty="0" smtClean="0">
                <a:latin typeface="Arial" charset="0"/>
              </a:rPr>
              <a:t>damage (wind, surge, flood)</a:t>
            </a:r>
            <a:endParaRPr lang="en-US" sz="1800" dirty="0">
              <a:latin typeface="Arial" charset="0"/>
            </a:endParaRPr>
          </a:p>
          <a:p>
            <a:pPr lvl="1">
              <a:lnSpc>
                <a:spcPct val="95000"/>
              </a:lnSpc>
              <a:buFont typeface="Arial"/>
              <a:buChar char="•"/>
            </a:pPr>
            <a:r>
              <a:rPr lang="en-US" sz="1800" dirty="0">
                <a:latin typeface="Arial" charset="0"/>
              </a:rPr>
              <a:t>Major infrastructure </a:t>
            </a:r>
            <a:r>
              <a:rPr lang="en-US" sz="1800" dirty="0" smtClean="0">
                <a:latin typeface="Arial" charset="0"/>
              </a:rPr>
              <a:t>losses (wind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smtClean="0">
                <a:latin typeface="Arial" charset="0"/>
              </a:rPr>
              <a:t>surge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smtClean="0">
                <a:latin typeface="Arial" charset="0"/>
              </a:rPr>
              <a:t>flood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>
              <a:lnSpc>
                <a:spcPct val="95000"/>
              </a:lnSpc>
              <a:buFont typeface="Arial"/>
              <a:buChar char="•"/>
            </a:pPr>
            <a:r>
              <a:rPr lang="en-US" sz="1800" dirty="0">
                <a:latin typeface="Arial" charset="0"/>
              </a:rPr>
              <a:t>Power lost to 8 </a:t>
            </a:r>
            <a:r>
              <a:rPr lang="en-US" sz="1800" dirty="0" smtClean="0">
                <a:latin typeface="Arial" charset="0"/>
              </a:rPr>
              <a:t>million (primarily wind)</a:t>
            </a:r>
            <a:endParaRPr lang="en-US" sz="1800" dirty="0">
              <a:latin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726113" y="1363663"/>
            <a:ext cx="140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Galveston–Ike 2008</a:t>
            </a: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7553325" cy="1182687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>
                <a:latin typeface="Calibri" charset="0"/>
                <a:ea typeface="Calibri" charset="0"/>
                <a:cs typeface="Calibri" charset="0"/>
              </a:rPr>
              <a:t>Improvements still needed!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665" y="3899015"/>
            <a:ext cx="3718562" cy="23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60" y="1331916"/>
            <a:ext cx="3635347" cy="24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439033" y="3500445"/>
            <a:ext cx="16573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Hatteras Island, N.C.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94712" y="3548482"/>
            <a:ext cx="1266825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Jim R. Bounds/AP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835057" y="4020565"/>
            <a:ext cx="11668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Woodford, Vt.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65361" y="6025049"/>
            <a:ext cx="250825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Austen Danforth/Bennington Banner/AP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Calibri"/>
                <a:ea typeface="ＭＳ Ｐゴシック" charset="-128"/>
                <a:cs typeface="Calibri"/>
              </a:rPr>
              <a:t>Hurricane Research Priorities</a:t>
            </a:r>
            <a:endParaRPr lang="en-US" sz="48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081" y="1310863"/>
            <a:ext cx="8272728" cy="5008914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Advancement in DA </a:t>
            </a:r>
            <a:r>
              <a:rPr lang="en-US" sz="2000" dirty="0" smtClean="0">
                <a:latin typeface="Calibri"/>
                <a:ea typeface="ＭＳ Ｐゴシック" charset="-128"/>
                <a:cs typeface="Calibri"/>
              </a:rPr>
              <a:t>techniques</a:t>
            </a:r>
          </a:p>
          <a:p>
            <a:pPr marL="798512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Techniques </a:t>
            </a:r>
            <a:r>
              <a:rPr lang="en-US" sz="2000" b="1" dirty="0">
                <a:latin typeface="Calibri"/>
                <a:cs typeface="Calibri"/>
              </a:rPr>
              <a:t>to maximize the usefulness of </a:t>
            </a:r>
            <a:r>
              <a:rPr lang="en-US" sz="2000" b="1" dirty="0" smtClean="0">
                <a:latin typeface="Calibri"/>
                <a:cs typeface="Calibri"/>
              </a:rPr>
              <a:t>observations</a:t>
            </a:r>
          </a:p>
          <a:p>
            <a:pPr marL="798512" lvl="1" indent="-457200" eaLnBrk="1" hangingPunct="1">
              <a:spcBef>
                <a:spcPts val="600"/>
              </a:spcBef>
              <a:buClrTx/>
              <a:buFont typeface="Arial"/>
              <a:buChar char="•"/>
            </a:pPr>
            <a:r>
              <a:rPr lang="en-US" sz="2000" b="1" dirty="0">
                <a:latin typeface="Calibri"/>
                <a:cs typeface="Calibri"/>
              </a:rPr>
              <a:t>Identification and analyses of sources of model </a:t>
            </a:r>
            <a:r>
              <a:rPr lang="en-US" sz="2000" b="1" dirty="0" smtClean="0">
                <a:latin typeface="Calibri"/>
                <a:cs typeface="Calibri"/>
              </a:rPr>
              <a:t>errors</a:t>
            </a:r>
            <a:endParaRPr lang="en-US" sz="2000" b="1" dirty="0">
              <a:latin typeface="Calibri"/>
              <a:cs typeface="Calibri"/>
            </a:endParaRP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 smtClean="0">
                <a:latin typeface="Calibri"/>
                <a:ea typeface="ＭＳ Ｐゴシック" charset="-128"/>
                <a:cs typeface="Calibri"/>
              </a:rPr>
              <a:t>Physics </a:t>
            </a: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Advancements</a:t>
            </a:r>
          </a:p>
          <a:p>
            <a:pPr marL="801688" lvl="1" indent="-457200" eaLnBrk="1" hangingPunct="1">
              <a:spcBef>
                <a:spcPts val="600"/>
              </a:spcBef>
            </a:pPr>
            <a:r>
              <a:rPr lang="en-US" sz="2000" b="1" dirty="0" smtClean="0">
                <a:latin typeface="Calibri"/>
                <a:cs typeface="Calibri"/>
              </a:rPr>
              <a:t>Air</a:t>
            </a:r>
            <a:r>
              <a:rPr lang="en-US" sz="2000" b="1" dirty="0">
                <a:latin typeface="Calibri"/>
                <a:cs typeface="Calibri"/>
              </a:rPr>
              <a:t>-sea </a:t>
            </a:r>
            <a:r>
              <a:rPr lang="en-US" sz="2000" b="1" dirty="0" smtClean="0">
                <a:latin typeface="Calibri"/>
                <a:cs typeface="Calibri"/>
              </a:rPr>
              <a:t>and </a:t>
            </a:r>
            <a:r>
              <a:rPr lang="en-US" sz="2000" b="1" dirty="0">
                <a:latin typeface="Calibri"/>
                <a:cs typeface="Calibri"/>
              </a:rPr>
              <a:t>BL </a:t>
            </a:r>
            <a:r>
              <a:rPr lang="en-US" sz="2000" b="1" dirty="0" smtClean="0">
                <a:latin typeface="Calibri"/>
                <a:cs typeface="Calibri"/>
              </a:rPr>
              <a:t>processes</a:t>
            </a:r>
          </a:p>
          <a:p>
            <a:pPr marL="801688" lvl="1" indent="-457200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Microphysical/aerosol/radiation </a:t>
            </a:r>
            <a:r>
              <a:rPr lang="en-US" sz="2000" b="1" dirty="0" smtClean="0">
                <a:latin typeface="Calibri"/>
                <a:cs typeface="Calibri"/>
              </a:rPr>
              <a:t>processes</a:t>
            </a:r>
            <a:endParaRPr lang="en-US" sz="2000" b="1" dirty="0">
              <a:latin typeface="Calibri"/>
              <a:cs typeface="Calibri"/>
            </a:endParaRP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 smtClean="0">
                <a:latin typeface="Calibri"/>
                <a:ea typeface="ＭＳ Ｐゴシック" charset="-128"/>
                <a:cs typeface="Calibri"/>
              </a:rPr>
              <a:t>Advanced </a:t>
            </a: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model diagnostic techniques</a:t>
            </a:r>
          </a:p>
          <a:p>
            <a:pPr marL="801688" lvl="1" indent="-457200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A</a:t>
            </a:r>
            <a:r>
              <a:rPr lang="en-US" sz="2000" b="1" dirty="0" smtClean="0">
                <a:latin typeface="Calibri"/>
                <a:cs typeface="Calibri"/>
              </a:rPr>
              <a:t>nalyses and forecast of vortex low-order wavenumber evolution</a:t>
            </a:r>
          </a:p>
          <a:p>
            <a:pPr marL="801688" lvl="1" indent="-457200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Analyses and forecast of large-scale and hurricane environment </a:t>
            </a:r>
            <a:r>
              <a:rPr lang="en-US" sz="2000" b="1" dirty="0" smtClean="0">
                <a:latin typeface="Calibri"/>
                <a:cs typeface="Calibri"/>
              </a:rPr>
              <a:t>evolution (e.g. shear/track)</a:t>
            </a:r>
            <a:endParaRPr lang="en-US" sz="2000" b="1" dirty="0">
              <a:latin typeface="Calibri"/>
              <a:cs typeface="Calibri"/>
            </a:endParaRP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ＭＳ Ｐゴシック" charset="-128"/>
                <a:cs typeface="Calibri"/>
              </a:rPr>
              <a:t>Development of high resolution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ＭＳ Ｐゴシック" charset="-128"/>
                <a:cs typeface="Calibri"/>
              </a:rPr>
              <a:t>ensembles (little progress to date)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ＭＳ Ｐゴシック" charset="-128"/>
              <a:cs typeface="Calibri"/>
            </a:endParaRPr>
          </a:p>
          <a:p>
            <a:pPr marL="801688" lvl="1" indent="-457200" eaLnBrk="1" hangingPunct="1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Identify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techniques to utilize ensemble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members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for improved intensity guidance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4" descr="wspd_850_0h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2039938"/>
            <a:ext cx="4408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3" descr="Earl_obs_201008191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1674813"/>
            <a:ext cx="18288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287"/>
            <a:ext cx="8134907" cy="1110068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>
                <a:latin typeface="Calibri"/>
                <a:ea typeface="Calibri" charset="0"/>
                <a:cs typeface="Calibri"/>
              </a:rPr>
            </a:br>
            <a:r>
              <a:rPr lang="en-US" sz="2800" dirty="0"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250950"/>
            <a:ext cx="7548562" cy="3730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en-US" b="1">
                <a:latin typeface="Calibri" charset="0"/>
                <a:ea typeface="Arial" charset="0"/>
                <a:cs typeface="Arial" charset="0"/>
                <a:sym typeface="Arial" charset="0"/>
              </a:rPr>
              <a:t>EnKF data assimilation of inner core observations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038" name="Rectangle 5"/>
          <p:cNvSpPr>
            <a:spLocks/>
          </p:cNvSpPr>
          <p:nvPr/>
        </p:nvSpPr>
        <p:spPr bwMode="auto">
          <a:xfrm>
            <a:off x="7223125" y="5695950"/>
            <a:ext cx="42545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latin typeface="Calibri" charset="0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41988" y="4684713"/>
            <a:ext cx="474662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30479" bIns="5080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sp>
        <p:nvSpPr>
          <p:cNvPr id="44040" name="Text Box 8"/>
          <p:cNvSpPr txBox="1">
            <a:spLocks/>
          </p:cNvSpPr>
          <p:nvPr/>
        </p:nvSpPr>
        <p:spPr bwMode="auto">
          <a:xfrm>
            <a:off x="3155950" y="5540375"/>
            <a:ext cx="108743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Hurricane Earl (2010)</a:t>
            </a:r>
          </a:p>
        </p:txBody>
      </p:sp>
      <p:grpSp>
        <p:nvGrpSpPr>
          <p:cNvPr id="44041" name="Group 10"/>
          <p:cNvGrpSpPr>
            <a:grpSpLocks/>
          </p:cNvGrpSpPr>
          <p:nvPr/>
        </p:nvGrpSpPr>
        <p:grpSpPr bwMode="auto">
          <a:xfrm>
            <a:off x="5451475" y="4295775"/>
            <a:ext cx="450850" cy="469900"/>
            <a:chOff x="0" y="0"/>
            <a:chExt cx="240" cy="240"/>
          </a:xfrm>
        </p:grpSpPr>
        <p:sp>
          <p:nvSpPr>
            <p:cNvPr id="44055" name="Oval 1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noFill/>
            <a:ln w="63500">
              <a:solidFill>
                <a:srgbClr val="001933"/>
              </a:solidFill>
              <a:prstDash val="sysDash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4042" name="Rectangle 13"/>
          <p:cNvSpPr>
            <a:spLocks/>
          </p:cNvSpPr>
          <p:nvPr/>
        </p:nvSpPr>
        <p:spPr bwMode="auto">
          <a:xfrm>
            <a:off x="7083425" y="1787525"/>
            <a:ext cx="427038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grpSp>
        <p:nvGrpSpPr>
          <p:cNvPr id="44043" name="Group 14"/>
          <p:cNvGrpSpPr>
            <a:grpSpLocks noChangeAspect="1"/>
          </p:cNvGrpSpPr>
          <p:nvPr/>
        </p:nvGrpSpPr>
        <p:grpSpPr bwMode="auto">
          <a:xfrm>
            <a:off x="415925" y="1812925"/>
            <a:ext cx="3887788" cy="2193925"/>
            <a:chOff x="570" y="1008"/>
            <a:chExt cx="4544" cy="2564"/>
          </a:xfrm>
        </p:grpSpPr>
        <p:pic>
          <p:nvPicPr>
            <p:cNvPr id="44049" name="Picture 15" descr="TA_rada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3790">
              <a:off x="570" y="1035"/>
              <a:ext cx="2356" cy="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0" name="Line 16"/>
            <p:cNvSpPr>
              <a:spLocks noChangeShapeType="1"/>
            </p:cNvSpPr>
            <p:nvPr/>
          </p:nvSpPr>
          <p:spPr bwMode="auto">
            <a:xfrm flipV="1">
              <a:off x="1453" y="1032"/>
              <a:ext cx="0" cy="1247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Freeform 17"/>
            <p:cNvSpPr>
              <a:spLocks/>
            </p:cNvSpPr>
            <p:nvPr/>
          </p:nvSpPr>
          <p:spPr bwMode="auto">
            <a:xfrm rot="1680753">
              <a:off x="1421" y="1221"/>
              <a:ext cx="388" cy="119"/>
            </a:xfrm>
            <a:custGeom>
              <a:avLst/>
              <a:gdLst>
                <a:gd name="T0" fmla="*/ 0 w 388"/>
                <a:gd name="T1" fmla="*/ 1 h 208"/>
                <a:gd name="T2" fmla="*/ 202 w 388"/>
                <a:gd name="T3" fmla="*/ 1 h 208"/>
                <a:gd name="T4" fmla="*/ 388 w 388"/>
                <a:gd name="T5" fmla="*/ 1 h 208"/>
                <a:gd name="T6" fmla="*/ 0 60000 65536"/>
                <a:gd name="T7" fmla="*/ 0 60000 65536"/>
                <a:gd name="T8" fmla="*/ 0 60000 65536"/>
                <a:gd name="T9" fmla="*/ 0 w 388"/>
                <a:gd name="T10" fmla="*/ 0 h 208"/>
                <a:gd name="T11" fmla="*/ 388 w 388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208">
                  <a:moveTo>
                    <a:pt x="0" y="79"/>
                  </a:moveTo>
                  <a:cubicBezTo>
                    <a:pt x="68" y="39"/>
                    <a:pt x="137" y="0"/>
                    <a:pt x="202" y="22"/>
                  </a:cubicBezTo>
                  <a:cubicBezTo>
                    <a:pt x="267" y="44"/>
                    <a:pt x="358" y="177"/>
                    <a:pt x="388" y="208"/>
                  </a:cubicBezTo>
                </a:path>
              </a:pathLst>
            </a:cu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44052" name="Freeform 18"/>
            <p:cNvSpPr>
              <a:spLocks/>
            </p:cNvSpPr>
            <p:nvPr/>
          </p:nvSpPr>
          <p:spPr bwMode="auto">
            <a:xfrm rot="20218951" flipH="1">
              <a:off x="1114" y="1212"/>
              <a:ext cx="388" cy="118"/>
            </a:xfrm>
            <a:custGeom>
              <a:avLst/>
              <a:gdLst>
                <a:gd name="T0" fmla="*/ 0 w 388"/>
                <a:gd name="T1" fmla="*/ 1 h 208"/>
                <a:gd name="T2" fmla="*/ 202 w 388"/>
                <a:gd name="T3" fmla="*/ 1 h 208"/>
                <a:gd name="T4" fmla="*/ 388 w 388"/>
                <a:gd name="T5" fmla="*/ 1 h 208"/>
                <a:gd name="T6" fmla="*/ 0 60000 65536"/>
                <a:gd name="T7" fmla="*/ 0 60000 65536"/>
                <a:gd name="T8" fmla="*/ 0 60000 65536"/>
                <a:gd name="T9" fmla="*/ 0 w 388"/>
                <a:gd name="T10" fmla="*/ 0 h 208"/>
                <a:gd name="T11" fmla="*/ 388 w 388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208">
                  <a:moveTo>
                    <a:pt x="0" y="79"/>
                  </a:moveTo>
                  <a:cubicBezTo>
                    <a:pt x="68" y="39"/>
                    <a:pt x="137" y="0"/>
                    <a:pt x="202" y="22"/>
                  </a:cubicBezTo>
                  <a:cubicBezTo>
                    <a:pt x="267" y="44"/>
                    <a:pt x="358" y="177"/>
                    <a:pt x="388" y="208"/>
                  </a:cubicBezTo>
                </a:path>
              </a:pathLst>
            </a:cu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44053" name="Text Box 19"/>
            <p:cNvSpPr txBox="1">
              <a:spLocks/>
            </p:cNvSpPr>
            <p:nvPr/>
          </p:nvSpPr>
          <p:spPr bwMode="auto">
            <a:xfrm>
              <a:off x="1516" y="1069"/>
              <a:ext cx="501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3366"/>
                  </a:solidFill>
                  <a:latin typeface="Calibri" charset="0"/>
                  <a:ea typeface="Arial" charset="0"/>
                  <a:cs typeface="Arial" charset="0"/>
                  <a:sym typeface="Arial" charset="0"/>
                </a:rPr>
                <a:t>20°</a:t>
              </a:r>
            </a:p>
          </p:txBody>
        </p:sp>
        <p:pic>
          <p:nvPicPr>
            <p:cNvPr id="44054" name="Picture 20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08"/>
              <a:ext cx="2234" cy="2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6972300" y="3148013"/>
            <a:ext cx="1931988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Ins="182880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V</a:t>
            </a:r>
            <a:r>
              <a:rPr lang="en-US" sz="1000" baseline="-25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SOs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22Z 29 August-01Z </a:t>
            </a: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30 August		</a:t>
            </a:r>
          </a:p>
        </p:txBody>
      </p:sp>
      <p:sp>
        <p:nvSpPr>
          <p:cNvPr id="44045" name="TextBox 6"/>
          <p:cNvSpPr txBox="1">
            <a:spLocks noChangeArrowheads="1"/>
          </p:cNvSpPr>
          <p:nvPr/>
        </p:nvSpPr>
        <p:spPr bwMode="auto">
          <a:xfrm>
            <a:off x="669925" y="4508500"/>
            <a:ext cx="1878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Real-time SOs transmitted during P-3 mission and assimilated into HWRFx using HEDAS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76863" y="4133850"/>
            <a:ext cx="782637" cy="74295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4048" name="AutoShape 12"/>
          <p:cNvSpPr>
            <a:spLocks/>
          </p:cNvSpPr>
          <p:nvPr/>
        </p:nvSpPr>
        <p:spPr bwMode="auto">
          <a:xfrm flipH="1">
            <a:off x="5895975" y="2925763"/>
            <a:ext cx="1260475" cy="13795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chemeClr val="tx1"/>
            </a:solidFill>
            <a:miter lim="800000"/>
            <a:headEnd/>
            <a:tailEnd type="arrow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299788" y="6605797"/>
            <a:ext cx="3280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F. Zhang (PSU),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S. Aberson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16"/>
            <a:ext cx="9144000" cy="112777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>
                <a:latin typeface="Calibri"/>
                <a:ea typeface="Calibri" charset="0"/>
                <a:cs typeface="Calibri"/>
              </a:rPr>
            </a:br>
            <a:r>
              <a:rPr lang="en-US" sz="2800" dirty="0">
                <a:latin typeface="Calibri"/>
                <a:ea typeface="Calibri" charset="0"/>
                <a:cs typeface="Calibri"/>
                <a:hlinkClick r:id="rId3"/>
              </a:rPr>
              <a:t>Assessing Doppler radar – </a:t>
            </a:r>
            <a:r>
              <a:rPr lang="en-US" sz="2800" dirty="0" smtClean="0">
                <a:latin typeface="Calibri"/>
                <a:ea typeface="Calibri" charset="0"/>
                <a:cs typeface="Calibri"/>
              </a:rPr>
              <a:t>EnKF results</a:t>
            </a:r>
            <a:endParaRPr lang="en-US" sz="2800" dirty="0">
              <a:latin typeface="Calibri"/>
              <a:ea typeface="Calibri" charset="0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176" y="2290089"/>
            <a:ext cx="8382000" cy="3908575"/>
            <a:chOff x="384176" y="2290089"/>
            <a:chExt cx="8382000" cy="3908575"/>
          </a:xfrm>
        </p:grpSpPr>
        <p:grpSp>
          <p:nvGrpSpPr>
            <p:cNvPr id="45" name="Group 44"/>
            <p:cNvGrpSpPr/>
            <p:nvPr/>
          </p:nvGrpSpPr>
          <p:grpSpPr>
            <a:xfrm>
              <a:off x="384176" y="2290089"/>
              <a:ext cx="8382000" cy="3908575"/>
              <a:chOff x="304800" y="1764268"/>
              <a:chExt cx="8382000" cy="39085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464873" y="1764268"/>
                <a:ext cx="2041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Track Error (km)</a:t>
                </a:r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38800" y="1764268"/>
                <a:ext cx="2222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Intensity Error (kt)</a:t>
                </a:r>
                <a:endParaRPr lang="en-US" sz="2000" dirty="0"/>
              </a:p>
            </p:txBody>
          </p:sp>
          <p:pic>
            <p:nvPicPr>
              <p:cNvPr id="49" name="Picture 48" descr="enkf_p3m60_2008-2011-homogeneous_abserr_homo_HFIPbase_track.eps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800" y="2213052"/>
                <a:ext cx="4114800" cy="3459791"/>
              </a:xfrm>
              <a:prstGeom prst="rect">
                <a:avLst/>
              </a:prstGeom>
            </p:spPr>
          </p:pic>
          <p:pic>
            <p:nvPicPr>
              <p:cNvPr id="50" name="Picture 49" descr="enkf_p3m60_2008-2011-homogeneous_abserr_nobias_homo_HFIPbase_wsp.eps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0" y="2133600"/>
                <a:ext cx="4114800" cy="3539243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6544539" y="5380823"/>
              <a:ext cx="1903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/>
                <a:t>PSU WRF-EnKF 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8899" y="1323924"/>
            <a:ext cx="891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Performance of 2008-2011 Forecasts</a:t>
            </a:r>
          </a:p>
          <a:p>
            <a:pPr algn="ctr"/>
            <a:r>
              <a:rPr lang="en-US" sz="2400" dirty="0" smtClean="0"/>
              <a:t> with assimilation of P-3 airborne radar</a:t>
            </a:r>
            <a:endParaRPr lang="en-US" sz="24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250178" y="6605797"/>
            <a:ext cx="3280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F. Zhang (PSU),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S. Aberson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7651" y="2113204"/>
            <a:ext cx="8453209" cy="4315703"/>
            <a:chOff x="297651" y="2113204"/>
            <a:chExt cx="8453209" cy="4315703"/>
          </a:xfrm>
        </p:grpSpPr>
        <p:grpSp>
          <p:nvGrpSpPr>
            <p:cNvPr id="15" name="Group 14"/>
            <p:cNvGrpSpPr/>
            <p:nvPr/>
          </p:nvGrpSpPr>
          <p:grpSpPr>
            <a:xfrm>
              <a:off x="297651" y="2113204"/>
              <a:ext cx="8453209" cy="4315703"/>
              <a:chOff x="297651" y="2113204"/>
              <a:chExt cx="8453209" cy="431570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97651" y="2113204"/>
                <a:ext cx="8453209" cy="4315703"/>
                <a:chOff x="297651" y="2113204"/>
                <a:chExt cx="8453209" cy="431570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97651" y="2135952"/>
                  <a:ext cx="8453209" cy="4292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652449" y="2113204"/>
                  <a:ext cx="22226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cs typeface="Courier"/>
                    </a:rPr>
                    <a:t>Intensity Error (</a:t>
                  </a:r>
                  <a:r>
                    <a:rPr lang="en-US" sz="2000" dirty="0" err="1" smtClean="0">
                      <a:cs typeface="Courier"/>
                    </a:rPr>
                    <a:t>kt</a:t>
                  </a:r>
                  <a:r>
                    <a:rPr lang="en-US" sz="2000" dirty="0" smtClean="0">
                      <a:cs typeface="Courier"/>
                    </a:rPr>
                    <a:t>)</a:t>
                  </a:r>
                  <a:endParaRPr lang="en-US" sz="2000" dirty="0">
                    <a:cs typeface="Courier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589768" y="2113204"/>
                  <a:ext cx="20415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cs typeface="Courier"/>
                    </a:rPr>
                    <a:t>Track Error (km)</a:t>
                  </a:r>
                  <a:endParaRPr lang="en-US" sz="2000" dirty="0">
                    <a:cs typeface="Courier"/>
                  </a:endParaRPr>
                </a:p>
              </p:txBody>
            </p:sp>
            <p:pic>
              <p:nvPicPr>
                <p:cNvPr id="7" name="Picture 6" descr="2008-2011intensity.gif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0104" t="13248" r="10856" b="5457"/>
                <a:stretch/>
              </p:blipFill>
              <p:spPr>
                <a:xfrm>
                  <a:off x="4775902" y="2508835"/>
                  <a:ext cx="3707303" cy="3813048"/>
                </a:xfrm>
                <a:prstGeom prst="rect">
                  <a:avLst/>
                </a:prstGeom>
              </p:spPr>
            </p:pic>
            <p:pic>
              <p:nvPicPr>
                <p:cNvPr id="8" name="Picture 7" descr="2008-2011track.gif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0087" t="13850" r="11174" b="5609"/>
                <a:stretch/>
              </p:blipFill>
              <p:spPr>
                <a:xfrm>
                  <a:off x="578197" y="2508836"/>
                  <a:ext cx="3727697" cy="3813048"/>
                </a:xfrm>
                <a:prstGeom prst="rect">
                  <a:avLst/>
                </a:prstGeom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2310598" y="5590887"/>
                  <a:ext cx="1721407" cy="2935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H3VK – HWRF-x/HEDAS</a:t>
                  </a:r>
                  <a:endParaRPr lang="en-US" sz="1200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flipH="1">
                <a:off x="1056815" y="4645992"/>
                <a:ext cx="3145425" cy="1250173"/>
              </a:xfrm>
              <a:prstGeom prst="line">
                <a:avLst/>
              </a:prstGeom>
              <a:ln>
                <a:solidFill>
                  <a:srgbClr val="FD0DFB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5238750" y="3846286"/>
                <a:ext cx="3111500" cy="1735364"/>
              </a:xfrm>
              <a:custGeom>
                <a:avLst/>
                <a:gdLst>
                  <a:gd name="connsiteX0" fmla="*/ 0 w 3111500"/>
                  <a:gd name="connsiteY0" fmla="*/ 1771650 h 1771650"/>
                  <a:gd name="connsiteX1" fmla="*/ 311150 w 3111500"/>
                  <a:gd name="connsiteY1" fmla="*/ 1225550 h 1771650"/>
                  <a:gd name="connsiteX2" fmla="*/ 1257300 w 3111500"/>
                  <a:gd name="connsiteY2" fmla="*/ 393700 h 1771650"/>
                  <a:gd name="connsiteX3" fmla="*/ 1885950 w 3111500"/>
                  <a:gd name="connsiteY3" fmla="*/ 146050 h 1771650"/>
                  <a:gd name="connsiteX4" fmla="*/ 3111500 w 3111500"/>
                  <a:gd name="connsiteY4" fmla="*/ 0 h 1771650"/>
                  <a:gd name="connsiteX5" fmla="*/ 3111500 w 3111500"/>
                  <a:gd name="connsiteY5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1500" h="1771650">
                    <a:moveTo>
                      <a:pt x="0" y="1771650"/>
                    </a:moveTo>
                    <a:lnTo>
                      <a:pt x="311150" y="1225550"/>
                    </a:lnTo>
                    <a:lnTo>
                      <a:pt x="1257300" y="393700"/>
                    </a:lnTo>
                    <a:lnTo>
                      <a:pt x="1885950" y="146050"/>
                    </a:lnTo>
                    <a:lnTo>
                      <a:pt x="3111500" y="0"/>
                    </a:lnTo>
                    <a:lnTo>
                      <a:pt x="3111500" y="0"/>
                    </a:lnTo>
                  </a:path>
                </a:pathLst>
              </a:custGeom>
              <a:ln>
                <a:solidFill>
                  <a:srgbClr val="FD0DFB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2437" y="3393076"/>
                <a:ext cx="9877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D0DFB"/>
                    </a:solidFill>
                  </a:rPr>
                  <a:t>HFIP baseline</a:t>
                </a:r>
                <a:endParaRPr lang="en-US" sz="1000" dirty="0">
                  <a:solidFill>
                    <a:srgbClr val="FD0DFB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328837" y="3391261"/>
                <a:ext cx="9877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D0DFB"/>
                    </a:solidFill>
                  </a:rPr>
                  <a:t>HFIP baseline</a:t>
                </a:r>
                <a:endParaRPr lang="en-US" sz="1000" dirty="0">
                  <a:solidFill>
                    <a:srgbClr val="FD0DFB"/>
                  </a:solidFill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7231569" y="5460359"/>
              <a:ext cx="9799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/>
                <a:t>HEDAS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16"/>
            <a:ext cx="9144000" cy="112777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>
                <a:latin typeface="Calibri"/>
                <a:ea typeface="Calibri" charset="0"/>
                <a:cs typeface="Calibri"/>
              </a:rPr>
            </a:br>
            <a:r>
              <a:rPr lang="en-US" sz="2800" dirty="0">
                <a:latin typeface="Calibri"/>
                <a:ea typeface="Calibri" charset="0"/>
                <a:cs typeface="Calibri"/>
                <a:hlinkClick r:id="rId3"/>
              </a:rPr>
              <a:t>Assessing Doppler radar – </a:t>
            </a:r>
            <a:r>
              <a:rPr lang="en-US" sz="2800" dirty="0" smtClean="0">
                <a:latin typeface="Calibri"/>
                <a:ea typeface="Calibri" charset="0"/>
                <a:cs typeface="Calibri"/>
              </a:rPr>
              <a:t>EnKF results</a:t>
            </a:r>
            <a:endParaRPr lang="en-US" sz="28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50178" y="6605797"/>
            <a:ext cx="3280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F. Zhang (PSU),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S. Aberson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899" y="1323924"/>
            <a:ext cx="891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Performance of the 2011 Real-time Forecasts</a:t>
            </a:r>
          </a:p>
          <a:p>
            <a:pPr algn="ctr"/>
            <a:r>
              <a:rPr lang="en-US" sz="2400" dirty="0" smtClean="0"/>
              <a:t> with assimilation of P-3 airborne radar (Irene &amp; </a:t>
            </a:r>
            <a:r>
              <a:rPr lang="en-US" sz="2400" dirty="0" err="1" smtClean="0"/>
              <a:t>Rina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3859" y="2290088"/>
            <a:ext cx="8382000" cy="3908575"/>
            <a:chOff x="374251" y="2300010"/>
            <a:chExt cx="8382000" cy="3908575"/>
          </a:xfrm>
        </p:grpSpPr>
        <p:grpSp>
          <p:nvGrpSpPr>
            <p:cNvPr id="39" name="Group 38"/>
            <p:cNvGrpSpPr/>
            <p:nvPr/>
          </p:nvGrpSpPr>
          <p:grpSpPr>
            <a:xfrm>
              <a:off x="374251" y="2300010"/>
              <a:ext cx="8382000" cy="3908575"/>
              <a:chOff x="304800" y="1764268"/>
              <a:chExt cx="8382000" cy="390857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415266" y="1764268"/>
                <a:ext cx="2041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Track Error (km)</a:t>
                </a:r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638800" y="1764268"/>
                <a:ext cx="2222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Intensity Error (kt)</a:t>
                </a:r>
                <a:endParaRPr lang="en-US" sz="2000" dirty="0"/>
              </a:p>
            </p:txBody>
          </p:sp>
          <p:pic>
            <p:nvPicPr>
              <p:cNvPr id="42" name="Picture 41" descr="enkf_p3m60_2011-2011-homogeneous_abserr_homo_HFIPbase_track.eps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800" y="2133600"/>
                <a:ext cx="4114800" cy="3459790"/>
              </a:xfrm>
              <a:prstGeom prst="rect">
                <a:avLst/>
              </a:prstGeom>
            </p:spPr>
          </p:pic>
          <p:pic>
            <p:nvPicPr>
              <p:cNvPr id="43" name="Picture 42" descr="enkf_p3m60_2011-2011-homogeneous_abserr_nobias_homo_HFIPbase_wsp.eps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0" y="2133600"/>
                <a:ext cx="4114800" cy="3539243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6687499" y="5360980"/>
              <a:ext cx="1903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/>
                <a:t>PSU WRF-EnKF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220" y="2212418"/>
            <a:ext cx="8869915" cy="4047833"/>
            <a:chOff x="99220" y="2212418"/>
            <a:chExt cx="8869915" cy="4047833"/>
          </a:xfrm>
        </p:grpSpPr>
        <p:grpSp>
          <p:nvGrpSpPr>
            <p:cNvPr id="11" name="Group 10"/>
            <p:cNvGrpSpPr/>
            <p:nvPr/>
          </p:nvGrpSpPr>
          <p:grpSpPr>
            <a:xfrm>
              <a:off x="99220" y="2212418"/>
              <a:ext cx="8869915" cy="4047833"/>
              <a:chOff x="99220" y="2212418"/>
              <a:chExt cx="8869915" cy="404783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9220" y="2212418"/>
                <a:ext cx="8869915" cy="4047833"/>
                <a:chOff x="99220" y="2212418"/>
                <a:chExt cx="8869915" cy="4047833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99220" y="2212418"/>
                  <a:ext cx="8869915" cy="40478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21427" y="2233590"/>
                  <a:ext cx="22226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cs typeface="Courier"/>
                    </a:rPr>
                    <a:t>Intensity Error (</a:t>
                  </a:r>
                  <a:r>
                    <a:rPr lang="en-US" sz="2000" dirty="0" err="1" smtClean="0">
                      <a:cs typeface="Courier"/>
                    </a:rPr>
                    <a:t>kt</a:t>
                  </a:r>
                  <a:r>
                    <a:rPr lang="en-US" sz="2000" dirty="0" smtClean="0">
                      <a:cs typeface="Courier"/>
                    </a:rPr>
                    <a:t>)</a:t>
                  </a:r>
                  <a:endParaRPr lang="en-US" sz="2000" dirty="0">
                    <a:cs typeface="Courier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630771" y="2233590"/>
                  <a:ext cx="20415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cs typeface="Courier"/>
                    </a:rPr>
                    <a:t>Track Error (km)</a:t>
                  </a:r>
                  <a:endParaRPr lang="en-US" sz="2000" dirty="0">
                    <a:cs typeface="Courier"/>
                  </a:endParaRPr>
                </a:p>
              </p:txBody>
            </p:sp>
            <p:pic>
              <p:nvPicPr>
                <p:cNvPr id="6" name="Picture 5" descr="2011intensity.gif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0026" t="13399" r="11536" b="5307"/>
                <a:stretch/>
              </p:blipFill>
              <p:spPr>
                <a:xfrm>
                  <a:off x="4935310" y="2612080"/>
                  <a:ext cx="3493783" cy="3621024"/>
                </a:xfrm>
                <a:prstGeom prst="rect">
                  <a:avLst/>
                </a:prstGeom>
              </p:spPr>
            </p:pic>
            <p:pic>
              <p:nvPicPr>
                <p:cNvPr id="7" name="Picture 6" descr="2011track.gif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9936" t="13249" r="12378" b="5306"/>
                <a:stretch/>
              </p:blipFill>
              <p:spPr>
                <a:xfrm>
                  <a:off x="784693" y="2622404"/>
                  <a:ext cx="3453856" cy="3621024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7110085" y="5487297"/>
                  <a:ext cx="9799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HEDAS</a:t>
                  </a:r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>
                <a:off x="5397500" y="4399642"/>
                <a:ext cx="2952750" cy="1182007"/>
              </a:xfrm>
              <a:custGeom>
                <a:avLst/>
                <a:gdLst>
                  <a:gd name="connsiteX0" fmla="*/ 0 w 3111500"/>
                  <a:gd name="connsiteY0" fmla="*/ 1771650 h 1771650"/>
                  <a:gd name="connsiteX1" fmla="*/ 311150 w 3111500"/>
                  <a:gd name="connsiteY1" fmla="*/ 1225550 h 1771650"/>
                  <a:gd name="connsiteX2" fmla="*/ 1257300 w 3111500"/>
                  <a:gd name="connsiteY2" fmla="*/ 393700 h 1771650"/>
                  <a:gd name="connsiteX3" fmla="*/ 1885950 w 3111500"/>
                  <a:gd name="connsiteY3" fmla="*/ 146050 h 1771650"/>
                  <a:gd name="connsiteX4" fmla="*/ 3111500 w 3111500"/>
                  <a:gd name="connsiteY4" fmla="*/ 0 h 1771650"/>
                  <a:gd name="connsiteX5" fmla="*/ 3111500 w 3111500"/>
                  <a:gd name="connsiteY5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1500" h="1771650">
                    <a:moveTo>
                      <a:pt x="0" y="1771650"/>
                    </a:moveTo>
                    <a:lnTo>
                      <a:pt x="311150" y="1225550"/>
                    </a:lnTo>
                    <a:lnTo>
                      <a:pt x="1257300" y="393700"/>
                    </a:lnTo>
                    <a:lnTo>
                      <a:pt x="1885950" y="146050"/>
                    </a:lnTo>
                    <a:lnTo>
                      <a:pt x="3111500" y="0"/>
                    </a:lnTo>
                    <a:lnTo>
                      <a:pt x="3111500" y="0"/>
                    </a:lnTo>
                  </a:path>
                </a:pathLst>
              </a:custGeom>
              <a:ln>
                <a:solidFill>
                  <a:srgbClr val="FD0DFB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1242787" y="4154714"/>
                <a:ext cx="2948213" cy="1632857"/>
              </a:xfrm>
              <a:prstGeom prst="line">
                <a:avLst/>
              </a:prstGeom>
              <a:ln>
                <a:solidFill>
                  <a:srgbClr val="FD0DFB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248502" y="3402147"/>
                <a:ext cx="9877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D0DFB"/>
                    </a:solidFill>
                  </a:rPr>
                  <a:t>HFIP baseline</a:t>
                </a:r>
                <a:endParaRPr lang="en-US" sz="1000" dirty="0">
                  <a:solidFill>
                    <a:srgbClr val="FD0DFB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10476" y="3400332"/>
                <a:ext cx="9877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D0DFB"/>
                    </a:solidFill>
                  </a:rPr>
                  <a:t>HFIP baseline</a:t>
                </a:r>
                <a:endParaRPr lang="en-US" sz="1000" dirty="0">
                  <a:solidFill>
                    <a:srgbClr val="FD0DFB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37960" y="5393877"/>
              <a:ext cx="18161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D700"/>
                  </a:solidFill>
                </a:rPr>
                <a:t>H3GP – HWRFV3.2 27/9/3</a:t>
              </a:r>
            </a:p>
            <a:p>
              <a:r>
                <a:rPr lang="en-US" sz="1200" dirty="0" smtClean="0"/>
                <a:t>H3VK – HWRF-x/HEDAS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48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5580" y="1555747"/>
            <a:ext cx="8839200" cy="447631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Radar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data appears to be critical in initializing regional models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(likely requires EnKF background error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covariances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 effectively)</a:t>
            </a:r>
          </a:p>
          <a:p>
            <a:pPr marL="684213" lvl="2" indent="-284163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May solve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intensity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problem for storms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effecting U.S.</a:t>
            </a:r>
          </a:p>
          <a:p>
            <a:pPr marL="684213" lvl="2" indent="-284163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Need increased use of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satellite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data for storms further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away</a:t>
            </a:r>
          </a:p>
          <a:p>
            <a:pPr marL="284163" lvl="1" indent="-284163" eaLnBrk="1" hangingPunct="1">
              <a:lnSpc>
                <a:spcPct val="80000"/>
              </a:lnSpc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lvl="1" indent="0"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The Not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o G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ood (needs improvement):</a:t>
            </a:r>
            <a:endParaRPr lang="en-US" sz="28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-457200" eaLnBrk="1" hangingPunct="1">
              <a:lnSpc>
                <a:spcPct val="8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There is a short-term forecast bias. Good initial analysis do not lead to improved intensity forecast until 36-48 h. Why?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3287"/>
            <a:ext cx="8134907" cy="11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400" smtClean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smtClean="0">
                <a:latin typeface="Calibri"/>
                <a:ea typeface="Calibri" charset="0"/>
                <a:cs typeface="Calibri"/>
              </a:rPr>
              <a:t/>
            </a:r>
            <a:br>
              <a:rPr lang="en-US" sz="4800" smtClean="0">
                <a:latin typeface="Calibri"/>
                <a:ea typeface="Calibri" charset="0"/>
                <a:cs typeface="Calibri"/>
              </a:rPr>
            </a:br>
            <a:r>
              <a:rPr lang="en-US" sz="2800" smtClean="0"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dirty="0">
              <a:latin typeface="Calibri"/>
              <a:ea typeface="Calibri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549" y="2189786"/>
            <a:ext cx="8879426" cy="3978926"/>
            <a:chOff x="612331" y="1830614"/>
            <a:chExt cx="7817138" cy="3364856"/>
          </a:xfrm>
        </p:grpSpPr>
        <p:pic>
          <p:nvPicPr>
            <p:cNvPr id="20" name="Picture 19" descr="intensity_analysis_vs_besttrack.png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493" y="1965696"/>
              <a:ext cx="3236976" cy="3200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2657" y="2192429"/>
              <a:ext cx="2971800" cy="2971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45672" y="3587892"/>
              <a:ext cx="262793" cy="195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ea typeface="Wingdings"/>
                  <a:cs typeface="Wingdings"/>
                  <a:sym typeface="Wingdings"/>
                </a:rPr>
                <a:t></a:t>
              </a:r>
              <a:endParaRPr lang="en-US" sz="900" dirty="0">
                <a:solidFill>
                  <a:srgbClr val="FF0000"/>
                </a:solidFill>
                <a:cs typeface="Courier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7123653">
              <a:off x="867242" y="3318980"/>
              <a:ext cx="1818168" cy="161198"/>
              <a:chOff x="3869067" y="3063155"/>
              <a:chExt cx="1818168" cy="161198"/>
            </a:xfrm>
            <a:effectLst/>
          </p:grpSpPr>
          <p:sp>
            <p:nvSpPr>
              <p:cNvPr id="12" name="Freeform 11"/>
              <p:cNvSpPr/>
              <p:nvPr/>
            </p:nvSpPr>
            <p:spPr>
              <a:xfrm rot="21102842">
                <a:off x="3869067" y="3082586"/>
                <a:ext cx="490279" cy="141767"/>
              </a:xfrm>
              <a:custGeom>
                <a:avLst/>
                <a:gdLst>
                  <a:gd name="connsiteX0" fmla="*/ 490279 w 490279"/>
                  <a:gd name="connsiteY0" fmla="*/ 0 h 183116"/>
                  <a:gd name="connsiteX1" fmla="*/ 289442 w 490279"/>
                  <a:gd name="connsiteY1" fmla="*/ 41349 h 183116"/>
                  <a:gd name="connsiteX2" fmla="*/ 129953 w 490279"/>
                  <a:gd name="connsiteY2" fmla="*/ 106326 h 183116"/>
                  <a:gd name="connsiteX3" fmla="*/ 0 w 490279"/>
                  <a:gd name="connsiteY3" fmla="*/ 183116 h 18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279" h="183116">
                    <a:moveTo>
                      <a:pt x="490279" y="0"/>
                    </a:moveTo>
                    <a:cubicBezTo>
                      <a:pt x="419887" y="11814"/>
                      <a:pt x="349496" y="23628"/>
                      <a:pt x="289442" y="41349"/>
                    </a:cubicBezTo>
                    <a:cubicBezTo>
                      <a:pt x="229388" y="59070"/>
                      <a:pt x="178193" y="82698"/>
                      <a:pt x="129953" y="106326"/>
                    </a:cubicBezTo>
                    <a:cubicBezTo>
                      <a:pt x="81713" y="129954"/>
                      <a:pt x="0" y="183116"/>
                      <a:pt x="0" y="183116"/>
                    </a:cubicBezTo>
                  </a:path>
                </a:pathLst>
              </a:custGeom>
              <a:ln w="15875">
                <a:solidFill>
                  <a:schemeClr val="tx1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89551" flipH="1">
                <a:off x="5196956" y="3063155"/>
                <a:ext cx="490279" cy="141767"/>
              </a:xfrm>
              <a:custGeom>
                <a:avLst/>
                <a:gdLst>
                  <a:gd name="connsiteX0" fmla="*/ 490279 w 490279"/>
                  <a:gd name="connsiteY0" fmla="*/ 0 h 183116"/>
                  <a:gd name="connsiteX1" fmla="*/ 289442 w 490279"/>
                  <a:gd name="connsiteY1" fmla="*/ 41349 h 183116"/>
                  <a:gd name="connsiteX2" fmla="*/ 129953 w 490279"/>
                  <a:gd name="connsiteY2" fmla="*/ 106326 h 183116"/>
                  <a:gd name="connsiteX3" fmla="*/ 0 w 490279"/>
                  <a:gd name="connsiteY3" fmla="*/ 183116 h 18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279" h="183116">
                    <a:moveTo>
                      <a:pt x="490279" y="0"/>
                    </a:moveTo>
                    <a:cubicBezTo>
                      <a:pt x="419887" y="11814"/>
                      <a:pt x="349496" y="23628"/>
                      <a:pt x="289442" y="41349"/>
                    </a:cubicBezTo>
                    <a:cubicBezTo>
                      <a:pt x="229388" y="59070"/>
                      <a:pt x="178193" y="82698"/>
                      <a:pt x="129953" y="106326"/>
                    </a:cubicBezTo>
                    <a:cubicBezTo>
                      <a:pt x="81713" y="129954"/>
                      <a:pt x="0" y="183116"/>
                      <a:pt x="0" y="183116"/>
                    </a:cubicBezTo>
                  </a:path>
                </a:pathLst>
              </a:custGeom>
              <a:ln w="15875">
                <a:solidFill>
                  <a:schemeClr val="tx1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6836202">
              <a:off x="1188848" y="3195155"/>
              <a:ext cx="945809" cy="35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"/>
                </a:rPr>
                <a:t>Degrees relative</a:t>
              </a:r>
            </a:p>
            <a:p>
              <a:pPr algn="ctr"/>
              <a:r>
                <a:rPr lang="en-US" sz="1000" dirty="0" smtClean="0">
                  <a:cs typeface="Courier"/>
                </a:rPr>
                <a:t>to storm motion</a:t>
              </a:r>
              <a:endParaRPr lang="en-US" sz="1000" dirty="0">
                <a:cs typeface="Courier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710117" y="4502895"/>
              <a:ext cx="694661" cy="468698"/>
              <a:chOff x="3274825" y="5497348"/>
              <a:chExt cx="694661" cy="46869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3532369" y="5497348"/>
                <a:ext cx="437117" cy="40758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 w="sm" len="med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4825" y="5966046"/>
                <a:ext cx="19257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12331" y="4793318"/>
              <a:ext cx="1443826" cy="338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cs typeface="Courier"/>
                </a:rPr>
                <a:t>RMW-relative distance (r)</a:t>
              </a:r>
              <a:br>
                <a:rPr lang="en-US" sz="1000" dirty="0" smtClean="0">
                  <a:cs typeface="Courier"/>
                </a:rPr>
              </a:br>
              <a:r>
                <a:rPr lang="en-US" sz="1000" dirty="0" smtClean="0">
                  <a:cs typeface="Courier"/>
                </a:rPr>
                <a:t>from</a:t>
              </a:r>
              <a:r>
                <a:rPr lang="en-US" sz="1000" dirty="0">
                  <a:cs typeface="Courier"/>
                </a:rPr>
                <a:t> </a:t>
              </a:r>
              <a:r>
                <a:rPr lang="en-US" sz="1000" dirty="0" smtClean="0">
                  <a:cs typeface="Courier"/>
                </a:rPr>
                <a:t>observed center</a:t>
              </a:r>
              <a:endParaRPr lang="en-US" sz="1000" dirty="0">
                <a:cs typeface="Courier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91901" y="3399580"/>
              <a:ext cx="573465" cy="566928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6357" y="1830614"/>
              <a:ext cx="1269252" cy="312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cs typeface="Courier"/>
                </a:rPr>
                <a:t>Intensity (</a:t>
              </a:r>
              <a:r>
                <a:rPr lang="en-US" sz="1800" dirty="0" err="1" smtClean="0">
                  <a:cs typeface="Courier"/>
                </a:rPr>
                <a:t>kt</a:t>
              </a:r>
              <a:r>
                <a:rPr lang="en-US" sz="1800" dirty="0" smtClean="0">
                  <a:cs typeface="Courier"/>
                </a:rPr>
                <a:t>)</a:t>
              </a:r>
              <a:endParaRPr lang="en-US" sz="1800" dirty="0">
                <a:cs typeface="Courie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89541" y="4980741"/>
              <a:ext cx="1242891" cy="214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cs typeface="Courier"/>
                </a:rPr>
                <a:t>HEDAS Analysis (</a:t>
              </a:r>
              <a:r>
                <a:rPr lang="en-US" sz="1050" dirty="0" err="1" smtClean="0">
                  <a:cs typeface="Courier"/>
                </a:rPr>
                <a:t>kt</a:t>
              </a:r>
              <a:r>
                <a:rPr lang="en-US" sz="1050" dirty="0" smtClean="0">
                  <a:cs typeface="Courier"/>
                </a:rPr>
                <a:t>)</a:t>
              </a:r>
              <a:endParaRPr lang="en-US" sz="1050" dirty="0">
                <a:cs typeface="Courie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4573" y="4693356"/>
              <a:ext cx="344490" cy="20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 New"/>
                </a:rPr>
                <a:t>H-1</a:t>
              </a:r>
              <a:endParaRPr lang="en-US" sz="1000" dirty="0">
                <a:cs typeface="Courier New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01141" y="4693471"/>
              <a:ext cx="344490" cy="20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 New"/>
                </a:rPr>
                <a:t>H-2</a:t>
              </a:r>
              <a:endParaRPr lang="en-US" sz="1000" dirty="0"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87340" y="4693471"/>
              <a:ext cx="344490" cy="20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 New"/>
                </a:rPr>
                <a:t>H-3</a:t>
              </a:r>
              <a:endParaRPr lang="en-US" sz="1000" dirty="0"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2824" y="4693471"/>
              <a:ext cx="354500" cy="20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 New"/>
                </a:rPr>
                <a:t>H-4</a:t>
              </a:r>
              <a:endParaRPr lang="en-US" sz="1000" dirty="0"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764120" y="3440694"/>
              <a:ext cx="890103" cy="223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cs typeface="Courier"/>
                </a:rPr>
                <a:t>Best Track (</a:t>
              </a:r>
              <a:r>
                <a:rPr lang="en-US" sz="1050" dirty="0" err="1" smtClean="0">
                  <a:cs typeface="Courier"/>
                </a:rPr>
                <a:t>kt</a:t>
              </a:r>
              <a:r>
                <a:rPr lang="en-US" sz="1050" dirty="0" smtClean="0">
                  <a:cs typeface="Courier"/>
                </a:rPr>
                <a:t>)</a:t>
              </a:r>
              <a:endParaRPr lang="en-US" sz="1050" dirty="0">
                <a:cs typeface="Courie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77390" y="1830614"/>
              <a:ext cx="2251301" cy="312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cs typeface="Courier"/>
                </a:rPr>
                <a:t>Position Error (x RMW)</a:t>
              </a:r>
              <a:endParaRPr lang="en-US" sz="1800" dirty="0">
                <a:cs typeface="Courier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1131" y="4693471"/>
              <a:ext cx="306838" cy="20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cs typeface="Courier New"/>
                </a:rPr>
                <a:t>TS</a:t>
              </a:r>
              <a:endParaRPr lang="en-US" sz="1000" dirty="0">
                <a:cs typeface="Courier New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2303" y="1250011"/>
            <a:ext cx="5397631" cy="943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4592" indent="-164592">
              <a:spcBef>
                <a:spcPts val="200"/>
              </a:spcBef>
            </a:pPr>
            <a:r>
              <a:rPr lang="en-US" sz="2000" b="1" dirty="0"/>
              <a:t>The good</a:t>
            </a:r>
            <a:r>
              <a:rPr lang="en-US" sz="2000" b="1" dirty="0" smtClean="0"/>
              <a:t>:</a:t>
            </a:r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Position error to within 0.2 </a:t>
            </a:r>
            <a:r>
              <a:rPr lang="en-US" sz="1600" dirty="0" smtClean="0"/>
              <a:t>RMW (~12 km)</a:t>
            </a:r>
            <a:endParaRPr lang="en-US" sz="1600" dirty="0"/>
          </a:p>
          <a:p>
            <a:pPr marL="685800" lvl="1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Good fit of analysis intensity to best track </a:t>
            </a:r>
            <a:r>
              <a:rPr lang="en-US" sz="1600" dirty="0" smtClean="0"/>
              <a:t>intensity</a:t>
            </a:r>
            <a:endParaRPr lang="en-US" sz="1600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0" y="53287"/>
            <a:ext cx="8134907" cy="11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/>
            </a:r>
            <a:br>
              <a:rPr lang="en-US" sz="4800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</a:br>
            <a:r>
              <a:rPr lang="en-US" b="0" dirty="0" smtClean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b="0" dirty="0">
              <a:solidFill>
                <a:srgbClr val="FFFFFF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14142" y="6591572"/>
            <a:ext cx="1566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A. </a:t>
            </a:r>
            <a:r>
              <a:rPr lang="en-US" sz="1200" dirty="0" err="1" smtClean="0">
                <a:latin typeface="Calibri"/>
                <a:ea typeface="Arial" charset="0"/>
                <a:cs typeface="Calibri"/>
              </a:rPr>
              <a:t>Aksoy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29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16853</TotalTime>
  <Words>2150</Words>
  <Application>Microsoft Macintosh PowerPoint</Application>
  <PresentationFormat>On-screen Show (4:3)</PresentationFormat>
  <Paragraphs>308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Future Directions for Hurricane Research</vt:lpstr>
      <vt:lpstr>The Good – track forecast improvements</vt:lpstr>
      <vt:lpstr>Improvements still needed!</vt:lpstr>
      <vt:lpstr>Hurricane Research Priorities</vt:lpstr>
      <vt:lpstr>Improved Use of Observations: Assimilate Doppler Radar</vt:lpstr>
      <vt:lpstr>Improved Use of Observations: Assessing Doppler radar – EnKF results</vt:lpstr>
      <vt:lpstr>Improved Use of Observations: Assessing Doppler radar – EnKF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Short-term forecast bias Identifying the source of bias: </vt:lpstr>
      <vt:lpstr>Lessons learned &amp; research challenges  </vt:lpstr>
      <vt:lpstr>Improving Physics:</vt:lpstr>
      <vt:lpstr>PowerPoint Presentation</vt:lpstr>
      <vt:lpstr>Improved Structure Predictions: 3 KM HWRF</vt:lpstr>
      <vt:lpstr>PowerPoint Presentation</vt:lpstr>
      <vt:lpstr>PowerPoint Presentation</vt:lpstr>
      <vt:lpstr>Improving Diagnostics:</vt:lpstr>
      <vt:lpstr>Intensity evaluation: Sampling issues</vt:lpstr>
      <vt:lpstr>Intensity evaluation: Sampling issues</vt:lpstr>
      <vt:lpstr>Summary</vt:lpstr>
      <vt:lpstr>Plans for future generation</vt:lpstr>
      <vt:lpstr>Questions?</vt:lpstr>
    </vt:vector>
  </TitlesOfParts>
  <Manager>Tim McClung</Manager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463</cp:revision>
  <cp:lastPrinted>2009-09-22T14:42:08Z</cp:lastPrinted>
  <dcterms:created xsi:type="dcterms:W3CDTF">2011-03-08T17:41:21Z</dcterms:created>
  <dcterms:modified xsi:type="dcterms:W3CDTF">2011-11-16T16:21:51Z</dcterms:modified>
</cp:coreProperties>
</file>