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256" r:id="rId2"/>
    <p:sldId id="496" r:id="rId3"/>
    <p:sldId id="498" r:id="rId4"/>
    <p:sldId id="499" r:id="rId5"/>
    <p:sldId id="500" r:id="rId6"/>
    <p:sldId id="547" r:id="rId7"/>
    <p:sldId id="548" r:id="rId8"/>
    <p:sldId id="546" r:id="rId9"/>
    <p:sldId id="549" r:id="rId10"/>
    <p:sldId id="543" r:id="rId11"/>
    <p:sldId id="529" r:id="rId12"/>
    <p:sldId id="551" r:id="rId13"/>
    <p:sldId id="550" r:id="rId1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E5B85"/>
    <a:srgbClr val="2A4973"/>
    <a:srgbClr val="345A8E"/>
    <a:srgbClr val="D49595"/>
    <a:srgbClr val="B38793"/>
    <a:srgbClr val="947C92"/>
    <a:srgbClr val="4B6C9E"/>
    <a:srgbClr val="D0968A"/>
    <a:srgbClr val="FD0DFB"/>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31" autoAdjust="0"/>
  </p:normalViewPr>
  <p:slideViewPr>
    <p:cSldViewPr snapToGrid="0">
      <p:cViewPr>
        <p:scale>
          <a:sx n="160" d="100"/>
          <a:sy n="160" d="100"/>
        </p:scale>
        <p:origin x="-144" y="240"/>
      </p:cViewPr>
      <p:guideLst>
        <p:guide orient="horz" pos="7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3F9CD97-AD0E-6546-880F-AAA28E8E6695}" type="slidenum">
              <a:rPr lang="en-US"/>
              <a:pPr>
                <a:defRPr/>
              </a:pPr>
              <a:t>‹#›</a:t>
            </a:fld>
            <a:endParaRPr lang="en-US"/>
          </a:p>
        </p:txBody>
      </p:sp>
    </p:spTree>
    <p:extLst>
      <p:ext uri="{BB962C8B-B14F-4D97-AF65-F5344CB8AC3E}">
        <p14:creationId xmlns:p14="http://schemas.microsoft.com/office/powerpoint/2010/main" val="34392888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C3842FB8-34AA-8E49-BA28-BB62A479ED45}" type="slidenum">
              <a:rPr lang="en-US"/>
              <a:pPr>
                <a:defRPr/>
              </a:pPr>
              <a:t>‹#›</a:t>
            </a:fld>
            <a:endParaRPr lang="en-US"/>
          </a:p>
        </p:txBody>
      </p:sp>
    </p:spTree>
    <p:extLst>
      <p:ext uri="{BB962C8B-B14F-4D97-AF65-F5344CB8AC3E}">
        <p14:creationId xmlns:p14="http://schemas.microsoft.com/office/powerpoint/2010/main" val="10115251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BDB2F4D-818D-E64D-A5F7-EC5606CE73EE}"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z="1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11</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p:txBody>
          <a:bodyPr/>
          <a:lstStyle/>
          <a:p>
            <a:pPr>
              <a:defRPr/>
            </a:pPr>
            <a:fld id="{F8C98EF7-66C9-BC49-9741-0A19DB89321F}" type="slidenum">
              <a:rPr lang="en-US" smtClean="0">
                <a:solidFill>
                  <a:prstClr val="black"/>
                </a:solidFill>
              </a:rPr>
              <a:pPr>
                <a:defRPr/>
              </a:pPr>
              <a:t>2</a:t>
            </a:fld>
            <a:endParaRPr lang="en-US" smtClean="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eaLnBrk="1" hangingPunct="1">
              <a:spcBef>
                <a:spcPct val="0"/>
              </a:spcBef>
            </a:pPr>
            <a:r>
              <a:rPr lang="en-US" sz="1000" u="sng" smtClean="0">
                <a:latin typeface="Arial" charset="0"/>
              </a:rPr>
              <a:t>http://www.nrc.noaa.gov/HFIPDraftPlan.html</a:t>
            </a:r>
            <a:endParaRPr lang="en-US" sz="1000" smtClean="0">
              <a:latin typeface="Arial" charset="0"/>
            </a:endParaRPr>
          </a:p>
          <a:p>
            <a:pPr eaLnBrk="1" hangingPunct="1">
              <a:spcBef>
                <a:spcPct val="0"/>
              </a:spcBef>
            </a:pPr>
            <a:r>
              <a:rPr lang="en-US" sz="1000" smtClean="0">
                <a:latin typeface="Arial" charset="0"/>
              </a:rPr>
              <a:t>HFIP Team</a:t>
            </a:r>
          </a:p>
          <a:p>
            <a:pPr eaLnBrk="1" hangingPunct="1">
              <a:spcBef>
                <a:spcPct val="0"/>
              </a:spcBef>
            </a:pPr>
            <a:r>
              <a:rPr lang="en-US" sz="1000" smtClean="0">
                <a:latin typeface="Arial" charset="0"/>
              </a:rPr>
              <a:t>Frank Marks, research lead</a:t>
            </a:r>
          </a:p>
          <a:p>
            <a:pPr eaLnBrk="1" hangingPunct="1">
              <a:spcBef>
                <a:spcPct val="0"/>
              </a:spcBef>
            </a:pPr>
            <a:r>
              <a:rPr lang="en-US" sz="1000" smtClean="0">
                <a:latin typeface="Arial" charset="0"/>
              </a:rPr>
              <a:t>Ed Rappaport, operations lead</a:t>
            </a:r>
          </a:p>
          <a:p>
            <a:pPr eaLnBrk="1" hangingPunct="1">
              <a:spcBef>
                <a:spcPct val="0"/>
              </a:spcBef>
            </a:pPr>
            <a:r>
              <a:rPr lang="en-US" sz="1000" smtClean="0">
                <a:latin typeface="Arial" charset="0"/>
              </a:rPr>
              <a:t>Fred Toepfer, project manager</a:t>
            </a:r>
          </a:p>
          <a:p>
            <a:pPr eaLnBrk="1" hangingPunct="1">
              <a:spcBef>
                <a:spcPct val="0"/>
              </a:spcBef>
            </a:pPr>
            <a:r>
              <a:rPr lang="en-US" sz="1000" smtClean="0">
                <a:latin typeface="Arial" charset="0"/>
              </a:rPr>
              <a:t>Robert Gall, development manager</a:t>
            </a:r>
          </a:p>
          <a:p>
            <a:pPr eaLnBrk="1" hangingPunct="1">
              <a:spcBef>
                <a:spcPct val="0"/>
              </a:spcBef>
            </a:pPr>
            <a:r>
              <a:rPr lang="en-US" sz="1000" smtClean="0">
                <a:latin typeface="Arial" charset="0"/>
              </a:rPr>
              <a:t>Mark DeMaria</a:t>
            </a:r>
          </a:p>
          <a:p>
            <a:pPr eaLnBrk="1" hangingPunct="1">
              <a:spcBef>
                <a:spcPct val="0"/>
              </a:spcBef>
            </a:pPr>
            <a:r>
              <a:rPr lang="en-US" sz="1000" smtClean="0">
                <a:latin typeface="Arial" charset="0"/>
              </a:rPr>
              <a:t>Chris Fairall</a:t>
            </a:r>
          </a:p>
          <a:p>
            <a:pPr eaLnBrk="1" hangingPunct="1">
              <a:spcBef>
                <a:spcPct val="0"/>
              </a:spcBef>
            </a:pPr>
            <a:r>
              <a:rPr lang="en-US" sz="1000" smtClean="0">
                <a:latin typeface="Arial" charset="0"/>
              </a:rPr>
              <a:t>Jim McFadden</a:t>
            </a:r>
          </a:p>
          <a:p>
            <a:pPr eaLnBrk="1" hangingPunct="1">
              <a:spcBef>
                <a:spcPct val="0"/>
              </a:spcBef>
            </a:pPr>
            <a:r>
              <a:rPr lang="en-US" sz="1000" smtClean="0">
                <a:latin typeface="Arial" charset="0"/>
              </a:rPr>
              <a:t>Scott Kiser</a:t>
            </a:r>
          </a:p>
          <a:p>
            <a:pPr eaLnBrk="1" hangingPunct="1">
              <a:spcBef>
                <a:spcPct val="0"/>
              </a:spcBef>
            </a:pPr>
            <a:r>
              <a:rPr lang="en-US" sz="1000" smtClean="0">
                <a:latin typeface="Arial" charset="0"/>
              </a:rPr>
              <a:t>Daniel Melendez</a:t>
            </a:r>
          </a:p>
          <a:p>
            <a:pPr eaLnBrk="1" hangingPunct="1">
              <a:spcBef>
                <a:spcPct val="0"/>
              </a:spcBef>
            </a:pPr>
            <a:r>
              <a:rPr lang="en-US" sz="1000" smtClean="0">
                <a:latin typeface="Arial" charset="0"/>
              </a:rPr>
              <a:t>Roger Pierce</a:t>
            </a:r>
          </a:p>
          <a:p>
            <a:pPr eaLnBrk="1" hangingPunct="1">
              <a:spcBef>
                <a:spcPct val="0"/>
              </a:spcBef>
            </a:pPr>
            <a:endParaRPr lang="en-US" sz="1000" smtClean="0">
              <a:latin typeface="Arial" charset="0"/>
            </a:endParaRPr>
          </a:p>
          <a:p>
            <a:pPr eaLnBrk="1" hangingPunct="1">
              <a:spcBef>
                <a:spcPct val="0"/>
              </a:spcBef>
            </a:pPr>
            <a:r>
              <a:rPr lang="en-US" sz="1000" smtClean="0">
                <a:latin typeface="Arial" charset="0"/>
              </a:rPr>
              <a:t>HFIP executieve oversight board:</a:t>
            </a:r>
          </a:p>
          <a:p>
            <a:r>
              <a:rPr lang="en-US" sz="1000" smtClean="0">
                <a:latin typeface="Arial" charset="0"/>
              </a:rPr>
              <a:t>OAR DAA/Sandy MacDonald, co-chair</a:t>
            </a:r>
          </a:p>
          <a:p>
            <a:r>
              <a:rPr lang="en-US" sz="1000" smtClean="0">
                <a:latin typeface="Arial" charset="0"/>
              </a:rPr>
              <a:t>NWS AA/Jack Hayes, co-chair</a:t>
            </a:r>
          </a:p>
          <a:p>
            <a:r>
              <a:rPr lang="en-US" sz="1000" smtClean="0">
                <a:latin typeface="Arial" charset="0"/>
              </a:rPr>
              <a:t>NCEP/Louis Uccellini, </a:t>
            </a:r>
          </a:p>
          <a:p>
            <a:r>
              <a:rPr lang="en-US" sz="1000" smtClean="0">
                <a:latin typeface="Arial" charset="0"/>
              </a:rPr>
              <a:t>TPC/Bill Read, </a:t>
            </a:r>
          </a:p>
          <a:p>
            <a:r>
              <a:rPr lang="en-US" sz="1000" smtClean="0">
                <a:latin typeface="Arial" charset="0"/>
              </a:rPr>
              <a:t>NESDIS/Mark DeMaria,  </a:t>
            </a:r>
          </a:p>
          <a:p>
            <a:r>
              <a:rPr lang="en-US" sz="1000" smtClean="0">
                <a:latin typeface="Arial" charset="0"/>
              </a:rPr>
              <a:t>NOS/Jesse Feyen, </a:t>
            </a:r>
          </a:p>
          <a:p>
            <a:r>
              <a:rPr lang="en-US" sz="1000" smtClean="0">
                <a:latin typeface="Arial" charset="0"/>
              </a:rPr>
              <a:t>AOML/Bob Atlas</a:t>
            </a:r>
          </a:p>
          <a:p>
            <a:r>
              <a:rPr lang="en-US" sz="1000" smtClean="0">
                <a:latin typeface="Arial" charset="0"/>
              </a:rPr>
              <a:t>PPI/Paul Doremus</a:t>
            </a:r>
          </a:p>
          <a:p>
            <a:r>
              <a:rPr lang="en-US" sz="1000" smtClean="0">
                <a:latin typeface="Arial" charset="0"/>
              </a:rPr>
              <a:t>NMFS/Bonnie Ponwith, </a:t>
            </a:r>
          </a:p>
          <a:p>
            <a:r>
              <a:rPr lang="en-US" sz="1000" smtClean="0">
                <a:latin typeface="Arial" charset="0"/>
              </a:rPr>
              <a:t>NOS/Liz Scheffler, </a:t>
            </a:r>
          </a:p>
          <a:p>
            <a:r>
              <a:rPr lang="en-US" sz="1000" smtClean="0">
                <a:latin typeface="Arial" charset="0"/>
              </a:rPr>
              <a:t>NMAO-PM Aircraft/Phil Kenul, </a:t>
            </a:r>
          </a:p>
          <a:p>
            <a:r>
              <a:rPr lang="en-US" sz="1000" smtClean="0">
                <a:latin typeface="Arial" charset="0"/>
              </a:rPr>
              <a:t>OFCM/Sam Williamson</a:t>
            </a:r>
          </a:p>
          <a:p>
            <a:r>
              <a:rPr lang="en-US" sz="1000" smtClean="0">
                <a:latin typeface="Arial" charset="0"/>
              </a:rPr>
              <a:t>Executive Secretariat: OAR/Joseph Bartosik and NWS/John Iacabucci</a:t>
            </a:r>
          </a:p>
          <a:p>
            <a:pPr eaLnBrk="1" hangingPunct="1">
              <a:spcBef>
                <a:spcPct val="0"/>
              </a:spcBef>
            </a:pPr>
            <a:endParaRPr lang="en-US" sz="1000" smtClean="0">
              <a:latin typeface="Arial" charset="0"/>
            </a:endParaRPr>
          </a:p>
        </p:txBody>
      </p:sp>
      <p:sp>
        <p:nvSpPr>
          <p:cNvPr id="39940" name="Slide Number Placeholder 3"/>
          <p:cNvSpPr>
            <a:spLocks noGrp="1"/>
          </p:cNvSpPr>
          <p:nvPr>
            <p:ph type="sldNum" sz="quarter" idx="5"/>
          </p:nvPr>
        </p:nvSpPr>
        <p:spPr/>
        <p:txBody>
          <a:bodyPr/>
          <a:lstStyle/>
          <a:p>
            <a:pPr>
              <a:defRPr/>
            </a:pPr>
            <a:fld id="{19448BB2-1B1E-3348-AEDC-C0AEED2C1242}" type="slidenum">
              <a:rPr lang="en-US" smtClean="0"/>
              <a:pPr>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sz="1000" smtClean="0">
                <a:latin typeface="Arial" charset="0"/>
              </a:rPr>
              <a:t>HFIP 2008-2009 activities</a:t>
            </a:r>
          </a:p>
          <a:p>
            <a:r>
              <a:rPr lang="en-US" sz="1000" smtClean="0">
                <a:latin typeface="Arial" charset="0"/>
              </a:rPr>
              <a:t>HRH Workshop:</a:t>
            </a:r>
          </a:p>
          <a:p>
            <a:r>
              <a:rPr lang="en-US" sz="1000" u="sng" smtClean="0">
                <a:latin typeface="Arial" charset="0"/>
              </a:rPr>
              <a:t>http://www.dtcenter.org/plots/hrh_test/workshop2009/presentations/1_Gall_HRH%20HFIP%20presentation.pdf</a:t>
            </a:r>
          </a:p>
          <a:p>
            <a:r>
              <a:rPr lang="en-US" sz="1000" u="sng" smtClean="0">
                <a:latin typeface="Arial" charset="0"/>
              </a:rPr>
              <a:t>http://www.dtcenter.org/plots/hrh_test/index.php</a:t>
            </a:r>
          </a:p>
          <a:p>
            <a:endParaRPr lang="en-US" sz="1000" u="sng" smtClean="0">
              <a:latin typeface="Arial" charset="0"/>
            </a:endParaRPr>
          </a:p>
          <a:p>
            <a:r>
              <a:rPr lang="en-US" sz="1000" u="sng" smtClean="0">
                <a:latin typeface="Arial" charset="0"/>
              </a:rPr>
              <a:t>HFIP-TACC Real-time test</a:t>
            </a:r>
          </a:p>
          <a:p>
            <a:r>
              <a:rPr lang="en-US" sz="1000" u="sng" smtClean="0">
                <a:latin typeface="Arial" charset="0"/>
              </a:rPr>
              <a:t>ftp://ftp.aoml.noaa.gov/pub/hrd/marks/HFIP-TACC_Summary.pdf</a:t>
            </a:r>
          </a:p>
          <a:p>
            <a:endParaRPr lang="en-US" sz="1000" u="sng" smtClean="0">
              <a:latin typeface="Arial" charset="0"/>
            </a:endParaRPr>
          </a:p>
          <a:p>
            <a:r>
              <a:rPr lang="en-US" sz="1000" smtClean="0">
                <a:solidFill>
                  <a:srgbClr val="000000"/>
                </a:solidFill>
                <a:latin typeface="Arial" charset="0"/>
              </a:rPr>
              <a:t>Diagnostics Team Workshop:</a:t>
            </a:r>
          </a:p>
          <a:p>
            <a:r>
              <a:rPr lang="en-US" sz="1000" u="sng" smtClean="0">
                <a:latin typeface="Arial" charset="0"/>
              </a:rPr>
              <a:t>http://rammb.cira.colostate.edu/research/tropical_cyclones/hfip/workshop_2009/</a:t>
            </a:r>
            <a:endParaRPr lang="en-US" sz="1000" smtClean="0">
              <a:latin typeface="Arial" charset="0"/>
            </a:endParaRPr>
          </a:p>
        </p:txBody>
      </p:sp>
      <p:sp>
        <p:nvSpPr>
          <p:cNvPr id="4" name="Slide Number Placeholder 3"/>
          <p:cNvSpPr>
            <a:spLocks noGrp="1"/>
          </p:cNvSpPr>
          <p:nvPr>
            <p:ph type="sldNum" sz="quarter" idx="5"/>
          </p:nvPr>
        </p:nvSpPr>
        <p:spPr/>
        <p:txBody>
          <a:bodyPr/>
          <a:lstStyle/>
          <a:p>
            <a:pPr>
              <a:defRPr/>
            </a:pPr>
            <a:fld id="{51B6C689-BFE6-CB48-9BAE-609C5BF96112}" type="slidenum">
              <a:rPr lang="en-US" smtClean="0"/>
              <a:pPr>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5</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a:latin typeface="Times New Roman" charset="0"/>
                <a:ea typeface="Times New Roman" charset="0"/>
                <a:cs typeface="Times New Roman" charset="0"/>
              </a:rPr>
              <a:t>Demo 2011 season; Not only we have improved the products but also added a suite of NOAA HWRF systems at different configurations.</a:t>
            </a:r>
          </a:p>
          <a:p>
            <a:r>
              <a:rPr lang="en-US">
                <a:latin typeface="Times New Roman" charset="0"/>
                <a:ea typeface="Times New Roman" charset="0"/>
                <a:cs typeface="Times New Roman" charset="0"/>
              </a:rPr>
              <a:t>Example of Hurricane Paula</a:t>
            </a:r>
          </a:p>
          <a:p>
            <a:endParaRPr lang="en-US">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7</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a:solidFill>
                  <a:srgbClr val="000000"/>
                </a:solidFill>
                <a:latin typeface="Arial" charset="0"/>
                <a:ea typeface="Arial" charset="0"/>
                <a:cs typeface="Arial" charset="0"/>
              </a:rPr>
              <a:t>UR image depicts dropsonde profiles in eyewall of Hurricane Guillermo (1997) </a:t>
            </a:r>
          </a:p>
          <a:p>
            <a:pPr>
              <a:spcBef>
                <a:spcPct val="0"/>
              </a:spcBef>
            </a:pPr>
            <a:r>
              <a:rPr lang="en-US">
                <a:solidFill>
                  <a:srgbClr val="000000"/>
                </a:solidFill>
                <a:latin typeface="Arial" charset="0"/>
                <a:ea typeface="Arial" charset="0"/>
                <a:cs typeface="Arial" charset="0"/>
              </a:rPr>
              <a:t>LR image is Doppler Wind Lidar profiles from TCS-08</a:t>
            </a:r>
          </a:p>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47FCBB6-3E8E-5C49-B550-5803765E3801}" type="slidenum">
              <a:rPr lang="en-US">
                <a:latin typeface="Arial" charset="0"/>
                <a:ea typeface="ＭＳ Ｐゴシック" charset="-128"/>
                <a:cs typeface="ＭＳ Ｐゴシック" charset="-128"/>
              </a:rPr>
              <a:pPr/>
              <a:t>8</a:t>
            </a:fld>
            <a:endParaRPr lang="en-US">
              <a:latin typeface="Arial" charset="0"/>
              <a:ea typeface="ＭＳ Ｐゴシック" charset="-128"/>
              <a:cs typeface="ＭＳ Ｐゴシック"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a:latin typeface="Arial" charset="0"/>
              </a:rPr>
              <a:t>Left hand image - Flight pattern for 11 P-3 Doppler mission For Earl beginning 00Z 28 August 2010, ending at 12Z 3 September 2010</a:t>
            </a:r>
          </a:p>
          <a:p>
            <a:r>
              <a:rPr lang="en-US">
                <a:latin typeface="Arial" charset="0"/>
              </a:rPr>
              <a:t>middle image – show real-time Doppler analyses for three legs mission centered on 00Z 30 August used to generate Sos</a:t>
            </a:r>
          </a:p>
          <a:p>
            <a:r>
              <a:rPr lang="en-US">
                <a:latin typeface="Arial" charset="0"/>
              </a:rPr>
              <a:t>Right images – HWRFx forecasts track and maximum wind swath (top), and intensity (bottom) initialized at 00Z 30 August</a:t>
            </a:r>
          </a:p>
          <a:p>
            <a:pPr eaLnBrk="1" hangingPunct="1">
              <a:spcBef>
                <a:spcPct val="0"/>
              </a:spcBef>
            </a:pPr>
            <a:r>
              <a:rPr lang="en-US">
                <a:latin typeface="Calibri" charset="0"/>
              </a:rPr>
              <a:t>IFEX 2010: Hurricane Earl WP-3D (11 missions: </a:t>
            </a:r>
            <a:r>
              <a:rPr lang="en-US">
                <a:latin typeface="Calibri" charset="0"/>
                <a:ea typeface="Arial" charset="0"/>
                <a:cs typeface="Arial" charset="0"/>
                <a:sym typeface="Arial" charset="0"/>
              </a:rPr>
              <a:t>5 missions at 12-h intervals, 00Z 28 – 12Z 30 August, &amp; 6 missions at 12-h intervals, 00Z 1 September – 00Z 3 September collecting Doppler SO (HEDAS)</a:t>
            </a:r>
            <a:endParaRPr lang="en-US">
              <a:latin typeface="Calibri" charset="0"/>
            </a:endParaRPr>
          </a:p>
          <a:p>
            <a:pPr eaLnBrk="1" hangingPunct="1">
              <a:buFontTx/>
              <a:buChar char="•"/>
            </a:pPr>
            <a:r>
              <a:rPr lang="en-US">
                <a:latin typeface="Calibri" charset="0"/>
              </a:rPr>
              <a:t>Deployed 756 dropwindsondes and 238 AXBTs. 55 real-time TDR analyses transmitted to NHC and Doppler radial files transmitted to EMC. TDR superobs transmitted in Paloma, Bill and Danny provided real-time assimilation of TDR data into ARW model at TACC. 60 real-time H*Wind surface analyses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1A3C04-10AC-9546-88BC-9A6EF041DEA4}" type="slidenum">
              <a:rPr lang="en-US">
                <a:latin typeface="Arial" charset="0"/>
                <a:ea typeface="ＭＳ Ｐゴシック" charset="-128"/>
                <a:cs typeface="ＭＳ Ｐゴシック" charset="-128"/>
              </a:rPr>
              <a:pPr/>
              <a:t>9</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atin typeface="Arial" charset="0"/>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sz="8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2841625" y="2303463"/>
            <a:ext cx="506413" cy="339725"/>
          </a:xfrm>
          <a:prstGeom prst="rect">
            <a:avLst/>
          </a:prstGeom>
          <a:noFill/>
          <a:effectLst>
            <a:outerShdw blurRad="50800" dist="38100" dir="2700000">
              <a:srgbClr val="000000">
                <a:alpha val="43000"/>
              </a:srgbClr>
            </a:outerShdw>
          </a:effectLst>
        </p:spPr>
        <p:txBody>
          <a:bodyPr wrap="none">
            <a:spAutoFit/>
          </a:bodyPr>
          <a:lstStyle/>
          <a:p>
            <a:pPr>
              <a:defRPr/>
            </a:pPr>
            <a:r>
              <a:rPr lang="en-US" sz="1600" b="1" dirty="0">
                <a:solidFill>
                  <a:schemeClr val="bg1"/>
                </a:solidFill>
                <a:latin typeface="Calibri"/>
                <a:cs typeface="Calibri"/>
              </a:rPr>
              <a:t>Earl</a:t>
            </a:r>
          </a:p>
        </p:txBody>
      </p:sp>
      <p:sp>
        <p:nvSpPr>
          <p:cNvPr id="5" name="TextBox 4"/>
          <p:cNvSpPr txBox="1"/>
          <p:nvPr userDrawn="1"/>
        </p:nvSpPr>
        <p:spPr>
          <a:xfrm>
            <a:off x="6346825" y="3873500"/>
            <a:ext cx="650875" cy="338138"/>
          </a:xfrm>
          <a:prstGeom prst="rect">
            <a:avLst/>
          </a:prstGeom>
          <a:noFill/>
          <a:effectLst>
            <a:outerShdw blurRad="50800" dist="38100" dir="2700000">
              <a:srgbClr val="000000">
                <a:alpha val="43000"/>
              </a:srgbClr>
            </a:outerShdw>
          </a:effectLst>
        </p:spPr>
        <p:txBody>
          <a:bodyPr wrap="none">
            <a:spAutoFit/>
          </a:bodyPr>
          <a:lstStyle/>
          <a:p>
            <a:pPr>
              <a:defRPr/>
            </a:pPr>
            <a:r>
              <a:rPr lang="en-US" sz="1600" b="1" dirty="0">
                <a:solidFill>
                  <a:schemeClr val="bg1"/>
                </a:solidFill>
                <a:latin typeface="Calibri"/>
                <a:cs typeface="Calibri"/>
              </a:rPr>
              <a:t>Fiona</a:t>
            </a:r>
          </a:p>
        </p:txBody>
      </p:sp>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6"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a:defRPr sz="1800">
                <a:latin typeface="Arial" charset="0"/>
                <a:ea typeface="ＭＳ Ｐゴシック" charset="-128"/>
                <a:cs typeface="ＭＳ Ｐゴシック" charset="-128"/>
              </a:defRPr>
            </a:lvl1pPr>
          </a:lstStyle>
          <a:p>
            <a:pPr>
              <a:defRPr/>
            </a:pPr>
            <a:r>
              <a:rPr lang="en-US"/>
              <a:t>&lt;#&gt;</a:t>
            </a:r>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sz="1800">
                <a:latin typeface="Arial" pitchFamily="-112" charset="0"/>
                <a:ea typeface="+mn-ea"/>
                <a:cs typeface="+mn-cs"/>
              </a:defRPr>
            </a:lvl1pPr>
          </a:lstStyle>
          <a:p>
            <a:pPr>
              <a:defRPr/>
            </a:pPr>
            <a:fld id="{D19E9111-3B7F-084D-AC68-B7F33259BE5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761E0F4F-6EFA-A943-A094-4E403F29022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3704EED9-68E7-A240-900E-389E26DA9B7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xfrm>
            <a:off x="7128950" y="6485471"/>
            <a:ext cx="1998133" cy="371475"/>
          </a:xfrm>
          <a:prstGeom prst="rect">
            <a:avLst/>
          </a:prstGeom>
          <a:ln>
            <a:noFill/>
          </a:ln>
        </p:spPr>
        <p:txBody>
          <a:bodyPr/>
          <a:lstStyle>
            <a:lvl1pPr algn="r">
              <a:defRPr sz="1800">
                <a:latin typeface="Arial" pitchFamily="-112" charset="0"/>
                <a:ea typeface="+mn-ea"/>
                <a:cs typeface="+mn-cs"/>
              </a:defRPr>
            </a:lvl1pPr>
          </a:lstStyle>
          <a:p>
            <a:fld id="{70EDE92E-884C-BA41-93F5-6E6A0994B11F}" type="slidenum">
              <a:rPr lang="en-US" smtClean="0"/>
              <a:pPr/>
              <a:t>‹#›</a:t>
            </a:fld>
            <a:endParaRPr lang="en-US"/>
          </a:p>
        </p:txBody>
      </p:sp>
      <p:cxnSp>
        <p:nvCxnSpPr>
          <p:cNvPr id="10" name="Straight Connector 9"/>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pic>
        <p:nvPicPr>
          <p:cNvPr id="11" name="Picture 7" descr="Dept of Commerce Seal"/>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2" name="Picture 8" descr="NOAA"/>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13"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a:solidFill>
                  <a:schemeClr val="accent2"/>
                </a:solidFill>
              </a:rPr>
              <a:t>National Hurricane 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14" name="Picture 19" descr="katrina"/>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5" name="Picture 20" descr="Hurricane_Hunte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6" name="Picture 21" descr="ivan4x4"/>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7"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18" name="Picture 17" descr="0231261355085.jpg"/>
          <p:cNvPicPr>
            <a:picLocks noChangeAspect="1"/>
          </p:cNvPicPr>
          <p:nvPr userDrawn="1"/>
        </p:nvPicPr>
        <p:blipFill>
          <a:blip r:embed="rId7" cstate="screen">
            <a:lum bright="26000" contrast="38000"/>
            <a:alphaModFix amt="70000"/>
            <a:extLst>
              <a:ext uri="{28A0092B-C50C-407E-A947-70E740481C1C}">
                <a14:useLocalDpi xmlns:a14="http://schemas.microsoft.com/office/drawing/2010/main"/>
              </a:ext>
            </a:extLst>
          </a:blip>
          <a:srcRect/>
          <a:stretch>
            <a:fillRect/>
          </a:stretch>
        </p:blipFill>
        <p:spPr>
          <a:xfrm>
            <a:off x="7418102" y="-82714"/>
            <a:ext cx="1776699" cy="1467143"/>
          </a:xfrm>
          <a:prstGeom prst="ellipse">
            <a:avLst/>
          </a:prstGeom>
          <a:ln>
            <a:noFill/>
          </a:ln>
          <a:effectLst>
            <a:softEdge rad="11250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userDrawn="1">
            <p:ph type="sldNum" sz="quarter" idx="10"/>
          </p:nvPr>
        </p:nvSpPr>
        <p:spPr>
          <a:xfrm>
            <a:off x="7010400" y="6629400"/>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112" charset="0"/>
                <a:ea typeface="Arial" pitchFamily="-112" charset="0"/>
                <a:cs typeface="Arial" pitchFamily="-112" charset="0"/>
              </a:defRPr>
            </a:lvl1pPr>
          </a:lstStyle>
          <a:p>
            <a:pPr>
              <a:defRPr/>
            </a:pPr>
            <a:fld id="{EF30F581-DB3F-C24F-A5F3-C0C5927593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814D12ED-7692-3943-AFF9-83E8CC28BE6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D9B75231-8162-F241-B298-98233449A0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6A810085-A90C-9F4F-9A91-761A7A58773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A6E335F8-38DA-EB4F-B973-6750F11C2BC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7EC8EF9D-3F12-374B-95A7-A153F2C179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A5869996-589A-0F4E-9FD0-0E52137F916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C884061C-4F70-0540-BAB4-5B15701E8A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24000"/>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a:solidFill>
                  <a:schemeClr val="accent2"/>
                </a:solidFill>
              </a:rPr>
              <a:t>National Hurricane 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0E299CCD-915E-324B-86DD-A2D9A897A336}"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16" name="Picture 15" descr="0231261355085.jpg"/>
          <p:cNvPicPr>
            <a:picLocks noChangeAspect="1"/>
          </p:cNvPicPr>
          <p:nvPr userDrawn="1"/>
        </p:nvPicPr>
        <p:blipFill>
          <a:blip r:embed="rId19" cstate="screen">
            <a:lum bright="26000" contrast="38000"/>
            <a:alphaModFix amt="69000"/>
            <a:extLst>
              <a:ext uri="{28A0092B-C50C-407E-A947-70E740481C1C}">
                <a14:useLocalDpi xmlns:a14="http://schemas.microsoft.com/office/drawing/2010/main"/>
              </a:ext>
            </a:extLst>
          </a:blip>
          <a:srcRect/>
          <a:stretch>
            <a:fillRect/>
          </a:stretch>
        </p:blipFill>
        <p:spPr>
          <a:xfrm>
            <a:off x="7523936" y="-25726"/>
            <a:ext cx="1626174" cy="1342844"/>
          </a:xfrm>
          <a:prstGeom prst="rect">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journals.ametsoc.org/doi/abs/10.1175/BAMS-87-11-1523" TargetMode="External"/><Relationship Id="rId4" Type="http://schemas.openxmlformats.org/officeDocument/2006/relationships/hyperlink" Target="http://www.aoml.noaa.gov/hrd/HFP2011/IFEX.html" TargetMode="External"/><Relationship Id="rId5" Type="http://schemas.openxmlformats.org/officeDocument/2006/relationships/image" Target="../media/image32.jpeg"/><Relationship Id="rId6"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www.hfip.org/" TargetMode="External"/><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hyperlink" Target="https://storm.aoml.noaa.gov/realtime" TargetMode="External"/><Relationship Id="rId10"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hyperlink" Target="http://noaahrd.wordpress.com/2010/09/23/hrd-monthly-data-assimilation-meeting-of-september-2010/" TargetMode="External"/><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Dept of Commerce S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6010275"/>
            <a:ext cx="825500" cy="820738"/>
          </a:xfrm>
          <a:prstGeom prst="rect">
            <a:avLst/>
          </a:prstGeom>
          <a:noFill/>
          <a:effectLst>
            <a:outerShdw blurRad="63500" dist="37026" dir="7998880" algn="ctr" rotWithShape="0">
              <a:schemeClr val="bg2">
                <a:alpha val="50000"/>
              </a:schemeClr>
            </a:outerShdw>
          </a:effectLst>
        </p:spPr>
      </p:pic>
      <p:pic>
        <p:nvPicPr>
          <p:cNvPr id="2058" name="Picture 10" descr="NOA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5188" y="6040438"/>
            <a:ext cx="779462" cy="779462"/>
          </a:xfrm>
          <a:prstGeom prst="rect">
            <a:avLst/>
          </a:prstGeom>
          <a:noFill/>
          <a:effectLst>
            <a:outerShdw blurRad="63500" dist="37026" dir="7998880" algn="ctr" rotWithShape="0">
              <a:schemeClr val="bg2">
                <a:alpha val="50000"/>
              </a:schemeClr>
            </a:outerShdw>
          </a:effectLst>
        </p:spPr>
      </p:pic>
      <p:sp>
        <p:nvSpPr>
          <p:cNvPr id="2060" name="Rectangle 12"/>
          <p:cNvSpPr>
            <a:spLocks noGrp="1" noChangeArrowheads="1"/>
          </p:cNvSpPr>
          <p:nvPr>
            <p:ph type="subTitle" idx="1"/>
          </p:nvPr>
        </p:nvSpPr>
        <p:spPr>
          <a:xfrm>
            <a:off x="2011363" y="5522913"/>
            <a:ext cx="7116762" cy="1319212"/>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NOAA/AOML Hurricane Research Division</a:t>
            </a:r>
          </a:p>
          <a:p>
            <a:pPr marL="0" indent="0" eaLnBrk="1" hangingPunct="1">
              <a:lnSpc>
                <a:spcPct val="100000"/>
              </a:lnSpc>
              <a:spcAft>
                <a:spcPct val="0"/>
              </a:spcAft>
              <a:defRPr/>
            </a:pP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 </a:t>
            </a:r>
            <a:r>
              <a:rPr lang="en-US" sz="2000" b="1" dirty="0">
                <a:effectLst>
                  <a:outerShdw blurRad="50800" dist="38100" dir="2700000" algn="tl" rotWithShape="0">
                    <a:srgbClr val="000000">
                      <a:alpha val="43000"/>
                    </a:srgbClr>
                  </a:outerShdw>
                </a:effectLst>
                <a:latin typeface="Calibri"/>
                <a:ea typeface="Arial" pitchFamily="-111" charset="0"/>
                <a:cs typeface="Calibri"/>
              </a:rPr>
              <a:t>HFIP</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19 August 2011</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2802760" y="50800"/>
            <a:ext cx="6277742" cy="2305269"/>
          </a:xfrm>
          <a:effectLst>
            <a:outerShdw blurRad="63500" dist="107763" dir="2700000" algn="ctr" rotWithShape="0">
              <a:schemeClr val="tx1">
                <a:alpha val="74998"/>
              </a:schemeClr>
            </a:outerShdw>
          </a:effectLst>
        </p:spPr>
        <p:txBody>
          <a:bodyPr/>
          <a:lstStyle/>
          <a:p>
            <a:pPr algn="r">
              <a:defRPr/>
            </a:pPr>
            <a:r>
              <a:rPr lang="en-US" sz="4800" b="1" dirty="0" smtClean="0"/>
              <a:t>HFIP Advancements in Hurricane Research</a:t>
            </a:r>
            <a:endParaRPr lang="en-US" sz="4800" dirty="0">
              <a:latin typeface="Calibri" charset="0"/>
              <a:ea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1-05-20 at 4.06.25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0417" y="1302883"/>
            <a:ext cx="2629156" cy="2011679"/>
          </a:xfrm>
          <a:prstGeom prst="rect">
            <a:avLst/>
          </a:prstGeom>
        </p:spPr>
      </p:pic>
      <p:sp>
        <p:nvSpPr>
          <p:cNvPr id="2" name="Title 1"/>
          <p:cNvSpPr>
            <a:spLocks noGrp="1"/>
          </p:cNvSpPr>
          <p:nvPr>
            <p:ph type="title"/>
          </p:nvPr>
        </p:nvSpPr>
        <p:spPr/>
        <p:txBody>
          <a:bodyPr/>
          <a:lstStyle/>
          <a:p>
            <a:r>
              <a:rPr lang="en-US" dirty="0" smtClean="0"/>
              <a:t>What in 2011?</a:t>
            </a:r>
            <a:endParaRPr lang="en-US" dirty="0"/>
          </a:p>
        </p:txBody>
      </p:sp>
      <p:sp>
        <p:nvSpPr>
          <p:cNvPr id="3" name="Content Placeholder 2"/>
          <p:cNvSpPr>
            <a:spLocks noGrp="1"/>
          </p:cNvSpPr>
          <p:nvPr>
            <p:ph idx="1"/>
          </p:nvPr>
        </p:nvSpPr>
        <p:spPr>
          <a:xfrm>
            <a:off x="313559" y="1401373"/>
            <a:ext cx="8103476" cy="4957386"/>
          </a:xfrm>
        </p:spPr>
        <p:txBody>
          <a:bodyPr/>
          <a:lstStyle/>
          <a:p>
            <a:pPr>
              <a:buFont typeface="Arial"/>
              <a:buChar char="•"/>
            </a:pPr>
            <a:r>
              <a:rPr lang="en-US" dirty="0" smtClean="0"/>
              <a:t>2011 HFIP model demonstration</a:t>
            </a:r>
          </a:p>
          <a:p>
            <a:pPr lvl="1">
              <a:buFont typeface="Arial"/>
              <a:buChar char="•"/>
            </a:pPr>
            <a:r>
              <a:rPr lang="en-US" dirty="0" smtClean="0"/>
              <a:t>Global model ensemble</a:t>
            </a:r>
          </a:p>
          <a:p>
            <a:pPr marL="685800" lvl="2">
              <a:buFont typeface="Arial"/>
              <a:buChar char="•"/>
            </a:pPr>
            <a:r>
              <a:rPr lang="en-US" dirty="0" smtClean="0"/>
              <a:t>80 member GFS hybrid-EnKF</a:t>
            </a:r>
          </a:p>
          <a:p>
            <a:pPr lvl="1">
              <a:buFont typeface="Arial"/>
              <a:buChar char="•"/>
            </a:pPr>
            <a:r>
              <a:rPr lang="en-US" dirty="0" smtClean="0"/>
              <a:t>Regional model ensemble</a:t>
            </a:r>
          </a:p>
          <a:p>
            <a:pPr marL="685800" lvl="2">
              <a:buFont typeface="Arial"/>
              <a:buChar char="•"/>
            </a:pPr>
            <a:r>
              <a:rPr lang="en-US" dirty="0" smtClean="0"/>
              <a:t>≥15 HWRF members (2@27:9:3 km, ≥10@9:3 km)</a:t>
            </a:r>
          </a:p>
          <a:p>
            <a:pPr marL="685800" lvl="2">
              <a:buFont typeface="Arial"/>
              <a:buChar char="•"/>
            </a:pPr>
            <a:r>
              <a:rPr lang="en-US" dirty="0" smtClean="0"/>
              <a:t>≥10 COAMPS-TC members (45:15:5 km)</a:t>
            </a:r>
          </a:p>
          <a:p>
            <a:pPr marL="685800" lvl="2">
              <a:buFont typeface="Arial"/>
              <a:buChar char="•"/>
            </a:pPr>
            <a:r>
              <a:rPr lang="en-US" dirty="0" smtClean="0"/>
              <a:t>≥10 ARW members (40.5:13.5:4.5 km)</a:t>
            </a:r>
          </a:p>
          <a:p>
            <a:pPr>
              <a:buFont typeface="Arial"/>
              <a:buChar char="•"/>
            </a:pPr>
            <a:r>
              <a:rPr lang="en-US" dirty="0" smtClean="0"/>
              <a:t>IFEX 2011</a:t>
            </a:r>
          </a:p>
          <a:p>
            <a:pPr lvl="1" eaLnBrk="1" hangingPunct="1">
              <a:buFontTx/>
              <a:buChar char="•"/>
            </a:pPr>
            <a:r>
              <a:rPr lang="en-US" dirty="0" smtClean="0">
                <a:latin typeface="Calibri" charset="0"/>
                <a:ea typeface="ＭＳ Ｐゴシック" charset="-128"/>
              </a:rPr>
              <a:t>Continuation of IFEX objectives (</a:t>
            </a:r>
            <a:r>
              <a:rPr lang="en-US" dirty="0" smtClean="0">
                <a:latin typeface="Calibri" charset="0"/>
                <a:ea typeface="ＭＳ Ｐゴシック" charset="-128"/>
                <a:hlinkClick r:id="rId3"/>
              </a:rPr>
              <a:t>Rogers et al, 2006</a:t>
            </a:r>
            <a:r>
              <a:rPr lang="en-US" dirty="0" smtClean="0">
                <a:latin typeface="Calibri" charset="0"/>
                <a:ea typeface="ＭＳ Ｐゴシック" charset="-128"/>
              </a:rPr>
              <a:t>)</a:t>
            </a:r>
          </a:p>
          <a:p>
            <a:pPr lvl="1" eaLnBrk="1" hangingPunct="1">
              <a:buFontTx/>
              <a:buChar char="•"/>
            </a:pPr>
            <a:r>
              <a:rPr lang="en-US" dirty="0" smtClean="0"/>
              <a:t>320 flight hours </a:t>
            </a:r>
            <a:r>
              <a:rPr lang="en-US" dirty="0" smtClean="0">
                <a:solidFill>
                  <a:srgbClr val="000000"/>
                </a:solidFill>
                <a:latin typeface="Calibri" charset="0"/>
              </a:rPr>
              <a:t>two P-3s &amp; G-IV available in June</a:t>
            </a:r>
          </a:p>
          <a:p>
            <a:pPr lvl="1" eaLnBrk="1" hangingPunct="1">
              <a:buFontTx/>
              <a:buChar char="•"/>
            </a:pPr>
            <a:r>
              <a:rPr lang="en-US" dirty="0" smtClean="0">
                <a:solidFill>
                  <a:srgbClr val="000000"/>
                </a:solidFill>
                <a:latin typeface="Calibri" charset="0"/>
              </a:rPr>
              <a:t>Crews available for 2-per-day missions</a:t>
            </a:r>
          </a:p>
          <a:p>
            <a:pPr lvl="1" eaLnBrk="1" hangingPunct="1">
              <a:buFontTx/>
              <a:buChar char="•"/>
            </a:pPr>
            <a:r>
              <a:rPr lang="en-US" dirty="0" smtClean="0">
                <a:solidFill>
                  <a:srgbClr val="000000"/>
                </a:solidFill>
                <a:latin typeface="Calibri" charset="0"/>
                <a:hlinkClick r:id="rId4"/>
              </a:rPr>
              <a:t>IFEX 2011 home page</a:t>
            </a:r>
            <a:endParaRPr lang="en-US" dirty="0" smtClean="0"/>
          </a:p>
        </p:txBody>
      </p:sp>
      <p:pic>
        <p:nvPicPr>
          <p:cNvPr id="7" name="Picture 8" descr="noaap3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8263" y="3820179"/>
            <a:ext cx="3109912" cy="1022350"/>
          </a:xfrm>
          <a:prstGeom prst="rect">
            <a:avLst/>
          </a:prstGeom>
          <a:noFill/>
          <a:ln w="9525">
            <a:noFill/>
            <a:miter lim="800000"/>
            <a:headEnd/>
            <a:tailEnd/>
          </a:ln>
        </p:spPr>
      </p:pic>
      <p:pic>
        <p:nvPicPr>
          <p:cNvPr id="8" name="Picture 7"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9790" y="4072759"/>
            <a:ext cx="754446" cy="7544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177800" y="1336675"/>
            <a:ext cx="8831263" cy="3390900"/>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AOML, ESRL, GFDL, DTC, USWRP, NESDIS/STAR working closely with Operations (EMC, NHC, AOC) and Federal &amp; Academic Partners (NASA, NSF, ONR, NRL, NCAR, BOEMRE)</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JHT, DTC, JCSDA</a:t>
            </a:r>
          </a:p>
          <a:p>
            <a:pPr lvl="1" eaLnBrk="1" hangingPunct="1">
              <a:spcBef>
                <a:spcPts val="300"/>
              </a:spcBef>
            </a:pPr>
            <a:r>
              <a:rPr lang="en-US" dirty="0" smtClean="0">
                <a:latin typeface="Calibri" charset="0"/>
                <a:ea typeface="Calibri" charset="0"/>
                <a:cs typeface="Calibri" charset="0"/>
              </a:rPr>
              <a:t>Blend Traditional hurricane research activities and HFIP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sp>
        <p:nvSpPr>
          <p:cNvPr id="66563" name="Rectangle 3"/>
          <p:cNvSpPr>
            <a:spLocks noGrp="1" noChangeArrowheads="1"/>
          </p:cNvSpPr>
          <p:nvPr>
            <p:ph type="title"/>
          </p:nvPr>
        </p:nvSpPr>
        <p:spPr/>
        <p:txBody>
          <a:bodyPr/>
          <a:lstStyle/>
          <a:p>
            <a:pPr eaLnBrk="1" hangingPunct="1"/>
            <a:r>
              <a:rPr lang="en-US" smtClean="0">
                <a:solidFill>
                  <a:srgbClr val="FFFFFF"/>
                </a:solidFill>
                <a:latin typeface="Calibri" charset="0"/>
                <a:ea typeface="Calibri" charset="0"/>
                <a:cs typeface="Calibri" charset="0"/>
              </a:rPr>
              <a:t>Keys to Success</a:t>
            </a:r>
          </a:p>
        </p:txBody>
      </p:sp>
      <p:pic>
        <p:nvPicPr>
          <p:cNvPr id="12" name="Picture 7" descr="interaction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2"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8495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0963"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8495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7730" y="465586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8495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screen">
            <a:lum contrast="30000"/>
            <a:extLst>
              <a:ext uri="{28A0092B-C50C-407E-A947-70E740481C1C}">
                <a14:useLocalDpi xmlns:a14="http://schemas.microsoft.com/office/drawing/2010/main"/>
              </a:ext>
            </a:extLst>
          </a:blip>
          <a:srcRect/>
          <a:stretch>
            <a:fillRect/>
          </a:stretch>
        </p:blipFill>
        <p:spPr bwMode="auto">
          <a:xfrm>
            <a:off x="5261376" y="465586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8495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screen">
            <a:extLst>
              <a:ext uri="{28A0092B-C50C-407E-A947-70E740481C1C}">
                <a14:useLocalDpi xmlns:a14="http://schemas.microsoft.com/office/drawing/2010/main"/>
              </a:ext>
            </a:extLst>
          </a:blip>
          <a:stretch>
            <a:fillRect/>
          </a:stretch>
        </p:blipFill>
        <p:spPr>
          <a:xfrm>
            <a:off x="6850093" y="464698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522125" y="4583466"/>
            <a:ext cx="1621875"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60516" cy="1171004"/>
          </a:xfrm>
        </p:spPr>
        <p:txBody>
          <a:bodyPr anchor="b"/>
          <a:lstStyle/>
          <a:p>
            <a:r>
              <a:rPr lang="en-US" sz="4800" dirty="0" smtClean="0"/>
              <a:t/>
            </a:r>
            <a:br>
              <a:rPr lang="en-US" sz="4800" dirty="0" smtClean="0"/>
            </a:br>
            <a:r>
              <a:rPr lang="en-US" sz="4800" dirty="0" smtClean="0"/>
              <a:t>CAUSE</a:t>
            </a:r>
            <a:r>
              <a:rPr lang="en-US" sz="4800" baseline="30000" dirty="0" smtClean="0"/>
              <a:t>3</a:t>
            </a:r>
            <a:r>
              <a:rPr lang="en-US" sz="4800" dirty="0" smtClean="0"/>
              <a:t> Collaboration</a:t>
            </a:r>
            <a:endParaRPr lang="en-US" sz="4800" dirty="0"/>
          </a:p>
        </p:txBody>
      </p:sp>
      <p:pic>
        <p:nvPicPr>
          <p:cNvPr id="8" name="Picture 7" descr="Screen shot 2011-06-19 at 9.15.26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4805" y="1284940"/>
            <a:ext cx="2953865" cy="2559111"/>
          </a:xfrm>
          <a:prstGeom prst="rect">
            <a:avLst/>
          </a:prstGeom>
        </p:spPr>
      </p:pic>
      <p:sp>
        <p:nvSpPr>
          <p:cNvPr id="9" name="TextBox 8"/>
          <p:cNvSpPr txBox="1"/>
          <p:nvPr/>
        </p:nvSpPr>
        <p:spPr>
          <a:xfrm>
            <a:off x="7105168" y="1484967"/>
            <a:ext cx="458329" cy="276999"/>
          </a:xfrm>
          <a:prstGeom prst="rect">
            <a:avLst/>
          </a:prstGeom>
          <a:noFill/>
        </p:spPr>
        <p:txBody>
          <a:bodyPr wrap="none" rtlCol="0">
            <a:spAutoFit/>
          </a:bodyPr>
          <a:lstStyle/>
          <a:p>
            <a:r>
              <a:rPr lang="en-US" sz="1200" dirty="0" smtClean="0"/>
              <a:t>Earl</a:t>
            </a:r>
            <a:endParaRPr lang="en-US" sz="1200" dirty="0"/>
          </a:p>
        </p:txBody>
      </p:sp>
      <p:pic>
        <p:nvPicPr>
          <p:cNvPr id="28" name="Picture 2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2" y="3852866"/>
            <a:ext cx="3304443" cy="2409455"/>
          </a:xfrm>
          <a:prstGeom prst="rect">
            <a:avLst/>
          </a:prstGeom>
          <a:noFill/>
        </p:spPr>
      </p:pic>
      <p:sp>
        <p:nvSpPr>
          <p:cNvPr id="3" name="Content Placeholder 2"/>
          <p:cNvSpPr>
            <a:spLocks noGrp="1"/>
          </p:cNvSpPr>
          <p:nvPr>
            <p:ph idx="1"/>
          </p:nvPr>
        </p:nvSpPr>
        <p:spPr>
          <a:xfrm>
            <a:off x="362531" y="1383812"/>
            <a:ext cx="4717289" cy="4876800"/>
          </a:xfrm>
        </p:spPr>
        <p:txBody>
          <a:bodyPr/>
          <a:lstStyle/>
          <a:p>
            <a:r>
              <a:rPr lang="en-US" dirty="0" smtClean="0"/>
              <a:t>NOAA focus –</a:t>
            </a:r>
          </a:p>
          <a:p>
            <a:pPr lvl="1"/>
            <a:r>
              <a:rPr lang="en-US" dirty="0" smtClean="0"/>
              <a:t>Improved Track, Intensity, and Structure forecasts</a:t>
            </a:r>
          </a:p>
          <a:p>
            <a:r>
              <a:rPr lang="en-US" dirty="0" smtClean="0"/>
              <a:t>CAUSE</a:t>
            </a:r>
            <a:r>
              <a:rPr lang="en-US" baseline="30000" dirty="0" smtClean="0"/>
              <a:t>3 </a:t>
            </a:r>
            <a:r>
              <a:rPr lang="en-US" dirty="0" smtClean="0"/>
              <a:t>focus –</a:t>
            </a:r>
          </a:p>
          <a:p>
            <a:pPr lvl="1"/>
            <a:r>
              <a:rPr lang="en-US" dirty="0" smtClean="0"/>
              <a:t>Understand energy &amp; momentum transfer in mixed layer beneath tropical cyclones </a:t>
            </a:r>
          </a:p>
          <a:p>
            <a:pPr lvl="1"/>
            <a:endParaRPr lang="en-US" dirty="0" smtClean="0"/>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5-19 at 1.35.4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0564" y="3106927"/>
            <a:ext cx="3211344" cy="2898648"/>
          </a:xfrm>
          <a:prstGeom prst="roundRect">
            <a:avLst>
              <a:gd name="adj" fmla="val 16667"/>
            </a:avLst>
          </a:prstGeom>
          <a:ln>
            <a:noFill/>
          </a:ln>
          <a:effectLst>
            <a:outerShdw blurRad="76200" dir="18900000" sy="23000" kx="-1200000" algn="bl" rotWithShape="0">
              <a:srgbClr val="000000">
                <a:alpha val="15000"/>
              </a:srgbClr>
            </a:outerShdw>
            <a:reflection blurRad="6350" stA="50000" endA="300" endPos="55000" dir="5400000" sy="-100000" algn="bl" rotWithShape="0"/>
          </a:effectLst>
          <a:scene3d>
            <a:camera prst="perspectiveRelaxed">
              <a:rot lat="21360000" lon="1200000" rev="21300000"/>
            </a:camera>
            <a:lightRig rig="threePt" dir="t"/>
          </a:scene3d>
          <a:sp3d contourW="6350" prstMaterial="matte">
            <a:bevelT/>
            <a:contourClr>
              <a:srgbClr val="969696"/>
            </a:contourClr>
          </a:sp3d>
        </p:spPr>
      </p:pic>
      <p:pic>
        <p:nvPicPr>
          <p:cNvPr id="5" name="Picture 4" descr="Screen shot 2011-05-19 at 1.38.0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500" y="3152647"/>
            <a:ext cx="3485608" cy="2807208"/>
          </a:xfrm>
          <a:prstGeom prst="rect">
            <a:avLst/>
          </a:prstGeom>
          <a:ln>
            <a:noFill/>
          </a:ln>
          <a:effectLst>
            <a:outerShdw blurRad="76200" dir="13500000" sy="23000" kx="1200000" algn="br">
              <a:srgbClr val="000000">
                <a:alpha val="15000"/>
              </a:srgbClr>
            </a:outerShdw>
            <a:reflection blurRad="6350" stA="50000" endA="300" endPos="55000" dir="5400000" sy="-100000" algn="bl" rotWithShape="0"/>
          </a:effectLst>
          <a:scene3d>
            <a:camera prst="perspectiveContrastingLeftFacing">
              <a:rot lat="137" lon="20090926" rev="222000"/>
            </a:camera>
            <a:lightRig rig="threePt" dir="t">
              <a:rot lat="0" lon="0" rev="0"/>
            </a:lightRig>
          </a:scene3d>
          <a:sp3d contourW="6350">
            <a:bevelT w="101600" h="101600"/>
            <a:contourClr>
              <a:schemeClr val="bg1">
                <a:lumMod val="65000"/>
              </a:schemeClr>
            </a:contourClr>
          </a:sp3d>
        </p:spPr>
      </p:pic>
      <p:pic>
        <p:nvPicPr>
          <p:cNvPr id="6" name="Picture 5" descr="Screen shot 2011-05-19 at 1.38.3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08592" y="102546"/>
            <a:ext cx="2731432" cy="3036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221705" y="1314660"/>
            <a:ext cx="1238766" cy="40011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solidFill>
                  <a:schemeClr val="tx1"/>
                </a:solidFill>
                <a:latin typeface="Calibri"/>
                <a:cs typeface="Calibri"/>
              </a:rPr>
              <a:t>Web Page</a:t>
            </a:r>
            <a:endParaRPr lang="en-US" sz="2000" b="1" dirty="0">
              <a:solidFill>
                <a:schemeClr val="tx1"/>
              </a:solidFill>
              <a:latin typeface="Calibri"/>
              <a:cs typeface="Calibri"/>
            </a:endParaRPr>
          </a:p>
        </p:txBody>
      </p:sp>
      <p:sp>
        <p:nvSpPr>
          <p:cNvPr id="8" name="TextBox 7"/>
          <p:cNvSpPr txBox="1"/>
          <p:nvPr/>
        </p:nvSpPr>
        <p:spPr>
          <a:xfrm>
            <a:off x="630015" y="2641055"/>
            <a:ext cx="1370137" cy="40011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latin typeface="Calibri"/>
                <a:cs typeface="Calibri"/>
              </a:rPr>
              <a:t>Web Portal</a:t>
            </a:r>
            <a:endParaRPr lang="en-US" sz="2000" b="1" dirty="0">
              <a:latin typeface="Calibri"/>
              <a:cs typeface="Calibri"/>
            </a:endParaRPr>
          </a:p>
        </p:txBody>
      </p:sp>
      <p:sp>
        <p:nvSpPr>
          <p:cNvPr id="9" name="TextBox 8"/>
          <p:cNvSpPr txBox="1"/>
          <p:nvPr/>
        </p:nvSpPr>
        <p:spPr>
          <a:xfrm>
            <a:off x="6899133" y="2641055"/>
            <a:ext cx="1787669" cy="40011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b="1" dirty="0" smtClean="0">
                <a:latin typeface="Calibri"/>
                <a:cs typeface="Calibri"/>
              </a:rPr>
              <a:t>Web Log (Blog)</a:t>
            </a:r>
            <a:endParaRPr lang="en-US" sz="2000" b="1" dirty="0">
              <a:latin typeface="Calibri"/>
              <a:cs typeface="Calibri"/>
            </a:endParaRPr>
          </a:p>
        </p:txBody>
      </p:sp>
      <p:sp>
        <p:nvSpPr>
          <p:cNvPr id="10" name="TextBox 9"/>
          <p:cNvSpPr txBox="1"/>
          <p:nvPr/>
        </p:nvSpPr>
        <p:spPr>
          <a:xfrm>
            <a:off x="3042478" y="6048033"/>
            <a:ext cx="3362557" cy="369332"/>
          </a:xfrm>
          <a:prstGeom prst="rect">
            <a:avLst/>
          </a:prstGeom>
          <a:noFill/>
        </p:spPr>
        <p:txBody>
          <a:bodyPr wrap="none" rtlCol="0">
            <a:spAutoFit/>
          </a:bodyPr>
          <a:lstStyle/>
          <a:p>
            <a:r>
              <a:rPr lang="en-US" sz="1800" b="1" dirty="0" smtClean="0">
                <a:solidFill>
                  <a:srgbClr val="0000FF"/>
                </a:solidFill>
                <a:latin typeface="Calibri"/>
                <a:cs typeface="Calibri"/>
              </a:rPr>
              <a:t>http://</a:t>
            </a:r>
            <a:r>
              <a:rPr lang="en-US" sz="1800" b="1" dirty="0" err="1" smtClean="0">
                <a:solidFill>
                  <a:srgbClr val="0000FF"/>
                </a:solidFill>
                <a:latin typeface="Calibri"/>
                <a:cs typeface="Calibri"/>
              </a:rPr>
              <a:t>www.aoml.noaa.gov/hrd</a:t>
            </a:r>
            <a:r>
              <a:rPr lang="en-US" sz="1800" b="1" dirty="0" smtClean="0">
                <a:solidFill>
                  <a:srgbClr val="0000FF"/>
                </a:solidFill>
                <a:latin typeface="Calibri"/>
                <a:cs typeface="Calibri"/>
              </a:rPr>
              <a:t>/</a:t>
            </a:r>
            <a:endParaRPr lang="en-US" sz="1800" b="1" dirty="0">
              <a:solidFill>
                <a:srgbClr val="0000FF"/>
              </a:solidFill>
              <a:latin typeface="Calibri"/>
              <a:cs typeface="Calibri"/>
            </a:endParaRPr>
          </a:p>
        </p:txBody>
      </p:sp>
      <p:sp>
        <p:nvSpPr>
          <p:cNvPr id="11" name="TextBox 10"/>
          <p:cNvSpPr txBox="1"/>
          <p:nvPr/>
        </p:nvSpPr>
        <p:spPr>
          <a:xfrm>
            <a:off x="883327" y="6048033"/>
            <a:ext cx="7680858" cy="369332"/>
          </a:xfrm>
          <a:prstGeom prst="rect">
            <a:avLst/>
          </a:prstGeom>
          <a:noFill/>
        </p:spPr>
        <p:txBody>
          <a:bodyPr wrap="none" rtlCol="0">
            <a:spAutoFit/>
          </a:bodyPr>
          <a:lstStyle/>
          <a:p>
            <a:r>
              <a:rPr lang="en-US" sz="1800" b="1" dirty="0" smtClean="0">
                <a:solidFill>
                  <a:srgbClr val="B50202"/>
                </a:solidFill>
                <a:latin typeface="Calibri"/>
                <a:cs typeface="Calibri"/>
              </a:rPr>
              <a:t>https://</a:t>
            </a:r>
            <a:r>
              <a:rPr lang="en-US" sz="1800" b="1" dirty="0" err="1" smtClean="0">
                <a:solidFill>
                  <a:srgbClr val="B50202"/>
                </a:solidFill>
                <a:latin typeface="Calibri"/>
                <a:cs typeface="Calibri"/>
              </a:rPr>
              <a:t>storm.aoml.noaa.gov/hwrfxprojects/?projectName</a:t>
            </a:r>
            <a:r>
              <a:rPr lang="en-US" sz="1800" b="1" dirty="0" smtClean="0">
                <a:solidFill>
                  <a:srgbClr val="B50202"/>
                </a:solidFill>
                <a:latin typeface="Calibri"/>
                <a:cs typeface="Calibri"/>
              </a:rPr>
              <a:t>=HFIP+Demo+2010</a:t>
            </a:r>
            <a:endParaRPr lang="en-US" sz="1800" b="1" dirty="0">
              <a:solidFill>
                <a:srgbClr val="B50202"/>
              </a:solidFill>
              <a:latin typeface="Calibri"/>
              <a:cs typeface="Calibri"/>
            </a:endParaRPr>
          </a:p>
        </p:txBody>
      </p:sp>
      <p:sp>
        <p:nvSpPr>
          <p:cNvPr id="12" name="Rectangle 11"/>
          <p:cNvSpPr/>
          <p:nvPr/>
        </p:nvSpPr>
        <p:spPr>
          <a:xfrm>
            <a:off x="2971727" y="6048033"/>
            <a:ext cx="3504058" cy="369332"/>
          </a:xfrm>
          <a:prstGeom prst="rect">
            <a:avLst/>
          </a:prstGeom>
        </p:spPr>
        <p:txBody>
          <a:bodyPr wrap="square">
            <a:spAutoFit/>
          </a:bodyPr>
          <a:lstStyle/>
          <a:p>
            <a:r>
              <a:rPr lang="en-US" sz="1800" b="1" dirty="0" smtClean="0">
                <a:solidFill>
                  <a:srgbClr val="960098"/>
                </a:solidFill>
                <a:latin typeface="Calibri"/>
                <a:cs typeface="Calibri"/>
              </a:rPr>
              <a:t>http://</a:t>
            </a:r>
            <a:r>
              <a:rPr lang="en-US" sz="1800" b="1" dirty="0" err="1" smtClean="0">
                <a:solidFill>
                  <a:srgbClr val="960098"/>
                </a:solidFill>
                <a:latin typeface="Calibri"/>
                <a:cs typeface="Calibri"/>
              </a:rPr>
              <a:t>noaahrd.wordpress.com</a:t>
            </a:r>
            <a:endParaRPr lang="en-US" sz="1800" b="1" dirty="0">
              <a:solidFill>
                <a:srgbClr val="960098"/>
              </a:solidFill>
              <a:latin typeface="Calibri"/>
              <a:cs typeface="Calibri"/>
            </a:endParaRPr>
          </a:p>
        </p:txBody>
      </p:sp>
      <p:sp>
        <p:nvSpPr>
          <p:cNvPr id="15" name="TextBox 14"/>
          <p:cNvSpPr txBox="1"/>
          <p:nvPr/>
        </p:nvSpPr>
        <p:spPr>
          <a:xfrm>
            <a:off x="0" y="87590"/>
            <a:ext cx="7663793" cy="923330"/>
          </a:xfrm>
          <a:prstGeom prst="rect">
            <a:avLst/>
          </a:prstGeom>
          <a:noFill/>
        </p:spPr>
        <p:txBody>
          <a:bodyPr wrap="square" rtlCol="0">
            <a:spAutoFit/>
          </a:bodyPr>
          <a:lstStyle/>
          <a:p>
            <a:r>
              <a:rPr lang="en-US" sz="5400" dirty="0" smtClean="0">
                <a:solidFill>
                  <a:schemeClr val="bg1"/>
                </a:solidFill>
                <a:latin typeface="Calibri"/>
                <a:cs typeface="Calibri"/>
              </a:rPr>
              <a:t>Outreach</a:t>
            </a:r>
            <a:endParaRPr lang="en-US" sz="5400" dirty="0">
              <a:solidFill>
                <a:schemeClr val="bg1"/>
              </a:solidFill>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2.59259E-6 L 0.00105 0.27176 " pathEditMode="relative" rAng="0" ptsTypes="AA">
                                      <p:cBhvr>
                                        <p:cTn id="6" dur="1000" fill="hold"/>
                                        <p:tgtEl>
                                          <p:spTgt spid="6"/>
                                        </p:tgtEl>
                                        <p:attrNameLst>
                                          <p:attrName>ppt_x</p:attrName>
                                          <p:attrName>ppt_y</p:attrName>
                                        </p:attrNameLst>
                                      </p:cBhvr>
                                      <p:rCtr x="100" y="13600"/>
                                    </p:animMotion>
                                  </p:childTnLst>
                                </p:cTn>
                              </p:par>
                              <p:par>
                                <p:cTn id="7" presetID="6" presetClass="emph" presetSubtype="0" accel="50000" decel="50000" fill="hold" nodeType="withEffect">
                                  <p:stCondLst>
                                    <p:cond delay="0"/>
                                  </p:stCondLst>
                                  <p:childTnLst>
                                    <p:animScale>
                                      <p:cBhvr>
                                        <p:cTn id="8" dur="1000" fill="hold"/>
                                        <p:tgtEl>
                                          <p:spTgt spid="6"/>
                                        </p:tgtEl>
                                      </p:cBhvr>
                                      <p:by x="150000" y="150000"/>
                                    </p:animScale>
                                  </p:childTnLst>
                                </p:cTn>
                              </p:par>
                              <p:par>
                                <p:cTn id="9" presetID="16" presetClass="emph" presetSubtype="0" fill="hold" grpId="0" nodeType="withEffect">
                                  <p:stCondLst>
                                    <p:cond delay="0"/>
                                  </p:stCondLst>
                                  <p:iterate type="lt">
                                    <p:tmPct val="4000"/>
                                  </p:iterate>
                                  <p:childTnLst>
                                    <p:set>
                                      <p:cBhvr override="childStyle">
                                        <p:cTn id="10" dur="1000" fill="hold"/>
                                        <p:tgtEl>
                                          <p:spTgt spid="7"/>
                                        </p:tgtEl>
                                        <p:attrNameLst>
                                          <p:attrName>style.color</p:attrName>
                                        </p:attrNameLst>
                                      </p:cBhvr>
                                      <p:to>
                                        <p:clrVal>
                                          <a:srgbClr val="0F0400"/>
                                        </p:clrVal>
                                      </p:to>
                                    </p:set>
                                    <p:set>
                                      <p:cBhvr>
                                        <p:cTn id="11" dur="1000" fill="hold"/>
                                        <p:tgtEl>
                                          <p:spTgt spid="7"/>
                                        </p:tgtEl>
                                        <p:attrNameLst>
                                          <p:attrName>fillcolor</p:attrName>
                                        </p:attrNameLst>
                                      </p:cBhvr>
                                      <p:to>
                                        <p:clrVal>
                                          <a:srgbClr val="0F0400"/>
                                        </p:clrVal>
                                      </p:to>
                                    </p:set>
                                    <p:set>
                                      <p:cBhvr>
                                        <p:cTn id="12" dur="1000" fill="hold"/>
                                        <p:tgtEl>
                                          <p:spTgt spid="7"/>
                                        </p:tgtEl>
                                        <p:attrNameLst>
                                          <p:attrName>fill.type</p:attrName>
                                        </p:attrNameLst>
                                      </p:cBhvr>
                                      <p:to>
                                        <p:strVal val="solid"/>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0" presetClass="path" presetSubtype="0" accel="50000" decel="50000" fill="hold" nodeType="withEffect">
                                  <p:stCondLst>
                                    <p:cond delay="0"/>
                                  </p:stCondLst>
                                  <p:childTnLst>
                                    <p:animMotion origin="layout" path="M -4.16667E-6 -1.85185E-6 L 0.20278 -0.09004 " pathEditMode="relative" rAng="0" ptsTypes="AA">
                                      <p:cBhvr>
                                        <p:cTn id="22" dur="1000" fill="hold"/>
                                        <p:tgtEl>
                                          <p:spTgt spid="5"/>
                                        </p:tgtEl>
                                        <p:attrNameLst>
                                          <p:attrName>ppt_x</p:attrName>
                                          <p:attrName>ppt_y</p:attrName>
                                        </p:attrNameLst>
                                      </p:cBhvr>
                                      <p:rCtr x="10100" y="-4500"/>
                                    </p:animMotion>
                                  </p:childTnLst>
                                </p:cTn>
                              </p:par>
                              <p:par>
                                <p:cTn id="23" presetID="6" presetClass="emph" presetSubtype="0" accel="50000" decel="50000" fill="hold" nodeType="withEffect">
                                  <p:stCondLst>
                                    <p:cond delay="0"/>
                                  </p:stCondLst>
                                  <p:childTnLst>
                                    <p:animScale>
                                      <p:cBhvr>
                                        <p:cTn id="24" dur="1000" fill="hold"/>
                                        <p:tgtEl>
                                          <p:spTgt spid="5"/>
                                        </p:tgtEl>
                                      </p:cBhvr>
                                      <p:by x="150000" y="150000"/>
                                    </p:animScale>
                                  </p:childTnLst>
                                </p:cTn>
                              </p:par>
                              <p:par>
                                <p:cTn id="25" presetID="16" presetClass="emph" presetSubtype="0" fill="hold" grpId="0" nodeType="withEffect">
                                  <p:stCondLst>
                                    <p:cond delay="0"/>
                                  </p:stCondLst>
                                  <p:iterate type="lt">
                                    <p:tmPct val="4000"/>
                                  </p:iterate>
                                  <p:childTnLst>
                                    <p:set>
                                      <p:cBhvr override="childStyle">
                                        <p:cTn id="26" dur="1000" fill="hold"/>
                                        <p:tgtEl>
                                          <p:spTgt spid="8"/>
                                        </p:tgtEl>
                                        <p:attrNameLst>
                                          <p:attrName>style.color</p:attrName>
                                        </p:attrNameLst>
                                      </p:cBhvr>
                                      <p:to>
                                        <p:clrVal>
                                          <a:srgbClr val="07A900"/>
                                        </p:clrVal>
                                      </p:to>
                                    </p:set>
                                    <p:set>
                                      <p:cBhvr>
                                        <p:cTn id="27" dur="1000" fill="hold"/>
                                        <p:tgtEl>
                                          <p:spTgt spid="8"/>
                                        </p:tgtEl>
                                        <p:attrNameLst>
                                          <p:attrName>fillcolor</p:attrName>
                                        </p:attrNameLst>
                                      </p:cBhvr>
                                      <p:to>
                                        <p:clrVal>
                                          <a:srgbClr val="07A900"/>
                                        </p:clrVal>
                                      </p:to>
                                    </p:set>
                                    <p:set>
                                      <p:cBhvr>
                                        <p:cTn id="28" dur="1000" fill="hold"/>
                                        <p:tgtEl>
                                          <p:spTgt spid="8"/>
                                        </p:tgtEl>
                                        <p:attrNameLst>
                                          <p:attrName>fill.type</p:attrName>
                                        </p:attrNameLst>
                                      </p:cBhvr>
                                      <p:to>
                                        <p:strVal val="solid"/>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9" presetID="9"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par>
                                <p:cTn id="37" presetID="0" presetClass="path" presetSubtype="0" accel="50000" decel="50000" fill="hold" nodeType="withEffect">
                                  <p:stCondLst>
                                    <p:cond delay="0"/>
                                  </p:stCondLst>
                                  <p:childTnLst>
                                    <p:animMotion origin="layout" path="M 0.00087 0.00023 L -0.22534 -0.09143 " pathEditMode="relative" rAng="0" ptsTypes="AA">
                                      <p:cBhvr>
                                        <p:cTn id="38" dur="1000" fill="hold"/>
                                        <p:tgtEl>
                                          <p:spTgt spid="4"/>
                                        </p:tgtEl>
                                        <p:attrNameLst>
                                          <p:attrName>ppt_x</p:attrName>
                                          <p:attrName>ppt_y</p:attrName>
                                        </p:attrNameLst>
                                      </p:cBhvr>
                                      <p:rCtr x="-11300" y="-4600"/>
                                    </p:animMotion>
                                  </p:childTnLst>
                                </p:cTn>
                              </p:par>
                              <p:par>
                                <p:cTn id="39" presetID="6" presetClass="emph" presetSubtype="0" accel="50000" decel="50000" fill="hold" nodeType="withEffect">
                                  <p:stCondLst>
                                    <p:cond delay="0"/>
                                  </p:stCondLst>
                                  <p:childTnLst>
                                    <p:animScale>
                                      <p:cBhvr>
                                        <p:cTn id="40" dur="1000" fill="hold"/>
                                        <p:tgtEl>
                                          <p:spTgt spid="4"/>
                                        </p:tgtEl>
                                      </p:cBhvr>
                                      <p:by x="150000" y="150000"/>
                                    </p:animScale>
                                  </p:childTnLst>
                                </p:cTn>
                              </p:par>
                              <p:par>
                                <p:cTn id="41" presetID="16" presetClass="emph" presetSubtype="0" fill="hold" grpId="0" nodeType="withEffect">
                                  <p:stCondLst>
                                    <p:cond delay="0"/>
                                  </p:stCondLst>
                                  <p:iterate type="lt">
                                    <p:tmPct val="4000"/>
                                  </p:iterate>
                                  <p:childTnLst>
                                    <p:set>
                                      <p:cBhvr override="childStyle">
                                        <p:cTn id="42" dur="1000" fill="hold"/>
                                        <p:tgtEl>
                                          <p:spTgt spid="9"/>
                                        </p:tgtEl>
                                        <p:attrNameLst>
                                          <p:attrName>style.color</p:attrName>
                                        </p:attrNameLst>
                                      </p:cBhvr>
                                      <p:to>
                                        <p:clrVal>
                                          <a:srgbClr val="088C00"/>
                                        </p:clrVal>
                                      </p:to>
                                    </p:set>
                                    <p:set>
                                      <p:cBhvr>
                                        <p:cTn id="43" dur="1000" fill="hold"/>
                                        <p:tgtEl>
                                          <p:spTgt spid="9"/>
                                        </p:tgtEl>
                                        <p:attrNameLst>
                                          <p:attrName>fillcolor</p:attrName>
                                        </p:attrNameLst>
                                      </p:cBhvr>
                                      <p:to>
                                        <p:clrVal>
                                          <a:srgbClr val="088C00"/>
                                        </p:clrVal>
                                      </p:to>
                                    </p:set>
                                    <p:set>
                                      <p:cBhvr>
                                        <p:cTn id="44" dur="1000" fill="hold"/>
                                        <p:tgtEl>
                                          <p:spTgt spid="9"/>
                                        </p:tgtEl>
                                        <p:attrNameLst>
                                          <p:attrName>fill.type</p:attrName>
                                        </p:attrNameLst>
                                      </p:cBhvr>
                                      <p:to>
                                        <p:strVal val="solid"/>
                                      </p:to>
                                    </p:set>
                                  </p:childTnLst>
                                </p:cTn>
                              </p:par>
                              <p:par>
                                <p:cTn id="45" presetID="9"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44450" y="1265238"/>
            <a:ext cx="4652963" cy="558800"/>
          </a:xfrm>
        </p:spPr>
        <p:txBody>
          <a:bodyPr/>
          <a:lstStyle/>
          <a:p>
            <a:pPr algn="ctr" eaLnBrk="1" hangingPunct="1">
              <a:defRPr/>
            </a:pPr>
            <a:r>
              <a:rPr lang="en-US" sz="2000" dirty="0" smtClean="0">
                <a:solidFill>
                  <a:schemeClr val="tx1"/>
                </a:solidFill>
                <a:latin typeface="+mj-lt"/>
                <a:ea typeface="ＭＳ Ｐゴシック"/>
                <a:cs typeface="ＭＳ Ｐゴシック"/>
              </a:rPr>
              <a:t>The Good – Track forecast improvements</a:t>
            </a:r>
          </a:p>
        </p:txBody>
      </p:sp>
      <p:pic>
        <p:nvPicPr>
          <p:cNvPr id="18435" name="Content Placeholder 6" descr="AL_tkerr (trend).gif"/>
          <p:cNvPicPr>
            <a:picLocks noGrp="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06363" y="1816100"/>
            <a:ext cx="4397375" cy="3657600"/>
          </a:xfrm>
        </p:spPr>
      </p:pic>
      <p:sp>
        <p:nvSpPr>
          <p:cNvPr id="17412" name="Text Box 19"/>
          <p:cNvSpPr txBox="1">
            <a:spLocks noChangeArrowheads="1"/>
          </p:cNvSpPr>
          <p:nvPr/>
        </p:nvSpPr>
        <p:spPr bwMode="auto">
          <a:xfrm>
            <a:off x="183010" y="5419262"/>
            <a:ext cx="4424461" cy="1051570"/>
          </a:xfrm>
          <a:prstGeom prst="rect">
            <a:avLst/>
          </a:prstGeom>
          <a:noFill/>
          <a:ln w="9525">
            <a:noFill/>
            <a:miter lim="800000"/>
            <a:headEnd/>
            <a:tailEnd/>
          </a:ln>
        </p:spPr>
        <p:txBody>
          <a:bodyPr>
            <a:spAutoFit/>
          </a:bodyPr>
          <a:lstStyle/>
          <a:p>
            <a:pPr marL="230188" indent="-230188">
              <a:spcBef>
                <a:spcPts val="600"/>
              </a:spcBef>
              <a:spcAft>
                <a:spcPts val="400"/>
              </a:spcAft>
              <a:buFont typeface="Arial" pitchFamily="34" charset="0"/>
              <a:buChar char="•"/>
              <a:defRPr/>
            </a:pPr>
            <a:r>
              <a:rPr lang="en-US" sz="1800" dirty="0">
                <a:solidFill>
                  <a:prstClr val="black"/>
                </a:solidFill>
                <a:latin typeface="+mn-lt"/>
              </a:rPr>
              <a:t>Errors cut in half over past 15 </a:t>
            </a:r>
            <a:r>
              <a:rPr lang="en-US" sz="1800" dirty="0">
                <a:noFill/>
                <a:latin typeface="+mn-lt"/>
              </a:rPr>
              <a:t>years</a:t>
            </a:r>
          </a:p>
          <a:p>
            <a:pPr marL="230188" indent="-230188">
              <a:spcBef>
                <a:spcPts val="600"/>
              </a:spcBef>
              <a:spcAft>
                <a:spcPts val="400"/>
              </a:spcAft>
              <a:buFont typeface="Arial" pitchFamily="34" charset="0"/>
              <a:buChar char="•"/>
              <a:defRPr/>
            </a:pPr>
            <a:r>
              <a:rPr lang="en-US" sz="1800" dirty="0">
                <a:solidFill>
                  <a:prstClr val="black"/>
                </a:solidFill>
                <a:latin typeface="+mn-lt"/>
              </a:rPr>
              <a:t>10-year improvement - As accurate at 48h as we were at 24h in 2000</a:t>
            </a:r>
          </a:p>
        </p:txBody>
      </p:sp>
      <p:pic>
        <p:nvPicPr>
          <p:cNvPr id="18437" name="Content Placeholder 5" descr="AL_inerr (trend).gif"/>
          <p:cNvPicPr>
            <a:picLocks/>
          </p:cNvPicPr>
          <p:nvPr/>
        </p:nvPicPr>
        <p:blipFill>
          <a:blip r:embed="rId4" cstate="screen">
            <a:extLst>
              <a:ext uri="{28A0092B-C50C-407E-A947-70E740481C1C}">
                <a14:useLocalDpi xmlns:a14="http://schemas.microsoft.com/office/drawing/2010/main"/>
              </a:ext>
            </a:extLst>
          </a:blip>
          <a:srcRect l="-201" r="-201"/>
          <a:stretch>
            <a:fillRect/>
          </a:stretch>
        </p:blipFill>
        <p:spPr bwMode="auto">
          <a:xfrm>
            <a:off x="4494213" y="1816100"/>
            <a:ext cx="4532312" cy="3657600"/>
          </a:xfrm>
          <a:prstGeom prst="rect">
            <a:avLst/>
          </a:prstGeom>
          <a:noFill/>
          <a:ln w="9525">
            <a:noFill/>
            <a:miter lim="800000"/>
            <a:headEnd/>
            <a:tailEnd/>
          </a:ln>
        </p:spPr>
      </p:pic>
      <p:sp>
        <p:nvSpPr>
          <p:cNvPr id="13" name="Text Box 19"/>
          <p:cNvSpPr txBox="1">
            <a:spLocks noChangeArrowheads="1"/>
          </p:cNvSpPr>
          <p:nvPr/>
        </p:nvSpPr>
        <p:spPr bwMode="auto">
          <a:xfrm>
            <a:off x="6238875" y="4471988"/>
            <a:ext cx="2667000" cy="523875"/>
          </a:xfrm>
          <a:prstGeom prst="rect">
            <a:avLst/>
          </a:prstGeom>
          <a:noFill/>
          <a:ln w="9525">
            <a:noFill/>
            <a:miter lim="800000"/>
            <a:headEnd/>
            <a:tailEnd/>
          </a:ln>
        </p:spPr>
        <p:txBody>
          <a:bodyPr>
            <a:spAutoFit/>
          </a:bodyPr>
          <a:lstStyle/>
          <a:p>
            <a:pPr algn="ctr">
              <a:spcBef>
                <a:spcPct val="50000"/>
              </a:spcBef>
              <a:defRPr/>
            </a:pPr>
            <a:r>
              <a:rPr lang="en-US" sz="1400" dirty="0">
                <a:solidFill>
                  <a:prstClr val="black"/>
                </a:solidFill>
                <a:latin typeface="+mj-lt"/>
              </a:rPr>
              <a:t>No progress with intensity in last 15-20 years</a:t>
            </a:r>
          </a:p>
        </p:txBody>
      </p:sp>
      <p:sp>
        <p:nvSpPr>
          <p:cNvPr id="18439" name="Text Box 19"/>
          <p:cNvSpPr txBox="1">
            <a:spLocks noChangeArrowheads="1"/>
          </p:cNvSpPr>
          <p:nvPr/>
        </p:nvSpPr>
        <p:spPr bwMode="auto">
          <a:xfrm>
            <a:off x="4648200" y="5419725"/>
            <a:ext cx="4337050" cy="1000125"/>
          </a:xfrm>
          <a:prstGeom prst="rect">
            <a:avLst/>
          </a:prstGeom>
          <a:noFill/>
          <a:ln w="9525">
            <a:noFill/>
            <a:miter lim="800000"/>
            <a:headEnd/>
            <a:tailEnd/>
          </a:ln>
        </p:spPr>
        <p:txBody>
          <a:bodyPr>
            <a:prstTxWarp prst="textNoShape">
              <a:avLst/>
            </a:prstTxWarp>
            <a:spAutoFit/>
          </a:bodyPr>
          <a:lstStyle/>
          <a:p>
            <a:pPr marL="230188" indent="-230188">
              <a:spcBef>
                <a:spcPts val="600"/>
              </a:spcBef>
              <a:buFont typeface="Arial" charset="0"/>
              <a:buChar char="•"/>
            </a:pPr>
            <a:r>
              <a:rPr lang="en-US" sz="1800">
                <a:latin typeface="TradeGothicBold" charset="0"/>
              </a:rPr>
              <a:t>24-48h intensity forecast off by </a:t>
            </a:r>
            <a:r>
              <a:rPr lang="en-US" sz="1800" b="1">
                <a:latin typeface="TradeGothicBold" charset="0"/>
              </a:rPr>
              <a:t>1</a:t>
            </a:r>
            <a:r>
              <a:rPr lang="en-US" sz="1800">
                <a:latin typeface="TradeGothicBold" charset="0"/>
              </a:rPr>
              <a:t> category</a:t>
            </a:r>
          </a:p>
          <a:p>
            <a:pPr marL="230188" indent="-230188">
              <a:spcBef>
                <a:spcPts val="600"/>
              </a:spcBef>
              <a:buFont typeface="Arial" charset="0"/>
              <a:buChar char="•"/>
            </a:pPr>
            <a:r>
              <a:rPr lang="en-US" sz="1800">
                <a:latin typeface="TradeGothicBold" charset="0"/>
              </a:rPr>
              <a:t>Off by </a:t>
            </a:r>
            <a:r>
              <a:rPr lang="en-US" sz="1800" b="1">
                <a:latin typeface="TradeGothicBold" charset="0"/>
              </a:rPr>
              <a:t>2</a:t>
            </a:r>
            <a:r>
              <a:rPr lang="en-US" sz="1800">
                <a:latin typeface="TradeGothicBold" charset="0"/>
              </a:rPr>
              <a:t> categories 5-10% of time</a:t>
            </a:r>
          </a:p>
        </p:txBody>
      </p:sp>
      <p:sp>
        <p:nvSpPr>
          <p:cNvPr id="15" name="Rectangle 4"/>
          <p:cNvSpPr txBox="1">
            <a:spLocks noChangeArrowheads="1"/>
          </p:cNvSpPr>
          <p:nvPr/>
        </p:nvSpPr>
        <p:spPr bwMode="auto">
          <a:xfrm>
            <a:off x="4978400" y="1292225"/>
            <a:ext cx="3760788" cy="504825"/>
          </a:xfrm>
          <a:prstGeom prst="rect">
            <a:avLst/>
          </a:prstGeom>
          <a:noFill/>
          <a:ln w="9525">
            <a:noFill/>
            <a:miter lim="800000"/>
            <a:headEnd/>
            <a:tailEnd/>
          </a:ln>
        </p:spPr>
        <p:txBody>
          <a:bodyPr lIns="182880" rIns="182880" anchor="ctr">
            <a:prstTxWarp prst="textNoShape">
              <a:avLst/>
            </a:prstTxWarp>
          </a:bodyPr>
          <a:lstStyle/>
          <a:p>
            <a:pPr algn="ctr">
              <a:lnSpc>
                <a:spcPct val="85000"/>
              </a:lnSpc>
            </a:pPr>
            <a:r>
              <a:rPr lang="en-US" sz="2000">
                <a:latin typeface="TradeGothic" pitchFamily="2" charset="0"/>
              </a:rPr>
              <a:t>The Bad - Intensity forecasts no real 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lIns="182880" rIns="182880" anchor="ctr">
            <a:prstTxWarp prst="textNoShape">
              <a:avLst/>
            </a:prstTxWarp>
          </a:bodyPr>
          <a:lstStyle/>
          <a:p>
            <a:pPr>
              <a:lnSpc>
                <a:spcPct val="85000"/>
              </a:lnSpc>
              <a:defRPr/>
            </a:pPr>
            <a:r>
              <a:rPr lang="en-US" sz="5400" kern="0" dirty="0">
                <a:solidFill>
                  <a:schemeClr val="bg1"/>
                </a:solidFill>
                <a:latin typeface="Calibri" charset="0"/>
                <a:ea typeface="Calibri" charset="0"/>
                <a:cs typeface="Calibri" charset="0"/>
              </a:rPr>
              <a:t>Current Capabilities</a:t>
            </a:r>
          </a:p>
        </p:txBody>
      </p:sp>
      <p:grpSp>
        <p:nvGrpSpPr>
          <p:cNvPr id="2" name="Group 18"/>
          <p:cNvGrpSpPr>
            <a:grpSpLocks/>
          </p:cNvGrpSpPr>
          <p:nvPr/>
        </p:nvGrpSpPr>
        <p:grpSpPr bwMode="auto">
          <a:xfrm>
            <a:off x="2608263" y="2627313"/>
            <a:ext cx="1855787" cy="2119312"/>
            <a:chOff x="2595563" y="2613813"/>
            <a:chExt cx="1856143" cy="2119313"/>
          </a:xfrm>
        </p:grpSpPr>
        <p:grpSp>
          <p:nvGrpSpPr>
            <p:cNvPr id="18443" name="Group 16"/>
            <p:cNvGrpSpPr>
              <a:grpSpLocks/>
            </p:cNvGrpSpPr>
            <p:nvPr/>
          </p:nvGrpSpPr>
          <p:grpSpPr bwMode="auto">
            <a:xfrm>
              <a:off x="2595563" y="2613813"/>
              <a:ext cx="1829956" cy="2119313"/>
              <a:chOff x="2595563" y="2600719"/>
              <a:chExt cx="1829956" cy="2119313"/>
            </a:xfrm>
          </p:grpSpPr>
          <p:cxnSp>
            <p:nvCxnSpPr>
              <p:cNvPr id="7" name="Straight Arrow Connector 6"/>
              <p:cNvCxnSpPr/>
              <p:nvPr/>
            </p:nvCxnSpPr>
            <p:spPr bwMode="auto">
              <a:xfrm flipV="1">
                <a:off x="2595563" y="3588144"/>
                <a:ext cx="1791044" cy="4762"/>
              </a:xfrm>
              <a:prstGeom prst="straightConnector1">
                <a:avLst/>
              </a:prstGeom>
              <a:ln w="5715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bwMode="auto">
              <a:xfrm>
                <a:off x="2595563" y="4094557"/>
                <a:ext cx="1830738" cy="17463"/>
              </a:xfrm>
              <a:prstGeom prst="straightConnector1">
                <a:avLst/>
              </a:prstGeom>
              <a:ln w="5715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flipH="1" flipV="1">
                <a:off x="1535906" y="3660376"/>
                <a:ext cx="2119313"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p:nvPr/>
          </p:nvCxnSpPr>
          <p:spPr bwMode="auto">
            <a:xfrm>
              <a:off x="2603502" y="4469601"/>
              <a:ext cx="1848204" cy="1588"/>
            </a:xfrm>
            <a:prstGeom prst="straightConnector1">
              <a:avLst/>
            </a:prstGeom>
            <a:ln w="57150">
              <a:solidFill>
                <a:srgbClr val="BD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pPr>
            <a:r>
              <a:rPr lang="en-US" sz="3300" b="1" i="1"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Improve</a:t>
            </a:r>
            <a:r>
              <a:rPr lang="en-US" sz="3000" smtClean="0">
                <a:latin typeface="Calibri" charset="0"/>
                <a:ea typeface="Calibri" charset="0"/>
                <a:cs typeface="Calibri" charset="0"/>
              </a:rPr>
              <a:t> Forecast Accuracy</a:t>
            </a:r>
            <a:r>
              <a:rPr lang="en-US" sz="2200" smtClean="0">
                <a:latin typeface="Calibri" charset="0"/>
                <a:ea typeface="Calibri" charset="0"/>
                <a:cs typeface="Calibri" charset="0"/>
              </a:rPr>
              <a:t> </a:t>
            </a:r>
          </a:p>
          <a:p>
            <a:pPr lvl="1" eaLnBrk="1" hangingPunct="1">
              <a:lnSpc>
                <a:spcPct val="90000"/>
              </a:lnSpc>
              <a:spcBef>
                <a:spcPts val="900"/>
              </a:spcBef>
            </a:pPr>
            <a:r>
              <a:rPr lang="en-US" sz="1900" smtClean="0">
                <a:latin typeface="Calibri" charset="0"/>
                <a:ea typeface="Calibri" charset="0"/>
                <a:cs typeface="Calibri" charset="0"/>
              </a:rPr>
              <a:t>Hurricane impact areas (track) – 50% </a:t>
            </a:r>
            <a:br>
              <a:rPr lang="en-US" sz="1900" smtClean="0">
                <a:latin typeface="Calibri" charset="0"/>
                <a:ea typeface="Calibri" charset="0"/>
                <a:cs typeface="Calibri" charset="0"/>
              </a:rPr>
            </a:br>
            <a:r>
              <a:rPr lang="en-US" sz="1900" smtClean="0">
                <a:latin typeface="Calibri" charset="0"/>
                <a:ea typeface="Calibri" charset="0"/>
                <a:cs typeface="Calibri" charset="0"/>
              </a:rPr>
              <a:t>in 10 years</a:t>
            </a:r>
          </a:p>
          <a:p>
            <a:pPr lvl="1" eaLnBrk="1" hangingPunct="1">
              <a:lnSpc>
                <a:spcPct val="90000"/>
              </a:lnSpc>
              <a:spcBef>
                <a:spcPts val="900"/>
              </a:spcBef>
            </a:pPr>
            <a:r>
              <a:rPr lang="en-US" sz="1900" smtClean="0">
                <a:latin typeface="Calibri" charset="0"/>
                <a:ea typeface="Calibri" charset="0"/>
                <a:cs typeface="Calibri" charset="0"/>
              </a:rPr>
              <a:t>Severity (intensity) – 50% in 10 years</a:t>
            </a:r>
          </a:p>
          <a:p>
            <a:pPr lvl="1" eaLnBrk="1" hangingPunct="1">
              <a:lnSpc>
                <a:spcPct val="90000"/>
              </a:lnSpc>
              <a:spcBef>
                <a:spcPts val="900"/>
              </a:spcBef>
            </a:pPr>
            <a:r>
              <a:rPr lang="en-US" sz="1900" smtClean="0">
                <a:latin typeface="Calibri" charset="0"/>
                <a:ea typeface="Calibri" charset="0"/>
                <a:cs typeface="Calibri" charset="0"/>
              </a:rPr>
              <a:t>Special Focus on Rapid Intensity Change (RI)</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Extend</a:t>
            </a:r>
            <a:r>
              <a:rPr lang="en-US" sz="3000" smtClean="0">
                <a:latin typeface="Calibri" charset="0"/>
                <a:ea typeface="Calibri" charset="0"/>
                <a:cs typeface="Calibri" charset="0"/>
              </a:rPr>
              <a:t> forecast reliability out to 7 days</a:t>
            </a:r>
            <a:br>
              <a:rPr lang="en-US" sz="3000" smtClean="0">
                <a:latin typeface="Calibri" charset="0"/>
                <a:ea typeface="Calibri" charset="0"/>
                <a:cs typeface="Calibri" charset="0"/>
              </a:rPr>
            </a:br>
            <a:endParaRPr lang="en-US" sz="1100" smtClean="0">
              <a:latin typeface="Calibri" charset="0"/>
              <a:ea typeface="Calibri" charset="0"/>
              <a:cs typeface="Calibri" charset="0"/>
            </a:endParaRP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Quantify, bound</a:t>
            </a:r>
            <a:r>
              <a:rPr lang="en-US" sz="3000" smtClean="0">
                <a:latin typeface="Calibri" charset="0"/>
                <a:ea typeface="Calibri" charset="0"/>
                <a:cs typeface="Calibri" charset="0"/>
              </a:rPr>
              <a:t> and </a:t>
            </a:r>
            <a:r>
              <a:rPr lang="en-US" sz="3000" smtClean="0">
                <a:solidFill>
                  <a:srgbClr val="A50021"/>
                </a:solidFill>
                <a:latin typeface="Calibri" charset="0"/>
                <a:ea typeface="Calibri" charset="0"/>
                <a:cs typeface="Calibri" charset="0"/>
              </a:rPr>
              <a:t>reduce</a:t>
            </a:r>
            <a:r>
              <a:rPr lang="en-US" sz="3000" smtClean="0">
                <a:latin typeface="Calibri" charset="0"/>
                <a:ea typeface="Calibri" charset="0"/>
                <a:cs typeface="Calibri" charset="0"/>
              </a:rPr>
              <a:t> forecast uncertainty to enable risk management decisions</a:t>
            </a:r>
          </a:p>
          <a:p>
            <a:pPr algn="ctr" eaLnBrk="1" hangingPunct="1">
              <a:lnSpc>
                <a:spcPct val="90000"/>
              </a:lnSpc>
              <a:spcBef>
                <a:spcPts val="900"/>
              </a:spcBef>
            </a:pPr>
            <a:r>
              <a:rPr lang="en-US" sz="3000" smtClean="0">
                <a:latin typeface="Calibri" charset="0"/>
                <a:ea typeface="Calibri" charset="0"/>
                <a:cs typeface="Calibri" charset="0"/>
                <a:hlinkClick r:id="rId3"/>
              </a:rPr>
              <a:t>http://www.hfip.org/</a:t>
            </a:r>
            <a:endParaRPr lang="en-US" sz="3000" smtClean="0">
              <a:latin typeface="Calibri" charset="0"/>
              <a:ea typeface="Calibri" charset="0"/>
              <a:cs typeface="Calibri" charset="0"/>
            </a:endParaRPr>
          </a:p>
        </p:txBody>
      </p:sp>
      <p:pic>
        <p:nvPicPr>
          <p:cNvPr id="50184" name="Picture 8" descr="http://www.magazine.noaa.gov/stories/images/145135F120_sm.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6738" y="14732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2355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8" y="168275"/>
            <a:ext cx="7432675" cy="9937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0" y="-14288"/>
            <a:ext cx="7696200" cy="1371601"/>
          </a:xfrm>
        </p:spPr>
        <p:txBody>
          <a:bodyPr/>
          <a:lstStyle/>
          <a:p>
            <a:pPr eaLnBrk="1" hangingPunct="1"/>
            <a:r>
              <a:rPr lang="en-US" smtClean="0">
                <a:latin typeface="Calibri" charset="0"/>
                <a:ea typeface="Calibri" charset="0"/>
                <a:cs typeface="Calibri" charset="0"/>
              </a:rPr>
              <a:t>How to get there?</a:t>
            </a:r>
          </a:p>
        </p:txBody>
      </p:sp>
      <p:pic>
        <p:nvPicPr>
          <p:cNvPr id="2560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7230" y="4427076"/>
            <a:ext cx="920750" cy="914400"/>
          </a:xfrm>
          <a:prstGeom prst="rect">
            <a:avLst/>
          </a:prstGeom>
          <a:noFill/>
          <a:ln w="9525">
            <a:noFill/>
            <a:miter lim="800000"/>
            <a:headEnd/>
            <a:tailEnd/>
          </a:ln>
        </p:spPr>
      </p:pic>
      <p:pic>
        <p:nvPicPr>
          <p:cNvPr id="25604" name="Picture 7"/>
          <p:cNvPicPr>
            <a:picLocks noChangeAspect="1" noChangeArrowheads="1"/>
          </p:cNvPicPr>
          <p:nvPr/>
        </p:nvPicPr>
        <p:blipFill>
          <a:blip r:embed="rId4"/>
          <a:srcRect/>
          <a:stretch>
            <a:fillRect/>
          </a:stretch>
        </p:blipFill>
        <p:spPr bwMode="auto">
          <a:xfrm>
            <a:off x="8107615" y="4407587"/>
            <a:ext cx="714571" cy="914400"/>
          </a:xfrm>
          <a:prstGeom prst="rect">
            <a:avLst/>
          </a:prstGeom>
          <a:noFill/>
          <a:ln w="9525">
            <a:noFill/>
            <a:miter lim="800000"/>
            <a:headEnd/>
            <a:tailEnd/>
          </a:ln>
        </p:spPr>
      </p:pic>
      <p:sp>
        <p:nvSpPr>
          <p:cNvPr id="25605" name="Rectangle 5"/>
          <p:cNvSpPr>
            <a:spLocks noGrp="1"/>
          </p:cNvSpPr>
          <p:nvPr>
            <p:ph type="body" idx="1"/>
          </p:nvPr>
        </p:nvSpPr>
        <p:spPr>
          <a:xfrm>
            <a:off x="206373" y="1298576"/>
            <a:ext cx="6945313" cy="5072062"/>
          </a:xfrm>
        </p:spPr>
        <p:txBody>
          <a:bodyPr/>
          <a:lstStyle/>
          <a:p>
            <a:pPr eaLnBrk="1" hangingPunct="1">
              <a:spcBef>
                <a:spcPct val="0"/>
              </a:spcBef>
              <a:buFont typeface="Wingdings" charset="2"/>
              <a:buChar char="ü"/>
            </a:pPr>
            <a:r>
              <a:rPr lang="en-US" sz="3000" dirty="0" smtClean="0">
                <a:latin typeface="Calibri" charset="0"/>
                <a:ea typeface="Calibri" charset="0"/>
                <a:cs typeface="Calibri" charset="0"/>
              </a:rPr>
              <a:t>Science (8 Teams)</a:t>
            </a:r>
          </a:p>
          <a:p>
            <a:pPr marL="341313" lvl="1" indent="-341313" eaLnBrk="1" hangingPunct="1"/>
            <a:r>
              <a:rPr lang="en-US" sz="1900" dirty="0" smtClean="0">
                <a:latin typeface="Calibri" charset="0"/>
                <a:ea typeface="Calibri" charset="0"/>
                <a:cs typeface="Calibri" charset="0"/>
              </a:rPr>
              <a:t>Improved understanding from combining observations &amp; models</a:t>
            </a:r>
          </a:p>
          <a:p>
            <a:pPr marL="341313" lvl="1" indent="-341313" eaLnBrk="1" hangingPunct="1"/>
            <a:r>
              <a:rPr lang="en-US" sz="1900" dirty="0" smtClean="0">
                <a:latin typeface="Calibri" charset="0"/>
                <a:ea typeface="Calibri" charset="0"/>
                <a:cs typeface="Calibri" charset="0"/>
              </a:rPr>
              <a:t>Higher </a:t>
            </a:r>
            <a:r>
              <a:rPr lang="en-US" sz="1900" dirty="0">
                <a:latin typeface="Calibri" charset="0"/>
                <a:ea typeface="Calibri" charset="0"/>
                <a:cs typeface="Calibri" charset="0"/>
              </a:rPr>
              <a:t>resolution</a:t>
            </a:r>
            <a:r>
              <a:rPr lang="en-US" sz="1900" dirty="0" smtClean="0">
                <a:latin typeface="Calibri" charset="0"/>
                <a:ea typeface="Calibri" charset="0"/>
                <a:cs typeface="Calibri" charset="0"/>
              </a:rPr>
              <a:t> coupled models </a:t>
            </a:r>
            <a:r>
              <a:rPr lang="en-US" sz="1900" dirty="0">
                <a:latin typeface="Calibri" charset="0"/>
                <a:ea typeface="Calibri" charset="0"/>
                <a:cs typeface="Calibri" charset="0"/>
              </a:rPr>
              <a:t>– critical to storm evolution forecasts</a:t>
            </a:r>
            <a:r>
              <a:rPr lang="en-US" sz="1900" dirty="0" smtClean="0">
                <a:latin typeface="Calibri" charset="0"/>
                <a:ea typeface="Calibri" charset="0"/>
                <a:cs typeface="Calibri" charset="0"/>
              </a:rPr>
              <a:t> – </a:t>
            </a:r>
            <a:r>
              <a:rPr lang="en-US" sz="1900" dirty="0">
                <a:latin typeface="Calibri" charset="0"/>
                <a:ea typeface="Calibri" charset="0"/>
                <a:cs typeface="Calibri" charset="0"/>
              </a:rPr>
              <a:t>especially intensity changes</a:t>
            </a:r>
          </a:p>
          <a:p>
            <a:pPr marL="341313" lvl="1" indent="-341313" eaLnBrk="1" hangingPunct="1"/>
            <a:r>
              <a:rPr lang="en-US" sz="1900" dirty="0">
                <a:latin typeface="Calibri" charset="0"/>
                <a:ea typeface="Calibri" charset="0"/>
                <a:cs typeface="Calibri" charset="0"/>
              </a:rPr>
              <a:t>Forecast techniques to understand</a:t>
            </a:r>
            <a:r>
              <a:rPr lang="en-US" sz="1900" dirty="0" smtClean="0">
                <a:latin typeface="Calibri" charset="0"/>
                <a:ea typeface="Calibri" charset="0"/>
                <a:cs typeface="Calibri" charset="0"/>
              </a:rPr>
              <a:t>, </a:t>
            </a:r>
            <a:r>
              <a:rPr lang="en-US" sz="1900" dirty="0">
                <a:latin typeface="Calibri" charset="0"/>
                <a:ea typeface="Calibri" charset="0"/>
                <a:cs typeface="Calibri" charset="0"/>
              </a:rPr>
              <a:t>reduce</a:t>
            </a:r>
            <a:r>
              <a:rPr lang="en-US" sz="1900" dirty="0" smtClean="0">
                <a:latin typeface="Calibri" charset="0"/>
                <a:ea typeface="Calibri" charset="0"/>
                <a:cs typeface="Calibri" charset="0"/>
              </a:rPr>
              <a:t> &amp; communicate uncertainty</a:t>
            </a:r>
            <a:endParaRPr lang="en-US" sz="1900" dirty="0">
              <a:latin typeface="Calibri" charset="0"/>
              <a:ea typeface="Calibri" charset="0"/>
              <a:cs typeface="Calibri" charset="0"/>
            </a:endParaRPr>
          </a:p>
          <a:p>
            <a:pPr eaLnBrk="1" hangingPunct="1">
              <a:spcBef>
                <a:spcPts val="600"/>
              </a:spcBef>
              <a:buFont typeface="Wingdings" charset="2"/>
              <a:buChar char="ü"/>
            </a:pPr>
            <a:r>
              <a:rPr lang="en-US" sz="3000" dirty="0">
                <a:latin typeface="Calibri" charset="0"/>
                <a:ea typeface="Calibri" charset="0"/>
                <a:cs typeface="Calibri" charset="0"/>
              </a:rPr>
              <a:t>Information Technology</a:t>
            </a:r>
          </a:p>
          <a:p>
            <a:pPr marL="341313" lvl="1" indent="-341313" eaLnBrk="1" hangingPunct="1"/>
            <a:r>
              <a:rPr lang="en-US" sz="1900" dirty="0">
                <a:latin typeface="Calibri" charset="0"/>
                <a:ea typeface="Calibri" charset="0"/>
                <a:cs typeface="Calibri" charset="0"/>
              </a:rPr>
              <a:t>Increased computing power -</a:t>
            </a:r>
            <a:r>
              <a:rPr lang="en-US" sz="1900" dirty="0" smtClean="0">
                <a:latin typeface="Calibri" charset="0"/>
                <a:ea typeface="Calibri" charset="0"/>
                <a:cs typeface="Calibri" charset="0"/>
              </a:rPr>
              <a:t> run </a:t>
            </a:r>
            <a:r>
              <a:rPr lang="en-US" sz="1900" dirty="0">
                <a:latin typeface="Calibri" charset="0"/>
                <a:ea typeface="Calibri" charset="0"/>
                <a:cs typeface="Calibri" charset="0"/>
              </a:rPr>
              <a:t>advanced </a:t>
            </a:r>
            <a:r>
              <a:rPr lang="en-US" sz="1900" dirty="0" smtClean="0">
                <a:latin typeface="Calibri" charset="0"/>
                <a:ea typeface="Calibri" charset="0"/>
                <a:cs typeface="Calibri" charset="0"/>
              </a:rPr>
              <a:t>hurricane/global </a:t>
            </a:r>
            <a:r>
              <a:rPr lang="en-US" sz="1900" dirty="0">
                <a:latin typeface="Calibri" charset="0"/>
                <a:ea typeface="Calibri" charset="0"/>
                <a:cs typeface="Calibri" charset="0"/>
              </a:rPr>
              <a:t>models</a:t>
            </a:r>
            <a:r>
              <a:rPr lang="en-US" sz="1900" dirty="0" smtClean="0">
                <a:latin typeface="Calibri" charset="0"/>
                <a:ea typeface="Calibri" charset="0"/>
                <a:cs typeface="Calibri" charset="0"/>
              </a:rPr>
              <a:t> &amp; reduce uncertainty</a:t>
            </a:r>
          </a:p>
          <a:p>
            <a:pPr marL="341313" lvl="1" indent="-341313" eaLnBrk="1" hangingPunct="1"/>
            <a:r>
              <a:rPr lang="en-US" sz="1900" dirty="0" smtClean="0">
                <a:latin typeface="Calibri" charset="0"/>
                <a:ea typeface="Calibri" charset="0"/>
                <a:cs typeface="Calibri" charset="0"/>
              </a:rPr>
              <a:t>IT infrastructure </a:t>
            </a:r>
            <a:r>
              <a:rPr lang="en-US" sz="1900" dirty="0">
                <a:latin typeface="Calibri" charset="0"/>
                <a:ea typeface="Calibri" charset="0"/>
                <a:cs typeface="Calibri" charset="0"/>
              </a:rPr>
              <a:t>for </a:t>
            </a:r>
            <a:r>
              <a:rPr lang="en-US" sz="1900" dirty="0" smtClean="0">
                <a:latin typeface="Calibri" charset="0"/>
                <a:ea typeface="Calibri" charset="0"/>
                <a:cs typeface="Calibri" charset="0"/>
              </a:rPr>
              <a:t>interagency </a:t>
            </a:r>
            <a:r>
              <a:rPr lang="en-US" sz="1900" dirty="0">
                <a:latin typeface="Calibri" charset="0"/>
                <a:ea typeface="Calibri" charset="0"/>
                <a:cs typeface="Calibri" charset="0"/>
              </a:rPr>
              <a:t>data exchange</a:t>
            </a:r>
          </a:p>
          <a:p>
            <a:pPr eaLnBrk="1" hangingPunct="1">
              <a:spcBef>
                <a:spcPts val="600"/>
              </a:spcBef>
              <a:buFont typeface="Wingdings" charset="2"/>
              <a:buChar char="ü"/>
            </a:pPr>
            <a:r>
              <a:rPr lang="en-US" sz="3000" dirty="0" smtClean="0">
                <a:latin typeface="Calibri" charset="0"/>
                <a:ea typeface="Calibri" charset="0"/>
                <a:cs typeface="Calibri" charset="0"/>
              </a:rPr>
              <a:t>Observing Strategy</a:t>
            </a:r>
          </a:p>
          <a:p>
            <a:pPr>
              <a:spcBef>
                <a:spcPct val="0"/>
              </a:spcBef>
              <a:buFontTx/>
              <a:buChar char="•"/>
            </a:pPr>
            <a:r>
              <a:rPr lang="en-US" sz="1900" dirty="0">
                <a:latin typeface="Calibri" charset="0"/>
                <a:ea typeface="Calibri" charset="0"/>
                <a:cs typeface="Calibri" charset="0"/>
              </a:rPr>
              <a:t>Improved use of existing and planned </a:t>
            </a:r>
            <a:r>
              <a:rPr lang="en-US" sz="1900" dirty="0" smtClean="0">
                <a:latin typeface="Calibri" charset="0"/>
                <a:ea typeface="Calibri" charset="0"/>
                <a:cs typeface="Calibri" charset="0"/>
              </a:rPr>
              <a:t>systems</a:t>
            </a:r>
          </a:p>
          <a:p>
            <a:pPr eaLnBrk="1" hangingPunct="1">
              <a:spcBef>
                <a:spcPts val="600"/>
              </a:spcBef>
              <a:buFont typeface="Wingdings" charset="2"/>
              <a:buChar char="ü"/>
            </a:pPr>
            <a:r>
              <a:rPr lang="en-US" sz="3000" dirty="0" smtClean="0">
                <a:latin typeface="Calibri" charset="0"/>
                <a:ea typeface="Calibri" charset="0"/>
                <a:cs typeface="Calibri" charset="0"/>
              </a:rPr>
              <a:t>Improved Products for Forecasters</a:t>
            </a:r>
            <a:endParaRPr lang="en-US" sz="3000" dirty="0">
              <a:latin typeface="Calibri" charset="0"/>
              <a:ea typeface="Calibri" charset="0"/>
              <a:cs typeface="Calibri" charset="0"/>
            </a:endParaRPr>
          </a:p>
        </p:txBody>
      </p:sp>
      <p:pic>
        <p:nvPicPr>
          <p:cNvPr id="25606" name="Picture 8" descr="http://www.magazine.noaa.gov/stories/images/145135F120_sm.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69126" y="5314904"/>
            <a:ext cx="1645920" cy="1306967"/>
          </a:xfrm>
          <a:prstGeom prst="rect">
            <a:avLst/>
          </a:prstGeom>
          <a:solidFill>
            <a:schemeClr val="bg2"/>
          </a:solidFill>
          <a:ln w="6350">
            <a:solidFill>
              <a:schemeClr val="bg2"/>
            </a:solidFill>
            <a:miter lim="800000"/>
            <a:headEnd/>
            <a:tailEnd/>
          </a:ln>
        </p:spPr>
      </p:pic>
      <p:pic>
        <p:nvPicPr>
          <p:cNvPr id="25607" name="Picture 9" descr="12big.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8540" y="2202779"/>
            <a:ext cx="1645920" cy="1298736"/>
          </a:xfrm>
          <a:prstGeom prst="rect">
            <a:avLst/>
          </a:prstGeom>
          <a:noFill/>
          <a:ln w="9525">
            <a:noFill/>
            <a:miter lim="800000"/>
            <a:headEnd/>
            <a:tailEnd/>
          </a:ln>
        </p:spPr>
      </p:pic>
      <p:pic>
        <p:nvPicPr>
          <p:cNvPr id="25608"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71715" y="3349851"/>
            <a:ext cx="1645920" cy="1080090"/>
          </a:xfrm>
          <a:prstGeom prst="rect">
            <a:avLst/>
          </a:prstGeom>
          <a:noFill/>
          <a:ln w="9525">
            <a:noFill/>
            <a:miter lim="800000"/>
            <a:headEnd/>
            <a:tailEnd/>
          </a:ln>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7561" y="1289056"/>
            <a:ext cx="1645920" cy="113067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dirty="0" smtClean="0">
                <a:latin typeface="Calibri" charset="0"/>
                <a:ea typeface="Calibri" charset="0"/>
                <a:cs typeface="Calibri" charset="0"/>
              </a:rPr>
              <a:t>What: HFIP Activities</a:t>
            </a:r>
          </a:p>
        </p:txBody>
      </p:sp>
      <p:sp>
        <p:nvSpPr>
          <p:cNvPr id="27652" name="Rectangle 3"/>
          <p:cNvSpPr>
            <a:spLocks noGrp="1" noChangeArrowheads="1"/>
          </p:cNvSpPr>
          <p:nvPr>
            <p:ph type="body"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development</a:t>
            </a: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43" name="Rectangle 13"/>
          <p:cNvSpPr>
            <a:spLocks noGrp="1" noChangeArrowheads="1"/>
          </p:cNvSpPr>
          <p:nvPr>
            <p:ph type="body" idx="1"/>
          </p:nvPr>
        </p:nvSpPr>
        <p:spPr>
          <a:xfrm>
            <a:off x="2759075" y="1733550"/>
            <a:ext cx="3505200" cy="4572000"/>
          </a:xfrm>
        </p:spPr>
        <p:txBody>
          <a:bodyPr/>
          <a:lstStyle/>
          <a:p>
            <a:pPr>
              <a:lnSpc>
                <a:spcPct val="90000"/>
              </a:lnSpc>
            </a:pPr>
            <a:r>
              <a:rPr lang="en-US" sz="2400">
                <a:latin typeface="Calibri" charset="0"/>
                <a:ea typeface="Calibri" charset="0"/>
                <a:cs typeface="Calibri" charset="0"/>
              </a:rPr>
              <a:t>HFIP stream 2 (9/3 km resolution)</a:t>
            </a:r>
          </a:p>
          <a:p>
            <a:pPr lvl="1">
              <a:lnSpc>
                <a:spcPct val="90000"/>
              </a:lnSpc>
            </a:pPr>
            <a:r>
              <a:rPr lang="en-US" sz="1800">
                <a:latin typeface="Calibri" charset="0"/>
                <a:ea typeface="Calibri" charset="0"/>
                <a:cs typeface="Calibri" charset="0"/>
              </a:rPr>
              <a:t>HWRFx with HWRF IC</a:t>
            </a:r>
          </a:p>
          <a:p>
            <a:pPr lvl="1">
              <a:lnSpc>
                <a:spcPct val="90000"/>
              </a:lnSpc>
            </a:pPr>
            <a:r>
              <a:rPr lang="en-US" sz="1800">
                <a:solidFill>
                  <a:schemeClr val="accent2"/>
                </a:solidFill>
                <a:latin typeface="Calibri" charset="0"/>
                <a:ea typeface="Calibri" charset="0"/>
                <a:cs typeface="Calibri" charset="0"/>
              </a:rPr>
              <a:t>HWRFx with HEDAS IC </a:t>
            </a:r>
          </a:p>
          <a:p>
            <a:pPr lvl="1">
              <a:lnSpc>
                <a:spcPct val="90000"/>
              </a:lnSpc>
            </a:pPr>
            <a:r>
              <a:rPr lang="en-US" sz="1800">
                <a:solidFill>
                  <a:schemeClr val="accent2"/>
                </a:solidFill>
                <a:latin typeface="Calibri" charset="0"/>
                <a:ea typeface="Calibri" charset="0"/>
                <a:cs typeface="Calibri" charset="0"/>
              </a:rPr>
              <a:t>HWRFV3.2 </a:t>
            </a:r>
          </a:p>
          <a:p>
            <a:pPr>
              <a:lnSpc>
                <a:spcPct val="90000"/>
              </a:lnSpc>
            </a:pPr>
            <a:r>
              <a:rPr lang="en-US" sz="2400">
                <a:latin typeface="Calibri" charset="0"/>
                <a:ea typeface="Calibri" charset="0"/>
                <a:cs typeface="Calibri" charset="0"/>
              </a:rPr>
              <a:t>All Storms of 2010</a:t>
            </a:r>
          </a:p>
          <a:p>
            <a:pPr lvl="1">
              <a:lnSpc>
                <a:spcPct val="90000"/>
              </a:lnSpc>
            </a:pPr>
            <a:r>
              <a:rPr lang="en-US" sz="1800">
                <a:latin typeface="Calibri" charset="0"/>
                <a:ea typeface="Calibri" charset="0"/>
                <a:cs typeface="Calibri" charset="0"/>
              </a:rPr>
              <a:t>4 cycles per day</a:t>
            </a:r>
          </a:p>
          <a:p>
            <a:pPr lvl="1">
              <a:lnSpc>
                <a:spcPct val="90000"/>
              </a:lnSpc>
            </a:pPr>
            <a:r>
              <a:rPr lang="en-US" sz="1800">
                <a:latin typeface="Calibri" charset="0"/>
                <a:ea typeface="Calibri" charset="0"/>
                <a:cs typeface="Calibri" charset="0"/>
              </a:rPr>
              <a:t>431 cases in 24 storms</a:t>
            </a:r>
          </a:p>
          <a:p>
            <a:pPr>
              <a:lnSpc>
                <a:spcPct val="90000"/>
              </a:lnSpc>
            </a:pPr>
            <a:r>
              <a:rPr lang="en-US" sz="2400">
                <a:latin typeface="Calibri" charset="0"/>
                <a:ea typeface="Calibri" charset="0"/>
                <a:cs typeface="Calibri" charset="0"/>
              </a:rPr>
              <a:t>19 main products; e.g.,</a:t>
            </a:r>
          </a:p>
          <a:p>
            <a:pPr lvl="1">
              <a:lnSpc>
                <a:spcPct val="90000"/>
              </a:lnSpc>
            </a:pPr>
            <a:r>
              <a:rPr lang="en-US" sz="1800">
                <a:latin typeface="Calibri" charset="0"/>
                <a:ea typeface="Calibri" charset="0"/>
                <a:cs typeface="Calibri" charset="0"/>
              </a:rPr>
              <a:t>Synthetic microwave imagery</a:t>
            </a:r>
          </a:p>
          <a:p>
            <a:pPr lvl="1">
              <a:lnSpc>
                <a:spcPct val="90000"/>
              </a:lnSpc>
            </a:pPr>
            <a:r>
              <a:rPr lang="en-US" sz="1800">
                <a:latin typeface="Calibri" charset="0"/>
                <a:ea typeface="Calibri" charset="0"/>
                <a:cs typeface="Calibri" charset="0"/>
              </a:rPr>
              <a:t>SHIPS predictors</a:t>
            </a:r>
          </a:p>
          <a:p>
            <a:pPr lvl="1">
              <a:lnSpc>
                <a:spcPct val="90000"/>
              </a:lnSpc>
            </a:pPr>
            <a:r>
              <a:rPr lang="en-US" sz="1800">
                <a:latin typeface="Calibri" charset="0"/>
                <a:ea typeface="Calibri" charset="0"/>
                <a:cs typeface="Calibri" charset="0"/>
              </a:rPr>
              <a:t>Shear and Steering</a:t>
            </a:r>
          </a:p>
          <a:p>
            <a:pPr lvl="1">
              <a:lnSpc>
                <a:spcPct val="90000"/>
              </a:lnSpc>
            </a:pPr>
            <a:r>
              <a:rPr lang="en-US" sz="1800">
                <a:latin typeface="Calibri" charset="0"/>
                <a:ea typeface="Calibri" charset="0"/>
                <a:cs typeface="Calibri" charset="0"/>
              </a:rPr>
              <a:t>Time-height cross-sections </a:t>
            </a:r>
          </a:p>
          <a:p>
            <a:pPr lvl="1">
              <a:lnSpc>
                <a:spcPct val="90000"/>
              </a:lnSpc>
            </a:pPr>
            <a:r>
              <a:rPr lang="en-US" sz="1800">
                <a:latin typeface="Calibri" charset="0"/>
                <a:ea typeface="Calibri" charset="0"/>
                <a:cs typeface="Calibri" charset="0"/>
              </a:rPr>
              <a:t>Swaths (wind and rainfall)</a:t>
            </a:r>
          </a:p>
        </p:txBody>
      </p:sp>
      <p:pic>
        <p:nvPicPr>
          <p:cNvPr id="35844" name="Picture 18" descr="C:\Users\gopal\Desktop\2010\HWRFx_Web_Portal.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55775"/>
            <a:ext cx="2438400" cy="2152650"/>
          </a:xfrm>
          <a:prstGeom prst="rect">
            <a:avLst/>
          </a:prstGeom>
          <a:noFill/>
          <a:ln w="9525">
            <a:noFill/>
            <a:miter lim="800000"/>
            <a:headEnd/>
            <a:tailEnd/>
          </a:ln>
        </p:spPr>
      </p:pic>
      <p:pic>
        <p:nvPicPr>
          <p:cNvPr id="35845" name="Picture 14" descr="C:\Users\gopal\Desktop\HFIP_MEETING\maxwindswath.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200" y="2289175"/>
            <a:ext cx="1677988" cy="1335088"/>
          </a:xfrm>
          <a:prstGeom prst="rect">
            <a:avLst/>
          </a:prstGeom>
          <a:noFill/>
          <a:ln w="9525">
            <a:noFill/>
            <a:miter lim="800000"/>
            <a:headEnd/>
            <a:tailEnd/>
          </a:ln>
        </p:spPr>
      </p:pic>
      <p:pic>
        <p:nvPicPr>
          <p:cNvPr id="35846" name="Picture 16" descr="C:\Users\gopal\Desktop\HFIP_MEETING\divprof.gif"/>
          <p:cNvPicPr>
            <a:picLocks noChangeAspect="1" noChangeArrowheads="1"/>
          </p:cNvPicPr>
          <p:nvPr/>
        </p:nvPicPr>
        <p:blipFill>
          <a:blip r:embed="rId5" cstate="screen">
            <a:extLst>
              <a:ext uri="{28A0092B-C50C-407E-A947-70E740481C1C}">
                <a14:useLocalDpi xmlns:a14="http://schemas.microsoft.com/office/drawing/2010/main"/>
              </a:ext>
            </a:extLst>
          </a:blip>
          <a:srcRect r="1601"/>
          <a:stretch>
            <a:fillRect/>
          </a:stretch>
        </p:blipFill>
        <p:spPr bwMode="auto">
          <a:xfrm>
            <a:off x="152400" y="4117975"/>
            <a:ext cx="2581275" cy="2362200"/>
          </a:xfrm>
          <a:prstGeom prst="rect">
            <a:avLst/>
          </a:prstGeom>
          <a:noFill/>
          <a:ln w="9525">
            <a:noFill/>
            <a:miter lim="800000"/>
            <a:headEnd/>
            <a:tailEnd/>
          </a:ln>
        </p:spPr>
      </p:pic>
      <p:pic>
        <p:nvPicPr>
          <p:cNvPr id="35847" name="Picture 17" descr="C:\Users\gopal\Desktop\HFIP_MEETING\predictors.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0800" y="4125913"/>
            <a:ext cx="2286000" cy="2203450"/>
          </a:xfrm>
          <a:prstGeom prst="rect">
            <a:avLst/>
          </a:prstGeom>
          <a:noFill/>
          <a:ln w="9525">
            <a:noFill/>
            <a:miter lim="800000"/>
            <a:headEnd/>
            <a:tailEnd/>
          </a:ln>
        </p:spPr>
      </p:pic>
      <p:pic>
        <p:nvPicPr>
          <p:cNvPr id="35848" name="Picture 18" descr="C:\Users\gopal\Desktop\HFIP_MEETING\850-200_shear-cpr_0hr.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3600" y="1603375"/>
            <a:ext cx="3052763" cy="2289175"/>
          </a:xfrm>
          <a:prstGeom prst="rect">
            <a:avLst/>
          </a:prstGeom>
          <a:noFill/>
          <a:ln w="9525">
            <a:noFill/>
            <a:miter lim="800000"/>
            <a:headEnd/>
            <a:tailEnd/>
          </a:ln>
        </p:spPr>
      </p:pic>
      <p:pic>
        <p:nvPicPr>
          <p:cNvPr id="11283" name="Picture 19" descr="C:\Users\gopal\Desktop\HFIP_MEETING\850-200_shear-cpr_18hr.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48363" y="1603375"/>
            <a:ext cx="3043237" cy="2282825"/>
          </a:xfrm>
          <a:prstGeom prst="rect">
            <a:avLst/>
          </a:prstGeom>
          <a:noFill/>
          <a:ln w="9525">
            <a:noFill/>
            <a:miter lim="800000"/>
            <a:headEnd/>
            <a:tailEnd/>
          </a:ln>
        </p:spPr>
      </p:pic>
      <p:sp>
        <p:nvSpPr>
          <p:cNvPr id="35850" name="TextBox 4"/>
          <p:cNvSpPr txBox="1">
            <a:spLocks noChangeArrowheads="1"/>
          </p:cNvSpPr>
          <p:nvPr/>
        </p:nvSpPr>
        <p:spPr bwMode="auto">
          <a:xfrm>
            <a:off x="5188488" y="6623033"/>
            <a:ext cx="400517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Xuejin Zhang, Kevin Yeh, AOML/HRD</a:t>
            </a:r>
          </a:p>
        </p:txBody>
      </p:sp>
      <p:sp>
        <p:nvSpPr>
          <p:cNvPr id="35851"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FF0000"/>
                </a:solidFill>
                <a:latin typeface="Calibri" charset="0"/>
                <a:hlinkClick r:id="rId9"/>
              </a:rPr>
              <a:t>http:</a:t>
            </a:r>
            <a:r>
              <a:rPr lang="en-US" sz="2000" dirty="0">
                <a:solidFill>
                  <a:srgbClr val="FF0000"/>
                </a:solidFill>
                <a:latin typeface="Calibri" charset="0"/>
                <a:hlinkClick r:id="rId9"/>
              </a:rPr>
              <a:t>//storm.aoml.noaa.gov/realtime</a:t>
            </a:r>
            <a:endParaRPr lang="en-US" sz="2000" dirty="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a:solidFill>
                  <a:schemeClr val="bg1"/>
                </a:solidFill>
                <a:latin typeface="Calibri" charset="0"/>
              </a:rPr>
              <a:t>Regional Model Development: </a:t>
            </a:r>
            <a:r>
              <a:rPr lang="en-US" sz="3600">
                <a:solidFill>
                  <a:schemeClr val="bg1"/>
                </a:solidFill>
                <a:latin typeface="Calibri" charset="0"/>
              </a:rPr>
              <a:t>HWRF</a:t>
            </a:r>
            <a:endParaRPr lang="en-US" sz="4800">
              <a:solidFill>
                <a:schemeClr val="bg1"/>
              </a:solidFill>
              <a:latin typeface="Calibri" charset="0"/>
            </a:endParaRPr>
          </a:p>
        </p:txBody>
      </p:sp>
      <p:pic>
        <p:nvPicPr>
          <p:cNvPr id="18" name="Picture 11" descr="C:\Users\gopal\Desktop\HFIP_MEETING\moving_nest.gif"/>
          <p:cNvPicPr>
            <a:picLocks noChangeAspect="1" noChangeArrowheads="1" noCrop="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52700" y="2414588"/>
            <a:ext cx="3930650" cy="29257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nodeType="afterEffect">
                                  <p:stCondLst>
                                    <p:cond delay="0"/>
                                  </p:stCondLst>
                                  <p:childTnLst>
                                    <p:anim calcmode="discrete" valueType="str">
                                      <p:cBhvr>
                                        <p:cTn id="6" dur="2000" fill="hold"/>
                                        <p:tgtEl>
                                          <p:spTgt spid="1128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6" presetClass="emph" presetSubtype="0" accel="50000" decel="50000" fill="hold" nodeType="afterEffect">
                                  <p:stCondLst>
                                    <p:cond delay="0"/>
                                  </p:stCondLst>
                                  <p:childTnLst>
                                    <p:animScale>
                                      <p:cBhvr>
                                        <p:cTn id="13" dur="5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088" y="4511675"/>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22375"/>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30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3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l="2910" r="3792" b="714"/>
          <a:stretch>
            <a:fillRect/>
          </a:stretch>
        </p:blipFill>
        <p:spPr bwMode="auto">
          <a:xfrm>
            <a:off x="6400800" y="1322388"/>
            <a:ext cx="2370138" cy="3122612"/>
          </a:xfrm>
          <a:prstGeom prst="rect">
            <a:avLst/>
          </a:prstGeom>
          <a:noFill/>
          <a:ln w="9525">
            <a:noFill/>
            <a:miter lim="800000"/>
            <a:headEnd/>
            <a:tailEnd/>
          </a:ln>
        </p:spPr>
      </p:pic>
      <p:pic>
        <p:nvPicPr>
          <p:cNvPr id="50181" name="Picture 8" descr="noaap3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513" y="1831975"/>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225" y="3660775"/>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67138" y="2544763"/>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48388" y="4508500"/>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53975"/>
            <a:ext cx="9144000" cy="1016000"/>
          </a:xfrm>
        </p:spPr>
        <p:txBody>
          <a:bodyPr anchor="b"/>
          <a:lstStyle/>
          <a:p>
            <a:pPr>
              <a:lnSpc>
                <a:spcPct val="100000"/>
              </a:lnSpc>
            </a:pPr>
            <a:r>
              <a:rPr lang="en-US" sz="4400">
                <a:latin typeface="Calibri" charset="0"/>
                <a:ea typeface="Calibri" charset="0"/>
                <a:cs typeface="Calibri" charset="0"/>
              </a:rPr>
              <a:t>Improved Use of Observations:</a:t>
            </a:r>
            <a:r>
              <a:rPr lang="en-US" sz="4800">
                <a:latin typeface="Calibri" charset="0"/>
                <a:ea typeface="Calibri" charset="0"/>
                <a:cs typeface="Calibri" charset="0"/>
              </a:rPr>
              <a:t/>
            </a:r>
            <a:br>
              <a:rPr lang="en-US" sz="4800">
                <a:latin typeface="Calibri" charset="0"/>
                <a:ea typeface="Calibri" charset="0"/>
                <a:cs typeface="Calibri" charset="0"/>
              </a:rPr>
            </a:br>
            <a:r>
              <a:rPr lang="en-US" sz="2800">
                <a:latin typeface="Calibri" charset="0"/>
                <a:ea typeface="Calibri" charset="0"/>
                <a:cs typeface="Calibri" charset="0"/>
              </a:rPr>
              <a:t>Intensity Forecast experiment (IFEX)</a:t>
            </a:r>
          </a:p>
        </p:txBody>
      </p:sp>
      <p:sp>
        <p:nvSpPr>
          <p:cNvPr id="50187" name="TextBox 12"/>
          <p:cNvSpPr txBox="1">
            <a:spLocks noChangeArrowheads="1"/>
          </p:cNvSpPr>
          <p:nvPr/>
        </p:nvSpPr>
        <p:spPr bwMode="auto">
          <a:xfrm>
            <a:off x="3798888" y="4184650"/>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173788"/>
            <a:ext cx="1004887" cy="338137"/>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ONR DWL</a:t>
            </a:r>
          </a:p>
        </p:txBody>
      </p:sp>
      <p:pic>
        <p:nvPicPr>
          <p:cNvPr id="50190" name="Picture 4"/>
          <p:cNvPicPr>
            <a:picLocks noChangeAspect="1" noChangeArrowheads="1"/>
          </p:cNvPicPr>
          <p:nvPr/>
        </p:nvPicPr>
        <p:blipFill>
          <a:blip r:embed="rId9"/>
          <a:srcRect/>
          <a:stretch>
            <a:fillRect/>
          </a:stretch>
        </p:blipFill>
        <p:spPr bwMode="auto">
          <a:xfrm>
            <a:off x="6881813" y="1762125"/>
            <a:ext cx="360362" cy="1035050"/>
          </a:xfrm>
          <a:prstGeom prst="rect">
            <a:avLst/>
          </a:prstGeom>
          <a:noFill/>
          <a:ln w="9525">
            <a:noFill/>
            <a:miter lim="800000"/>
            <a:headEnd/>
            <a:tailEnd/>
          </a:ln>
        </p:spPr>
      </p:pic>
      <p:sp>
        <p:nvSpPr>
          <p:cNvPr id="50191" name="TextBox 4"/>
          <p:cNvSpPr txBox="1">
            <a:spLocks noChangeArrowheads="1"/>
          </p:cNvSpPr>
          <p:nvPr/>
        </p:nvSpPr>
        <p:spPr bwMode="auto">
          <a:xfrm>
            <a:off x="5885405" y="6625406"/>
            <a:ext cx="2750065"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Observations Team - Rob </a:t>
            </a:r>
            <a:r>
              <a:rPr lang="en-US" sz="1100" dirty="0">
                <a:latin typeface="Calibri" charset="0"/>
              </a:rPr>
              <a:t>Rogers, AOML/HRD</a:t>
            </a:r>
          </a:p>
        </p:txBody>
      </p:sp>
      <p:pic>
        <p:nvPicPr>
          <p:cNvPr id="16" name="Picture 15" descr="GALE_UAS.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7" name="Picture 16" descr="IFEX.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76881" y="523960"/>
            <a:ext cx="731519" cy="7315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3" descr="100830n_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6863" y="3755726"/>
            <a:ext cx="3062287" cy="2676525"/>
          </a:xfrm>
          <a:prstGeom prst="rect">
            <a:avLst/>
          </a:prstGeom>
          <a:noFill/>
          <a:ln w="9525">
            <a:noFill/>
            <a:miter lim="800000"/>
            <a:headEnd/>
            <a:tailEnd/>
          </a:ln>
        </p:spPr>
      </p:pic>
      <p:pic>
        <p:nvPicPr>
          <p:cNvPr id="46083" name="Picture 19" descr="Screen shot 2010-12-07 at 4.47.4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2813" y="1314450"/>
            <a:ext cx="3151187" cy="2743200"/>
          </a:xfrm>
          <a:prstGeom prst="rect">
            <a:avLst/>
          </a:prstGeom>
          <a:noFill/>
          <a:ln w="9525">
            <a:noFill/>
            <a:miter lim="800000"/>
            <a:headEnd/>
            <a:tailEnd/>
          </a:ln>
        </p:spPr>
      </p:pic>
      <p:pic>
        <p:nvPicPr>
          <p:cNvPr id="46084" name="Picture 30" descr="Screen shot 2010-09-26 at 2.15.20 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205976"/>
            <a:ext cx="3387725" cy="2971800"/>
          </a:xfrm>
          <a:prstGeom prst="rect">
            <a:avLst/>
          </a:prstGeom>
          <a:noFill/>
          <a:ln w="9525">
            <a:noFill/>
            <a:miter lim="800000"/>
            <a:headEnd/>
            <a:tailEnd/>
          </a:ln>
        </p:spPr>
      </p:pic>
      <p:sp>
        <p:nvSpPr>
          <p:cNvPr id="46085" name="Rectangle 5"/>
          <p:cNvSpPr>
            <a:spLocks noGrp="1" noChangeArrowheads="1"/>
          </p:cNvSpPr>
          <p:nvPr>
            <p:ph type="title"/>
          </p:nvPr>
        </p:nvSpPr>
        <p:spPr>
          <a:xfrm>
            <a:off x="0" y="0"/>
            <a:ext cx="9144000" cy="1054100"/>
          </a:xfrm>
        </p:spPr>
        <p:txBody>
          <a:bodyPr rIns="30479" anchor="b"/>
          <a:lstStyle/>
          <a:p>
            <a:pPr eaLnBrk="1" hangingPunct="1"/>
            <a:r>
              <a:rPr lang="en-US" sz="4000" dirty="0" smtClean="0">
                <a:latin typeface="Arial" charset="0"/>
                <a:ea typeface="Calibri" charset="0"/>
                <a:cs typeface="Calibri" charset="0"/>
              </a:rPr>
              <a:t>Improved Use of Observations:</a:t>
            </a:r>
            <a:br>
              <a:rPr lang="en-US" sz="4000" dirty="0" smtClean="0">
                <a:latin typeface="Arial" charset="0"/>
                <a:ea typeface="Calibri" charset="0"/>
                <a:cs typeface="Calibri" charset="0"/>
              </a:rPr>
            </a:br>
            <a:r>
              <a:rPr lang="en-US" sz="2800" dirty="0" smtClean="0">
                <a:latin typeface="Arial" charset="0"/>
                <a:ea typeface="Calibri" charset="0"/>
                <a:cs typeface="Calibri" charset="0"/>
              </a:rPr>
              <a:t>HFIP 2010 Demo: Earl</a:t>
            </a:r>
            <a:endParaRPr lang="en-US" sz="3600" dirty="0" smtClean="0">
              <a:latin typeface="Arial" charset="0"/>
              <a:ea typeface="Calibri" charset="0"/>
              <a:cs typeface="Calibri" charset="0"/>
            </a:endParaRPr>
          </a:p>
        </p:txBody>
      </p:sp>
      <p:sp>
        <p:nvSpPr>
          <p:cNvPr id="72709" name="Rectangle 6"/>
          <p:cNvSpPr>
            <a:spLocks noGrp="1" noChangeArrowheads="1"/>
          </p:cNvSpPr>
          <p:nvPr>
            <p:ph type="body" idx="1"/>
          </p:nvPr>
        </p:nvSpPr>
        <p:spPr>
          <a:xfrm>
            <a:off x="228510" y="4369264"/>
            <a:ext cx="2422525" cy="1695450"/>
          </a:xfrm>
        </p:spPr>
        <p:style>
          <a:lnRef idx="1">
            <a:schemeClr val="accent3"/>
          </a:lnRef>
          <a:fillRef idx="2">
            <a:schemeClr val="accent3"/>
          </a:fillRef>
          <a:effectRef idx="1">
            <a:schemeClr val="accent3"/>
          </a:effectRef>
          <a:fontRef idx="minor">
            <a:schemeClr val="dk1"/>
          </a:fontRef>
        </p:style>
        <p:txBody>
          <a:bodyPr rIns="30479"/>
          <a:lstStyle/>
          <a:p>
            <a:pPr marL="39688" indent="0" algn="ctr" eaLnBrk="1" hangingPunct="1">
              <a:spcBef>
                <a:spcPct val="0"/>
              </a:spcBef>
              <a:defRPr/>
            </a:pPr>
            <a:r>
              <a:rPr lang="en-US" sz="1600" dirty="0" smtClean="0">
                <a:latin typeface="Calibri"/>
                <a:ea typeface="Arial" charset="0"/>
                <a:cs typeface="Calibri"/>
                <a:sym typeface="Arial" charset="0"/>
              </a:rPr>
              <a:t>5 missions at 12-h intervals</a:t>
            </a:r>
          </a:p>
          <a:p>
            <a:pPr marL="39688" indent="0" algn="ctr" eaLnBrk="1" hangingPunct="1">
              <a:spcBef>
                <a:spcPct val="0"/>
              </a:spcBef>
              <a:defRPr/>
            </a:pPr>
            <a:r>
              <a:rPr lang="en-US" sz="1600" dirty="0" smtClean="0">
                <a:latin typeface="Calibri"/>
                <a:ea typeface="Arial" charset="0"/>
                <a:cs typeface="Calibri"/>
                <a:sym typeface="Arial" charset="0"/>
              </a:rPr>
              <a:t>00Z 28 – 12Z 30 August,       6 missions at 12-h intervals 00Z 1 September – 00Z 3 September collecting Doppler SO (</a:t>
            </a:r>
            <a:r>
              <a:rPr lang="en-US" sz="1600" dirty="0" smtClean="0">
                <a:latin typeface="Calibri"/>
                <a:ea typeface="Arial" charset="0"/>
                <a:cs typeface="Calibri"/>
                <a:sym typeface="Arial" charset="0"/>
                <a:hlinkClick r:id="rId6"/>
              </a:rPr>
              <a:t>HEDAS</a:t>
            </a:r>
            <a:r>
              <a:rPr lang="en-US" sz="1600" dirty="0" smtClean="0">
                <a:latin typeface="Calibri"/>
                <a:ea typeface="Arial" charset="0"/>
                <a:cs typeface="Calibri"/>
                <a:sym typeface="Arial" charset="0"/>
              </a:rPr>
              <a:t>)</a:t>
            </a:r>
            <a:endParaRPr lang="en-US" sz="1600" dirty="0" smtClean="0">
              <a:latin typeface="Calibri"/>
              <a:ea typeface="Calibri" charset="0"/>
              <a:cs typeface="Calibri"/>
              <a:sym typeface="Arial" charset="0"/>
            </a:endParaRPr>
          </a:p>
        </p:txBody>
      </p:sp>
      <p:sp>
        <p:nvSpPr>
          <p:cNvPr id="46087" name="Rectangle 8"/>
          <p:cNvSpPr>
            <a:spLocks/>
          </p:cNvSpPr>
          <p:nvPr/>
        </p:nvSpPr>
        <p:spPr bwMode="auto">
          <a:xfrm>
            <a:off x="2282825" y="1220263"/>
            <a:ext cx="1135063" cy="862013"/>
          </a:xfrm>
          <a:prstGeom prst="rect">
            <a:avLst/>
          </a:prstGeom>
          <a:noFill/>
          <a:ln w="12700">
            <a:noFill/>
            <a:miter lim="800000"/>
            <a:headEnd/>
            <a:tailEnd/>
          </a:ln>
        </p:spPr>
        <p:txBody>
          <a:bodyPr lIns="0" tIns="0" rIns="40639" bIns="0">
            <a:prstTxWarp prst="textNoShape">
              <a:avLst/>
            </a:prstTxWarp>
            <a:spAutoFit/>
          </a:bodyPr>
          <a:lstStyle/>
          <a:p>
            <a:pPr marL="39688" algn="ctr"/>
            <a:r>
              <a:rPr lang="en-US" sz="1400" b="1">
                <a:solidFill>
                  <a:srgbClr val="FFFFFF"/>
                </a:solidFill>
                <a:latin typeface="Calibri" charset="0"/>
                <a:ea typeface="Arial" charset="0"/>
                <a:cs typeface="Arial" charset="0"/>
                <a:sym typeface="Arial" charset="0"/>
              </a:rPr>
              <a:t>11 P-3 Flights</a:t>
            </a:r>
          </a:p>
          <a:p>
            <a:pPr marL="39688" algn="ctr"/>
            <a:r>
              <a:rPr lang="en-US" sz="1400" b="1">
                <a:solidFill>
                  <a:srgbClr val="FFFFFF"/>
                </a:solidFill>
                <a:latin typeface="Calibri" charset="0"/>
                <a:ea typeface="Arial" charset="0"/>
                <a:cs typeface="Arial" charset="0"/>
                <a:sym typeface="Arial" charset="0"/>
              </a:rPr>
              <a:t>28 August – 3 September 2010</a:t>
            </a:r>
          </a:p>
        </p:txBody>
      </p:sp>
      <p:sp>
        <p:nvSpPr>
          <p:cNvPr id="46088" name="TextBox 30"/>
          <p:cNvSpPr txBox="1">
            <a:spLocks noChangeArrowheads="1"/>
          </p:cNvSpPr>
          <p:nvPr/>
        </p:nvSpPr>
        <p:spPr bwMode="auto">
          <a:xfrm>
            <a:off x="6296025" y="1557338"/>
            <a:ext cx="1074738" cy="400050"/>
          </a:xfrm>
          <a:prstGeom prst="rect">
            <a:avLst/>
          </a:prstGeom>
          <a:noFill/>
          <a:ln w="9525">
            <a:noFill/>
            <a:miter lim="800000"/>
            <a:headEnd/>
            <a:tailEnd/>
          </a:ln>
        </p:spPr>
        <p:txBody>
          <a:bodyPr wrap="none">
            <a:prstTxWarp prst="textNoShape">
              <a:avLst/>
            </a:prstTxWarp>
            <a:spAutoFit/>
          </a:bodyPr>
          <a:lstStyle/>
          <a:p>
            <a:pPr algn="ctr"/>
            <a:r>
              <a:rPr lang="en-US" sz="1000" b="1">
                <a:latin typeface="Calibri" charset="0"/>
                <a:ea typeface="Calibri" charset="0"/>
                <a:cs typeface="Calibri" charset="0"/>
              </a:rPr>
              <a:t>HWRFx/HEDAS</a:t>
            </a:r>
          </a:p>
          <a:p>
            <a:pPr algn="ctr"/>
            <a:r>
              <a:rPr lang="en-US" sz="1000" b="1">
                <a:latin typeface="Calibri" charset="0"/>
                <a:ea typeface="Calibri" charset="0"/>
                <a:cs typeface="Calibri" charset="0"/>
              </a:rPr>
              <a:t>20100831 00UTC</a:t>
            </a:r>
          </a:p>
        </p:txBody>
      </p:sp>
      <p:sp>
        <p:nvSpPr>
          <p:cNvPr id="23" name="Rectangle 6"/>
          <p:cNvSpPr txBox="1">
            <a:spLocks noChangeArrowheads="1"/>
          </p:cNvSpPr>
          <p:nvPr/>
        </p:nvSpPr>
        <p:spPr bwMode="auto">
          <a:xfrm>
            <a:off x="3519488" y="1787525"/>
            <a:ext cx="2179637" cy="1196975"/>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defRPr/>
            </a:pPr>
            <a:r>
              <a:rPr lang="en-US" sz="1600">
                <a:solidFill>
                  <a:srgbClr val="000000"/>
                </a:solidFill>
                <a:latin typeface="Calibri"/>
                <a:ea typeface="Arial" charset="0"/>
                <a:cs typeface="Calibri"/>
                <a:sym typeface="Arial" charset="0"/>
              </a:rPr>
              <a:t>Doppler SO (EnKF) transmitted in real-time to HRD for assimilation into HWRFx model </a:t>
            </a:r>
            <a:endParaRPr lang="en-US" sz="1600">
              <a:solidFill>
                <a:srgbClr val="000000"/>
              </a:solidFill>
              <a:latin typeface="Calibri"/>
              <a:ea typeface="Calibri" charset="0"/>
              <a:cs typeface="Calibri"/>
              <a:sym typeface="Arial" charset="0"/>
            </a:endParaRPr>
          </a:p>
        </p:txBody>
      </p:sp>
      <p:sp>
        <p:nvSpPr>
          <p:cNvPr id="46091" name="TextBox 30"/>
          <p:cNvSpPr txBox="1">
            <a:spLocks noChangeArrowheads="1"/>
          </p:cNvSpPr>
          <p:nvPr/>
        </p:nvSpPr>
        <p:spPr bwMode="auto">
          <a:xfrm>
            <a:off x="4761787" y="3778644"/>
            <a:ext cx="1143000" cy="461962"/>
          </a:xfrm>
          <a:prstGeom prst="rect">
            <a:avLst/>
          </a:prstGeom>
          <a:noFill/>
          <a:ln w="9525">
            <a:noFill/>
            <a:miter lim="800000"/>
            <a:headEnd/>
            <a:tailEnd/>
          </a:ln>
        </p:spPr>
        <p:txBody>
          <a:bodyPr wrap="none">
            <a:prstTxWarp prst="textNoShape">
              <a:avLst/>
            </a:prstTxWarp>
            <a:spAutoFit/>
          </a:bodyPr>
          <a:lstStyle/>
          <a:p>
            <a:pPr algn="ctr"/>
            <a:r>
              <a:rPr lang="en-US" sz="1200" b="1" dirty="0">
                <a:solidFill>
                  <a:srgbClr val="FFFFFF"/>
                </a:solidFill>
                <a:latin typeface="Calibri" charset="0"/>
                <a:ea typeface="Calibri" charset="0"/>
                <a:cs typeface="Calibri" charset="0"/>
              </a:rPr>
              <a:t>20100830I1</a:t>
            </a:r>
          </a:p>
          <a:p>
            <a:pPr algn="ctr"/>
            <a:r>
              <a:rPr lang="en-US" sz="1200" b="1" dirty="0">
                <a:solidFill>
                  <a:srgbClr val="FFFFFF"/>
                </a:solidFill>
                <a:latin typeface="Calibri" charset="0"/>
                <a:ea typeface="Calibri" charset="0"/>
                <a:cs typeface="Calibri" charset="0"/>
              </a:rPr>
              <a:t>2126-0229 UTC</a:t>
            </a:r>
          </a:p>
        </p:txBody>
      </p:sp>
      <p:pic>
        <p:nvPicPr>
          <p:cNvPr id="46092" name="Picture 16" descr="intensity_forecast_earl_3012z.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3600" y="4100513"/>
            <a:ext cx="3200400" cy="2224087"/>
          </a:xfrm>
          <a:prstGeom prst="rect">
            <a:avLst/>
          </a:prstGeom>
          <a:noFill/>
          <a:ln w="9525">
            <a:noFill/>
            <a:miter lim="800000"/>
            <a:headEnd/>
            <a:tailEnd/>
          </a:ln>
        </p:spPr>
      </p:pic>
      <p:sp>
        <p:nvSpPr>
          <p:cNvPr id="46093" name="TextBox 30"/>
          <p:cNvSpPr txBox="1">
            <a:spLocks noChangeArrowheads="1"/>
          </p:cNvSpPr>
          <p:nvPr/>
        </p:nvSpPr>
        <p:spPr bwMode="auto">
          <a:xfrm>
            <a:off x="6189663" y="5599113"/>
            <a:ext cx="1076325" cy="400050"/>
          </a:xfrm>
          <a:prstGeom prst="rect">
            <a:avLst/>
          </a:prstGeom>
          <a:noFill/>
          <a:ln w="9525">
            <a:noFill/>
            <a:miter lim="800000"/>
            <a:headEnd/>
            <a:tailEnd/>
          </a:ln>
        </p:spPr>
        <p:txBody>
          <a:bodyPr wrap="none">
            <a:prstTxWarp prst="textNoShape">
              <a:avLst/>
            </a:prstTxWarp>
            <a:spAutoFit/>
          </a:bodyPr>
          <a:lstStyle/>
          <a:p>
            <a:pPr algn="ctr"/>
            <a:r>
              <a:rPr lang="en-US" sz="1000" b="1">
                <a:latin typeface="Calibri" charset="0"/>
                <a:ea typeface="Calibri" charset="0"/>
                <a:cs typeface="Calibri" charset="0"/>
              </a:rPr>
              <a:t>HWRFx/HEDAS</a:t>
            </a:r>
          </a:p>
          <a:p>
            <a:pPr algn="ctr"/>
            <a:r>
              <a:rPr lang="en-US" sz="1000" b="1">
                <a:latin typeface="Calibri" charset="0"/>
                <a:ea typeface="Calibri" charset="0"/>
                <a:cs typeface="Calibri" charset="0"/>
              </a:rPr>
              <a:t>20100831 00UTC</a:t>
            </a:r>
          </a:p>
        </p:txBody>
      </p:sp>
      <p:pic>
        <p:nvPicPr>
          <p:cNvPr id="46094" name="Picture 24" descr="100830H1wind10.gif"/>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l="9244" t="8144" r="20042" b="12263"/>
          <a:stretch>
            <a:fillRect/>
          </a:stretch>
        </p:blipFill>
        <p:spPr bwMode="auto">
          <a:xfrm>
            <a:off x="3575050" y="4314825"/>
            <a:ext cx="1525588" cy="1736725"/>
          </a:xfrm>
          <a:prstGeom prst="rect">
            <a:avLst/>
          </a:prstGeom>
          <a:noFill/>
          <a:ln w="9525">
            <a:noFill/>
            <a:miter lim="800000"/>
            <a:headEnd/>
            <a:tailEnd/>
          </a:ln>
        </p:spPr>
      </p:pic>
      <p:sp>
        <p:nvSpPr>
          <p:cNvPr id="15" name="Text Box 6"/>
          <p:cNvSpPr txBox="1">
            <a:spLocks noChangeArrowheads="1"/>
          </p:cNvSpPr>
          <p:nvPr/>
        </p:nvSpPr>
        <p:spPr bwMode="auto">
          <a:xfrm>
            <a:off x="5285702" y="6605797"/>
            <a:ext cx="3599738"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J. </a:t>
            </a:r>
            <a:r>
              <a:rPr lang="en-US" sz="1200" dirty="0">
                <a:latin typeface="Calibri"/>
                <a:ea typeface="Arial" charset="0"/>
                <a:cs typeface="Calibri"/>
              </a:rPr>
              <a:t>Gamache,</a:t>
            </a:r>
            <a:r>
              <a:rPr lang="en-US" sz="1200" dirty="0" smtClean="0">
                <a:latin typeface="Calibri"/>
                <a:ea typeface="Arial" charset="0"/>
                <a:cs typeface="Calibri"/>
              </a:rPr>
              <a:t> A. </a:t>
            </a:r>
            <a:r>
              <a:rPr lang="en-US" sz="1200" dirty="0">
                <a:latin typeface="Calibri"/>
                <a:ea typeface="Arial" charset="0"/>
                <a:cs typeface="Calibri"/>
              </a:rPr>
              <a:t>Aksoy,</a:t>
            </a:r>
            <a:r>
              <a:rPr lang="en-US" sz="1200" dirty="0" smtClean="0">
                <a:latin typeface="Calibri"/>
                <a:ea typeface="Arial" charset="0"/>
                <a:cs typeface="Calibri"/>
              </a:rPr>
              <a:t> T.  </a:t>
            </a:r>
            <a:r>
              <a:rPr lang="en-US" sz="1200" dirty="0" err="1">
                <a:latin typeface="Calibri"/>
                <a:ea typeface="Arial" charset="0"/>
                <a:cs typeface="Calibri"/>
              </a:rPr>
              <a:t>Vukicevic</a:t>
            </a:r>
            <a:r>
              <a:rPr lang="en-US" sz="1200" dirty="0">
                <a:latin typeface="Calibri"/>
                <a:ea typeface="Arial" charset="0"/>
                <a:cs typeface="Calibri"/>
              </a:rPr>
              <a:t>, </a:t>
            </a:r>
            <a:r>
              <a:rPr lang="en-US" sz="1200" dirty="0" smtClean="0">
                <a:latin typeface="Calibri"/>
                <a:ea typeface="Arial" charset="0"/>
                <a:cs typeface="Calibri"/>
              </a:rPr>
              <a:t>Gopal (AOML/HRD)</a:t>
            </a:r>
            <a:endParaRPr lang="en-US" sz="1200" dirty="0">
              <a:latin typeface="Calibri"/>
              <a:ea typeface="Arial" charset="0"/>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noChangeAspect="1"/>
          </p:cNvGrpSpPr>
          <p:nvPr/>
        </p:nvGrpSpPr>
        <p:grpSpPr>
          <a:xfrm>
            <a:off x="5429021" y="1299587"/>
            <a:ext cx="2771495" cy="2606040"/>
            <a:chOff x="544513" y="1050925"/>
            <a:chExt cx="3084512" cy="2900363"/>
          </a:xfrm>
        </p:grpSpPr>
        <p:pic>
          <p:nvPicPr>
            <p:cNvPr id="13" name="Picture 3" descr="airdeploy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13" y="1050925"/>
              <a:ext cx="3084512" cy="2900363"/>
            </a:xfrm>
            <a:prstGeom prst="rect">
              <a:avLst/>
            </a:prstGeom>
            <a:noFill/>
            <a:ln w="9525">
              <a:noFill/>
              <a:miter lim="800000"/>
              <a:headEnd/>
              <a:tailEnd/>
            </a:ln>
          </p:spPr>
        </p:pic>
        <p:pic>
          <p:nvPicPr>
            <p:cNvPr id="14" name="Picture 5" descr="IMG_069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100" y="1050925"/>
              <a:ext cx="1320800" cy="989013"/>
            </a:xfrm>
            <a:prstGeom prst="rect">
              <a:avLst/>
            </a:prstGeom>
            <a:noFill/>
            <a:ln w="9525">
              <a:solidFill>
                <a:schemeClr val="tx1"/>
              </a:solidFill>
              <a:miter lim="800000"/>
              <a:headEnd/>
              <a:tailEnd/>
            </a:ln>
          </p:spPr>
        </p:pic>
      </p:grpSp>
      <p:pic>
        <p:nvPicPr>
          <p:cNvPr id="56322" name="Picture 7" descr="Untitled"/>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7425" y="4013200"/>
            <a:ext cx="3944938" cy="2451100"/>
          </a:xfrm>
          <a:prstGeom prst="rect">
            <a:avLst/>
          </a:prstGeom>
          <a:noFill/>
          <a:ln w="9525">
            <a:noFill/>
            <a:miter lim="800000"/>
            <a:headEnd/>
            <a:tailEnd/>
          </a:ln>
        </p:spPr>
      </p:pic>
      <p:sp>
        <p:nvSpPr>
          <p:cNvPr id="56323" name="Rectangle 2"/>
          <p:cNvSpPr>
            <a:spLocks noChangeArrowheads="1"/>
          </p:cNvSpPr>
          <p:nvPr/>
        </p:nvSpPr>
        <p:spPr bwMode="auto">
          <a:xfrm>
            <a:off x="730250" y="2457450"/>
            <a:ext cx="3363913" cy="1016000"/>
          </a:xfrm>
          <a:prstGeom prst="rect">
            <a:avLst/>
          </a:prstGeom>
          <a:noFill/>
          <a:ln w="9525">
            <a:noFill/>
            <a:miter lim="800000"/>
            <a:headEnd/>
            <a:tailEnd/>
          </a:ln>
        </p:spPr>
        <p:txBody>
          <a:bodyPr>
            <a:prstTxWarp prst="textNoShape">
              <a:avLst/>
            </a:prstTxWarp>
            <a:spAutoFit/>
          </a:bodyPr>
          <a:lstStyle/>
          <a:p>
            <a:pPr algn="ctr" eaLnBrk="0" hangingPunct="0"/>
            <a:r>
              <a:rPr lang="en-US" sz="2000">
                <a:solidFill>
                  <a:srgbClr val="000000"/>
                </a:solidFill>
                <a:latin typeface="Calibri" charset="0"/>
                <a:ea typeface="Arial" charset="0"/>
                <a:cs typeface="Arial" charset="0"/>
              </a:rPr>
              <a:t>TC impact on upper ocean effect of Hurricanes Gustav and Ike (2008)</a:t>
            </a:r>
          </a:p>
        </p:txBody>
      </p:sp>
      <p:pic>
        <p:nvPicPr>
          <p:cNvPr id="56324" name="Picture 8" descr="Untitle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850" y="3725863"/>
            <a:ext cx="4060825" cy="2555875"/>
          </a:xfrm>
          <a:prstGeom prst="rect">
            <a:avLst/>
          </a:prstGeom>
          <a:noFill/>
          <a:ln w="9525">
            <a:noFill/>
            <a:miter lim="800000"/>
            <a:headEnd/>
            <a:tailEnd/>
          </a:ln>
        </p:spPr>
      </p:pic>
      <p:grpSp>
        <p:nvGrpSpPr>
          <p:cNvPr id="3" name="Group 11"/>
          <p:cNvGrpSpPr>
            <a:grpSpLocks noChangeAspect="1"/>
          </p:cNvGrpSpPr>
          <p:nvPr/>
        </p:nvGrpSpPr>
        <p:grpSpPr bwMode="auto">
          <a:xfrm>
            <a:off x="4795748" y="3742622"/>
            <a:ext cx="3837375" cy="2741422"/>
            <a:chOff x="4597400" y="1370013"/>
            <a:chExt cx="3968750" cy="2833687"/>
          </a:xfrm>
        </p:grpSpPr>
        <p:pic>
          <p:nvPicPr>
            <p:cNvPr id="56330" name="Picture 9" descr="draft_plan_4.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7400" y="1370013"/>
              <a:ext cx="3951288" cy="2833687"/>
            </a:xfrm>
            <a:prstGeom prst="rect">
              <a:avLst/>
            </a:prstGeom>
            <a:noFill/>
            <a:ln w="9525">
              <a:noFill/>
              <a:miter lim="800000"/>
              <a:headEnd/>
              <a:tailEnd/>
            </a:ln>
          </p:spPr>
        </p:pic>
        <p:pic>
          <p:nvPicPr>
            <p:cNvPr id="44042" name="Picture 9" descr="gustav.jpg"/>
            <p:cNvPicPr>
              <a:picLocks noChangeAspect="1"/>
            </p:cNvPicPr>
            <p:nvPr/>
          </p:nvPicPr>
          <p:blipFill>
            <a:blip r:embed="rId8" cstate="screen">
              <a:clrChange>
                <a:clrFrom>
                  <a:srgbClr val="FFFFFF"/>
                </a:clrFrom>
                <a:clrTo>
                  <a:srgbClr val="FFFFFF">
                    <a:alpha val="0"/>
                  </a:srgbClr>
                </a:clrTo>
              </a:clrChange>
              <a:alphaModFix/>
              <a:duotone>
                <a:prstClr val="black"/>
                <a:schemeClr val="tx2">
                  <a:tint val="45000"/>
                  <a:satMod val="400000"/>
                </a:schemeClr>
              </a:duotone>
              <a:lum bright="-100000" contrast="29000"/>
              <a:extLst>
                <a:ext uri="{28A0092B-C50C-407E-A947-70E740481C1C}">
                  <a14:useLocalDpi xmlns:a14="http://schemas.microsoft.com/office/drawing/2010/main"/>
                </a:ext>
              </a:extLst>
            </a:blip>
            <a:srcRect/>
            <a:stretch>
              <a:fillRect/>
            </a:stretch>
          </p:blipFill>
          <p:spPr bwMode="auto">
            <a:xfrm>
              <a:off x="5580063" y="1477963"/>
              <a:ext cx="2986087" cy="2470150"/>
            </a:xfrm>
            <a:prstGeom prst="rect">
              <a:avLst/>
            </a:prstGeom>
            <a:noFill/>
            <a:ln w="9525">
              <a:noFill/>
              <a:miter lim="800000"/>
              <a:headEnd/>
              <a:tailEnd/>
            </a:ln>
          </p:spPr>
        </p:pic>
      </p:grpSp>
      <p:sp>
        <p:nvSpPr>
          <p:cNvPr id="56326" name="Rectangle 11"/>
          <p:cNvSpPr>
            <a:spLocks noGrp="1" noChangeArrowheads="1"/>
          </p:cNvSpPr>
          <p:nvPr>
            <p:ph type="title" idx="4294967295"/>
          </p:nvPr>
        </p:nvSpPr>
        <p:spPr>
          <a:xfrm>
            <a:off x="0" y="0"/>
            <a:ext cx="8134350" cy="1371600"/>
          </a:xfrm>
        </p:spPr>
        <p:txBody>
          <a:bodyPr/>
          <a:lstStyle/>
          <a:p>
            <a:r>
              <a:rPr lang="en-US" sz="4400" dirty="0" smtClean="0">
                <a:latin typeface="Calibri" charset="0"/>
                <a:ea typeface="Calibri" charset="0"/>
                <a:cs typeface="Calibri" charset="0"/>
              </a:rPr>
              <a:t>Improved Use of Observations:</a:t>
            </a:r>
            <a:br>
              <a:rPr lang="en-US" sz="4400" dirty="0" smtClean="0">
                <a:latin typeface="Calibri" charset="0"/>
                <a:ea typeface="Calibri" charset="0"/>
                <a:cs typeface="Calibri" charset="0"/>
              </a:rPr>
            </a:br>
            <a:r>
              <a:rPr lang="en-US" sz="3200" dirty="0" smtClean="0">
                <a:latin typeface="Calibri" charset="0"/>
                <a:ea typeface="Arial" charset="0"/>
                <a:cs typeface="Arial" charset="0"/>
              </a:rPr>
              <a:t>Air-sea interaction &amp; upper ocean</a:t>
            </a:r>
            <a:endParaRPr lang="en-US" sz="4400" dirty="0" smtClean="0">
              <a:latin typeface="Calibri" charset="0"/>
              <a:cs typeface="ＭＳ Ｐゴシック" charset="-128"/>
            </a:endParaRPr>
          </a:p>
        </p:txBody>
      </p:sp>
      <p:sp>
        <p:nvSpPr>
          <p:cNvPr id="34823" name="Text Box 4"/>
          <p:cNvSpPr txBox="1">
            <a:spLocks noChangeArrowheads="1"/>
          </p:cNvSpPr>
          <p:nvPr/>
        </p:nvSpPr>
        <p:spPr bwMode="auto">
          <a:xfrm>
            <a:off x="419100" y="1444625"/>
            <a:ext cx="3944938" cy="8318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spAutoFit/>
          </a:bodyPr>
          <a:lstStyle/>
          <a:p>
            <a:pPr algn="ctr" eaLnBrk="0" hangingPunct="0">
              <a:defRPr/>
            </a:pPr>
            <a:r>
              <a:rPr lang="en-US" b="1" dirty="0">
                <a:latin typeface="Calibri" charset="0"/>
                <a:ea typeface="Arial" charset="0"/>
                <a:cs typeface="Arial" charset="0"/>
              </a:rPr>
              <a:t>Targeted upper ocean observations</a:t>
            </a:r>
          </a:p>
        </p:txBody>
      </p:sp>
      <p:sp>
        <p:nvSpPr>
          <p:cNvPr id="44037" name="Rectangle 3"/>
          <p:cNvSpPr>
            <a:spLocks noChangeArrowheads="1"/>
          </p:cNvSpPr>
          <p:nvPr/>
        </p:nvSpPr>
        <p:spPr bwMode="auto">
          <a:xfrm>
            <a:off x="488950" y="3733800"/>
            <a:ext cx="2589213" cy="5842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eaLnBrk="0" hangingPunct="0">
              <a:defRPr/>
            </a:pPr>
            <a:r>
              <a:rPr lang="en-US" sz="1600" dirty="0">
                <a:latin typeface="Calibri"/>
                <a:ea typeface="Arial" charset="0"/>
                <a:cs typeface="Calibri"/>
              </a:rPr>
              <a:t>CBLAST</a:t>
            </a:r>
          </a:p>
          <a:p>
            <a:pPr eaLnBrk="0" hangingPunct="0">
              <a:defRPr/>
            </a:pPr>
            <a:r>
              <a:rPr lang="en-US" sz="1600" dirty="0">
                <a:latin typeface="Calibri"/>
                <a:ea typeface="Arial" charset="0"/>
                <a:cs typeface="Calibri"/>
              </a:rPr>
              <a:t>Waves from 200’ in Isabel</a:t>
            </a:r>
          </a:p>
        </p:txBody>
      </p:sp>
      <p:sp>
        <p:nvSpPr>
          <p:cNvPr id="56329" name="Text Box 6"/>
          <p:cNvSpPr txBox="1">
            <a:spLocks noChangeArrowheads="1"/>
          </p:cNvSpPr>
          <p:nvPr/>
        </p:nvSpPr>
        <p:spPr bwMode="auto">
          <a:xfrm>
            <a:off x="5584825" y="6620175"/>
            <a:ext cx="2981843"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ea typeface="Calibri" charset="0"/>
                <a:cs typeface="Calibri" charset="0"/>
              </a:rPr>
              <a:t>E. Uhlhorn, AOML/HRD</a:t>
            </a:r>
            <a:r>
              <a:rPr lang="en-US" sz="1100" dirty="0">
                <a:latin typeface="Calibri" charset="0"/>
                <a:ea typeface="Arial" charset="0"/>
                <a:cs typeface="Arial" charset="0"/>
              </a:rPr>
              <a:t>, R. Lumpkin AOML/PhOD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23755</TotalTime>
  <Words>1467</Words>
  <Application>Microsoft Macintosh PowerPoint</Application>
  <PresentationFormat>On-screen Show (4:3)</PresentationFormat>
  <Paragraphs>208</Paragraphs>
  <Slides>13</Slides>
  <Notes>10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HFIP Advancements in Hurricane Research</vt:lpstr>
      <vt:lpstr>The Good – Track forecast improvements</vt:lpstr>
      <vt:lpstr>PowerPoint Presentation</vt:lpstr>
      <vt:lpstr>How to get there?</vt:lpstr>
      <vt:lpstr>What: HFIP Activities</vt:lpstr>
      <vt:lpstr> </vt:lpstr>
      <vt:lpstr>Improved Use of Observations: Intensity Forecast experiment (IFEX)</vt:lpstr>
      <vt:lpstr>Improved Use of Observations: HFIP 2010 Demo: Earl</vt:lpstr>
      <vt:lpstr>Improved Use of Observations: Air-sea interaction &amp; upper ocean</vt:lpstr>
      <vt:lpstr>What in 2011?</vt:lpstr>
      <vt:lpstr>Keys to Success</vt:lpstr>
      <vt:lpstr> CAUSE3 Collaboration</vt:lpstr>
      <vt:lpstr>PowerPoint Presentation</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462</cp:revision>
  <cp:lastPrinted>2009-09-22T14:42:08Z</cp:lastPrinted>
  <dcterms:created xsi:type="dcterms:W3CDTF">2011-08-19T17:05:54Z</dcterms:created>
  <dcterms:modified xsi:type="dcterms:W3CDTF">2012-01-27T20:19:33Z</dcterms:modified>
</cp:coreProperties>
</file>