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256" r:id="rId2"/>
    <p:sldId id="573" r:id="rId3"/>
    <p:sldId id="557" r:id="rId4"/>
    <p:sldId id="568" r:id="rId5"/>
    <p:sldId id="563" r:id="rId6"/>
    <p:sldId id="553" r:id="rId7"/>
    <p:sldId id="554" r:id="rId8"/>
    <p:sldId id="556" r:id="rId9"/>
    <p:sldId id="572" r:id="rId10"/>
    <p:sldId id="569" r:id="rId11"/>
    <p:sldId id="575" r:id="rId12"/>
    <p:sldId id="570" r:id="rId13"/>
    <p:sldId id="481" r:id="rId14"/>
    <p:sldId id="478" r:id="rId15"/>
    <p:sldId id="507" r:id="rId16"/>
    <p:sldId id="551" r:id="rId17"/>
    <p:sldId id="577" r:id="rId18"/>
    <p:sldId id="536" r:id="rId19"/>
    <p:sldId id="578" r:id="rId20"/>
    <p:sldId id="549" r:id="rId21"/>
    <p:sldId id="484" r:id="rId22"/>
    <p:sldId id="545" r:id="rId23"/>
    <p:sldId id="535" r:id="rId24"/>
    <p:sldId id="576" r:id="rId25"/>
    <p:sldId id="579"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C4"/>
    <a:srgbClr val="FFFFD4"/>
    <a:srgbClr val="FFF77E"/>
    <a:srgbClr val="3E5B85"/>
    <a:srgbClr val="2A4973"/>
    <a:srgbClr val="345A8E"/>
    <a:srgbClr val="D49595"/>
    <a:srgbClr val="B38793"/>
    <a:srgbClr val="947C92"/>
    <a:srgbClr val="4B6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1" autoAdjust="0"/>
  </p:normalViewPr>
  <p:slideViewPr>
    <p:cSldViewPr snapToGrid="0">
      <p:cViewPr varScale="1">
        <p:scale>
          <a:sx n="143" d="100"/>
          <a:sy n="143" d="100"/>
        </p:scale>
        <p:origin x="-344" y="-64"/>
      </p:cViewPr>
      <p:guideLst>
        <p:guide orient="horz" pos="7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rks:Documents:HRD:FY12:Groups:DA:HFIP%20intensity%20improve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5"/>
          <c:order val="0"/>
          <c:tx>
            <c:strRef>
              <c:f>Sheet1!$G$1</c:f>
              <c:strCache>
                <c:ptCount val="1"/>
                <c:pt idx="0">
                  <c:v>HEDAS</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Sheet1!$G$2:$G$11</c:f>
              <c:numCache>
                <c:formatCode>0%</c:formatCode>
                <c:ptCount val="10"/>
                <c:pt idx="0">
                  <c:v>-0.558441558441558</c:v>
                </c:pt>
                <c:pt idx="1">
                  <c:v>-0.148514851485148</c:v>
                </c:pt>
                <c:pt idx="2">
                  <c:v>0.0427350427350427</c:v>
                </c:pt>
                <c:pt idx="3">
                  <c:v>0.131386861313869</c:v>
                </c:pt>
                <c:pt idx="5">
                  <c:v>0.3375</c:v>
                </c:pt>
                <c:pt idx="7">
                  <c:v>0.22289156626506</c:v>
                </c:pt>
                <c:pt idx="9">
                  <c:v>0.0588235294117647</c:v>
                </c:pt>
              </c:numCache>
            </c:numRef>
          </c:val>
        </c:ser>
        <c:ser>
          <c:idx val="6"/>
          <c:order val="1"/>
          <c:tx>
            <c:strRef>
              <c:f>Sheet1!$H$1</c:f>
              <c:strCache>
                <c:ptCount val="1"/>
                <c:pt idx="0">
                  <c:v>PSU EnKF</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Sheet1!$A$2:$A$11</c:f>
              <c:numCache>
                <c:formatCode>General</c:formatCode>
                <c:ptCount val="10"/>
                <c:pt idx="0">
                  <c:v>12.0</c:v>
                </c:pt>
                <c:pt idx="1">
                  <c:v>24.0</c:v>
                </c:pt>
                <c:pt idx="2">
                  <c:v>36.0</c:v>
                </c:pt>
                <c:pt idx="3">
                  <c:v>48.0</c:v>
                </c:pt>
                <c:pt idx="4">
                  <c:v>60.0</c:v>
                </c:pt>
                <c:pt idx="5">
                  <c:v>72.0</c:v>
                </c:pt>
                <c:pt idx="6">
                  <c:v>84.0</c:v>
                </c:pt>
                <c:pt idx="7">
                  <c:v>96.0</c:v>
                </c:pt>
                <c:pt idx="8">
                  <c:v>108.0</c:v>
                </c:pt>
                <c:pt idx="9">
                  <c:v>120.0</c:v>
                </c:pt>
              </c:numCache>
            </c:numRef>
          </c:cat>
          <c:val>
            <c:numRef>
              <c:f>Sheet1!$H$2:$H$11</c:f>
              <c:numCache>
                <c:formatCode>0%</c:formatCode>
                <c:ptCount val="10"/>
                <c:pt idx="0">
                  <c:v>-0.558441558441558</c:v>
                </c:pt>
                <c:pt idx="1">
                  <c:v>-0.198019801980198</c:v>
                </c:pt>
                <c:pt idx="2">
                  <c:v>0.188034188034188</c:v>
                </c:pt>
                <c:pt idx="3">
                  <c:v>0.233576642335766</c:v>
                </c:pt>
                <c:pt idx="5">
                  <c:v>0.425</c:v>
                </c:pt>
                <c:pt idx="7">
                  <c:v>0.385542168674699</c:v>
                </c:pt>
                <c:pt idx="9">
                  <c:v>0.264705882352941</c:v>
                </c:pt>
              </c:numCache>
            </c:numRef>
          </c:val>
        </c:ser>
        <c:dLbls>
          <c:showLegendKey val="0"/>
          <c:showVal val="0"/>
          <c:showCatName val="0"/>
          <c:showSerName val="0"/>
          <c:showPercent val="0"/>
          <c:showBubbleSize val="0"/>
        </c:dLbls>
        <c:gapWidth val="75"/>
        <c:overlap val="-25"/>
        <c:axId val="851627944"/>
        <c:axId val="851631208"/>
      </c:barChart>
      <c:catAx>
        <c:axId val="851627944"/>
        <c:scaling>
          <c:orientation val="minMax"/>
        </c:scaling>
        <c:delete val="0"/>
        <c:axPos val="b"/>
        <c:numFmt formatCode="General" sourceLinked="1"/>
        <c:majorTickMark val="cross"/>
        <c:minorTickMark val="none"/>
        <c:tickLblPos val="low"/>
        <c:spPr>
          <a:ln>
            <a:solidFill>
              <a:schemeClr val="tx1"/>
            </a:solidFill>
          </a:ln>
        </c:spPr>
        <c:txPr>
          <a:bodyPr/>
          <a:lstStyle/>
          <a:p>
            <a:pPr>
              <a:defRPr sz="1400">
                <a:latin typeface="Arial"/>
              </a:defRPr>
            </a:pPr>
            <a:endParaRPr lang="en-US"/>
          </a:p>
        </c:txPr>
        <c:crossAx val="851631208"/>
        <c:crosses val="autoZero"/>
        <c:auto val="1"/>
        <c:lblAlgn val="ctr"/>
        <c:lblOffset val="100"/>
        <c:noMultiLvlLbl val="0"/>
      </c:catAx>
      <c:valAx>
        <c:axId val="851631208"/>
        <c:scaling>
          <c:orientation val="minMax"/>
          <c:min val="-0.6"/>
        </c:scaling>
        <c:delete val="0"/>
        <c:axPos val="l"/>
        <c:majorGridlines/>
        <c:numFmt formatCode="0%" sourceLinked="1"/>
        <c:majorTickMark val="none"/>
        <c:minorTickMark val="none"/>
        <c:tickLblPos val="nextTo"/>
        <c:spPr>
          <a:ln w="9525">
            <a:noFill/>
          </a:ln>
        </c:spPr>
        <c:txPr>
          <a:bodyPr/>
          <a:lstStyle/>
          <a:p>
            <a:pPr>
              <a:defRPr sz="1400" baseline="0">
                <a:latin typeface="Arial"/>
              </a:defRPr>
            </a:pPr>
            <a:endParaRPr lang="en-US"/>
          </a:p>
        </c:txPr>
        <c:crossAx val="851627944"/>
        <c:crosses val="autoZero"/>
        <c:crossBetween val="between"/>
        <c:majorUnit val="0.1"/>
      </c:valAx>
    </c:plotArea>
    <c:legend>
      <c:legendPos val="b"/>
      <c:layout>
        <c:manualLayout>
          <c:xMode val="edge"/>
          <c:yMode val="edge"/>
          <c:x val="0.337671213633507"/>
          <c:y val="0.928090098997962"/>
          <c:w val="0.324657424864145"/>
          <c:h val="0.0669859705482606"/>
        </c:manualLayout>
      </c:layout>
      <c:overlay val="0"/>
      <c:txPr>
        <a:bodyPr/>
        <a:lstStyle/>
        <a:p>
          <a:pPr>
            <a:defRPr sz="1400">
              <a:latin typeface="Arial"/>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3F9CD97-AD0E-6546-880F-AAA28E8E6695}" type="slidenum">
              <a:rPr lang="en-US"/>
              <a:pPr>
                <a:defRPr/>
              </a:pPr>
              <a:t>‹#›</a:t>
            </a:fld>
            <a:endParaRPr lang="en-US"/>
          </a:p>
        </p:txBody>
      </p:sp>
    </p:spTree>
    <p:extLst>
      <p:ext uri="{BB962C8B-B14F-4D97-AF65-F5344CB8AC3E}">
        <p14:creationId xmlns:p14="http://schemas.microsoft.com/office/powerpoint/2010/main" val="1953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C3842FB8-34AA-8E49-BA28-BB62A479ED45}" type="slidenum">
              <a:rPr lang="en-US"/>
              <a:pPr>
                <a:defRPr/>
              </a:pPr>
              <a:t>‹#›</a:t>
            </a:fld>
            <a:endParaRPr lang="en-US"/>
          </a:p>
        </p:txBody>
      </p:sp>
    </p:spTree>
    <p:extLst>
      <p:ext uri="{BB962C8B-B14F-4D97-AF65-F5344CB8AC3E}">
        <p14:creationId xmlns:p14="http://schemas.microsoft.com/office/powerpoint/2010/main" val="16545914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BDB2F4D-818D-E64D-A5F7-EC5606CE73EE}"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z="1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15</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a:solidFill>
                  <a:srgbClr val="000000"/>
                </a:solidFill>
                <a:latin typeface="Arial" charset="0"/>
                <a:ea typeface="Arial" charset="0"/>
                <a:cs typeface="Arial" charset="0"/>
              </a:rPr>
              <a:t>UR image depicts dropsonde profiles in eyewall of Hurricane Guillermo (1997) </a:t>
            </a:r>
          </a:p>
          <a:p>
            <a:pPr>
              <a:spcBef>
                <a:spcPct val="0"/>
              </a:spcBef>
            </a:pPr>
            <a:r>
              <a:rPr lang="en-US">
                <a:solidFill>
                  <a:srgbClr val="000000"/>
                </a:solidFill>
                <a:latin typeface="Arial" charset="0"/>
                <a:ea typeface="Arial" charset="0"/>
                <a:cs typeface="Arial" charset="0"/>
              </a:rPr>
              <a:t>LR image is Doppler Wind Lidar profiles from TCS-08</a:t>
            </a:r>
          </a:p>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endParaRPr lang="en-US" dirty="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60D491E2-5682-A249-8483-3DBC51B16A3E}" type="slidenum">
              <a:rPr lang="en-US"/>
              <a:pPr>
                <a:defRPr/>
              </a:pPr>
              <a:t>18</a:t>
            </a:fld>
            <a:endParaRPr lang="en-US"/>
          </a:p>
        </p:txBody>
      </p:sp>
      <p:sp>
        <p:nvSpPr>
          <p:cNvPr id="65539" name="Rectangle 2"/>
          <p:cNvSpPr>
            <a:spLocks noGrp="1" noRot="1" noChangeAspect="1" noChangeArrowheads="1" noTextEdit="1"/>
          </p:cNvSpPr>
          <p:nvPr>
            <p:ph type="sldImg"/>
          </p:nvPr>
        </p:nvSpPr>
        <p:spPr>
          <a:xfrm>
            <a:off x="1181100" y="695325"/>
            <a:ext cx="4648200" cy="3486150"/>
          </a:xfrm>
          <a:ln/>
        </p:spPr>
      </p:sp>
      <p:sp>
        <p:nvSpPr>
          <p:cNvPr id="65540" name="Rectangle 3"/>
          <p:cNvSpPr>
            <a:spLocks noGrp="1" noChangeArrowheads="1"/>
          </p:cNvSpPr>
          <p:nvPr>
            <p:ph type="body" idx="1"/>
          </p:nvPr>
        </p:nvSpPr>
        <p:spPr>
          <a:xfrm>
            <a:off x="701675" y="4416425"/>
            <a:ext cx="5607050" cy="4184650"/>
          </a:xfrm>
          <a:noFill/>
          <a:ln/>
        </p:spPr>
        <p:txBody>
          <a:bodyPr/>
          <a:lstStyle/>
          <a:p>
            <a:pPr eaLnBrk="1" hangingPunct="1"/>
            <a:r>
              <a:rPr lang="en-US" dirty="0" smtClean="0">
                <a:latin typeface="Times New Roman" charset="0"/>
              </a:rPr>
              <a:t>2004-2010 for Intensity improvement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ＭＳ Ｐゴシック" charset="-128"/>
                <a:cs typeface="ＭＳ Ｐゴシック" charset="-128"/>
              </a:rPr>
              <a:t>HEDAS – HWRF Ensemble</a:t>
            </a:r>
            <a:r>
              <a:rPr lang="en-US" sz="1200" kern="1200" baseline="0" dirty="0" smtClean="0">
                <a:solidFill>
                  <a:schemeClr val="tx1"/>
                </a:solidFill>
                <a:effectLst/>
                <a:latin typeface="Times New Roman" charset="0"/>
                <a:ea typeface="ＭＳ Ｐゴシック" charset="-128"/>
                <a:cs typeface="ＭＳ Ｐゴシック" charset="-128"/>
              </a:rPr>
              <a:t> Kalman filter (EnKF) data assimilation system developed at HRD and very similar to PSU system – right now using an older research version of HWRF (HWRFx)</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New Roman" charset="0"/>
                <a:ea typeface="ＭＳ Ｐゴシック" charset="-128"/>
                <a:cs typeface="ＭＳ Ｐゴシック" charset="-128"/>
              </a:rPr>
              <a:t>PSU EnKF – Advanced Research WRF (ARW) EnKF data assimilation system developed by Fuqing Zhang (PSU)</a:t>
            </a:r>
            <a:endParaRPr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Times New Roman" charset="0"/>
                <a:ea typeface="ＭＳ Ｐゴシック" charset="-128"/>
                <a:cs typeface="ＭＳ Ｐゴシック" charset="-128"/>
              </a:rPr>
              <a:t>For both the track and intensity goals, the </a:t>
            </a:r>
            <a:r>
              <a:rPr lang="en-US" b="0" dirty="0" smtClean="0">
                <a:latin typeface="Times New Roman" charset="0"/>
                <a:ea typeface="ＭＳ Ｐゴシック" charset="0"/>
              </a:rPr>
              <a:t>HFIP baseline</a:t>
            </a:r>
            <a:r>
              <a:rPr lang="en-US" b="0" baseline="0" dirty="0" smtClean="0">
                <a:latin typeface="Times New Roman" charset="0"/>
                <a:ea typeface="ＭＳ Ｐゴシック" charset="0"/>
              </a:rPr>
              <a:t>  was computed from </a:t>
            </a:r>
            <a:r>
              <a:rPr lang="en-US" sz="1200" b="0" kern="1200" dirty="0" smtClean="0">
                <a:solidFill>
                  <a:schemeClr val="tx1"/>
                </a:solidFill>
                <a:effectLst/>
                <a:latin typeface="Times New Roman" charset="0"/>
                <a:ea typeface="ＭＳ Ｐゴシック" charset="-128"/>
                <a:cs typeface="ＭＳ Ｐゴシック" charset="-128"/>
              </a:rPr>
              <a:t>a consensus (equally-weighted average) of operational guidance models was utilized, evaluated for the Atlantic Basin over the period 2006-2008.</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Times New Roman" charset="0"/>
                <a:ea typeface="ＭＳ Ｐゴシック" charset="-128"/>
                <a:cs typeface="ＭＳ Ｐゴシック" charset="-128"/>
              </a:rPr>
              <a:t>Intensity</a:t>
            </a:r>
            <a:r>
              <a:rPr lang="en-US" sz="1200" b="0" kern="1200" baseline="0" dirty="0" smtClean="0">
                <a:solidFill>
                  <a:schemeClr val="tx1"/>
                </a:solidFill>
                <a:effectLst/>
                <a:latin typeface="Times New Roman" charset="0"/>
                <a:ea typeface="ＭＳ Ｐゴシック" charset="-128"/>
                <a:cs typeface="ＭＳ Ｐゴシック" charset="-128"/>
              </a:rPr>
              <a:t> error (kt) baseline by forecast hour (HR)</a:t>
            </a:r>
            <a:endParaRPr lang="en-US" sz="1200" b="0" kern="1200" dirty="0" smtClean="0">
              <a:solidFill>
                <a:schemeClr val="tx1"/>
              </a:solidFill>
              <a:effectLst/>
              <a:latin typeface="Times New Roman" charset="0"/>
              <a:ea typeface="ＭＳ Ｐゴシック" charset="-128"/>
              <a:cs typeface="ＭＳ Ｐゴシック" charset="-128"/>
            </a:endParaRPr>
          </a:p>
          <a:p>
            <a:r>
              <a:rPr lang="en-US" b="0" dirty="0" smtClean="0">
                <a:latin typeface="Times New Roman" charset="0"/>
                <a:ea typeface="ＭＳ Ｐゴシック" charset="0"/>
              </a:rPr>
              <a:t>HR     </a:t>
            </a:r>
            <a:r>
              <a:rPr lang="en-US" sz="1200" b="0" kern="1200" dirty="0" smtClean="0">
                <a:solidFill>
                  <a:schemeClr val="tx1"/>
                </a:solidFill>
                <a:effectLst/>
                <a:latin typeface="Times New Roman" charset="0"/>
                <a:ea typeface="ＭＳ Ｐゴシック" charset="-128"/>
                <a:cs typeface="ＭＳ Ｐゴシック" charset="-128"/>
              </a:rPr>
              <a:t>BASE</a:t>
            </a:r>
          </a:p>
          <a:p>
            <a:r>
              <a:rPr lang="en-US" sz="1200" b="0" kern="1200" dirty="0" smtClean="0">
                <a:solidFill>
                  <a:schemeClr val="tx1"/>
                </a:solidFill>
                <a:effectLst/>
                <a:latin typeface="Times New Roman" charset="0"/>
                <a:ea typeface="ＭＳ Ｐゴシック" charset="-128"/>
                <a:cs typeface="ＭＳ Ｐゴシック" charset="-128"/>
              </a:rPr>
              <a:t>  0        2.2</a:t>
            </a:r>
          </a:p>
          <a:p>
            <a:r>
              <a:rPr lang="en-US" sz="1200" b="0" kern="1200" dirty="0" smtClean="0">
                <a:solidFill>
                  <a:schemeClr val="tx1"/>
                </a:solidFill>
                <a:effectLst/>
                <a:latin typeface="Times New Roman" charset="0"/>
                <a:ea typeface="ＭＳ Ｐゴシック" charset="-128"/>
                <a:cs typeface="ＭＳ Ｐゴシック" charset="-128"/>
              </a:rPr>
              <a:t>12        7.7</a:t>
            </a:r>
          </a:p>
          <a:p>
            <a:r>
              <a:rPr lang="en-US" sz="1200" b="0" kern="1200" dirty="0" smtClean="0">
                <a:solidFill>
                  <a:schemeClr val="tx1"/>
                </a:solidFill>
                <a:effectLst/>
                <a:latin typeface="Times New Roman" charset="0"/>
                <a:ea typeface="ＭＳ Ｐゴシック" charset="-128"/>
                <a:cs typeface="ＭＳ Ｐゴシック" charset="-128"/>
              </a:rPr>
              <a:t>24      10.1</a:t>
            </a:r>
          </a:p>
          <a:p>
            <a:r>
              <a:rPr lang="en-US" sz="1200" b="0" kern="1200" dirty="0" smtClean="0">
                <a:solidFill>
                  <a:schemeClr val="tx1"/>
                </a:solidFill>
                <a:effectLst/>
                <a:latin typeface="Times New Roman" charset="0"/>
                <a:ea typeface="ＭＳ Ｐゴシック" charset="-128"/>
                <a:cs typeface="ＭＳ Ｐゴシック" charset="-128"/>
              </a:rPr>
              <a:t>36      11.7</a:t>
            </a:r>
          </a:p>
          <a:p>
            <a:r>
              <a:rPr lang="en-US" sz="1200" b="0" kern="1200" dirty="0" smtClean="0">
                <a:solidFill>
                  <a:schemeClr val="tx1"/>
                </a:solidFill>
                <a:effectLst/>
                <a:latin typeface="Times New Roman" charset="0"/>
                <a:ea typeface="ＭＳ Ｐゴシック" charset="-128"/>
                <a:cs typeface="ＭＳ Ｐゴシック" charset="-128"/>
              </a:rPr>
              <a:t>48      13.7</a:t>
            </a:r>
          </a:p>
          <a:p>
            <a:r>
              <a:rPr lang="en-US" sz="1200" b="0" kern="1200" dirty="0" smtClean="0">
                <a:solidFill>
                  <a:schemeClr val="tx1"/>
                </a:solidFill>
                <a:effectLst/>
                <a:latin typeface="Times New Roman" charset="0"/>
                <a:ea typeface="ＭＳ Ｐゴシック" charset="-128"/>
                <a:cs typeface="ＭＳ Ｐゴシック" charset="-128"/>
              </a:rPr>
              <a:t>72      16.0</a:t>
            </a:r>
          </a:p>
          <a:p>
            <a:r>
              <a:rPr lang="en-US" sz="1200" b="0" kern="1200" dirty="0" smtClean="0">
                <a:solidFill>
                  <a:schemeClr val="tx1"/>
                </a:solidFill>
                <a:effectLst/>
                <a:latin typeface="Times New Roman" charset="0"/>
                <a:ea typeface="ＭＳ Ｐゴシック" charset="-128"/>
                <a:cs typeface="ＭＳ Ｐゴシック" charset="-128"/>
              </a:rPr>
              <a:t>96      16.6</a:t>
            </a:r>
          </a:p>
          <a:p>
            <a:r>
              <a:rPr lang="en-US" sz="1200" b="0" kern="1200" dirty="0" smtClean="0">
                <a:solidFill>
                  <a:schemeClr val="tx1"/>
                </a:solidFill>
                <a:effectLst/>
                <a:latin typeface="Times New Roman" charset="0"/>
                <a:ea typeface="ＭＳ Ｐゴシック" charset="-128"/>
                <a:cs typeface="ＭＳ Ｐゴシック" charset="-128"/>
              </a:rPr>
              <a:t>120</a:t>
            </a:r>
            <a:r>
              <a:rPr lang="en-US" sz="1200" b="0" kern="1200" baseline="0" dirty="0" smtClean="0">
                <a:solidFill>
                  <a:schemeClr val="tx1"/>
                </a:solidFill>
                <a:effectLst/>
                <a:latin typeface="Times New Roman" charset="0"/>
                <a:ea typeface="ＭＳ Ｐゴシック" charset="-128"/>
                <a:cs typeface="ＭＳ Ｐゴシック" charset="-128"/>
              </a:rPr>
              <a:t>    </a:t>
            </a:r>
            <a:r>
              <a:rPr lang="en-US" sz="1200" b="0" kern="1200" dirty="0" smtClean="0">
                <a:solidFill>
                  <a:schemeClr val="tx1"/>
                </a:solidFill>
                <a:effectLst/>
                <a:latin typeface="Times New Roman" charset="0"/>
                <a:ea typeface="ＭＳ Ｐゴシック" charset="-128"/>
                <a:cs typeface="ＭＳ Ｐゴシック" charset="-128"/>
              </a:rPr>
              <a:t>17.0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Evolution  of axisymmetric mean</a:t>
            </a:r>
            <a:r>
              <a:rPr lang="en-US" baseline="0" dirty="0" smtClean="0"/>
              <a:t> tangential wind profile during the RI of Hurricane Earl (first 5 P-3 missions (red bars in top right image)</a:t>
            </a:r>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B64550E-393D-5043-8311-CF61984AE07A}" type="slidenum">
              <a:rPr lang="en-US">
                <a:latin typeface="Helvetica Neue Light" charset="0"/>
                <a:sym typeface="Helvetica Neue Light" charset="0"/>
              </a:rPr>
              <a:pPr>
                <a:defRPr/>
              </a:pPr>
              <a:t>21</a:t>
            </a:fld>
            <a:endParaRPr lang="en-US">
              <a:latin typeface="Helvetica Neue Light" charset="0"/>
              <a:sym typeface="Helvetica Neue Light"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Helvetica Neue Ligh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solidFill>
                  <a:srgbClr val="FFFFFF"/>
                </a:solidFill>
                <a:latin typeface="Calibri" charset="0"/>
              </a:rPr>
              <a:t>Comparison of composites using different horizontal resolution</a:t>
            </a:r>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205 storms flown</a:t>
            </a:r>
            <a:r>
              <a:rPr lang="en-US" baseline="0" dirty="0" smtClean="0"/>
              <a:t> </a:t>
            </a:r>
            <a:r>
              <a:rPr lang="en-US" dirty="0" smtClean="0"/>
              <a:t>total up to 2005,</a:t>
            </a:r>
            <a:r>
              <a:rPr lang="en-US" baseline="0" dirty="0" smtClean="0"/>
              <a:t> </a:t>
            </a:r>
            <a:r>
              <a:rPr lang="en-US" dirty="0" smtClean="0"/>
              <a:t>89 prior to my arrival at HRD in 1980, 126 since 1980</a:t>
            </a:r>
          </a:p>
          <a:p>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25</a:t>
            </a:fld>
            <a:endParaRPr lang="en-US"/>
          </a:p>
        </p:txBody>
      </p:sp>
    </p:spTree>
    <p:extLst>
      <p:ext uri="{BB962C8B-B14F-4D97-AF65-F5344CB8AC3E}">
        <p14:creationId xmlns:p14="http://schemas.microsoft.com/office/powerpoint/2010/main" val="88215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DC664-688D-9E4C-97F7-6758DF1A359B}" type="slidenum">
              <a:rPr lang="en-US"/>
              <a:pPr/>
              <a:t>3</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A7346-3050-874E-B13C-C12FAFF802FC}" type="slidenum">
              <a:rPr lang="en-US"/>
              <a:pPr/>
              <a:t>4</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xfrm>
            <a:off x="934407" y="4416573"/>
            <a:ext cx="5141588" cy="418338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FA89D-02B2-0040-81E3-6B460F028D1F}" type="slidenum">
              <a:rPr lang="en-US"/>
              <a:pPr/>
              <a:t>6</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D0EFC-24F7-6E41-BF1B-F0922D0849DA}" type="slidenum">
              <a:rPr lang="en-US"/>
              <a:pPr/>
              <a:t>7</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xfrm>
            <a:off x="934407" y="4416573"/>
            <a:ext cx="5141588" cy="418338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8670E-A068-2A4E-B32A-70741DEFF0D2}" type="slidenum">
              <a:rPr lang="en-US"/>
              <a:pPr/>
              <a:t>8</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xfrm>
            <a:off x="934407" y="4416573"/>
            <a:ext cx="5141588" cy="4183380"/>
          </a:xfrm>
        </p:spPr>
        <p:txBody>
          <a:bodyPr/>
          <a:lstStyle/>
          <a:p>
            <a:r>
              <a:rPr lang="en-US"/>
              <a:t>Ice: Grey Probe, 1.92 mm view, 30 um resolution</a:t>
            </a:r>
          </a:p>
          <a:p>
            <a:r>
              <a:rPr lang="en-US"/>
              <a:t>Water: Precipitation  Probe, 9.60 mm view, 150 um resolution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1658B-7301-1A4B-AECD-5AA95AAA849E}" type="slidenum">
              <a:rPr lang="en-US"/>
              <a:pPr/>
              <a:t>9</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1A3C04-10AC-9546-88BC-9A6EF041DEA4}" type="slidenum">
              <a:rPr lang="en-US">
                <a:latin typeface="Arial" charset="0"/>
                <a:ea typeface="ＭＳ Ｐゴシック" charset="-128"/>
                <a:cs typeface="ＭＳ Ｐゴシック" charset="-128"/>
              </a:rPr>
              <a:pPr/>
              <a:t>13</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atin typeface="Arial" charset="0"/>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sz="80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B4E59DC-1EB1-8D42-B81E-81A970052E8A}" type="slidenum">
              <a:rPr lang="en-US">
                <a:latin typeface="Arial" charset="0"/>
                <a:ea typeface="ＭＳ Ｐゴシック" charset="-128"/>
                <a:cs typeface="ＭＳ Ｐゴシック" charset="-128"/>
              </a:rPr>
              <a:pPr/>
              <a:t>14</a:t>
            </a:fld>
            <a:endParaRPr lang="en-US">
              <a:latin typeface="Arial" charset="0"/>
              <a:ea typeface="ＭＳ Ｐゴシック" charset="-128"/>
              <a:cs typeface="ＭＳ Ｐゴシック" charset="-128"/>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 IFEX is multi-year data collection effort to test data flow to initialize HWRF and for use in model data sets. IFEX is partnership with NWS, NESDIS, &amp; AOC</a:t>
            </a:r>
          </a:p>
          <a:p>
            <a:r>
              <a:rPr lang="en-US">
                <a:latin typeface="Arial" charset="0"/>
              </a:rPr>
              <a:t>• HRD developed the capability to make a three-dimensional analysis from automatically quality-controlled Doppler data as part of JHT and a G-IV Doppler radar upgrade proposals.  Horizontal and vertical cross sections of these analyses were transmitted from the P3 to NHC.  The three-dimensional analyses have a vertical resolution of .5 km and a horizontal resolution of 4 km.  Analyses of the horizontal and vertical distribution of radius-height-averaged winds are examples of those sent to NHC in nearly all storms for the late phase of IFEX.  HRD cooperated with NHC to produce analyses of the greatest interest to NHC, namely the 4-km x 4-km x 0.5-km analyses at 500 m and 1 km.</a:t>
            </a:r>
          </a:p>
          <a:p>
            <a:r>
              <a:rPr lang="en-US">
                <a:latin typeface="Arial" charset="0"/>
              </a:rPr>
              <a:t>• Goal is to provide QC Doppler radar-radial-velocity observations from NOAA G-IV and WP-3D aircraft in real time to EMC for assimilation into HWRF. HWRF will be able to use data at 1.5 km horizontal resolution and finer vertical resolution to initialize winds in  TC core and immediate environments. Only way to consistently obtain such data is X-Band airborne Doppler radar. 14 real-time analyses sent via SATCOM for NHC in Katrina</a:t>
            </a:r>
          </a:p>
          <a:p>
            <a:r>
              <a:rPr lang="en-US">
                <a:latin typeface="Arial" charset="0"/>
              </a:rPr>
              <a:t>Katrina:	5 analyses on 25 August</a:t>
            </a:r>
          </a:p>
          <a:p>
            <a:r>
              <a:rPr lang="en-US">
                <a:latin typeface="Arial" charset="0"/>
              </a:rPr>
              <a:t>	4 analyses on 27 August</a:t>
            </a:r>
          </a:p>
          <a:p>
            <a:r>
              <a:rPr lang="en-US">
                <a:latin typeface="Arial" charset="0"/>
              </a:rPr>
              <a:t>	5 analyses on 28 August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6"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sz="1800">
                <a:latin typeface="Arial" pitchFamily="-112" charset="0"/>
                <a:ea typeface="+mn-ea"/>
                <a:cs typeface="+mn-cs"/>
              </a:defRPr>
            </a:lvl1pPr>
          </a:lstStyle>
          <a:p>
            <a:pPr>
              <a:defRPr/>
            </a:pPr>
            <a:fld id="{D19E9111-3B7F-084D-AC68-B7F33259BE50}" type="slidenum">
              <a:rPr lang="en-US"/>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761E0F4F-6EFA-A943-A094-4E403F290228}"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3704EED9-68E7-A240-900E-389E26DA9B71}"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814D12ED-7692-3943-AFF9-83E8CC28BE64}" type="slidenum">
              <a:rPr lang="en-US"/>
              <a:pPr>
                <a:defRPr/>
              </a:pPr>
              <a:t>‹#›</a:t>
            </a:fld>
            <a:endParaRPr lang="en-US"/>
          </a:p>
        </p:txBody>
      </p:sp>
      <p:sp>
        <p:nvSpPr>
          <p:cNvPr id="5" name="Rectangle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D9B75231-8162-F241-B298-98233449A08E}" type="slidenum">
              <a:rPr lang="en-US"/>
              <a:pPr>
                <a:defRPr/>
              </a:pPr>
              <a:t>‹#›</a:t>
            </a:fld>
            <a:endParaRPr lang="en-US"/>
          </a:p>
        </p:txBody>
      </p:sp>
      <p:sp>
        <p:nvSpPr>
          <p:cNvPr id="6" name="Footer Placeholder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6A810085-A90C-9F4F-9A91-761A7A58773B}" type="slidenum">
              <a:rPr lang="en-US"/>
              <a:pPr>
                <a:defRPr/>
              </a:pPr>
              <a:t>‹#›</a:t>
            </a:fld>
            <a:endParaRPr lang="en-US"/>
          </a:p>
        </p:txBody>
      </p:sp>
      <p:sp>
        <p:nvSpPr>
          <p:cNvPr id="8" name="Rectangle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A5869996-589A-0F4E-9FD0-0E52137F9163}"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a:lstStyle>
            <a:lvl1pPr>
              <a:defRPr sz="1800">
                <a:latin typeface="Arial" charset="0"/>
                <a:ea typeface="+mn-ea"/>
                <a:cs typeface="+mn-cs"/>
              </a:defRPr>
            </a:lvl1pPr>
          </a:lstStyle>
          <a:p>
            <a:pPr>
              <a:defRPr/>
            </a:pPr>
            <a:fld id="{C884061C-4F70-0540-BAB4-5B15701E8A8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gif"/><Relationship Id="rId16" Type="http://schemas.openxmlformats.org/officeDocument/2006/relationships/image" Target="../media/image4.jpe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24000"/>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0E299CCD-915E-324B-86DD-A2D9A897A336}"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3" name="Picture 2" descr="noaap3.gif"/>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804726" y="643527"/>
            <a:ext cx="1296074" cy="382733"/>
          </a:xfrm>
          <a:prstGeom prst="rect">
            <a:avLst/>
          </a:prstGeom>
        </p:spPr>
      </p:pic>
      <p:pic>
        <p:nvPicPr>
          <p:cNvPr id="17" name="Picture 16" descr="noaap3.gif"/>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499223" y="113367"/>
            <a:ext cx="1296074" cy="382733"/>
          </a:xfrm>
          <a:prstGeom prst="rect">
            <a:avLst/>
          </a:prstGeom>
        </p:spPr>
      </p:pic>
      <p:pic>
        <p:nvPicPr>
          <p:cNvPr id="2" name="Picture 1" descr="BAMS_cover_30Years.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47651" y="6424834"/>
            <a:ext cx="326301" cy="437930"/>
          </a:xfrm>
          <a:prstGeom prst="rect">
            <a:avLst/>
          </a:prstGeom>
        </p:spPr>
      </p:pic>
      <p:pic>
        <p:nvPicPr>
          <p:cNvPr id="6" name="Picture 5" descr="Dorst(2007) (dragged).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37970" y="6424448"/>
            <a:ext cx="324311" cy="438702"/>
          </a:xfrm>
          <a:prstGeom prst="rect">
            <a:avLst/>
          </a:prstGeom>
        </p:spPr>
      </p:pic>
      <p:sp>
        <p:nvSpPr>
          <p:cNvPr id="1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smtClean="0"/>
              <a:t>F. Marks 25 January 2012</a:t>
            </a:r>
            <a:endParaRPr lang="en-US"/>
          </a:p>
        </p:txBody>
      </p:sp>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iming>
    <p:tnLst>
      <p:par>
        <p:cTn xmlns:p14="http://schemas.microsoft.com/office/powerpoint/2010/main" id="1" dur="indefinite" restart="never" nodeType="tmRoot"/>
      </p:par>
    </p:tnLst>
  </p:timing>
  <p:hf sldNum="0"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jpeg"/><Relationship Id="rId7" Type="http://schemas.openxmlformats.org/officeDocument/2006/relationships/image" Target="../media/image47.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png"/><Relationship Id="rId9" Type="http://schemas.openxmlformats.org/officeDocument/2006/relationships/image" Target="../media/image54.jpeg"/><Relationship Id="rId10" Type="http://schemas.openxmlformats.org/officeDocument/2006/relationships/image" Target="../media/image55.png"/><Relationship Id="rId11" Type="http://schemas.openxmlformats.org/officeDocument/2006/relationships/image" Target="../media/image56.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56.gif"/><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2.png"/><Relationship Id="rId6" Type="http://schemas.openxmlformats.org/officeDocument/2006/relationships/image" Target="../media/image63.png"/><Relationship Id="rId7" Type="http://schemas.microsoft.com/office/2007/relationships/hdphoto" Target="../media/hdphoto2.wdp"/><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56.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6.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56.gif"/><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emf"/><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1" Type="http://schemas.openxmlformats.org/officeDocument/2006/relationships/image" Target="../media/image56.gi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56.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56.gif"/><Relationship Id="rId7" Type="http://schemas.openxmlformats.org/officeDocument/2006/relationships/image" Target="../media/image86.emf"/><Relationship Id="rId8" Type="http://schemas.openxmlformats.org/officeDocument/2006/relationships/image" Target="../media/image87.emf"/><Relationship Id="rId9"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image" Target="../media/image101.jpeg"/><Relationship Id="rId10" Type="http://schemas.openxmlformats.org/officeDocument/2006/relationships/image" Target="../media/image102.jpeg"/><Relationship Id="rId11" Type="http://schemas.openxmlformats.org/officeDocument/2006/relationships/image" Target="../media/image10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Dept of Commerce S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6010275"/>
            <a:ext cx="825500" cy="820738"/>
          </a:xfrm>
          <a:prstGeom prst="rect">
            <a:avLst/>
          </a:prstGeom>
          <a:noFill/>
          <a:effectLst>
            <a:outerShdw blurRad="63500" dist="37026" dir="7998880" algn="ctr" rotWithShape="0">
              <a:schemeClr val="bg2">
                <a:alpha val="50000"/>
              </a:schemeClr>
            </a:outerShdw>
          </a:effectLst>
        </p:spPr>
      </p:pic>
      <p:pic>
        <p:nvPicPr>
          <p:cNvPr id="2058" name="Picture 10" descr="NOA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5188" y="6040438"/>
            <a:ext cx="779462" cy="779462"/>
          </a:xfrm>
          <a:prstGeom prst="rect">
            <a:avLst/>
          </a:prstGeom>
          <a:noFill/>
          <a:effectLst>
            <a:outerShdw blurRad="63500" dist="37026" dir="7998880" algn="ctr" rotWithShape="0">
              <a:schemeClr val="bg2">
                <a:alpha val="50000"/>
              </a:schemeClr>
            </a:outerShdw>
          </a:effectLst>
        </p:spPr>
      </p:pic>
      <p:sp>
        <p:nvSpPr>
          <p:cNvPr id="2060" name="Rectangle 12"/>
          <p:cNvSpPr>
            <a:spLocks noGrp="1" noChangeArrowheads="1"/>
          </p:cNvSpPr>
          <p:nvPr>
            <p:ph type="subTitle" idx="1"/>
          </p:nvPr>
        </p:nvSpPr>
        <p:spPr>
          <a:xfrm>
            <a:off x="2059214" y="5733143"/>
            <a:ext cx="7068910" cy="1108982"/>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NOAA/AOML Hurricane Research Division</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25 January 2012</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145143" y="14516"/>
            <a:ext cx="8980714" cy="2071913"/>
          </a:xfrm>
          <a:effectLst>
            <a:outerShdw blurRad="63500" dist="107763" dir="2700000" algn="ctr" rotWithShape="0">
              <a:schemeClr val="tx1">
                <a:alpha val="74998"/>
              </a:schemeClr>
            </a:outerShdw>
          </a:effectLst>
        </p:spPr>
        <p:txBody>
          <a:bodyPr>
            <a:noAutofit/>
          </a:bodyPr>
          <a:lstStyle/>
          <a:p>
            <a:pPr algn="r">
              <a:defRPr/>
            </a:pPr>
            <a:r>
              <a:rPr lang="en-US" sz="4400" dirty="0">
                <a:latin typeface="Calibri"/>
                <a:cs typeface="Calibri"/>
              </a:rPr>
              <a:t>Advancing Tropical Cyclone </a:t>
            </a:r>
            <a:r>
              <a:rPr lang="en-US" sz="4400" dirty="0" smtClean="0">
                <a:latin typeface="Calibri"/>
                <a:cs typeface="Calibri"/>
              </a:rPr>
              <a:t>Forecasts Using </a:t>
            </a:r>
            <a:r>
              <a:rPr lang="en-US" sz="4400" dirty="0">
                <a:latin typeface="Calibri"/>
                <a:cs typeface="Calibri"/>
              </a:rPr>
              <a:t>Aircraft Observations: </a:t>
            </a:r>
            <a:r>
              <a:rPr lang="en-US" sz="4400" dirty="0" smtClean="0">
                <a:latin typeface="Calibri"/>
                <a:cs typeface="Calibri"/>
              </a:rPr>
              <a:t/>
            </a:r>
            <a:br>
              <a:rPr lang="en-US" sz="4400" dirty="0" smtClean="0">
                <a:latin typeface="Calibri"/>
                <a:cs typeface="Calibri"/>
              </a:rPr>
            </a:br>
            <a:r>
              <a:rPr lang="en-US" sz="4400" dirty="0" smtClean="0">
                <a:latin typeface="Calibri"/>
                <a:cs typeface="Calibri"/>
              </a:rPr>
              <a:t>A </a:t>
            </a:r>
            <a:r>
              <a:rPr lang="en-US" sz="4400" dirty="0">
                <a:latin typeface="Calibri"/>
                <a:cs typeface="Calibri"/>
              </a:rPr>
              <a:t>Historical Perspective</a:t>
            </a:r>
            <a:endParaRPr lang="en-US" sz="4400" dirty="0">
              <a:latin typeface="Calibri"/>
              <a:ea typeface="Calibri" charset="0"/>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20 at 3.02.08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0077" y="4252364"/>
            <a:ext cx="3778663" cy="1969428"/>
          </a:xfrm>
          <a:prstGeom prst="rect">
            <a:avLst/>
          </a:prstGeom>
        </p:spPr>
      </p:pic>
      <p:sp>
        <p:nvSpPr>
          <p:cNvPr id="3" name="Rectangle 4"/>
          <p:cNvSpPr txBox="1">
            <a:spLocks noChangeArrowheads="1"/>
          </p:cNvSpPr>
          <p:nvPr/>
        </p:nvSpPr>
        <p:spPr>
          <a:xfrm>
            <a:off x="0" y="185414"/>
            <a:ext cx="8135256" cy="927070"/>
          </a:xfrm>
          <a:prstGeom prst="rect">
            <a:avLst/>
          </a:prstGeom>
        </p:spPr>
        <p:txBody>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dirty="0" smtClean="0">
                <a:latin typeface="Calibri"/>
                <a:cs typeface="Calibri"/>
              </a:rPr>
              <a:t>STORMFURY</a:t>
            </a:r>
            <a:endParaRPr lang="en-US" dirty="0">
              <a:latin typeface="Calibri"/>
              <a:cs typeface="Calibri"/>
            </a:endParaRPr>
          </a:p>
        </p:txBody>
      </p:sp>
      <p:sp>
        <p:nvSpPr>
          <p:cNvPr id="5" name="Rectangle 2"/>
          <p:cNvSpPr txBox="1">
            <a:spLocks noChangeArrowheads="1"/>
          </p:cNvSpPr>
          <p:nvPr/>
        </p:nvSpPr>
        <p:spPr>
          <a:xfrm>
            <a:off x="457200" y="1344251"/>
            <a:ext cx="8229600" cy="750147"/>
          </a:xfrm>
          <a:prstGeom prst="rect">
            <a:avLst/>
          </a:prstGeom>
        </p:spPr>
        <p:txBody>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400" b="1" dirty="0" smtClean="0">
                <a:solidFill>
                  <a:schemeClr val="tx1"/>
                </a:solidFill>
                <a:latin typeface="Calibri"/>
                <a:cs typeface="Calibri"/>
              </a:rPr>
              <a:t>Abandoned:</a:t>
            </a:r>
            <a:endParaRPr lang="en-US" sz="4400" b="1" dirty="0">
              <a:solidFill>
                <a:schemeClr val="tx1"/>
              </a:solidFill>
              <a:latin typeface="Calibri"/>
              <a:cs typeface="Calibri"/>
            </a:endParaRPr>
          </a:p>
        </p:txBody>
      </p:sp>
      <p:sp>
        <p:nvSpPr>
          <p:cNvPr id="6" name="Rectangle 3"/>
          <p:cNvSpPr txBox="1">
            <a:spLocks noChangeArrowheads="1"/>
          </p:cNvSpPr>
          <p:nvPr/>
        </p:nvSpPr>
        <p:spPr>
          <a:xfrm>
            <a:off x="466334" y="2264234"/>
            <a:ext cx="4899459" cy="3337347"/>
          </a:xfrm>
          <a:prstGeom prst="rect">
            <a:avLst/>
          </a:prstGeom>
          <a:solidFill>
            <a:srgbClr val="F9FFC1"/>
          </a:solidFill>
          <a:ln w="38100">
            <a:solidFill>
              <a:schemeClr val="tx1"/>
            </a:solidFill>
            <a:miter lim="800000"/>
            <a:headEnd/>
            <a:tailEnd/>
          </a:ln>
          <a:effectLst>
            <a:outerShdw blurRad="63500" dist="107763" dir="2700000" algn="ctr" rotWithShape="0">
              <a:schemeClr val="bg2">
                <a:alpha val="50000"/>
              </a:schemeClr>
            </a:outerShdw>
          </a:effectLst>
        </p:spPr>
        <p:txBody>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a:buFont typeface="Arial"/>
              <a:buChar char="•"/>
            </a:pPr>
            <a:r>
              <a:rPr lang="en-US" b="1" dirty="0" smtClean="0">
                <a:latin typeface="Calibri"/>
                <a:cs typeface="Calibri"/>
              </a:rPr>
              <a:t>Limited </a:t>
            </a:r>
            <a:r>
              <a:rPr lang="en-US" b="1" dirty="0" err="1">
                <a:latin typeface="Calibri"/>
                <a:cs typeface="Calibri"/>
              </a:rPr>
              <a:t>s</a:t>
            </a:r>
            <a:r>
              <a:rPr lang="en-US" b="1" dirty="0" err="1" smtClean="0">
                <a:latin typeface="Calibri"/>
                <a:cs typeface="Calibri"/>
              </a:rPr>
              <a:t>upercooled</a:t>
            </a:r>
            <a:r>
              <a:rPr lang="en-US" b="1" dirty="0" smtClean="0">
                <a:latin typeface="Calibri"/>
                <a:cs typeface="Calibri"/>
              </a:rPr>
              <a:t> water</a:t>
            </a:r>
          </a:p>
          <a:p>
            <a:pPr>
              <a:buFont typeface="Arial"/>
              <a:buChar char="•"/>
            </a:pPr>
            <a:r>
              <a:rPr lang="en-US" b="1" dirty="0" smtClean="0">
                <a:latin typeface="Calibri"/>
                <a:cs typeface="Calibri"/>
              </a:rPr>
              <a:t>Eye expansion happens in unmodified hurricanes</a:t>
            </a:r>
          </a:p>
          <a:p>
            <a:pPr>
              <a:buFont typeface="Arial"/>
              <a:buChar char="•"/>
            </a:pPr>
            <a:r>
              <a:rPr lang="en-US" b="1" dirty="0" smtClean="0">
                <a:latin typeface="Calibri"/>
                <a:cs typeface="Calibri"/>
              </a:rPr>
              <a:t>Political difficulty with finding experimental subjects</a:t>
            </a:r>
            <a:endParaRPr lang="en-US" b="1" dirty="0">
              <a:latin typeface="Calibri"/>
              <a:cs typeface="Calibri"/>
            </a:endParaRPr>
          </a:p>
        </p:txBody>
      </p:sp>
      <p:pic>
        <p:nvPicPr>
          <p:cNvPr id="2" name="Picture 1" descr="BAMS_cover_198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3727" y="1333994"/>
            <a:ext cx="2247089" cy="2948410"/>
          </a:xfrm>
          <a:prstGeom prst="rect">
            <a:avLst/>
          </a:prstGeom>
        </p:spPr>
      </p:pic>
      <p:sp>
        <p:nvSpPr>
          <p:cNvPr id="7" name="TextBox 6"/>
          <p:cNvSpPr txBox="1"/>
          <p:nvPr/>
        </p:nvSpPr>
        <p:spPr>
          <a:xfrm>
            <a:off x="7356593" y="1458148"/>
            <a:ext cx="1015999" cy="261610"/>
          </a:xfrm>
          <a:prstGeom prst="rect">
            <a:avLst/>
          </a:prstGeom>
          <a:noFill/>
        </p:spPr>
        <p:txBody>
          <a:bodyPr wrap="square" rtlCol="0">
            <a:spAutoFit/>
          </a:bodyPr>
          <a:lstStyle/>
          <a:p>
            <a:r>
              <a:rPr lang="en-US" sz="1100" dirty="0" smtClean="0"/>
              <a:t>August 1985</a:t>
            </a:r>
            <a:endParaRPr lang="en-US" sz="1100" dirty="0"/>
          </a:p>
        </p:txBody>
      </p:sp>
      <p:sp>
        <p:nvSpPr>
          <p:cNvPr id="9" name="Footer Placeholder 8"/>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7027747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GPS Dropwindsondes</a:t>
            </a:r>
            <a:endParaRPr lang="en-US" sz="4400" dirty="0">
              <a:latin typeface="Calibri"/>
              <a:cs typeface="Calibri"/>
            </a:endParaRPr>
          </a:p>
        </p:txBody>
      </p:sp>
      <p:pic>
        <p:nvPicPr>
          <p:cNvPr id="3" name="Picture 2" descr="09_REFLECTIONS_HEW (dragged) 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01" y="1618079"/>
            <a:ext cx="5619968" cy="4630568"/>
          </a:xfrm>
          <a:prstGeom prst="rect">
            <a:avLst/>
          </a:prstGeom>
        </p:spPr>
      </p:pic>
      <p:pic>
        <p:nvPicPr>
          <p:cNvPr id="4" name="Picture 3" descr="09_REFLECTIONS_HEW (dragged) 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1159" y="1626864"/>
            <a:ext cx="3483580" cy="4600222"/>
          </a:xfrm>
          <a:prstGeom prst="rect">
            <a:avLst/>
          </a:prstGeom>
        </p:spPr>
      </p:pic>
      <p:pic>
        <p:nvPicPr>
          <p:cNvPr id="10" name="Picture 9" descr="DSCF005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559" y="1328870"/>
            <a:ext cx="8466666" cy="5088728"/>
          </a:xfrm>
          <a:prstGeom prst="rect">
            <a:avLst/>
          </a:prstGeom>
        </p:spPr>
      </p:pic>
      <p:sp>
        <p:nvSpPr>
          <p:cNvPr id="6" name="Text Box 6"/>
          <p:cNvSpPr txBox="1">
            <a:spLocks noChangeArrowheads="1"/>
          </p:cNvSpPr>
          <p:nvPr/>
        </p:nvSpPr>
        <p:spPr bwMode="auto">
          <a:xfrm>
            <a:off x="6310571" y="6612884"/>
            <a:ext cx="2454518"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S. Aberson, </a:t>
            </a:r>
            <a:r>
              <a:rPr lang="en-US" sz="1100" dirty="0">
                <a:latin typeface="Calibri" charset="0"/>
                <a:ea typeface="Calibri" charset="0"/>
                <a:cs typeface="Calibri" charset="0"/>
              </a:rPr>
              <a:t>AOML/HRD</a:t>
            </a:r>
            <a:r>
              <a:rPr lang="en-US" sz="1100" dirty="0">
                <a:latin typeface="Calibri" charset="0"/>
                <a:ea typeface="Arial" charset="0"/>
                <a:cs typeface="Arial" charset="0"/>
              </a:rPr>
              <a:t>, </a:t>
            </a:r>
            <a:r>
              <a:rPr lang="en-US" sz="1100" dirty="0" smtClean="0">
                <a:latin typeface="Calibri" charset="0"/>
                <a:ea typeface="Arial" charset="0"/>
                <a:cs typeface="Arial" charset="0"/>
              </a:rPr>
              <a:t>J. Franklin NHC</a:t>
            </a:r>
            <a:endParaRPr lang="en-US" sz="1100" dirty="0">
              <a:latin typeface="Calibri" charset="0"/>
              <a:ea typeface="Arial" charset="0"/>
              <a:cs typeface="Arial" charset="0"/>
            </a:endParaRPr>
          </a:p>
        </p:txBody>
      </p:sp>
      <p:sp>
        <p:nvSpPr>
          <p:cNvPr id="7" name="Footer Placeholder 6"/>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201350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a:cs typeface="Calibri"/>
              </a:rPr>
              <a:t>Stepped Frequency Microwave Radiometer (SFMR)</a:t>
            </a:r>
            <a:endParaRPr lang="en-US" sz="4400" dirty="0">
              <a:latin typeface="Calibri"/>
              <a:cs typeface="Calibri"/>
            </a:endParaRPr>
          </a:p>
        </p:txBody>
      </p:sp>
      <p:pic>
        <p:nvPicPr>
          <p:cNvPr id="5" name="Picture 4" descr="09_REFLECTIONS_HEW (dragged) 5.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36889"/>
            <a:ext cx="6363206" cy="4252144"/>
          </a:xfrm>
          <a:prstGeom prst="rect">
            <a:avLst/>
          </a:prstGeom>
        </p:spPr>
      </p:pic>
      <p:pic>
        <p:nvPicPr>
          <p:cNvPr id="6" name="Picture 5" descr="image6_2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291" y="1598311"/>
            <a:ext cx="2724570" cy="1882430"/>
          </a:xfrm>
          <a:prstGeom prst="rect">
            <a:avLst/>
          </a:prstGeom>
        </p:spPr>
      </p:pic>
      <p:pic>
        <p:nvPicPr>
          <p:cNvPr id="7" name="Picture 6" descr="Screen Shot 2011-12-20 at 3.55.5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9346" y="4082815"/>
            <a:ext cx="2934654" cy="2003769"/>
          </a:xfrm>
          <a:prstGeom prst="rect">
            <a:avLst/>
          </a:prstGeom>
        </p:spPr>
      </p:pic>
      <p:sp>
        <p:nvSpPr>
          <p:cNvPr id="8" name="Text Box 6"/>
          <p:cNvSpPr txBox="1">
            <a:spLocks noChangeArrowheads="1"/>
          </p:cNvSpPr>
          <p:nvPr/>
        </p:nvSpPr>
        <p:spPr bwMode="auto">
          <a:xfrm>
            <a:off x="7242497" y="6629378"/>
            <a:ext cx="1517613"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ea typeface="Calibri" charset="0"/>
                <a:cs typeface="Calibri" charset="0"/>
              </a:rPr>
              <a:t>E. Uhlhorn, 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7587521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5429021" y="1299587"/>
            <a:ext cx="2771495" cy="2606040"/>
            <a:chOff x="544513" y="1050925"/>
            <a:chExt cx="3084512" cy="2900363"/>
          </a:xfrm>
        </p:grpSpPr>
        <p:pic>
          <p:nvPicPr>
            <p:cNvPr id="13" name="Picture 3" descr="airdeploy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13" y="1050925"/>
              <a:ext cx="3084512" cy="2900363"/>
            </a:xfrm>
            <a:prstGeom prst="rect">
              <a:avLst/>
            </a:prstGeom>
            <a:noFill/>
            <a:ln w="9525">
              <a:noFill/>
              <a:miter lim="800000"/>
              <a:headEnd/>
              <a:tailEnd/>
            </a:ln>
          </p:spPr>
        </p:pic>
        <p:pic>
          <p:nvPicPr>
            <p:cNvPr id="14" name="Picture 5" descr="IMG_069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100" y="1050925"/>
              <a:ext cx="1320800" cy="989013"/>
            </a:xfrm>
            <a:prstGeom prst="rect">
              <a:avLst/>
            </a:prstGeom>
            <a:noFill/>
            <a:ln w="9525">
              <a:solidFill>
                <a:schemeClr val="tx1"/>
              </a:solidFill>
              <a:miter lim="800000"/>
              <a:headEnd/>
              <a:tailEnd/>
            </a:ln>
          </p:spPr>
        </p:pic>
      </p:grpSp>
      <p:pic>
        <p:nvPicPr>
          <p:cNvPr id="56322" name="Picture 7" descr="Untitled"/>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97425" y="4013200"/>
            <a:ext cx="3944938" cy="2451100"/>
          </a:xfrm>
          <a:prstGeom prst="rect">
            <a:avLst/>
          </a:prstGeom>
          <a:noFill/>
          <a:ln w="9525">
            <a:noFill/>
            <a:miter lim="800000"/>
            <a:headEnd/>
            <a:tailEnd/>
          </a:ln>
        </p:spPr>
      </p:pic>
      <p:sp>
        <p:nvSpPr>
          <p:cNvPr id="56323" name="Rectangle 2"/>
          <p:cNvSpPr>
            <a:spLocks noChangeArrowheads="1"/>
          </p:cNvSpPr>
          <p:nvPr/>
        </p:nvSpPr>
        <p:spPr bwMode="auto">
          <a:xfrm>
            <a:off x="730250" y="2457450"/>
            <a:ext cx="3363913" cy="1016000"/>
          </a:xfrm>
          <a:prstGeom prst="rect">
            <a:avLst/>
          </a:prstGeom>
          <a:noFill/>
          <a:ln w="9525">
            <a:noFill/>
            <a:miter lim="800000"/>
            <a:headEnd/>
            <a:tailEnd/>
          </a:ln>
        </p:spPr>
        <p:txBody>
          <a:bodyPr>
            <a:prstTxWarp prst="textNoShape">
              <a:avLst/>
            </a:prstTxWarp>
            <a:spAutoFit/>
          </a:bodyPr>
          <a:lstStyle/>
          <a:p>
            <a:pPr algn="ctr" eaLnBrk="0" hangingPunct="0"/>
            <a:r>
              <a:rPr lang="en-US" sz="2000">
                <a:solidFill>
                  <a:srgbClr val="000000"/>
                </a:solidFill>
                <a:latin typeface="Calibri" charset="0"/>
                <a:ea typeface="Arial" charset="0"/>
                <a:cs typeface="Arial" charset="0"/>
              </a:rPr>
              <a:t>TC impact on upper ocean effect of Hurricanes Gustav and Ike (2008)</a:t>
            </a:r>
          </a:p>
        </p:txBody>
      </p:sp>
      <p:pic>
        <p:nvPicPr>
          <p:cNvPr id="56324" name="Picture 8" descr="Untitle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850" y="3725863"/>
            <a:ext cx="4060825" cy="2555875"/>
          </a:xfrm>
          <a:prstGeom prst="rect">
            <a:avLst/>
          </a:prstGeom>
          <a:noFill/>
          <a:ln w="9525">
            <a:noFill/>
            <a:miter lim="800000"/>
            <a:headEnd/>
            <a:tailEnd/>
          </a:ln>
        </p:spPr>
      </p:pic>
      <p:sp>
        <p:nvSpPr>
          <p:cNvPr id="34823" name="Text Box 4"/>
          <p:cNvSpPr txBox="1">
            <a:spLocks noChangeArrowheads="1"/>
          </p:cNvSpPr>
          <p:nvPr/>
        </p:nvSpPr>
        <p:spPr bwMode="auto">
          <a:xfrm>
            <a:off x="419100" y="1444625"/>
            <a:ext cx="3944938" cy="8318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spAutoFit/>
          </a:bodyPr>
          <a:lstStyle/>
          <a:p>
            <a:pPr algn="ctr" eaLnBrk="0" hangingPunct="0">
              <a:defRPr/>
            </a:pPr>
            <a:r>
              <a:rPr lang="en-US" b="1" dirty="0">
                <a:latin typeface="Calibri" charset="0"/>
                <a:ea typeface="Arial" charset="0"/>
                <a:cs typeface="Arial" charset="0"/>
              </a:rPr>
              <a:t>Targeted upper ocean observations</a:t>
            </a:r>
          </a:p>
        </p:txBody>
      </p:sp>
      <p:sp>
        <p:nvSpPr>
          <p:cNvPr id="44037" name="Rectangle 3"/>
          <p:cNvSpPr>
            <a:spLocks noChangeArrowheads="1"/>
          </p:cNvSpPr>
          <p:nvPr/>
        </p:nvSpPr>
        <p:spPr bwMode="auto">
          <a:xfrm>
            <a:off x="488950" y="3733800"/>
            <a:ext cx="2589213" cy="5842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eaLnBrk="0" hangingPunct="0">
              <a:defRPr/>
            </a:pPr>
            <a:r>
              <a:rPr lang="en-US" sz="1600" dirty="0">
                <a:latin typeface="Calibri"/>
                <a:ea typeface="Arial" charset="0"/>
                <a:cs typeface="Calibri"/>
              </a:rPr>
              <a:t>CBLAST</a:t>
            </a:r>
          </a:p>
          <a:p>
            <a:pPr eaLnBrk="0" hangingPunct="0">
              <a:defRPr/>
            </a:pPr>
            <a:r>
              <a:rPr lang="en-US" sz="1600" dirty="0">
                <a:latin typeface="Calibri"/>
                <a:ea typeface="Arial" charset="0"/>
                <a:cs typeface="Calibri"/>
              </a:rPr>
              <a:t>Waves from 200’ in Isabel</a:t>
            </a:r>
          </a:p>
        </p:txBody>
      </p:sp>
      <p:sp>
        <p:nvSpPr>
          <p:cNvPr id="56329" name="Text Box 6"/>
          <p:cNvSpPr txBox="1">
            <a:spLocks noChangeArrowheads="1"/>
          </p:cNvSpPr>
          <p:nvPr/>
        </p:nvSpPr>
        <p:spPr bwMode="auto">
          <a:xfrm>
            <a:off x="5799247" y="6620175"/>
            <a:ext cx="2981843"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ea typeface="Calibri" charset="0"/>
                <a:cs typeface="Calibri" charset="0"/>
              </a:rPr>
              <a:t>E. Uhlhorn, AOML/HRD</a:t>
            </a:r>
            <a:r>
              <a:rPr lang="en-US" sz="1100" dirty="0">
                <a:latin typeface="Calibri" charset="0"/>
                <a:ea typeface="Arial" charset="0"/>
                <a:cs typeface="Arial" charset="0"/>
              </a:rPr>
              <a:t>, R. Lumpkin AOML/PhOD</a:t>
            </a:r>
          </a:p>
        </p:txBody>
      </p:sp>
      <p:sp>
        <p:nvSpPr>
          <p:cNvPr id="16" name="Rectangle 2"/>
          <p:cNvSpPr txBox="1">
            <a:spLocks noChangeArrowheads="1"/>
          </p:cNvSpPr>
          <p:nvPr/>
        </p:nvSpPr>
        <p:spPr>
          <a:xfrm>
            <a:off x="1" y="185414"/>
            <a:ext cx="9144000" cy="851224"/>
          </a:xfrm>
          <a:prstGeom prst="rect">
            <a:avLst/>
          </a:prstGeom>
        </p:spPr>
        <p:txBody>
          <a:bodyPr rIns="116994"/>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marL="39688">
              <a:defRPr/>
            </a:pPr>
            <a:r>
              <a:rPr lang="en-US" sz="4400" dirty="0" smtClean="0">
                <a:latin typeface="Calibri" charset="0"/>
              </a:rPr>
              <a:t>Upper Ocean Observations</a:t>
            </a:r>
            <a:endParaRPr lang="en-US" sz="4400" dirty="0" smtClean="0">
              <a:latin typeface="Calibri" pitchFamily="-112" charset="0"/>
              <a:ea typeface="ＭＳ Ｐゴシック" pitchFamily="-112" charset="-128"/>
            </a:endParaRPr>
          </a:p>
        </p:txBody>
      </p:sp>
      <p:pic>
        <p:nvPicPr>
          <p:cNvPr id="3" name="Picture 2" descr="BAMS_cover_CBLAST.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2105" y="131704"/>
            <a:ext cx="816952" cy="1073856"/>
          </a:xfrm>
          <a:prstGeom prst="rect">
            <a:avLst/>
          </a:prstGeom>
        </p:spPr>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63"/>
          <p:cNvGrpSpPr>
            <a:grpSpLocks noChangeAspect="1"/>
          </p:cNvGrpSpPr>
          <p:nvPr/>
        </p:nvGrpSpPr>
        <p:grpSpPr bwMode="auto">
          <a:xfrm>
            <a:off x="1951038" y="1545192"/>
            <a:ext cx="5364162" cy="4662487"/>
            <a:chOff x="1522188" y="1791975"/>
            <a:chExt cx="5532164" cy="4810495"/>
          </a:xfrm>
        </p:grpSpPr>
        <p:pic>
          <p:nvPicPr>
            <p:cNvPr id="52236" name="Picture 8" descr="Katrina.A2005240.1700.1k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2188" y="1791975"/>
              <a:ext cx="5532164" cy="4810495"/>
            </a:xfrm>
            <a:prstGeom prst="rect">
              <a:avLst/>
            </a:prstGeom>
            <a:noFill/>
            <a:ln w="9525">
              <a:solidFill>
                <a:srgbClr val="000066"/>
              </a:solidFill>
              <a:miter lim="800000"/>
              <a:headEnd/>
              <a:tailEnd/>
            </a:ln>
          </p:spPr>
        </p:pic>
        <p:cxnSp>
          <p:nvCxnSpPr>
            <p:cNvPr id="47" name="Straight Arrow Connector 46"/>
            <p:cNvCxnSpPr/>
            <p:nvPr/>
          </p:nvCxnSpPr>
          <p:spPr>
            <a:xfrm rot="5400000" flipH="1" flipV="1">
              <a:off x="3499608" y="4207883"/>
              <a:ext cx="1657549" cy="72038"/>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a:off x="4276621" y="4161371"/>
              <a:ext cx="917221" cy="885735"/>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H="1">
              <a:off x="3478665" y="4188214"/>
              <a:ext cx="1658504" cy="72067"/>
            </a:xfrm>
            <a:prstGeom prst="straightConnector1">
              <a:avLst/>
            </a:prstGeom>
            <a:ln w="19050" cap="flat" cmpd="sng" algn="ctr">
              <a:solidFill>
                <a:srgbClr val="000066"/>
              </a:solidFill>
              <a:prstDash val="dot"/>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4103688" y="3339067"/>
            <a:ext cx="1089025" cy="1089025"/>
          </a:xfrm>
          <a:prstGeom prst="rect">
            <a:avLst/>
          </a:prstGeom>
          <a:noFill/>
          <a:ln w="9525" cap="flat" cmpd="sng" algn="ctr">
            <a:solidFill>
              <a:schemeClr val="tx1"/>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3" name="Group 42"/>
          <p:cNvGrpSpPr>
            <a:grpSpLocks noChangeAspect="1"/>
          </p:cNvGrpSpPr>
          <p:nvPr/>
        </p:nvGrpSpPr>
        <p:grpSpPr>
          <a:xfrm>
            <a:off x="2478880" y="1556616"/>
            <a:ext cx="4258553" cy="4650684"/>
            <a:chOff x="2547317" y="1810085"/>
            <a:chExt cx="4016399" cy="4380937"/>
          </a:xfrm>
          <a:effectLst>
            <a:outerShdw blurRad="50800" dist="38100" dir="2700000">
              <a:srgbClr val="000000">
                <a:alpha val="43000"/>
              </a:srgbClr>
            </a:outerShdw>
          </a:effectLst>
        </p:grpSpPr>
        <p:grpSp>
          <p:nvGrpSpPr>
            <p:cNvPr id="4" name="Group 30"/>
            <p:cNvGrpSpPr/>
            <p:nvPr/>
          </p:nvGrpSpPr>
          <p:grpSpPr>
            <a:xfrm>
              <a:off x="2547317" y="1810085"/>
              <a:ext cx="4016399" cy="4380937"/>
              <a:chOff x="2154895" y="1201775"/>
              <a:chExt cx="4016399" cy="4380937"/>
            </a:xfrm>
          </p:grpSpPr>
          <p:sp>
            <p:nvSpPr>
              <p:cNvPr id="29" name="Rectangle 28"/>
              <p:cNvSpPr/>
              <p:nvPr/>
            </p:nvSpPr>
            <p:spPr>
              <a:xfrm>
                <a:off x="2156543" y="1201775"/>
                <a:ext cx="4014751" cy="438093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alibri"/>
                  <a:cs typeface="Calibri"/>
                </a:endParaRPr>
              </a:p>
            </p:txBody>
          </p:sp>
          <p:grpSp>
            <p:nvGrpSpPr>
              <p:cNvPr id="5" name="Group 29"/>
              <p:cNvGrpSpPr/>
              <p:nvPr/>
            </p:nvGrpSpPr>
            <p:grpSpPr>
              <a:xfrm>
                <a:off x="2154895" y="1228926"/>
                <a:ext cx="3952833" cy="4350628"/>
                <a:chOff x="2154895" y="1228926"/>
                <a:chExt cx="3952833" cy="4350628"/>
              </a:xfrm>
            </p:grpSpPr>
            <p:pic>
              <p:nvPicPr>
                <p:cNvPr id="12" name="Picture 1" descr="postRI_Dop_wind.tif"/>
                <p:cNvPicPr>
                  <a:picLocks noChangeAspect="1"/>
                </p:cNvPicPr>
                <p:nvPr/>
              </p:nvPicPr>
              <p:blipFill>
                <a:blip r:embed="rId4" cstate="screen">
                  <a:extLst>
                    <a:ext uri="{28A0092B-C50C-407E-A947-70E740481C1C}">
                      <a14:useLocalDpi xmlns:a14="http://schemas.microsoft.com/office/drawing/2010/main"/>
                    </a:ext>
                  </a:extLst>
                </a:blip>
                <a:srcRect l="25259" t="12799" r="25058" b="12794"/>
                <a:stretch>
                  <a:fillRect/>
                </a:stretch>
              </p:blipFill>
              <p:spPr bwMode="auto">
                <a:xfrm>
                  <a:off x="2630432" y="1228926"/>
                  <a:ext cx="3477296" cy="4015867"/>
                </a:xfrm>
                <a:prstGeom prst="rect">
                  <a:avLst/>
                </a:prstGeom>
                <a:noFill/>
                <a:ln w="9525">
                  <a:noFill/>
                  <a:miter lim="800000"/>
                  <a:headEnd/>
                  <a:tailEnd/>
                </a:ln>
              </p:spPr>
            </p:pic>
            <p:grpSp>
              <p:nvGrpSpPr>
                <p:cNvPr id="6" name="Group 28"/>
                <p:cNvGrpSpPr>
                  <a:grpSpLocks/>
                </p:cNvGrpSpPr>
                <p:nvPr/>
              </p:nvGrpSpPr>
              <p:grpSpPr bwMode="auto">
                <a:xfrm>
                  <a:off x="2540306" y="5133310"/>
                  <a:ext cx="3518274" cy="330752"/>
                  <a:chOff x="1992826" y="3477528"/>
                  <a:chExt cx="1908004" cy="179801"/>
                </a:xfrm>
              </p:grpSpPr>
              <p:sp>
                <p:nvSpPr>
                  <p:cNvPr id="23" name="Rectangle 22"/>
                  <p:cNvSpPr/>
                  <p:nvPr/>
                </p:nvSpPr>
                <p:spPr>
                  <a:xfrm>
                    <a:off x="2072194" y="3530036"/>
                    <a:ext cx="1828636" cy="12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sz="1100">
                      <a:solidFill>
                        <a:srgbClr val="FFFFFF"/>
                      </a:solidFill>
                      <a:latin typeface="Calibri"/>
                      <a:cs typeface="Calibri"/>
                    </a:endParaRPr>
                  </a:p>
                </p:txBody>
              </p:sp>
              <p:grpSp>
                <p:nvGrpSpPr>
                  <p:cNvPr id="7" name="Group 24"/>
                  <p:cNvGrpSpPr/>
                  <p:nvPr/>
                </p:nvGrpSpPr>
                <p:grpSpPr>
                  <a:xfrm>
                    <a:off x="1992826" y="3477528"/>
                    <a:ext cx="1602232" cy="139693"/>
                    <a:chOff x="1992826" y="3217178"/>
                    <a:chExt cx="1602232" cy="139693"/>
                  </a:xfrm>
                  <a:noFill/>
                </p:grpSpPr>
                <p:sp>
                  <p:nvSpPr>
                    <p:cNvPr id="25" name="Text Box 50"/>
                    <p:cNvSpPr txBox="1">
                      <a:spLocks noChangeArrowheads="1"/>
                    </p:cNvSpPr>
                    <p:nvPr/>
                  </p:nvSpPr>
                  <p:spPr bwMode="auto">
                    <a:xfrm>
                      <a:off x="2449468" y="3222905"/>
                      <a:ext cx="167589"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50</a:t>
                      </a:r>
                    </a:p>
                  </p:txBody>
                </p:sp>
                <p:sp>
                  <p:nvSpPr>
                    <p:cNvPr id="26" name="Text Box 52"/>
                    <p:cNvSpPr txBox="1">
                      <a:spLocks noChangeArrowheads="1"/>
                    </p:cNvSpPr>
                    <p:nvPr/>
                  </p:nvSpPr>
                  <p:spPr bwMode="auto">
                    <a:xfrm>
                      <a:off x="2901950" y="3217178"/>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100</a:t>
                      </a:r>
                    </a:p>
                  </p:txBody>
                </p:sp>
                <p:sp>
                  <p:nvSpPr>
                    <p:cNvPr id="27" name="Text Box 53"/>
                    <p:cNvSpPr txBox="1">
                      <a:spLocks noChangeArrowheads="1"/>
                    </p:cNvSpPr>
                    <p:nvPr/>
                  </p:nvSpPr>
                  <p:spPr bwMode="auto">
                    <a:xfrm>
                      <a:off x="3390900" y="3222905"/>
                      <a:ext cx="204158"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150</a:t>
                      </a:r>
                    </a:p>
                  </p:txBody>
                </p:sp>
                <p:sp>
                  <p:nvSpPr>
                    <p:cNvPr id="28" name="Text Box 53"/>
                    <p:cNvSpPr txBox="1">
                      <a:spLocks noChangeArrowheads="1"/>
                    </p:cNvSpPr>
                    <p:nvPr/>
                  </p:nvSpPr>
                  <p:spPr bwMode="auto">
                    <a:xfrm>
                      <a:off x="1992826" y="3222905"/>
                      <a:ext cx="131020" cy="133966"/>
                    </a:xfrm>
                    <a:prstGeom prst="rect">
                      <a:avLst/>
                    </a:prstGeom>
                    <a:grpFill/>
                    <a:ln w="9525">
                      <a:noFill/>
                      <a:miter lim="800000"/>
                      <a:headEnd/>
                      <a:tailEnd/>
                    </a:ln>
                  </p:spPr>
                  <p:txBody>
                    <a:bodyPr wrap="none">
                      <a:spAutoFit/>
                    </a:bodyPr>
                    <a:lstStyle/>
                    <a:p>
                      <a:pPr>
                        <a:defRPr/>
                      </a:pPr>
                      <a:r>
                        <a:rPr lang="en-US" sz="1100" b="1" dirty="0">
                          <a:latin typeface="Calibri"/>
                          <a:cs typeface="Calibri"/>
                        </a:rPr>
                        <a:t>0</a:t>
                      </a:r>
                    </a:p>
                  </p:txBody>
                </p:sp>
              </p:grpSp>
            </p:grpSp>
            <p:grpSp>
              <p:nvGrpSpPr>
                <p:cNvPr id="8" name="Group 50"/>
                <p:cNvGrpSpPr>
                  <a:grpSpLocks/>
                </p:cNvGrpSpPr>
                <p:nvPr/>
              </p:nvGrpSpPr>
              <p:grpSpPr bwMode="auto">
                <a:xfrm>
                  <a:off x="2387208" y="1864664"/>
                  <a:ext cx="258446" cy="3411936"/>
                  <a:chOff x="1927661" y="1691030"/>
                  <a:chExt cx="140495" cy="1851183"/>
                </a:xfrm>
              </p:grpSpPr>
              <p:sp>
                <p:nvSpPr>
                  <p:cNvPr id="18" name="Rectangle 44"/>
                  <p:cNvSpPr>
                    <a:spLocks noChangeArrowheads="1"/>
                  </p:cNvSpPr>
                  <p:nvPr/>
                </p:nvSpPr>
                <p:spPr bwMode="auto">
                  <a:xfrm rot="-5400000">
                    <a:off x="1089493" y="2541930"/>
                    <a:ext cx="1828800" cy="127000"/>
                  </a:xfrm>
                  <a:prstGeom prst="rect">
                    <a:avLst/>
                  </a:prstGeom>
                  <a:solidFill>
                    <a:schemeClr val="bg1"/>
                  </a:solidFill>
                  <a:ln w="25400">
                    <a:noFill/>
                    <a:miter lim="800000"/>
                    <a:headEnd/>
                    <a:tailEnd/>
                  </a:ln>
                </p:spPr>
                <p:txBody>
                  <a:bodyPr vert="eaVert" anchor="ctr">
                    <a:prstTxWarp prst="textNoShape">
                      <a:avLst/>
                    </a:prstTxWarp>
                  </a:bodyPr>
                  <a:lstStyle/>
                  <a:p>
                    <a:pPr algn="ctr">
                      <a:defRPr/>
                    </a:pPr>
                    <a:endParaRPr lang="en-US" sz="1100">
                      <a:solidFill>
                        <a:srgbClr val="FFFFFF"/>
                      </a:solidFill>
                      <a:latin typeface="Calibri"/>
                      <a:ea typeface="Arial" charset="0"/>
                      <a:cs typeface="Calibri"/>
                    </a:endParaRPr>
                  </a:p>
                </p:txBody>
              </p:sp>
              <p:sp>
                <p:nvSpPr>
                  <p:cNvPr id="19" name="Text Box 50"/>
                  <p:cNvSpPr txBox="1">
                    <a:spLocks noChangeArrowheads="1"/>
                  </p:cNvSpPr>
                  <p:nvPr/>
                </p:nvSpPr>
                <p:spPr bwMode="auto">
                  <a:xfrm rot="16200000">
                    <a:off x="1917356" y="2888002"/>
                    <a:ext cx="167464"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50</a:t>
                    </a:r>
                  </a:p>
                </p:txBody>
              </p:sp>
              <p:sp>
                <p:nvSpPr>
                  <p:cNvPr id="20" name="Text Box 52"/>
                  <p:cNvSpPr txBox="1">
                    <a:spLocks noChangeArrowheads="1"/>
                  </p:cNvSpPr>
                  <p:nvPr/>
                </p:nvSpPr>
                <p:spPr bwMode="auto">
                  <a:xfrm rot="16200000">
                    <a:off x="1892722" y="2327408"/>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100</a:t>
                    </a:r>
                  </a:p>
                </p:txBody>
              </p:sp>
              <p:sp>
                <p:nvSpPr>
                  <p:cNvPr id="21" name="Text Box 53"/>
                  <p:cNvSpPr txBox="1">
                    <a:spLocks noChangeArrowheads="1"/>
                  </p:cNvSpPr>
                  <p:nvPr/>
                </p:nvSpPr>
                <p:spPr bwMode="auto">
                  <a:xfrm rot="16200000">
                    <a:off x="1899089" y="1771580"/>
                    <a:ext cx="204005" cy="134128"/>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150</a:t>
                    </a:r>
                  </a:p>
                </p:txBody>
              </p:sp>
              <p:sp>
                <p:nvSpPr>
                  <p:cNvPr id="22" name="Text Box 53"/>
                  <p:cNvSpPr txBox="1">
                    <a:spLocks noChangeArrowheads="1"/>
                  </p:cNvSpPr>
                  <p:nvPr/>
                </p:nvSpPr>
                <p:spPr bwMode="auto">
                  <a:xfrm rot="16200000">
                    <a:off x="1935630" y="3409688"/>
                    <a:ext cx="130922" cy="134128"/>
                  </a:xfrm>
                  <a:prstGeom prst="rect">
                    <a:avLst/>
                  </a:prstGeom>
                  <a:noFill/>
                  <a:ln w="9525">
                    <a:noFill/>
                    <a:miter lim="800000"/>
                    <a:headEnd/>
                    <a:tailEnd/>
                  </a:ln>
                </p:spPr>
                <p:txBody>
                  <a:bodyPr wrap="none">
                    <a:prstTxWarp prst="textNoShape">
                      <a:avLst/>
                    </a:prstTxWarp>
                    <a:spAutoFit/>
                  </a:bodyPr>
                  <a:lstStyle/>
                  <a:p>
                    <a:pPr>
                      <a:defRPr/>
                    </a:pPr>
                    <a:r>
                      <a:rPr lang="en-US" sz="1100" b="1">
                        <a:latin typeface="Calibri"/>
                        <a:ea typeface="Arial" charset="0"/>
                        <a:cs typeface="Calibri"/>
                      </a:rPr>
                      <a:t>0</a:t>
                    </a:r>
                  </a:p>
                </p:txBody>
              </p:sp>
            </p:grpSp>
            <p:pic>
              <p:nvPicPr>
                <p:cNvPr id="15" name="Picture 1" descr="postRI_Dop_wind.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99810" y="1391082"/>
                  <a:ext cx="368804" cy="310264"/>
                </a:xfrm>
                <a:prstGeom prst="rect">
                  <a:avLst/>
                </a:prstGeom>
                <a:noFill/>
                <a:ln w="9525">
                  <a:noFill/>
                  <a:miter lim="800000"/>
                  <a:headEnd/>
                  <a:tailEnd/>
                </a:ln>
              </p:spPr>
            </p:pic>
            <p:sp>
              <p:nvSpPr>
                <p:cNvPr id="16" name="TextBox 155"/>
                <p:cNvSpPr txBox="1">
                  <a:spLocks noChangeArrowheads="1"/>
                </p:cNvSpPr>
                <p:nvPr/>
              </p:nvSpPr>
              <p:spPr bwMode="auto">
                <a:xfrm>
                  <a:off x="3836399" y="5333118"/>
                  <a:ext cx="919413" cy="246436"/>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sp>
              <p:nvSpPr>
                <p:cNvPr id="17" name="TextBox 156"/>
                <p:cNvSpPr txBox="1">
                  <a:spLocks noChangeArrowheads="1"/>
                </p:cNvSpPr>
                <p:nvPr/>
              </p:nvSpPr>
              <p:spPr bwMode="auto">
                <a:xfrm rot="16200000">
                  <a:off x="1819110" y="3359527"/>
                  <a:ext cx="918303" cy="246734"/>
                </a:xfrm>
                <a:prstGeom prst="rect">
                  <a:avLst/>
                </a:prstGeom>
                <a:noFill/>
                <a:ln w="9525">
                  <a:noFill/>
                  <a:miter lim="800000"/>
                  <a:headEnd/>
                  <a:tailEnd/>
                </a:ln>
              </p:spPr>
              <p:txBody>
                <a:bodyPr wrap="none">
                  <a:prstTxWarp prst="textNoShape">
                    <a:avLst/>
                  </a:prstTxWarp>
                  <a:spAutoFit/>
                </a:bodyPr>
                <a:lstStyle/>
                <a:p>
                  <a:pPr>
                    <a:defRPr/>
                  </a:pPr>
                  <a:r>
                    <a:rPr lang="en-US" sz="1100" b="1" dirty="0">
                      <a:latin typeface="Calibri"/>
                      <a:ea typeface="Arial" charset="0"/>
                      <a:cs typeface="Calibri"/>
                    </a:rPr>
                    <a:t>distance (km)</a:t>
                  </a:r>
                </a:p>
              </p:txBody>
            </p:sp>
          </p:grpSp>
        </p:grpSp>
        <p:cxnSp>
          <p:nvCxnSpPr>
            <p:cNvPr id="42" name="Straight Connector 41"/>
            <p:cNvCxnSpPr/>
            <p:nvPr/>
          </p:nvCxnSpPr>
          <p:spPr>
            <a:xfrm flipV="1">
              <a:off x="3087867" y="3844916"/>
              <a:ext cx="3296624" cy="200075"/>
            </a:xfrm>
            <a:prstGeom prst="line">
              <a:avLst/>
            </a:prstGeom>
            <a:ln w="25400" cap="flat" cmpd="sng" algn="ctr">
              <a:solidFill>
                <a:schemeClr val="tx1"/>
              </a:solidFill>
              <a:prstDash val="dash"/>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sp>
        <p:nvSpPr>
          <p:cNvPr id="39939" name="Rectangle 3"/>
          <p:cNvSpPr>
            <a:spLocks noChangeArrowheads="1"/>
          </p:cNvSpPr>
          <p:nvPr/>
        </p:nvSpPr>
        <p:spPr bwMode="auto">
          <a:xfrm>
            <a:off x="569913" y="1226838"/>
            <a:ext cx="8023225" cy="369888"/>
          </a:xfrm>
          <a:prstGeom prst="rect">
            <a:avLst/>
          </a:prstGeom>
          <a:noFill/>
          <a:ln w="9525">
            <a:noFill/>
            <a:miter lim="800000"/>
            <a:headEnd/>
            <a:tailEnd/>
          </a:ln>
        </p:spPr>
        <p:txBody>
          <a:bodyPr>
            <a:prstTxWarp prst="textNoShape">
              <a:avLst/>
            </a:prstTxWarp>
            <a:spAutoFit/>
          </a:bodyPr>
          <a:lstStyle/>
          <a:p>
            <a:pPr algn="ctr" eaLnBrk="0" hangingPunct="0"/>
            <a:r>
              <a:rPr lang="en-US" sz="1800">
                <a:solidFill>
                  <a:srgbClr val="000000"/>
                </a:solidFill>
                <a:latin typeface="Calibri" charset="0"/>
                <a:ea typeface="Arial" charset="0"/>
                <a:cs typeface="Arial" charset="0"/>
              </a:rPr>
              <a:t>Airborne Doppler-analyzed wind field Hurricane Katrina, 28 September 2005</a:t>
            </a:r>
          </a:p>
        </p:txBody>
      </p:sp>
      <p:grpSp>
        <p:nvGrpSpPr>
          <p:cNvPr id="9" name="Group 9"/>
          <p:cNvGrpSpPr>
            <a:grpSpLocks noChangeAspect="1"/>
          </p:cNvGrpSpPr>
          <p:nvPr/>
        </p:nvGrpSpPr>
        <p:grpSpPr bwMode="auto">
          <a:xfrm>
            <a:off x="613629" y="1345691"/>
            <a:ext cx="8009488" cy="4936808"/>
            <a:chOff x="850601" y="1730376"/>
            <a:chExt cx="7522387" cy="4638087"/>
          </a:xfrm>
        </p:grpSpPr>
        <p:pic>
          <p:nvPicPr>
            <p:cNvPr id="52233" name="Picture 2" descr="Untitle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0601" y="1730376"/>
              <a:ext cx="7522387" cy="4638087"/>
            </a:xfrm>
            <a:prstGeom prst="rect">
              <a:avLst/>
            </a:prstGeom>
            <a:noFill/>
            <a:ln w="9525">
              <a:noFill/>
              <a:miter lim="800000"/>
              <a:headEnd/>
              <a:tailEnd/>
            </a:ln>
          </p:spPr>
        </p:pic>
        <p:sp>
          <p:nvSpPr>
            <p:cNvPr id="52234" name="Rectangle 4"/>
            <p:cNvSpPr>
              <a:spLocks noChangeArrowheads="1"/>
            </p:cNvSpPr>
            <p:nvPr/>
          </p:nvSpPr>
          <p:spPr bwMode="auto">
            <a:xfrm>
              <a:off x="7668183" y="4386989"/>
              <a:ext cx="539346" cy="318068"/>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err="1">
                  <a:solidFill>
                    <a:srgbClr val="E30000"/>
                  </a:solidFill>
                  <a:latin typeface="Calibri" charset="0"/>
                  <a:ea typeface="Arial" charset="0"/>
                  <a:cs typeface="Arial" charset="0"/>
                </a:rPr>
                <a:t>V</a:t>
              </a:r>
              <a:r>
                <a:rPr lang="en-US" sz="1400" baseline="-25000" dirty="0" err="1">
                  <a:solidFill>
                    <a:srgbClr val="E30000"/>
                  </a:solidFill>
                  <a:latin typeface="Calibri" charset="0"/>
                  <a:ea typeface="Arial" charset="0"/>
                  <a:cs typeface="Arial" charset="0"/>
                </a:rPr>
                <a:t>r</a:t>
              </a:r>
              <a:r>
                <a:rPr lang="en-US" sz="1400" dirty="0">
                  <a:solidFill>
                    <a:srgbClr val="E30000"/>
                  </a:solidFill>
                  <a:latin typeface="Calibri" charset="0"/>
                  <a:ea typeface="Arial" charset="0"/>
                  <a:cs typeface="Arial" charset="0"/>
                </a:rPr>
                <a:t>, </a:t>
              </a:r>
              <a:r>
                <a:rPr lang="en-US" sz="1400" dirty="0" err="1">
                  <a:solidFill>
                    <a:srgbClr val="E30000"/>
                  </a:solidFill>
                  <a:latin typeface="Calibri" charset="0"/>
                  <a:ea typeface="Arial" charset="0"/>
                  <a:cs typeface="Arial" charset="0"/>
                </a:rPr>
                <a:t>w</a:t>
              </a:r>
              <a:endParaRPr lang="en-US" sz="1400" dirty="0">
                <a:solidFill>
                  <a:srgbClr val="E30000"/>
                </a:solidFill>
                <a:latin typeface="Calibri" charset="0"/>
                <a:ea typeface="Arial" charset="0"/>
                <a:cs typeface="Arial" charset="0"/>
              </a:endParaRPr>
            </a:p>
          </p:txBody>
        </p:sp>
        <p:sp>
          <p:nvSpPr>
            <p:cNvPr id="52235" name="Rectangle 5"/>
            <p:cNvSpPr>
              <a:spLocks noChangeArrowheads="1"/>
            </p:cNvSpPr>
            <p:nvPr/>
          </p:nvSpPr>
          <p:spPr bwMode="auto">
            <a:xfrm>
              <a:off x="7815097" y="1731101"/>
              <a:ext cx="357995" cy="318068"/>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err="1">
                  <a:solidFill>
                    <a:srgbClr val="E30000"/>
                  </a:solidFill>
                  <a:latin typeface="Calibri" charset="0"/>
                  <a:ea typeface="Arial" charset="0"/>
                  <a:cs typeface="Arial" charset="0"/>
                </a:rPr>
                <a:t>V</a:t>
              </a:r>
              <a:r>
                <a:rPr lang="en-US" sz="1400" baseline="-25000" dirty="0" err="1">
                  <a:solidFill>
                    <a:srgbClr val="E30000"/>
                  </a:solidFill>
                  <a:latin typeface="Symbol" charset="2"/>
                  <a:ea typeface="Symbol" charset="2"/>
                  <a:cs typeface="Symbol" charset="2"/>
                </a:rPr>
                <a:t>q</a:t>
              </a:r>
              <a:endParaRPr lang="en-US" sz="1400" dirty="0">
                <a:solidFill>
                  <a:srgbClr val="E30000"/>
                </a:solidFill>
                <a:latin typeface="Symbol" charset="2"/>
                <a:ea typeface="Symbol" charset="2"/>
                <a:cs typeface="Symbol" charset="2"/>
              </a:endParaRPr>
            </a:p>
          </p:txBody>
        </p:sp>
      </p:grpSp>
      <p:sp>
        <p:nvSpPr>
          <p:cNvPr id="52231" name="Rectangle 8"/>
          <p:cNvSpPr>
            <a:spLocks noGrp="1" noChangeArrowheads="1"/>
          </p:cNvSpPr>
          <p:nvPr>
            <p:ph type="title" idx="4294967295"/>
          </p:nvPr>
        </p:nvSpPr>
        <p:spPr/>
        <p:txBody>
          <a:bodyPr/>
          <a:lstStyle/>
          <a:p>
            <a:r>
              <a:rPr lang="en-US" sz="4400" dirty="0" smtClean="0">
                <a:latin typeface="Calibri" charset="0"/>
                <a:ea typeface="Calibri" charset="0"/>
                <a:cs typeface="Calibri" charset="0"/>
              </a:rPr>
              <a:t>Airborne </a:t>
            </a:r>
            <a:r>
              <a:rPr lang="en-US" sz="4400" dirty="0" smtClean="0">
                <a:latin typeface="Calibri" charset="0"/>
                <a:ea typeface="Arial" charset="0"/>
                <a:cs typeface="Arial" charset="0"/>
              </a:rPr>
              <a:t>Doppler Radar</a:t>
            </a:r>
            <a:endParaRPr lang="en-US" sz="4400" dirty="0" smtClean="0">
              <a:latin typeface="Calibri" charset="0"/>
              <a:ea typeface="Calibri" charset="0"/>
              <a:cs typeface="Calibri" charset="0"/>
            </a:endParaRPr>
          </a:p>
        </p:txBody>
      </p:sp>
      <p:sp>
        <p:nvSpPr>
          <p:cNvPr id="52232" name="Text Box 6"/>
          <p:cNvSpPr txBox="1">
            <a:spLocks noChangeArrowheads="1"/>
          </p:cNvSpPr>
          <p:nvPr/>
        </p:nvSpPr>
        <p:spPr bwMode="auto">
          <a:xfrm>
            <a:off x="7002055" y="6616525"/>
            <a:ext cx="1752697"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Arial" charset="0"/>
                <a:cs typeface="Arial" charset="0"/>
              </a:rPr>
              <a:t>John </a:t>
            </a:r>
            <a:r>
              <a:rPr lang="en-US" sz="1100" dirty="0">
                <a:latin typeface="Calibri" charset="0"/>
                <a:ea typeface="Arial" charset="0"/>
                <a:cs typeface="Arial" charset="0"/>
              </a:rPr>
              <a:t>Gamache</a:t>
            </a:r>
            <a:r>
              <a:rPr lang="en-US" sz="1100" dirty="0" smtClean="0">
                <a:latin typeface="Calibri" charset="0"/>
                <a:ea typeface="Arial" charset="0"/>
                <a:cs typeface="Arial" charset="0"/>
              </a:rPr>
              <a:t>, AOML</a:t>
            </a:r>
            <a:r>
              <a:rPr lang="en-US" sz="1100" dirty="0">
                <a:latin typeface="Calibri" charset="0"/>
                <a:ea typeface="Arial" charset="0"/>
                <a:cs typeface="Arial" charset="0"/>
              </a:rPr>
              <a:t>/HRD</a:t>
            </a:r>
          </a:p>
        </p:txBody>
      </p:sp>
      <p:pic>
        <p:nvPicPr>
          <p:cNvPr id="2" name="Picture 1" descr="BAMS_cover_Debbi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2149" y="116539"/>
            <a:ext cx="855333" cy="1122284"/>
          </a:xfrm>
          <a:prstGeom prst="rect">
            <a:avLst/>
          </a:prstGeom>
          <a:ln>
            <a:noFill/>
          </a:ln>
          <a:effectLst>
            <a:outerShdw blurRad="190500" algn="tl" rotWithShape="0">
              <a:srgbClr val="000000">
                <a:alpha val="70000"/>
              </a:srgbClr>
            </a:outerShdw>
          </a:effectLst>
        </p:spPr>
      </p:pic>
      <p:sp>
        <p:nvSpPr>
          <p:cNvPr id="11" name="Footer Placeholder 10"/>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39939"/>
                                        </p:tgtEl>
                                        <p:attrNameLst>
                                          <p:attrName>style.visibility</p:attrName>
                                        </p:attrNameLst>
                                      </p:cBhvr>
                                      <p:to>
                                        <p:strVal val="visible"/>
                                      </p:to>
                                    </p:set>
                                  </p:childTnLst>
                                </p:cTn>
                              </p:par>
                            </p:childTnLst>
                          </p:cTn>
                        </p:par>
                        <p:par>
                          <p:cTn id="11" fill="hold">
                            <p:stCondLst>
                              <p:cond delay="3000"/>
                            </p:stCondLst>
                            <p:childTnLst>
                              <p:par>
                                <p:cTn id="12" presetID="39" presetClass="entr" presetSubtype="0" accel="100000" fill="hold" nodeType="afterEffect">
                                  <p:stCondLst>
                                    <p:cond delay="4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53975"/>
            <a:ext cx="9144000" cy="1016000"/>
          </a:xfrm>
        </p:spPr>
        <p:txBody>
          <a:bodyPr anchor="b"/>
          <a:lstStyle/>
          <a:p>
            <a:pPr>
              <a:lnSpc>
                <a:spcPct val="100000"/>
              </a:lnSpc>
            </a:pPr>
            <a:r>
              <a:rPr lang="en-US" sz="4400" dirty="0">
                <a:latin typeface="Calibri" charset="0"/>
                <a:ea typeface="Calibri" charset="0"/>
                <a:cs typeface="Calibri" charset="0"/>
              </a:rPr>
              <a:t>Improved Use of Observations:</a:t>
            </a:r>
            <a:r>
              <a:rPr lang="en-US" sz="4800" dirty="0">
                <a:latin typeface="Calibri" charset="0"/>
                <a:ea typeface="Calibri" charset="0"/>
                <a:cs typeface="Calibri" charset="0"/>
              </a:rPr>
              <a:t/>
            </a:r>
            <a:br>
              <a:rPr lang="en-US" sz="4800" dirty="0">
                <a:latin typeface="Calibri" charset="0"/>
                <a:ea typeface="Calibri" charset="0"/>
                <a:cs typeface="Calibri" charset="0"/>
              </a:rPr>
            </a:br>
            <a:r>
              <a:rPr lang="en-US" sz="2800" dirty="0" smtClean="0">
                <a:latin typeface="Calibri" charset="0"/>
                <a:ea typeface="Calibri" charset="0"/>
                <a:cs typeface="Calibri" charset="0"/>
              </a:rPr>
              <a:t>HFIP &amp; Intensity </a:t>
            </a:r>
            <a:r>
              <a:rPr lang="en-US" sz="2800" dirty="0">
                <a:latin typeface="Calibri" charset="0"/>
                <a:ea typeface="Calibri" charset="0"/>
                <a:cs typeface="Calibri" charset="0"/>
              </a:rPr>
              <a:t>Forecast </a:t>
            </a:r>
            <a:r>
              <a:rPr lang="en-US" sz="2800" dirty="0" smtClean="0">
                <a:latin typeface="Calibri" charset="0"/>
                <a:ea typeface="Calibri" charset="0"/>
                <a:cs typeface="Calibri" charset="0"/>
              </a:rPr>
              <a:t>Experiment </a:t>
            </a:r>
            <a:r>
              <a:rPr lang="en-US" sz="28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105" b="5565"/>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pic>
        <p:nvPicPr>
          <p:cNvPr id="24" name="Picture 23" descr="IFEX.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3" name="Footer Placeholder 2"/>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2"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250" y="1904543"/>
            <a:ext cx="4422197" cy="4114800"/>
          </a:xfrm>
          <a:prstGeom prst="rect">
            <a:avLst/>
          </a:prstGeom>
        </p:spPr>
      </p:pic>
      <p:pic>
        <p:nvPicPr>
          <p:cNvPr id="29699" name="Picture 23" descr="Earl_obs_2010081918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154363" y="4080560"/>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973388" y="3918635"/>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5509" y="4214234"/>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3744195" y="1987408"/>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752442" y="3950072"/>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3777183" y="4271690"/>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727701" y="4700508"/>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156325" y="4486665"/>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64088" y="5561402"/>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t>Improved Models</a:t>
            </a:r>
            <a:r>
              <a:rPr kumimoji="0" lang="en-US" sz="4000" b="0" i="0" u="none" strike="noStrike" kern="0" cap="none" spc="0" normalizeH="0" noProof="0" dirty="0" smtClean="0">
                <a:ln>
                  <a:noFill/>
                </a:ln>
                <a:solidFill>
                  <a:schemeClr val="bg1"/>
                </a:solidFill>
                <a:effectLst/>
                <a:uLnTx/>
                <a:uFillTx/>
                <a:latin typeface="Arial" charset="0"/>
                <a:ea typeface="Calibri" charset="0"/>
                <a:cs typeface="Calibri" charset="0"/>
              </a:rPr>
              <a:t> &amp; Data</a:t>
            </a:r>
            <a: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t>:</a:t>
            </a:r>
            <a:b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br>
            <a:r>
              <a:rPr lang="en-US" sz="2800" kern="0" dirty="0">
                <a:solidFill>
                  <a:srgbClr val="FFFFFF"/>
                </a:solidFill>
                <a:latin typeface="Calibri" charset="0"/>
                <a:ea typeface="ＭＳ Ｐゴシック" charset="0"/>
                <a:cs typeface="ＭＳ Ｐゴシック" charset="0"/>
              </a:rPr>
              <a:t>Assimilation of data into numerical models</a:t>
            </a:r>
            <a:endParaRPr kumimoji="0" lang="en-US" sz="3200" b="0" i="0" u="none" strike="noStrike" kern="0" cap="none" spc="0" normalizeH="0" baseline="0" noProof="0" dirty="0" smtClean="0">
              <a:ln>
                <a:noFill/>
              </a:ln>
              <a:solidFill>
                <a:schemeClr val="bg1"/>
              </a:solidFill>
              <a:effectLst/>
              <a:uLnTx/>
              <a:uFillTx/>
              <a:latin typeface="Arial" charset="0"/>
              <a:ea typeface="Calibri" charset="0"/>
              <a:cs typeface="Calibri" charset="0"/>
            </a:endParaRPr>
          </a:p>
        </p:txBody>
      </p:sp>
      <p:sp>
        <p:nvSpPr>
          <p:cNvPr id="31" name="Text Box 7"/>
          <p:cNvSpPr txBox="1">
            <a:spLocks/>
          </p:cNvSpPr>
          <p:nvPr/>
        </p:nvSpPr>
        <p:spPr bwMode="auto">
          <a:xfrm>
            <a:off x="4792858" y="6631586"/>
            <a:ext cx="3996061"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F. Zhang (PSU), Aberson, Aksoy, Gamache, Gopal (</a:t>
            </a:r>
            <a:r>
              <a:rPr lang="en-US" sz="1050" dirty="0">
                <a:solidFill>
                  <a:srgbClr val="000000"/>
                </a:solidFill>
              </a:rPr>
              <a:t>AOML/HRD)</a:t>
            </a:r>
            <a:endParaRPr lang="en-US" sz="1200" dirty="0">
              <a:solidFill>
                <a:srgbClr val="000000"/>
              </a:solidFill>
            </a:endParaRPr>
          </a:p>
        </p:txBody>
      </p:sp>
      <p:pic>
        <p:nvPicPr>
          <p:cNvPr id="32" name="Picture 31"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24033616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 y="1297222"/>
            <a:ext cx="3610429" cy="3501575"/>
          </a:xfrm>
          <a:prstGeom prst="rect">
            <a:avLst/>
          </a:prstGeom>
        </p:spPr>
      </p:pic>
      <p:sp>
        <p:nvSpPr>
          <p:cNvPr id="21507" name="Text Box 4"/>
          <p:cNvSpPr txBox="1">
            <a:spLocks noChangeArrowheads="1"/>
          </p:cNvSpPr>
          <p:nvPr/>
        </p:nvSpPr>
        <p:spPr bwMode="auto">
          <a:xfrm>
            <a:off x="208649" y="4953004"/>
            <a:ext cx="2939135" cy="1208023"/>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7 </a:t>
            </a:r>
            <a:r>
              <a:rPr lang="en-US" sz="1400" dirty="0">
                <a:latin typeface="Calibri" charset="0"/>
              </a:rPr>
              <a:t>missions from 23-27 Aug 2011 </a:t>
            </a:r>
            <a:r>
              <a:rPr lang="en-US" sz="1400" dirty="0" smtClean="0">
                <a:latin typeface="Calibri" charset="0"/>
              </a:rPr>
              <a:t>at ~</a:t>
            </a:r>
            <a:r>
              <a:rPr lang="en-US" sz="1400" dirty="0">
                <a:latin typeface="Calibri" charset="0"/>
              </a:rPr>
              <a:t>12 </a:t>
            </a:r>
            <a:r>
              <a:rPr lang="en-US" sz="1400" dirty="0" smtClean="0">
                <a:latin typeface="Calibri" charset="0"/>
              </a:rPr>
              <a:t>h sampling </a:t>
            </a:r>
            <a:r>
              <a:rPr lang="en-US" sz="1400" dirty="0" smtClean="0">
                <a:latin typeface="Calibri"/>
                <a:ea typeface="Arial" charset="0"/>
                <a:cs typeface="Calibri"/>
                <a:sym typeface="Arial" charset="0"/>
              </a:rPr>
              <a:t>of Doppler </a:t>
            </a:r>
            <a:r>
              <a:rPr lang="en-US" sz="1400" dirty="0">
                <a:latin typeface="Calibri"/>
                <a:ea typeface="Arial" charset="0"/>
                <a:cs typeface="Calibri"/>
                <a:sym typeface="Arial" charset="0"/>
              </a:rPr>
              <a:t>SO (</a:t>
            </a:r>
            <a:r>
              <a:rPr lang="en-US" sz="1400" dirty="0">
                <a:latin typeface="Calibri"/>
                <a:ea typeface="Arial" charset="0"/>
                <a:cs typeface="Calibri"/>
                <a:sym typeface="Arial" charset="0"/>
                <a:hlinkClick r:id="rId4"/>
              </a:rPr>
              <a:t>HEDAS</a:t>
            </a:r>
            <a:r>
              <a:rPr lang="en-US" sz="1400" dirty="0" smtClean="0">
                <a:latin typeface="Calibri"/>
                <a:ea typeface="Arial" charset="0"/>
                <a:cs typeface="Calibri"/>
                <a:sym typeface="Arial" charset="0"/>
              </a:rPr>
              <a:t>)</a:t>
            </a:r>
            <a:r>
              <a:rPr lang="en-US" sz="1400" dirty="0" smtClean="0">
                <a:latin typeface="Calibri" charset="0"/>
              </a:rPr>
              <a:t> </a:t>
            </a:r>
            <a:r>
              <a:rPr lang="en-US" sz="1400" dirty="0">
                <a:latin typeface="Calibri" charset="0"/>
              </a:rPr>
              <a:t>&amp; </a:t>
            </a:r>
            <a:r>
              <a:rPr lang="en-US" sz="1400" dirty="0" smtClean="0">
                <a:latin typeface="Calibri" charset="0"/>
              </a:rPr>
              <a:t>8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Irene as a major hurricane through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latin typeface="Arial" charset="0"/>
                <a:ea typeface="Calibri" charset="0"/>
                <a:cs typeface="Calibri" charset="0"/>
              </a:rPr>
              <a:t>Improved Models &amp; Data:</a:t>
            </a:r>
            <a:br>
              <a:rPr lang="en-US" sz="4000" dirty="0" smtClean="0">
                <a:latin typeface="Arial" charset="0"/>
                <a:ea typeface="Calibri" charset="0"/>
                <a:cs typeface="Calibri" charset="0"/>
              </a:rPr>
            </a:br>
            <a:r>
              <a:rPr lang="en-US" sz="3200" dirty="0" smtClean="0">
                <a:latin typeface="Arial" charset="0"/>
                <a:ea typeface="Calibri" charset="0"/>
                <a:cs typeface="Calibri" charset="0"/>
              </a:rPr>
              <a:t>IFEX 2011: Irene</a:t>
            </a:r>
            <a:endParaRPr lang="en-US" sz="2400" dirty="0" smtClean="0">
              <a:latin typeface="Arial" charset="0"/>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0455" y="4203346"/>
            <a:ext cx="2462920" cy="218923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16865" b="75595" l="31547" r="70436"/>
                    </a14:imgEffect>
                  </a14:imgLayer>
                </a14:imgProps>
              </a:ext>
              <a:ext uri="{28A0092B-C50C-407E-A947-70E740481C1C}">
                <a14:useLocalDpi xmlns:a14="http://schemas.microsoft.com/office/drawing/2010/main"/>
              </a:ext>
            </a:extLst>
          </a:blip>
          <a:srcRect l="26686" t="9524" r="24703" b="17064"/>
          <a:stretch/>
        </p:blipFill>
        <p:spPr>
          <a:xfrm>
            <a:off x="3680811" y="4009573"/>
            <a:ext cx="1855249" cy="2101324"/>
          </a:xfrm>
          <a:prstGeom prst="rect">
            <a:avLst/>
          </a:prstGeom>
        </p:spPr>
      </p:pic>
      <p:sp>
        <p:nvSpPr>
          <p:cNvPr id="16" name="TextBox 30"/>
          <p:cNvSpPr txBox="1">
            <a:spLocks noChangeArrowheads="1"/>
          </p:cNvSpPr>
          <p:nvPr/>
        </p:nvSpPr>
        <p:spPr bwMode="auto">
          <a:xfrm>
            <a:off x="7698819" y="3941536"/>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1605643" y="2676071"/>
            <a:ext cx="1986644" cy="1841502"/>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362" y="1319442"/>
            <a:ext cx="3394496" cy="2936130"/>
          </a:xfrm>
          <a:prstGeom prst="rect">
            <a:avLst/>
          </a:prstGeom>
        </p:spPr>
      </p:pic>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71086" y="4281714"/>
            <a:ext cx="3064272" cy="2255644"/>
          </a:xfrm>
          <a:prstGeom prst="rect">
            <a:avLst/>
          </a:prstGeom>
        </p:spPr>
      </p:pic>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SO (EnKF) 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25" name="TextBox 30"/>
          <p:cNvSpPr txBox="1">
            <a:spLocks noChangeArrowheads="1"/>
          </p:cNvSpPr>
          <p:nvPr/>
        </p:nvSpPr>
        <p:spPr bwMode="auto">
          <a:xfrm>
            <a:off x="6294036" y="1557338"/>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sp>
        <p:nvSpPr>
          <p:cNvPr id="27" name="TextBox 30"/>
          <p:cNvSpPr txBox="1">
            <a:spLocks noChangeArrowheads="1"/>
          </p:cNvSpPr>
          <p:nvPr/>
        </p:nvSpPr>
        <p:spPr bwMode="auto">
          <a:xfrm>
            <a:off x="7725508" y="4549095"/>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sp>
        <p:nvSpPr>
          <p:cNvPr id="29" name="Rectangle 8"/>
          <p:cNvSpPr>
            <a:spLocks/>
          </p:cNvSpPr>
          <p:nvPr/>
        </p:nvSpPr>
        <p:spPr bwMode="auto">
          <a:xfrm>
            <a:off x="162228" y="4341359"/>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749524" y="6632139"/>
            <a:ext cx="3036075"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Aberson, Aksoy, Gamache, Gopal (</a:t>
            </a:r>
            <a:r>
              <a:rPr lang="en-US" sz="1050" dirty="0">
                <a:solidFill>
                  <a:srgbClr val="000000"/>
                </a:solidFill>
              </a:rPr>
              <a:t>AOML/HRD)</a:t>
            </a:r>
            <a:endParaRPr lang="en-US" sz="1200" dirty="0">
              <a:solidFill>
                <a:srgbClr val="000000"/>
              </a:solidFill>
            </a:endParaRPr>
          </a:p>
        </p:txBody>
      </p:sp>
      <p:pic>
        <p:nvPicPr>
          <p:cNvPr id="18" name="Picture 17" descr="IFEX.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5" name="Footer Placeholder 4"/>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870278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6868" y="1233102"/>
            <a:ext cx="8226113" cy="5263702"/>
            <a:chOff x="656868" y="1141082"/>
            <a:chExt cx="8226113" cy="5263702"/>
          </a:xfrm>
        </p:grpSpPr>
        <p:graphicFrame>
          <p:nvGraphicFramePr>
            <p:cNvPr id="21" name="Chart 20"/>
            <p:cNvGraphicFramePr>
              <a:graphicFrameLocks/>
            </p:cNvGraphicFramePr>
            <p:nvPr>
              <p:extLst>
                <p:ext uri="{D42A27DB-BD31-4B8C-83A1-F6EECF244321}">
                  <p14:modId xmlns:p14="http://schemas.microsoft.com/office/powerpoint/2010/main" val="3438074091"/>
                </p:ext>
              </p:extLst>
            </p:nvPr>
          </p:nvGraphicFramePr>
          <p:xfrm>
            <a:off x="656868" y="1453956"/>
            <a:ext cx="7634735" cy="4950828"/>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1359905" y="1660637"/>
              <a:ext cx="7523076" cy="307777"/>
            </a:xfrm>
            <a:prstGeom prst="rect">
              <a:avLst/>
            </a:prstGeom>
            <a:solidFill>
              <a:schemeClr val="bg1"/>
            </a:solidFill>
          </p:spPr>
          <p:txBody>
            <a:bodyPr wrap="square">
              <a:spAutoFit/>
            </a:bodyPr>
            <a:lstStyle/>
            <a:p>
              <a:pPr>
                <a:tabLst>
                  <a:tab pos="687388" algn="l"/>
                  <a:tab pos="1312863" algn="l"/>
                  <a:tab pos="1887538" algn="l"/>
                  <a:tab pos="2627313" algn="l"/>
                  <a:tab pos="3140075" algn="l"/>
                  <a:tab pos="3887788" algn="l"/>
                  <a:tab pos="4340225" algn="l"/>
                  <a:tab pos="5087938" algn="l"/>
                  <a:tab pos="5602288" algn="l"/>
                </a:tabLst>
              </a:pPr>
              <a:r>
                <a:rPr lang="en-US" sz="1400" b="1" dirty="0" smtClean="0">
                  <a:solidFill>
                    <a:srgbClr val="1F497D"/>
                  </a:solidFill>
                </a:rPr>
                <a:t>  79	 82	  82	    81		       76		         65	</a:t>
              </a:r>
              <a:r>
                <a:rPr lang="en-US" sz="1400" b="1" dirty="0">
                  <a:solidFill>
                    <a:srgbClr val="1F497D"/>
                  </a:solidFill>
                </a:rPr>
                <a:t>	</a:t>
              </a:r>
              <a:r>
                <a:rPr lang="en-US" sz="1400" b="1" dirty="0" smtClean="0">
                  <a:solidFill>
                    <a:srgbClr val="1F497D"/>
                  </a:solidFill>
                </a:rPr>
                <a:t>            46     cases</a:t>
              </a:r>
              <a:endParaRPr lang="en-US" sz="1400" b="1" dirty="0">
                <a:solidFill>
                  <a:srgbClr val="1F497D"/>
                </a:solidFill>
              </a:endParaRPr>
            </a:p>
          </p:txBody>
        </p:sp>
        <p:sp>
          <p:nvSpPr>
            <p:cNvPr id="4" name="TextBox 3"/>
            <p:cNvSpPr txBox="1"/>
            <p:nvPr/>
          </p:nvSpPr>
          <p:spPr>
            <a:xfrm>
              <a:off x="2309857" y="1141082"/>
              <a:ext cx="5037106" cy="461665"/>
            </a:xfrm>
            <a:prstGeom prst="rect">
              <a:avLst/>
            </a:prstGeom>
            <a:noFill/>
          </p:spPr>
          <p:txBody>
            <a:bodyPr wrap="none" rtlCol="0">
              <a:spAutoFit/>
            </a:bodyPr>
            <a:lstStyle/>
            <a:p>
              <a:r>
                <a:rPr lang="en-US" dirty="0" smtClean="0"/>
                <a:t>% Improvement over HFIP baseline</a:t>
              </a:r>
              <a:endParaRPr lang="en-US" dirty="0"/>
            </a:p>
          </p:txBody>
        </p:sp>
      </p:grpSp>
      <p:sp>
        <p:nvSpPr>
          <p:cNvPr id="15" name="Oval 14"/>
          <p:cNvSpPr/>
          <p:nvPr/>
        </p:nvSpPr>
        <p:spPr>
          <a:xfrm>
            <a:off x="2730780" y="2050082"/>
            <a:ext cx="5433332" cy="1940462"/>
          </a:xfrm>
          <a:prstGeom prst="ellipse">
            <a:avLst/>
          </a:prstGeom>
          <a:noFill/>
          <a:ln w="28575" cmpd="sng">
            <a:solidFill>
              <a:srgbClr val="CC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1278928" y="3046961"/>
            <a:ext cx="5466627" cy="2829841"/>
            <a:chOff x="1435379" y="2660477"/>
            <a:chExt cx="5466627" cy="2829841"/>
          </a:xfrm>
        </p:grpSpPr>
        <p:sp>
          <p:nvSpPr>
            <p:cNvPr id="14" name="Oval 13"/>
            <p:cNvSpPr/>
            <p:nvPr/>
          </p:nvSpPr>
          <p:spPr>
            <a:xfrm>
              <a:off x="1435379" y="2660477"/>
              <a:ext cx="1421026" cy="2829841"/>
            </a:xfrm>
            <a:prstGeom prst="ellipse">
              <a:avLst/>
            </a:prstGeom>
            <a:noFill/>
            <a:ln w="28575" cmpd="sng">
              <a:solidFill>
                <a:srgbClr val="FF33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a:stCxn id="17" idx="1"/>
            </p:cNvCxnSpPr>
            <p:nvPr/>
          </p:nvCxnSpPr>
          <p:spPr>
            <a:xfrm flipH="1" flipV="1">
              <a:off x="2286000" y="3733800"/>
              <a:ext cx="2514600" cy="102361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00600" y="4495800"/>
              <a:ext cx="2101406" cy="523220"/>
            </a:xfrm>
            <a:prstGeom prst="rect">
              <a:avLst/>
            </a:prstGeom>
            <a:noFill/>
            <a:ln>
              <a:solidFill>
                <a:schemeClr val="tx1"/>
              </a:solidFill>
            </a:ln>
          </p:spPr>
          <p:txBody>
            <a:bodyPr wrap="square" rtlCol="0">
              <a:spAutoFit/>
            </a:bodyPr>
            <a:lstStyle/>
            <a:p>
              <a:r>
                <a:rPr lang="en-US" sz="1400" dirty="0" smtClean="0"/>
                <a:t>Need help of Research community to address</a:t>
              </a:r>
              <a:endParaRPr lang="en-US" sz="1400" dirty="0"/>
            </a:p>
          </p:txBody>
        </p:sp>
      </p:grpSp>
      <p:sp>
        <p:nvSpPr>
          <p:cNvPr id="2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latin typeface="Arial" charset="0"/>
                <a:ea typeface="Calibri" charset="0"/>
                <a:cs typeface="Calibri" charset="0"/>
              </a:rPr>
              <a:t>Improved Models &amp; Data:</a:t>
            </a:r>
            <a:br>
              <a:rPr lang="en-US" sz="4000" dirty="0" smtClean="0">
                <a:latin typeface="Arial" charset="0"/>
                <a:ea typeface="Calibri" charset="0"/>
                <a:cs typeface="Calibri" charset="0"/>
              </a:rPr>
            </a:br>
            <a:r>
              <a:rPr lang="en-US" sz="3200" dirty="0" smtClean="0">
                <a:latin typeface="Arial" charset="0"/>
                <a:ea typeface="Calibri" charset="0"/>
                <a:cs typeface="Calibri" charset="0"/>
              </a:rPr>
              <a:t>EnKF DA of inner core Doppler data</a:t>
            </a:r>
            <a:endParaRPr lang="en-US" sz="2400" dirty="0" smtClean="0">
              <a:latin typeface="Arial" charset="0"/>
              <a:ea typeface="Calibri" charset="0"/>
              <a:cs typeface="Calibri" charset="0"/>
            </a:endParaRPr>
          </a:p>
        </p:txBody>
      </p:sp>
      <p:sp>
        <p:nvSpPr>
          <p:cNvPr id="23" name="TextBox 22"/>
          <p:cNvSpPr txBox="1"/>
          <p:nvPr/>
        </p:nvSpPr>
        <p:spPr>
          <a:xfrm>
            <a:off x="4247586" y="4265817"/>
            <a:ext cx="3682519" cy="338554"/>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1600" dirty="0" smtClean="0">
                <a:solidFill>
                  <a:schemeClr val="bg1"/>
                </a:solidFill>
              </a:rPr>
              <a:t>All cases with Doppler data 2008-2011</a:t>
            </a:r>
            <a:endParaRPr lang="en-US" sz="1600" dirty="0">
              <a:solidFill>
                <a:schemeClr val="bg1"/>
              </a:solidFill>
            </a:endParaRPr>
          </a:p>
        </p:txBody>
      </p:sp>
      <p:sp>
        <p:nvSpPr>
          <p:cNvPr id="18" name="TextBox 1"/>
          <p:cNvSpPr txBox="1">
            <a:spLocks noChangeArrowheads="1"/>
          </p:cNvSpPr>
          <p:nvPr/>
        </p:nvSpPr>
        <p:spPr bwMode="auto">
          <a:xfrm>
            <a:off x="6581396" y="6632674"/>
            <a:ext cx="23226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050" dirty="0" smtClean="0"/>
              <a:t>F. Zhang (PSU) &amp; Aberson (HRD)</a:t>
            </a:r>
            <a:endParaRPr lang="en-US" sz="1050" dirty="0"/>
          </a:p>
        </p:txBody>
      </p:sp>
      <p:pic>
        <p:nvPicPr>
          <p:cNvPr id="22" name="Picture 21" descr="IFEX.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3" name="Footer Placeholder 2"/>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2500"/>
                            </p:stCondLst>
                            <p:childTnLst>
                              <p:par>
                                <p:cTn id="9" presetID="9" presetClass="entr" presetSubtype="0" fill="hold" nodeType="afterEffect">
                                  <p:stCondLst>
                                    <p:cond delay="400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49522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485369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61287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94071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108495"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035964" y="1230089"/>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and Dropsonde Composite at </a:t>
            </a:r>
            <a:r>
              <a:rPr lang="en-US" sz="1800" b="1" dirty="0" smtClean="0">
                <a:solidFill>
                  <a:srgbClr val="000000"/>
                </a:solidFill>
                <a:latin typeface="Calibri" charset="0"/>
              </a:rPr>
              <a:t>1 </a:t>
            </a:r>
            <a:r>
              <a:rPr lang="en-US" sz="1800" b="1" dirty="0" smtClean="0">
                <a:solidFill>
                  <a:srgbClr val="000000"/>
                </a:solidFill>
                <a:latin typeface="Calibri" charset="0"/>
              </a:rPr>
              <a:t>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latin typeface="Arial" charset="0"/>
                <a:ea typeface="Calibri" charset="0"/>
                <a:cs typeface="Calibri" charset="0"/>
              </a:rPr>
              <a:t>Improved Models &amp; Data:</a:t>
            </a:r>
            <a:br>
              <a:rPr lang="en-US" sz="4000" dirty="0" smtClean="0">
                <a:latin typeface="Arial" charset="0"/>
                <a:ea typeface="Calibri" charset="0"/>
                <a:cs typeface="Calibri" charset="0"/>
              </a:rPr>
            </a:br>
            <a:r>
              <a:rPr lang="en-US" sz="3200" dirty="0" smtClean="0">
                <a:latin typeface="Arial" charset="0"/>
                <a:ea typeface="Calibri" charset="0"/>
                <a:cs typeface="Calibri" charset="0"/>
              </a:rPr>
              <a:t>IFEX 2011: Irene</a:t>
            </a:r>
            <a:endParaRPr lang="en-US" sz="2400" dirty="0" smtClean="0">
              <a:latin typeface="Arial" charset="0"/>
              <a:ea typeface="Calibri" charset="0"/>
              <a:cs typeface="Calibri" charset="0"/>
            </a:endParaRPr>
          </a:p>
        </p:txBody>
      </p:sp>
      <p:pic>
        <p:nvPicPr>
          <p:cNvPr id="11" name="Picture 10" descr="IFEX.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12"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pic>
        <p:nvPicPr>
          <p:cNvPr id="13" name="Picture 2" descr="windspd_xsect_EW_110825H.tif"/>
          <p:cNvPicPr>
            <a:picLocks/>
          </p:cNvPicPr>
          <p:nvPr/>
        </p:nvPicPr>
        <p:blipFill rotWithShape="1">
          <a:blip r:embed="rId6" cstate="screen">
            <a:extLst>
              <a:ext uri="{28A0092B-C50C-407E-A947-70E740481C1C}">
                <a14:useLocalDpi xmlns:a14="http://schemas.microsoft.com/office/drawing/2010/main"/>
              </a:ext>
            </a:extLst>
          </a:blip>
          <a:srcRect/>
          <a:stretch/>
        </p:blipFill>
        <p:spPr bwMode="auto">
          <a:xfrm>
            <a:off x="4666384" y="5060971"/>
            <a:ext cx="3180408" cy="1419199"/>
          </a:xfrm>
          <a:prstGeom prst="rect">
            <a:avLst/>
          </a:prstGeom>
          <a:noFill/>
          <a:ln w="9525">
            <a:noFill/>
            <a:miter lim="800000"/>
            <a:headEnd/>
            <a:tailEnd/>
          </a:ln>
        </p:spPr>
      </p:pic>
      <p:pic>
        <p:nvPicPr>
          <p:cNvPr id="14" name="Picture 2" descr="windspd_xsect_EW_110823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4786" y="5023798"/>
            <a:ext cx="3256643" cy="1425987"/>
          </a:xfrm>
          <a:prstGeom prst="rect">
            <a:avLst/>
          </a:prstGeom>
          <a:noFill/>
          <a:ln w="9525">
            <a:noFill/>
            <a:miter lim="800000"/>
            <a:headEnd/>
            <a:tailEnd/>
          </a:ln>
        </p:spPr>
      </p:pic>
      <p:pic>
        <p:nvPicPr>
          <p:cNvPr id="15" name="Picture 2" descr="windspd_xsect_EW_110825H.tif"/>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8200570" y="4949392"/>
            <a:ext cx="342892" cy="1554811"/>
          </a:xfrm>
          <a:prstGeom prst="rect">
            <a:avLst/>
          </a:prstGeom>
          <a:noFill/>
          <a:ln w="9525">
            <a:noFill/>
            <a:miter lim="800000"/>
            <a:headEnd/>
            <a:tailEnd/>
          </a:ln>
        </p:spPr>
      </p:pic>
      <p:sp>
        <p:nvSpPr>
          <p:cNvPr id="16" name="TextBox 8"/>
          <p:cNvSpPr txBox="1">
            <a:spLocks noChangeArrowheads="1"/>
          </p:cNvSpPr>
          <p:nvPr/>
        </p:nvSpPr>
        <p:spPr bwMode="auto">
          <a:xfrm>
            <a:off x="937986" y="5071101"/>
            <a:ext cx="509875"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West</a:t>
            </a:r>
          </a:p>
        </p:txBody>
      </p:sp>
      <p:sp>
        <p:nvSpPr>
          <p:cNvPr id="17" name="TextBox 9"/>
          <p:cNvSpPr txBox="1">
            <a:spLocks noChangeArrowheads="1"/>
          </p:cNvSpPr>
          <p:nvPr/>
        </p:nvSpPr>
        <p:spPr bwMode="auto">
          <a:xfrm>
            <a:off x="3490687" y="5071101"/>
            <a:ext cx="44525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East</a:t>
            </a:r>
          </a:p>
        </p:txBody>
      </p:sp>
      <p:sp>
        <p:nvSpPr>
          <p:cNvPr id="18" name="TextBox 8"/>
          <p:cNvSpPr txBox="1">
            <a:spLocks noChangeArrowheads="1"/>
          </p:cNvSpPr>
          <p:nvPr/>
        </p:nvSpPr>
        <p:spPr bwMode="auto">
          <a:xfrm>
            <a:off x="4818752" y="5071101"/>
            <a:ext cx="509875"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West</a:t>
            </a:r>
          </a:p>
        </p:txBody>
      </p:sp>
      <p:sp>
        <p:nvSpPr>
          <p:cNvPr id="19" name="TextBox 9"/>
          <p:cNvSpPr txBox="1">
            <a:spLocks noChangeArrowheads="1"/>
          </p:cNvSpPr>
          <p:nvPr/>
        </p:nvSpPr>
        <p:spPr bwMode="auto">
          <a:xfrm>
            <a:off x="7380524" y="5071101"/>
            <a:ext cx="445254"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East</a:t>
            </a:r>
          </a:p>
        </p:txBody>
      </p:sp>
      <p:cxnSp>
        <p:nvCxnSpPr>
          <p:cNvPr id="4" name="Straight Connector 3"/>
          <p:cNvCxnSpPr/>
          <p:nvPr/>
        </p:nvCxnSpPr>
        <p:spPr>
          <a:xfrm>
            <a:off x="943429" y="3256643"/>
            <a:ext cx="2948214" cy="0"/>
          </a:xfrm>
          <a:prstGeom prst="line">
            <a:avLst/>
          </a:prstGeom>
          <a:ln>
            <a:solidFill>
              <a:schemeClr val="accent5"/>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833258" y="3254829"/>
            <a:ext cx="2948214" cy="0"/>
          </a:xfrm>
          <a:prstGeom prst="line">
            <a:avLst/>
          </a:prstGeom>
          <a:ln>
            <a:solidFill>
              <a:schemeClr val="accent5"/>
            </a:solidFill>
            <a:prstDash val="dash"/>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9470686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Excellent References</a:t>
            </a:r>
            <a:endParaRPr lang="en-US" dirty="0">
              <a:latin typeface="Calibri"/>
              <a:cs typeface="Calibri"/>
            </a:endParaRPr>
          </a:p>
        </p:txBody>
      </p:sp>
      <p:pic>
        <p:nvPicPr>
          <p:cNvPr id="7" name="Picture 6"/>
          <p:cNvPicPr>
            <a:picLocks noChangeAspect="1"/>
          </p:cNvPicPr>
          <p:nvPr/>
        </p:nvPicPr>
        <p:blipFill>
          <a:blip r:embed="rId2"/>
          <a:stretch>
            <a:fillRect/>
          </a:stretch>
        </p:blipFill>
        <p:spPr>
          <a:xfrm>
            <a:off x="5629501" y="1435555"/>
            <a:ext cx="2948338" cy="3956979"/>
          </a:xfrm>
          <a:prstGeom prst="rect">
            <a:avLst/>
          </a:prstGeom>
        </p:spPr>
      </p:pic>
      <p:sp>
        <p:nvSpPr>
          <p:cNvPr id="8" name="TextBox 7"/>
          <p:cNvSpPr txBox="1"/>
          <p:nvPr/>
        </p:nvSpPr>
        <p:spPr>
          <a:xfrm>
            <a:off x="5475596" y="5420144"/>
            <a:ext cx="3395783" cy="1015663"/>
          </a:xfrm>
          <a:prstGeom prst="rect">
            <a:avLst/>
          </a:prstGeom>
          <a:noFill/>
        </p:spPr>
        <p:txBody>
          <a:bodyPr wrap="square" rtlCol="0">
            <a:spAutoFit/>
          </a:bodyPr>
          <a:lstStyle/>
          <a:p>
            <a:r>
              <a:rPr lang="en-US" sz="1200" dirty="0">
                <a:latin typeface="Calibri"/>
                <a:cs typeface="Calibri"/>
              </a:rPr>
              <a:t>Aberson, S. D., M. L. Black, R. A. Black, R. W. </a:t>
            </a:r>
            <a:r>
              <a:rPr lang="en-US" sz="1200" dirty="0" err="1">
                <a:latin typeface="Calibri"/>
                <a:cs typeface="Calibri"/>
              </a:rPr>
              <a:t>Burpee</a:t>
            </a:r>
            <a:r>
              <a:rPr lang="en-US" sz="1200" dirty="0">
                <a:latin typeface="Calibri"/>
                <a:cs typeface="Calibri"/>
              </a:rPr>
              <a:t>, J. J. Cione, C. W. </a:t>
            </a:r>
            <a:r>
              <a:rPr lang="en-US" sz="1200" dirty="0" err="1">
                <a:latin typeface="Calibri"/>
                <a:cs typeface="Calibri"/>
              </a:rPr>
              <a:t>Landsea</a:t>
            </a:r>
            <a:r>
              <a:rPr lang="en-US" sz="1200" dirty="0">
                <a:latin typeface="Calibri"/>
                <a:cs typeface="Calibri"/>
              </a:rPr>
              <a:t>, and F. D. Marks, 2006: Twenty-five years of tropical cyclone research with the NOAA P-3 aircraft. Bull. Amer. Meteor. Soc., </a:t>
            </a:r>
            <a:r>
              <a:rPr lang="en-US" sz="1200" b="1" dirty="0">
                <a:latin typeface="Calibri"/>
                <a:cs typeface="Calibri"/>
              </a:rPr>
              <a:t>87</a:t>
            </a:r>
            <a:r>
              <a:rPr lang="en-US" sz="1200" dirty="0">
                <a:latin typeface="Calibri"/>
                <a:cs typeface="Calibri"/>
              </a:rPr>
              <a:t>, 1039–</a:t>
            </a:r>
            <a:r>
              <a:rPr lang="en-US" sz="1200" dirty="0" smtClean="0">
                <a:latin typeface="Calibri"/>
                <a:cs typeface="Calibri"/>
              </a:rPr>
              <a:t>1055.</a:t>
            </a:r>
            <a:endParaRPr lang="en-US" sz="1200" dirty="0">
              <a:latin typeface="Calibri"/>
              <a:cs typeface="Calibri"/>
            </a:endParaRPr>
          </a:p>
        </p:txBody>
      </p:sp>
      <p:sp>
        <p:nvSpPr>
          <p:cNvPr id="9" name="TextBox 8"/>
          <p:cNvSpPr txBox="1"/>
          <p:nvPr/>
        </p:nvSpPr>
        <p:spPr>
          <a:xfrm>
            <a:off x="138042" y="5420937"/>
            <a:ext cx="5309939" cy="461665"/>
          </a:xfrm>
          <a:prstGeom prst="rect">
            <a:avLst/>
          </a:prstGeom>
          <a:noFill/>
        </p:spPr>
        <p:txBody>
          <a:bodyPr wrap="square" rtlCol="0">
            <a:spAutoFit/>
          </a:bodyPr>
          <a:lstStyle/>
          <a:p>
            <a:r>
              <a:rPr lang="en-US" sz="1200" dirty="0" err="1">
                <a:latin typeface="Calibri"/>
                <a:cs typeface="Calibri"/>
              </a:rPr>
              <a:t>Dorst</a:t>
            </a:r>
            <a:r>
              <a:rPr lang="en-US" sz="1200" dirty="0">
                <a:latin typeface="Calibri"/>
                <a:cs typeface="Calibri"/>
              </a:rPr>
              <a:t>, </a:t>
            </a:r>
            <a:r>
              <a:rPr lang="en-US" sz="1200" dirty="0" smtClean="0">
                <a:latin typeface="Calibri"/>
                <a:cs typeface="Calibri"/>
              </a:rPr>
              <a:t>N. </a:t>
            </a:r>
            <a:r>
              <a:rPr lang="en-US" sz="1200" dirty="0">
                <a:latin typeface="Calibri"/>
                <a:cs typeface="Calibri"/>
              </a:rPr>
              <a:t>M., 2007: The National Hurricane Research Project: 50 Years of Research, Rough Rides, and Name Changes. </a:t>
            </a:r>
            <a:r>
              <a:rPr lang="en-US" sz="1200" i="1" dirty="0">
                <a:latin typeface="Calibri"/>
                <a:cs typeface="Calibri"/>
              </a:rPr>
              <a:t>Bull. Amer. Meteor. Soc.</a:t>
            </a:r>
            <a:r>
              <a:rPr lang="en-US" sz="1200" dirty="0">
                <a:latin typeface="Calibri"/>
                <a:cs typeface="Calibri"/>
              </a:rPr>
              <a:t>, </a:t>
            </a:r>
            <a:r>
              <a:rPr lang="en-US" sz="1200" b="1" dirty="0">
                <a:latin typeface="Calibri"/>
                <a:cs typeface="Calibri"/>
              </a:rPr>
              <a:t>88</a:t>
            </a:r>
            <a:r>
              <a:rPr lang="en-US" sz="1200" dirty="0">
                <a:latin typeface="Calibri"/>
                <a:cs typeface="Calibri"/>
              </a:rPr>
              <a:t>, 1566–1588.</a:t>
            </a:r>
          </a:p>
        </p:txBody>
      </p:sp>
      <p:grpSp>
        <p:nvGrpSpPr>
          <p:cNvPr id="13" name="Group 12"/>
          <p:cNvGrpSpPr/>
          <p:nvPr/>
        </p:nvGrpSpPr>
        <p:grpSpPr>
          <a:xfrm>
            <a:off x="230071" y="1426279"/>
            <a:ext cx="5116683" cy="3996383"/>
            <a:chOff x="111602" y="1347174"/>
            <a:chExt cx="6447286" cy="4443649"/>
          </a:xfrm>
        </p:grpSpPr>
        <p:pic>
          <p:nvPicPr>
            <p:cNvPr id="11" name="Picture 10" descr="Screen Shot 2011-12-26 at 5.14.11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5367" y="1357487"/>
              <a:ext cx="3273521" cy="4399837"/>
            </a:xfrm>
            <a:prstGeom prst="rect">
              <a:avLst/>
            </a:prstGeom>
          </p:spPr>
        </p:pic>
        <p:pic>
          <p:nvPicPr>
            <p:cNvPr id="10" name="Picture 9" descr="Screen Shot 2011-12-26 at 5.13.51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602" y="1347174"/>
              <a:ext cx="3200445" cy="4443649"/>
            </a:xfrm>
            <a:prstGeom prst="rect">
              <a:avLst/>
            </a:prstGeom>
          </p:spPr>
        </p:pic>
      </p:grpSp>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8524017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283397"/>
            <a:ext cx="3581400" cy="3052763"/>
          </a:xfrm>
          <a:prstGeom prst="rect">
            <a:avLst/>
          </a:prstGeom>
          <a:noFill/>
          <a:ln w="9525">
            <a:noFill/>
            <a:miter lim="800000"/>
            <a:headEnd/>
            <a:tailEnd/>
          </a:ln>
        </p:spPr>
      </p:pic>
      <p:grpSp>
        <p:nvGrpSpPr>
          <p:cNvPr id="2" name="Group 154"/>
          <p:cNvGrpSpPr>
            <a:grpSpLocks noChangeAspect="1"/>
          </p:cNvGrpSpPr>
          <p:nvPr/>
        </p:nvGrpSpPr>
        <p:grpSpPr bwMode="auto">
          <a:xfrm>
            <a:off x="4114809" y="1284938"/>
            <a:ext cx="4592106" cy="3082013"/>
            <a:chOff x="4848" y="9614"/>
            <a:chExt cx="4229" cy="3093"/>
          </a:xfrm>
        </p:grpSpPr>
        <p:grpSp>
          <p:nvGrpSpPr>
            <p:cNvPr id="3" name="Group 305"/>
            <p:cNvGrpSpPr>
              <a:grpSpLocks/>
            </p:cNvGrpSpPr>
            <p:nvPr/>
          </p:nvGrpSpPr>
          <p:grpSpPr bwMode="auto">
            <a:xfrm>
              <a:off x="4848" y="9614"/>
              <a:ext cx="4229" cy="3093"/>
              <a:chOff x="7848600" y="18537178"/>
              <a:chExt cx="6278766" cy="4520807"/>
            </a:xfrm>
          </p:grpSpPr>
          <p:pic>
            <p:nvPicPr>
              <p:cNvPr id="4177" name="Picture 126"/>
              <p:cNvPicPr>
                <a:picLocks noChangeAspect="1" noChangeArrowheads="1"/>
              </p:cNvPicPr>
              <p:nvPr/>
            </p:nvPicPr>
            <p:blipFill>
              <a:blip r:embed="rId4" cstate="screen">
                <a:extLst>
                  <a:ext uri="{28A0092B-C50C-407E-A947-70E740481C1C}">
                    <a14:useLocalDpi xmlns:a14="http://schemas.microsoft.com/office/drawing/2010/main"/>
                  </a:ext>
                </a:extLst>
              </a:blip>
              <a:srcRect t="5224"/>
              <a:stretch>
                <a:fillRect/>
              </a:stretch>
            </p:blipFill>
            <p:spPr bwMode="auto">
              <a:xfrm>
                <a:off x="7848600" y="18537178"/>
                <a:ext cx="6172200" cy="4520807"/>
              </a:xfrm>
              <a:prstGeom prst="rect">
                <a:avLst/>
              </a:prstGeom>
              <a:noFill/>
              <a:ln w="9525">
                <a:noFill/>
                <a:miter lim="800000"/>
                <a:headEnd/>
                <a:tailEnd/>
              </a:ln>
            </p:spPr>
          </p:pic>
          <p:sp>
            <p:nvSpPr>
              <p:cNvPr id="4178" name="TextBox 291"/>
              <p:cNvSpPr txBox="1">
                <a:spLocks noChangeArrowheads="1"/>
              </p:cNvSpPr>
              <p:nvPr/>
            </p:nvSpPr>
            <p:spPr bwMode="auto">
              <a:xfrm>
                <a:off x="11907961" y="21109311"/>
                <a:ext cx="563377"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DC-8</a:t>
                </a:r>
              </a:p>
            </p:txBody>
          </p:sp>
          <p:sp>
            <p:nvSpPr>
              <p:cNvPr id="4179" name="TextBox 292"/>
              <p:cNvSpPr txBox="1">
                <a:spLocks noChangeArrowheads="1"/>
              </p:cNvSpPr>
              <p:nvPr/>
            </p:nvSpPr>
            <p:spPr bwMode="auto">
              <a:xfrm>
                <a:off x="13266963" y="21126760"/>
                <a:ext cx="563377"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DC-8</a:t>
                </a:r>
              </a:p>
            </p:txBody>
          </p:sp>
          <p:sp>
            <p:nvSpPr>
              <p:cNvPr id="4180" name="TextBox 293"/>
              <p:cNvSpPr txBox="1">
                <a:spLocks noChangeArrowheads="1"/>
              </p:cNvSpPr>
              <p:nvPr/>
            </p:nvSpPr>
            <p:spPr bwMode="auto">
              <a:xfrm>
                <a:off x="11552766" y="21464824"/>
                <a:ext cx="639785"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C-130</a:t>
                </a:r>
              </a:p>
            </p:txBody>
          </p:sp>
          <p:sp>
            <p:nvSpPr>
              <p:cNvPr id="4181" name="TextBox 294"/>
              <p:cNvSpPr txBox="1">
                <a:spLocks noChangeArrowheads="1"/>
              </p:cNvSpPr>
              <p:nvPr/>
            </p:nvSpPr>
            <p:spPr bwMode="auto">
              <a:xfrm>
                <a:off x="12174908" y="21473548"/>
                <a:ext cx="639785"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C-130</a:t>
                </a:r>
              </a:p>
            </p:txBody>
          </p:sp>
          <p:sp>
            <p:nvSpPr>
              <p:cNvPr id="4182" name="TextBox 295"/>
              <p:cNvSpPr txBox="1">
                <a:spLocks noChangeArrowheads="1"/>
              </p:cNvSpPr>
              <p:nvPr/>
            </p:nvSpPr>
            <p:spPr bwMode="auto">
              <a:xfrm>
                <a:off x="12852203" y="21469186"/>
                <a:ext cx="639785"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C-130</a:t>
                </a:r>
              </a:p>
            </p:txBody>
          </p:sp>
          <p:sp>
            <p:nvSpPr>
              <p:cNvPr id="4183" name="TextBox 296"/>
              <p:cNvSpPr txBox="1">
                <a:spLocks noChangeArrowheads="1"/>
              </p:cNvSpPr>
              <p:nvPr/>
            </p:nvSpPr>
            <p:spPr bwMode="auto">
              <a:xfrm>
                <a:off x="13487581" y="21469186"/>
                <a:ext cx="639785" cy="338539"/>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C-130</a:t>
                </a:r>
              </a:p>
            </p:txBody>
          </p:sp>
          <p:sp>
            <p:nvSpPr>
              <p:cNvPr id="4184" name="TextBox 297"/>
              <p:cNvSpPr txBox="1">
                <a:spLocks noChangeArrowheads="1"/>
              </p:cNvSpPr>
              <p:nvPr/>
            </p:nvSpPr>
            <p:spPr bwMode="auto">
              <a:xfrm>
                <a:off x="10517887" y="21839966"/>
                <a:ext cx="551865"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G-IV</a:t>
                </a:r>
              </a:p>
            </p:txBody>
          </p:sp>
          <p:sp>
            <p:nvSpPr>
              <p:cNvPr id="4185" name="TextBox 298"/>
              <p:cNvSpPr txBox="1">
                <a:spLocks noChangeArrowheads="1"/>
              </p:cNvSpPr>
              <p:nvPr/>
            </p:nvSpPr>
            <p:spPr bwMode="auto">
              <a:xfrm>
                <a:off x="11960625" y="21829062"/>
                <a:ext cx="551865"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G-IV</a:t>
                </a:r>
              </a:p>
            </p:txBody>
          </p:sp>
          <p:sp>
            <p:nvSpPr>
              <p:cNvPr id="4186" name="TextBox 299"/>
              <p:cNvSpPr txBox="1">
                <a:spLocks noChangeArrowheads="1"/>
              </p:cNvSpPr>
              <p:nvPr/>
            </p:nvSpPr>
            <p:spPr bwMode="auto">
              <a:xfrm>
                <a:off x="13337184" y="21829062"/>
                <a:ext cx="551865"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G-IV</a:t>
                </a:r>
              </a:p>
            </p:txBody>
          </p:sp>
          <p:sp>
            <p:nvSpPr>
              <p:cNvPr id="4187" name="TextBox 300"/>
              <p:cNvSpPr txBox="1">
                <a:spLocks noChangeArrowheads="1"/>
              </p:cNvSpPr>
              <p:nvPr/>
            </p:nvSpPr>
            <p:spPr bwMode="auto">
              <a:xfrm>
                <a:off x="10727459" y="22215110"/>
                <a:ext cx="458684"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P-3</a:t>
                </a:r>
              </a:p>
            </p:txBody>
          </p:sp>
          <p:sp>
            <p:nvSpPr>
              <p:cNvPr id="4188" name="TextBox 301"/>
              <p:cNvSpPr txBox="1">
                <a:spLocks noChangeArrowheads="1"/>
              </p:cNvSpPr>
              <p:nvPr/>
            </p:nvSpPr>
            <p:spPr bwMode="auto">
              <a:xfrm>
                <a:off x="11428974" y="22219472"/>
                <a:ext cx="458684"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P-3</a:t>
                </a:r>
              </a:p>
            </p:txBody>
          </p:sp>
          <p:sp>
            <p:nvSpPr>
              <p:cNvPr id="4189" name="TextBox 302"/>
              <p:cNvSpPr txBox="1">
                <a:spLocks noChangeArrowheads="1"/>
              </p:cNvSpPr>
              <p:nvPr/>
            </p:nvSpPr>
            <p:spPr bwMode="auto">
              <a:xfrm>
                <a:off x="12084162" y="22212929"/>
                <a:ext cx="458684"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P-3</a:t>
                </a:r>
              </a:p>
            </p:txBody>
          </p:sp>
          <p:sp>
            <p:nvSpPr>
              <p:cNvPr id="4190" name="TextBox 303"/>
              <p:cNvSpPr txBox="1">
                <a:spLocks noChangeArrowheads="1"/>
              </p:cNvSpPr>
              <p:nvPr/>
            </p:nvSpPr>
            <p:spPr bwMode="auto">
              <a:xfrm>
                <a:off x="12876124" y="22212929"/>
                <a:ext cx="458684"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P-3</a:t>
                </a:r>
              </a:p>
            </p:txBody>
          </p:sp>
          <p:sp>
            <p:nvSpPr>
              <p:cNvPr id="4191" name="TextBox 304"/>
              <p:cNvSpPr txBox="1">
                <a:spLocks noChangeArrowheads="1"/>
              </p:cNvSpPr>
              <p:nvPr/>
            </p:nvSpPr>
            <p:spPr bwMode="auto">
              <a:xfrm>
                <a:off x="13465132" y="22212929"/>
                <a:ext cx="458684" cy="338539"/>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P-3</a:t>
                </a:r>
              </a:p>
            </p:txBody>
          </p:sp>
        </p:grpSp>
        <p:sp>
          <p:nvSpPr>
            <p:cNvPr id="4172" name="TextBox 356"/>
            <p:cNvSpPr txBox="1">
              <a:spLocks noChangeArrowheads="1"/>
            </p:cNvSpPr>
            <p:nvPr/>
          </p:nvSpPr>
          <p:spPr bwMode="auto">
            <a:xfrm>
              <a:off x="6709" y="12002"/>
              <a:ext cx="521" cy="232"/>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100828I</a:t>
              </a:r>
            </a:p>
          </p:txBody>
        </p:sp>
        <p:sp>
          <p:nvSpPr>
            <p:cNvPr id="4173" name="TextBox 357"/>
            <p:cNvSpPr txBox="1">
              <a:spLocks noChangeArrowheads="1"/>
            </p:cNvSpPr>
            <p:nvPr/>
          </p:nvSpPr>
          <p:spPr bwMode="auto">
            <a:xfrm>
              <a:off x="7151" y="12002"/>
              <a:ext cx="561" cy="232"/>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100829H</a:t>
              </a:r>
            </a:p>
          </p:txBody>
        </p:sp>
        <p:sp>
          <p:nvSpPr>
            <p:cNvPr id="4174" name="TextBox 358"/>
            <p:cNvSpPr txBox="1">
              <a:spLocks noChangeArrowheads="1"/>
            </p:cNvSpPr>
            <p:nvPr/>
          </p:nvSpPr>
          <p:spPr bwMode="auto">
            <a:xfrm>
              <a:off x="7613" y="12002"/>
              <a:ext cx="521" cy="232"/>
            </a:xfrm>
            <a:prstGeom prst="rect">
              <a:avLst/>
            </a:prstGeom>
            <a:noFill/>
            <a:ln w="9525">
              <a:noFill/>
              <a:miter lim="800000"/>
              <a:headEnd/>
              <a:tailEnd/>
            </a:ln>
          </p:spPr>
          <p:txBody>
            <a:bodyPr wrap="square">
              <a:prstTxWarp prst="textNoShape">
                <a:avLst/>
              </a:prstTxWarp>
              <a:spAutoFit/>
            </a:bodyPr>
            <a:lstStyle/>
            <a:p>
              <a:r>
                <a:rPr lang="en-US" sz="900">
                  <a:latin typeface="Calibri" charset="0"/>
                </a:rPr>
                <a:t>100829I</a:t>
              </a:r>
            </a:p>
          </p:txBody>
        </p:sp>
        <p:sp>
          <p:nvSpPr>
            <p:cNvPr id="4175" name="TextBox 359"/>
            <p:cNvSpPr txBox="1">
              <a:spLocks noChangeArrowheads="1"/>
            </p:cNvSpPr>
            <p:nvPr/>
          </p:nvSpPr>
          <p:spPr bwMode="auto">
            <a:xfrm>
              <a:off x="8099" y="12002"/>
              <a:ext cx="561" cy="232"/>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100830H</a:t>
              </a:r>
            </a:p>
          </p:txBody>
        </p:sp>
        <p:sp>
          <p:nvSpPr>
            <p:cNvPr id="4176" name="TextBox 360"/>
            <p:cNvSpPr txBox="1">
              <a:spLocks noChangeArrowheads="1"/>
            </p:cNvSpPr>
            <p:nvPr/>
          </p:nvSpPr>
          <p:spPr bwMode="auto">
            <a:xfrm>
              <a:off x="8512" y="12002"/>
              <a:ext cx="521" cy="232"/>
            </a:xfrm>
            <a:prstGeom prst="rect">
              <a:avLst/>
            </a:prstGeom>
            <a:noFill/>
            <a:ln w="9525">
              <a:noFill/>
              <a:miter lim="800000"/>
              <a:headEnd/>
              <a:tailEnd/>
            </a:ln>
          </p:spPr>
          <p:txBody>
            <a:bodyPr wrap="square">
              <a:prstTxWarp prst="textNoShape">
                <a:avLst/>
              </a:prstTxWarp>
              <a:spAutoFit/>
            </a:bodyPr>
            <a:lstStyle/>
            <a:p>
              <a:r>
                <a:rPr lang="en-US" sz="900" dirty="0">
                  <a:latin typeface="Calibri" charset="0"/>
                </a:rPr>
                <a:t>100830I</a:t>
              </a:r>
            </a:p>
          </p:txBody>
        </p:sp>
      </p:grpSp>
      <p:grpSp>
        <p:nvGrpSpPr>
          <p:cNvPr id="4" name="Group 120"/>
          <p:cNvGrpSpPr>
            <a:grpSpLocks/>
          </p:cNvGrpSpPr>
          <p:nvPr/>
        </p:nvGrpSpPr>
        <p:grpSpPr bwMode="auto">
          <a:xfrm>
            <a:off x="69651" y="4171846"/>
            <a:ext cx="8967796" cy="2302034"/>
            <a:chOff x="17466" y="4419600"/>
            <a:chExt cx="8967793" cy="2302034"/>
          </a:xfrm>
        </p:grpSpPr>
        <p:pic>
          <p:nvPicPr>
            <p:cNvPr id="4104"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86800" y="4419600"/>
              <a:ext cx="298459" cy="2282742"/>
            </a:xfrm>
            <a:prstGeom prst="rect">
              <a:avLst/>
            </a:prstGeom>
            <a:noFill/>
            <a:ln w="9525">
              <a:noFill/>
              <a:miter lim="800000"/>
              <a:headEnd/>
              <a:tailEnd/>
            </a:ln>
          </p:spPr>
        </p:pic>
        <p:grpSp>
          <p:nvGrpSpPr>
            <p:cNvPr id="5" name="Group 106"/>
            <p:cNvGrpSpPr>
              <a:grpSpLocks/>
            </p:cNvGrpSpPr>
            <p:nvPr/>
          </p:nvGrpSpPr>
          <p:grpSpPr bwMode="auto">
            <a:xfrm>
              <a:off x="17466" y="4721895"/>
              <a:ext cx="511198" cy="1795517"/>
              <a:chOff x="17466" y="4721895"/>
              <a:chExt cx="511198" cy="1795517"/>
            </a:xfrm>
          </p:grpSpPr>
          <p:sp>
            <p:nvSpPr>
              <p:cNvPr id="4162" name="TextBox 52"/>
              <p:cNvSpPr txBox="1">
                <a:spLocks noChangeArrowheads="1"/>
              </p:cNvSpPr>
              <p:nvPr/>
            </p:nvSpPr>
            <p:spPr bwMode="auto">
              <a:xfrm>
                <a:off x="277275" y="6271191"/>
                <a:ext cx="250390"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0</a:t>
                </a:r>
              </a:p>
            </p:txBody>
          </p:sp>
          <p:sp>
            <p:nvSpPr>
              <p:cNvPr id="4163" name="TextBox 53"/>
              <p:cNvSpPr txBox="1">
                <a:spLocks noChangeArrowheads="1"/>
              </p:cNvSpPr>
              <p:nvPr/>
            </p:nvSpPr>
            <p:spPr bwMode="auto">
              <a:xfrm>
                <a:off x="278274" y="6022305"/>
                <a:ext cx="250390"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a:t>
                </a:r>
              </a:p>
            </p:txBody>
          </p:sp>
          <p:sp>
            <p:nvSpPr>
              <p:cNvPr id="4164" name="TextBox 54"/>
              <p:cNvSpPr txBox="1">
                <a:spLocks noChangeArrowheads="1"/>
              </p:cNvSpPr>
              <p:nvPr/>
            </p:nvSpPr>
            <p:spPr bwMode="auto">
              <a:xfrm>
                <a:off x="278274" y="5802270"/>
                <a:ext cx="250390"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4</a:t>
                </a:r>
              </a:p>
            </p:txBody>
          </p:sp>
          <p:sp>
            <p:nvSpPr>
              <p:cNvPr id="4165" name="TextBox 55"/>
              <p:cNvSpPr txBox="1">
                <a:spLocks noChangeArrowheads="1"/>
              </p:cNvSpPr>
              <p:nvPr/>
            </p:nvSpPr>
            <p:spPr bwMode="auto">
              <a:xfrm>
                <a:off x="278274" y="5580135"/>
                <a:ext cx="250390"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6</a:t>
                </a:r>
              </a:p>
            </p:txBody>
          </p:sp>
          <p:sp>
            <p:nvSpPr>
              <p:cNvPr id="4166" name="TextBox 56"/>
              <p:cNvSpPr txBox="1">
                <a:spLocks noChangeArrowheads="1"/>
              </p:cNvSpPr>
              <p:nvPr/>
            </p:nvSpPr>
            <p:spPr bwMode="auto">
              <a:xfrm>
                <a:off x="276225" y="5361555"/>
                <a:ext cx="250390"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8</a:t>
                </a:r>
              </a:p>
            </p:txBody>
          </p:sp>
          <p:sp>
            <p:nvSpPr>
              <p:cNvPr id="4167" name="TextBox 57"/>
              <p:cNvSpPr txBox="1">
                <a:spLocks noChangeArrowheads="1"/>
              </p:cNvSpPr>
              <p:nvPr/>
            </p:nvSpPr>
            <p:spPr bwMode="auto">
              <a:xfrm>
                <a:off x="209589" y="515905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a:t>
                </a:r>
              </a:p>
            </p:txBody>
          </p:sp>
          <p:sp>
            <p:nvSpPr>
              <p:cNvPr id="4168" name="TextBox 58"/>
              <p:cNvSpPr txBox="1">
                <a:spLocks noChangeArrowheads="1"/>
              </p:cNvSpPr>
              <p:nvPr/>
            </p:nvSpPr>
            <p:spPr bwMode="auto">
              <a:xfrm>
                <a:off x="209589" y="4942980"/>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a:t>
                </a:r>
              </a:p>
            </p:txBody>
          </p:sp>
          <p:sp>
            <p:nvSpPr>
              <p:cNvPr id="4169" name="TextBox 59"/>
              <p:cNvSpPr txBox="1">
                <a:spLocks noChangeArrowheads="1"/>
              </p:cNvSpPr>
              <p:nvPr/>
            </p:nvSpPr>
            <p:spPr bwMode="auto">
              <a:xfrm>
                <a:off x="207699" y="472189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14</a:t>
                </a:r>
              </a:p>
            </p:txBody>
          </p:sp>
          <p:sp>
            <p:nvSpPr>
              <p:cNvPr id="96" name="TextBox 95"/>
              <p:cNvSpPr txBox="1"/>
              <p:nvPr/>
            </p:nvSpPr>
            <p:spPr>
              <a:xfrm>
                <a:off x="17466" y="5388615"/>
                <a:ext cx="338554" cy="706284"/>
              </a:xfrm>
              <a:prstGeom prst="rect">
                <a:avLst/>
              </a:prstGeom>
              <a:noFill/>
            </p:spPr>
            <p:txBody>
              <a:bodyPr vert="vert270" wrap="none">
                <a:spAutoFit/>
              </a:bodyPr>
              <a:lstStyle/>
              <a:p>
                <a:pPr fontAlgn="auto">
                  <a:spcBef>
                    <a:spcPts val="0"/>
                  </a:spcBef>
                  <a:spcAft>
                    <a:spcPts val="0"/>
                  </a:spcAft>
                  <a:defRPr/>
                </a:pPr>
                <a:r>
                  <a:rPr lang="en-US" sz="1000" b="1" dirty="0">
                    <a:latin typeface="+mn-lt"/>
                  </a:rPr>
                  <a:t>height (km)</a:t>
                </a:r>
              </a:p>
            </p:txBody>
          </p:sp>
        </p:grpSp>
        <p:grpSp>
          <p:nvGrpSpPr>
            <p:cNvPr id="6" name="Group 107"/>
            <p:cNvGrpSpPr>
              <a:grpSpLocks/>
            </p:cNvGrpSpPr>
            <p:nvPr/>
          </p:nvGrpSpPr>
          <p:grpSpPr bwMode="auto">
            <a:xfrm>
              <a:off x="2085329" y="4847834"/>
              <a:ext cx="1740251" cy="1873799"/>
              <a:chOff x="2085329" y="4847834"/>
              <a:chExt cx="1740251" cy="1873799"/>
            </a:xfrm>
          </p:grpSpPr>
          <p:grpSp>
            <p:nvGrpSpPr>
              <p:cNvPr id="7" name="Group 67"/>
              <p:cNvGrpSpPr>
                <a:grpSpLocks/>
              </p:cNvGrpSpPr>
              <p:nvPr/>
            </p:nvGrpSpPr>
            <p:grpSpPr bwMode="auto">
              <a:xfrm>
                <a:off x="2204671" y="6324600"/>
                <a:ext cx="1620909" cy="249684"/>
                <a:chOff x="492532" y="3962845"/>
                <a:chExt cx="1620909" cy="249684"/>
              </a:xfrm>
            </p:grpSpPr>
            <p:sp>
              <p:nvSpPr>
                <p:cNvPr id="4156" name="TextBox 68"/>
                <p:cNvSpPr txBox="1">
                  <a:spLocks noChangeArrowheads="1"/>
                </p:cNvSpPr>
                <p:nvPr/>
              </p:nvSpPr>
              <p:spPr bwMode="auto">
                <a:xfrm>
                  <a:off x="492532" y="396284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25</a:t>
                  </a:r>
                </a:p>
              </p:txBody>
            </p:sp>
            <p:sp>
              <p:nvSpPr>
                <p:cNvPr id="4157" name="TextBox 69"/>
                <p:cNvSpPr txBox="1">
                  <a:spLocks noChangeArrowheads="1"/>
                </p:cNvSpPr>
                <p:nvPr/>
              </p:nvSpPr>
              <p:spPr bwMode="auto">
                <a:xfrm>
                  <a:off x="748488" y="3966308"/>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50</a:t>
                  </a:r>
                </a:p>
              </p:txBody>
            </p:sp>
            <p:sp>
              <p:nvSpPr>
                <p:cNvPr id="4158" name="TextBox 70"/>
                <p:cNvSpPr txBox="1">
                  <a:spLocks noChangeArrowheads="1"/>
                </p:cNvSpPr>
                <p:nvPr/>
              </p:nvSpPr>
              <p:spPr bwMode="auto">
                <a:xfrm>
                  <a:off x="1003730" y="3966026"/>
                  <a:ext cx="314338"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75</a:t>
                  </a:r>
                </a:p>
              </p:txBody>
            </p:sp>
            <p:sp>
              <p:nvSpPr>
                <p:cNvPr id="4159" name="TextBox 71"/>
                <p:cNvSpPr txBox="1">
                  <a:spLocks noChangeArrowheads="1"/>
                </p:cNvSpPr>
                <p:nvPr/>
              </p:nvSpPr>
              <p:spPr bwMode="auto">
                <a:xfrm>
                  <a:off x="1222814"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100</a:t>
                  </a:r>
                </a:p>
              </p:txBody>
            </p:sp>
            <p:sp>
              <p:nvSpPr>
                <p:cNvPr id="4160" name="TextBox 72"/>
                <p:cNvSpPr txBox="1">
                  <a:spLocks noChangeArrowheads="1"/>
                </p:cNvSpPr>
                <p:nvPr/>
              </p:nvSpPr>
              <p:spPr bwMode="auto">
                <a:xfrm>
                  <a:off x="1484692" y="3966308"/>
                  <a:ext cx="381836"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125</a:t>
                  </a:r>
                </a:p>
              </p:txBody>
            </p:sp>
            <p:sp>
              <p:nvSpPr>
                <p:cNvPr id="4161" name="TextBox 73"/>
                <p:cNvSpPr txBox="1">
                  <a:spLocks noChangeArrowheads="1"/>
                </p:cNvSpPr>
                <p:nvPr/>
              </p:nvSpPr>
              <p:spPr bwMode="auto">
                <a:xfrm>
                  <a:off x="1734012"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150</a:t>
                  </a:r>
                </a:p>
              </p:txBody>
            </p:sp>
          </p:grpSp>
          <p:sp>
            <p:nvSpPr>
              <p:cNvPr id="4154" name="TextBox 97"/>
              <p:cNvSpPr txBox="1">
                <a:spLocks noChangeArrowheads="1"/>
              </p:cNvSpPr>
              <p:nvPr/>
            </p:nvSpPr>
            <p:spPr bwMode="auto">
              <a:xfrm>
                <a:off x="2564851" y="6477086"/>
                <a:ext cx="781207" cy="244547"/>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radius (km)</a:t>
                </a:r>
              </a:p>
            </p:txBody>
          </p:sp>
          <p:pic>
            <p:nvPicPr>
              <p:cNvPr id="415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85329" y="4847834"/>
                <a:ext cx="1597097" cy="1530896"/>
              </a:xfrm>
              <a:prstGeom prst="rect">
                <a:avLst/>
              </a:prstGeom>
              <a:noFill/>
              <a:ln w="9525">
                <a:noFill/>
                <a:miter lim="800000"/>
                <a:headEnd/>
                <a:tailEnd/>
              </a:ln>
            </p:spPr>
          </p:pic>
        </p:grpSp>
        <p:grpSp>
          <p:nvGrpSpPr>
            <p:cNvPr id="8" name="Group 111"/>
            <p:cNvGrpSpPr>
              <a:grpSpLocks/>
            </p:cNvGrpSpPr>
            <p:nvPr/>
          </p:nvGrpSpPr>
          <p:grpSpPr bwMode="auto">
            <a:xfrm>
              <a:off x="457200" y="4836803"/>
              <a:ext cx="1728460" cy="1884830"/>
              <a:chOff x="457200" y="4836803"/>
              <a:chExt cx="1728460" cy="1884830"/>
            </a:xfrm>
          </p:grpSpPr>
          <p:grpSp>
            <p:nvGrpSpPr>
              <p:cNvPr id="9" name="Group 60"/>
              <p:cNvGrpSpPr>
                <a:grpSpLocks/>
              </p:cNvGrpSpPr>
              <p:nvPr/>
            </p:nvGrpSpPr>
            <p:grpSpPr bwMode="auto">
              <a:xfrm>
                <a:off x="564751" y="6325045"/>
                <a:ext cx="1620909" cy="249684"/>
                <a:chOff x="492532" y="3962845"/>
                <a:chExt cx="1620909" cy="249684"/>
              </a:xfrm>
            </p:grpSpPr>
            <p:sp>
              <p:nvSpPr>
                <p:cNvPr id="4147" name="TextBox 61"/>
                <p:cNvSpPr txBox="1">
                  <a:spLocks noChangeArrowheads="1"/>
                </p:cNvSpPr>
                <p:nvPr/>
              </p:nvSpPr>
              <p:spPr bwMode="auto">
                <a:xfrm>
                  <a:off x="492532" y="396284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25</a:t>
                  </a:r>
                </a:p>
              </p:txBody>
            </p:sp>
            <p:sp>
              <p:nvSpPr>
                <p:cNvPr id="4148" name="TextBox 62"/>
                <p:cNvSpPr txBox="1">
                  <a:spLocks noChangeArrowheads="1"/>
                </p:cNvSpPr>
                <p:nvPr/>
              </p:nvSpPr>
              <p:spPr bwMode="auto">
                <a:xfrm>
                  <a:off x="748488" y="3966308"/>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50</a:t>
                  </a:r>
                </a:p>
              </p:txBody>
            </p:sp>
            <p:sp>
              <p:nvSpPr>
                <p:cNvPr id="4149" name="TextBox 63"/>
                <p:cNvSpPr txBox="1">
                  <a:spLocks noChangeArrowheads="1"/>
                </p:cNvSpPr>
                <p:nvPr/>
              </p:nvSpPr>
              <p:spPr bwMode="auto">
                <a:xfrm>
                  <a:off x="1003730" y="3966026"/>
                  <a:ext cx="314338"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75</a:t>
                  </a:r>
                </a:p>
              </p:txBody>
            </p:sp>
            <p:sp>
              <p:nvSpPr>
                <p:cNvPr id="4150" name="TextBox 64"/>
                <p:cNvSpPr txBox="1">
                  <a:spLocks noChangeArrowheads="1"/>
                </p:cNvSpPr>
                <p:nvPr/>
              </p:nvSpPr>
              <p:spPr bwMode="auto">
                <a:xfrm>
                  <a:off x="1222814"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100</a:t>
                  </a:r>
                </a:p>
              </p:txBody>
            </p:sp>
            <p:sp>
              <p:nvSpPr>
                <p:cNvPr id="4151" name="TextBox 65"/>
                <p:cNvSpPr txBox="1">
                  <a:spLocks noChangeArrowheads="1"/>
                </p:cNvSpPr>
                <p:nvPr/>
              </p:nvSpPr>
              <p:spPr bwMode="auto">
                <a:xfrm>
                  <a:off x="1484692" y="3966308"/>
                  <a:ext cx="381836"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125</a:t>
                  </a:r>
                </a:p>
              </p:txBody>
            </p:sp>
            <p:sp>
              <p:nvSpPr>
                <p:cNvPr id="4152" name="TextBox 66"/>
                <p:cNvSpPr txBox="1">
                  <a:spLocks noChangeArrowheads="1"/>
                </p:cNvSpPr>
                <p:nvPr/>
              </p:nvSpPr>
              <p:spPr bwMode="auto">
                <a:xfrm>
                  <a:off x="1734012"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150</a:t>
                  </a:r>
                </a:p>
              </p:txBody>
            </p:sp>
          </p:grpSp>
          <p:sp>
            <p:nvSpPr>
              <p:cNvPr id="4145" name="TextBox 96"/>
              <p:cNvSpPr txBox="1">
                <a:spLocks noChangeArrowheads="1"/>
              </p:cNvSpPr>
              <p:nvPr/>
            </p:nvSpPr>
            <p:spPr bwMode="auto">
              <a:xfrm>
                <a:off x="977802" y="6477097"/>
                <a:ext cx="780902" cy="244536"/>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radius (km)</a:t>
                </a:r>
              </a:p>
            </p:txBody>
          </p:sp>
          <p:pic>
            <p:nvPicPr>
              <p:cNvPr id="4146"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836803"/>
                <a:ext cx="1576409" cy="1551584"/>
              </a:xfrm>
              <a:prstGeom prst="rect">
                <a:avLst/>
              </a:prstGeom>
              <a:noFill/>
              <a:ln w="9525">
                <a:noFill/>
                <a:miter lim="800000"/>
                <a:headEnd/>
                <a:tailEnd/>
              </a:ln>
            </p:spPr>
          </p:pic>
        </p:grpSp>
        <p:grpSp>
          <p:nvGrpSpPr>
            <p:cNvPr id="10" name="Group 110"/>
            <p:cNvGrpSpPr>
              <a:grpSpLocks/>
            </p:cNvGrpSpPr>
            <p:nvPr/>
          </p:nvGrpSpPr>
          <p:grpSpPr bwMode="auto">
            <a:xfrm>
              <a:off x="7078324" y="4849216"/>
              <a:ext cx="1757701" cy="1872417"/>
              <a:chOff x="7078324" y="4849216"/>
              <a:chExt cx="1757701" cy="1872417"/>
            </a:xfrm>
          </p:grpSpPr>
          <p:grpSp>
            <p:nvGrpSpPr>
              <p:cNvPr id="11" name="Group 88"/>
              <p:cNvGrpSpPr>
                <a:grpSpLocks/>
              </p:cNvGrpSpPr>
              <p:nvPr/>
            </p:nvGrpSpPr>
            <p:grpSpPr bwMode="auto">
              <a:xfrm>
                <a:off x="7215116" y="6324600"/>
                <a:ext cx="1620909" cy="249684"/>
                <a:chOff x="492532" y="3962845"/>
                <a:chExt cx="1620909" cy="249684"/>
              </a:xfrm>
            </p:grpSpPr>
            <p:sp>
              <p:nvSpPr>
                <p:cNvPr id="4138" name="TextBox 89"/>
                <p:cNvSpPr txBox="1">
                  <a:spLocks noChangeArrowheads="1"/>
                </p:cNvSpPr>
                <p:nvPr/>
              </p:nvSpPr>
              <p:spPr bwMode="auto">
                <a:xfrm>
                  <a:off x="492532" y="396284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25</a:t>
                  </a:r>
                </a:p>
              </p:txBody>
            </p:sp>
            <p:sp>
              <p:nvSpPr>
                <p:cNvPr id="4139" name="TextBox 90"/>
                <p:cNvSpPr txBox="1">
                  <a:spLocks noChangeArrowheads="1"/>
                </p:cNvSpPr>
                <p:nvPr/>
              </p:nvSpPr>
              <p:spPr bwMode="auto">
                <a:xfrm>
                  <a:off x="748488" y="3966308"/>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50</a:t>
                  </a:r>
                </a:p>
              </p:txBody>
            </p:sp>
            <p:sp>
              <p:nvSpPr>
                <p:cNvPr id="4140" name="TextBox 91"/>
                <p:cNvSpPr txBox="1">
                  <a:spLocks noChangeArrowheads="1"/>
                </p:cNvSpPr>
                <p:nvPr/>
              </p:nvSpPr>
              <p:spPr bwMode="auto">
                <a:xfrm>
                  <a:off x="1003730" y="3966026"/>
                  <a:ext cx="314338"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75</a:t>
                  </a:r>
                </a:p>
              </p:txBody>
            </p:sp>
            <p:sp>
              <p:nvSpPr>
                <p:cNvPr id="4141" name="TextBox 92"/>
                <p:cNvSpPr txBox="1">
                  <a:spLocks noChangeArrowheads="1"/>
                </p:cNvSpPr>
                <p:nvPr/>
              </p:nvSpPr>
              <p:spPr bwMode="auto">
                <a:xfrm>
                  <a:off x="1222814"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100</a:t>
                  </a:r>
                </a:p>
              </p:txBody>
            </p:sp>
            <p:sp>
              <p:nvSpPr>
                <p:cNvPr id="4142" name="TextBox 93"/>
                <p:cNvSpPr txBox="1">
                  <a:spLocks noChangeArrowheads="1"/>
                </p:cNvSpPr>
                <p:nvPr/>
              </p:nvSpPr>
              <p:spPr bwMode="auto">
                <a:xfrm>
                  <a:off x="1484692" y="3966308"/>
                  <a:ext cx="381836"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125</a:t>
                  </a:r>
                </a:p>
              </p:txBody>
            </p:sp>
            <p:sp>
              <p:nvSpPr>
                <p:cNvPr id="4143" name="TextBox 94"/>
                <p:cNvSpPr txBox="1">
                  <a:spLocks noChangeArrowheads="1"/>
                </p:cNvSpPr>
                <p:nvPr/>
              </p:nvSpPr>
              <p:spPr bwMode="auto">
                <a:xfrm>
                  <a:off x="1734012"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150</a:t>
                  </a:r>
                </a:p>
              </p:txBody>
            </p:sp>
          </p:grpSp>
          <p:sp>
            <p:nvSpPr>
              <p:cNvPr id="4136" name="TextBox 100"/>
              <p:cNvSpPr txBox="1">
                <a:spLocks noChangeArrowheads="1"/>
              </p:cNvSpPr>
              <p:nvPr/>
            </p:nvSpPr>
            <p:spPr bwMode="auto">
              <a:xfrm>
                <a:off x="7594361" y="6477059"/>
                <a:ext cx="781200" cy="244574"/>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radius (km)</a:t>
                </a:r>
              </a:p>
            </p:txBody>
          </p:sp>
          <p:pic>
            <p:nvPicPr>
              <p:cNvPr id="4137"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78324" y="4849216"/>
                <a:ext cx="1613647" cy="1526759"/>
              </a:xfrm>
              <a:prstGeom prst="rect">
                <a:avLst/>
              </a:prstGeom>
              <a:noFill/>
              <a:ln w="9525">
                <a:noFill/>
                <a:miter lim="800000"/>
                <a:headEnd/>
                <a:tailEnd/>
              </a:ln>
            </p:spPr>
          </p:pic>
        </p:grpSp>
        <p:grpSp>
          <p:nvGrpSpPr>
            <p:cNvPr id="12" name="Group 108"/>
            <p:cNvGrpSpPr>
              <a:grpSpLocks/>
            </p:cNvGrpSpPr>
            <p:nvPr/>
          </p:nvGrpSpPr>
          <p:grpSpPr bwMode="auto">
            <a:xfrm>
              <a:off x="3744481" y="4853351"/>
              <a:ext cx="1729567" cy="1868283"/>
              <a:chOff x="3744481" y="4853351"/>
              <a:chExt cx="1729567" cy="1868283"/>
            </a:xfrm>
          </p:grpSpPr>
          <p:grpSp>
            <p:nvGrpSpPr>
              <p:cNvPr id="13" name="Group 74"/>
              <p:cNvGrpSpPr>
                <a:grpSpLocks/>
              </p:cNvGrpSpPr>
              <p:nvPr/>
            </p:nvGrpSpPr>
            <p:grpSpPr bwMode="auto">
              <a:xfrm>
                <a:off x="3853139" y="6324600"/>
                <a:ext cx="1620909" cy="249684"/>
                <a:chOff x="492532" y="3962845"/>
                <a:chExt cx="1620909" cy="249684"/>
              </a:xfrm>
            </p:grpSpPr>
            <p:sp>
              <p:nvSpPr>
                <p:cNvPr id="4129" name="TextBox 75"/>
                <p:cNvSpPr txBox="1">
                  <a:spLocks noChangeArrowheads="1"/>
                </p:cNvSpPr>
                <p:nvPr/>
              </p:nvSpPr>
              <p:spPr bwMode="auto">
                <a:xfrm>
                  <a:off x="492532" y="396284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25</a:t>
                  </a:r>
                </a:p>
              </p:txBody>
            </p:sp>
            <p:sp>
              <p:nvSpPr>
                <p:cNvPr id="4130" name="TextBox 76"/>
                <p:cNvSpPr txBox="1">
                  <a:spLocks noChangeArrowheads="1"/>
                </p:cNvSpPr>
                <p:nvPr/>
              </p:nvSpPr>
              <p:spPr bwMode="auto">
                <a:xfrm>
                  <a:off x="748488" y="3966308"/>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50</a:t>
                  </a:r>
                </a:p>
              </p:txBody>
            </p:sp>
            <p:sp>
              <p:nvSpPr>
                <p:cNvPr id="4131" name="TextBox 77"/>
                <p:cNvSpPr txBox="1">
                  <a:spLocks noChangeArrowheads="1"/>
                </p:cNvSpPr>
                <p:nvPr/>
              </p:nvSpPr>
              <p:spPr bwMode="auto">
                <a:xfrm>
                  <a:off x="1003730" y="3966026"/>
                  <a:ext cx="314338"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75</a:t>
                  </a:r>
                </a:p>
              </p:txBody>
            </p:sp>
            <p:sp>
              <p:nvSpPr>
                <p:cNvPr id="4132" name="TextBox 78"/>
                <p:cNvSpPr txBox="1">
                  <a:spLocks noChangeArrowheads="1"/>
                </p:cNvSpPr>
                <p:nvPr/>
              </p:nvSpPr>
              <p:spPr bwMode="auto">
                <a:xfrm>
                  <a:off x="1222814"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100</a:t>
                  </a:r>
                </a:p>
              </p:txBody>
            </p:sp>
            <p:sp>
              <p:nvSpPr>
                <p:cNvPr id="4133" name="TextBox 79"/>
                <p:cNvSpPr txBox="1">
                  <a:spLocks noChangeArrowheads="1"/>
                </p:cNvSpPr>
                <p:nvPr/>
              </p:nvSpPr>
              <p:spPr bwMode="auto">
                <a:xfrm>
                  <a:off x="1484692" y="3966308"/>
                  <a:ext cx="381836"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125</a:t>
                  </a:r>
                </a:p>
              </p:txBody>
            </p:sp>
            <p:sp>
              <p:nvSpPr>
                <p:cNvPr id="4134" name="TextBox 80"/>
                <p:cNvSpPr txBox="1">
                  <a:spLocks noChangeArrowheads="1"/>
                </p:cNvSpPr>
                <p:nvPr/>
              </p:nvSpPr>
              <p:spPr bwMode="auto">
                <a:xfrm>
                  <a:off x="1734012"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150</a:t>
                  </a:r>
                </a:p>
              </p:txBody>
            </p:sp>
          </p:grpSp>
          <p:sp>
            <p:nvSpPr>
              <p:cNvPr id="4127" name="TextBox 98"/>
              <p:cNvSpPr txBox="1">
                <a:spLocks noChangeArrowheads="1"/>
              </p:cNvSpPr>
              <p:nvPr/>
            </p:nvSpPr>
            <p:spPr bwMode="auto">
              <a:xfrm>
                <a:off x="4241592" y="6477185"/>
                <a:ext cx="781402" cy="244449"/>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radius (km)</a:t>
                </a:r>
              </a:p>
            </p:txBody>
          </p:sp>
          <p:pic>
            <p:nvPicPr>
              <p:cNvPr id="4128"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44481" y="4853351"/>
                <a:ext cx="1576409" cy="1522621"/>
              </a:xfrm>
              <a:prstGeom prst="rect">
                <a:avLst/>
              </a:prstGeom>
              <a:noFill/>
              <a:ln w="9525">
                <a:noFill/>
                <a:miter lim="800000"/>
                <a:headEnd/>
                <a:tailEnd/>
              </a:ln>
            </p:spPr>
          </p:pic>
        </p:grpSp>
        <p:grpSp>
          <p:nvGrpSpPr>
            <p:cNvPr id="14" name="Group 109"/>
            <p:cNvGrpSpPr>
              <a:grpSpLocks/>
            </p:cNvGrpSpPr>
            <p:nvPr/>
          </p:nvGrpSpPr>
          <p:grpSpPr bwMode="auto">
            <a:xfrm>
              <a:off x="5389510" y="4840939"/>
              <a:ext cx="1749214" cy="1880695"/>
              <a:chOff x="5389510" y="4840939"/>
              <a:chExt cx="1749214" cy="1880695"/>
            </a:xfrm>
          </p:grpSpPr>
          <p:grpSp>
            <p:nvGrpSpPr>
              <p:cNvPr id="15" name="Group 81"/>
              <p:cNvGrpSpPr>
                <a:grpSpLocks/>
              </p:cNvGrpSpPr>
              <p:nvPr/>
            </p:nvGrpSpPr>
            <p:grpSpPr bwMode="auto">
              <a:xfrm>
                <a:off x="5517815" y="6324600"/>
                <a:ext cx="1620909" cy="249684"/>
                <a:chOff x="492532" y="3962845"/>
                <a:chExt cx="1620909" cy="249684"/>
              </a:xfrm>
            </p:grpSpPr>
            <p:sp>
              <p:nvSpPr>
                <p:cNvPr id="4120" name="TextBox 82"/>
                <p:cNvSpPr txBox="1">
                  <a:spLocks noChangeArrowheads="1"/>
                </p:cNvSpPr>
                <p:nvPr/>
              </p:nvSpPr>
              <p:spPr bwMode="auto">
                <a:xfrm>
                  <a:off x="492532" y="3962845"/>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25</a:t>
                  </a:r>
                </a:p>
              </p:txBody>
            </p:sp>
            <p:sp>
              <p:nvSpPr>
                <p:cNvPr id="4121" name="TextBox 83"/>
                <p:cNvSpPr txBox="1">
                  <a:spLocks noChangeArrowheads="1"/>
                </p:cNvSpPr>
                <p:nvPr/>
              </p:nvSpPr>
              <p:spPr bwMode="auto">
                <a:xfrm>
                  <a:off x="748488" y="3966308"/>
                  <a:ext cx="316112"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50</a:t>
                  </a:r>
                </a:p>
              </p:txBody>
            </p:sp>
            <p:sp>
              <p:nvSpPr>
                <p:cNvPr id="4122" name="TextBox 84"/>
                <p:cNvSpPr txBox="1">
                  <a:spLocks noChangeArrowheads="1"/>
                </p:cNvSpPr>
                <p:nvPr/>
              </p:nvSpPr>
              <p:spPr bwMode="auto">
                <a:xfrm>
                  <a:off x="1003730" y="3966026"/>
                  <a:ext cx="314338"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75</a:t>
                  </a:r>
                </a:p>
              </p:txBody>
            </p:sp>
            <p:sp>
              <p:nvSpPr>
                <p:cNvPr id="4123" name="TextBox 85"/>
                <p:cNvSpPr txBox="1">
                  <a:spLocks noChangeArrowheads="1"/>
                </p:cNvSpPr>
                <p:nvPr/>
              </p:nvSpPr>
              <p:spPr bwMode="auto">
                <a:xfrm>
                  <a:off x="1222814"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100</a:t>
                  </a:r>
                </a:p>
              </p:txBody>
            </p:sp>
            <p:sp>
              <p:nvSpPr>
                <p:cNvPr id="4124" name="TextBox 86"/>
                <p:cNvSpPr txBox="1">
                  <a:spLocks noChangeArrowheads="1"/>
                </p:cNvSpPr>
                <p:nvPr/>
              </p:nvSpPr>
              <p:spPr bwMode="auto">
                <a:xfrm>
                  <a:off x="1484692" y="3966308"/>
                  <a:ext cx="381836" cy="24622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125</a:t>
                  </a:r>
                </a:p>
              </p:txBody>
            </p:sp>
            <p:sp>
              <p:nvSpPr>
                <p:cNvPr id="4125" name="TextBox 87"/>
                <p:cNvSpPr txBox="1">
                  <a:spLocks noChangeArrowheads="1"/>
                </p:cNvSpPr>
                <p:nvPr/>
              </p:nvSpPr>
              <p:spPr bwMode="auto">
                <a:xfrm>
                  <a:off x="1734012" y="3966026"/>
                  <a:ext cx="379429" cy="244913"/>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150</a:t>
                  </a:r>
                </a:p>
              </p:txBody>
            </p:sp>
          </p:grpSp>
          <p:sp>
            <p:nvSpPr>
              <p:cNvPr id="4118" name="TextBox 99"/>
              <p:cNvSpPr txBox="1">
                <a:spLocks noChangeArrowheads="1"/>
              </p:cNvSpPr>
              <p:nvPr/>
            </p:nvSpPr>
            <p:spPr bwMode="auto">
              <a:xfrm>
                <a:off x="5918084" y="6477223"/>
                <a:ext cx="780956" cy="244411"/>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radius (km)</a:t>
                </a:r>
              </a:p>
            </p:txBody>
          </p:sp>
          <p:pic>
            <p:nvPicPr>
              <p:cNvPr id="4119"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9510" y="4840939"/>
                <a:ext cx="1617785" cy="1530896"/>
              </a:xfrm>
              <a:prstGeom prst="rect">
                <a:avLst/>
              </a:prstGeom>
              <a:noFill/>
              <a:ln w="9525">
                <a:noFill/>
                <a:miter lim="800000"/>
                <a:headEnd/>
                <a:tailEnd/>
              </a:ln>
            </p:spPr>
          </p:pic>
        </p:grpSp>
        <p:sp>
          <p:nvSpPr>
            <p:cNvPr id="4111" name="Rectangle 112"/>
            <p:cNvSpPr>
              <a:spLocks noChangeArrowheads="1"/>
            </p:cNvSpPr>
            <p:nvPr/>
          </p:nvSpPr>
          <p:spPr bwMode="auto">
            <a:xfrm>
              <a:off x="2331358" y="4509004"/>
              <a:ext cx="4498683" cy="369332"/>
            </a:xfrm>
            <a:prstGeom prst="rect">
              <a:avLst/>
            </a:prstGeom>
            <a:noFill/>
            <a:ln w="9525">
              <a:noFill/>
              <a:miter lim="800000"/>
              <a:headEnd/>
              <a:tailEnd/>
            </a:ln>
          </p:spPr>
          <p:txBody>
            <a:bodyPr wrap="none">
              <a:prstTxWarp prst="textNoShape">
                <a:avLst/>
              </a:prstTxWarp>
              <a:spAutoFit/>
            </a:bodyPr>
            <a:lstStyle/>
            <a:p>
              <a:pPr algn="ctr"/>
              <a:r>
                <a:rPr lang="en-US" sz="1800" b="1" dirty="0">
                  <a:latin typeface="Calibri" charset="0"/>
                </a:rPr>
                <a:t>Axisymmetric tangential wind (shaded, </a:t>
              </a:r>
              <a:r>
                <a:rPr lang="en-US" sz="1800" b="1" dirty="0" err="1">
                  <a:latin typeface="Calibri" charset="0"/>
                </a:rPr>
                <a:t>m</a:t>
              </a:r>
              <a:r>
                <a:rPr lang="en-US" sz="1800" b="1" dirty="0">
                  <a:latin typeface="Calibri" charset="0"/>
                </a:rPr>
                <a:t> s</a:t>
              </a:r>
              <a:r>
                <a:rPr lang="en-US" sz="1800" b="1" baseline="30000" dirty="0">
                  <a:latin typeface="Calibri" charset="0"/>
                </a:rPr>
                <a:t>-1</a:t>
              </a:r>
              <a:r>
                <a:rPr lang="en-US" sz="1800" b="1" dirty="0">
                  <a:latin typeface="Calibri" charset="0"/>
                </a:rPr>
                <a:t>)</a:t>
              </a:r>
            </a:p>
          </p:txBody>
        </p:sp>
        <p:sp>
          <p:nvSpPr>
            <p:cNvPr id="4112" name="TextBox 113"/>
            <p:cNvSpPr txBox="1">
              <a:spLocks noChangeArrowheads="1"/>
            </p:cNvSpPr>
            <p:nvPr/>
          </p:nvSpPr>
          <p:spPr bwMode="auto">
            <a:xfrm>
              <a:off x="930278" y="4811713"/>
              <a:ext cx="1182687" cy="244475"/>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Flight 1 – 100828I1</a:t>
              </a:r>
            </a:p>
          </p:txBody>
        </p:sp>
        <p:sp>
          <p:nvSpPr>
            <p:cNvPr id="4113" name="TextBox 114"/>
            <p:cNvSpPr txBox="1">
              <a:spLocks noChangeArrowheads="1"/>
            </p:cNvSpPr>
            <p:nvPr/>
          </p:nvSpPr>
          <p:spPr bwMode="auto">
            <a:xfrm>
              <a:off x="2541590" y="4811713"/>
              <a:ext cx="1228725" cy="244475"/>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Flight 2 – 100829H1</a:t>
              </a:r>
            </a:p>
          </p:txBody>
        </p:sp>
        <p:sp>
          <p:nvSpPr>
            <p:cNvPr id="4114" name="TextBox 115"/>
            <p:cNvSpPr txBox="1">
              <a:spLocks noChangeArrowheads="1"/>
            </p:cNvSpPr>
            <p:nvPr/>
          </p:nvSpPr>
          <p:spPr bwMode="auto">
            <a:xfrm>
              <a:off x="4206877" y="4800600"/>
              <a:ext cx="1182687" cy="244475"/>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Flight 3 – 100829I1</a:t>
              </a:r>
            </a:p>
          </p:txBody>
        </p:sp>
        <p:sp>
          <p:nvSpPr>
            <p:cNvPr id="4115" name="TextBox 116"/>
            <p:cNvSpPr txBox="1">
              <a:spLocks noChangeArrowheads="1"/>
            </p:cNvSpPr>
            <p:nvPr/>
          </p:nvSpPr>
          <p:spPr bwMode="auto">
            <a:xfrm>
              <a:off x="5872164" y="4811713"/>
              <a:ext cx="1228724" cy="244475"/>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Flight 4 – 100830H1</a:t>
              </a:r>
            </a:p>
          </p:txBody>
        </p:sp>
        <p:sp>
          <p:nvSpPr>
            <p:cNvPr id="4116" name="TextBox 117"/>
            <p:cNvSpPr txBox="1">
              <a:spLocks noChangeArrowheads="1"/>
            </p:cNvSpPr>
            <p:nvPr/>
          </p:nvSpPr>
          <p:spPr bwMode="auto">
            <a:xfrm>
              <a:off x="7570788" y="4811713"/>
              <a:ext cx="1182687" cy="244475"/>
            </a:xfrm>
            <a:prstGeom prst="rect">
              <a:avLst/>
            </a:prstGeom>
            <a:noFill/>
            <a:ln w="9525">
              <a:noFill/>
              <a:miter lim="800000"/>
              <a:headEnd/>
              <a:tailEnd/>
            </a:ln>
          </p:spPr>
          <p:txBody>
            <a:bodyPr wrap="none">
              <a:prstTxWarp prst="textNoShape">
                <a:avLst/>
              </a:prstTxWarp>
              <a:spAutoFit/>
            </a:bodyPr>
            <a:lstStyle/>
            <a:p>
              <a:r>
                <a:rPr lang="en-US" sz="1000" b="1">
                  <a:latin typeface="Calibri" charset="0"/>
                </a:rPr>
                <a:t>Flight 5 – 100830I1</a:t>
              </a:r>
            </a:p>
          </p:txBody>
        </p:sp>
      </p:grpSp>
      <p:sp>
        <p:nvSpPr>
          <p:cNvPr id="4101" name="TextBox 118"/>
          <p:cNvSpPr txBox="1">
            <a:spLocks noChangeArrowheads="1"/>
          </p:cNvSpPr>
          <p:nvPr/>
        </p:nvSpPr>
        <p:spPr bwMode="auto">
          <a:xfrm>
            <a:off x="219902" y="1305674"/>
            <a:ext cx="3672800" cy="369332"/>
          </a:xfrm>
          <a:prstGeom prst="rect">
            <a:avLst/>
          </a:prstGeom>
          <a:noFill/>
          <a:ln w="9525">
            <a:noFill/>
            <a:miter lim="800000"/>
            <a:headEnd/>
            <a:tailEnd/>
          </a:ln>
        </p:spPr>
        <p:txBody>
          <a:bodyPr wrap="none">
            <a:prstTxWarp prst="textNoShape">
              <a:avLst/>
            </a:prstTxWarp>
            <a:spAutoFit/>
          </a:bodyPr>
          <a:lstStyle/>
          <a:p>
            <a:r>
              <a:rPr lang="en-US" sz="1800" b="1" dirty="0">
                <a:solidFill>
                  <a:schemeClr val="bg1"/>
                </a:solidFill>
                <a:latin typeface="Calibri" charset="0"/>
              </a:rPr>
              <a:t>Geographic coverage of P-3 RI flights</a:t>
            </a:r>
          </a:p>
        </p:txBody>
      </p:sp>
      <p:sp>
        <p:nvSpPr>
          <p:cNvPr id="4102" name="TextBox 119"/>
          <p:cNvSpPr txBox="1">
            <a:spLocks noChangeArrowheads="1"/>
          </p:cNvSpPr>
          <p:nvPr/>
        </p:nvSpPr>
        <p:spPr bwMode="auto">
          <a:xfrm>
            <a:off x="4646116" y="1305674"/>
            <a:ext cx="3480440" cy="369332"/>
          </a:xfrm>
          <a:prstGeom prst="rect">
            <a:avLst/>
          </a:prstGeom>
          <a:noFill/>
          <a:ln w="9525">
            <a:noFill/>
            <a:miter lim="800000"/>
            <a:headEnd/>
            <a:tailEnd/>
          </a:ln>
        </p:spPr>
        <p:txBody>
          <a:bodyPr wrap="none">
            <a:prstTxWarp prst="textNoShape">
              <a:avLst/>
            </a:prstTxWarp>
            <a:spAutoFit/>
          </a:bodyPr>
          <a:lstStyle/>
          <a:p>
            <a:r>
              <a:rPr lang="en-US" sz="1800" b="1" dirty="0" smtClean="0">
                <a:latin typeface="Calibri" charset="0"/>
              </a:rPr>
              <a:t>Temporal coverage </a:t>
            </a:r>
            <a:r>
              <a:rPr lang="en-US" sz="1800" b="1" dirty="0">
                <a:latin typeface="Calibri" charset="0"/>
              </a:rPr>
              <a:t>of P-3 RI flights</a:t>
            </a:r>
          </a:p>
        </p:txBody>
      </p:sp>
      <p:sp>
        <p:nvSpPr>
          <p:cNvPr id="97" name="TextBox 4"/>
          <p:cNvSpPr txBox="1">
            <a:spLocks noChangeArrowheads="1"/>
          </p:cNvSpPr>
          <p:nvPr/>
        </p:nvSpPr>
        <p:spPr bwMode="auto">
          <a:xfrm>
            <a:off x="7071614" y="6595064"/>
            <a:ext cx="167455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Rob Rogers, AOML/HRD</a:t>
            </a:r>
          </a:p>
        </p:txBody>
      </p:sp>
      <p:sp>
        <p:nvSpPr>
          <p:cNvPr id="98"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t>Improved Models &amp; Data:</a:t>
            </a:r>
            <a:b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br>
            <a:r>
              <a:rPr kumimoji="0" lang="en-US" sz="2800" b="0" i="0" u="none" strike="noStrike" kern="0" cap="none" spc="0" normalizeH="0" baseline="0" noProof="0" dirty="0" smtClean="0">
                <a:ln>
                  <a:noFill/>
                </a:ln>
                <a:solidFill>
                  <a:schemeClr val="bg1"/>
                </a:solidFill>
                <a:effectLst/>
                <a:uLnTx/>
                <a:uFillTx/>
                <a:latin typeface="Arial" charset="0"/>
                <a:ea typeface="Calibri" charset="0"/>
                <a:cs typeface="Calibri" charset="0"/>
              </a:rPr>
              <a:t>Earl (2010) Rapid Intensification</a:t>
            </a:r>
            <a:endParaRPr kumimoji="0" lang="en-US" sz="3600" b="0" i="0" u="none" strike="noStrike" kern="0" cap="none" spc="0" normalizeH="0" baseline="0" noProof="0" dirty="0" smtClean="0">
              <a:ln>
                <a:noFill/>
              </a:ln>
              <a:solidFill>
                <a:schemeClr val="bg1"/>
              </a:solidFill>
              <a:effectLst/>
              <a:uLnTx/>
              <a:uFillTx/>
              <a:latin typeface="Arial" charset="0"/>
              <a:ea typeface="Calibri" charset="0"/>
              <a:cs typeface="Calibri" charset="0"/>
            </a:endParaRPr>
          </a:p>
        </p:txBody>
      </p:sp>
      <p:pic>
        <p:nvPicPr>
          <p:cNvPr id="99" name="Picture 98" descr="IFEX.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84902" y="631832"/>
            <a:ext cx="638705" cy="638705"/>
          </a:xfrm>
          <a:prstGeom prst="rect">
            <a:avLst/>
          </a:prstGeom>
        </p:spPr>
      </p:pic>
      <p:sp>
        <p:nvSpPr>
          <p:cNvPr id="17" name="Footer Placeholder 16"/>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4032996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hwind_bill090819_16z_hwrfx_datac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288" y="1828800"/>
            <a:ext cx="4292600" cy="4176713"/>
          </a:xfrm>
          <a:prstGeom prst="rect">
            <a:avLst/>
          </a:prstGeom>
          <a:noFill/>
          <a:ln w="9525">
            <a:noFill/>
            <a:miter lim="800000"/>
            <a:headEnd/>
            <a:tailEnd/>
          </a:ln>
        </p:spPr>
      </p:pic>
      <p:sp>
        <p:nvSpPr>
          <p:cNvPr id="45059" name="Text Box 4"/>
          <p:cNvSpPr txBox="1">
            <a:spLocks/>
          </p:cNvSpPr>
          <p:nvPr/>
        </p:nvSpPr>
        <p:spPr bwMode="auto">
          <a:xfrm>
            <a:off x="1111250" y="1201738"/>
            <a:ext cx="6923088" cy="326441"/>
          </a:xfrm>
          <a:prstGeom prst="rect">
            <a:avLst/>
          </a:prstGeom>
          <a:noFill/>
          <a:ln w="12700">
            <a:noFill/>
            <a:miter lim="800000"/>
            <a:headEnd/>
            <a:tailEnd/>
          </a:ln>
        </p:spPr>
        <p:txBody>
          <a:bodyPr lIns="64210" tIns="32102" rIns="64210" bIns="32102">
            <a:prstTxWarp prst="textNoShape">
              <a:avLst/>
            </a:prstTxWarp>
            <a:spAutoFit/>
          </a:bodyPr>
          <a:lstStyle/>
          <a:p>
            <a:pPr algn="ctr"/>
            <a:r>
              <a:rPr lang="en-US" sz="1700" dirty="0">
                <a:solidFill>
                  <a:srgbClr val="000000"/>
                </a:solidFill>
                <a:latin typeface="Calibri" charset="0"/>
                <a:ea typeface="Calibri" charset="0"/>
                <a:cs typeface="Calibri" charset="0"/>
              </a:rPr>
              <a:t>Hurricane Bill 1600 </a:t>
            </a:r>
            <a:r>
              <a:rPr lang="en-US" sz="1700" dirty="0" smtClean="0">
                <a:solidFill>
                  <a:srgbClr val="000000"/>
                </a:solidFill>
                <a:latin typeface="Calibri" charset="0"/>
                <a:ea typeface="Calibri" charset="0"/>
                <a:cs typeface="Calibri" charset="0"/>
              </a:rPr>
              <a:t>UTC, 19 August 2009</a:t>
            </a:r>
            <a:endParaRPr lang="en-US" sz="1700" dirty="0">
              <a:solidFill>
                <a:srgbClr val="000000"/>
              </a:solidFill>
              <a:latin typeface="Calibri" charset="0"/>
              <a:ea typeface="Calibri" charset="0"/>
              <a:cs typeface="Calibri" charset="0"/>
            </a:endParaRPr>
          </a:p>
        </p:txBody>
      </p:sp>
      <p:sp>
        <p:nvSpPr>
          <p:cNvPr id="53254" name="Text Box 6"/>
          <p:cNvSpPr txBox="1">
            <a:spLocks/>
          </p:cNvSpPr>
          <p:nvPr/>
        </p:nvSpPr>
        <p:spPr bwMode="auto">
          <a:xfrm>
            <a:off x="1336675" y="1425575"/>
            <a:ext cx="1847850"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r>
              <a:rPr lang="en-US" sz="1700" b="1">
                <a:solidFill>
                  <a:srgbClr val="000000"/>
                </a:solidFill>
                <a:latin typeface="Helvetica Neue Light" charset="0"/>
                <a:sym typeface="Helvetica Neue Light" charset="0"/>
              </a:rPr>
              <a:t>HWRF 10m winds</a:t>
            </a:r>
            <a:endParaRPr lang="en-US">
              <a:solidFill>
                <a:srgbClr val="000000"/>
              </a:solidFill>
              <a:effectLst>
                <a:outerShdw blurRad="38100" dist="38100" dir="2700000" algn="tl">
                  <a:srgbClr val="DDDDDD"/>
                </a:outerShdw>
              </a:effectLst>
              <a:latin typeface="Helvetica Neue Light" charset="0"/>
              <a:sym typeface="Helvetica Neue Light" charset="0"/>
            </a:endParaRPr>
          </a:p>
        </p:txBody>
      </p:sp>
      <p:pic>
        <p:nvPicPr>
          <p:cNvPr id="61445" name="Picture 9" descr="data_coverage_bill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0088" y="1844675"/>
            <a:ext cx="4606925" cy="4124325"/>
          </a:xfrm>
          <a:prstGeom prst="rect">
            <a:avLst/>
          </a:prstGeom>
          <a:noFill/>
          <a:ln w="9525">
            <a:noFill/>
            <a:miter lim="800000"/>
            <a:headEnd/>
            <a:tailEnd/>
          </a:ln>
        </p:spPr>
      </p:pic>
      <p:sp>
        <p:nvSpPr>
          <p:cNvPr id="53258" name="Text Box 10"/>
          <p:cNvSpPr txBox="1">
            <a:spLocks/>
          </p:cNvSpPr>
          <p:nvPr/>
        </p:nvSpPr>
        <p:spPr bwMode="auto">
          <a:xfrm>
            <a:off x="5738813" y="145097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H*Wind 10m winds</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53259" name="Text Box 11"/>
          <p:cNvSpPr txBox="1">
            <a:spLocks/>
          </p:cNvSpPr>
          <p:nvPr/>
        </p:nvSpPr>
        <p:spPr bwMode="auto">
          <a:xfrm>
            <a:off x="3817938" y="1438275"/>
            <a:ext cx="1541462"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Data Coverage</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45064" name="Text Box 7"/>
          <p:cNvSpPr txBox="1">
            <a:spLocks/>
          </p:cNvSpPr>
          <p:nvPr/>
        </p:nvSpPr>
        <p:spPr bwMode="auto">
          <a:xfrm>
            <a:off x="6565991" y="6635750"/>
            <a:ext cx="218713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M. Powell </a:t>
            </a:r>
            <a:r>
              <a:rPr lang="en-US" sz="1050" dirty="0">
                <a:solidFill>
                  <a:srgbClr val="000000"/>
                </a:solidFill>
              </a:rPr>
              <a:t>(AOML/HRD)</a:t>
            </a:r>
            <a:endParaRPr lang="en-US" sz="1200" dirty="0">
              <a:solidFill>
                <a:srgbClr val="000000"/>
              </a:solidFill>
            </a:endParaRPr>
          </a:p>
        </p:txBody>
      </p:sp>
      <p:sp>
        <p:nvSpPr>
          <p:cNvPr id="4506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dirty="0">
                <a:solidFill>
                  <a:schemeClr val="bg1"/>
                </a:solidFill>
                <a:latin typeface="Calibri" charset="0"/>
                <a:ea typeface="Calibri" charset="0"/>
                <a:cs typeface="Calibri" charset="0"/>
              </a:rPr>
              <a:t>Improved Models &amp; Data:</a:t>
            </a:r>
            <a:r>
              <a:rPr lang="en-US" sz="4400" dirty="0" smtClean="0">
                <a:solidFill>
                  <a:schemeClr val="bg1"/>
                </a:solidFill>
                <a:latin typeface="Calibri" charset="0"/>
                <a:ea typeface="Calibri" charset="0"/>
                <a:cs typeface="Calibri" charset="0"/>
              </a:rPr>
              <a:t/>
            </a:r>
            <a:br>
              <a:rPr lang="en-US" sz="4400" dirty="0" smtClean="0">
                <a:solidFill>
                  <a:schemeClr val="bg1"/>
                </a:solidFill>
                <a:latin typeface="Calibri" charset="0"/>
                <a:ea typeface="Calibri" charset="0"/>
                <a:cs typeface="Calibri" charset="0"/>
              </a:rPr>
            </a:br>
            <a:r>
              <a:rPr lang="en-US" sz="2800" kern="0" dirty="0">
                <a:solidFill>
                  <a:schemeClr val="bg1"/>
                </a:solidFill>
                <a:latin typeface="Calibri" charset="0"/>
                <a:ea typeface="Calibri" charset="0"/>
                <a:cs typeface="Calibri" charset="0"/>
              </a:rPr>
              <a:t>Model evaluation: </a:t>
            </a:r>
            <a:r>
              <a:rPr lang="en-US" sz="2800" dirty="0">
                <a:solidFill>
                  <a:schemeClr val="bg1"/>
                </a:solidFill>
                <a:latin typeface="Calibri" charset="0"/>
                <a:ea typeface="Calibri" charset="0"/>
                <a:cs typeface="Calibri" charset="0"/>
              </a:rPr>
              <a:t>W</a:t>
            </a:r>
            <a:r>
              <a:rPr lang="en-US" sz="2800" dirty="0" smtClean="0">
                <a:solidFill>
                  <a:schemeClr val="bg1"/>
                </a:solidFill>
                <a:latin typeface="Calibri" charset="0"/>
                <a:ea typeface="Calibri" charset="0"/>
                <a:cs typeface="Calibri" charset="0"/>
              </a:rPr>
              <a:t>ind </a:t>
            </a:r>
            <a:r>
              <a:rPr lang="en-US" sz="2800" dirty="0">
                <a:solidFill>
                  <a:schemeClr val="bg1"/>
                </a:solidFill>
                <a:latin typeface="Calibri" charset="0"/>
                <a:ea typeface="Calibri" charset="0"/>
                <a:cs typeface="Calibri" charset="0"/>
              </a:rPr>
              <a:t>S</a:t>
            </a:r>
            <a:r>
              <a:rPr lang="en-US" sz="2800" dirty="0" smtClean="0">
                <a:solidFill>
                  <a:schemeClr val="bg1"/>
                </a:solidFill>
                <a:latin typeface="Calibri" charset="0"/>
                <a:ea typeface="Calibri" charset="0"/>
                <a:cs typeface="Calibri" charset="0"/>
              </a:rPr>
              <a:t>tructure</a:t>
            </a:r>
            <a:endParaRPr lang="en-US" sz="4400" dirty="0">
              <a:solidFill>
                <a:schemeClr val="bg1"/>
              </a:solidFill>
              <a:latin typeface="Calibri" charset="0"/>
              <a:ea typeface="Calibri" charset="0"/>
              <a:cs typeface="Calibri" charset="0"/>
            </a:endParaRPr>
          </a:p>
        </p:txBody>
      </p:sp>
      <p:grpSp>
        <p:nvGrpSpPr>
          <p:cNvPr id="2" name="Group 16"/>
          <p:cNvGrpSpPr>
            <a:grpSpLocks/>
          </p:cNvGrpSpPr>
          <p:nvPr/>
        </p:nvGrpSpPr>
        <p:grpSpPr bwMode="auto">
          <a:xfrm>
            <a:off x="422275" y="1703777"/>
            <a:ext cx="8307388" cy="4761125"/>
            <a:chOff x="421928" y="1860855"/>
            <a:chExt cx="8307958" cy="4761568"/>
          </a:xfrm>
        </p:grpSpPr>
        <p:pic>
          <p:nvPicPr>
            <p:cNvPr id="45067" name="Picture 2" descr="AL032009_0819_1600_contour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28" y="1894342"/>
              <a:ext cx="3920133" cy="4310790"/>
            </a:xfrm>
            <a:prstGeom prst="rect">
              <a:avLst/>
            </a:prstGeom>
            <a:noFill/>
            <a:ln w="9525">
              <a:noFill/>
              <a:miter lim="800000"/>
              <a:headEnd/>
              <a:tailEnd/>
            </a:ln>
          </p:spPr>
        </p:pic>
        <p:pic>
          <p:nvPicPr>
            <p:cNvPr id="45068" name="Picture 3" descr="AL032009_0819_1615_contour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9753" y="1860855"/>
              <a:ext cx="3920133" cy="4314157"/>
            </a:xfrm>
            <a:prstGeom prst="rect">
              <a:avLst/>
            </a:prstGeom>
            <a:noFill/>
            <a:ln w="9525">
              <a:noFill/>
              <a:miter lim="800000"/>
              <a:headEnd/>
              <a:tailEnd/>
            </a:ln>
          </p:spPr>
        </p:pic>
        <p:sp>
          <p:nvSpPr>
            <p:cNvPr id="13" name="Text Box 7"/>
            <p:cNvSpPr txBox="1">
              <a:spLocks/>
            </p:cNvSpPr>
            <p:nvPr/>
          </p:nvSpPr>
          <p:spPr bwMode="auto">
            <a:xfrm>
              <a:off x="5251434" y="6003537"/>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dirty="0">
                  <a:solidFill>
                    <a:srgbClr val="000000"/>
                  </a:solidFill>
                  <a:latin typeface="Calibri"/>
                  <a:sym typeface="Helvetica Neue Light" pitchFamily="-106" charset="0"/>
                </a:rPr>
                <a:t>Analyzed max wind: </a:t>
              </a:r>
              <a:r>
                <a:rPr lang="en-US" sz="1800" dirty="0" smtClean="0">
                  <a:solidFill>
                    <a:srgbClr val="000000"/>
                  </a:solidFill>
                  <a:latin typeface="Calibri"/>
                  <a:sym typeface="Helvetica Neue Light" pitchFamily="-106" charset="0"/>
                </a:rPr>
                <a:t>107 kt </a:t>
              </a:r>
              <a:r>
                <a:rPr lang="en-US" sz="1800" dirty="0">
                  <a:solidFill>
                    <a:srgbClr val="000000"/>
                  </a:solidFill>
                  <a:latin typeface="Calibri"/>
                  <a:sym typeface="Helvetica Neue Light" pitchFamily="-106" charset="0"/>
                </a:rPr>
                <a:t>from Tail Doppler, 23 </a:t>
              </a:r>
              <a:r>
                <a:rPr lang="en-US" sz="1800" dirty="0" smtClean="0">
                  <a:solidFill>
                    <a:srgbClr val="000000"/>
                  </a:solidFill>
                  <a:latin typeface="Calibri"/>
                  <a:sym typeface="Helvetica Neue Light" pitchFamily="-106" charset="0"/>
                </a:rPr>
                <a:t>nm</a:t>
              </a:r>
              <a:endParaRPr lang="en-US" sz="2000" dirty="0">
                <a:solidFill>
                  <a:srgbClr val="000000"/>
                </a:solidFill>
                <a:latin typeface="Calibri"/>
                <a:sym typeface="Helvetica Neue Light" pitchFamily="-106" charset="0"/>
              </a:endParaRPr>
            </a:p>
          </p:txBody>
        </p:sp>
        <p:sp>
          <p:nvSpPr>
            <p:cNvPr id="14" name="Text Box 8"/>
            <p:cNvSpPr txBox="1">
              <a:spLocks/>
            </p:cNvSpPr>
            <p:nvPr/>
          </p:nvSpPr>
          <p:spPr bwMode="auto">
            <a:xfrm>
              <a:off x="952189" y="5994012"/>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r>
                <a:rPr lang="en-US" sz="1800" dirty="0">
                  <a:solidFill>
                    <a:srgbClr val="000000"/>
                  </a:solidFill>
                  <a:effectLst>
                    <a:outerShdw blurRad="38100" dist="38100" dir="2700000" algn="tl">
                      <a:srgbClr val="DDDDDD"/>
                    </a:outerShdw>
                  </a:effectLst>
                  <a:latin typeface="Calibri" charset="0"/>
                  <a:sym typeface="Helvetica Neue Light" charset="0"/>
                </a:rPr>
                <a:t>Analyzed max wind: </a:t>
              </a:r>
              <a:r>
                <a:rPr lang="en-US" sz="1800" dirty="0" smtClean="0">
                  <a:solidFill>
                    <a:srgbClr val="000000"/>
                  </a:solidFill>
                  <a:effectLst>
                    <a:outerShdw blurRad="38100" dist="38100" dir="2700000" algn="tl">
                      <a:srgbClr val="DDDDDD"/>
                    </a:outerShdw>
                  </a:effectLst>
                  <a:latin typeface="Calibri" charset="0"/>
                  <a:sym typeface="Helvetica Neue Light" charset="0"/>
                </a:rPr>
                <a:t>117 kt </a:t>
              </a:r>
              <a:r>
                <a:rPr lang="en-US" sz="1800" dirty="0">
                  <a:solidFill>
                    <a:srgbClr val="000000"/>
                  </a:solidFill>
                  <a:effectLst>
                    <a:outerShdw blurRad="38100" dist="38100" dir="2700000" algn="tl">
                      <a:srgbClr val="DDDDDD"/>
                    </a:outerShdw>
                  </a:effectLst>
                  <a:latin typeface="Calibri" charset="0"/>
                  <a:sym typeface="Helvetica Neue Light" charset="0"/>
                </a:rPr>
                <a:t>from HWRF, 37 </a:t>
              </a:r>
              <a:r>
                <a:rPr lang="en-US" sz="1800" dirty="0" smtClean="0">
                  <a:solidFill>
                    <a:srgbClr val="000000"/>
                  </a:solidFill>
                  <a:effectLst>
                    <a:outerShdw blurRad="38100" dist="38100" dir="2700000" algn="tl">
                      <a:srgbClr val="DDDDDD"/>
                    </a:outerShdw>
                  </a:effectLst>
                  <a:latin typeface="Calibri" charset="0"/>
                  <a:sym typeface="Helvetica Neue Light" charset="0"/>
                </a:rPr>
                <a:t>nm</a:t>
              </a:r>
              <a:endParaRPr lang="en-US" sz="2000" dirty="0">
                <a:solidFill>
                  <a:srgbClr val="000000"/>
                </a:solidFill>
                <a:effectLst>
                  <a:outerShdw blurRad="38100" dist="38100" dir="2700000" algn="tl">
                    <a:srgbClr val="DDDDDD"/>
                  </a:outerShdw>
                </a:effectLst>
                <a:latin typeface="Calibri" charset="0"/>
                <a:sym typeface="Helvetica Neue Light" charset="0"/>
              </a:endParaRPr>
            </a:p>
          </p:txBody>
        </p:sp>
        <p:sp>
          <p:nvSpPr>
            <p:cNvPr id="15" name="Text Box 8"/>
            <p:cNvSpPr txBox="1">
              <a:spLocks/>
            </p:cNvSpPr>
            <p:nvPr/>
          </p:nvSpPr>
          <p:spPr bwMode="auto">
            <a:xfrm>
              <a:off x="5159353" y="5447262"/>
              <a:ext cx="2816418" cy="49534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sp>
          <p:nvSpPr>
            <p:cNvPr id="16" name="Text Box 8"/>
            <p:cNvSpPr txBox="1">
              <a:spLocks/>
            </p:cNvSpPr>
            <p:nvPr/>
          </p:nvSpPr>
          <p:spPr bwMode="auto">
            <a:xfrm>
              <a:off x="885510" y="5423447"/>
              <a:ext cx="2930726" cy="496934"/>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grpSp>
      <p:sp>
        <p:nvSpPr>
          <p:cNvPr id="18" name="Oval 17"/>
          <p:cNvSpPr/>
          <p:nvPr/>
        </p:nvSpPr>
        <p:spPr>
          <a:xfrm>
            <a:off x="1839311" y="3284482"/>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48400" y="3331779"/>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FEX.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4902" y="640079"/>
            <a:ext cx="638705" cy="638705"/>
          </a:xfrm>
          <a:prstGeom prst="rect">
            <a:avLst/>
          </a:prstGeom>
        </p:spPr>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144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2"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0.48559 0.00509 L -1.94444E-6 3.7037E-6 " pathEditMode="relative" ptsTypes="AA">
                                      <p:cBhvr>
                                        <p:cTn id="20"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p:bldP spid="18" grpId="2"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41587" y="3943984"/>
            <a:ext cx="2988385" cy="2231281"/>
            <a:chOff x="6540308" y="4717143"/>
            <a:chExt cx="3052393" cy="2231281"/>
          </a:xfrm>
        </p:grpSpPr>
        <p:pic>
          <p:nvPicPr>
            <p:cNvPr id="47" name="Picture 46" descr="w_mod.tif"/>
            <p:cNvPicPr>
              <a:picLocks noChangeAspect="1"/>
            </p:cNvPicPr>
            <p:nvPr/>
          </p:nvPicPr>
          <p:blipFill rotWithShape="1">
            <a:blip r:embed="rId3">
              <a:extLst>
                <a:ext uri="{28A0092B-C50C-407E-A947-70E740481C1C}">
                  <a14:useLocalDpi xmlns:a14="http://schemas.microsoft.com/office/drawing/2010/main" val="0"/>
                </a:ext>
              </a:extLst>
            </a:blip>
            <a:srcRect l="7257" t="9516" r="5351" b="7813"/>
            <a:stretch/>
          </p:blipFill>
          <p:spPr bwMode="auto">
            <a:xfrm>
              <a:off x="6540308" y="4717143"/>
              <a:ext cx="3052393" cy="22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7875818" y="4771345"/>
              <a:ext cx="13650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kern="1200" dirty="0">
                  <a:solidFill>
                    <a:schemeClr val="bg1"/>
                  </a:solidFill>
                </a:rPr>
                <a:t>Vertical velocity (m/s)</a:t>
              </a:r>
            </a:p>
          </p:txBody>
        </p:sp>
      </p:grpSp>
      <p:grpSp>
        <p:nvGrpSpPr>
          <p:cNvPr id="4" name="Group 3"/>
          <p:cNvGrpSpPr/>
          <p:nvPr/>
        </p:nvGrpSpPr>
        <p:grpSpPr>
          <a:xfrm>
            <a:off x="3145307" y="3914611"/>
            <a:ext cx="3035427" cy="2227962"/>
            <a:chOff x="5044353" y="4111692"/>
            <a:chExt cx="3035427" cy="2227962"/>
          </a:xfrm>
        </p:grpSpPr>
        <p:pic>
          <p:nvPicPr>
            <p:cNvPr id="40" name="Picture 4" descr="ur_mod.tif"/>
            <p:cNvPicPr>
              <a:picLocks/>
            </p:cNvPicPr>
            <p:nvPr/>
          </p:nvPicPr>
          <p:blipFill rotWithShape="1">
            <a:blip r:embed="rId4">
              <a:extLst>
                <a:ext uri="{28A0092B-C50C-407E-A947-70E740481C1C}">
                  <a14:useLocalDpi xmlns:a14="http://schemas.microsoft.com/office/drawing/2010/main" val="0"/>
                </a:ext>
              </a:extLst>
            </a:blip>
            <a:srcRect l="6723" t="9317" r="5960" b="8130"/>
            <a:stretch/>
          </p:blipFill>
          <p:spPr bwMode="auto">
            <a:xfrm>
              <a:off x="5044353" y="4111692"/>
              <a:ext cx="3035427" cy="22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1"/>
            <p:cNvSpPr txBox="1">
              <a:spLocks noChangeArrowheads="1"/>
            </p:cNvSpPr>
            <p:nvPr/>
          </p:nvSpPr>
          <p:spPr bwMode="auto">
            <a:xfrm>
              <a:off x="6740831" y="4155251"/>
              <a:ext cx="10340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Radial wind (m/s)</a:t>
              </a:r>
            </a:p>
          </p:txBody>
        </p:sp>
      </p:grpSp>
      <p:grpSp>
        <p:nvGrpSpPr>
          <p:cNvPr id="5" name="Group 4"/>
          <p:cNvGrpSpPr/>
          <p:nvPr/>
        </p:nvGrpSpPr>
        <p:grpSpPr>
          <a:xfrm>
            <a:off x="242438" y="3908286"/>
            <a:ext cx="3063913" cy="2272105"/>
            <a:chOff x="5106518" y="1234578"/>
            <a:chExt cx="3063913" cy="2318735"/>
          </a:xfrm>
        </p:grpSpPr>
        <p:pic>
          <p:nvPicPr>
            <p:cNvPr id="39" name="Picture 17" descr="ut_mod.tif"/>
            <p:cNvPicPr>
              <a:picLocks noChangeAspect="1"/>
            </p:cNvPicPr>
            <p:nvPr/>
          </p:nvPicPr>
          <p:blipFill rotWithShape="1">
            <a:blip r:embed="rId5">
              <a:extLst>
                <a:ext uri="{28A0092B-C50C-407E-A947-70E740481C1C}">
                  <a14:useLocalDpi xmlns:a14="http://schemas.microsoft.com/office/drawing/2010/main" val="0"/>
                </a:ext>
              </a:extLst>
            </a:blip>
            <a:srcRect l="7724" t="8564" r="5961" b="8559"/>
            <a:stretch/>
          </p:blipFill>
          <p:spPr bwMode="auto">
            <a:xfrm>
              <a:off x="5106518" y="1234578"/>
              <a:ext cx="3063913" cy="231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p:cNvSpPr txBox="1">
              <a:spLocks noChangeArrowheads="1"/>
            </p:cNvSpPr>
            <p:nvPr/>
          </p:nvSpPr>
          <p:spPr bwMode="auto">
            <a:xfrm>
              <a:off x="6576299" y="1259855"/>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20" name="Rectangle 3"/>
          <p:cNvSpPr txBox="1">
            <a:spLocks noChangeArrowheads="1"/>
          </p:cNvSpPr>
          <p:nvPr/>
        </p:nvSpPr>
        <p:spPr bwMode="auto">
          <a:xfrm>
            <a:off x="0" y="0"/>
            <a:ext cx="9144000" cy="1338263"/>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a:lnSpc>
                <a:spcPct val="85000"/>
              </a:lnSpc>
            </a:pPr>
            <a: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t>Improved Models &amp; Data:</a:t>
            </a:r>
            <a: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t/>
            </a:r>
            <a:b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br>
            <a:r>
              <a:rPr kumimoji="0" lang="en-US" sz="3600" b="0" i="0" u="none" strike="noStrike" kern="0" cap="none" spc="0" normalizeH="0" baseline="0" noProof="0" dirty="0" smtClean="0">
                <a:ln>
                  <a:noFill/>
                </a:ln>
                <a:solidFill>
                  <a:schemeClr val="bg1"/>
                </a:solidFill>
                <a:effectLst/>
                <a:uLnTx/>
                <a:uFillTx/>
                <a:latin typeface="Calibri" charset="0"/>
                <a:ea typeface="Calibri" charset="0"/>
                <a:cs typeface="Calibri" charset="0"/>
              </a:rPr>
              <a:t>Model evaluation: </a:t>
            </a:r>
            <a:r>
              <a:rPr lang="en-US" sz="3200" dirty="0" smtClean="0">
                <a:solidFill>
                  <a:srgbClr val="FFFFFF"/>
                </a:solidFill>
                <a:latin typeface="Calibri" charset="0"/>
              </a:rPr>
              <a:t>Vortex-scale</a:t>
            </a:r>
            <a:endParaRPr lang="en-US" sz="4000" dirty="0" smtClean="0">
              <a:solidFill>
                <a:srgbClr val="FFFFFF"/>
              </a:solidFill>
              <a:latin typeface="Calibri" charset="0"/>
            </a:endParaRPr>
          </a:p>
        </p:txBody>
      </p:sp>
      <p:sp>
        <p:nvSpPr>
          <p:cNvPr id="63496" name="TextBox 12"/>
          <p:cNvSpPr txBox="1">
            <a:spLocks noChangeArrowheads="1"/>
          </p:cNvSpPr>
          <p:nvPr/>
        </p:nvSpPr>
        <p:spPr bwMode="auto">
          <a:xfrm>
            <a:off x="4034559"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499" name="TextBox 15"/>
          <p:cNvSpPr txBox="1">
            <a:spLocks noChangeArrowheads="1"/>
          </p:cNvSpPr>
          <p:nvPr/>
        </p:nvSpPr>
        <p:spPr bwMode="auto">
          <a:xfrm>
            <a:off x="115643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506" name="TextBox 22"/>
          <p:cNvSpPr txBox="1">
            <a:spLocks noChangeArrowheads="1"/>
          </p:cNvSpPr>
          <p:nvPr/>
        </p:nvSpPr>
        <p:spPr bwMode="auto">
          <a:xfrm>
            <a:off x="167588" y="3648336"/>
            <a:ext cx="804026" cy="338554"/>
          </a:xfrm>
          <a:prstGeom prst="rect">
            <a:avLst/>
          </a:prstGeom>
          <a:noFill/>
          <a:ln w="9525">
            <a:noFill/>
            <a:miter lim="800000"/>
            <a:headEnd/>
            <a:tailEnd/>
          </a:ln>
        </p:spPr>
        <p:txBody>
          <a:bodyPr wrap="none">
            <a:prstTxWarp prst="textNoShape">
              <a:avLst/>
            </a:prstTxWarp>
            <a:spAutoFit/>
          </a:bodyPr>
          <a:lstStyle/>
          <a:p>
            <a:r>
              <a:rPr lang="en-US" sz="1600" b="1" dirty="0" smtClean="0">
                <a:latin typeface="Calibri" charset="0"/>
              </a:rPr>
              <a:t>HWRFx</a:t>
            </a:r>
            <a:endParaRPr lang="en-US" sz="1600" b="1" dirty="0">
              <a:latin typeface="Calibri" charset="0"/>
            </a:endParaRPr>
          </a:p>
        </p:txBody>
      </p:sp>
      <p:sp>
        <p:nvSpPr>
          <p:cNvPr id="63507" name="Rectangle 9"/>
          <p:cNvSpPr>
            <a:spLocks noChangeArrowheads="1"/>
          </p:cNvSpPr>
          <p:nvPr/>
        </p:nvSpPr>
        <p:spPr bwMode="auto">
          <a:xfrm>
            <a:off x="5402853" y="6562781"/>
            <a:ext cx="3396829" cy="381000"/>
          </a:xfrm>
          <a:prstGeom prst="rect">
            <a:avLst/>
          </a:prstGeom>
          <a:noFill/>
          <a:ln w="9525">
            <a:noFill/>
            <a:miter lim="800000"/>
            <a:headEnd/>
            <a:tailEnd/>
          </a:ln>
        </p:spPr>
        <p:txBody>
          <a:bodyPr anchor="ctr">
            <a:prstTxWarp prst="textNoShape">
              <a:avLst/>
            </a:prstTxWarp>
          </a:bodyPr>
          <a:lstStyle/>
          <a:p>
            <a:r>
              <a:rPr lang="en-US" sz="1100" dirty="0">
                <a:solidFill>
                  <a:schemeClr val="tx2"/>
                </a:solidFill>
                <a:latin typeface="Calibri" charset="0"/>
              </a:rPr>
              <a:t>R. Rogers, J. Zhang, P. Reasor, &amp; S. Lorsolo </a:t>
            </a:r>
            <a:r>
              <a:rPr lang="en-US" sz="1100" dirty="0" smtClean="0">
                <a:solidFill>
                  <a:schemeClr val="tx2"/>
                </a:solidFill>
                <a:latin typeface="Calibri" charset="0"/>
              </a:rPr>
              <a:t>(AOML/HRD</a:t>
            </a:r>
            <a:r>
              <a:rPr lang="en-US" sz="1100" dirty="0">
                <a:solidFill>
                  <a:schemeClr val="tx2"/>
                </a:solidFill>
                <a:latin typeface="Calibri" charset="0"/>
              </a:rPr>
              <a:t>)</a:t>
            </a:r>
          </a:p>
        </p:txBody>
      </p:sp>
      <p:sp>
        <p:nvSpPr>
          <p:cNvPr id="21" name="TextBox 24"/>
          <p:cNvSpPr txBox="1">
            <a:spLocks noChangeArrowheads="1"/>
          </p:cNvSpPr>
          <p:nvPr/>
        </p:nvSpPr>
        <p:spPr bwMode="auto">
          <a:xfrm>
            <a:off x="4129667" y="6261072"/>
            <a:ext cx="91653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R*=R/RMW</a:t>
            </a:r>
          </a:p>
        </p:txBody>
      </p:sp>
      <p:pic>
        <p:nvPicPr>
          <p:cNvPr id="30" name="Picture 29"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3" name="Footer Placeholder 2"/>
          <p:cNvSpPr>
            <a:spLocks noGrp="1"/>
          </p:cNvSpPr>
          <p:nvPr>
            <p:ph type="ftr" sz="quarter" idx="11"/>
          </p:nvPr>
        </p:nvSpPr>
        <p:spPr/>
        <p:txBody>
          <a:bodyPr/>
          <a:lstStyle/>
          <a:p>
            <a:pPr>
              <a:defRPr/>
            </a:pPr>
            <a:r>
              <a:rPr lang="en-US" smtClean="0"/>
              <a:t>F. Marks 25 January 2012</a:t>
            </a:r>
            <a:endParaRPr lang="en-US"/>
          </a:p>
        </p:txBody>
      </p:sp>
      <p:pic>
        <p:nvPicPr>
          <p:cNvPr id="45" name="Picture 44"/>
          <p:cNvPicPr>
            <a:picLocks noChangeAspect="1" noChangeArrowheads="1"/>
          </p:cNvPicPr>
          <p:nvPr/>
        </p:nvPicPr>
        <p:blipFill rotWithShape="1">
          <a:blip r:embed="rId7">
            <a:extLst>
              <a:ext uri="{28A0092B-C50C-407E-A947-70E740481C1C}">
                <a14:useLocalDpi xmlns:a14="http://schemas.microsoft.com/office/drawing/2010/main" val="0"/>
              </a:ext>
            </a:extLst>
          </a:blip>
          <a:srcRect l="52886" t="2011" r="1" b="65572"/>
          <a:stretch/>
        </p:blipFill>
        <p:spPr bwMode="auto">
          <a:xfrm>
            <a:off x="6059725" y="1516261"/>
            <a:ext cx="2881576" cy="21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rrowheads="1"/>
          </p:cNvPicPr>
          <p:nvPr/>
        </p:nvPicPr>
        <p:blipFill rotWithShape="1">
          <a:blip r:embed="rId8">
            <a:extLst>
              <a:ext uri="{28A0092B-C50C-407E-A947-70E740481C1C}">
                <a14:useLocalDpi xmlns:a14="http://schemas.microsoft.com/office/drawing/2010/main" val="0"/>
              </a:ext>
            </a:extLst>
          </a:blip>
          <a:srcRect l="52233" t="45313" r="687" b="21577"/>
          <a:stretch/>
        </p:blipFill>
        <p:spPr bwMode="auto">
          <a:xfrm>
            <a:off x="3193689" y="1522870"/>
            <a:ext cx="2952619" cy="2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18972" y="1534519"/>
            <a:ext cx="3099435" cy="2229017"/>
            <a:chOff x="327824" y="1678325"/>
            <a:chExt cx="3099435" cy="2229017"/>
          </a:xfrm>
        </p:grpSpPr>
        <p:pic>
          <p:nvPicPr>
            <p:cNvPr id="33" name="Picture 16" descr="ut_obs.tif"/>
            <p:cNvPicPr>
              <a:picLocks noChangeAspect="1"/>
            </p:cNvPicPr>
            <p:nvPr/>
          </p:nvPicPr>
          <p:blipFill rotWithShape="1">
            <a:blip r:embed="rId9">
              <a:extLst>
                <a:ext uri="{28A0092B-C50C-407E-A947-70E740481C1C}">
                  <a14:useLocalDpi xmlns:a14="http://schemas.microsoft.com/office/drawing/2010/main" val="0"/>
                </a:ext>
              </a:extLst>
            </a:blip>
            <a:srcRect l="7305" t="9210" r="5379" b="9535"/>
            <a:stretch/>
          </p:blipFill>
          <p:spPr bwMode="auto">
            <a:xfrm>
              <a:off x="327824" y="1678325"/>
              <a:ext cx="3099435" cy="222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8"/>
            <p:cNvSpPr txBox="1">
              <a:spLocks noChangeArrowheads="1"/>
            </p:cNvSpPr>
            <p:nvPr/>
          </p:nvSpPr>
          <p:spPr bwMode="auto">
            <a:xfrm>
              <a:off x="1835730" y="1706368"/>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37" name="TextBox 12"/>
          <p:cNvSpPr txBox="1">
            <a:spLocks noChangeArrowheads="1"/>
          </p:cNvSpPr>
          <p:nvPr/>
        </p:nvSpPr>
        <p:spPr bwMode="auto">
          <a:xfrm>
            <a:off x="134025" y="1242579"/>
            <a:ext cx="87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t>Doppler</a:t>
            </a:r>
          </a:p>
        </p:txBody>
      </p:sp>
      <p:sp>
        <p:nvSpPr>
          <p:cNvPr id="52" name="TextBox 15"/>
          <p:cNvSpPr txBox="1">
            <a:spLocks noChangeArrowheads="1"/>
          </p:cNvSpPr>
          <p:nvPr/>
        </p:nvSpPr>
        <p:spPr bwMode="auto">
          <a:xfrm>
            <a:off x="691268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53" name="TextBox 15"/>
          <p:cNvSpPr txBox="1">
            <a:spLocks noChangeArrowheads="1"/>
          </p:cNvSpPr>
          <p:nvPr/>
        </p:nvSpPr>
        <p:spPr bwMode="auto">
          <a:xfrm rot="16200000">
            <a:off x="-173852" y="245893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
        <p:nvSpPr>
          <p:cNvPr id="54" name="TextBox 15"/>
          <p:cNvSpPr txBox="1">
            <a:spLocks noChangeArrowheads="1"/>
          </p:cNvSpPr>
          <p:nvPr/>
        </p:nvSpPr>
        <p:spPr bwMode="auto">
          <a:xfrm rot="16200000">
            <a:off x="-173852" y="482258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0" y="0"/>
            <a:ext cx="7696200" cy="1371600"/>
          </a:xfrm>
        </p:spPr>
        <p:txBody>
          <a:bodyPr/>
          <a:lstStyle/>
          <a:p>
            <a:r>
              <a:rPr lang="en-US" sz="4400" dirty="0" smtClean="0">
                <a:solidFill>
                  <a:srgbClr val="FFFFFF"/>
                </a:solidFill>
                <a:latin typeface="Calibri" charset="0"/>
                <a:ea typeface="Calibri" charset="0"/>
                <a:cs typeface="Calibri" charset="0"/>
              </a:rPr>
              <a:t>Future Aircraft Observations</a:t>
            </a:r>
            <a:br>
              <a:rPr lang="en-US" sz="4400" dirty="0" smtClean="0">
                <a:solidFill>
                  <a:srgbClr val="FFFFFF"/>
                </a:solidFill>
                <a:latin typeface="Calibri" charset="0"/>
                <a:ea typeface="Calibri" charset="0"/>
                <a:cs typeface="Calibri" charset="0"/>
              </a:rPr>
            </a:br>
            <a:r>
              <a:rPr lang="en-US" sz="3600" dirty="0" smtClean="0">
                <a:solidFill>
                  <a:srgbClr val="FFFFFF"/>
                </a:solidFill>
                <a:latin typeface="Calibri" charset="0"/>
                <a:ea typeface="Calibri" charset="0"/>
                <a:cs typeface="Calibri" charset="0"/>
              </a:rPr>
              <a:t>GRIP &amp; HS3:</a:t>
            </a:r>
          </a:p>
        </p:txBody>
      </p:sp>
      <p:pic>
        <p:nvPicPr>
          <p:cNvPr id="63490" name="Picture 3" descr="Range_Flight_Takeoff2_15Aug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75" y="1300163"/>
            <a:ext cx="5943600" cy="2616200"/>
          </a:xfrm>
          <a:prstGeom prst="rect">
            <a:avLst/>
          </a:prstGeom>
          <a:noFill/>
          <a:ln w="9525">
            <a:noFill/>
            <a:miter lim="800000"/>
            <a:headEnd/>
            <a:tailEnd/>
          </a:ln>
        </p:spPr>
      </p:pic>
      <p:sp>
        <p:nvSpPr>
          <p:cNvPr id="63491" name="Content Placeholder 2"/>
          <p:cNvSpPr>
            <a:spLocks noGrp="1"/>
          </p:cNvSpPr>
          <p:nvPr>
            <p:ph idx="1"/>
          </p:nvPr>
        </p:nvSpPr>
        <p:spPr>
          <a:xfrm>
            <a:off x="3739953" y="1220510"/>
            <a:ext cx="4291724" cy="969141"/>
          </a:xfrm>
        </p:spPr>
        <p:txBody>
          <a:bodyPr/>
          <a:lstStyle/>
          <a:p>
            <a:pPr marL="227013" indent="-227013" eaLnBrk="1" hangingPunct="1">
              <a:lnSpc>
                <a:spcPct val="90000"/>
              </a:lnSpc>
            </a:pPr>
            <a:r>
              <a:rPr lang="en-US" dirty="0" smtClean="0">
                <a:latin typeface="Calibri" charset="0"/>
                <a:ea typeface="Calibri" charset="0"/>
                <a:cs typeface="Calibri" charset="0"/>
              </a:rPr>
              <a:t>NASA GRIP Global Hawk</a:t>
            </a:r>
            <a:endParaRPr lang="en-US" sz="1800" dirty="0" smtClean="0">
              <a:latin typeface="Calibri" charset="0"/>
              <a:ea typeface="Calibri" charset="0"/>
              <a:cs typeface="Calibri" charset="0"/>
            </a:endParaRPr>
          </a:p>
        </p:txBody>
      </p:sp>
      <p:sp>
        <p:nvSpPr>
          <p:cNvPr id="63492" name="Text Box 44"/>
          <p:cNvSpPr txBox="1">
            <a:spLocks noChangeArrowheads="1"/>
          </p:cNvSpPr>
          <p:nvPr/>
        </p:nvSpPr>
        <p:spPr bwMode="auto">
          <a:xfrm>
            <a:off x="987425" y="4605338"/>
            <a:ext cx="2139950" cy="1420812"/>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HAMSR</a:t>
            </a:r>
          </a:p>
          <a:p>
            <a:r>
              <a:rPr lang="en-US" sz="1400" b="1">
                <a:latin typeface="Calibri" charset="0"/>
                <a:ea typeface="Calibri" charset="0"/>
                <a:cs typeface="Calibri" charset="0"/>
              </a:rPr>
              <a:t>High Altitude MMIC Sounding Radiometer</a:t>
            </a:r>
          </a:p>
          <a:p>
            <a:r>
              <a:rPr lang="en-US" sz="1400" b="1">
                <a:latin typeface="Calibri" charset="0"/>
                <a:ea typeface="Calibri" charset="0"/>
                <a:cs typeface="Calibri" charset="0"/>
              </a:rPr>
              <a:t>(Temp, H2Ov, Cloud liquid &amp; ice distribution)</a:t>
            </a:r>
          </a:p>
          <a:p>
            <a:pPr>
              <a:lnSpc>
                <a:spcPct val="120000"/>
              </a:lnSpc>
              <a:buFontTx/>
              <a:buChar char="-"/>
            </a:pPr>
            <a:endParaRPr lang="en-US" sz="1400">
              <a:latin typeface="Calibri" charset="0"/>
              <a:ea typeface="Calibri" charset="0"/>
              <a:cs typeface="Calibri" charset="0"/>
            </a:endParaRPr>
          </a:p>
        </p:txBody>
      </p:sp>
      <p:sp>
        <p:nvSpPr>
          <p:cNvPr id="63493" name="Line 45"/>
          <p:cNvSpPr>
            <a:spLocks noChangeShapeType="1"/>
          </p:cNvSpPr>
          <p:nvPr/>
        </p:nvSpPr>
        <p:spPr bwMode="auto">
          <a:xfrm flipH="1" flipV="1">
            <a:off x="4391025" y="3176588"/>
            <a:ext cx="985838" cy="188753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4" name="Text Box 48"/>
          <p:cNvSpPr txBox="1">
            <a:spLocks noChangeArrowheads="1"/>
          </p:cNvSpPr>
          <p:nvPr/>
        </p:nvSpPr>
        <p:spPr bwMode="auto">
          <a:xfrm>
            <a:off x="2663825" y="3838575"/>
            <a:ext cx="2193925" cy="1168400"/>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HIWRAP</a:t>
            </a:r>
          </a:p>
          <a:p>
            <a:r>
              <a:rPr lang="en-US" sz="1400" b="1">
                <a:latin typeface="Calibri" charset="0"/>
                <a:ea typeface="Calibri" charset="0"/>
                <a:cs typeface="Calibri" charset="0"/>
              </a:rPr>
              <a:t>High Altitude Imaging Wind and Rain Profiler</a:t>
            </a:r>
          </a:p>
          <a:p>
            <a:r>
              <a:rPr lang="en-US" sz="1400" b="1">
                <a:latin typeface="Calibri" charset="0"/>
                <a:ea typeface="Calibri" charset="0"/>
                <a:cs typeface="Calibri" charset="0"/>
              </a:rPr>
              <a:t>(Horizontal wind vectors and ocean surface winds)</a:t>
            </a:r>
            <a:endParaRPr lang="en-US" sz="1400">
              <a:latin typeface="Calibri" charset="0"/>
              <a:ea typeface="Calibri" charset="0"/>
              <a:cs typeface="Calibri" charset="0"/>
            </a:endParaRPr>
          </a:p>
        </p:txBody>
      </p:sp>
      <p:sp>
        <p:nvSpPr>
          <p:cNvPr id="63495" name="Text Box 49"/>
          <p:cNvSpPr txBox="1">
            <a:spLocks noChangeArrowheads="1"/>
          </p:cNvSpPr>
          <p:nvPr/>
        </p:nvSpPr>
        <p:spPr bwMode="auto">
          <a:xfrm>
            <a:off x="6527800" y="3878263"/>
            <a:ext cx="2278063" cy="1169987"/>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Mistsondes</a:t>
            </a:r>
          </a:p>
          <a:p>
            <a:r>
              <a:rPr lang="en-US" sz="1400" b="1">
                <a:latin typeface="Calibri" charset="0"/>
                <a:ea typeface="Calibri" charset="0"/>
                <a:cs typeface="Calibri" charset="0"/>
              </a:rPr>
              <a:t>High Altitude Lightweight Dropsonde</a:t>
            </a:r>
          </a:p>
          <a:p>
            <a:r>
              <a:rPr lang="en-US" sz="1400" b="1">
                <a:latin typeface="Calibri" charset="0"/>
                <a:ea typeface="Calibri" charset="0"/>
                <a:cs typeface="Calibri" charset="0"/>
              </a:rPr>
              <a:t>(Vertical profiles of temp, humidity, pressure &amp; winds)</a:t>
            </a:r>
            <a:endParaRPr lang="en-US" sz="1400">
              <a:latin typeface="Calibri" charset="0"/>
              <a:ea typeface="Calibri" charset="0"/>
              <a:cs typeface="Calibri" charset="0"/>
            </a:endParaRPr>
          </a:p>
        </p:txBody>
      </p:sp>
      <p:sp>
        <p:nvSpPr>
          <p:cNvPr id="63496" name="Line 50"/>
          <p:cNvSpPr>
            <a:spLocks noChangeShapeType="1"/>
          </p:cNvSpPr>
          <p:nvPr/>
        </p:nvSpPr>
        <p:spPr bwMode="auto">
          <a:xfrm flipV="1">
            <a:off x="3629025" y="3286125"/>
            <a:ext cx="0" cy="723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7" name="Text Box 52"/>
          <p:cNvSpPr txBox="1">
            <a:spLocks noChangeArrowheads="1"/>
          </p:cNvSpPr>
          <p:nvPr/>
        </p:nvSpPr>
        <p:spPr bwMode="auto">
          <a:xfrm>
            <a:off x="4610100" y="4895850"/>
            <a:ext cx="2049463" cy="1169988"/>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LIP</a:t>
            </a:r>
          </a:p>
          <a:p>
            <a:r>
              <a:rPr lang="en-US" sz="1400" b="1">
                <a:latin typeface="Calibri" charset="0"/>
                <a:ea typeface="Calibri" charset="0"/>
                <a:cs typeface="Calibri" charset="0"/>
              </a:rPr>
              <a:t>Lightning Instrument Package</a:t>
            </a:r>
          </a:p>
          <a:p>
            <a:r>
              <a:rPr lang="en-US" sz="1400" b="1">
                <a:latin typeface="Calibri" charset="0"/>
                <a:ea typeface="Calibri" charset="0"/>
                <a:cs typeface="Calibri" charset="0"/>
              </a:rPr>
              <a:t>(Lightning and Electrical Storm observation)</a:t>
            </a:r>
            <a:endParaRPr lang="en-US" sz="1400">
              <a:latin typeface="Calibri" charset="0"/>
              <a:ea typeface="Calibri" charset="0"/>
              <a:cs typeface="Calibri" charset="0"/>
            </a:endParaRPr>
          </a:p>
        </p:txBody>
      </p:sp>
      <p:sp>
        <p:nvSpPr>
          <p:cNvPr id="63498" name="Line 53"/>
          <p:cNvSpPr>
            <a:spLocks noChangeShapeType="1"/>
          </p:cNvSpPr>
          <p:nvPr/>
        </p:nvSpPr>
        <p:spPr bwMode="auto">
          <a:xfrm flipV="1">
            <a:off x="5384800" y="2165350"/>
            <a:ext cx="847725" cy="2922588"/>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9" name="Line 54"/>
          <p:cNvSpPr>
            <a:spLocks noChangeShapeType="1"/>
          </p:cNvSpPr>
          <p:nvPr/>
        </p:nvSpPr>
        <p:spPr bwMode="auto">
          <a:xfrm flipV="1">
            <a:off x="1765300" y="2933700"/>
            <a:ext cx="463550" cy="172085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500" name="Line 55"/>
          <p:cNvSpPr>
            <a:spLocks noChangeShapeType="1"/>
          </p:cNvSpPr>
          <p:nvPr/>
        </p:nvSpPr>
        <p:spPr bwMode="auto">
          <a:xfrm flipV="1">
            <a:off x="6924675" y="3151188"/>
            <a:ext cx="0" cy="81438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grpSp>
        <p:nvGrpSpPr>
          <p:cNvPr id="2" name="Group 20"/>
          <p:cNvGrpSpPr>
            <a:grpSpLocks noChangeAspect="1"/>
          </p:cNvGrpSpPr>
          <p:nvPr/>
        </p:nvGrpSpPr>
        <p:grpSpPr bwMode="auto">
          <a:xfrm>
            <a:off x="987425" y="1299341"/>
            <a:ext cx="7693025" cy="5119688"/>
            <a:chOff x="571500" y="1151640"/>
            <a:chExt cx="8572500" cy="5706360"/>
          </a:xfrm>
        </p:grpSpPr>
        <p:pic>
          <p:nvPicPr>
            <p:cNvPr id="63505" name="Picture 21" descr="grip_karl_flights2.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1151640"/>
              <a:ext cx="8051799" cy="5517339"/>
            </a:xfrm>
            <a:prstGeom prst="rect">
              <a:avLst/>
            </a:prstGeom>
            <a:noFill/>
            <a:ln w="9525">
              <a:noFill/>
              <a:miter lim="800000"/>
              <a:headEnd/>
              <a:tailEnd/>
            </a:ln>
          </p:spPr>
        </p:pic>
        <p:grpSp>
          <p:nvGrpSpPr>
            <p:cNvPr id="63506" name="Group 23"/>
            <p:cNvGrpSpPr>
              <a:grpSpLocks/>
            </p:cNvGrpSpPr>
            <p:nvPr/>
          </p:nvGrpSpPr>
          <p:grpSpPr bwMode="auto">
            <a:xfrm>
              <a:off x="1905000" y="3136900"/>
              <a:ext cx="7239000" cy="3721100"/>
              <a:chOff x="1905000" y="3136900"/>
              <a:chExt cx="7239000" cy="3721100"/>
            </a:xfrm>
          </p:grpSpPr>
          <p:grpSp>
            <p:nvGrpSpPr>
              <p:cNvPr id="63508" name="Group 16"/>
              <p:cNvGrpSpPr>
                <a:grpSpLocks/>
              </p:cNvGrpSpPr>
              <p:nvPr/>
            </p:nvGrpSpPr>
            <p:grpSpPr bwMode="auto">
              <a:xfrm>
                <a:off x="4813300" y="3670300"/>
                <a:ext cx="4318000" cy="3136900"/>
                <a:chOff x="4357688" y="3200400"/>
                <a:chExt cx="4773612" cy="3606800"/>
              </a:xfrm>
            </p:grpSpPr>
            <p:pic>
              <p:nvPicPr>
                <p:cNvPr id="63513" name="Picture 20" descr="Karl - 5 in a row.JPG"/>
                <p:cNvPicPr>
                  <a:picLocks noChangeAspect="1"/>
                </p:cNvPicPr>
                <p:nvPr/>
              </p:nvPicPr>
              <p:blipFill>
                <a:blip r:embed="rId4"/>
                <a:srcRect/>
                <a:stretch>
                  <a:fillRect/>
                </a:stretch>
              </p:blipFill>
              <p:spPr bwMode="auto">
                <a:xfrm>
                  <a:off x="4357688" y="3200400"/>
                  <a:ext cx="4773612" cy="3606800"/>
                </a:xfrm>
                <a:prstGeom prst="rect">
                  <a:avLst/>
                </a:prstGeom>
                <a:noFill/>
                <a:ln w="9525">
                  <a:noFill/>
                  <a:miter lim="800000"/>
                  <a:headEnd/>
                  <a:tailEnd/>
                </a:ln>
              </p:spPr>
            </p:pic>
            <p:sp>
              <p:nvSpPr>
                <p:cNvPr id="42" name="Freeform 41"/>
                <p:cNvSpPr>
                  <a:spLocks noChangeArrowheads="1"/>
                </p:cNvSpPr>
                <p:nvPr/>
              </p:nvSpPr>
              <p:spPr bwMode="auto">
                <a:xfrm>
                  <a:off x="5060012" y="3221878"/>
                  <a:ext cx="1511708" cy="29092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cxnSp>
              <p:nvCxnSpPr>
                <p:cNvPr id="43" name="Straight Connector 42"/>
                <p:cNvCxnSpPr>
                  <a:cxnSpLocks noChangeShapeType="1"/>
                </p:cNvCxnSpPr>
                <p:nvPr/>
              </p:nvCxnSpPr>
              <p:spPr bwMode="auto">
                <a:xfrm rot="10800000" flipV="1">
                  <a:off x="6673413" y="3221878"/>
                  <a:ext cx="805723" cy="860580"/>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44" name="Freeform 43"/>
                <p:cNvSpPr>
                  <a:spLocks noChangeArrowheads="1"/>
                </p:cNvSpPr>
                <p:nvPr/>
              </p:nvSpPr>
              <p:spPr bwMode="auto">
                <a:xfrm>
                  <a:off x="7105610" y="3205602"/>
                  <a:ext cx="1936082" cy="2016158"/>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5" name="Freeform 44"/>
                <p:cNvSpPr>
                  <a:spLocks noChangeArrowheads="1"/>
                </p:cNvSpPr>
                <p:nvPr/>
              </p:nvSpPr>
              <p:spPr bwMode="auto">
                <a:xfrm>
                  <a:off x="5779687" y="3215775"/>
                  <a:ext cx="1032577" cy="2669221"/>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6" name="Freeform 45"/>
                <p:cNvSpPr>
                  <a:spLocks noChangeArrowheads="1"/>
                </p:cNvSpPr>
                <p:nvPr/>
              </p:nvSpPr>
              <p:spPr bwMode="auto">
                <a:xfrm>
                  <a:off x="5857912" y="3268671"/>
                  <a:ext cx="1312233" cy="3015081"/>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grpSp>
          <p:sp>
            <p:nvSpPr>
              <p:cNvPr id="37" name="Rectangle 36"/>
              <p:cNvSpPr/>
              <p:nvPr/>
            </p:nvSpPr>
            <p:spPr bwMode="auto">
              <a:xfrm>
                <a:off x="1905314" y="3136922"/>
                <a:ext cx="583765" cy="559135"/>
              </a:xfrm>
              <a:prstGeom prst="rect">
                <a:avLst/>
              </a:prstGeom>
              <a:noFill/>
              <a:ln w="57150" cap="flat" cmpd="sng" algn="ctr">
                <a:solidFill>
                  <a:schemeClr val="accent3"/>
                </a:solidFill>
                <a:prstDash val="solid"/>
                <a:round/>
                <a:headEnd type="none" w="med" len="med"/>
                <a:tailEnd type="none" w="med" len="med"/>
              </a:ln>
              <a:effectLst/>
            </p:spPr>
            <p:txBody>
              <a:bodyPr>
                <a:prstTxWarp prst="textNoShape">
                  <a:avLst/>
                </a:prstTxWarp>
              </a:bodyPr>
              <a:lstStyle/>
              <a:p>
                <a:pPr eaLnBrk="0" hangingPunct="0">
                  <a:defRPr/>
                </a:pPr>
                <a:endParaRPr lang="en-US" sz="1200">
                  <a:latin typeface="Calibri"/>
                  <a:cs typeface="Calibri"/>
                </a:endParaRPr>
              </a:p>
            </p:txBody>
          </p:sp>
          <p:sp>
            <p:nvSpPr>
              <p:cNvPr id="63510" name="Rectangle 37"/>
              <p:cNvSpPr>
                <a:spLocks noChangeArrowheads="1"/>
              </p:cNvSpPr>
              <p:nvPr/>
            </p:nvSpPr>
            <p:spPr bwMode="auto">
              <a:xfrm>
                <a:off x="4787900" y="3644900"/>
                <a:ext cx="4356100" cy="3213100"/>
              </a:xfrm>
              <a:prstGeom prst="rect">
                <a:avLst/>
              </a:prstGeom>
              <a:noFill/>
              <a:ln w="57150">
                <a:solidFill>
                  <a:srgbClr val="FFFFFF"/>
                </a:solidFill>
                <a:round/>
                <a:headEnd/>
                <a:tailEnd/>
              </a:ln>
            </p:spPr>
            <p:txBody>
              <a:bodyPr>
                <a:prstTxWarp prst="textNoShape">
                  <a:avLst/>
                </a:prstTxWarp>
              </a:bodyPr>
              <a:lstStyle/>
              <a:p>
                <a:pPr eaLnBrk="0" hangingPunct="0"/>
                <a:endParaRPr lang="en-US" sz="1200">
                  <a:latin typeface="Calibri" charset="0"/>
                  <a:ea typeface="Calibri" charset="0"/>
                  <a:cs typeface="Calibri" charset="0"/>
                </a:endParaRPr>
              </a:p>
            </p:txBody>
          </p:sp>
          <p:cxnSp>
            <p:nvCxnSpPr>
              <p:cNvPr id="63511" name="Straight Connector 38"/>
              <p:cNvCxnSpPr>
                <a:cxnSpLocks noChangeShapeType="1"/>
              </p:cNvCxnSpPr>
              <p:nvPr/>
            </p:nvCxnSpPr>
            <p:spPr bwMode="auto">
              <a:xfrm rot="16200000" flipH="1">
                <a:off x="1758950" y="3829050"/>
                <a:ext cx="3175000" cy="2882900"/>
              </a:xfrm>
              <a:prstGeom prst="line">
                <a:avLst/>
              </a:prstGeom>
              <a:noFill/>
              <a:ln w="12700">
                <a:solidFill>
                  <a:srgbClr val="FFFFFF"/>
                </a:solidFill>
                <a:round/>
                <a:headEnd/>
                <a:tailEnd/>
              </a:ln>
            </p:spPr>
          </p:cxnSp>
          <p:cxnSp>
            <p:nvCxnSpPr>
              <p:cNvPr id="63512" name="Straight Connector 39"/>
              <p:cNvCxnSpPr>
                <a:cxnSpLocks noChangeShapeType="1"/>
              </p:cNvCxnSpPr>
              <p:nvPr/>
            </p:nvCxnSpPr>
            <p:spPr bwMode="auto">
              <a:xfrm>
                <a:off x="2463800" y="3149600"/>
                <a:ext cx="6680200" cy="508000"/>
              </a:xfrm>
              <a:prstGeom prst="line">
                <a:avLst/>
              </a:prstGeom>
              <a:noFill/>
              <a:ln w="12700">
                <a:solidFill>
                  <a:srgbClr val="FFFFFF"/>
                </a:solidFill>
                <a:round/>
                <a:headEnd/>
                <a:tailEnd/>
              </a:ln>
            </p:spPr>
          </p:cxnSp>
        </p:grpSp>
        <p:sp>
          <p:nvSpPr>
            <p:cNvPr id="63507" name="TextBox 23"/>
            <p:cNvSpPr txBox="1">
              <a:spLocks noChangeArrowheads="1"/>
            </p:cNvSpPr>
            <p:nvPr/>
          </p:nvSpPr>
          <p:spPr bwMode="auto">
            <a:xfrm>
              <a:off x="5432425" y="1384300"/>
              <a:ext cx="3308061" cy="2160785"/>
            </a:xfrm>
            <a:prstGeom prst="rect">
              <a:avLst/>
            </a:prstGeom>
            <a:solidFill>
              <a:srgbClr val="FFFFFF"/>
            </a:solidFill>
            <a:ln w="9525">
              <a:noFill/>
              <a:miter lim="800000"/>
              <a:headEnd/>
              <a:tailEnd/>
            </a:ln>
          </p:spPr>
          <p:txBody>
            <a:bodyPr wrap="none">
              <a:prstTxWarp prst="textNoShape">
                <a:avLst/>
              </a:prstTxWarp>
              <a:spAutoFit/>
            </a:bodyPr>
            <a:lstStyle/>
            <a:p>
              <a:r>
                <a:rPr lang="en-US" sz="2000">
                  <a:solidFill>
                    <a:schemeClr val="accent2"/>
                  </a:solidFill>
                  <a:latin typeface="Calibri" charset="0"/>
                  <a:ea typeface="Calibri" charset="0"/>
                  <a:cs typeface="Calibri" charset="0"/>
                </a:rPr>
                <a:t>Green-NASA DC-8</a:t>
              </a:r>
            </a:p>
            <a:p>
              <a:r>
                <a:rPr lang="en-US" sz="2000">
                  <a:solidFill>
                    <a:schemeClr val="accent2"/>
                  </a:solidFill>
                  <a:latin typeface="Calibri" charset="0"/>
                  <a:ea typeface="Calibri" charset="0"/>
                  <a:cs typeface="Calibri" charset="0"/>
                </a:rPr>
                <a:t>Purple-NASA WB57</a:t>
              </a:r>
            </a:p>
            <a:p>
              <a:r>
                <a:rPr lang="en-US" sz="2000">
                  <a:solidFill>
                    <a:schemeClr val="accent2"/>
                  </a:solidFill>
                  <a:latin typeface="Calibri" charset="0"/>
                  <a:ea typeface="Calibri" charset="0"/>
                  <a:cs typeface="Calibri" charset="0"/>
                </a:rPr>
                <a:t>Orange-NASA Global Hawk</a:t>
              </a:r>
            </a:p>
            <a:p>
              <a:r>
                <a:rPr lang="en-US" sz="2000">
                  <a:solidFill>
                    <a:schemeClr val="accent2"/>
                  </a:solidFill>
                  <a:latin typeface="Calibri" charset="0"/>
                  <a:ea typeface="Calibri" charset="0"/>
                  <a:cs typeface="Calibri" charset="0"/>
                </a:rPr>
                <a:t>Red-PREDICT G-V</a:t>
              </a:r>
            </a:p>
            <a:p>
              <a:r>
                <a:rPr lang="en-US" sz="2000">
                  <a:solidFill>
                    <a:schemeClr val="accent2"/>
                  </a:solidFill>
                  <a:latin typeface="Calibri" charset="0"/>
                  <a:ea typeface="Calibri" charset="0"/>
                  <a:cs typeface="Calibri" charset="0"/>
                </a:rPr>
                <a:t>Yellow-NOAA G-IV</a:t>
              </a:r>
            </a:p>
            <a:p>
              <a:r>
                <a:rPr lang="en-US" sz="2000">
                  <a:solidFill>
                    <a:schemeClr val="accent2"/>
                  </a:solidFill>
                  <a:latin typeface="Calibri" charset="0"/>
                  <a:ea typeface="Calibri" charset="0"/>
                  <a:cs typeface="Calibri" charset="0"/>
                </a:rPr>
                <a:t>Blue-NOAA P-3</a:t>
              </a:r>
            </a:p>
          </p:txBody>
        </p:sp>
      </p:grpSp>
      <p:pic>
        <p:nvPicPr>
          <p:cNvPr id="47" name="Picture 6" descr="GH_EYEPASS3_small.jpg"/>
          <p:cNvPicPr>
            <a:picLocks noChangeAspect="1"/>
          </p:cNvPicPr>
          <p:nvPr/>
        </p:nvPicPr>
        <p:blipFill>
          <a:blip r:embed="rId5"/>
          <a:srcRect/>
          <a:stretch>
            <a:fillRect/>
          </a:stretch>
        </p:blipFill>
        <p:spPr bwMode="auto">
          <a:xfrm>
            <a:off x="3569898" y="1274764"/>
            <a:ext cx="5108660" cy="5209728"/>
          </a:xfrm>
          <a:prstGeom prst="rect">
            <a:avLst/>
          </a:prstGeom>
          <a:noFill/>
          <a:ln w="9525">
            <a:noFill/>
            <a:miter lim="800000"/>
            <a:headEnd/>
            <a:tailEnd/>
          </a:ln>
        </p:spPr>
      </p:pic>
      <p:sp>
        <p:nvSpPr>
          <p:cNvPr id="31" name="TextBox 30"/>
          <p:cNvSpPr txBox="1"/>
          <p:nvPr/>
        </p:nvSpPr>
        <p:spPr>
          <a:xfrm>
            <a:off x="6136705" y="6623033"/>
            <a:ext cx="2642063" cy="261610"/>
          </a:xfrm>
          <a:prstGeom prst="rect">
            <a:avLst/>
          </a:prstGeom>
          <a:noFill/>
        </p:spPr>
        <p:txBody>
          <a:bodyPr wrap="none" rtlCol="0">
            <a:spAutoFit/>
          </a:bodyPr>
          <a:lstStyle/>
          <a:p>
            <a:r>
              <a:rPr lang="en-US" sz="1100" dirty="0" smtClean="0">
                <a:latin typeface="Calibri" charset="0"/>
                <a:ea typeface="Arial" charset="0"/>
                <a:cs typeface="Arial" charset="0"/>
              </a:rPr>
              <a:t>GRIP &amp; HS3 Teams – S. Braun (NASA/GSFC)</a:t>
            </a:r>
            <a:endParaRPr lang="en-US" sz="1100" dirty="0"/>
          </a:p>
        </p:txBody>
      </p:sp>
      <p:pic>
        <p:nvPicPr>
          <p:cNvPr id="34" name="Picture 4" descr="mission_graphic.jp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38665" y="684074"/>
            <a:ext cx="749792" cy="576059"/>
          </a:xfrm>
          <a:prstGeom prst="rect">
            <a:avLst/>
          </a:prstGeom>
          <a:noFill/>
          <a:ln w="9525">
            <a:noFill/>
            <a:miter lim="800000"/>
            <a:headEnd/>
            <a:tailEnd/>
          </a:ln>
        </p:spPr>
      </p:pic>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84259" y="682190"/>
            <a:ext cx="576059" cy="576059"/>
          </a:xfrm>
          <a:prstGeom prst="rect">
            <a:avLst/>
          </a:prstGeom>
        </p:spPr>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228600" y="1289736"/>
            <a:ext cx="40720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solidFill>
                  <a:srgbClr val="000000"/>
                </a:solidFill>
                <a:latin typeface="Calibri" charset="0"/>
              </a:rPr>
              <a:t> Our blog</a:t>
            </a:r>
          </a:p>
          <a:p>
            <a:pPr eaLnBrk="1" hangingPunct="1"/>
            <a:r>
              <a:rPr lang="en-US" sz="1800" dirty="0">
                <a:solidFill>
                  <a:srgbClr val="000000"/>
                </a:solidFill>
                <a:latin typeface="Calibri" charset="0"/>
              </a:rPr>
              <a:t>http://</a:t>
            </a:r>
            <a:r>
              <a:rPr lang="en-US" sz="1800" dirty="0" err="1">
                <a:solidFill>
                  <a:srgbClr val="000000"/>
                </a:solidFill>
                <a:latin typeface="Calibri" charset="0"/>
              </a:rPr>
              <a:t>noaahrd.wordpress.com</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HRD Web page</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www.aoml.noaa.gov</a:t>
            </a:r>
            <a:r>
              <a:rPr lang="en-US" sz="1800" dirty="0">
                <a:solidFill>
                  <a:srgbClr val="000000"/>
                </a:solidFill>
                <a:latin typeface="Calibri" charset="0"/>
              </a:rPr>
              <a:t>/</a:t>
            </a:r>
            <a:r>
              <a:rPr lang="en-US" sz="1800" dirty="0" err="1">
                <a:solidFill>
                  <a:srgbClr val="000000"/>
                </a:solidFill>
                <a:latin typeface="Calibri" charset="0"/>
              </a:rPr>
              <a:t>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Facebook</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www.facebook.com</a:t>
            </a:r>
            <a:r>
              <a:rPr lang="en-US" sz="1800" dirty="0">
                <a:solidFill>
                  <a:srgbClr val="000000"/>
                </a:solidFill>
                <a:latin typeface="Calibri" charset="0"/>
              </a:rPr>
              <a:t>/</a:t>
            </a:r>
            <a:r>
              <a:rPr lang="en-US" sz="1800" dirty="0" err="1">
                <a:solidFill>
                  <a:srgbClr val="000000"/>
                </a:solidFill>
                <a:latin typeface="Calibri" charset="0"/>
              </a:rPr>
              <a:t>noaahrd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Twitter</a:t>
            </a:r>
          </a:p>
          <a:p>
            <a:pPr eaLnBrk="1" hangingPunct="1"/>
            <a:r>
              <a:rPr lang="en-US" sz="1800" dirty="0">
                <a:solidFill>
                  <a:srgbClr val="000000"/>
                </a:solidFill>
                <a:latin typeface="Calibri" charset="0"/>
              </a:rPr>
              <a:t>http://</a:t>
            </a:r>
            <a:r>
              <a:rPr lang="en-US" sz="1800" dirty="0" err="1">
                <a:solidFill>
                  <a:srgbClr val="000000"/>
                </a:solidFill>
                <a:latin typeface="Calibri" charset="0"/>
              </a:rPr>
              <a:t>twitter.com</a:t>
            </a:r>
            <a:r>
              <a:rPr lang="en-US" sz="1800" dirty="0">
                <a:solidFill>
                  <a:srgbClr val="000000"/>
                </a:solidFill>
                <a:latin typeface="Calibri" charset="0"/>
              </a:rPr>
              <a:t>/#!/HRD_AOML_NOAA</a:t>
            </a:r>
          </a:p>
          <a:p>
            <a:pPr eaLnBrk="1" hangingPunct="1"/>
            <a:endParaRPr lang="en-US" dirty="0">
              <a:solidFill>
                <a:srgbClr val="000000"/>
              </a:solidFill>
            </a:endParaRPr>
          </a:p>
        </p:txBody>
      </p:sp>
      <p:sp>
        <p:nvSpPr>
          <p:cNvPr id="32772" name="TextBox 3"/>
          <p:cNvSpPr txBox="1">
            <a:spLocks noChangeArrowheads="1"/>
          </p:cNvSpPr>
          <p:nvPr/>
        </p:nvSpPr>
        <p:spPr bwMode="auto">
          <a:xfrm>
            <a:off x="114007" y="95955"/>
            <a:ext cx="6935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dirty="0">
                <a:solidFill>
                  <a:schemeClr val="bg1"/>
                </a:solidFill>
                <a:latin typeface="Calibri" charset="0"/>
              </a:rPr>
              <a:t>Communicating in the field</a:t>
            </a: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014" y="136688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2614" y="1336035"/>
            <a:ext cx="1065784" cy="1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414" y="144308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0818" y="4672080"/>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40" y="3999061"/>
            <a:ext cx="3254579" cy="242619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95332" y="2416659"/>
            <a:ext cx="3907367" cy="2198665"/>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666069"/>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627498"/>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414" y="1443080"/>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810" y="4012282"/>
            <a:ext cx="3243072" cy="2432304"/>
          </a:xfrm>
          <a:prstGeom prst="rect">
            <a:avLst/>
          </a:prstGeom>
        </p:spPr>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65494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500"/>
                                        <p:tgtEl>
                                          <p:spTgt spid="2253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500"/>
                                        <p:tgtEl>
                                          <p:spTgt spid="22537"/>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500"/>
                                        <p:tgtEl>
                                          <p:spTgt spid="22532"/>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1000" fill="hold"/>
                                        <p:tgtEl>
                                          <p:spTgt spid="32782"/>
                                        </p:tgtEl>
                                        <p:attrNameLst>
                                          <p:attrName>ppt_w</p:attrName>
                                        </p:attrNameLst>
                                      </p:cBhvr>
                                      <p:tavLst>
                                        <p:tav tm="0">
                                          <p:val>
                                            <p:fltVal val="0"/>
                                          </p:val>
                                        </p:tav>
                                        <p:tav tm="100000">
                                          <p:val>
                                            <p:strVal val="#ppt_w"/>
                                          </p:val>
                                        </p:tav>
                                      </p:tavLst>
                                    </p:anim>
                                    <p:anim calcmode="lin" valueType="num">
                                      <p:cBhvr>
                                        <p:cTn id="24" dur="1000" fill="hold"/>
                                        <p:tgtEl>
                                          <p:spTgt spid="32782"/>
                                        </p:tgtEl>
                                        <p:attrNameLst>
                                          <p:attrName>ppt_h</p:attrName>
                                        </p:attrNameLst>
                                      </p:cBhvr>
                                      <p:tavLst>
                                        <p:tav tm="0">
                                          <p:val>
                                            <p:fltVal val="0"/>
                                          </p:val>
                                        </p:tav>
                                        <p:tav tm="100000">
                                          <p:val>
                                            <p:strVal val="#ppt_h"/>
                                          </p:val>
                                        </p:tav>
                                      </p:tavLst>
                                    </p:anim>
                                    <p:anim calcmode="lin" valueType="num">
                                      <p:cBhvr>
                                        <p:cTn id="25" dur="1000" fill="hold"/>
                                        <p:tgtEl>
                                          <p:spTgt spid="32782"/>
                                        </p:tgtEl>
                                        <p:attrNameLst>
                                          <p:attrName>style.rotation</p:attrName>
                                        </p:attrNameLst>
                                      </p:cBhvr>
                                      <p:tavLst>
                                        <p:tav tm="0">
                                          <p:val>
                                            <p:fltVal val="90"/>
                                          </p:val>
                                        </p:tav>
                                        <p:tav tm="100000">
                                          <p:val>
                                            <p:fltVal val="0"/>
                                          </p:val>
                                        </p:tav>
                                      </p:tavLst>
                                    </p:anim>
                                    <p:animEffect transition="in" filter="fade">
                                      <p:cBhvr>
                                        <p:cTn id="26" dur="1000"/>
                                        <p:tgtEl>
                                          <p:spTgt spid="32782"/>
                                        </p:tgtEl>
                                      </p:cBhvr>
                                    </p:animEffect>
                                  </p:childTnLst>
                                </p:cTn>
                              </p:par>
                            </p:childTnLst>
                          </p:cTn>
                        </p:par>
                        <p:par>
                          <p:cTn id="27" fill="hold">
                            <p:stCondLst>
                              <p:cond delay="3000"/>
                            </p:stCondLst>
                            <p:childTnLst>
                              <p:par>
                                <p:cTn id="28" presetID="53" presetClass="entr" presetSubtype="16" fill="hold" nodeType="after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HRPtou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47"/>
            <a:ext cx="9144000" cy="6844594"/>
          </a:xfrm>
          <a:prstGeom prst="rect">
            <a:avLst/>
          </a:prstGeom>
        </p:spPr>
      </p:pic>
    </p:spTree>
    <p:extLst>
      <p:ext uri="{BB962C8B-B14F-4D97-AF65-F5344CB8AC3E}">
        <p14:creationId xmlns:p14="http://schemas.microsoft.com/office/powerpoint/2010/main" val="42404453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7917240" cy="1242274"/>
          </a:xfrm>
        </p:spPr>
        <p:txBody>
          <a:bodyPr/>
          <a:lstStyle/>
          <a:p>
            <a:r>
              <a:rPr lang="en-US" sz="4000" dirty="0">
                <a:latin typeface="Calibri"/>
                <a:cs typeface="Calibri"/>
              </a:rPr>
              <a:t>National Hurricane Research Project</a:t>
            </a:r>
          </a:p>
        </p:txBody>
      </p:sp>
      <p:sp>
        <p:nvSpPr>
          <p:cNvPr id="57347" name="Rectangle 3"/>
          <p:cNvSpPr>
            <a:spLocks noGrp="1" noChangeArrowheads="1"/>
          </p:cNvSpPr>
          <p:nvPr>
            <p:ph type="body" idx="1"/>
          </p:nvPr>
        </p:nvSpPr>
        <p:spPr>
          <a:xfrm>
            <a:off x="489746" y="1464773"/>
            <a:ext cx="6046031" cy="2702963"/>
          </a:xfrm>
          <a:solidFill>
            <a:srgbClr val="F9FFC1"/>
          </a:solidFill>
          <a:ln w="28575">
            <a:solidFill>
              <a:schemeClr val="tx1"/>
            </a:solidFill>
            <a:miter lim="800000"/>
            <a:headEnd/>
            <a:tailEnd/>
          </a:ln>
          <a:effectLst>
            <a:outerShdw blurRad="63500" dist="107763" dir="2700000" algn="ctr" rotWithShape="0">
              <a:schemeClr val="bg2">
                <a:alpha val="50000"/>
              </a:schemeClr>
            </a:outerShdw>
          </a:effectLst>
        </p:spPr>
        <p:txBody>
          <a:bodyPr/>
          <a:lstStyle/>
          <a:p>
            <a:pPr>
              <a:spcBef>
                <a:spcPts val="1200"/>
              </a:spcBef>
              <a:buFont typeface="Arial"/>
              <a:buChar char="•"/>
            </a:pPr>
            <a:r>
              <a:rPr lang="en-US" sz="2400" b="1" dirty="0">
                <a:latin typeface="Calibri"/>
                <a:cs typeface="Calibri"/>
              </a:rPr>
              <a:t>Study hurricane formation</a:t>
            </a:r>
          </a:p>
          <a:p>
            <a:pPr>
              <a:spcBef>
                <a:spcPts val="1200"/>
              </a:spcBef>
              <a:buFont typeface="Arial"/>
              <a:buChar char="•"/>
            </a:pPr>
            <a:r>
              <a:rPr lang="en-US" sz="2400" b="1" dirty="0">
                <a:latin typeface="Calibri"/>
                <a:cs typeface="Calibri"/>
              </a:rPr>
              <a:t>Study hurricane structure and </a:t>
            </a:r>
            <a:r>
              <a:rPr lang="en-US" sz="2400" b="1" dirty="0" smtClean="0">
                <a:latin typeface="Calibri"/>
                <a:cs typeface="Calibri"/>
              </a:rPr>
              <a:t>dynamics</a:t>
            </a:r>
            <a:endParaRPr lang="en-US" sz="2400" b="1" dirty="0">
              <a:latin typeface="Calibri"/>
              <a:cs typeface="Calibri"/>
            </a:endParaRPr>
          </a:p>
          <a:p>
            <a:pPr>
              <a:spcBef>
                <a:spcPts val="1200"/>
              </a:spcBef>
              <a:buFont typeface="Arial"/>
              <a:buChar char="•"/>
            </a:pPr>
            <a:r>
              <a:rPr lang="en-US" sz="2400" b="1" dirty="0">
                <a:latin typeface="Calibri"/>
                <a:cs typeface="Calibri"/>
              </a:rPr>
              <a:t>Seek means for hurricane modification</a:t>
            </a:r>
          </a:p>
          <a:p>
            <a:pPr>
              <a:spcBef>
                <a:spcPts val="1200"/>
              </a:spcBef>
              <a:buFont typeface="Arial"/>
              <a:buChar char="•"/>
            </a:pPr>
            <a:r>
              <a:rPr lang="en-US" sz="2400" b="1" dirty="0">
                <a:latin typeface="Calibri"/>
                <a:cs typeface="Calibri"/>
              </a:rPr>
              <a:t>Seek means for improvement of forecasts</a:t>
            </a:r>
          </a:p>
          <a:p>
            <a:pPr algn="r">
              <a:spcBef>
                <a:spcPts val="1200"/>
              </a:spcBef>
              <a:buFontTx/>
              <a:buNone/>
            </a:pPr>
            <a:r>
              <a:rPr lang="en-US" sz="2400" b="1" dirty="0">
                <a:latin typeface="Calibri"/>
                <a:cs typeface="Calibri"/>
              </a:rPr>
              <a:t>NHRP, 1959</a:t>
            </a:r>
          </a:p>
        </p:txBody>
      </p:sp>
      <p:sp>
        <p:nvSpPr>
          <p:cNvPr id="3" name="TextBox 2"/>
          <p:cNvSpPr txBox="1"/>
          <p:nvPr/>
        </p:nvSpPr>
        <p:spPr>
          <a:xfrm>
            <a:off x="478274" y="4480003"/>
            <a:ext cx="8272897" cy="1723549"/>
          </a:xfrm>
          <a:prstGeom prst="rect">
            <a:avLst/>
          </a:prstGeom>
          <a:solidFill>
            <a:srgbClr val="FBFFC4"/>
          </a:solidFill>
          <a:ln w="28575" cmpd="sng">
            <a:solidFill>
              <a:schemeClr val="tx1"/>
            </a:solidFill>
          </a:ln>
          <a:effectLst>
            <a:outerShdw blurRad="50800" dist="38100" dir="2700000" algn="tl" rotWithShape="0">
              <a:prstClr val="black">
                <a:alpha val="40000"/>
              </a:prstClr>
            </a:outerShdw>
          </a:effectLst>
        </p:spPr>
        <p:txBody>
          <a:bodyPr wrap="square" rtlCol="0">
            <a:spAutoFit/>
          </a:bodyPr>
          <a:lstStyle/>
          <a:p>
            <a:pPr marL="342900" indent="-342900">
              <a:spcAft>
                <a:spcPts val="1200"/>
              </a:spcAft>
              <a:buFont typeface="Arial"/>
              <a:buChar char="•"/>
            </a:pPr>
            <a:r>
              <a:rPr lang="en-US" b="1" dirty="0" smtClean="0">
                <a:latin typeface="Calibri"/>
                <a:cs typeface="Calibri"/>
              </a:rPr>
              <a:t>NHRP used </a:t>
            </a:r>
            <a:r>
              <a:rPr lang="en-US" b="1" dirty="0">
                <a:latin typeface="Calibri"/>
                <a:cs typeface="Calibri"/>
              </a:rPr>
              <a:t>two WB-50s and a WB-47 aircraft</a:t>
            </a:r>
            <a:r>
              <a:rPr lang="en-US" b="1" dirty="0" smtClean="0">
                <a:latin typeface="Calibri"/>
                <a:cs typeface="Calibri"/>
              </a:rPr>
              <a:t>, </a:t>
            </a:r>
            <a:r>
              <a:rPr lang="en-US" b="1" dirty="0">
                <a:latin typeface="Calibri"/>
                <a:cs typeface="Calibri"/>
              </a:rPr>
              <a:t>provided and operated by </a:t>
            </a:r>
            <a:r>
              <a:rPr lang="en-US" b="1" dirty="0" smtClean="0">
                <a:latin typeface="Calibri"/>
                <a:cs typeface="Calibri"/>
              </a:rPr>
              <a:t>U.S</a:t>
            </a:r>
            <a:r>
              <a:rPr lang="en-US" b="1" dirty="0">
                <a:latin typeface="Calibri"/>
                <a:cs typeface="Calibri"/>
              </a:rPr>
              <a:t>. Air Force Air Weather Service. </a:t>
            </a:r>
            <a:endParaRPr lang="en-US" b="1" dirty="0" smtClean="0">
              <a:latin typeface="Calibri"/>
              <a:cs typeface="Calibri"/>
            </a:endParaRPr>
          </a:p>
          <a:p>
            <a:pPr marL="342900" indent="-342900">
              <a:spcAft>
                <a:spcPts val="1200"/>
              </a:spcAft>
              <a:buFont typeface="Arial"/>
              <a:buChar char="•"/>
            </a:pPr>
            <a:r>
              <a:rPr lang="en-US" b="1" dirty="0" smtClean="0">
                <a:latin typeface="Calibri"/>
                <a:cs typeface="Calibri"/>
              </a:rPr>
              <a:t>Weather </a:t>
            </a:r>
            <a:r>
              <a:rPr lang="en-US" b="1" dirty="0">
                <a:latin typeface="Calibri"/>
                <a:cs typeface="Calibri"/>
              </a:rPr>
              <a:t>Bureau supplied </a:t>
            </a:r>
            <a:r>
              <a:rPr lang="en-US" b="1" dirty="0" smtClean="0">
                <a:latin typeface="Calibri"/>
                <a:cs typeface="Calibri"/>
              </a:rPr>
              <a:t>instrumentation, </a:t>
            </a:r>
            <a:r>
              <a:rPr lang="en-US" b="1" dirty="0">
                <a:latin typeface="Calibri"/>
                <a:cs typeface="Calibri"/>
              </a:rPr>
              <a:t>and NHRP </a:t>
            </a:r>
            <a:r>
              <a:rPr lang="en-US" b="1" dirty="0" smtClean="0">
                <a:latin typeface="Calibri"/>
                <a:cs typeface="Calibri"/>
              </a:rPr>
              <a:t>participated </a:t>
            </a:r>
            <a:r>
              <a:rPr lang="en-US" b="1" dirty="0">
                <a:latin typeface="Calibri"/>
                <a:cs typeface="Calibri"/>
              </a:rPr>
              <a:t>in missions </a:t>
            </a:r>
            <a:r>
              <a:rPr lang="en-US" b="1" dirty="0" smtClean="0">
                <a:latin typeface="Calibri"/>
                <a:cs typeface="Calibri"/>
              </a:rPr>
              <a:t>in 1956-1958 </a:t>
            </a:r>
            <a:r>
              <a:rPr lang="en-US" b="1" dirty="0">
                <a:latin typeface="Calibri"/>
                <a:cs typeface="Calibri"/>
              </a:rPr>
              <a:t>hurricane seasons.</a:t>
            </a:r>
          </a:p>
        </p:txBody>
      </p:sp>
      <p:pic>
        <p:nvPicPr>
          <p:cNvPr id="6" name="Picture 5" descr="image1_22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9302" y="1474041"/>
            <a:ext cx="2120260" cy="2679236"/>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7870281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20 at 12.13.45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52" y="4174115"/>
            <a:ext cx="3653365" cy="1801561"/>
          </a:xfrm>
          <a:prstGeom prst="rect">
            <a:avLst/>
          </a:prstGeom>
        </p:spPr>
      </p:pic>
      <p:pic>
        <p:nvPicPr>
          <p:cNvPr id="6" name="Picture 5" descr="Screen Shot 2011-12-20 at 12.14.4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5598312" y="-596134"/>
            <a:ext cx="1246911" cy="5841776"/>
          </a:xfrm>
          <a:prstGeom prst="rect">
            <a:avLst/>
          </a:prstGeom>
        </p:spPr>
      </p:pic>
      <p:sp>
        <p:nvSpPr>
          <p:cNvPr id="14338" name="Rectangle 2"/>
          <p:cNvSpPr>
            <a:spLocks noGrp="1" noChangeArrowheads="1"/>
          </p:cNvSpPr>
          <p:nvPr>
            <p:ph type="title" idx="4294967295"/>
          </p:nvPr>
        </p:nvSpPr>
        <p:spPr>
          <a:xfrm>
            <a:off x="-1" y="0"/>
            <a:ext cx="8575035" cy="1371600"/>
          </a:xfrm>
        </p:spPr>
        <p:txBody>
          <a:bodyPr/>
          <a:lstStyle/>
          <a:p>
            <a:r>
              <a:rPr lang="en-US" dirty="0" smtClean="0"/>
              <a:t>NHRP Discoveries</a:t>
            </a:r>
            <a:endParaRPr lang="en-US" dirty="0"/>
          </a:p>
        </p:txBody>
      </p:sp>
      <p:pic>
        <p:nvPicPr>
          <p:cNvPr id="2" name="Picture 1" descr="Screen Shot 2011-12-20 at 12.12.53 PM.png"/>
          <p:cNvPicPr>
            <a:picLocks noChangeAspect="1"/>
          </p:cNvPicPr>
          <p:nvPr/>
        </p:nvPicPr>
        <p:blipFill rotWithShape="1">
          <a:blip r:embed="rId5" cstate="screen">
            <a:extLst>
              <a:ext uri="{28A0092B-C50C-407E-A947-70E740481C1C}">
                <a14:useLocalDpi xmlns:a14="http://schemas.microsoft.com/office/drawing/2010/main"/>
              </a:ext>
            </a:extLst>
          </a:blip>
          <a:srcRect l="17384" r="15956"/>
          <a:stretch/>
        </p:blipFill>
        <p:spPr>
          <a:xfrm>
            <a:off x="393821" y="1409726"/>
            <a:ext cx="2988275" cy="2511776"/>
          </a:xfrm>
          <a:prstGeom prst="rect">
            <a:avLst/>
          </a:prstGeom>
        </p:spPr>
      </p:pic>
      <p:pic>
        <p:nvPicPr>
          <p:cNvPr id="7" name="Picture 6" descr="Screen Shot 2011-12-20 at 12.16.43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83363" y="3098190"/>
            <a:ext cx="3560638" cy="2970589"/>
          </a:xfrm>
          <a:prstGeom prst="rect">
            <a:avLst/>
          </a:prstGeom>
        </p:spPr>
      </p:pic>
      <p:pic>
        <p:nvPicPr>
          <p:cNvPr id="5" name="Picture 4" descr="Screen Shot 2011-12-20 at 12.14.05 PM.png"/>
          <p:cNvPicPr>
            <a:picLocks noChangeAspect="1"/>
          </p:cNvPicPr>
          <p:nvPr/>
        </p:nvPicPr>
        <p:blipFill rotWithShape="1">
          <a:blip r:embed="rId7" cstate="screen">
            <a:extLst>
              <a:ext uri="{28A0092B-C50C-407E-A947-70E740481C1C}">
                <a14:useLocalDpi xmlns:a14="http://schemas.microsoft.com/office/drawing/2010/main"/>
              </a:ext>
            </a:extLst>
          </a:blip>
          <a:srcRect r="5459"/>
          <a:stretch/>
        </p:blipFill>
        <p:spPr>
          <a:xfrm>
            <a:off x="3673341" y="3512224"/>
            <a:ext cx="2233952" cy="2448293"/>
          </a:xfrm>
          <a:prstGeom prst="rect">
            <a:avLst/>
          </a:prstGeom>
        </p:spPr>
      </p:pic>
      <p:sp>
        <p:nvSpPr>
          <p:cNvPr id="8" name="Footer Placeholder 7"/>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418269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0" y="185414"/>
            <a:ext cx="8135256" cy="927070"/>
          </a:xfrm>
          <a:prstGeom prst="rect">
            <a:avLst/>
          </a:prstGeom>
        </p:spPr>
        <p:txBody>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dirty="0" smtClean="0">
                <a:latin typeface="Calibri"/>
                <a:cs typeface="Calibri"/>
              </a:rPr>
              <a:t>STORMFURY (1961-1984)</a:t>
            </a:r>
            <a:endParaRPr lang="en-US" dirty="0">
              <a:latin typeface="Calibri"/>
              <a:cs typeface="Calibri"/>
            </a:endParaRPr>
          </a:p>
        </p:txBody>
      </p:sp>
      <p:sp>
        <p:nvSpPr>
          <p:cNvPr id="5" name="Rectangle 2"/>
          <p:cNvSpPr txBox="1">
            <a:spLocks noChangeArrowheads="1"/>
          </p:cNvSpPr>
          <p:nvPr/>
        </p:nvSpPr>
        <p:spPr>
          <a:xfrm>
            <a:off x="457200" y="1344251"/>
            <a:ext cx="8229600" cy="750147"/>
          </a:xfrm>
          <a:prstGeom prst="rect">
            <a:avLst/>
          </a:prstGeom>
        </p:spPr>
        <p:txBody>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400" b="1" dirty="0" smtClean="0">
                <a:solidFill>
                  <a:schemeClr val="tx1"/>
                </a:solidFill>
                <a:latin typeface="Calibri"/>
                <a:cs typeface="Calibri"/>
              </a:rPr>
              <a:t>Modification Strategy</a:t>
            </a:r>
            <a:endParaRPr lang="en-US" sz="4400" b="1" dirty="0">
              <a:solidFill>
                <a:schemeClr val="tx1"/>
              </a:solidFill>
              <a:latin typeface="Calibri"/>
              <a:cs typeface="Calibri"/>
            </a:endParaRPr>
          </a:p>
        </p:txBody>
      </p:sp>
      <p:sp>
        <p:nvSpPr>
          <p:cNvPr id="6" name="Rectangle 3"/>
          <p:cNvSpPr txBox="1">
            <a:spLocks noChangeArrowheads="1"/>
          </p:cNvSpPr>
          <p:nvPr/>
        </p:nvSpPr>
        <p:spPr>
          <a:xfrm>
            <a:off x="475740" y="2113720"/>
            <a:ext cx="8229600" cy="3665042"/>
          </a:xfrm>
          <a:prstGeom prst="rect">
            <a:avLst/>
          </a:prstGeom>
          <a:solidFill>
            <a:srgbClr val="F9FFC1"/>
          </a:solidFill>
          <a:ln w="38100">
            <a:solidFill>
              <a:schemeClr val="tx1"/>
            </a:solidFill>
            <a:miter lim="800000"/>
            <a:headEnd/>
            <a:tailEnd/>
          </a:ln>
          <a:effectLst>
            <a:outerShdw blurRad="63500" dist="107763" dir="2700000" algn="ctr" rotWithShape="0">
              <a:schemeClr val="bg2">
                <a:alpha val="50000"/>
              </a:schemeClr>
            </a:outerShdw>
          </a:effectLst>
        </p:spPr>
        <p:txBody>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a:buFont typeface="Arial"/>
              <a:buChar char="•"/>
            </a:pPr>
            <a:r>
              <a:rPr lang="en-US" sz="2400" b="1" smtClean="0">
                <a:latin typeface="Calibri"/>
                <a:cs typeface="Calibri"/>
              </a:rPr>
              <a:t>Well thought-out, mainstream science</a:t>
            </a:r>
          </a:p>
          <a:p>
            <a:pPr>
              <a:buFont typeface="Arial"/>
              <a:buChar char="•"/>
            </a:pPr>
            <a:r>
              <a:rPr lang="en-US" sz="2400" b="1" smtClean="0">
                <a:latin typeface="Calibri"/>
                <a:cs typeface="Calibri"/>
              </a:rPr>
              <a:t>Trigger symmetric instability, or</a:t>
            </a:r>
          </a:p>
          <a:p>
            <a:pPr>
              <a:buFont typeface="Arial"/>
              <a:buChar char="•"/>
            </a:pPr>
            <a:r>
              <a:rPr lang="en-US" sz="2400" b="1" smtClean="0">
                <a:latin typeface="Calibri"/>
                <a:cs typeface="Calibri"/>
              </a:rPr>
              <a:t>Construct an outer eyewall, through cloud seeding with AgI </a:t>
            </a:r>
          </a:p>
          <a:p>
            <a:pPr>
              <a:buFont typeface="Arial"/>
              <a:buChar char="•"/>
            </a:pPr>
            <a:r>
              <a:rPr lang="en-US" sz="2400" b="1" smtClean="0">
                <a:latin typeface="Calibri"/>
                <a:cs typeface="Calibri"/>
              </a:rPr>
              <a:t>Required abundant supercooled water</a:t>
            </a:r>
          </a:p>
          <a:p>
            <a:pPr>
              <a:buFont typeface="Arial"/>
              <a:buChar char="•"/>
            </a:pPr>
            <a:r>
              <a:rPr lang="en-US" sz="2400" b="1" smtClean="0">
                <a:latin typeface="Calibri"/>
                <a:cs typeface="Calibri"/>
              </a:rPr>
              <a:t>Expanded eye should have weaker winds through partial conservation of angular momentum</a:t>
            </a:r>
          </a:p>
          <a:p>
            <a:pPr>
              <a:buFont typeface="Arial"/>
              <a:buChar char="•"/>
            </a:pPr>
            <a:endParaRPr lang="en-US" sz="2400" b="1">
              <a:latin typeface="Calibri"/>
              <a:cs typeface="Calibri"/>
            </a:endParaRPr>
          </a:p>
        </p:txBody>
      </p:sp>
      <p:sp>
        <p:nvSpPr>
          <p:cNvPr id="4" name="Footer Placeholder 3"/>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780489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SFY_CI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080" y="1305256"/>
            <a:ext cx="5920942" cy="5170990"/>
          </a:xfrm>
          <a:prstGeom prst="rect">
            <a:avLst/>
          </a:prstGeom>
          <a:noFill/>
          <a:extLst>
            <a:ext uri="{909E8E84-426E-40dd-AFC4-6F175D3DCCD1}">
              <a14:hiddenFill xmlns:a14="http://schemas.microsoft.com/office/drawing/2010/main">
                <a:solidFill>
                  <a:srgbClr val="FFFFFF"/>
                </a:solidFill>
              </a14:hiddenFill>
            </a:ext>
          </a:extLst>
        </p:spPr>
      </p:pic>
      <p:sp>
        <p:nvSpPr>
          <p:cNvPr id="78852" name="Rectangle 4"/>
          <p:cNvSpPr>
            <a:spLocks noGrp="1" noChangeArrowheads="1"/>
          </p:cNvSpPr>
          <p:nvPr>
            <p:ph type="title"/>
          </p:nvPr>
        </p:nvSpPr>
        <p:spPr>
          <a:xfrm>
            <a:off x="31889" y="37083"/>
            <a:ext cx="8135256" cy="1121754"/>
          </a:xfrm>
        </p:spPr>
        <p:txBody>
          <a:bodyPr/>
          <a:lstStyle/>
          <a:p>
            <a:pPr algn="l"/>
            <a:r>
              <a:rPr lang="en-US" sz="4400" dirty="0">
                <a:latin typeface="Calibri"/>
                <a:cs typeface="Calibri"/>
              </a:rPr>
              <a:t>STORMFURY apparent successes</a:t>
            </a:r>
          </a:p>
        </p:txBody>
      </p:sp>
      <p:pic>
        <p:nvPicPr>
          <p:cNvPr id="2" name="Picture 1" descr="BobJoanne flgtsui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449" y="1474445"/>
            <a:ext cx="3130608" cy="2269690"/>
          </a:xfrm>
          <a:prstGeom prst="rect">
            <a:avLst/>
          </a:prstGeom>
        </p:spPr>
      </p:pic>
      <p:pic>
        <p:nvPicPr>
          <p:cNvPr id="3" name="Picture 2" descr="image2_220.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8286" y="4068648"/>
            <a:ext cx="2794000" cy="1854200"/>
          </a:xfrm>
          <a:prstGeom prst="rect">
            <a:avLst/>
          </a:prstGeom>
        </p:spPr>
      </p:pic>
      <p:sp>
        <p:nvSpPr>
          <p:cNvPr id="5" name="Footer Placeholder 4"/>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9493246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idx="4294967295"/>
          </p:nvPr>
        </p:nvSpPr>
        <p:spPr>
          <a:xfrm>
            <a:off x="0" y="32988"/>
            <a:ext cx="7772400" cy="1143000"/>
          </a:xfrm>
        </p:spPr>
        <p:txBody>
          <a:bodyPr/>
          <a:lstStyle/>
          <a:p>
            <a:r>
              <a:rPr lang="en-US" sz="5000" dirty="0">
                <a:latin typeface="Calibri"/>
                <a:cs typeface="Calibri"/>
              </a:rPr>
              <a:t>NOAA WP-</a:t>
            </a:r>
            <a:r>
              <a:rPr lang="en-US" sz="5000" dirty="0" smtClean="0">
                <a:latin typeface="Calibri"/>
                <a:cs typeface="Calibri"/>
              </a:rPr>
              <a:t>3Ds (1976-today)</a:t>
            </a:r>
            <a:endParaRPr lang="en-US" sz="5000" dirty="0">
              <a:latin typeface="Calibri"/>
              <a:cs typeface="Calibri"/>
            </a:endParaRPr>
          </a:p>
        </p:txBody>
      </p:sp>
      <p:pic>
        <p:nvPicPr>
          <p:cNvPr id="8" name="Picture 7" descr="P0002279.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9203" y="1301071"/>
            <a:ext cx="9144000" cy="5133424"/>
          </a:xfrm>
          <a:prstGeom prst="rect">
            <a:avLst/>
          </a:prstGeom>
        </p:spPr>
      </p:pic>
      <p:sp>
        <p:nvSpPr>
          <p:cNvPr id="3" name="Footer Placeholder 2"/>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4196998398"/>
      </p:ext>
    </p:extLst>
  </p:cSld>
  <p:clrMapOvr>
    <a:masterClrMapping/>
  </p:clrMapOvr>
  <p:transition xmlns:p14="http://schemas.microsoft.com/office/powerpoint/2010/main"/>
  <p:timing>
    <p:tnLst>
      <p:par>
        <p:cTn xmlns:p14="http://schemas.microsoft.com/office/powerpoint/2010/main" id="1" dur="indefinite" restart="never" nodeType="tmRoot">
          <p:childTnLst>
            <p:par>
              <p:cTn id="2"/>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2-20 at 3.38.3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55" y="1354582"/>
            <a:ext cx="3538039" cy="2131414"/>
          </a:xfrm>
          <a:prstGeom prst="rect">
            <a:avLst/>
          </a:prstGeom>
        </p:spPr>
      </p:pic>
      <p:pic>
        <p:nvPicPr>
          <p:cNvPr id="4" name="Picture 3" descr="Screen Shot 2011-12-20 at 2.48.05 PM.png"/>
          <p:cNvPicPr>
            <a:picLocks noChangeAspect="1"/>
          </p:cNvPicPr>
          <p:nvPr/>
        </p:nvPicPr>
        <p:blipFill rotWithShape="1">
          <a:blip r:embed="rId4" cstate="screen">
            <a:extLst>
              <a:ext uri="{28A0092B-C50C-407E-A947-70E740481C1C}">
                <a14:useLocalDpi xmlns:a14="http://schemas.microsoft.com/office/drawing/2010/main"/>
              </a:ext>
            </a:extLst>
          </a:blip>
          <a:srcRect l="8127" t="5229" r="4218" b="9542"/>
          <a:stretch/>
        </p:blipFill>
        <p:spPr>
          <a:xfrm>
            <a:off x="5383998" y="4185408"/>
            <a:ext cx="3658277" cy="2262809"/>
          </a:xfrm>
          <a:prstGeom prst="rect">
            <a:avLst/>
          </a:prstGeom>
        </p:spPr>
      </p:pic>
      <p:pic>
        <p:nvPicPr>
          <p:cNvPr id="20482" name="Picture 2" descr="19960905_213829_2DGC"/>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2873" y="1299066"/>
            <a:ext cx="3904074" cy="2625919"/>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19950928_190021_2DG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1044" y="3591902"/>
            <a:ext cx="4223920" cy="284312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MS_Pylon_N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23931" y="2256465"/>
            <a:ext cx="2937041" cy="2643906"/>
          </a:xfrm>
          <a:prstGeom prst="rect">
            <a:avLst/>
          </a:prstGeom>
          <a:noFill/>
          <a:ln>
            <a:noFill/>
          </a:ln>
          <a:effectLst>
            <a:outerShdw blurRad="63500" dist="170861" dir="2519233"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Grp="1" noChangeArrowheads="1"/>
          </p:cNvSpPr>
          <p:nvPr>
            <p:ph type="title" idx="4294967295"/>
          </p:nvPr>
        </p:nvSpPr>
        <p:spPr>
          <a:xfrm>
            <a:off x="-1" y="0"/>
            <a:ext cx="7949259" cy="1270086"/>
          </a:xfrm>
        </p:spPr>
        <p:txBody>
          <a:bodyPr/>
          <a:lstStyle/>
          <a:p>
            <a:pPr algn="l"/>
            <a:r>
              <a:rPr lang="en-US" sz="4800" dirty="0" smtClean="0">
                <a:latin typeface="Calibri"/>
                <a:cs typeface="Calibri"/>
              </a:rPr>
              <a:t>Microphysics</a:t>
            </a:r>
            <a:endParaRPr lang="en-US" sz="4800" dirty="0">
              <a:latin typeface="Calibri"/>
              <a:cs typeface="Calibri"/>
            </a:endParaRPr>
          </a:p>
        </p:txBody>
      </p:sp>
      <p:sp>
        <p:nvSpPr>
          <p:cNvPr id="20486" name="Text Box 6"/>
          <p:cNvSpPr txBox="1">
            <a:spLocks noChangeArrowheads="1"/>
          </p:cNvSpPr>
          <p:nvPr/>
        </p:nvSpPr>
        <p:spPr bwMode="auto">
          <a:xfrm>
            <a:off x="410163" y="3650074"/>
            <a:ext cx="1273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smtClean="0">
                <a:sym typeface="Wingdings" charset="0"/>
              </a:rPr>
              <a:t>WATER</a:t>
            </a:r>
            <a:endParaRPr lang="en-US" sz="2400" b="1" dirty="0"/>
          </a:p>
        </p:txBody>
      </p:sp>
      <p:sp>
        <p:nvSpPr>
          <p:cNvPr id="20487" name="Text Box 7"/>
          <p:cNvSpPr txBox="1">
            <a:spLocks noChangeArrowheads="1"/>
          </p:cNvSpPr>
          <p:nvPr/>
        </p:nvSpPr>
        <p:spPr bwMode="auto">
          <a:xfrm>
            <a:off x="8064030" y="1405761"/>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a:t>ICE</a:t>
            </a:r>
          </a:p>
        </p:txBody>
      </p:sp>
      <p:sp>
        <p:nvSpPr>
          <p:cNvPr id="3" name="Footer Placeholder 2"/>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1442618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xfrm>
            <a:off x="58579" y="83436"/>
            <a:ext cx="8229600" cy="1168107"/>
          </a:xfrm>
        </p:spPr>
        <p:txBody>
          <a:bodyPr/>
          <a:lstStyle/>
          <a:p>
            <a:r>
              <a:rPr lang="en-US" sz="4800" dirty="0" smtClean="0">
                <a:solidFill>
                  <a:schemeClr val="bg1"/>
                </a:solidFill>
                <a:latin typeface="Calibri"/>
                <a:cs typeface="Calibri"/>
              </a:rPr>
              <a:t>Inner core structure</a:t>
            </a:r>
            <a:endParaRPr lang="en-US" sz="4800" dirty="0">
              <a:solidFill>
                <a:schemeClr val="bg1"/>
              </a:solidFill>
              <a:latin typeface="Calibri"/>
              <a:cs typeface="Calibri"/>
            </a:endParaRPr>
          </a:p>
        </p:txBody>
      </p:sp>
      <p:pic>
        <p:nvPicPr>
          <p:cNvPr id="4" name="Picture 3" descr="09_REFLECTIONS_HEW (dragged) 1.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149" y="1288145"/>
            <a:ext cx="3812351" cy="2890091"/>
          </a:xfrm>
          <a:prstGeom prst="rect">
            <a:avLst/>
          </a:prstGeom>
        </p:spPr>
      </p:pic>
      <p:pic>
        <p:nvPicPr>
          <p:cNvPr id="5" name="Picture 4" descr="Screen Shot 2011-12-20 at 3.02.3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629" y="4086158"/>
            <a:ext cx="3703741" cy="2385803"/>
          </a:xfrm>
          <a:prstGeom prst="rect">
            <a:avLst/>
          </a:prstGeom>
        </p:spPr>
      </p:pic>
      <p:pic>
        <p:nvPicPr>
          <p:cNvPr id="7" name="Picture 6" descr="09_REFLECTIONS_HEW (dragged).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63785" y="1696342"/>
            <a:ext cx="4703348" cy="4662715"/>
          </a:xfrm>
          <a:prstGeom prst="rect">
            <a:avLst/>
          </a:prstGeom>
        </p:spPr>
      </p:pic>
      <p:sp>
        <p:nvSpPr>
          <p:cNvPr id="2" name="TextBox 1"/>
          <p:cNvSpPr txBox="1"/>
          <p:nvPr/>
        </p:nvSpPr>
        <p:spPr>
          <a:xfrm>
            <a:off x="5212976" y="6168565"/>
            <a:ext cx="2408081" cy="400110"/>
          </a:xfrm>
          <a:prstGeom prst="rect">
            <a:avLst/>
          </a:prstGeom>
          <a:noFill/>
        </p:spPr>
        <p:txBody>
          <a:bodyPr wrap="none" rtlCol="0">
            <a:spAutoFit/>
          </a:bodyPr>
          <a:lstStyle/>
          <a:p>
            <a:r>
              <a:rPr lang="en-US" sz="2000" dirty="0">
                <a:solidFill>
                  <a:srgbClr val="000000"/>
                </a:solidFill>
                <a:latin typeface="Calibri"/>
                <a:cs typeface="Calibri"/>
              </a:rPr>
              <a:t>Eyewall Replacement</a:t>
            </a:r>
            <a:endParaRPr lang="en-US" sz="2000" dirty="0">
              <a:solidFill>
                <a:srgbClr val="000000"/>
              </a:solidFill>
            </a:endParaRPr>
          </a:p>
        </p:txBody>
      </p:sp>
      <p:sp>
        <p:nvSpPr>
          <p:cNvPr id="3" name="TextBox 2"/>
          <p:cNvSpPr txBox="1"/>
          <p:nvPr/>
        </p:nvSpPr>
        <p:spPr>
          <a:xfrm>
            <a:off x="4064000" y="1378857"/>
            <a:ext cx="4775666" cy="400110"/>
          </a:xfrm>
          <a:prstGeom prst="rect">
            <a:avLst/>
          </a:prstGeom>
          <a:noFill/>
        </p:spPr>
        <p:txBody>
          <a:bodyPr wrap="none" rtlCol="0">
            <a:spAutoFit/>
          </a:bodyPr>
          <a:lstStyle/>
          <a:p>
            <a:r>
              <a:rPr lang="en-US" sz="2000" dirty="0" smtClean="0"/>
              <a:t>Weak updrafts &amp; little </a:t>
            </a:r>
            <a:r>
              <a:rPr lang="en-US" sz="2000" dirty="0" err="1" smtClean="0"/>
              <a:t>supercooled</a:t>
            </a:r>
            <a:r>
              <a:rPr lang="en-US" sz="2000" dirty="0" smtClean="0"/>
              <a:t> water</a:t>
            </a:r>
            <a:endParaRPr lang="en-US" sz="2000" dirty="0"/>
          </a:p>
        </p:txBody>
      </p:sp>
      <p:sp>
        <p:nvSpPr>
          <p:cNvPr id="8" name="Text Box 6"/>
          <p:cNvSpPr txBox="1">
            <a:spLocks noChangeArrowheads="1"/>
          </p:cNvSpPr>
          <p:nvPr/>
        </p:nvSpPr>
        <p:spPr bwMode="auto">
          <a:xfrm>
            <a:off x="7534232" y="6334681"/>
            <a:ext cx="1518853"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Arial" charset="0"/>
                <a:cs typeface="Arial" charset="0"/>
              </a:rPr>
              <a:t>Willoughby et al (1982)</a:t>
            </a:r>
            <a:endParaRPr lang="en-US" sz="1100" dirty="0">
              <a:latin typeface="Calibri" charset="0"/>
              <a:ea typeface="Arial" charset="0"/>
              <a:cs typeface="Arial" charset="0"/>
            </a:endParaRPr>
          </a:p>
        </p:txBody>
      </p:sp>
      <p:sp>
        <p:nvSpPr>
          <p:cNvPr id="9" name="Text Box 6"/>
          <p:cNvSpPr txBox="1">
            <a:spLocks noChangeArrowheads="1"/>
          </p:cNvSpPr>
          <p:nvPr/>
        </p:nvSpPr>
        <p:spPr bwMode="auto">
          <a:xfrm>
            <a:off x="3010023" y="6379809"/>
            <a:ext cx="1166812"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Jorgensen (1982)</a:t>
            </a:r>
            <a:endParaRPr lang="en-US" sz="1100" dirty="0">
              <a:latin typeface="Calibri" charset="0"/>
              <a:ea typeface="Arial" charset="0"/>
              <a:cs typeface="Arial" charset="0"/>
            </a:endParaRPr>
          </a:p>
        </p:txBody>
      </p:sp>
      <p:sp>
        <p:nvSpPr>
          <p:cNvPr id="10" name="Footer Placeholder 9"/>
          <p:cNvSpPr>
            <a:spLocks noGrp="1"/>
          </p:cNvSpPr>
          <p:nvPr>
            <p:ph type="ftr" sz="quarter" idx="11"/>
          </p:nvPr>
        </p:nvSpPr>
        <p:spPr/>
        <p:txBody>
          <a:bodyPr/>
          <a:lstStyle/>
          <a:p>
            <a:pPr>
              <a:defRPr/>
            </a:pPr>
            <a:r>
              <a:rPr lang="en-US" smtClean="0"/>
              <a:t>F. Marks 25 January 2012</a:t>
            </a:r>
            <a:endParaRPr lang="en-US"/>
          </a:p>
        </p:txBody>
      </p:sp>
    </p:spTree>
    <p:extLst>
      <p:ext uri="{BB962C8B-B14F-4D97-AF65-F5344CB8AC3E}">
        <p14:creationId xmlns:p14="http://schemas.microsoft.com/office/powerpoint/2010/main" val="39144133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E3070F"/>
      </a:accent1>
      <a:accent2>
        <a:srgbClr val="333399"/>
      </a:accent2>
      <a:accent3>
        <a:srgbClr val="FFFFFF"/>
      </a:accent3>
      <a:accent4>
        <a:srgbClr val="000000"/>
      </a:accent4>
      <a:accent5>
        <a:srgbClr val="D50000"/>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22331</TotalTime>
  <Words>1846</Words>
  <Application>Microsoft Macintosh PowerPoint</Application>
  <PresentationFormat>On-screen Show (4:3)</PresentationFormat>
  <Paragraphs>330</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Advancing Tropical Cyclone Forecasts Using Aircraft Observations:  A Historical Perspective</vt:lpstr>
      <vt:lpstr>Excellent References</vt:lpstr>
      <vt:lpstr>National Hurricane Research Project</vt:lpstr>
      <vt:lpstr>NHRP Discoveries</vt:lpstr>
      <vt:lpstr>PowerPoint Presentation</vt:lpstr>
      <vt:lpstr>STORMFURY apparent successes</vt:lpstr>
      <vt:lpstr>NOAA WP-3Ds (1976-today)</vt:lpstr>
      <vt:lpstr>Microphysics</vt:lpstr>
      <vt:lpstr>Inner core structure</vt:lpstr>
      <vt:lpstr>PowerPoint Presentation</vt:lpstr>
      <vt:lpstr>GPS Dropwindsondes</vt:lpstr>
      <vt:lpstr>Stepped Frequency Microwave Radiometer (SFMR)</vt:lpstr>
      <vt:lpstr>PowerPoint Presentation</vt:lpstr>
      <vt:lpstr>Airborne Doppler Radar</vt:lpstr>
      <vt:lpstr>Improved Use of Observations: HFIP &amp; Intensity Forecast Experiment (IFEX)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Aircraft Observations GRIP &amp; HS3:</vt:lpstr>
      <vt:lpstr>PowerPoint Presentation</vt:lpstr>
      <vt:lpstr>PowerPoint Presentation</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553</cp:revision>
  <cp:lastPrinted>2009-09-22T14:42:08Z</cp:lastPrinted>
  <dcterms:created xsi:type="dcterms:W3CDTF">2011-06-20T01:31:26Z</dcterms:created>
  <dcterms:modified xsi:type="dcterms:W3CDTF">2012-01-18T17:58:59Z</dcterms:modified>
</cp:coreProperties>
</file>