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61" r:id="rId2"/>
    <p:sldId id="569" r:id="rId3"/>
    <p:sldId id="609" r:id="rId4"/>
    <p:sldId id="606" r:id="rId5"/>
    <p:sldId id="607" r:id="rId6"/>
    <p:sldId id="608" r:id="rId7"/>
    <p:sldId id="610" r:id="rId8"/>
    <p:sldId id="611" r:id="rId9"/>
    <p:sldId id="612" r:id="rId10"/>
    <p:sldId id="613" r:id="rId11"/>
    <p:sldId id="600" r:id="rId12"/>
    <p:sldId id="614" r:id="rId13"/>
    <p:sldId id="615" r:id="rId14"/>
    <p:sldId id="605" r:id="rId1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2B333"/>
    <a:srgbClr val="4CBC79"/>
    <a:srgbClr val="D1F0D0"/>
    <a:srgbClr val="FD0DFB"/>
    <a:srgbClr val="9999FF"/>
    <a:srgbClr val="FF3300"/>
    <a:srgbClr val="C0C0C0"/>
    <a:srgbClr val="000066"/>
    <a:srgbClr val="66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8" autoAdjust="0"/>
  </p:normalViewPr>
  <p:slideViewPr>
    <p:cSldViewPr snapToGrid="0">
      <p:cViewPr varScale="1">
        <p:scale>
          <a:sx n="189" d="100"/>
          <a:sy n="189" d="100"/>
        </p:scale>
        <p:origin x="-120" y="-176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Sandy 28 October 2012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0068A-4412-FA42-9B61-BF89CA4F5B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ln/>
        </p:spPr>
        <p:txBody>
          <a:bodyPr lIns="93177" tIns="46589" rIns="93177" bIns="46589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 smtClean="0"/>
              <a:t>Model data available at: http://</a:t>
            </a:r>
            <a:r>
              <a:rPr lang="en-US" sz="1100" baseline="0" dirty="0" err="1" smtClean="0"/>
              <a:t>www.esrl.noaa.gov</a:t>
            </a:r>
            <a:r>
              <a:rPr lang="en-US" sz="1100" baseline="0" dirty="0" smtClean="0"/>
              <a:t>/</a:t>
            </a:r>
            <a:r>
              <a:rPr lang="en-US" sz="1100" baseline="0" dirty="0" err="1" smtClean="0"/>
              <a:t>psd</a:t>
            </a:r>
            <a:r>
              <a:rPr lang="en-US" sz="1100" baseline="0" dirty="0" smtClean="0"/>
              <a:t>/forecasts/</a:t>
            </a:r>
            <a:r>
              <a:rPr lang="en-US" sz="1100" baseline="0" dirty="0" err="1" smtClean="0"/>
              <a:t>gfsenkf</a:t>
            </a:r>
            <a:r>
              <a:rPr lang="en-US" sz="1100" baseline="0" dirty="0" smtClean="0"/>
              <a:t>/</a:t>
            </a:r>
            <a:r>
              <a:rPr lang="en-US" sz="1100" baseline="0" dirty="0" err="1" smtClean="0"/>
              <a:t>ens</a:t>
            </a:r>
            <a:r>
              <a:rPr lang="en-US" sz="1100" baseline="0" dirty="0" smtClean="0"/>
              <a:t>/</a:t>
            </a:r>
            <a:endParaRPr lang="en-US" sz="1100" dirty="0" smtClean="0"/>
          </a:p>
          <a:p>
            <a:pPr>
              <a:defRPr/>
            </a:pPr>
            <a:endParaRPr lang="en-US" sz="11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Global Ensembles: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80-member T254 GFS ensembles cycled every 6-h continuously from 1 August to current time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Look at 20 members of the 80 member ensemble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Left panels shows</a:t>
            </a:r>
            <a:r>
              <a:rPr lang="en-US" sz="1100" baseline="0" dirty="0" smtClean="0">
                <a:latin typeface="Arial"/>
                <a:cs typeface="Arial"/>
              </a:rPr>
              <a:t> plots of the deterministic  operational HWRF tracks starting at 1200 UTC 23 October to 0000 UTC 29 October</a:t>
            </a:r>
            <a:endParaRPr lang="en-US" sz="1100" dirty="0">
              <a:solidFill>
                <a:srgbClr val="000000"/>
              </a:solidFill>
              <a:latin typeface="Arial"/>
              <a:ea typeface="Arial" charset="0"/>
              <a:cs typeface="Arial"/>
              <a:sym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Images</a:t>
            </a:r>
            <a:r>
              <a:rPr lang="en-US" baseline="0" dirty="0" smtClean="0">
                <a:latin typeface="Times New Roman" pitchFamily="18" charset="0"/>
                <a:ea typeface="ＭＳ Ｐゴシック"/>
                <a:cs typeface="ＭＳ Ｐゴシック"/>
              </a:rPr>
              <a:t> from: 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http://</a:t>
            </a:r>
            <a:r>
              <a:rPr lang="en-US" dirty="0" err="1" smtClean="0">
                <a:latin typeface="Times New Roman" pitchFamily="18" charset="0"/>
                <a:ea typeface="ＭＳ Ｐゴシック"/>
                <a:cs typeface="ＭＳ Ｐゴシック"/>
              </a:rPr>
              <a:t>www.nhc.noaa.gov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/verification/verify5.shtml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Images</a:t>
            </a:r>
            <a:r>
              <a:rPr lang="en-US" baseline="0" dirty="0" smtClean="0">
                <a:latin typeface="Times New Roman" pitchFamily="18" charset="0"/>
                <a:ea typeface="ＭＳ Ｐゴシック"/>
                <a:cs typeface="ＭＳ Ｐゴシック"/>
              </a:rPr>
              <a:t> from: 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http://</a:t>
            </a:r>
            <a:r>
              <a:rPr lang="en-US" dirty="0" err="1" smtClean="0">
                <a:latin typeface="Times New Roman" pitchFamily="18" charset="0"/>
                <a:ea typeface="ＭＳ Ｐゴシック"/>
                <a:cs typeface="ＭＳ Ｐゴシック"/>
              </a:rPr>
              <a:t>www.nhc.noaa.gov</a:t>
            </a:r>
            <a:r>
              <a:rPr lang="en-US" dirty="0" smtClean="0">
                <a:latin typeface="Times New Roman" pitchFamily="18" charset="0"/>
                <a:ea typeface="ＭＳ Ｐゴシック"/>
                <a:cs typeface="ＭＳ Ｐゴシック"/>
              </a:rPr>
              <a:t>/verification/verify5.shtml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www.nws.noaa.gov</a:t>
            </a:r>
            <a:r>
              <a:rPr lang="en-US" dirty="0" smtClean="0"/>
              <a:t>/</a:t>
            </a:r>
            <a:r>
              <a:rPr lang="en-US" dirty="0" err="1" smtClean="0"/>
              <a:t>om</a:t>
            </a:r>
            <a:r>
              <a:rPr lang="en-US" dirty="0" smtClean="0"/>
              <a:t>/assessments/pdfs/Irene2012.pdf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www.nhc.noaa.gov</a:t>
            </a:r>
            <a:r>
              <a:rPr lang="en-US" dirty="0" smtClean="0"/>
              <a:t>/data/</a:t>
            </a:r>
            <a:r>
              <a:rPr lang="en-US" dirty="0" err="1" smtClean="0"/>
              <a:t>tcr</a:t>
            </a:r>
            <a:r>
              <a:rPr lang="en-US" dirty="0" smtClean="0"/>
              <a:t>/AL182012_Sandy.pdf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8E52F-AD2C-554D-854C-D2C491234C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8E52F-AD2C-554D-854C-D2C491234C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4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 smtClean="0"/>
              <a:t>VIS satellite </a:t>
            </a:r>
            <a:r>
              <a:rPr lang="en-US" dirty="0" smtClean="0"/>
              <a:t>loop</a:t>
            </a:r>
            <a:r>
              <a:rPr lang="en-US" sz="1050" dirty="0" smtClean="0"/>
              <a:t>1030-1500Z 26 October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852058" y="4060019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Sandy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2" name="Picture 1" descr="554840-hurricane-sandy-satellite-image.jpg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5332" y="8467"/>
            <a:ext cx="1549399" cy="1358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6" Type="http://schemas.openxmlformats.org/officeDocument/2006/relationships/image" Target="../media/image25.gif"/><Relationship Id="rId7" Type="http://schemas.openxmlformats.org/officeDocument/2006/relationships/image" Target="../media/image26.gif"/><Relationship Id="rId8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18774" y="5831503"/>
            <a:ext cx="7116762" cy="100392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Marks, Hua Chen, &amp; Gopal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</a:b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NOAA/AOML Hurricane Research Division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9 January 2014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799"/>
            <a:ext cx="8850383" cy="2310423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/>
              <a:t>Were Sandy’s Track and Intensity </a:t>
            </a:r>
            <a:r>
              <a:rPr lang="en-US" dirty="0"/>
              <a:t>C</a:t>
            </a:r>
            <a:r>
              <a:rPr lang="en-US" dirty="0" smtClean="0"/>
              <a:t>hanges Unusual?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99482"/>
            <a:ext cx="785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R-Z Mean Tangential Wind</a:t>
            </a:r>
          </a:p>
        </p:txBody>
      </p:sp>
      <p:pic>
        <p:nvPicPr>
          <p:cNvPr id="6" name="Picture 5" descr="azmean_vt-145 (dragged)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75" y="1323224"/>
            <a:ext cx="7010400" cy="5257800"/>
          </a:xfrm>
          <a:prstGeom prst="rect">
            <a:avLst/>
          </a:prstGeom>
        </p:spPr>
      </p:pic>
      <p:pic>
        <p:nvPicPr>
          <p:cNvPr id="7" name="Picture 6" descr="azmean_vt-217 (dragged)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75" y="1323224"/>
            <a:ext cx="7010400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0033" y="1927741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400" b="1" dirty="0" smtClean="0">
                <a:solidFill>
                  <a:srgbClr val="000000"/>
                </a:solidFill>
                <a:cs typeface="Arial"/>
              </a:rPr>
              <a:t>: 00Z </a:t>
            </a:r>
            <a:r>
              <a:rPr lang="en-US" sz="1400" b="1" dirty="0">
                <a:solidFill>
                  <a:srgbClr val="000000"/>
                </a:solidFill>
                <a:cs typeface="Arial"/>
              </a:rPr>
              <a:t>24 </a:t>
            </a:r>
            <a:r>
              <a:rPr lang="en-US" sz="1400" b="1" dirty="0" smtClean="0">
                <a:solidFill>
                  <a:srgbClr val="000000"/>
                </a:solidFill>
                <a:cs typeface="Arial"/>
              </a:rPr>
              <a:t>October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7129" y="1927741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400" b="1" dirty="0" smtClean="0">
                <a:solidFill>
                  <a:srgbClr val="000000"/>
                </a:solidFill>
                <a:cs typeface="Arial"/>
              </a:rPr>
              <a:t>: 00Z 25 October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8521" y="1529356"/>
            <a:ext cx="5877692" cy="292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1025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216" y="1303275"/>
            <a:ext cx="5363138" cy="5258695"/>
          </a:xfrm>
          <a:prstGeom prst="rect">
            <a:avLst/>
          </a:prstGeom>
        </p:spPr>
      </p:pic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83447"/>
          </a:xfrm>
        </p:spPr>
        <p:txBody>
          <a:bodyPr/>
          <a:lstStyle/>
          <a:p>
            <a:r>
              <a:rPr lang="en-US" sz="4800" dirty="0" smtClean="0"/>
              <a:t>TDR Analyses</a:t>
            </a:r>
            <a:endParaRPr lang="en-US" sz="4800" dirty="0"/>
          </a:p>
        </p:txBody>
      </p:sp>
      <p:grpSp>
        <p:nvGrpSpPr>
          <p:cNvPr id="9" name="Group 8"/>
          <p:cNvGrpSpPr/>
          <p:nvPr/>
        </p:nvGrpSpPr>
        <p:grpSpPr>
          <a:xfrm>
            <a:off x="2999175" y="1357752"/>
            <a:ext cx="5663224" cy="5236804"/>
            <a:chOff x="2999175" y="1357752"/>
            <a:chExt cx="5663224" cy="5236804"/>
          </a:xfrm>
        </p:grpSpPr>
        <p:pic>
          <p:nvPicPr>
            <p:cNvPr id="14" name="Picture 13" descr="20121025H1wind80.gi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58" r="9933"/>
            <a:stretch/>
          </p:blipFill>
          <p:spPr>
            <a:xfrm>
              <a:off x="6110952" y="1371052"/>
              <a:ext cx="2551013" cy="2683078"/>
            </a:xfrm>
            <a:prstGeom prst="rect">
              <a:avLst/>
            </a:prstGeom>
          </p:spPr>
        </p:pic>
        <p:pic>
          <p:nvPicPr>
            <p:cNvPr id="15" name="Picture 14" descr="20121025H1wind30.gif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30" r="10292"/>
            <a:stretch/>
          </p:blipFill>
          <p:spPr>
            <a:xfrm>
              <a:off x="2999175" y="1357752"/>
              <a:ext cx="2545149" cy="2712313"/>
            </a:xfrm>
            <a:prstGeom prst="rect">
              <a:avLst/>
            </a:prstGeom>
          </p:spPr>
        </p:pic>
        <p:pic>
          <p:nvPicPr>
            <p:cNvPr id="5" name="Picture 4" descr="20121026H1wind30.gi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175" y="3941740"/>
              <a:ext cx="2550668" cy="2643340"/>
            </a:xfrm>
            <a:prstGeom prst="rect">
              <a:avLst/>
            </a:prstGeom>
          </p:spPr>
        </p:pic>
        <p:pic>
          <p:nvPicPr>
            <p:cNvPr id="6" name="Picture 5" descr="20121026H1wind80.gif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687" r="9544"/>
            <a:stretch/>
          </p:blipFill>
          <p:spPr>
            <a:xfrm>
              <a:off x="6110952" y="3928236"/>
              <a:ext cx="2551447" cy="2666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72077" y="2234191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00Z 26 </a:t>
            </a:r>
            <a:r>
              <a:rPr lang="en-US" dirty="0" smtClean="0"/>
              <a:t>October</a:t>
            </a:r>
          </a:p>
        </p:txBody>
      </p:sp>
      <p:pic>
        <p:nvPicPr>
          <p:cNvPr id="10" name="Picture 9" descr="tangential-wind-rzmean_2hr.gif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1" t="7781" r="7804" b="2782"/>
          <a:stretch/>
        </p:blipFill>
        <p:spPr>
          <a:xfrm>
            <a:off x="3119378" y="1925171"/>
            <a:ext cx="5400973" cy="40394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7373" y="4393800"/>
            <a:ext cx="2326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12Z 26 October</a:t>
            </a:r>
          </a:p>
        </p:txBody>
      </p:sp>
    </p:spTree>
    <p:extLst>
      <p:ext uri="{BB962C8B-B14F-4D97-AF65-F5344CB8AC3E}">
        <p14:creationId xmlns:p14="http://schemas.microsoft.com/office/powerpoint/2010/main" val="19261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812" y="1468352"/>
            <a:ext cx="452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3</a:t>
            </a:r>
            <a:r>
              <a:rPr lang="en-US" sz="2000" b="1" dirty="0" smtClean="0">
                <a:latin typeface="Arial"/>
                <a:cs typeface="Arial"/>
              </a:rPr>
              <a:t>0-42 h (06Z-18Z 26 October) mean</a:t>
            </a:r>
            <a:endParaRPr lang="en-US" sz="2000" b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8224" y="2223948"/>
            <a:ext cx="3364584" cy="3364584"/>
            <a:chOff x="568224" y="2147748"/>
            <a:chExt cx="3364584" cy="3364584"/>
          </a:xfrm>
        </p:grpSpPr>
        <p:sp>
          <p:nvSpPr>
            <p:cNvPr id="4" name="Oval 3"/>
            <p:cNvSpPr/>
            <p:nvPr/>
          </p:nvSpPr>
          <p:spPr>
            <a:xfrm>
              <a:off x="568224" y="2147748"/>
              <a:ext cx="3364584" cy="33645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250516" y="2147748"/>
              <a:ext cx="0" cy="3364584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250516" y="2147749"/>
              <a:ext cx="0" cy="3364584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1409268" y="2988792"/>
              <a:ext cx="1682496" cy="1682496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08681" y="2223948"/>
            <a:ext cx="3364584" cy="3364584"/>
            <a:chOff x="568224" y="2147748"/>
            <a:chExt cx="3364584" cy="3364584"/>
          </a:xfrm>
        </p:grpSpPr>
        <p:sp>
          <p:nvSpPr>
            <p:cNvPr id="24" name="Oval 23"/>
            <p:cNvSpPr/>
            <p:nvPr/>
          </p:nvSpPr>
          <p:spPr>
            <a:xfrm>
              <a:off x="568224" y="2147748"/>
              <a:ext cx="3364584" cy="33645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250516" y="2147748"/>
              <a:ext cx="0" cy="3364584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250516" y="2147749"/>
              <a:ext cx="0" cy="3364584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1409268" y="2988792"/>
              <a:ext cx="1682496" cy="1682496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 rot="16200000">
            <a:off x="78815" y="3709278"/>
            <a:ext cx="78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5.0 m s</a:t>
            </a:r>
            <a:r>
              <a:rPr lang="en-US" sz="1200" baseline="30000" dirty="0" smtClean="0"/>
              <a:t>-1</a:t>
            </a:r>
            <a:endParaRPr lang="en-US" sz="1200" dirty="0"/>
          </a:p>
        </p:txBody>
      </p:sp>
      <p:sp>
        <p:nvSpPr>
          <p:cNvPr id="32" name="Title 4"/>
          <p:cNvSpPr txBox="1">
            <a:spLocks/>
          </p:cNvSpPr>
          <p:nvPr/>
        </p:nvSpPr>
        <p:spPr>
          <a:xfrm>
            <a:off x="0" y="192822"/>
            <a:ext cx="7696200" cy="7048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r>
              <a:rPr lang="en-US" sz="4800" dirty="0" smtClean="0"/>
              <a:t>Layer Means</a:t>
            </a:r>
            <a:endParaRPr lang="en-US" sz="4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61" t="13530" r="40900" b="58334"/>
          <a:stretch/>
        </p:blipFill>
        <p:spPr>
          <a:xfrm>
            <a:off x="3676881" y="5259655"/>
            <a:ext cx="1888308" cy="1004057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 flipV="1">
            <a:off x="6216790" y="2779439"/>
            <a:ext cx="671546" cy="11170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253476" y="2746193"/>
            <a:ext cx="339623" cy="116975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24" idx="0"/>
          </p:cNvCxnSpPr>
          <p:nvPr/>
        </p:nvCxnSpPr>
        <p:spPr>
          <a:xfrm flipH="1" flipV="1">
            <a:off x="6890973" y="2223948"/>
            <a:ext cx="3486" cy="1678700"/>
          </a:xfrm>
          <a:prstGeom prst="straightConnector1">
            <a:avLst/>
          </a:prstGeom>
          <a:ln>
            <a:solidFill>
              <a:srgbClr val="72B3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59599" y="2712945"/>
            <a:ext cx="207170" cy="1189168"/>
          </a:xfrm>
          <a:prstGeom prst="straightConnector1">
            <a:avLst/>
          </a:prstGeom>
          <a:ln>
            <a:solidFill>
              <a:srgbClr val="72B3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522615" y="3888278"/>
            <a:ext cx="743107" cy="34072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5811202" y="3894391"/>
            <a:ext cx="1088328" cy="228222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216736" y="5883001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Init</a:t>
            </a:r>
            <a:r>
              <a:rPr lang="en-US" sz="2000" b="1" dirty="0" smtClean="0">
                <a:latin typeface="Arial"/>
                <a:cs typeface="Arial"/>
              </a:rPr>
              <a:t>: 00Z 24 OCT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19278" y="589214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Init</a:t>
            </a:r>
            <a:r>
              <a:rPr lang="en-US" sz="2000" b="1" dirty="0" smtClean="0">
                <a:latin typeface="Arial"/>
                <a:cs typeface="Arial"/>
              </a:rPr>
              <a:t>: 00Z 25 OCT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 rot="16200000">
            <a:off x="4659431" y="3709279"/>
            <a:ext cx="78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5.0 m s</a:t>
            </a:r>
            <a:r>
              <a:rPr lang="en-US" sz="1200" baseline="30000" dirty="0" smtClean="0"/>
              <a:t>-1</a:t>
            </a:r>
            <a:endParaRPr lang="en-US" sz="1200" dirty="0"/>
          </a:p>
        </p:txBody>
      </p:sp>
      <p:grpSp>
        <p:nvGrpSpPr>
          <p:cNvPr id="4105" name="Group 4104"/>
          <p:cNvGrpSpPr/>
          <p:nvPr/>
        </p:nvGrpSpPr>
        <p:grpSpPr>
          <a:xfrm>
            <a:off x="2270829" y="1381807"/>
            <a:ext cx="6747356" cy="5100028"/>
            <a:chOff x="2270829" y="1381807"/>
            <a:chExt cx="6747356" cy="5100028"/>
          </a:xfrm>
        </p:grpSpPr>
        <p:grpSp>
          <p:nvGrpSpPr>
            <p:cNvPr id="4103" name="Group 4102"/>
            <p:cNvGrpSpPr/>
            <p:nvPr/>
          </p:nvGrpSpPr>
          <p:grpSpPr>
            <a:xfrm>
              <a:off x="2270829" y="1381807"/>
              <a:ext cx="6747356" cy="5100028"/>
              <a:chOff x="2270829" y="1381807"/>
              <a:chExt cx="6747356" cy="5100028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 flipV="1">
                <a:off x="6901107" y="1398282"/>
                <a:ext cx="2117078" cy="249771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V="1">
                <a:off x="2270829" y="1381807"/>
                <a:ext cx="2117078" cy="249771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4032851" y="6174058"/>
                <a:ext cx="15942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850-200mb shear</a:t>
                </a:r>
                <a:endParaRPr lang="en-US" sz="1400" dirty="0"/>
              </a:p>
            </p:txBody>
          </p:sp>
          <p:cxnSp>
            <p:nvCxnSpPr>
              <p:cNvPr id="59" name="Straight Connector 58"/>
              <p:cNvCxnSpPr>
                <a:endCxn id="57" idx="1"/>
              </p:cNvCxnSpPr>
              <p:nvPr/>
            </p:nvCxnSpPr>
            <p:spPr>
              <a:xfrm flipV="1">
                <a:off x="3722112" y="6327947"/>
                <a:ext cx="310739" cy="147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04" name="TextBox 4103"/>
            <p:cNvSpPr txBox="1"/>
            <p:nvPr/>
          </p:nvSpPr>
          <p:spPr>
            <a:xfrm>
              <a:off x="8099478" y="1533382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18 m s</a:t>
              </a:r>
              <a:r>
                <a:rPr lang="en-US" sz="1200" baseline="30000" dirty="0" smtClean="0">
                  <a:solidFill>
                    <a:srgbClr val="FF0000"/>
                  </a:solidFill>
                </a:rPr>
                <a:t>-1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Oval 33"/>
          <p:cNvSpPr>
            <a:spLocks noChangeAspect="1"/>
          </p:cNvSpPr>
          <p:nvPr/>
        </p:nvSpPr>
        <p:spPr>
          <a:xfrm>
            <a:off x="6470349" y="3485616"/>
            <a:ext cx="841248" cy="841248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629101" y="2644368"/>
            <a:ext cx="2523744" cy="2523744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8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47" y="1360697"/>
            <a:ext cx="8835794" cy="5070049"/>
          </a:xfrm>
        </p:spPr>
        <p:txBody>
          <a:bodyPr/>
          <a:lstStyle/>
          <a:p>
            <a:pPr marL="344488" indent="-344488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Sandy’s track and intensity were not unusual</a:t>
            </a:r>
          </a:p>
          <a:p>
            <a:pPr marL="344488" indent="-344488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Two HWRF simulations initialized 24 h apart have similar tracks and intensity until 06Z </a:t>
            </a:r>
            <a:r>
              <a:rPr lang="en-US" sz="2400" dirty="0"/>
              <a:t>26 </a:t>
            </a:r>
            <a:r>
              <a:rPr lang="en-US" sz="2400" dirty="0" smtClean="0"/>
              <a:t>October </a:t>
            </a:r>
            <a:endParaRPr lang="en-US" sz="2400" dirty="0"/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Large scale similar at 500 hPa, but 200 hPa trough over GOM further east and stronger in early run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imulations have similar track and intensity until 00Z 26 October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Early run has stronger, slower storm, while later run storm further north</a:t>
            </a:r>
            <a:endParaRPr lang="en-US" sz="2000" dirty="0"/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Shear </a:t>
            </a:r>
            <a:r>
              <a:rPr lang="en-US" sz="2000" dirty="0"/>
              <a:t>over </a:t>
            </a:r>
            <a:r>
              <a:rPr lang="en-US" sz="2000" dirty="0" smtClean="0"/>
              <a:t>both storms identical from SW at 18 m s</a:t>
            </a:r>
            <a:r>
              <a:rPr lang="en-US" sz="2000" baseline="30000" dirty="0" smtClean="0"/>
              <a:t>-1</a:t>
            </a:r>
          </a:p>
          <a:p>
            <a:pPr marL="461963" indent="-457200">
              <a:spcBef>
                <a:spcPts val="600"/>
              </a:spcBef>
              <a:buFont typeface="Arial"/>
              <a:buChar char="•"/>
            </a:pPr>
            <a:r>
              <a:rPr lang="en-US" sz="2400" dirty="0" smtClean="0"/>
              <a:t>Track and intensity result of different vortex-shear interaction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Both storms interact with sheer from 18Z 25 to 12Z 26 October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Storm with track closer to observed appears less resilient, became very shallow altering steering flow from deep SSW to shallow SE</a:t>
            </a:r>
          </a:p>
          <a:p>
            <a:pPr marL="688975" lvl="1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Change in steering led to track bifurcation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455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sz="4800" dirty="0" smtClean="0"/>
              <a:t>Questions?</a:t>
            </a:r>
            <a:endParaRPr lang="en-US" sz="4800" dirty="0"/>
          </a:p>
        </p:txBody>
      </p:sp>
      <p:pic>
        <p:nvPicPr>
          <p:cNvPr id="3" name="Sany_Vis_26Oct_ear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4" y="1304066"/>
            <a:ext cx="9068689" cy="52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3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5946" y="2352139"/>
            <a:ext cx="3233740" cy="3419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1746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47000" cy="1296628"/>
          </a:xfrm>
        </p:spPr>
        <p:txBody>
          <a:bodyPr rIns="30479"/>
          <a:lstStyle/>
          <a:p>
            <a:pPr eaLnBrk="1" hangingPunct="1"/>
            <a:r>
              <a:rPr lang="en-US" sz="4800" dirty="0" smtClean="0">
                <a:latin typeface="Calibri" charset="0"/>
                <a:ea typeface="Calibri" charset="0"/>
                <a:cs typeface="Calibri" charset="0"/>
              </a:rPr>
              <a:t>Sandy Track: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GFS/EnKF &amp; HWRF</a:t>
            </a:r>
            <a:endParaRPr lang="en-US" sz="6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750" name="TextBox 12"/>
          <p:cNvSpPr txBox="1">
            <a:spLocks noChangeArrowheads="1"/>
          </p:cNvSpPr>
          <p:nvPr/>
        </p:nvSpPr>
        <p:spPr bwMode="auto">
          <a:xfrm>
            <a:off x="455626" y="6104796"/>
            <a:ext cx="35702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www.esrl.noaa.gov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psd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/forecasts/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gfsenkf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ens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905" y="1650251"/>
            <a:ext cx="3832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GFS/EnKF T382 20 member ensemble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 descr="ellips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53021"/>
            <a:ext cx="4640927" cy="4034512"/>
          </a:xfrm>
          <a:prstGeom prst="rect">
            <a:avLst/>
          </a:prstGeom>
        </p:spPr>
      </p:pic>
      <p:sp>
        <p:nvSpPr>
          <p:cNvPr id="41" name="Freeform 40"/>
          <p:cNvSpPr/>
          <p:nvPr/>
        </p:nvSpPr>
        <p:spPr>
          <a:xfrm>
            <a:off x="1955797" y="3666066"/>
            <a:ext cx="702737" cy="1733893"/>
          </a:xfrm>
          <a:custGeom>
            <a:avLst/>
            <a:gdLst>
              <a:gd name="connsiteX0" fmla="*/ 0 w 1299104"/>
              <a:gd name="connsiteY0" fmla="*/ 2978497 h 2978497"/>
              <a:gd name="connsiteX1" fmla="*/ 56984 w 1299104"/>
              <a:gd name="connsiteY1" fmla="*/ 2880802 h 2978497"/>
              <a:gd name="connsiteX2" fmla="*/ 154672 w 1299104"/>
              <a:gd name="connsiteY2" fmla="*/ 2726118 h 2978497"/>
              <a:gd name="connsiteX3" fmla="*/ 146532 w 1299104"/>
              <a:gd name="connsiteY3" fmla="*/ 2498162 h 2978497"/>
              <a:gd name="connsiteX4" fmla="*/ 260501 w 1299104"/>
              <a:gd name="connsiteY4" fmla="*/ 2237642 h 2978497"/>
              <a:gd name="connsiteX5" fmla="*/ 455877 w 1299104"/>
              <a:gd name="connsiteY5" fmla="*/ 1895708 h 2978497"/>
              <a:gd name="connsiteX6" fmla="*/ 366330 w 1299104"/>
              <a:gd name="connsiteY6" fmla="*/ 1594482 h 2978497"/>
              <a:gd name="connsiteX7" fmla="*/ 284923 w 1299104"/>
              <a:gd name="connsiteY7" fmla="*/ 1390950 h 2978497"/>
              <a:gd name="connsiteX8" fmla="*/ 301204 w 1299104"/>
              <a:gd name="connsiteY8" fmla="*/ 1309537 h 2978497"/>
              <a:gd name="connsiteX9" fmla="*/ 415173 w 1299104"/>
              <a:gd name="connsiteY9" fmla="*/ 1187418 h 2978497"/>
              <a:gd name="connsiteX10" fmla="*/ 610549 w 1299104"/>
              <a:gd name="connsiteY10" fmla="*/ 959463 h 2978497"/>
              <a:gd name="connsiteX11" fmla="*/ 976879 w 1299104"/>
              <a:gd name="connsiteY11" fmla="*/ 772214 h 2978497"/>
              <a:gd name="connsiteX12" fmla="*/ 1294365 w 1299104"/>
              <a:gd name="connsiteY12" fmla="*/ 544258 h 2978497"/>
              <a:gd name="connsiteX13" fmla="*/ 1123411 w 1299104"/>
              <a:gd name="connsiteY13" fmla="*/ 218607 h 2978497"/>
              <a:gd name="connsiteX14" fmla="*/ 553565 w 1299104"/>
              <a:gd name="connsiteY14" fmla="*/ 15076 h 2978497"/>
              <a:gd name="connsiteX15" fmla="*/ 561705 w 1299104"/>
              <a:gd name="connsiteY15" fmla="*/ 15076 h 2978497"/>
              <a:gd name="connsiteX16" fmla="*/ 553565 w 1299104"/>
              <a:gd name="connsiteY16" fmla="*/ 15076 h 297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9104" h="2978497">
                <a:moveTo>
                  <a:pt x="0" y="2978497"/>
                </a:moveTo>
                <a:cubicBezTo>
                  <a:pt x="15602" y="2950681"/>
                  <a:pt x="31205" y="2922865"/>
                  <a:pt x="56984" y="2880802"/>
                </a:cubicBezTo>
                <a:cubicBezTo>
                  <a:pt x="82763" y="2838739"/>
                  <a:pt x="139747" y="2789891"/>
                  <a:pt x="154672" y="2726118"/>
                </a:cubicBezTo>
                <a:cubicBezTo>
                  <a:pt x="169597" y="2662345"/>
                  <a:pt x="128894" y="2579575"/>
                  <a:pt x="146532" y="2498162"/>
                </a:cubicBezTo>
                <a:cubicBezTo>
                  <a:pt x="164170" y="2416749"/>
                  <a:pt x="208944" y="2338051"/>
                  <a:pt x="260501" y="2237642"/>
                </a:cubicBezTo>
                <a:cubicBezTo>
                  <a:pt x="312059" y="2137233"/>
                  <a:pt x="438239" y="2002901"/>
                  <a:pt x="455877" y="1895708"/>
                </a:cubicBezTo>
                <a:cubicBezTo>
                  <a:pt x="473515" y="1788515"/>
                  <a:pt x="394822" y="1678608"/>
                  <a:pt x="366330" y="1594482"/>
                </a:cubicBezTo>
                <a:cubicBezTo>
                  <a:pt x="337838" y="1510356"/>
                  <a:pt x="295777" y="1438441"/>
                  <a:pt x="284923" y="1390950"/>
                </a:cubicBezTo>
                <a:cubicBezTo>
                  <a:pt x="274069" y="1343459"/>
                  <a:pt x="279496" y="1343459"/>
                  <a:pt x="301204" y="1309537"/>
                </a:cubicBezTo>
                <a:cubicBezTo>
                  <a:pt x="322912" y="1275615"/>
                  <a:pt x="363616" y="1245764"/>
                  <a:pt x="415173" y="1187418"/>
                </a:cubicBezTo>
                <a:cubicBezTo>
                  <a:pt x="466730" y="1129072"/>
                  <a:pt x="516931" y="1028664"/>
                  <a:pt x="610549" y="959463"/>
                </a:cubicBezTo>
                <a:cubicBezTo>
                  <a:pt x="704167" y="890262"/>
                  <a:pt x="862910" y="841415"/>
                  <a:pt x="976879" y="772214"/>
                </a:cubicBezTo>
                <a:cubicBezTo>
                  <a:pt x="1090848" y="703013"/>
                  <a:pt x="1269943" y="636526"/>
                  <a:pt x="1294365" y="544258"/>
                </a:cubicBezTo>
                <a:cubicBezTo>
                  <a:pt x="1318787" y="451990"/>
                  <a:pt x="1246878" y="306804"/>
                  <a:pt x="1123411" y="218607"/>
                </a:cubicBezTo>
                <a:cubicBezTo>
                  <a:pt x="999944" y="130410"/>
                  <a:pt x="647183" y="48998"/>
                  <a:pt x="553565" y="15076"/>
                </a:cubicBezTo>
                <a:cubicBezTo>
                  <a:pt x="459947" y="-18846"/>
                  <a:pt x="561705" y="15076"/>
                  <a:pt x="561705" y="15076"/>
                </a:cubicBezTo>
                <a:lnTo>
                  <a:pt x="553565" y="15076"/>
                </a:lnTo>
              </a:path>
            </a:pathLst>
          </a:custGeom>
          <a:ln w="38100" cmpd="sng">
            <a:solidFill>
              <a:srgbClr val="00009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>
            <a:endCxn id="41" idx="10"/>
          </p:cNvCxnSpPr>
          <p:nvPr/>
        </p:nvCxnSpPr>
        <p:spPr>
          <a:xfrm>
            <a:off x="1625600" y="4021664"/>
            <a:ext cx="660467" cy="20294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1195" y="3903137"/>
            <a:ext cx="10129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Observed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2584" y="1650251"/>
            <a:ext cx="28792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HWRF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12Z 23 October – 00Z 29 </a:t>
            </a:r>
            <a:r>
              <a:rPr lang="en-US" sz="1400" dirty="0">
                <a:latin typeface="Arial"/>
                <a:cs typeface="Arial"/>
              </a:rPr>
              <a:t>October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08255" y="6104796"/>
            <a:ext cx="3178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www.emc.ncep.noaa.gov</a:t>
            </a:r>
            <a:r>
              <a:rPr lang="en-US" sz="1200" dirty="0"/>
              <a:t>/</a:t>
            </a:r>
            <a:r>
              <a:rPr lang="en-US" sz="1200" dirty="0" err="1"/>
              <a:t>gc_wmb</a:t>
            </a:r>
            <a:r>
              <a:rPr lang="en-US" sz="1200" dirty="0"/>
              <a:t>/</a:t>
            </a:r>
            <a:r>
              <a:rPr lang="en-US" sz="1200" dirty="0" err="1"/>
              <a:t>vxt</a:t>
            </a:r>
            <a:r>
              <a:rPr lang="en-US" sz="1200" dirty="0"/>
              <a:t>/</a:t>
            </a:r>
          </a:p>
        </p:txBody>
      </p:sp>
      <p:cxnSp>
        <p:nvCxnSpPr>
          <p:cNvPr id="14" name="Straight Arrow Connector 13"/>
          <p:cNvCxnSpPr>
            <a:stCxn id="15" idx="1"/>
          </p:cNvCxnSpPr>
          <p:nvPr/>
        </p:nvCxnSpPr>
        <p:spPr>
          <a:xfrm flipH="1" flipV="1">
            <a:off x="5963906" y="4367562"/>
            <a:ext cx="651050" cy="12113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14956" y="4334811"/>
            <a:ext cx="10129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Observed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657127" y="3457675"/>
            <a:ext cx="870826" cy="2320633"/>
          </a:xfrm>
          <a:custGeom>
            <a:avLst/>
            <a:gdLst>
              <a:gd name="connsiteX0" fmla="*/ 213916 w 870826"/>
              <a:gd name="connsiteY0" fmla="*/ 0 h 2320633"/>
              <a:gd name="connsiteX1" fmla="*/ 592908 w 870826"/>
              <a:gd name="connsiteY1" fmla="*/ 126339 h 2320633"/>
              <a:gd name="connsiteX2" fmla="*/ 805675 w 870826"/>
              <a:gd name="connsiteY2" fmla="*/ 319170 h 2320633"/>
              <a:gd name="connsiteX3" fmla="*/ 845568 w 870826"/>
              <a:gd name="connsiteY3" fmla="*/ 545249 h 2320633"/>
              <a:gd name="connsiteX4" fmla="*/ 453279 w 870826"/>
              <a:gd name="connsiteY4" fmla="*/ 817874 h 2320633"/>
              <a:gd name="connsiteX5" fmla="*/ 154075 w 870826"/>
              <a:gd name="connsiteY5" fmla="*/ 1070550 h 2320633"/>
              <a:gd name="connsiteX6" fmla="*/ 1149 w 870826"/>
              <a:gd name="connsiteY6" fmla="*/ 1230135 h 2320633"/>
              <a:gd name="connsiteX7" fmla="*/ 87586 w 870826"/>
              <a:gd name="connsiteY7" fmla="*/ 1416317 h 2320633"/>
              <a:gd name="connsiteX8" fmla="*/ 154075 w 870826"/>
              <a:gd name="connsiteY8" fmla="*/ 1728838 h 2320633"/>
              <a:gd name="connsiteX9" fmla="*/ 120830 w 870826"/>
              <a:gd name="connsiteY9" fmla="*/ 2180996 h 2320633"/>
              <a:gd name="connsiteX10" fmla="*/ 94235 w 870826"/>
              <a:gd name="connsiteY10" fmla="*/ 2320633 h 23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0826" h="2320633">
                <a:moveTo>
                  <a:pt x="213916" y="0"/>
                </a:moveTo>
                <a:cubicBezTo>
                  <a:pt x="354099" y="36572"/>
                  <a:pt x="494282" y="73144"/>
                  <a:pt x="592908" y="126339"/>
                </a:cubicBezTo>
                <a:cubicBezTo>
                  <a:pt x="691534" y="179534"/>
                  <a:pt x="763565" y="249352"/>
                  <a:pt x="805675" y="319170"/>
                </a:cubicBezTo>
                <a:cubicBezTo>
                  <a:pt x="847785" y="388988"/>
                  <a:pt x="904301" y="462132"/>
                  <a:pt x="845568" y="545249"/>
                </a:cubicBezTo>
                <a:cubicBezTo>
                  <a:pt x="786835" y="628366"/>
                  <a:pt x="568528" y="730324"/>
                  <a:pt x="453279" y="817874"/>
                </a:cubicBezTo>
                <a:cubicBezTo>
                  <a:pt x="338030" y="905424"/>
                  <a:pt x="229430" y="1001840"/>
                  <a:pt x="154075" y="1070550"/>
                </a:cubicBezTo>
                <a:cubicBezTo>
                  <a:pt x="78720" y="1139260"/>
                  <a:pt x="12230" y="1172507"/>
                  <a:pt x="1149" y="1230135"/>
                </a:cubicBezTo>
                <a:cubicBezTo>
                  <a:pt x="-9933" y="1287763"/>
                  <a:pt x="62098" y="1333200"/>
                  <a:pt x="87586" y="1416317"/>
                </a:cubicBezTo>
                <a:cubicBezTo>
                  <a:pt x="113074" y="1499434"/>
                  <a:pt x="148534" y="1601392"/>
                  <a:pt x="154075" y="1728838"/>
                </a:cubicBezTo>
                <a:cubicBezTo>
                  <a:pt x="159616" y="1856285"/>
                  <a:pt x="130803" y="2082364"/>
                  <a:pt x="120830" y="2180996"/>
                </a:cubicBezTo>
                <a:cubicBezTo>
                  <a:pt x="110857" y="2279628"/>
                  <a:pt x="94235" y="2320633"/>
                  <a:pt x="94235" y="2320633"/>
                </a:cubicBezTo>
              </a:path>
            </a:pathLst>
          </a:cu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3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303278"/>
          </a:xfrm>
        </p:spPr>
        <p:txBody>
          <a:bodyPr/>
          <a:lstStyle/>
          <a:p>
            <a:r>
              <a:rPr lang="en-US" sz="4800" dirty="0" smtClean="0">
                <a:cs typeface="Arial"/>
              </a:rPr>
              <a:t>Sandy Track</a:t>
            </a: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sz="3200" dirty="0">
                <a:cs typeface="Arial"/>
              </a:rPr>
              <a:t>S</a:t>
            </a:r>
            <a:r>
              <a:rPr lang="en-US" sz="3200" dirty="0" smtClean="0">
                <a:cs typeface="Arial"/>
              </a:rPr>
              <a:t>tart 00Z 25 October</a:t>
            </a:r>
            <a:endParaRPr lang="en-US" dirty="0"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70498" y="1316577"/>
            <a:ext cx="4901071" cy="5228972"/>
            <a:chOff x="1905000" y="457200"/>
            <a:chExt cx="5436243" cy="5802444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57200"/>
              <a:ext cx="5410200" cy="5802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578506" y="5345575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ea typeface="Tahoma" panose="020B0604030504040204" pitchFamily="34" charset="0"/>
                  <a:cs typeface="Arial"/>
                </a:rPr>
                <a:t>00:00OCT25</a:t>
              </a:r>
              <a:endParaRPr lang="en-US" sz="1400" b="1" dirty="0"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58036" y="3393147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24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33800" y="3574649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24 h </a:t>
              </a:r>
              <a:endParaRPr lang="en-US" sz="1400" b="1" dirty="0">
                <a:solidFill>
                  <a:srgbClr val="0000FF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05200" y="2717073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48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90831" y="2870961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48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16997" y="2305124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72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67223" y="2029091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72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463" y="1008926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96 h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93443" y="1688353"/>
              <a:ext cx="1447800" cy="34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Tahoma" panose="020B0604030504040204" pitchFamily="34" charset="0"/>
                  <a:cs typeface="Arial"/>
                </a:rPr>
                <a:t>96 h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ea typeface="Tahoma" panose="020B0604030504040204" pitchFamily="34" charset="0"/>
                  <a:cs typeface="Arial"/>
                </a:rPr>
                <a:t> </a:t>
              </a:r>
              <a:endParaRPr lang="en-US" sz="1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98556" y="2020143"/>
            <a:ext cx="29993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  <a:cs typeface="Arial"/>
              </a:rPr>
              <a:t>00Z 24 </a:t>
            </a:r>
            <a:r>
              <a:rPr lang="en-US" dirty="0" smtClean="0">
                <a:solidFill>
                  <a:srgbClr val="3333FF"/>
                </a:solidFill>
                <a:cs typeface="Arial"/>
              </a:rPr>
              <a:t>October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cs typeface="Arial"/>
              </a:rPr>
              <a:t>(blue)</a:t>
            </a:r>
          </a:p>
          <a:p>
            <a:pPr algn="ctr"/>
            <a:endParaRPr lang="en-US" dirty="0" smtClean="0">
              <a:cs typeface="Arial"/>
            </a:endParaRPr>
          </a:p>
          <a:p>
            <a:pPr algn="ctr"/>
            <a:r>
              <a:rPr lang="en-US" dirty="0" smtClean="0">
                <a:solidFill>
                  <a:srgbClr val="FF3300"/>
                </a:solidFill>
                <a:cs typeface="Arial"/>
              </a:rPr>
              <a:t>00Z </a:t>
            </a:r>
            <a:r>
              <a:rPr lang="en-US" dirty="0">
                <a:solidFill>
                  <a:srgbClr val="FF3300"/>
                </a:solidFill>
                <a:cs typeface="Arial"/>
              </a:rPr>
              <a:t>25 </a:t>
            </a:r>
            <a:r>
              <a:rPr lang="en-US" dirty="0" smtClean="0">
                <a:solidFill>
                  <a:srgbClr val="FF3300"/>
                </a:solidFill>
                <a:cs typeface="Arial"/>
              </a:rPr>
              <a:t>October </a:t>
            </a:r>
          </a:p>
          <a:p>
            <a:pPr algn="ctr"/>
            <a:r>
              <a:rPr lang="en-US" dirty="0" smtClean="0">
                <a:solidFill>
                  <a:srgbClr val="FF3300"/>
                </a:solidFill>
                <a:cs typeface="Arial"/>
              </a:rPr>
              <a:t>(red)</a:t>
            </a:r>
          </a:p>
          <a:p>
            <a:pPr algn="ctr"/>
            <a:endParaRPr lang="en-US" dirty="0">
              <a:solidFill>
                <a:srgbClr val="FF3300"/>
              </a:solidFill>
              <a:cs typeface="Arial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/>
              </a:rPr>
              <a:t>Tracks very similar to 36 h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/>
              </a:rPr>
              <a:t> (12Z 26 October)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704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sz="4800" dirty="0" smtClean="0"/>
              <a:t>Basin HWRF 500 hPa</a:t>
            </a:r>
            <a:endParaRPr lang="en-US" sz="4800" dirty="0"/>
          </a:p>
        </p:txBody>
      </p:sp>
      <p:pic>
        <p:nvPicPr>
          <p:cNvPr id="3" name="Picture 2" descr="t_hgt_500mb-49 (dragged)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22" y="1363129"/>
            <a:ext cx="3943338" cy="5257788"/>
          </a:xfrm>
          <a:prstGeom prst="rect">
            <a:avLst/>
          </a:prstGeom>
        </p:spPr>
      </p:pic>
      <p:pic>
        <p:nvPicPr>
          <p:cNvPr id="4" name="Picture 3" descr="t_hgt_500mb-73 (dragged)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722" y="1363129"/>
            <a:ext cx="3943338" cy="5257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7856" y="4574459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: 00Z </a:t>
            </a:r>
            <a:r>
              <a:rPr lang="en-US" sz="1200" dirty="0">
                <a:solidFill>
                  <a:schemeClr val="bg1"/>
                </a:solidFill>
                <a:cs typeface="Arial"/>
              </a:rPr>
              <a:t>24 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October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595" y="4574459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: 00Z </a:t>
            </a:r>
            <a:r>
              <a:rPr lang="en-US" sz="1200" dirty="0">
                <a:solidFill>
                  <a:schemeClr val="bg1"/>
                </a:solidFill>
                <a:cs typeface="Arial"/>
              </a:rPr>
              <a:t>24 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October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0627" y="6156474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: 00Z 25 October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366" y="6156474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: 00Z 25 October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6983" y="2752105"/>
            <a:ext cx="119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cs typeface="Arial"/>
              </a:rPr>
              <a:t>00Z 24-00Z 25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925841" y="2758219"/>
            <a:ext cx="119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cs typeface="Arial"/>
              </a:rPr>
              <a:t>00Z 24-00Z 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5412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296628"/>
          </a:xfrm>
        </p:spPr>
        <p:txBody>
          <a:bodyPr/>
          <a:lstStyle/>
          <a:p>
            <a:r>
              <a:rPr lang="en-US" sz="4800" dirty="0" smtClean="0"/>
              <a:t>Basin HWRF 200 hPa</a:t>
            </a:r>
            <a:endParaRPr lang="en-US" sz="4800" dirty="0"/>
          </a:p>
        </p:txBody>
      </p:sp>
      <p:pic>
        <p:nvPicPr>
          <p:cNvPr id="3" name="Picture 2" descr="t_hgt_200mb-49 (dragged)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16" y="1363116"/>
            <a:ext cx="3943350" cy="5257800"/>
          </a:xfrm>
          <a:prstGeom prst="rect">
            <a:avLst/>
          </a:prstGeom>
        </p:spPr>
      </p:pic>
      <p:pic>
        <p:nvPicPr>
          <p:cNvPr id="4" name="Picture 3" descr="t_hgt_200mb-73 (dragged)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654" y="1363116"/>
            <a:ext cx="3943350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1366" y="4601055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: 00Z </a:t>
            </a:r>
            <a:r>
              <a:rPr lang="en-US" sz="1200" dirty="0">
                <a:solidFill>
                  <a:srgbClr val="000000"/>
                </a:solidFill>
                <a:cs typeface="Arial"/>
              </a:rPr>
              <a:t>24 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October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456" y="4601055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: 00Z </a:t>
            </a:r>
            <a:r>
              <a:rPr lang="en-US" sz="1200" dirty="0">
                <a:solidFill>
                  <a:srgbClr val="000000"/>
                </a:solidFill>
                <a:cs typeface="Arial"/>
              </a:rPr>
              <a:t>24 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October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4137" y="6183070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: 00Z 25 October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4227" y="6183070"/>
            <a:ext cx="1544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200" dirty="0" smtClean="0">
                <a:solidFill>
                  <a:srgbClr val="000000"/>
                </a:solidFill>
                <a:cs typeface="Arial"/>
              </a:rPr>
              <a:t>: 00Z 25 October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844" y="2778701"/>
            <a:ext cx="119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cs typeface="Arial"/>
              </a:rPr>
              <a:t>00Z 24-00Z 25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59351" y="2784815"/>
            <a:ext cx="119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cs typeface="Arial"/>
              </a:rPr>
              <a:t>00Z 24-00Z 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232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303278"/>
          </a:xfrm>
        </p:spPr>
        <p:txBody>
          <a:bodyPr/>
          <a:lstStyle/>
          <a:p>
            <a:r>
              <a:rPr lang="en-US" sz="4800" dirty="0" smtClean="0">
                <a:cs typeface="Arial"/>
              </a:rPr>
              <a:t>Sandy Track</a:t>
            </a: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sz="3200" dirty="0">
                <a:cs typeface="Arial"/>
              </a:rPr>
              <a:t>S</a:t>
            </a:r>
            <a:r>
              <a:rPr lang="en-US" sz="3200" dirty="0" smtClean="0">
                <a:cs typeface="Arial"/>
              </a:rPr>
              <a:t>tart 00Z 25 October</a:t>
            </a:r>
            <a:endParaRPr lang="en-US" dirty="0">
              <a:cs typeface="Arial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27" y="1333589"/>
            <a:ext cx="7781955" cy="507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83414" y="1521438"/>
            <a:ext cx="177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33FF"/>
                </a:solidFill>
                <a:cs typeface="Arial"/>
              </a:rPr>
              <a:t>00Z 24 </a:t>
            </a:r>
            <a:r>
              <a:rPr lang="en-US" sz="1600" dirty="0" smtClean="0">
                <a:solidFill>
                  <a:srgbClr val="3333FF"/>
                </a:solidFill>
                <a:cs typeface="Arial"/>
              </a:rPr>
              <a:t>October </a:t>
            </a:r>
            <a:endParaRPr lang="en-US" sz="1600" dirty="0" smtClean="0">
              <a:cs typeface="Arial"/>
            </a:endParaRPr>
          </a:p>
          <a:p>
            <a:pPr algn="ctr"/>
            <a:r>
              <a:rPr lang="en-US" sz="1600" dirty="0" smtClean="0">
                <a:solidFill>
                  <a:srgbClr val="FF3300"/>
                </a:solidFill>
                <a:cs typeface="Arial"/>
              </a:rPr>
              <a:t>00Z </a:t>
            </a:r>
            <a:r>
              <a:rPr lang="en-US" sz="1600" dirty="0">
                <a:solidFill>
                  <a:srgbClr val="FF3300"/>
                </a:solidFill>
                <a:cs typeface="Arial"/>
              </a:rPr>
              <a:t>25 </a:t>
            </a:r>
            <a:r>
              <a:rPr lang="en-US" sz="1600" dirty="0" smtClean="0">
                <a:solidFill>
                  <a:srgbClr val="FF3300"/>
                </a:solidFill>
                <a:cs typeface="Arial"/>
              </a:rPr>
              <a:t>October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018634" y="1509409"/>
            <a:ext cx="3038580" cy="232063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38581" y="4534874"/>
            <a:ext cx="3018633" cy="1615799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80992" y="5756768"/>
            <a:ext cx="166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18 h: </a:t>
            </a:r>
            <a:r>
              <a:rPr lang="en-US" sz="1200" dirty="0" smtClean="0">
                <a:latin typeface="Arial"/>
                <a:cs typeface="Arial"/>
              </a:rPr>
              <a:t>18Z 25 October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6693" y="1769415"/>
            <a:ext cx="19683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36 h: </a:t>
            </a:r>
            <a:r>
              <a:rPr lang="en-US" sz="1200" dirty="0" smtClean="0">
                <a:latin typeface="Arial"/>
                <a:cs typeface="Arial"/>
              </a:rPr>
              <a:t>12Z 26 October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025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49760"/>
            <a:ext cx="276066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349760"/>
            <a:ext cx="4236404" cy="500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388" y="5600487"/>
            <a:ext cx="1465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00Z 25OCT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3599" y="4140973"/>
            <a:ext cx="1983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18 h: </a:t>
            </a:r>
            <a:r>
              <a:rPr lang="en-US" sz="1200" dirty="0" smtClean="0">
                <a:latin typeface="Arial"/>
                <a:cs typeface="Arial"/>
              </a:rPr>
              <a:t>18Z 25 October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6958" y="1902401"/>
            <a:ext cx="1968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36 h: </a:t>
            </a:r>
            <a:r>
              <a:rPr lang="en-US" sz="1200" dirty="0" smtClean="0">
                <a:latin typeface="Arial"/>
                <a:cs typeface="Arial"/>
              </a:rPr>
              <a:t>12Z 26 October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5180" y="3619287"/>
            <a:ext cx="753269" cy="1295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0" y="0"/>
            <a:ext cx="7696200" cy="130327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r>
              <a:rPr lang="en-US" sz="4800" dirty="0" smtClean="0">
                <a:cs typeface="Arial"/>
              </a:rPr>
              <a:t>Sandy Vertical Wind Shear</a:t>
            </a:r>
          </a:p>
          <a:p>
            <a:r>
              <a:rPr lang="en-US" sz="3200" dirty="0" smtClean="0">
                <a:cs typeface="Arial"/>
              </a:rPr>
              <a:t>Start 00Z 25 October</a:t>
            </a:r>
            <a:endParaRPr lang="en-US" dirty="0"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806681" y="3238246"/>
            <a:ext cx="2434051" cy="2832099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4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523" y="1735487"/>
            <a:ext cx="8067549" cy="466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7639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Vortex Tilt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2-8 km Altitude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78209" y="2001462"/>
            <a:ext cx="0" cy="382339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028752" y="1994277"/>
            <a:ext cx="0" cy="382339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98257" y="1661890"/>
            <a:ext cx="1265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00Z 26Oct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4072" y="1661890"/>
            <a:ext cx="1243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12Z 26Oct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09867" y="1987637"/>
            <a:ext cx="0" cy="3823391"/>
          </a:xfrm>
          <a:prstGeom prst="line">
            <a:avLst/>
          </a:prstGeom>
          <a:ln>
            <a:solidFill>
              <a:srgbClr val="FD0DFB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82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639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Potential Vorticity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2-8 km Altitude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 descr="pv_2km-181 (dragged)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19" y="1363123"/>
            <a:ext cx="7946234" cy="5257796"/>
          </a:xfrm>
          <a:prstGeom prst="rect">
            <a:avLst/>
          </a:prstGeom>
        </p:spPr>
      </p:pic>
      <p:pic>
        <p:nvPicPr>
          <p:cNvPr id="6" name="Picture 5" descr="pv_8km-181 (dragged)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30" y="1389719"/>
            <a:ext cx="7943294" cy="52577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3594" y="5358819"/>
            <a:ext cx="18646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400" b="1" dirty="0" smtClean="0">
                <a:solidFill>
                  <a:srgbClr val="000000"/>
                </a:solidFill>
                <a:cs typeface="Arial"/>
              </a:rPr>
              <a:t>: 00Z </a:t>
            </a:r>
            <a:r>
              <a:rPr lang="en-US" sz="1400" b="1" dirty="0">
                <a:solidFill>
                  <a:srgbClr val="000000"/>
                </a:solidFill>
                <a:cs typeface="Arial"/>
              </a:rPr>
              <a:t>24 </a:t>
            </a:r>
            <a:r>
              <a:rPr lang="en-US" sz="1400" b="1" dirty="0" smtClean="0">
                <a:solidFill>
                  <a:srgbClr val="000000"/>
                </a:solidFill>
                <a:cs typeface="Arial"/>
              </a:rPr>
              <a:t>October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153" y="5358819"/>
            <a:ext cx="18646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  <a:cs typeface="Arial"/>
              </a:rPr>
              <a:t>Init</a:t>
            </a:r>
            <a:r>
              <a:rPr lang="en-US" sz="1400" b="1" dirty="0" smtClean="0">
                <a:solidFill>
                  <a:srgbClr val="000000"/>
                </a:solidFill>
                <a:cs typeface="Arial"/>
              </a:rPr>
              <a:t>: 00Z 25 October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7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26100</TotalTime>
  <Words>591</Words>
  <Application>Microsoft Macintosh PowerPoint</Application>
  <PresentationFormat>On-screen Show (4:3)</PresentationFormat>
  <Paragraphs>108</Paragraphs>
  <Slides>14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Were Sandy’s Track and Intensity Changes Unusual?</vt:lpstr>
      <vt:lpstr>Sandy Track: GFS/EnKF &amp; HWRF</vt:lpstr>
      <vt:lpstr>Sandy Track Start 00Z 25 October</vt:lpstr>
      <vt:lpstr>Basin HWRF 500 hPa</vt:lpstr>
      <vt:lpstr>Basin HWRF 200 hPa</vt:lpstr>
      <vt:lpstr>Sandy Track Start 00Z 25 October</vt:lpstr>
      <vt:lpstr>PowerPoint Presentation</vt:lpstr>
      <vt:lpstr>PowerPoint Presentation</vt:lpstr>
      <vt:lpstr>PowerPoint Presentation</vt:lpstr>
      <vt:lpstr>PowerPoint Presentation</vt:lpstr>
      <vt:lpstr>TDR Analyses</vt:lpstr>
      <vt:lpstr>PowerPoint Presentation</vt:lpstr>
      <vt:lpstr>Summary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703</cp:revision>
  <cp:lastPrinted>2009-09-22T14:42:08Z</cp:lastPrinted>
  <dcterms:created xsi:type="dcterms:W3CDTF">2011-03-08T17:41:21Z</dcterms:created>
  <dcterms:modified xsi:type="dcterms:W3CDTF">2014-02-26T21:51:32Z</dcterms:modified>
</cp:coreProperties>
</file>