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gif" ContentType="image/gif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509" r:id="rId3"/>
    <p:sldId id="517" r:id="rId4"/>
    <p:sldId id="518" r:id="rId5"/>
    <p:sldId id="522" r:id="rId6"/>
    <p:sldId id="520" r:id="rId7"/>
    <p:sldId id="531" r:id="rId8"/>
    <p:sldId id="523" r:id="rId9"/>
    <p:sldId id="529" r:id="rId10"/>
    <p:sldId id="524" r:id="rId11"/>
    <p:sldId id="532" r:id="rId12"/>
    <p:sldId id="528" r:id="rId13"/>
    <p:sldId id="342" r:id="rId14"/>
    <p:sldId id="521" r:id="rId15"/>
    <p:sldId id="516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D1F0D0"/>
    <a:srgbClr val="FD0DFB"/>
    <a:srgbClr val="9999FF"/>
    <a:srgbClr val="FF3300"/>
    <a:srgbClr val="C0C0C0"/>
    <a:srgbClr val="000066"/>
    <a:srgbClr val="6666FF"/>
    <a:srgbClr val="3333FF"/>
    <a:srgbClr val="66CC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512" y="-96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836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27DEBDD-BDFF-9C49-9494-6A4EBD8FA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3051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818E52F-AD2C-554D-854C-D2C491234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891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A0757-10F4-D84F-8E7B-379AC22A625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dirty="0" smtClean="0">
                <a:latin typeface="Arial" charset="0"/>
              </a:rPr>
              <a:t>Hurricane</a:t>
            </a:r>
            <a:r>
              <a:rPr lang="en-US" sz="1400" dirty="0" smtClean="0">
                <a:latin typeface="Arial" charset="0"/>
              </a:rPr>
              <a:t> Irene 27 August 2011</a:t>
            </a:r>
            <a:endParaRPr lang="en-US" sz="14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C90FC-D014-45F3-9967-D1C06553D5D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NWS Directive (NWSI 10-604)</a:t>
            </a:r>
          </a:p>
          <a:p>
            <a:r>
              <a:rPr lang="en-US" u="sng" dirty="0" smtClean="0"/>
              <a:t>Hurricane</a:t>
            </a:r>
            <a:r>
              <a:rPr lang="en-US" dirty="0" smtClean="0"/>
              <a:t>. A tropical cyclone in which the </a:t>
            </a:r>
            <a:r>
              <a:rPr lang="en-US" dirty="0" smtClean="0">
                <a:solidFill>
                  <a:srgbClr val="FF0000"/>
                </a:solidFill>
              </a:rPr>
              <a:t>maximum 1-minute sustained surface wind</a:t>
            </a:r>
            <a:r>
              <a:rPr lang="en-US" dirty="0" smtClean="0"/>
              <a:t> is 64 knots (74 mph) or greater.</a:t>
            </a:r>
          </a:p>
          <a:p>
            <a:r>
              <a:rPr lang="en-US" u="sng" dirty="0" smtClean="0"/>
              <a:t>Maximum sustained surface wind</a:t>
            </a:r>
            <a:r>
              <a:rPr lang="en-US" dirty="0" smtClean="0"/>
              <a:t>. When applied to a particular weather system, refers to the </a:t>
            </a:r>
            <a:r>
              <a:rPr lang="en-US" dirty="0" smtClean="0">
                <a:solidFill>
                  <a:srgbClr val="FF0000"/>
                </a:solidFill>
              </a:rPr>
              <a:t>highest one-minute average wind</a:t>
            </a:r>
            <a:r>
              <a:rPr lang="en-US" dirty="0" smtClean="0"/>
              <a:t> (at elevation of 10 meters with an unobstructed exposure) </a:t>
            </a:r>
            <a:r>
              <a:rPr lang="en-US" dirty="0" smtClean="0">
                <a:solidFill>
                  <a:srgbClr val="FF0000"/>
                </a:solidFill>
              </a:rPr>
              <a:t>associated </a:t>
            </a:r>
            <a:r>
              <a:rPr lang="en-US" dirty="0" smtClean="0"/>
              <a:t>with that weather system at a particular point in time.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2" charset="0"/>
                <a:ea typeface="ＭＳ Ｐゴシック" charset="-128"/>
                <a:cs typeface="ＭＳ Ｐゴシック" charset="-128"/>
              </a:rPr>
              <a:t>FIG. 1. Instantaneous (left column), 1-min averaged (middle column), and 10-min averaged (right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2" charset="0"/>
                <a:ea typeface="ＭＳ Ｐゴシック" charset="-128"/>
                <a:cs typeface="ＭＳ Ｐゴシック" charset="-128"/>
              </a:rPr>
              <a:t>column) 10-m winds for two periods of model simulation in which high-frequency model output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2" charset="0"/>
                <a:ea typeface="ＭＳ Ｐゴシック" charset="-128"/>
                <a:cs typeface="ＭＳ Ｐゴシック" charset="-128"/>
              </a:rPr>
              <a:t>was obtained. Peak values for each field are indicated and locations are marked by plus signs.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2" charset="0"/>
                <a:ea typeface="ＭＳ Ｐゴシック" charset="-128"/>
                <a:cs typeface="ＭＳ Ｐゴシック" charset="-128"/>
              </a:rPr>
              <a:t>32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18E52F-AD2C-554D-854C-D2C491234C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0CB63-0F78-0F4D-BEA5-D284EC2C4C37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FIG. 4. Instantaneous to 1-min gust factor (Gi;1), defined as ratio of peak instantaneous wind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speed to maximum 1-minute average wind speed for the same simulated anemometer. Data is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within eyewall from both high-frequency model output periods.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18E52F-AD2C-554D-854C-D2C491234C1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7_20110827-IreneLandfall-1145z-Vis_s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9" descr="Dept of Commerce 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037263"/>
            <a:ext cx="825500" cy="820737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5" name="Picture 10" descr="NOA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065838"/>
            <a:ext cx="762000" cy="762000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029200"/>
            <a:ext cx="6400800" cy="1828800"/>
          </a:xfrm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</p:spPr>
        <p:txBody>
          <a:bodyPr lIns="182880"/>
          <a:lstStyle>
            <a:lvl1pPr algn="r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defRPr sz="1600">
                <a:solidFill>
                  <a:schemeClr val="bg1"/>
                </a:solidFill>
                <a:latin typeface="TradeGothicBoldCondTwenty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0"/>
            <a:ext cx="6248400" cy="2057400"/>
          </a:xfrm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</p:spPr>
        <p:txBody>
          <a:bodyPr lIns="274320" rIns="91440"/>
          <a:lstStyle>
            <a:lvl1pPr algn="r">
              <a:defRPr sz="6000">
                <a:latin typeface="TradeGothicBoldTwo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983322" y="2855667"/>
            <a:ext cx="11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Hurricane Irene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31813" y="6646863"/>
            <a:ext cx="8112125" cy="15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16063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7" descr="Dept of Commerce Sea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5738" y="6630988"/>
            <a:ext cx="228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NOA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629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3378200" y="6350000"/>
            <a:ext cx="44989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sz="1200" b="1" dirty="0">
                <a:solidFill>
                  <a:schemeClr val="accent2"/>
                </a:solidFill>
              </a:rPr>
              <a:t>National Hurricane Forecast Improvement Project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  <a:br>
              <a:rPr lang="en-US" sz="1200" dirty="0">
                <a:solidFill>
                  <a:schemeClr val="accent2"/>
                </a:solidFill>
              </a:rPr>
            </a:b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en-US" sz="1100" i="1" dirty="0">
                <a:solidFill>
                  <a:schemeClr val="accent2"/>
                </a:solidFill>
              </a:rPr>
              <a:t>Meeting the Nation’s Needs</a:t>
            </a:r>
          </a:p>
        </p:txBody>
      </p:sp>
      <p:pic>
        <p:nvPicPr>
          <p:cNvPr id="9" name="Picture 19" descr="katrina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28663" y="6400800"/>
            <a:ext cx="457200" cy="4651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10" name="Picture 20" descr="Hurricane_Hunter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739900" y="640080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11" name="Picture 21" descr="ivan4x4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220788" y="640080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7685088" y="6453188"/>
            <a:ext cx="1420812" cy="3381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4705DBA-87EF-CD41-B172-02CB07F22199}" type="slidenum">
              <a:rPr lang="en-US" sz="1600"/>
              <a:pPr algn="r">
                <a:defRPr/>
              </a:pPr>
              <a:t>‹#›</a:t>
            </a:fld>
            <a:endParaRPr lang="en-US" sz="1600" dirty="0"/>
          </a:p>
        </p:txBody>
      </p:sp>
      <p:sp>
        <p:nvSpPr>
          <p:cNvPr id="12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93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rIns="182880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85000"/>
              </a:lnSpc>
              <a:defRPr/>
            </a:pPr>
            <a:endParaRPr lang="en-US" sz="5400" kern="0" dirty="0">
              <a:solidFill>
                <a:schemeClr val="bg1"/>
              </a:solidFill>
              <a:latin typeface="Arial"/>
              <a:cs typeface="ＭＳ Ｐゴシック" pitchFamily="-112" charset="-128"/>
            </a:endParaRPr>
          </a:p>
        </p:txBody>
      </p:sp>
      <p:pic>
        <p:nvPicPr>
          <p:cNvPr id="2" name="Picture 1" descr="Irene_cover.png"/>
          <p:cNvPicPr>
            <a:picLocks noChangeAspect="1"/>
          </p:cNvPicPr>
          <p:nvPr userDrawn="1"/>
        </p:nvPicPr>
        <p:blipFill>
          <a:blip r:embed="rId18">
            <a:alphaModFix amt="65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615049" y="0"/>
            <a:ext cx="1528951" cy="1333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/>
          <a:ea typeface="ＭＳ Ｐゴシック" charset="-128"/>
          <a:cs typeface="ＭＳ Ｐゴシック" pitchFamily="-112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charset="-128"/>
          <a:cs typeface="ＭＳ Ｐゴシック" pitchFamily="-112" charset="-128"/>
        </a:defRPr>
      </a:lvl1pPr>
      <a:lvl2pPr marL="5143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95000"/>
        <a:buFont typeface="Courier New" charset="0"/>
        <a:buChar char="o"/>
        <a:defRPr sz="20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976438" y="5903858"/>
            <a:ext cx="7116762" cy="930362"/>
          </a:xfrm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Frank Marks and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Tomislava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Vukicevic</a:t>
            </a:r>
            <a:endParaRPr lang="en-US" sz="2000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Arial" pitchFamily="-111" charset="0"/>
              <a:cs typeface="Arial"/>
            </a:endParaRP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NOAA/AOML, Hurricane Research Division 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20 April 2012</a:t>
            </a:r>
            <a:endParaRPr lang="en-US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Arial" pitchFamily="-111" charset="0"/>
              <a:cs typeface="Arial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3209" y="-2"/>
            <a:ext cx="8837292" cy="2985706"/>
          </a:xfrm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normAutofit/>
          </a:bodyPr>
          <a:lstStyle/>
          <a:p>
            <a:pPr algn="r">
              <a:defRPr/>
            </a:pPr>
            <a:r>
              <a:rPr lang="en-US" dirty="0" smtClean="0"/>
              <a:t>Can We Hope</a:t>
            </a:r>
            <a:r>
              <a:rPr lang="en-US" dirty="0" smtClean="0"/>
              <a:t> to </a:t>
            </a:r>
            <a:r>
              <a:rPr lang="en-US" dirty="0" smtClean="0"/>
              <a:t>Improve Prediction</a:t>
            </a:r>
            <a:r>
              <a:rPr lang="en-US" dirty="0" smtClean="0"/>
              <a:t> of </a:t>
            </a:r>
            <a:r>
              <a:rPr lang="en-US" dirty="0" smtClean="0"/>
              <a:t>Tropical Cyclone </a:t>
            </a:r>
            <a:r>
              <a:rPr lang="en-US" dirty="0" smtClean="0"/>
              <a:t>Intensity?</a:t>
            </a:r>
            <a:br>
              <a:rPr lang="en-US" dirty="0" smtClean="0"/>
            </a:b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Simple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09" y="1523811"/>
            <a:ext cx="8647447" cy="4690777"/>
          </a:xfrm>
        </p:spPr>
        <p:txBody>
          <a:bodyPr>
            <a:noAutofit/>
          </a:bodyPr>
          <a:lstStyle/>
          <a:p>
            <a:pPr marL="338138" indent="-338138">
              <a:buFont typeface="Arial"/>
              <a:buChar char="•"/>
            </a:pPr>
            <a:r>
              <a:rPr lang="en-US" dirty="0" smtClean="0"/>
              <a:t>In storm centered polar coordinates maximum wind intensity</a:t>
            </a:r>
            <a:r>
              <a:rPr lang="en-US" dirty="0" smtClean="0"/>
              <a:t> (</a:t>
            </a:r>
            <a:r>
              <a:rPr lang="en-US" dirty="0" err="1" smtClean="0"/>
              <a:t>Vmax</a:t>
            </a:r>
            <a:r>
              <a:rPr lang="en-US" dirty="0" smtClean="0"/>
              <a:t>) at </a:t>
            </a:r>
            <a:r>
              <a:rPr lang="en-US" dirty="0" smtClean="0"/>
              <a:t>any (</a:t>
            </a:r>
            <a:r>
              <a:rPr lang="en-US" dirty="0" err="1" smtClean="0"/>
              <a:t>r</a:t>
            </a:r>
            <a:r>
              <a:rPr lang="en-US" dirty="0" smtClean="0"/>
              <a:t>, </a:t>
            </a:r>
            <a:r>
              <a:rPr lang="en-US" dirty="0" err="1" smtClean="0"/>
              <a:t>z</a:t>
            </a:r>
            <a:r>
              <a:rPr lang="en-US" dirty="0" smtClean="0"/>
              <a:t>) is defined</a:t>
            </a:r>
            <a:r>
              <a:rPr lang="en-US" dirty="0" smtClean="0"/>
              <a:t> as </a:t>
            </a:r>
            <a:r>
              <a:rPr lang="en-US" dirty="0" smtClean="0"/>
              <a:t>follows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Hypothesis</a:t>
            </a:r>
            <a:r>
              <a:rPr lang="en-US" dirty="0" smtClean="0"/>
              <a:t>: </a:t>
            </a:r>
            <a:r>
              <a:rPr lang="en-US" sz="3600" i="1" dirty="0" err="1" smtClean="0">
                <a:latin typeface="Symbol"/>
              </a:rPr>
              <a:t>e</a:t>
            </a:r>
            <a:r>
              <a:rPr lang="en-US" dirty="0" smtClean="0"/>
              <a:t> is a  stochastic quantity with variance within observation uncertainty</a:t>
            </a:r>
          </a:p>
          <a:p>
            <a:pPr marL="0" indent="0">
              <a:buFont typeface="Arial"/>
              <a:buChar char="•"/>
            </a:pPr>
            <a:endParaRPr lang="en-US" dirty="0"/>
          </a:p>
          <a:p>
            <a:pPr marL="0" indent="0">
              <a:buFont typeface="Arial"/>
              <a:buChar char="•"/>
            </a:pP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130177" y="2920914"/>
          <a:ext cx="6893173" cy="562708"/>
        </p:xfrm>
        <a:graphic>
          <a:graphicData uri="http://schemas.openxmlformats.org/presentationml/2006/ole">
            <p:oleObj spid="_x0000_s52227" name="Equation" r:id="rId3" imgW="2806700" imgH="228600" progId="Equation.3">
              <p:embed/>
            </p:oleObj>
          </a:graphicData>
        </a:graphic>
      </p:graphicFrame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826442" y="3999528"/>
          <a:ext cx="7860358" cy="673745"/>
        </p:xfrm>
        <a:graphic>
          <a:graphicData uri="http://schemas.openxmlformats.org/presentationml/2006/ole">
            <p:oleObj spid="_x0000_s52228" name="Equation" r:id="rId4" imgW="26670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9699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742861" y="3728752"/>
            <a:ext cx="3633689" cy="2469196"/>
            <a:chOff x="256721" y="1310467"/>
            <a:chExt cx="2783397" cy="1891396"/>
          </a:xfrm>
        </p:grpSpPr>
        <p:pic>
          <p:nvPicPr>
            <p:cNvPr id="4" name="Picture 3" descr="epsilon_PDF_Doppler_HEDAS.png"/>
            <p:cNvPicPr>
              <a:picLocks noChangeAspect="1"/>
            </p:cNvPicPr>
            <p:nvPr/>
          </p:nvPicPr>
          <p:blipFill>
            <a:blip r:embed="rId2" cstate="print"/>
            <a:srcRect l="52869" t="6124" r="8340" b="66221"/>
            <a:stretch>
              <a:fillRect/>
            </a:stretch>
          </p:blipFill>
          <p:spPr>
            <a:xfrm>
              <a:off x="256721" y="1310467"/>
              <a:ext cx="2783397" cy="189139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2733" y="1507937"/>
              <a:ext cx="1453661" cy="293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BT-HEDAS</a:t>
              </a:r>
              <a:endParaRPr lang="en-US" sz="1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20089" y="6191449"/>
            <a:ext cx="3792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 P</a:t>
            </a:r>
            <a:r>
              <a:rPr lang="en-US" sz="1400" dirty="0" smtClean="0"/>
              <a:t>. </a:t>
            </a:r>
            <a:r>
              <a:rPr lang="en-US" sz="1400" dirty="0" err="1" smtClean="0"/>
              <a:t>Reasor</a:t>
            </a:r>
            <a:r>
              <a:rPr lang="en-US" sz="1400" dirty="0" smtClean="0"/>
              <a:t>, E. </a:t>
            </a:r>
            <a:r>
              <a:rPr lang="en-US" sz="1400" dirty="0" err="1" smtClean="0"/>
              <a:t>Uhlhorn</a:t>
            </a:r>
            <a:r>
              <a:rPr lang="en-US" sz="1400" dirty="0" smtClean="0"/>
              <a:t> and </a:t>
            </a:r>
            <a:r>
              <a:rPr lang="en-US" sz="1400" dirty="0" err="1" smtClean="0"/>
              <a:t>B.Klotz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036463" y="1296956"/>
            <a:ext cx="3638023" cy="2542926"/>
            <a:chOff x="6225487" y="2040006"/>
            <a:chExt cx="2918513" cy="2040006"/>
          </a:xfrm>
        </p:grpSpPr>
        <p:pic>
          <p:nvPicPr>
            <p:cNvPr id="11" name="Picture 10" descr="epsilon_PDF_Doppler_HEDAS.png"/>
            <p:cNvPicPr>
              <a:picLocks noChangeAspect="1"/>
            </p:cNvPicPr>
            <p:nvPr/>
          </p:nvPicPr>
          <p:blipFill>
            <a:blip r:embed="rId2" cstate="print"/>
            <a:srcRect l="52575" t="64913" r="6751" b="5259"/>
            <a:stretch>
              <a:fillRect/>
            </a:stretch>
          </p:blipFill>
          <p:spPr>
            <a:xfrm>
              <a:off x="6225487" y="2040006"/>
              <a:ext cx="2918513" cy="204000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547853" y="2161318"/>
              <a:ext cx="17347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BT-Doppler</a:t>
              </a:r>
              <a:r>
                <a:rPr lang="en-US" sz="1800" dirty="0" smtClean="0"/>
                <a:t> </a:t>
              </a:r>
            </a:p>
            <a:p>
              <a:r>
                <a:rPr lang="en-US" sz="1800" dirty="0" smtClean="0"/>
                <a:t>reduced  </a:t>
              </a:r>
              <a:r>
                <a:rPr lang="en-US" sz="1800" dirty="0" smtClean="0"/>
                <a:t>to surface</a:t>
              </a:r>
              <a:endParaRPr lang="en-US" sz="1800" dirty="0"/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35047" y="1351443"/>
            <a:ext cx="3536460" cy="2414016"/>
            <a:chOff x="4945259" y="4309681"/>
            <a:chExt cx="2810420" cy="1918416"/>
          </a:xfrm>
        </p:grpSpPr>
        <p:pic>
          <p:nvPicPr>
            <p:cNvPr id="10" name="Picture 9" descr="epsilon_PDF_Doppler_HEDAS.png"/>
            <p:cNvPicPr>
              <a:picLocks noChangeAspect="1"/>
            </p:cNvPicPr>
            <p:nvPr/>
          </p:nvPicPr>
          <p:blipFill>
            <a:blip r:embed="rId2" cstate="print"/>
            <a:srcRect l="52439" t="35698" r="8393" b="36252"/>
            <a:stretch>
              <a:fillRect/>
            </a:stretch>
          </p:blipFill>
          <p:spPr>
            <a:xfrm>
              <a:off x="4945259" y="4309681"/>
              <a:ext cx="2810420" cy="191841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309953" y="4537259"/>
              <a:ext cx="1570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BT-SFMR</a:t>
              </a:r>
              <a:endParaRPr lang="en-US" sz="1800" dirty="0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8229600" cy="1269937"/>
          </a:xfrm>
        </p:spPr>
        <p:txBody>
          <a:bodyPr/>
          <a:lstStyle/>
          <a:p>
            <a:r>
              <a:rPr lang="en-US" dirty="0" smtClean="0"/>
              <a:t>Uncertainty (</a:t>
            </a:r>
            <a:r>
              <a:rPr lang="en-US" i="1" dirty="0" err="1" smtClean="0">
                <a:latin typeface="Symbol"/>
              </a:rPr>
              <a:t>e</a:t>
            </a:r>
            <a:r>
              <a:rPr lang="en-US" i="1" dirty="0" smtClean="0">
                <a:latin typeface="Symbol"/>
              </a:rPr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950"/>
            <a:ext cx="8229600" cy="850888"/>
          </a:xfrm>
        </p:spPr>
        <p:txBody>
          <a:bodyPr>
            <a:no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9697" y="1296958"/>
            <a:ext cx="8769056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err="1" smtClean="0"/>
              <a:t>PDFs</a:t>
            </a:r>
            <a:r>
              <a:rPr lang="en-US" dirty="0" smtClean="0"/>
              <a:t> suggest </a:t>
            </a:r>
            <a:r>
              <a:rPr lang="en-US" sz="3200" i="1" dirty="0" err="1" smtClean="0">
                <a:latin typeface="Symbol"/>
              </a:rPr>
              <a:t>e</a:t>
            </a:r>
            <a:r>
              <a:rPr lang="en-US" i="1" dirty="0" smtClean="0">
                <a:latin typeface="Symbol"/>
              </a:rPr>
              <a:t> </a:t>
            </a:r>
            <a:r>
              <a:rPr lang="en-US" dirty="0" smtClean="0"/>
              <a:t> is stochastic and </a:t>
            </a:r>
            <a:r>
              <a:rPr lang="en-US" dirty="0" err="1" smtClean="0"/>
              <a:t>Vmax</a:t>
            </a:r>
            <a:r>
              <a:rPr lang="en-US" dirty="0" smtClean="0"/>
              <a:t> can be treated statistically consisting of low-</a:t>
            </a:r>
            <a:r>
              <a:rPr lang="en-US" dirty="0" err="1" smtClean="0"/>
              <a:t>wavenumber</a:t>
            </a:r>
            <a:r>
              <a:rPr lang="en-US" dirty="0" smtClean="0"/>
              <a:t> plus </a:t>
            </a:r>
            <a:r>
              <a:rPr lang="en-US" dirty="0" smtClean="0"/>
              <a:t>residual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Residual standard </a:t>
            </a:r>
            <a:r>
              <a:rPr lang="en-US" dirty="0" smtClean="0"/>
              <a:t>deviation &lt;</a:t>
            </a:r>
            <a:r>
              <a:rPr lang="en-US" dirty="0" err="1" smtClean="0"/>
              <a:t>Vmax</a:t>
            </a:r>
            <a:r>
              <a:rPr lang="en-US" dirty="0" smtClean="0"/>
              <a:t> </a:t>
            </a:r>
            <a:r>
              <a:rPr lang="en-US" dirty="0" smtClean="0"/>
              <a:t>observation error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Residual can be interpreted as maximum </a:t>
            </a:r>
            <a:r>
              <a:rPr lang="en-US" dirty="0" err="1" smtClean="0"/>
              <a:t>Vmax</a:t>
            </a:r>
            <a:r>
              <a:rPr lang="en-US" dirty="0" smtClean="0"/>
              <a:t> error</a:t>
            </a:r>
          </a:p>
          <a:p>
            <a:pPr marL="742950" lvl="1" indent="-285750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PDF suggests </a:t>
            </a:r>
            <a:r>
              <a:rPr lang="en-US" dirty="0" err="1" smtClean="0"/>
              <a:t>Vmax</a:t>
            </a:r>
            <a:r>
              <a:rPr lang="en-US" dirty="0" smtClean="0"/>
              <a:t> is represented in analyses, and is accurate to within observation </a:t>
            </a:r>
            <a:r>
              <a:rPr lang="en-US" dirty="0" smtClean="0"/>
              <a:t>error</a:t>
            </a:r>
            <a:r>
              <a:rPr lang="en-US" dirty="0" smtClean="0"/>
              <a:t> of ~</a:t>
            </a:r>
            <a:r>
              <a:rPr lang="en-US" dirty="0" smtClean="0"/>
              <a:t>4.6 </a:t>
            </a:r>
            <a:r>
              <a:rPr lang="en-US" dirty="0" err="1" smtClean="0"/>
              <a:t>m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Results suggest that </a:t>
            </a:r>
            <a:r>
              <a:rPr lang="en-US" b="1" dirty="0" smtClean="0"/>
              <a:t>if </a:t>
            </a:r>
            <a:r>
              <a:rPr lang="en-US" dirty="0" smtClean="0"/>
              <a:t>low-wavenumber amplitudes and RMW are predictable with negligible errors, </a:t>
            </a:r>
            <a:r>
              <a:rPr lang="en-US" dirty="0" err="1" smtClean="0"/>
              <a:t>Vmax</a:t>
            </a:r>
            <a:r>
              <a:rPr lang="en-US" dirty="0" smtClean="0"/>
              <a:t> should be predictable within observation </a:t>
            </a:r>
            <a:r>
              <a:rPr lang="en-US" dirty="0" smtClean="0"/>
              <a:t>uncertainty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sz="3200" i="1" dirty="0" err="1" smtClean="0">
                <a:latin typeface="Symbol"/>
              </a:rPr>
              <a:t>e</a:t>
            </a:r>
            <a:r>
              <a:rPr lang="en-US" sz="3200" i="1" dirty="0" smtClean="0">
                <a:latin typeface="Symbol"/>
              </a:rPr>
              <a:t> </a:t>
            </a:r>
            <a:r>
              <a:rPr lang="en-US" i="1" dirty="0" smtClean="0">
                <a:latin typeface="Symbol"/>
              </a:rPr>
              <a:t> </a:t>
            </a:r>
            <a:r>
              <a:rPr lang="en-US" dirty="0" smtClean="0">
                <a:latin typeface="Arial"/>
                <a:cs typeface="Arial"/>
              </a:rPr>
              <a:t>is likely predictability limit for 1-min sustained wind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225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46254" y="671594"/>
            <a:ext cx="5879077" cy="1215448"/>
          </a:xfrm>
          <a:effectLst>
            <a:outerShdw blurRad="111125" dist="38100" dir="2700000">
              <a:srgbClr val="000000">
                <a:alpha val="5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7200" b="1" cap="small" dirty="0">
                <a:effectLst>
                  <a:outerShdw blurRad="50800" dist="38100" dir="2700000" sx="109000" sy="109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Reality</a:t>
            </a:r>
            <a:endParaRPr lang="en-US" dirty="0"/>
          </a:p>
        </p:txBody>
      </p:sp>
      <p:pic>
        <p:nvPicPr>
          <p:cNvPr id="6" name="Content Placeholder 5" descr="Screen shot 2012-04-15 at 2.12.48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9654" r="-19654"/>
          <a:stretch>
            <a:fillRect/>
          </a:stretch>
        </p:blipFill>
        <p:spPr>
          <a:xfrm>
            <a:off x="162251" y="1386484"/>
            <a:ext cx="8839200" cy="4876800"/>
          </a:xfrm>
        </p:spPr>
      </p:pic>
      <p:sp>
        <p:nvSpPr>
          <p:cNvPr id="7" name="TextBox 6"/>
          <p:cNvSpPr txBox="1"/>
          <p:nvPr/>
        </p:nvSpPr>
        <p:spPr>
          <a:xfrm>
            <a:off x="7060558" y="6278106"/>
            <a:ext cx="2057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Uhlhorn &amp; Nolan (2011)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80" y="1301716"/>
            <a:ext cx="8161337" cy="5226050"/>
          </a:xfrm>
        </p:spPr>
        <p:txBody>
          <a:bodyPr/>
          <a:lstStyle/>
          <a:p>
            <a:pPr marL="482600" indent="-457200">
              <a:buFont typeface="Arial"/>
              <a:buChar char="•"/>
            </a:pPr>
            <a:r>
              <a:rPr lang="en-US" dirty="0" smtClean="0">
                <a:cs typeface="Arial"/>
              </a:rPr>
              <a:t>NOAA’s </a:t>
            </a:r>
            <a:r>
              <a:rPr lang="en-US" dirty="0">
                <a:cs typeface="Arial"/>
              </a:rPr>
              <a:t>National Weather Service (NWS) m</a:t>
            </a:r>
            <a:r>
              <a:rPr lang="en-US" dirty="0" smtClean="0">
                <a:cs typeface="Arial"/>
              </a:rPr>
              <a:t>ission is </a:t>
            </a:r>
            <a:r>
              <a:rPr lang="en-US" dirty="0">
                <a:cs typeface="Arial"/>
              </a:rPr>
              <a:t>to fulfill this commitment through building a </a:t>
            </a:r>
            <a:r>
              <a:rPr lang="en-US" b="1" dirty="0">
                <a:cs typeface="Arial"/>
              </a:rPr>
              <a:t>Weather Ready Nation</a:t>
            </a:r>
            <a:r>
              <a:rPr lang="en-US" dirty="0">
                <a:cs typeface="Arial"/>
              </a:rPr>
              <a:t>.  </a:t>
            </a:r>
            <a:endParaRPr lang="en-US" dirty="0" smtClean="0">
              <a:cs typeface="Arial"/>
            </a:endParaRPr>
          </a:p>
          <a:p>
            <a:pPr marL="482600" indent="-457200">
              <a:buFont typeface="Arial"/>
              <a:buChar char="•"/>
            </a:pPr>
            <a:r>
              <a:rPr lang="en-US" dirty="0" smtClean="0">
                <a:cs typeface="Arial"/>
              </a:rPr>
              <a:t>NWS </a:t>
            </a:r>
            <a:r>
              <a:rPr lang="en-US" dirty="0">
                <a:cs typeface="Arial"/>
              </a:rPr>
              <a:t>must contribute to hazard resiliency by continually assessing and improving its services to the Nation. </a:t>
            </a:r>
            <a:endParaRPr lang="en-US" dirty="0" smtClean="0">
              <a:cs typeface="Arial"/>
            </a:endParaRPr>
          </a:p>
          <a:p>
            <a:pPr marL="482600" indent="-457200">
              <a:buFont typeface="Arial"/>
              <a:buChar char="•"/>
            </a:pPr>
            <a:r>
              <a:rPr lang="en-US" dirty="0" smtClean="0">
                <a:cs typeface="Arial"/>
              </a:rPr>
              <a:t>Hurricane Irene (2011):</a:t>
            </a:r>
          </a:p>
          <a:p>
            <a:pPr lvl="1">
              <a:lnSpc>
                <a:spcPct val="95000"/>
              </a:lnSpc>
              <a:buClrTx/>
              <a:buFont typeface="Arial"/>
              <a:buChar char="•"/>
              <a:defRPr/>
            </a:pPr>
            <a:r>
              <a:rPr lang="en-US" sz="2000" dirty="0">
                <a:cs typeface="Arial"/>
              </a:rPr>
              <a:t>41 deaths</a:t>
            </a:r>
          </a:p>
          <a:p>
            <a:pPr lvl="1">
              <a:lnSpc>
                <a:spcPct val="95000"/>
              </a:lnSpc>
              <a:buClrTx/>
              <a:buFont typeface="Arial"/>
              <a:buChar char="•"/>
              <a:defRPr/>
            </a:pPr>
            <a:r>
              <a:rPr lang="en-US" sz="2000" dirty="0">
                <a:cs typeface="Arial"/>
              </a:rPr>
              <a:t>$7 to $10 Billion damage</a:t>
            </a:r>
          </a:p>
          <a:p>
            <a:pPr lvl="1">
              <a:lnSpc>
                <a:spcPct val="95000"/>
              </a:lnSpc>
              <a:buClrTx/>
              <a:buFont typeface="Arial"/>
              <a:buChar char="•"/>
              <a:defRPr/>
            </a:pPr>
            <a:r>
              <a:rPr lang="en-US" sz="2000" dirty="0">
                <a:cs typeface="Arial"/>
              </a:rPr>
              <a:t>Major infrastructure losses</a:t>
            </a:r>
          </a:p>
          <a:p>
            <a:pPr lvl="1">
              <a:lnSpc>
                <a:spcPct val="95000"/>
              </a:lnSpc>
              <a:buClrTx/>
              <a:buFont typeface="Arial"/>
              <a:buChar char="•"/>
              <a:defRPr/>
            </a:pPr>
            <a:r>
              <a:rPr lang="en-US" sz="2000" dirty="0">
                <a:cs typeface="Arial"/>
              </a:rPr>
              <a:t>Power lost to 8 million</a:t>
            </a:r>
          </a:p>
          <a:p>
            <a:pPr marL="482600" indent="-457200">
              <a:buFont typeface="Arial"/>
              <a:buChar char="•"/>
            </a:pPr>
            <a:endParaRPr lang="en-US" dirty="0" smtClean="0"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05355" y="3851333"/>
            <a:ext cx="4059237" cy="2630488"/>
            <a:chOff x="4913313" y="3863247"/>
            <a:chExt cx="4059237" cy="2630488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313" y="3863247"/>
              <a:ext cx="3833812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7086600" y="6071460"/>
              <a:ext cx="1885950" cy="17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572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573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145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717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289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861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433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5000"/>
                </a:lnSpc>
                <a:defRPr/>
              </a:pPr>
              <a:r>
                <a:rPr lang="en-US" sz="1200" smtClean="0">
                  <a:solidFill>
                    <a:srgbClr val="FFFFFF"/>
                  </a:solidFill>
                  <a:latin typeface="Arial"/>
                  <a:cs typeface="Arial"/>
                </a:rPr>
                <a:t>Hatteras Island, N.C.</a:t>
              </a:r>
            </a:p>
          </p:txBody>
        </p:sp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5310188" y="6347685"/>
              <a:ext cx="1495425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572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573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145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717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289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861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433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5000"/>
                </a:lnSpc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Jim R. Bounds/AP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05355" y="3863633"/>
            <a:ext cx="4059237" cy="2621832"/>
            <a:chOff x="6613525" y="3352800"/>
            <a:chExt cx="3713163" cy="2452528"/>
          </a:xfrm>
        </p:grpSpPr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525" y="3352800"/>
              <a:ext cx="3546475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8067675" y="5667375"/>
              <a:ext cx="2259013" cy="137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572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573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145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717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289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861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433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5000"/>
                </a:lnSpc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Brendan Hoffman/Getty Images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6619875" y="5380038"/>
              <a:ext cx="1722438" cy="165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572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573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145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717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289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861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433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5000"/>
                </a:lnSpc>
                <a:defRPr/>
              </a:pPr>
              <a:r>
                <a:rPr lang="en-US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Virginia Beach, </a:t>
              </a:r>
              <a:r>
                <a:rPr lang="en-US" sz="12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Va</a:t>
              </a:r>
              <a:endParaRPr lang="en-US" sz="1200" dirty="0" smtClea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82312" y="3889143"/>
            <a:ext cx="3877013" cy="2594898"/>
            <a:chOff x="4486275" y="5086350"/>
            <a:chExt cx="3663950" cy="2331176"/>
          </a:xfrm>
        </p:grpSpPr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438" y="5086350"/>
              <a:ext cx="3633787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4943475" y="7285038"/>
              <a:ext cx="2736850" cy="13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572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573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145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717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289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861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433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5000"/>
                </a:lnSpc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Austen Danforth/Bennington Banner/AP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4486275" y="7056438"/>
              <a:ext cx="1395413" cy="158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572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573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145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717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289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861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433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5000"/>
                </a:lnSpc>
                <a:defRPr/>
              </a:pPr>
              <a:r>
                <a:rPr lang="en-US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Woodford, Vt.</a:t>
              </a: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125413"/>
            <a:ext cx="8458284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/>
                <a:ea typeface="ＭＳ Ｐゴシック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9pPr>
          </a:lstStyle>
          <a:p>
            <a:pPr defTabSz="457200" eaLnBrk="1" hangingPunct="1"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dirty="0" smtClean="0">
                <a:ea typeface="Calibri" charset="0"/>
                <a:cs typeface="Arial"/>
              </a:rPr>
              <a:t>Improvements still needed!</a:t>
            </a:r>
            <a:endParaRPr lang="en-GB" sz="4800" dirty="0"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294435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 descr="AL_inerr (trend).gif"/>
          <p:cNvPicPr>
            <a:picLocks noChangeAspect="1"/>
          </p:cNvPicPr>
          <p:nvPr/>
        </p:nvPicPr>
        <p:blipFill>
          <a:blip r:embed="rId3" cstate="print"/>
          <a:srcRect l="-201" r="-201"/>
          <a:stretch>
            <a:fillRect/>
          </a:stretch>
        </p:blipFill>
        <p:spPr bwMode="auto">
          <a:xfrm>
            <a:off x="1552732" y="1322354"/>
            <a:ext cx="6232394" cy="5029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4727385" y="4979808"/>
            <a:ext cx="2667000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prstClr val="black"/>
                </a:solidFill>
                <a:latin typeface="+mj-lt"/>
              </a:rPr>
              <a:t>No progress with intensity in last 15-20 years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Calibri" charset="0"/>
                <a:cs typeface="Arial"/>
              </a:rPr>
              <a:t>Forecas</a:t>
            </a:r>
            <a:r>
              <a:rPr lang="en-US" sz="5400" kern="0" dirty="0" err="1" smtClean="0">
                <a:solidFill>
                  <a:schemeClr val="bg1"/>
                </a:solidFill>
                <a:latin typeface="Arial"/>
                <a:ea typeface="Calibri" charset="0"/>
                <a:cs typeface="Arial"/>
              </a:rPr>
              <a:t>t</a:t>
            </a:r>
            <a:r>
              <a:rPr lang="en-US" sz="5400" kern="0" dirty="0" smtClean="0">
                <a:solidFill>
                  <a:schemeClr val="bg1"/>
                </a:solidFill>
                <a:latin typeface="Arial"/>
                <a:ea typeface="Calibri" charset="0"/>
                <a:cs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Calibri" charset="0"/>
                <a:cs typeface="Arial"/>
              </a:rPr>
              <a:t>Reality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Calibri" charset="0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</a:t>
            </a:r>
            <a:r>
              <a:rPr lang="en-US" dirty="0" smtClean="0"/>
              <a:t>Reality</a:t>
            </a:r>
            <a:endParaRPr lang="en-US" dirty="0"/>
          </a:p>
        </p:txBody>
      </p:sp>
      <p:pic>
        <p:nvPicPr>
          <p:cNvPr id="6" name="Content Placeholder 5" descr="Irene_BT_intensity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090" r="-13090"/>
          <a:stretch>
            <a:fillRect/>
          </a:stretch>
        </p:blipFill>
        <p:spPr>
          <a:xfrm>
            <a:off x="-23975" y="1334670"/>
            <a:ext cx="9167975" cy="50581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Reality</a:t>
            </a:r>
            <a:endParaRPr lang="en-US" dirty="0"/>
          </a:p>
        </p:txBody>
      </p:sp>
      <p:pic>
        <p:nvPicPr>
          <p:cNvPr id="4" name="Content Placeholder 3" descr="Wilma-T2-10mGills-Speed-mph-AZ.png"/>
          <p:cNvPicPr>
            <a:picLocks noGrp="1" noChangeAspect="1"/>
          </p:cNvPicPr>
          <p:nvPr>
            <p:ph idx="1"/>
          </p:nvPr>
        </p:nvPicPr>
        <p:blipFill>
          <a:blip r:embed="rId2"/>
          <a:srcRect l="5727" r="8544" b="51461"/>
          <a:stretch>
            <a:fillRect/>
          </a:stretch>
        </p:blipFill>
        <p:spPr>
          <a:xfrm>
            <a:off x="175652" y="1324182"/>
            <a:ext cx="8780336" cy="3728547"/>
          </a:xfrm>
        </p:spPr>
      </p:pic>
      <p:sp>
        <p:nvSpPr>
          <p:cNvPr id="5" name="TextBox 4"/>
          <p:cNvSpPr txBox="1"/>
          <p:nvPr/>
        </p:nvSpPr>
        <p:spPr>
          <a:xfrm>
            <a:off x="6524852" y="4691454"/>
            <a:ext cx="2236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FCMP webpage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2910" r="3792" b="714"/>
          <a:stretch>
            <a:fillRect/>
          </a:stretch>
        </p:blipFill>
        <p:spPr bwMode="auto">
          <a:xfrm>
            <a:off x="349349" y="1486098"/>
            <a:ext cx="3393374" cy="4470705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7" name="Rectangle 6"/>
          <p:cNvSpPr/>
          <p:nvPr/>
        </p:nvSpPr>
        <p:spPr>
          <a:xfrm>
            <a:off x="6701772" y="1918416"/>
            <a:ext cx="648559" cy="2512855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202681" y="2094049"/>
            <a:ext cx="8725658" cy="3529581"/>
            <a:chOff x="67560" y="2418286"/>
            <a:chExt cx="6153993" cy="2489328"/>
          </a:xfrm>
        </p:grpSpPr>
        <p:pic>
          <p:nvPicPr>
            <p:cNvPr id="14" name="Picture 10" descr="mwr-d-10-05075.1-f7.gif"/>
            <p:cNvPicPr>
              <a:picLocks noChangeAspect="1"/>
            </p:cNvPicPr>
            <p:nvPr/>
          </p:nvPicPr>
          <p:blipFill>
            <a:blip r:embed="rId2"/>
            <a:srcRect r="49231" b="68800"/>
            <a:stretch>
              <a:fillRect/>
            </a:stretch>
          </p:blipFill>
          <p:spPr bwMode="auto">
            <a:xfrm>
              <a:off x="210561" y="2418286"/>
              <a:ext cx="3091790" cy="2447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1" descr="mwr-d-10-05075.1-f7.gif"/>
            <p:cNvPicPr>
              <a:picLocks noChangeAspect="1"/>
            </p:cNvPicPr>
            <p:nvPr/>
          </p:nvPicPr>
          <p:blipFill>
            <a:blip r:embed="rId2"/>
            <a:srcRect l="49231" t="33600" b="35201"/>
            <a:stretch>
              <a:fillRect/>
            </a:stretch>
          </p:blipFill>
          <p:spPr bwMode="auto">
            <a:xfrm>
              <a:off x="3141269" y="2418286"/>
              <a:ext cx="3080284" cy="2446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408815" y="4741659"/>
              <a:ext cx="473384" cy="1659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R*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406914" y="4741659"/>
              <a:ext cx="473384" cy="1659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R*</a:t>
              </a:r>
            </a:p>
          </p:txBody>
        </p:sp>
        <p:grpSp>
          <p:nvGrpSpPr>
            <p:cNvPr id="23" name="Group 30"/>
            <p:cNvGrpSpPr>
              <a:grpSpLocks/>
            </p:cNvGrpSpPr>
            <p:nvPr/>
          </p:nvGrpSpPr>
          <p:grpSpPr bwMode="auto">
            <a:xfrm>
              <a:off x="67560" y="2501262"/>
              <a:ext cx="5759506" cy="1742529"/>
              <a:chOff x="144" y="1776"/>
              <a:chExt cx="3504" cy="1008"/>
            </a:xfrm>
          </p:grpSpPr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134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/>
                  <a:t>Mean Tangential Wind</a:t>
                </a:r>
              </a:p>
            </p:txBody>
          </p:sp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2352" y="1776"/>
                <a:ext cx="1296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/>
                  <a:t>Mean Radial Wind</a:t>
                </a:r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 flipV="1">
                <a:off x="144" y="1968"/>
                <a:ext cx="144" cy="7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/>
                  <a:t>Height (km)</a:t>
                </a:r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 flipV="1">
                <a:off x="1968" y="2016"/>
                <a:ext cx="144" cy="7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/>
                  <a:t>Height (km)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Reality</a:t>
            </a:r>
            <a:endParaRPr lang="en-US" dirty="0"/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1121481" y="1296957"/>
            <a:ext cx="6728795" cy="4648312"/>
            <a:chOff x="3936" y="1728"/>
            <a:chExt cx="1632" cy="1297"/>
          </a:xfrm>
        </p:grpSpPr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4080" y="1776"/>
              <a:ext cx="124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TKE</a:t>
              </a:r>
            </a:p>
          </p:txBody>
        </p:sp>
        <p:pic>
          <p:nvPicPr>
            <p:cNvPr id="16" name="Picture 6" descr="mwr-d-10-0507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1728"/>
              <a:ext cx="1536" cy="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4272" y="1776"/>
              <a:ext cx="100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Mean TKE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 flipV="1">
              <a:off x="3936" y="2064"/>
              <a:ext cx="144" cy="7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Height (km)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060558" y="6183537"/>
            <a:ext cx="1721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Rogers et al (2012)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Reality</a:t>
            </a:r>
            <a:endParaRPr lang="en-US" dirty="0"/>
          </a:p>
        </p:txBody>
      </p:sp>
      <p:pic>
        <p:nvPicPr>
          <p:cNvPr id="6" name="Picture 5" descr="Screen shot 2012-04-15 at 2.10.0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87" y="1335773"/>
            <a:ext cx="7838264" cy="5067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60558" y="6251086"/>
            <a:ext cx="2057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Uhlhorn &amp; Nolan (2011)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121469" y="1233621"/>
            <a:ext cx="2188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Instantaneous </a:t>
            </a:r>
            <a:r>
              <a:rPr lang="en-US" sz="1600" dirty="0" err="1" smtClean="0"/>
              <a:t>Vmax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93168" y="1233621"/>
            <a:ext cx="1277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1-min </a:t>
            </a:r>
            <a:r>
              <a:rPr lang="en-US" sz="1600" dirty="0" err="1" smtClean="0"/>
              <a:t>Vmax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864050" y="1233621"/>
            <a:ext cx="1408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10-min </a:t>
            </a:r>
            <a:r>
              <a:rPr lang="en-US" sz="1600" dirty="0" err="1" smtClean="0"/>
              <a:t>Vmax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202676" y="2422498"/>
            <a:ext cx="743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983" y="4952653"/>
            <a:ext cx="743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13609" y="2701548"/>
            <a:ext cx="229698" cy="229698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717391" y="2714381"/>
            <a:ext cx="229698" cy="229698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949083" y="2713257"/>
            <a:ext cx="229698" cy="229698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766564" y="4372986"/>
            <a:ext cx="229698" cy="229698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62887" y="4329991"/>
            <a:ext cx="229698" cy="229698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228985" y="4328866"/>
            <a:ext cx="229698" cy="229698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Reality</a:t>
            </a:r>
            <a:endParaRPr lang="en-US" sz="4400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1114032" y="1308248"/>
            <a:ext cx="7052076" cy="512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24124" y="6616960"/>
            <a:ext cx="2082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D. </a:t>
            </a:r>
            <a:r>
              <a:rPr lang="en-US" sz="1200" dirty="0" err="1" smtClean="0"/>
              <a:t>Zelinsky</a:t>
            </a:r>
            <a:r>
              <a:rPr lang="en-US" sz="1200" dirty="0" smtClean="0"/>
              <a:t> (NHC)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003714" y="2066551"/>
            <a:ext cx="92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Minimum pressure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102072" y="5434325"/>
            <a:ext cx="6534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/>
                </a:solidFill>
              </a:rPr>
              <a:t>Peak wind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7607081" y="2404749"/>
            <a:ext cx="472848" cy="418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1"/>
          </p:cNvCxnSpPr>
          <p:nvPr/>
        </p:nvCxnSpPr>
        <p:spPr>
          <a:xfrm rot="10800000">
            <a:off x="7607052" y="5417500"/>
            <a:ext cx="495021" cy="24765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11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Conundrum</a:t>
            </a:r>
            <a:endParaRPr lang="en-US" dirty="0"/>
          </a:p>
        </p:txBody>
      </p:sp>
      <p:pic>
        <p:nvPicPr>
          <p:cNvPr id="4" name="Picture 3" descr="Screen shot 2012-04-15 at 2.27.33 PM.png"/>
          <p:cNvPicPr>
            <a:picLocks noChangeAspect="1"/>
          </p:cNvPicPr>
          <p:nvPr/>
        </p:nvPicPr>
        <p:blipFill>
          <a:blip r:embed="rId2"/>
          <a:srcRect t="1654" b="3933"/>
          <a:stretch>
            <a:fillRect/>
          </a:stretch>
        </p:blipFill>
        <p:spPr>
          <a:xfrm>
            <a:off x="1308831" y="1373544"/>
            <a:ext cx="6570072" cy="49172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2463468" y="3797079"/>
            <a:ext cx="399025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60558" y="6278106"/>
            <a:ext cx="2057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Uhlhorn &amp; Nolan (2011)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17544" y="1947052"/>
            <a:ext cx="2415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Wavenumber</a:t>
            </a:r>
            <a:r>
              <a:rPr lang="en-US" dirty="0" smtClean="0">
                <a:solidFill>
                  <a:srgbClr val="FF0000"/>
                </a:solidFill>
              </a:rPr>
              <a:t> 34 or 3.1 km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Marks(200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45" y="1324784"/>
            <a:ext cx="6519399" cy="5009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Solution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4583" y="1672772"/>
            <a:ext cx="8907853" cy="4119498"/>
            <a:chOff x="127811" y="2064561"/>
            <a:chExt cx="8907853" cy="4119498"/>
          </a:xfrm>
        </p:grpSpPr>
        <p:grpSp>
          <p:nvGrpSpPr>
            <p:cNvPr id="17" name="Group 1"/>
            <p:cNvGrpSpPr/>
            <p:nvPr/>
          </p:nvGrpSpPr>
          <p:grpSpPr>
            <a:xfrm>
              <a:off x="127811" y="2064561"/>
              <a:ext cx="8907853" cy="4119498"/>
              <a:chOff x="688115" y="2455245"/>
              <a:chExt cx="7902159" cy="3091064"/>
            </a:xfrm>
          </p:grpSpPr>
          <p:pic>
            <p:nvPicPr>
              <p:cNvPr id="39" name="Picture 38"/>
              <p:cNvPicPr>
                <a:picLocks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806900" y="2700952"/>
                <a:ext cx="2743200" cy="274320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3326178" y="2700952"/>
                <a:ext cx="2743200" cy="27432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5847074" y="2700952"/>
                <a:ext cx="2743200" cy="2743200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1154897" y="2455245"/>
                <a:ext cx="7080723" cy="254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cs typeface="Courier"/>
                  </a:rPr>
                  <a:t>Variance Explained (%) by Wavenumber Components of 1-km Tangential Wind Speed</a:t>
                </a:r>
                <a:endParaRPr lang="en-US" sz="1600" dirty="0">
                  <a:cs typeface="Courier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587680" y="2714682"/>
                <a:ext cx="11498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cs typeface="Courier"/>
                  </a:rPr>
                  <a:t>Wavenumber 0</a:t>
                </a:r>
                <a:endParaRPr lang="en-US" sz="1200" dirty="0">
                  <a:cs typeface="Courier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22189" y="2714682"/>
                <a:ext cx="11498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cs typeface="Courier"/>
                  </a:rPr>
                  <a:t>Wavenumber 1</a:t>
                </a:r>
                <a:endParaRPr lang="en-US" sz="1200" dirty="0">
                  <a:cs typeface="Courier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636103" y="2714682"/>
                <a:ext cx="11498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cs typeface="Courier"/>
                  </a:rPr>
                  <a:t>Wavenumber 2</a:t>
                </a:r>
                <a:endParaRPr lang="en-US" sz="1200" dirty="0">
                  <a:cs typeface="Courier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548269" y="5346049"/>
                <a:ext cx="1346093" cy="200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>
                    <a:cs typeface="Courier"/>
                  </a:rPr>
                  <a:t>HEDAS Analysis (%)</a:t>
                </a:r>
                <a:endParaRPr lang="en-US" sz="1100" dirty="0">
                  <a:cs typeface="Courier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023190" y="5346049"/>
                <a:ext cx="1346093" cy="200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>
                    <a:cs typeface="Courier"/>
                  </a:rPr>
                  <a:t>HEDAS Analysis (%)</a:t>
                </a:r>
                <a:endParaRPr lang="en-US" sz="1100" dirty="0">
                  <a:cs typeface="Courier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505158" y="5346049"/>
                <a:ext cx="1346093" cy="200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>
                    <a:cs typeface="Courier"/>
                  </a:rPr>
                  <a:t>HEDAS Analysis (%)</a:t>
                </a:r>
                <a:endParaRPr lang="en-US" sz="1100" dirty="0">
                  <a:cs typeface="Courier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16200000">
                <a:off x="240830" y="3960921"/>
                <a:ext cx="1131561" cy="23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>
                    <a:cs typeface="Courier"/>
                  </a:rPr>
                  <a:t>Radar Observed (%)</a:t>
                </a:r>
                <a:endParaRPr lang="en-US" sz="1100" dirty="0">
                  <a:cs typeface="Courier"/>
                </a:endParaRPr>
              </a:p>
            </p:txBody>
          </p:sp>
        </p:grpSp>
        <p:sp>
          <p:nvSpPr>
            <p:cNvPr id="18" name="Oval 2"/>
            <p:cNvSpPr/>
            <p:nvPr/>
          </p:nvSpPr>
          <p:spPr>
            <a:xfrm>
              <a:off x="6081373" y="2581107"/>
              <a:ext cx="371679" cy="37167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29748" y="2591433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16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56950" y="2599291"/>
              <a:ext cx="527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100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249873" y="2568317"/>
              <a:ext cx="371679" cy="37167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4151" y="2607149"/>
              <a:ext cx="527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100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77074" y="2576175"/>
              <a:ext cx="371679" cy="37167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556878" y="5490128"/>
              <a:ext cx="371679" cy="37167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05253" y="5500454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16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59656" y="5505847"/>
              <a:ext cx="527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100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852579" y="5474873"/>
              <a:ext cx="371679" cy="37167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06858" y="5503383"/>
              <a:ext cx="527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100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699781" y="5472409"/>
              <a:ext cx="371679" cy="37167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3998929" y="2766946"/>
              <a:ext cx="10325" cy="2911488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392907" y="2754155"/>
              <a:ext cx="10325" cy="2911488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657095" y="2764479"/>
              <a:ext cx="10325" cy="2911488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413812" y="4800088"/>
              <a:ext cx="2502362" cy="10551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6230039" y="5211370"/>
              <a:ext cx="2502362" cy="10551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41013" y="3693678"/>
              <a:ext cx="2502362" cy="10551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830144" y="4672034"/>
              <a:ext cx="67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</a:rPr>
                <a:t>2-3%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01894" y="4785558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</a:rPr>
                <a:t>20-30%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80720" y="3242334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</a:rPr>
                <a:t>70-</a:t>
              </a:r>
              <a:r>
                <a:rPr lang="en-US" sz="1600" b="1" dirty="0">
                  <a:solidFill>
                    <a:srgbClr val="008000"/>
                  </a:solidFill>
                </a:rPr>
                <a:t>8</a:t>
              </a:r>
              <a:r>
                <a:rPr lang="en-US" sz="1600" b="1" dirty="0" smtClean="0">
                  <a:solidFill>
                    <a:srgbClr val="008000"/>
                  </a:solidFill>
                </a:rPr>
                <a:t>0%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849281" y="6039511"/>
            <a:ext cx="1940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(courtesy A. </a:t>
            </a:r>
            <a:r>
              <a:rPr lang="en-US" sz="1600" dirty="0" err="1" smtClean="0"/>
              <a:t>Aksoy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17897</TotalTime>
  <Words>653</Words>
  <Application>Microsoft Macintosh PowerPoint</Application>
  <PresentationFormat>On-screen Show (4:3)</PresentationFormat>
  <Paragraphs>105</Paragraphs>
  <Slides>15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Equation</vt:lpstr>
      <vt:lpstr>Can We Hope to Improve Prediction of Tropical Cyclone Intensity? </vt:lpstr>
      <vt:lpstr>Slide 2</vt:lpstr>
      <vt:lpstr>Observation Reality</vt:lpstr>
      <vt:lpstr>Observation Reality</vt:lpstr>
      <vt:lpstr>Observation Reality</vt:lpstr>
      <vt:lpstr>Model Reality</vt:lpstr>
      <vt:lpstr>Model Reality</vt:lpstr>
      <vt:lpstr>Sampling Conundrum</vt:lpstr>
      <vt:lpstr>Potential Solution</vt:lpstr>
      <vt:lpstr>Simple Model </vt:lpstr>
      <vt:lpstr>Uncertainty (e)</vt:lpstr>
      <vt:lpstr>Conclusions</vt:lpstr>
      <vt:lpstr>Questions?</vt:lpstr>
      <vt:lpstr>Model Reality</vt:lpstr>
      <vt:lpstr>Slide 15</vt:lpstr>
    </vt:vector>
  </TitlesOfParts>
  <Manager>Tim McClung</Manager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Nation's Hurricane Program: An Interagency Success Story</dc:title>
  <dc:subject>Hurricanes, Hurricane Research</dc:subject>
  <dc:creator>Kandis Boyd</dc:creator>
  <cp:lastModifiedBy>Frank Marks</cp:lastModifiedBy>
  <cp:revision>448</cp:revision>
  <cp:lastPrinted>2009-09-22T14:42:08Z</cp:lastPrinted>
  <dcterms:created xsi:type="dcterms:W3CDTF">2012-04-19T13:04:38Z</dcterms:created>
  <dcterms:modified xsi:type="dcterms:W3CDTF">2012-04-20T11:55:27Z</dcterms:modified>
</cp:coreProperties>
</file>