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561" r:id="rId2"/>
    <p:sldId id="601" r:id="rId3"/>
    <p:sldId id="603" r:id="rId4"/>
    <p:sldId id="629" r:id="rId5"/>
    <p:sldId id="623" r:id="rId6"/>
    <p:sldId id="625" r:id="rId7"/>
    <p:sldId id="642" r:id="rId8"/>
    <p:sldId id="626" r:id="rId9"/>
    <p:sldId id="627" r:id="rId10"/>
    <p:sldId id="644" r:id="rId11"/>
    <p:sldId id="630" r:id="rId12"/>
    <p:sldId id="643" r:id="rId13"/>
    <p:sldId id="607" r:id="rId14"/>
    <p:sldId id="624" r:id="rId15"/>
    <p:sldId id="628" r:id="rId16"/>
    <p:sldId id="645" r:id="rId17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A50021"/>
    <a:srgbClr val="D1F0D0"/>
    <a:srgbClr val="FD0DFB"/>
    <a:srgbClr val="9999FF"/>
    <a:srgbClr val="FF3300"/>
    <a:srgbClr val="C0C0C0"/>
    <a:srgbClr val="000066"/>
    <a:srgbClr val="6666FF"/>
    <a:srgbClr val="3333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98" autoAdjust="0"/>
  </p:normalViewPr>
  <p:slideViewPr>
    <p:cSldViewPr snapToGrid="0">
      <p:cViewPr varScale="1">
        <p:scale>
          <a:sx n="165" d="100"/>
          <a:sy n="165" d="100"/>
        </p:scale>
        <p:origin x="-104" y="-624"/>
      </p:cViewPr>
      <p:guideLst>
        <p:guide orient="horz" pos="7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-1836" y="-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Relationship Id="rId2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F27DEBDD-BDFF-9C49-9494-6A4EBD8FA7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510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4838"/>
            <a:ext cx="5607050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8818E52F-AD2C-554D-854C-D2C491234C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1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7A0757-10F4-D84F-8E7B-379AC22A625C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400" dirty="0" smtClean="0">
                <a:latin typeface="Arial" charset="0"/>
              </a:rPr>
              <a:t>Hurricane </a:t>
            </a:r>
            <a:r>
              <a:rPr lang="en-US" sz="1400" dirty="0" err="1" smtClean="0">
                <a:latin typeface="Arial" charset="0"/>
              </a:rPr>
              <a:t>Edouard</a:t>
            </a:r>
            <a:r>
              <a:rPr lang="en-US" sz="1400" dirty="0" smtClean="0">
                <a:latin typeface="Arial" charset="0"/>
              </a:rPr>
              <a:t> 16 September 2014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55D3C4-7D4F-B94C-8B5A-629C0C168734}" type="slidenum">
              <a:rPr lang="en-US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Rectangle 3"/>
          <p:cNvSpPr>
            <a:spLocks noGrp="1"/>
          </p:cNvSpPr>
          <p:nvPr>
            <p:ph type="body" idx="1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dirty="0" smtClean="0">
                <a:latin typeface="Calibri" charset="0"/>
              </a:rPr>
              <a:t>Map shows flight tracks for all of the NOAA missions (color coded are the flight level winds for the P-3 missions, dropsonde symbols denote G-IV patterns)</a:t>
            </a:r>
          </a:p>
          <a:p>
            <a:pPr>
              <a:defRPr/>
            </a:pPr>
            <a:endParaRPr lang="en-US" dirty="0" smtClean="0">
              <a:latin typeface="Calibri" charset="0"/>
            </a:endParaRPr>
          </a:p>
          <a:p>
            <a:pPr>
              <a:defRPr/>
            </a:pPr>
            <a:r>
              <a:rPr lang="en-US" dirty="0" smtClean="0">
                <a:latin typeface="Calibri" charset="0"/>
              </a:rPr>
              <a:t>Flight track plots courtesy of Tropical Atlantic - http://</a:t>
            </a:r>
            <a:r>
              <a:rPr lang="en-US" dirty="0" err="1" smtClean="0">
                <a:latin typeface="Calibri" charset="0"/>
              </a:rPr>
              <a:t>tropicalatlantic.com</a:t>
            </a:r>
            <a:r>
              <a:rPr lang="en-US" dirty="0" smtClean="0">
                <a:latin typeface="Calibri" charset="0"/>
              </a:rPr>
              <a:t>/recon/</a:t>
            </a:r>
          </a:p>
          <a:p>
            <a:pPr>
              <a:defRPr/>
            </a:pPr>
            <a:r>
              <a:rPr lang="en-US" dirty="0" smtClean="0">
                <a:latin typeface="Calibri" charset="0"/>
              </a:rPr>
              <a:t>Model data available at: http://</a:t>
            </a:r>
            <a:r>
              <a:rPr lang="en-US" dirty="0" err="1" smtClean="0">
                <a:latin typeface="Calibri" charset="0"/>
              </a:rPr>
              <a:t>www.emc.ncep.noaa.gov</a:t>
            </a:r>
            <a:r>
              <a:rPr lang="en-US" dirty="0" smtClean="0">
                <a:latin typeface="Calibri" charset="0"/>
              </a:rPr>
              <a:t>/</a:t>
            </a:r>
            <a:r>
              <a:rPr lang="en-US" dirty="0" err="1" smtClean="0">
                <a:latin typeface="Calibri" charset="0"/>
              </a:rPr>
              <a:t>gc_wmb</a:t>
            </a:r>
            <a:r>
              <a:rPr lang="en-US" dirty="0" smtClean="0">
                <a:latin typeface="Calibri" charset="0"/>
              </a:rPr>
              <a:t>/</a:t>
            </a:r>
            <a:r>
              <a:rPr lang="en-US" dirty="0" err="1" smtClean="0">
                <a:latin typeface="Calibri" charset="0"/>
              </a:rPr>
              <a:t>vxt</a:t>
            </a:r>
            <a:r>
              <a:rPr lang="en-US" dirty="0" smtClean="0">
                <a:latin typeface="Calibri" charset="0"/>
              </a:rPr>
              <a:t>/RT_ATLANTIC/ARTHUR01L/</a:t>
            </a:r>
            <a:endParaRPr lang="en-US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Rectangle 3"/>
          <p:cNvSpPr>
            <a:spLocks noGrp="1"/>
          </p:cNvSpPr>
          <p:nvPr>
            <p:ph type="body" idx="1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dirty="0" smtClean="0">
                <a:latin typeface="Calibri" charset="0"/>
              </a:rPr>
              <a:t>84 cases in</a:t>
            </a:r>
            <a:r>
              <a:rPr lang="en-US" baseline="0" dirty="0" smtClean="0">
                <a:latin typeface="Calibri" charset="0"/>
              </a:rPr>
              <a:t> 39 storms </a:t>
            </a:r>
            <a:r>
              <a:rPr lang="en-US" dirty="0" smtClean="0">
                <a:latin typeface="Calibri" charset="0"/>
              </a:rPr>
              <a:t>over 5 years (2008-2012)</a:t>
            </a:r>
          </a:p>
          <a:p>
            <a:pPr>
              <a:defRPr/>
            </a:pPr>
            <a:r>
              <a:rPr lang="en-US" dirty="0" smtClean="0">
                <a:latin typeface="Calibri" charset="0"/>
              </a:rPr>
              <a:t>Major issue is with initializing strong storms.</a:t>
            </a:r>
            <a:endParaRPr lang="en-US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350">
              <a:defRPr/>
            </a:pPr>
            <a:r>
              <a:rPr lang="en-US" dirty="0">
                <a:latin typeface="Arial" pitchFamily="-112" charset="0"/>
                <a:ea typeface="ＭＳ Ｐゴシック" charset="-128"/>
                <a:cs typeface="ＭＳ Ｐゴシック" charset="-128"/>
              </a:rPr>
              <a:t>http://</a:t>
            </a:r>
            <a:r>
              <a:rPr lang="en-US" dirty="0" err="1">
                <a:latin typeface="Arial" pitchFamily="-112" charset="0"/>
                <a:ea typeface="ＭＳ Ｐゴシック" charset="-128"/>
                <a:cs typeface="ＭＳ Ｐゴシック" charset="-128"/>
              </a:rPr>
              <a:t>www.hfip.org</a:t>
            </a:r>
            <a:r>
              <a:rPr lang="en-US" dirty="0">
                <a:latin typeface="Arial" pitchFamily="-112" charset="0"/>
                <a:ea typeface="ＭＳ Ｐゴシック" charset="-128"/>
                <a:cs typeface="ＭＳ Ｐゴシック" charset="-128"/>
              </a:rPr>
              <a:t>/documents/reports2.php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971926" y="8831264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2" tIns="46587" rIns="93172" bIns="46587" anchor="b"/>
          <a:lstStyle/>
          <a:p>
            <a:pPr algn="r" defTabSz="931811"/>
            <a:fld id="{7FB398BF-0DD4-4D0A-84D2-34EA0D9020BC}" type="slidenum">
              <a:rPr lang="en-US" sz="1200">
                <a:latin typeface="Times New Roman" pitchFamily="18" charset="0"/>
                <a:ea typeface="MS PGothic" pitchFamily="34" charset="-128"/>
              </a:rPr>
              <a:pPr algn="r" defTabSz="931811"/>
              <a:t>15</a:t>
            </a:fld>
            <a:endParaRPr lang="en-US" sz="1200"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46588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Arial" charset="0"/>
              </a:rPr>
              <a:t>With increasing budget uncertainty we need to leverage on</a:t>
            </a:r>
            <a:r>
              <a:rPr lang="en-US" baseline="0" dirty="0" smtClean="0">
                <a:latin typeface="Arial" charset="0"/>
              </a:rPr>
              <a:t> the successful HFIP approach to further our enhancements of the operational system. HFIP demonstrated an approach similar to that outlined in the OFCM </a:t>
            </a:r>
            <a:r>
              <a:rPr lang="en-US" b="1" i="1" dirty="0">
                <a:latin typeface="Arial"/>
                <a:ea typeface="+mn-ea"/>
                <a:cs typeface="Arial"/>
              </a:rPr>
              <a:t>Interagency Strategic Research Plan for Tropical Cyclones: The Way Ahead</a:t>
            </a:r>
            <a:r>
              <a:rPr lang="en-US" baseline="0" dirty="0" smtClean="0">
                <a:latin typeface="Arial" charset="0"/>
              </a:rPr>
              <a:t> that is working and accelerating improvements.</a:t>
            </a:r>
          </a:p>
          <a:p>
            <a:pPr defTabSz="46588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aseline="0" dirty="0" smtClean="0">
                <a:latin typeface="Arial" charset="0"/>
              </a:rPr>
              <a:t>In challenging and volatile budget times OFCM serves as an honest broker in bringing together partners from across federal services to insure return on investment and coordination. WG/TCR serves as lynch pin in this endeavor to coordinate and track research across agencies to insure operational requirements are addressed. IHC plays critical role in providing a forum to monitor progress, and for this coordination to be discussed and debated.</a:t>
            </a:r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36" tIns="44069" rIns="88136" bIns="44069"/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57066" indent="-291179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64717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30604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96491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/>
            <a:r>
              <a:rPr lang="en-US" sz="1800"/>
              <a:t>AOML Program Review</a:t>
            </a:r>
          </a:p>
          <a:p>
            <a:pPr eaLnBrk="1"/>
            <a:endParaRPr lang="en-US" sz="1800"/>
          </a:p>
        </p:txBody>
      </p:sp>
      <p:sp>
        <p:nvSpPr>
          <p:cNvPr id="46082" name="Rectangle 3"/>
          <p:cNvSpPr>
            <a:spLocks noGrp="1" noChangeArrowheads="1"/>
          </p:cNvSpPr>
          <p:nvPr>
            <p:ph type="dt" sz="quarter" idx="4294967295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36" tIns="44069" rIns="88136" bIns="44069"/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57066" indent="-291179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64717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30604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96491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/>
            <a:fld id="{1A919477-5BDF-624E-B1BD-19DEAAEE53AD}" type="datetime1">
              <a:rPr lang="en-US" sz="1800"/>
              <a:pPr eaLnBrk="1"/>
              <a:t>12/30/14</a:t>
            </a:fld>
            <a:endParaRPr lang="en-US" sz="1800"/>
          </a:p>
        </p:txBody>
      </p:sp>
      <p:sp>
        <p:nvSpPr>
          <p:cNvPr id="46083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36" tIns="44069" rIns="88136" bIns="44069"/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57066" indent="-291179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64717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30604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96491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/>
            <a:fld id="{3F3347F5-78D2-1846-8A22-43E77E5D2CD5}" type="slidenum">
              <a:rPr lang="en-US" sz="1800"/>
              <a:pPr eaLnBrk="1"/>
              <a:t>16</a:t>
            </a:fld>
            <a:endParaRPr lang="en-US" sz="1800"/>
          </a:p>
        </p:txBody>
      </p:sp>
      <p:sp>
        <p:nvSpPr>
          <p:cNvPr id="46084" name="Rectangle 7"/>
          <p:cNvSpPr txBox="1">
            <a:spLocks noGrp="1" noChangeArrowheads="1"/>
          </p:cNvSpPr>
          <p:nvPr/>
        </p:nvSpPr>
        <p:spPr bwMode="auto">
          <a:xfrm>
            <a:off x="3970938" y="8828352"/>
            <a:ext cx="3037840" cy="46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 anchor="b"/>
          <a:lstStyle>
            <a:lvl1pPr defTabSz="947738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defTabSz="947738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defTabSz="947738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defTabSz="947738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defTabSz="947738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r" eaLnBrk="1" hangingPunct="1"/>
            <a:fld id="{980837F9-A08D-FB48-846F-84A89F6A575C}" type="slidenum">
              <a:rPr lang="en-US" sz="1100">
                <a:solidFill>
                  <a:schemeClr val="tx1"/>
                </a:solidFill>
              </a:rPr>
              <a:pPr algn="r" eaLnBrk="1" hangingPunct="1"/>
              <a:t>16</a:t>
            </a:fld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</p:spPr>
      </p:sp>
      <p:sp>
        <p:nvSpPr>
          <p:cNvPr id="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4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 charset="0"/>
              </a:rPr>
              <a:t>Since 15 May 2010 HRD has maintained our Blog on </a:t>
            </a:r>
            <a:r>
              <a:rPr lang="en-US" dirty="0" err="1" smtClean="0">
                <a:latin typeface="Arial" charset="0"/>
              </a:rPr>
              <a:t>Wordpress</a:t>
            </a:r>
            <a:r>
              <a:rPr lang="en-US" dirty="0" smtClean="0">
                <a:latin typeface="Arial" charset="0"/>
              </a:rPr>
              <a:t> which supports a RSS feed, Twitter, and Facebook accounts. </a:t>
            </a:r>
          </a:p>
          <a:p>
            <a:pPr eaLnBrk="1" hangingPunct="1">
              <a:defRPr/>
            </a:pPr>
            <a:endParaRPr lang="en-US" dirty="0" smtClean="0">
              <a:latin typeface="Arial" charset="0"/>
            </a:endParaRPr>
          </a:p>
          <a:p>
            <a:pPr eaLnBrk="1" hangingPunct="1">
              <a:defRPr/>
            </a:pPr>
            <a:r>
              <a:rPr lang="en-US" dirty="0" err="1" smtClean="0">
                <a:latin typeface="Arial" charset="0"/>
              </a:rPr>
              <a:t>Wordpress</a:t>
            </a:r>
            <a:r>
              <a:rPr lang="en-US" dirty="0" smtClean="0">
                <a:latin typeface="Arial" charset="0"/>
              </a:rPr>
              <a:t> Stats: 854 posts (18-19 posts per month), 179 comments. Most posts are during the hurricane season where we post our updates on field activities whenever we are operating.</a:t>
            </a:r>
          </a:p>
          <a:p>
            <a:pPr eaLnBrk="1" hangingPunct="1">
              <a:defRPr/>
            </a:pPr>
            <a:endParaRPr lang="en-US" dirty="0" smtClean="0">
              <a:latin typeface="Arial" charset="0"/>
            </a:endParaRPr>
          </a:p>
          <a:p>
            <a:pPr eaLnBrk="1" hangingPunct="1">
              <a:defRPr/>
            </a:pPr>
            <a:r>
              <a:rPr lang="en-US" dirty="0" err="1" smtClean="0">
                <a:latin typeface="Arial" charset="0"/>
              </a:rPr>
              <a:t>Wordpress</a:t>
            </a:r>
            <a:r>
              <a:rPr lang="en-US" dirty="0" smtClean="0">
                <a:latin typeface="Arial" charset="0"/>
              </a:rPr>
              <a:t> Blog Views by Month and Year</a:t>
            </a:r>
          </a:p>
          <a:p>
            <a:pPr eaLnBrk="1">
              <a:defRPr/>
            </a:pPr>
            <a:r>
              <a:rPr lang="en-US" sz="1100" b="1" dirty="0">
                <a:latin typeface="Arial" pitchFamily="-65" charset="0"/>
                <a:ea typeface="+mn-ea"/>
                <a:cs typeface="+mn-cs"/>
              </a:rPr>
              <a:t>Months and Years</a:t>
            </a:r>
          </a:p>
          <a:p>
            <a:pPr eaLnBrk="1">
              <a:defRPr/>
            </a:pPr>
            <a:r>
              <a:rPr lang="en-US" sz="1100" b="1" dirty="0">
                <a:latin typeface="Arial" pitchFamily="-65" charset="0"/>
                <a:ea typeface="+mn-ea"/>
                <a:cs typeface="+mn-cs"/>
              </a:rPr>
              <a:t>	Jan	Feb	Mar	Apr	May	Jun	Jul	Aug	Sep	Oct	Nov	Dec	Total	</a:t>
            </a:r>
          </a:p>
          <a:p>
            <a:pPr eaLnBrk="1">
              <a:defRPr/>
            </a:pPr>
            <a:r>
              <a:rPr lang="en-US" sz="1100" b="1" dirty="0">
                <a:latin typeface="Arial" pitchFamily="-65" charset="0"/>
                <a:ea typeface="+mn-ea"/>
                <a:cs typeface="+mn-cs"/>
              </a:rPr>
              <a:t>2010	</a:t>
            </a:r>
            <a:r>
              <a:rPr lang="en-US" sz="1100" dirty="0">
                <a:latin typeface="Arial" pitchFamily="-65" charset="0"/>
                <a:ea typeface="+mn-ea"/>
                <a:cs typeface="+mn-cs"/>
              </a:rPr>
              <a:t>				152	753	1,790	3,463	5,521	2,047	1,479	1,019	16,224	</a:t>
            </a:r>
          </a:p>
          <a:p>
            <a:pPr eaLnBrk="1">
              <a:defRPr/>
            </a:pPr>
            <a:r>
              <a:rPr lang="en-US" sz="1100" b="1" dirty="0">
                <a:latin typeface="Arial" pitchFamily="-65" charset="0"/>
                <a:ea typeface="+mn-ea"/>
                <a:cs typeface="+mn-cs"/>
              </a:rPr>
              <a:t>2011	</a:t>
            </a:r>
            <a:r>
              <a:rPr lang="en-US" sz="1100" dirty="0">
                <a:latin typeface="Arial" pitchFamily="-65" charset="0"/>
                <a:ea typeface="+mn-ea"/>
                <a:cs typeface="+mn-cs"/>
              </a:rPr>
              <a:t>1,028	927	1,152	1,143	1,417	1,495	1,959	7,195	2,588	1,885	1,659	1,231	23,679	</a:t>
            </a:r>
          </a:p>
          <a:p>
            <a:pPr eaLnBrk="1">
              <a:defRPr/>
            </a:pPr>
            <a:r>
              <a:rPr lang="en-US" sz="1100" b="1" dirty="0">
                <a:latin typeface="Arial" pitchFamily="-65" charset="0"/>
                <a:ea typeface="+mn-ea"/>
                <a:cs typeface="+mn-cs"/>
              </a:rPr>
              <a:t>2012	</a:t>
            </a:r>
            <a:r>
              <a:rPr lang="en-US" sz="1100" dirty="0">
                <a:latin typeface="Arial" pitchFamily="-65" charset="0"/>
                <a:ea typeface="+mn-ea"/>
                <a:cs typeface="+mn-cs"/>
              </a:rPr>
              <a:t>1,139	1,179	1,305	1,456	1,754	1,855	1,929	14,433	4,537	5,302	3,179	2,770	40,838	</a:t>
            </a:r>
          </a:p>
          <a:p>
            <a:pPr eaLnBrk="1">
              <a:defRPr/>
            </a:pPr>
            <a:r>
              <a:rPr lang="en-US" sz="1100" b="1" dirty="0">
                <a:latin typeface="Arial" pitchFamily="-65" charset="0"/>
                <a:ea typeface="+mn-ea"/>
                <a:cs typeface="+mn-cs"/>
              </a:rPr>
              <a:t>2013	</a:t>
            </a:r>
            <a:r>
              <a:rPr lang="en-US" sz="1100" dirty="0">
                <a:latin typeface="Arial" pitchFamily="-65" charset="0"/>
                <a:ea typeface="+mn-ea"/>
                <a:cs typeface="+mn-cs"/>
              </a:rPr>
              <a:t>3,702	1,880	1,687	1,323	2,264	1,736	2,622	4,619	7,276	1,369	1,167	1,292	30,937	</a:t>
            </a:r>
          </a:p>
          <a:p>
            <a:pPr eaLnBrk="1">
              <a:defRPr/>
            </a:pPr>
            <a:r>
              <a:rPr lang="en-US" sz="1100" b="1" dirty="0">
                <a:latin typeface="Arial" pitchFamily="-65" charset="0"/>
                <a:ea typeface="+mn-ea"/>
                <a:cs typeface="+mn-cs"/>
              </a:rPr>
              <a:t>2014	</a:t>
            </a:r>
            <a:r>
              <a:rPr lang="en-US" sz="1100" dirty="0">
                <a:latin typeface="Arial" pitchFamily="-65" charset="0"/>
                <a:ea typeface="+mn-ea"/>
                <a:cs typeface="+mn-cs"/>
              </a:rPr>
              <a:t>1,250												1,250	</a:t>
            </a:r>
          </a:p>
          <a:p>
            <a:pPr eaLnBrk="1">
              <a:defRPr/>
            </a:pPr>
            <a:endParaRPr lang="en-US" sz="1100" dirty="0">
              <a:latin typeface="Arial" pitchFamily="-65" charset="0"/>
              <a:ea typeface="+mn-ea"/>
              <a:cs typeface="+mn-cs"/>
            </a:endParaRPr>
          </a:p>
          <a:p>
            <a:pPr eaLnBrk="1">
              <a:defRPr/>
            </a:pPr>
            <a:r>
              <a:rPr lang="en-US" sz="1100" dirty="0">
                <a:latin typeface="Arial" pitchFamily="-65" charset="0"/>
                <a:ea typeface="+mn-ea"/>
                <a:cs typeface="+mn-cs"/>
              </a:rPr>
              <a:t>Since late September 2013 HRD has tracked web pages using Google Analytics:</a:t>
            </a:r>
          </a:p>
          <a:p>
            <a:pPr eaLnBrk="1">
              <a:defRPr/>
            </a:pPr>
            <a:r>
              <a:rPr lang="en-US" sz="1100" dirty="0">
                <a:latin typeface="Arial" pitchFamily="-65" charset="0"/>
                <a:ea typeface="+mn-ea"/>
                <a:cs typeface="+mn-cs"/>
              </a:rPr>
              <a:t>HRD Web site Stats: Since late September 2013 a total of 188,460 visits or 47,000 visits per month with 383,873 page views</a:t>
            </a:r>
          </a:p>
          <a:p>
            <a:pPr eaLnBrk="1">
              <a:defRPr/>
            </a:pPr>
            <a:endParaRPr lang="en-US" sz="1100" dirty="0">
              <a:latin typeface="Arial" pitchFamily="-65" charset="0"/>
              <a:ea typeface="+mn-ea"/>
              <a:cs typeface="+mn-cs"/>
            </a:endParaRPr>
          </a:p>
          <a:p>
            <a:pPr eaLnBrk="1">
              <a:defRPr/>
            </a:pPr>
            <a:r>
              <a:rPr lang="en-US" sz="1100" dirty="0">
                <a:latin typeface="Arial" pitchFamily="-65" charset="0"/>
                <a:ea typeface="+mn-ea"/>
                <a:cs typeface="+mn-cs"/>
              </a:rPr>
              <a:t>Twitter Stats: 1,334 tweets of which 854 are directly from the </a:t>
            </a:r>
            <a:r>
              <a:rPr lang="en-US" sz="1100" dirty="0" err="1">
                <a:latin typeface="Arial" pitchFamily="-65" charset="0"/>
                <a:ea typeface="+mn-ea"/>
                <a:cs typeface="+mn-cs"/>
              </a:rPr>
              <a:t>Wordpress</a:t>
            </a:r>
            <a:r>
              <a:rPr lang="en-US" sz="1100" dirty="0">
                <a:latin typeface="Arial" pitchFamily="-65" charset="0"/>
                <a:ea typeface="+mn-ea"/>
                <a:cs typeface="+mn-cs"/>
              </a:rPr>
              <a:t> Blog and the rest from “Tweets from the Eye” which we do directly to Twitter from the NOAA aircraft during missions. “Tweets from the Eye” are a very effective and popular outreach tool helping educate the Public to what NOAA does. </a:t>
            </a:r>
          </a:p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z="1000" u="sng" dirty="0">
                <a:latin typeface="Arial" charset="0"/>
              </a:rPr>
              <a:t>http://</a:t>
            </a:r>
            <a:r>
              <a:rPr lang="en-US" sz="1000" u="sng" dirty="0" err="1">
                <a:latin typeface="Arial" charset="0"/>
              </a:rPr>
              <a:t>www.nrc.noaa.gov/HFIPDraftPlan.html</a:t>
            </a:r>
            <a:endParaRPr lang="en-US" sz="1000" dirty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HFIP Team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Frank Marks, research lead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Ed Rappaport, operations lead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Fred </a:t>
            </a:r>
            <a:r>
              <a:rPr lang="en-US" sz="1000" dirty="0" err="1">
                <a:latin typeface="Arial" charset="0"/>
              </a:rPr>
              <a:t>Toepfer</a:t>
            </a:r>
            <a:r>
              <a:rPr lang="en-US" sz="1000" dirty="0">
                <a:latin typeface="Arial" charset="0"/>
              </a:rPr>
              <a:t>, project manager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Robert Gall, development manager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Mark DeMaria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Chris </a:t>
            </a:r>
            <a:r>
              <a:rPr lang="en-US" sz="1000" dirty="0" err="1">
                <a:latin typeface="Arial" charset="0"/>
              </a:rPr>
              <a:t>Fairall</a:t>
            </a:r>
            <a:endParaRPr lang="en-US" sz="1000" dirty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Jim McFadden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Daniel Melendez</a:t>
            </a:r>
          </a:p>
          <a:p>
            <a:pPr eaLnBrk="1" hangingPunct="1">
              <a:spcBef>
                <a:spcPct val="0"/>
              </a:spcBef>
            </a:pPr>
            <a:endParaRPr lang="en-US" sz="1000" dirty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HFIP </a:t>
            </a:r>
            <a:r>
              <a:rPr lang="en-US" sz="1000" dirty="0" err="1">
                <a:latin typeface="Arial" charset="0"/>
              </a:rPr>
              <a:t>executieve</a:t>
            </a:r>
            <a:r>
              <a:rPr lang="en-US" sz="1000" dirty="0">
                <a:latin typeface="Arial" charset="0"/>
              </a:rPr>
              <a:t> oversight board:</a:t>
            </a:r>
          </a:p>
          <a:p>
            <a:r>
              <a:rPr lang="en-US" sz="1000" dirty="0">
                <a:latin typeface="Arial" charset="0"/>
              </a:rPr>
              <a:t>OAR AA/Robert Detrick, co-chair</a:t>
            </a:r>
          </a:p>
          <a:p>
            <a:r>
              <a:rPr lang="en-US" sz="1000" dirty="0">
                <a:latin typeface="Arial" charset="0"/>
              </a:rPr>
              <a:t>NWS AA (acting)/Laura </a:t>
            </a:r>
            <a:r>
              <a:rPr lang="en-US" sz="1000" dirty="0" err="1">
                <a:latin typeface="Arial" charset="0"/>
              </a:rPr>
              <a:t>Furgione</a:t>
            </a:r>
            <a:r>
              <a:rPr lang="en-US" sz="1000" dirty="0">
                <a:latin typeface="Arial" charset="0"/>
              </a:rPr>
              <a:t>, co-chair</a:t>
            </a:r>
          </a:p>
          <a:p>
            <a:r>
              <a:rPr lang="en-US" sz="1000" dirty="0">
                <a:latin typeface="Arial" charset="0"/>
              </a:rPr>
              <a:t>NCEP/Louis </a:t>
            </a:r>
            <a:r>
              <a:rPr lang="en-US" sz="1000" dirty="0" err="1">
                <a:latin typeface="Arial" charset="0"/>
              </a:rPr>
              <a:t>Uccellini</a:t>
            </a:r>
            <a:r>
              <a:rPr lang="en-US" sz="1000" dirty="0">
                <a:latin typeface="Arial" charset="0"/>
              </a:rPr>
              <a:t>, </a:t>
            </a:r>
          </a:p>
          <a:p>
            <a:r>
              <a:rPr lang="en-US" sz="1000" dirty="0">
                <a:latin typeface="Arial" charset="0"/>
              </a:rPr>
              <a:t>NHC/Rick </a:t>
            </a:r>
            <a:r>
              <a:rPr lang="en-US" sz="1000" dirty="0" err="1">
                <a:latin typeface="Arial" charset="0"/>
              </a:rPr>
              <a:t>Knabb</a:t>
            </a:r>
            <a:r>
              <a:rPr lang="en-US" sz="1000" dirty="0">
                <a:latin typeface="Arial" charset="0"/>
              </a:rPr>
              <a:t>, </a:t>
            </a:r>
          </a:p>
          <a:p>
            <a:r>
              <a:rPr lang="en-US" sz="1000" dirty="0">
                <a:latin typeface="Arial" charset="0"/>
              </a:rPr>
              <a:t>NESDIS/Mark DeMaria,  </a:t>
            </a:r>
          </a:p>
          <a:p>
            <a:r>
              <a:rPr lang="en-US" sz="1000" dirty="0">
                <a:latin typeface="Arial" charset="0"/>
              </a:rPr>
              <a:t>NOS/Jesse </a:t>
            </a:r>
            <a:r>
              <a:rPr lang="en-US" sz="1000" dirty="0" err="1">
                <a:latin typeface="Arial" charset="0"/>
              </a:rPr>
              <a:t>Feyen</a:t>
            </a:r>
            <a:r>
              <a:rPr lang="en-US" sz="1000" dirty="0">
                <a:latin typeface="Arial" charset="0"/>
              </a:rPr>
              <a:t>, </a:t>
            </a:r>
          </a:p>
          <a:p>
            <a:r>
              <a:rPr lang="en-US" sz="1000" dirty="0">
                <a:latin typeface="Arial" charset="0"/>
              </a:rPr>
              <a:t>AOML/Bob Atlas</a:t>
            </a:r>
          </a:p>
          <a:p>
            <a:r>
              <a:rPr lang="en-US" sz="1000" dirty="0">
                <a:latin typeface="Arial" charset="0"/>
              </a:rPr>
              <a:t>PPI/Paul </a:t>
            </a:r>
            <a:r>
              <a:rPr lang="en-US" sz="1000" dirty="0" err="1">
                <a:latin typeface="Arial" charset="0"/>
              </a:rPr>
              <a:t>Doremus</a:t>
            </a:r>
            <a:endParaRPr lang="en-US" sz="1000" dirty="0">
              <a:latin typeface="Arial" charset="0"/>
            </a:endParaRPr>
          </a:p>
          <a:p>
            <a:r>
              <a:rPr lang="en-US" sz="1000" dirty="0">
                <a:latin typeface="Arial" charset="0"/>
              </a:rPr>
              <a:t>NMFS/Bonnie </a:t>
            </a:r>
            <a:r>
              <a:rPr lang="en-US" sz="1000" dirty="0" err="1">
                <a:latin typeface="Arial" charset="0"/>
              </a:rPr>
              <a:t>Ponwith</a:t>
            </a:r>
            <a:r>
              <a:rPr lang="en-US" sz="1000" dirty="0">
                <a:latin typeface="Arial" charset="0"/>
              </a:rPr>
              <a:t>, </a:t>
            </a:r>
          </a:p>
          <a:p>
            <a:r>
              <a:rPr lang="en-US" sz="1000" dirty="0">
                <a:latin typeface="Arial" charset="0"/>
              </a:rPr>
              <a:t>NOS/Liz </a:t>
            </a:r>
            <a:r>
              <a:rPr lang="en-US" sz="1000" dirty="0" err="1">
                <a:latin typeface="Arial" charset="0"/>
              </a:rPr>
              <a:t>Scheffler</a:t>
            </a:r>
            <a:r>
              <a:rPr lang="en-US" sz="1000" dirty="0">
                <a:latin typeface="Arial" charset="0"/>
              </a:rPr>
              <a:t>, </a:t>
            </a:r>
          </a:p>
          <a:p>
            <a:r>
              <a:rPr lang="en-US" sz="1000" dirty="0">
                <a:latin typeface="Arial" charset="0"/>
              </a:rPr>
              <a:t>NMAO-PM Aircraft/Mike </a:t>
            </a:r>
            <a:r>
              <a:rPr lang="en-US" sz="1000" dirty="0" err="1">
                <a:latin typeface="Arial" charset="0"/>
              </a:rPr>
              <a:t>Devany</a:t>
            </a:r>
            <a:endParaRPr lang="en-US" sz="1000" dirty="0">
              <a:latin typeface="Arial" charset="0"/>
            </a:endParaRPr>
          </a:p>
          <a:p>
            <a:r>
              <a:rPr lang="en-US" sz="1000" dirty="0">
                <a:latin typeface="Arial" charset="0"/>
              </a:rPr>
              <a:t>OFCM/Sam Williamson</a:t>
            </a:r>
          </a:p>
          <a:p>
            <a:pPr defTabSz="914350">
              <a:defRPr/>
            </a:pPr>
            <a:r>
              <a:rPr lang="en-US" sz="1000" dirty="0">
                <a:latin typeface="Arial" charset="0"/>
              </a:rPr>
              <a:t>Executive Secretariat: OAR/</a:t>
            </a:r>
            <a:r>
              <a:rPr lang="en-GB" sz="2200" kern="0" dirty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Brian </a:t>
            </a:r>
            <a:r>
              <a:rPr lang="en-GB" sz="2200" kern="0" dirty="0" err="1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Orndorff</a:t>
            </a:r>
            <a:r>
              <a:rPr lang="en-US" sz="1000" dirty="0">
                <a:latin typeface="Arial" charset="0"/>
              </a:rPr>
              <a:t> and NWS/</a:t>
            </a:r>
            <a:r>
              <a:rPr lang="en-US" sz="1000" dirty="0" err="1">
                <a:latin typeface="Arial" charset="0"/>
              </a:rPr>
              <a:t>Nasheema</a:t>
            </a:r>
            <a:r>
              <a:rPr lang="en-US" sz="1000" dirty="0">
                <a:latin typeface="Arial" charset="0"/>
              </a:rPr>
              <a:t> </a:t>
            </a:r>
            <a:r>
              <a:rPr lang="en-US" sz="1000" dirty="0" err="1">
                <a:latin typeface="Arial" charset="0"/>
              </a:rPr>
              <a:t>Lett</a:t>
            </a:r>
            <a:endParaRPr lang="en-US" sz="1000" dirty="0">
              <a:latin typeface="Arial" charset="0"/>
            </a:endParaRPr>
          </a:p>
          <a:p>
            <a:pPr defTabSz="914350">
              <a:defRPr/>
            </a:pPr>
            <a:endParaRPr lang="en-US" sz="1000" dirty="0">
              <a:latin typeface="Arial" charset="0"/>
            </a:endParaRPr>
          </a:p>
          <a:p>
            <a:pPr defTabSz="914350">
              <a:defRPr/>
            </a:pPr>
            <a:r>
              <a:rPr lang="en-US" sz="1000" dirty="0"/>
              <a:t>http://</a:t>
            </a:r>
            <a:r>
              <a:rPr lang="en-US" sz="1000" dirty="0" err="1"/>
              <a:t>www.hfip.org</a:t>
            </a:r>
            <a:r>
              <a:rPr lang="en-US" sz="1000" dirty="0"/>
              <a:t>/</a:t>
            </a:r>
            <a:endParaRPr lang="en-US" sz="1000" dirty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n-US" sz="1000" dirty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9D1155-A053-B149-817F-48BBD1DF8516}" type="slidenum">
              <a:rPr lang="en-US" smtClean="0"/>
              <a:pPr>
                <a:defRPr/>
              </a:pPr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Added 3</a:t>
            </a:r>
            <a:r>
              <a:rPr lang="en-US" baseline="30000" dirty="0" smtClean="0">
                <a:latin typeface="Times New Roman" charset="0"/>
                <a:ea typeface="Times New Roman" charset="0"/>
                <a:cs typeface="Times New Roman" charset="0"/>
              </a:rPr>
              <a:t>rd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nest in 2012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55D3C4-7D4F-B94C-8B5A-629C0C168734}" type="slidenum">
              <a:rPr lang="en-US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1200" dirty="0" smtClean="0"/>
              <a:t>HFIP running HWRF in WPAC for JTWC 2012-2013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1200" dirty="0" smtClean="0"/>
              <a:t>Results indicate that HWRF track forecasts are comparable to global model and better than other regional models in region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1200" dirty="0" smtClean="0"/>
              <a:t>HWRF Intensity forecasts are better than other model guidance in WPAC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1200" dirty="0" smtClean="0"/>
              <a:t>JTWC is using HWRF model output in their operational forecasts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2" charset="0"/>
              <a:ea typeface="ＭＳ Ｐゴシック" charset="-128"/>
              <a:cs typeface="ＭＳ Ｐゴシック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2" charset="0"/>
                <a:ea typeface="ＭＳ Ｐゴシック" charset="-128"/>
                <a:cs typeface="ＭＳ Ｐゴシック" charset="-128"/>
              </a:rPr>
              <a:t>With HWRF runs in WPAC we have enough cases to evaluate RI. If one define an RI event as &gt;30 kt / 24 h, then HWRF RI POD skill is ~ 23 % and by far has higher POD index as compared to other models and in other basins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pitchFamily="-112" charset="0"/>
                <a:ea typeface="ＭＳ Ｐゴシック" charset="-128"/>
                <a:cs typeface="ＭＳ Ｐゴシック" charset="-128"/>
              </a:rPr>
              <a:t>(previous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pitchFamily="-112" charset="0"/>
                <a:ea typeface="ＭＳ Ｐゴシック" charset="-128"/>
                <a:cs typeface="ＭＳ Ｐゴシック" charset="-128"/>
              </a:rPr>
              <a:t>analysis of RI for WPAC from 2012 HWRF showed &lt;10% skill)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2" charset="0"/>
                <a:ea typeface="ＭＳ Ｐゴシック" charset="-128"/>
                <a:cs typeface="ＭＳ Ｐゴシック" charset="-128"/>
              </a:rPr>
              <a:t>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2" charset="0"/>
              <a:ea typeface="ＭＳ Ｐゴシック" charset="-128"/>
              <a:cs typeface="ＭＳ Ｐゴシック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HWRF ensemble mean (HWMN) track/intensity forecasts improve over HWRF at all lead times, in all 3 basins.</a:t>
            </a:r>
          </a:p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55D3C4-7D4F-B94C-8B5A-629C0C168734}" type="slidenum">
              <a:rPr lang="en-US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dirty="0" smtClean="0"/>
              <a:t>Right</a:t>
            </a:r>
            <a:r>
              <a:rPr lang="en-US" sz="1200" b="0" dirty="0" smtClean="0"/>
              <a:t>: Experimental Real-Time Forecast Guidance from Operational HWRF for all Tropical Oceanic Basins Including Southern Hemisphere:</a:t>
            </a:r>
          </a:p>
          <a:p>
            <a:r>
              <a:rPr lang="en-US" sz="1200" b="0" dirty="0" smtClean="0"/>
              <a:t> Cyclone </a:t>
            </a:r>
            <a:r>
              <a:rPr lang="en-US" sz="1200" b="0" dirty="0" err="1" smtClean="0"/>
              <a:t>Guito</a:t>
            </a:r>
            <a:r>
              <a:rPr lang="en-US" sz="1200" b="0" dirty="0" smtClean="0"/>
              <a:t> (15S)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Left: Composite Radar Reflectivity Animation for Typhoon </a:t>
            </a:r>
            <a:r>
              <a:rPr lang="en-US" sz="1200" dirty="0" err="1" smtClean="0"/>
              <a:t>Rammasun</a:t>
            </a:r>
            <a:r>
              <a:rPr lang="en-US" sz="1200" dirty="0" smtClean="0"/>
              <a:t> (09W)</a:t>
            </a:r>
          </a:p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55D3C4-7D4F-B94C-8B5A-629C0C168734}" type="slidenum">
              <a:rPr lang="en-US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55D3C4-7D4F-B94C-8B5A-629C0C168734}" type="slidenum">
              <a:rPr lang="en-US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2" charset="0"/>
                <a:ea typeface="ＭＳ Ｐゴシック" charset="-128"/>
                <a:cs typeface="ＭＳ Ｐゴシック" charset="-128"/>
              </a:rPr>
              <a:t>If one define an RI event as &gt;30 kt / 24 h, then HWRF RI POD skill is ~ 23 % and by far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2" charset="0"/>
                <a:ea typeface="ＭＳ Ｐゴシック" charset="-128"/>
                <a:cs typeface="ＭＳ Ｐゴシック" charset="-128"/>
              </a:rPr>
              <a:t>has higher POD index as compared to other models and in other basins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pitchFamily="-112" charset="0"/>
                <a:ea typeface="ＭＳ Ｐゴシック" charset="-128"/>
                <a:cs typeface="ＭＳ Ｐゴシック" charset="-128"/>
              </a:rPr>
              <a:t>(previous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pitchFamily="-112" charset="0"/>
                <a:ea typeface="ＭＳ Ｐゴシック" charset="-128"/>
                <a:cs typeface="ＭＳ Ｐゴシック" charset="-128"/>
              </a:rPr>
              <a:t>analysis of RI for WPAC from 2012 HWRF showed &lt;10% skill)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2" charset="0"/>
                <a:ea typeface="ＭＳ Ｐゴシック" charset="-128"/>
                <a:cs typeface="ＭＳ Ｐゴシック" charset="-128"/>
              </a:rPr>
              <a:t>.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55D3C4-7D4F-B94C-8B5A-629C0C168734}" type="slidenum">
              <a:rPr lang="en-US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Arial"/>
                <a:cs typeface="Arial"/>
              </a:rPr>
              <a:t>HWRF EPS (27/9/3 km, 42 levels) – 20 members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latin typeface="Arial"/>
              <a:cs typeface="Arial"/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Use 2014 operational deterministic HWRF model except for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prstClr val="black"/>
                </a:solidFill>
              </a:rPr>
              <a:t>Less vertical resolution: L43 vs. L61;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prstClr val="black"/>
                </a:solidFill>
              </a:rPr>
              <a:t>Smaller D02, D03 domains, same as H213;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prstClr val="black"/>
                </a:solidFill>
              </a:rPr>
              <a:t>No GSI due to lack of GDAS data;</a:t>
            </a:r>
          </a:p>
          <a:p>
            <a:pPr lvl="1"/>
            <a:endParaRPr lang="en-US" sz="2400" dirty="0" smtClean="0">
              <a:solidFill>
                <a:prstClr val="black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IC/BC Perturbations (large scale): 20 member GEFS.</a:t>
            </a:r>
          </a:p>
          <a:p>
            <a:endParaRPr lang="en-US" sz="2400" dirty="0" smtClean="0">
              <a:solidFill>
                <a:prstClr val="black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Model Physics Perturbations (vortex scale):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prstClr val="black"/>
                </a:solidFill>
              </a:rPr>
              <a:t>Stochastic Convective Trigger in SAS: -50hPa to + 50hPa white noise ;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FF0000"/>
                </a:solidFill>
              </a:rPr>
              <a:t>Stochastic boundary layer height perturbations in PBL scheme, -20% to +20%;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FF0000"/>
                </a:solidFill>
              </a:rPr>
              <a:t>Stochastic initial wind speed perturbations with zero mean and 7% standard deviation, Gaussian distribution</a:t>
            </a:r>
            <a:endParaRPr lang="en-US" sz="1200" dirty="0" smtClean="0">
              <a:latin typeface="Arial"/>
              <a:cs typeface="Arial"/>
            </a:endParaRPr>
          </a:p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55D3C4-7D4F-B94C-8B5A-629C0C168734}" type="slidenum">
              <a:rPr lang="en-US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Dept of Commerce Seal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37263"/>
            <a:ext cx="825500" cy="820737"/>
          </a:xfrm>
          <a:prstGeom prst="rect">
            <a:avLst/>
          </a:prstGeom>
          <a:noFill/>
          <a:effectLst>
            <a:outerShdw blurRad="63500" dist="37026" dir="799888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5" name="Picture 10" descr="NOAA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6065838"/>
            <a:ext cx="762000" cy="762000"/>
          </a:xfrm>
          <a:prstGeom prst="rect">
            <a:avLst/>
          </a:prstGeom>
          <a:noFill/>
          <a:effectLst>
            <a:outerShdw blurRad="63500" dist="37026" dir="7998880" algn="ctr" rotWithShape="0">
              <a:schemeClr val="bg2">
                <a:alpha val="50000"/>
              </a:schemeClr>
            </a:outerShdw>
          </a:effectLst>
        </p:spPr>
      </p:pic>
      <p:sp>
        <p:nvSpPr>
          <p:cNvPr id="399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5029200"/>
            <a:ext cx="6400800" cy="1828800"/>
          </a:xfrm>
          <a:effectLst>
            <a:outerShdw blurRad="63500" dist="17961" dir="2700000" algn="ctr" rotWithShape="0">
              <a:schemeClr val="tx1">
                <a:alpha val="50000"/>
              </a:schemeClr>
            </a:outerShdw>
          </a:effectLst>
        </p:spPr>
        <p:txBody>
          <a:bodyPr lIns="182880"/>
          <a:lstStyle>
            <a:lvl1pPr algn="r">
              <a:lnSpc>
                <a:spcPct val="110000"/>
              </a:lnSpc>
              <a:spcBef>
                <a:spcPct val="0"/>
              </a:spcBef>
              <a:spcAft>
                <a:spcPct val="25000"/>
              </a:spcAft>
              <a:defRPr sz="1600">
                <a:solidFill>
                  <a:schemeClr val="bg1"/>
                </a:solidFill>
                <a:latin typeface="TradeGothicBoldCondTwenty" pitchFamily="2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6248400" cy="2057400"/>
          </a:xfrm>
          <a:effectLst>
            <a:outerShdw blurRad="63500" dist="17961" dir="2700000" algn="ctr" rotWithShape="0">
              <a:schemeClr val="tx1">
                <a:alpha val="50000"/>
              </a:schemeClr>
            </a:outerShdw>
          </a:effectLst>
        </p:spPr>
        <p:txBody>
          <a:bodyPr lIns="274320" rIns="91440"/>
          <a:lstStyle>
            <a:lvl1pPr algn="l">
              <a:defRPr sz="6000">
                <a:latin typeface="TradeGothicBoldTw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7641341" y="4375743"/>
            <a:ext cx="1128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Hurricane </a:t>
            </a:r>
            <a:r>
              <a:rPr lang="en-US" sz="1400" dirty="0" err="1" smtClean="0">
                <a:solidFill>
                  <a:schemeClr val="bg1"/>
                </a:solidFill>
              </a:rPr>
              <a:t>Edouard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5790453" y="351600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629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629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4343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343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jpeg"/><Relationship Id="rId17" Type="http://schemas.openxmlformats.org/officeDocument/2006/relationships/image" Target="../media/image5.jpeg"/><Relationship Id="rId18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531813" y="6646863"/>
            <a:ext cx="8112125" cy="1587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696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516063"/>
            <a:ext cx="8839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9" name="Picture 7" descr="Dept of Commerce Seal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738" y="6630988"/>
            <a:ext cx="22860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8" descr="NOAA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6294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3047229" y="6350000"/>
            <a:ext cx="4498975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en-US" sz="1200" b="1" dirty="0" smtClean="0">
                <a:solidFill>
                  <a:schemeClr val="accent2"/>
                </a:solidFill>
              </a:rPr>
              <a:t>NOAA</a:t>
            </a:r>
            <a:r>
              <a:rPr lang="en-US" sz="1200" b="1" baseline="0" dirty="0" smtClean="0">
                <a:solidFill>
                  <a:schemeClr val="accent2"/>
                </a:solidFill>
              </a:rPr>
              <a:t> </a:t>
            </a:r>
            <a:r>
              <a:rPr lang="en-US" sz="1200" b="1" dirty="0" smtClean="0">
                <a:solidFill>
                  <a:schemeClr val="accent2"/>
                </a:solidFill>
              </a:rPr>
              <a:t>Hurricane </a:t>
            </a:r>
            <a:r>
              <a:rPr lang="en-US" sz="1200" b="1" dirty="0">
                <a:solidFill>
                  <a:schemeClr val="accent2"/>
                </a:solidFill>
              </a:rPr>
              <a:t>Forecast Improvement Project</a:t>
            </a:r>
            <a:r>
              <a:rPr lang="en-US" sz="1200" dirty="0">
                <a:solidFill>
                  <a:schemeClr val="accent2"/>
                </a:solidFill>
              </a:rPr>
              <a:t> </a:t>
            </a:r>
            <a:br>
              <a:rPr lang="en-US" sz="1200" dirty="0">
                <a:solidFill>
                  <a:schemeClr val="accent2"/>
                </a:solidFill>
              </a:rPr>
            </a:br>
            <a:r>
              <a:rPr lang="en-US" sz="1200" dirty="0">
                <a:solidFill>
                  <a:schemeClr val="accent2"/>
                </a:solidFill>
              </a:rPr>
              <a:t> </a:t>
            </a:r>
            <a:r>
              <a:rPr lang="en-US" sz="1100" i="1" dirty="0">
                <a:solidFill>
                  <a:schemeClr val="accent2"/>
                </a:solidFill>
              </a:rPr>
              <a:t>Meeting the Nation’s Needs</a:t>
            </a:r>
          </a:p>
        </p:txBody>
      </p:sp>
      <p:pic>
        <p:nvPicPr>
          <p:cNvPr id="9" name="Picture 19" descr="katrina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663" y="6400800"/>
            <a:ext cx="457200" cy="46513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</p:pic>
      <p:pic>
        <p:nvPicPr>
          <p:cNvPr id="10" name="Picture 20" descr="Hurricane_Hunter"/>
          <p:cNvPicPr>
            <a:picLocks noChangeAspect="1" noChangeArrowheads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9900" y="6400800"/>
            <a:ext cx="457200" cy="4572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</p:pic>
      <p:pic>
        <p:nvPicPr>
          <p:cNvPr id="11" name="Picture 21" descr="ivan4x4"/>
          <p:cNvPicPr>
            <a:picLocks noChangeAspect="1" noChangeArrowheads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0788" y="6400800"/>
            <a:ext cx="457200" cy="4572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</p:pic>
      <p:sp>
        <p:nvSpPr>
          <p:cNvPr id="14" name="TextBox 13"/>
          <p:cNvSpPr txBox="1"/>
          <p:nvPr userDrawn="1"/>
        </p:nvSpPr>
        <p:spPr>
          <a:xfrm>
            <a:off x="7685088" y="6453188"/>
            <a:ext cx="1420812" cy="338137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fld id="{F4705DBA-87EF-CD41-B172-02CB07F22199}" type="slidenum">
              <a:rPr lang="en-US" sz="1600"/>
              <a:pPr algn="r">
                <a:defRPr/>
              </a:pPr>
              <a:t>‹#›</a:t>
            </a:fld>
            <a:endParaRPr lang="en-US" sz="1600" dirty="0"/>
          </a:p>
        </p:txBody>
      </p:sp>
      <p:sp>
        <p:nvSpPr>
          <p:cNvPr id="12" name="Rectangle 2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1295400"/>
          </a:xfrm>
          <a:prstGeom prst="rect">
            <a:avLst/>
          </a:prstGeom>
          <a:gradFill flip="none" rotWithShape="1">
            <a:gsLst>
              <a:gs pos="93000">
                <a:schemeClr val="accent2">
                  <a:lumMod val="60000"/>
                  <a:lumOff val="40000"/>
                </a:schemeClr>
              </a:gs>
              <a:gs pos="83000">
                <a:schemeClr val="accent2">
                  <a:lumMod val="75000"/>
                </a:scheme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 rIns="182880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endParaRPr lang="en-US" sz="5400" kern="0" dirty="0">
              <a:solidFill>
                <a:schemeClr val="bg1"/>
              </a:solidFill>
              <a:latin typeface="Arial"/>
              <a:cs typeface="ＭＳ Ｐゴシック" pitchFamily="-112" charset="-128"/>
            </a:endParaRPr>
          </a:p>
        </p:txBody>
      </p:sp>
      <p:pic>
        <p:nvPicPr>
          <p:cNvPr id="3" name="Picture 2" descr="Screen Shot 2014-10-22 at 11.52.27 AM.png"/>
          <p:cNvPicPr>
            <a:picLocks noChangeAspect="1"/>
          </p:cNvPicPr>
          <p:nvPr userDrawn="1"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4099" y="-64874"/>
            <a:ext cx="1479901" cy="14467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22" r:id="rId1"/>
    <p:sldLayoutId id="2147484411" r:id="rId2"/>
    <p:sldLayoutId id="2147484412" r:id="rId3"/>
    <p:sldLayoutId id="2147484413" r:id="rId4"/>
    <p:sldLayoutId id="2147484414" r:id="rId5"/>
    <p:sldLayoutId id="2147484415" r:id="rId6"/>
    <p:sldLayoutId id="2147484416" r:id="rId7"/>
    <p:sldLayoutId id="2147484417" r:id="rId8"/>
    <p:sldLayoutId id="2147484418" r:id="rId9"/>
    <p:sldLayoutId id="2147484419" r:id="rId10"/>
    <p:sldLayoutId id="2147484420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/>
          <a:ea typeface="ＭＳ Ｐゴシック" charset="-128"/>
          <a:cs typeface="ＭＳ Ｐゴシック" pitchFamily="-112" charset="-128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9pPr>
    </p:titleStyle>
    <p:bodyStyle>
      <a:lvl1pPr marL="342900" indent="-342900" algn="l" rtl="0" eaLnBrk="0" fontAlgn="base" hangingPunct="0">
        <a:spcBef>
          <a:spcPct val="75000"/>
        </a:spcBef>
        <a:spcAft>
          <a:spcPct val="0"/>
        </a:spcAft>
        <a:defRPr sz="2800">
          <a:solidFill>
            <a:schemeClr val="tx1"/>
          </a:solidFill>
          <a:latin typeface="Arial"/>
          <a:ea typeface="ＭＳ Ｐゴシック" charset="-128"/>
          <a:cs typeface="ＭＳ Ｐゴシック" pitchFamily="-112" charset="-128"/>
        </a:defRPr>
      </a:lvl1pPr>
      <a:lvl2pPr marL="514350" indent="-285750" algn="l" rtl="0" eaLnBrk="0" fontAlgn="base" hangingPunct="0">
        <a:spcBef>
          <a:spcPct val="0"/>
        </a:spcBef>
        <a:spcAft>
          <a:spcPct val="0"/>
        </a:spcAft>
        <a:buClr>
          <a:schemeClr val="accent2"/>
        </a:buClr>
        <a:buFont typeface="Arial" charset="0"/>
        <a:buChar char="•"/>
        <a:defRPr sz="2400"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rgbClr val="3333FF"/>
        </a:buClr>
        <a:buSzPct val="95000"/>
        <a:buFont typeface="Courier New" charset="0"/>
        <a:buChar char="o"/>
        <a:defRPr sz="2000"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3pPr>
      <a:lvl4pPr marL="13716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4pPr>
      <a:lvl5pPr marL="1828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5pPr>
      <a:lvl6pPr marL="2286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6pPr>
      <a:lvl7pPr marL="2743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7pPr>
      <a:lvl8pPr marL="3200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8pPr>
      <a:lvl9pPr marL="3657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c.ncep.noaa.gov/gc_wmb/vxt/" TargetMode="External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Microsoft_Excel_97_-_2004_Worksheet1.xls"/><Relationship Id="rId5" Type="http://schemas.openxmlformats.org/officeDocument/2006/relationships/image" Target="../media/image35.emf"/><Relationship Id="rId6" Type="http://schemas.openxmlformats.org/officeDocument/2006/relationships/image" Target="../media/image36.png"/><Relationship Id="rId7" Type="http://schemas.openxmlformats.org/officeDocument/2006/relationships/hyperlink" Target="http://www.hfip.org" TargetMode="External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c.ncep.noaa.gov/gc_wmb/vxt/" TargetMode="External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4" Type="http://schemas.openxmlformats.org/officeDocument/2006/relationships/hyperlink" Target="http://www.emc.ncep.noaa.gov/gc_wmb/vxt/" TargetMode="External"/><Relationship Id="rId5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hyperlink" Target="http://www.emc.ncep.noaa.gov/gc_wmb/vxt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hyperlink" Target="http://www.emc.ncep.noaa.gov/gc_wmb/vxt/" TargetMode="External"/><Relationship Id="rId5" Type="http://schemas.openxmlformats.org/officeDocument/2006/relationships/image" Target="../media/image21.tiff"/><Relationship Id="rId6" Type="http://schemas.openxmlformats.org/officeDocument/2006/relationships/oleObject" Target="../embeddings/oleObject1.bin"/><Relationship Id="rId7" Type="http://schemas.openxmlformats.org/officeDocument/2006/relationships/image" Target="../media/image19.emf"/><Relationship Id="rId8" Type="http://schemas.openxmlformats.org/officeDocument/2006/relationships/image" Target="../media/image22.tiff"/><Relationship Id="rId9" Type="http://schemas.openxmlformats.org/officeDocument/2006/relationships/oleObject" Target="../embeddings/oleObject2.bin"/><Relationship Id="rId10" Type="http://schemas.openxmlformats.org/officeDocument/2006/relationships/image" Target="../media/image2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c.ncep.noaa.gov/gc_wmb/vxt/" TargetMode="External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2027238" y="5469601"/>
            <a:ext cx="7116762" cy="1327557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22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Arial" pitchFamily="-111" charset="0"/>
                <a:cs typeface="Arial"/>
              </a:rPr>
              <a:t>Frank </a:t>
            </a:r>
            <a:r>
              <a:rPr lang="en-US" sz="22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Arial" pitchFamily="-111" charset="0"/>
                <a:cs typeface="Arial"/>
              </a:rPr>
              <a:t>Marks</a:t>
            </a:r>
          </a:p>
          <a:p>
            <a:pPr marL="0" indent="0" eaLnBrk="1" hangingPunct="1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22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Arial" pitchFamily="-111" charset="0"/>
                <a:cs typeface="Arial"/>
              </a:rPr>
              <a:t>HFIP Research Lead</a:t>
            </a:r>
          </a:p>
          <a:p>
            <a:pPr marL="0" indent="0" eaLnBrk="1" hangingPunct="1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22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Arial" pitchFamily="-111" charset="0"/>
                <a:cs typeface="Arial"/>
              </a:rPr>
              <a:t>AOML/Hurricane Research Division</a:t>
            </a:r>
            <a:r>
              <a:rPr lang="en-US" sz="20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Arial" pitchFamily="-111" charset="0"/>
                <a:cs typeface="Arial"/>
              </a:rPr>
              <a:t/>
            </a:r>
            <a:br>
              <a:rPr lang="en-US" sz="20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Arial" pitchFamily="-111" charset="0"/>
                <a:cs typeface="Arial"/>
              </a:rPr>
            </a:br>
            <a:r>
              <a:rPr lang="en-US" sz="18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Arial" pitchFamily="-111" charset="0"/>
                <a:cs typeface="Arial"/>
              </a:rPr>
              <a:t>8 January 2015</a:t>
            </a:r>
            <a:endParaRPr lang="en-US" sz="1800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ea typeface="Arial" pitchFamily="-111" charset="0"/>
              <a:cs typeface="Arial"/>
            </a:endParaRPr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-2716" y="3800"/>
            <a:ext cx="8536892" cy="1494629"/>
          </a:xfrm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cs typeface="Arial"/>
              </a:rPr>
              <a:t>NOAA’s </a:t>
            </a:r>
            <a:r>
              <a:rPr lang="en-US" dirty="0">
                <a:cs typeface="Arial"/>
              </a:rPr>
              <a:t>Hurricane </a:t>
            </a:r>
            <a:r>
              <a:rPr lang="en-US" dirty="0" smtClean="0">
                <a:cs typeface="Arial"/>
              </a:rPr>
              <a:t>Forecast Improvement Project - HFIP</a:t>
            </a:r>
            <a:endParaRPr lang="en-US" dirty="0">
              <a:ea typeface="Calibri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4275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" charset="0"/>
                <a:cs typeface="Arial"/>
              </a:rPr>
              <a:t/>
            </a:r>
            <a:br>
              <a:rPr lang="en-US" dirty="0">
                <a:ea typeface="Calibri" charset="0"/>
                <a:cs typeface="Arial"/>
              </a:rPr>
            </a:br>
            <a:endParaRPr lang="en-US" dirty="0">
              <a:ea typeface="Calibri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7106"/>
            <a:ext cx="79935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HFIP Successes to date: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Multi-model ensembles - 2014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5188088" y="6597822"/>
            <a:ext cx="31783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http://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www.emc.ncep.noaa.gov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gc_wmb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vxt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5" name="Picture 4" descr="02_Zhang_HFIP_2014_Ensemble (dragged) 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19" y="3400982"/>
            <a:ext cx="9097981" cy="30413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17212" y="3017213"/>
            <a:ext cx="3635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u="sng" dirty="0" smtClean="0"/>
              <a:t>Skill relative to operational HWRF</a:t>
            </a:r>
            <a:endParaRPr lang="en-US" sz="1800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3163455" y="1685638"/>
            <a:ext cx="5872787" cy="9233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HWRF EPS (27/9/3 km, 42 levels) – 20 members</a:t>
            </a:r>
          </a:p>
          <a:p>
            <a:r>
              <a:rPr lang="en-US" sz="1800" dirty="0" smtClean="0">
                <a:latin typeface="Arial"/>
                <a:cs typeface="Arial"/>
              </a:rPr>
              <a:t>GFDL EPS (55/18/6 km, 42 levels) – 10 members</a:t>
            </a:r>
          </a:p>
          <a:p>
            <a:r>
              <a:rPr lang="en-US" sz="1800" dirty="0" smtClean="0">
                <a:latin typeface="Arial"/>
                <a:cs typeface="Arial"/>
              </a:rPr>
              <a:t>COAMPS-TC EPS (27/9/3 km, 40 levels) – 10 members</a:t>
            </a:r>
            <a:endParaRPr lang="en-US" sz="1800" dirty="0">
              <a:latin typeface="Arial"/>
              <a:cs typeface="Arial"/>
            </a:endParaRPr>
          </a:p>
        </p:txBody>
      </p:sp>
      <p:pic>
        <p:nvPicPr>
          <p:cNvPr id="8" name="Picture 7" descr="Screen Shot 2014-12-30 at 3.23.44 P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05" y="1294887"/>
            <a:ext cx="3000033" cy="215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9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4" name="Picture 10" descr="Untitl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2404" y="1300489"/>
            <a:ext cx="2281485" cy="22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3" name="Picture 8" descr="ARTHUR01L.2014070300.intfsc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4121848"/>
            <a:ext cx="3276600" cy="24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1" descr="Screen Shot 2014-07-24 at 5.26.53 PM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104" y="1304550"/>
            <a:ext cx="3388350" cy="2958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8"/>
          <p:cNvSpPr>
            <a:spLocks/>
          </p:cNvSpPr>
          <p:nvPr/>
        </p:nvSpPr>
        <p:spPr bwMode="auto">
          <a:xfrm>
            <a:off x="228600" y="1371600"/>
            <a:ext cx="1833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>
            <a:spAutoFit/>
          </a:bodyPr>
          <a:lstStyle/>
          <a:p>
            <a:pPr marL="39688" algn="ctr"/>
            <a:r>
              <a:rPr lang="en-US" sz="1200" b="1">
                <a:solidFill>
                  <a:srgbClr val="FFFFFF"/>
                </a:solidFill>
                <a:latin typeface="Arial"/>
                <a:cs typeface="Arial"/>
              </a:rPr>
              <a:t>5 P-3 Flights</a:t>
            </a:r>
          </a:p>
          <a:p>
            <a:pPr marL="39688" algn="ctr"/>
            <a:r>
              <a:rPr lang="en-US" sz="1200" b="1">
                <a:solidFill>
                  <a:srgbClr val="FFFFFF"/>
                </a:solidFill>
                <a:latin typeface="Arial"/>
                <a:cs typeface="Arial"/>
              </a:rPr>
              <a:t>2 July – 5 July 2014</a:t>
            </a:r>
          </a:p>
        </p:txBody>
      </p:sp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249328" y="4537928"/>
            <a:ext cx="2969745" cy="1677382"/>
          </a:xfrm>
          <a:prstGeom prst="rect">
            <a:avLst/>
          </a:prstGeom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17475" indent="-117475" eaLnBrk="1" hangingPunct="1">
              <a:spcBef>
                <a:spcPts val="600"/>
              </a:spcBef>
              <a:buFont typeface="Arial"/>
              <a:buChar char="•"/>
              <a:defRPr/>
            </a:pPr>
            <a:r>
              <a:rPr lang="en-US" sz="1400" dirty="0" smtClean="0">
                <a:latin typeface="Arial"/>
                <a:cs typeface="Arial"/>
              </a:rPr>
              <a:t>5 P-3 missions </a:t>
            </a:r>
            <a:r>
              <a:rPr lang="en-US" sz="1400" dirty="0">
                <a:latin typeface="Arial"/>
                <a:cs typeface="Arial"/>
              </a:rPr>
              <a:t>from </a:t>
            </a:r>
            <a:r>
              <a:rPr lang="en-US" sz="1400" dirty="0" smtClean="0">
                <a:latin typeface="Arial"/>
                <a:cs typeface="Arial"/>
              </a:rPr>
              <a:t>2-5 July 2014 at 12 h </a:t>
            </a:r>
            <a:r>
              <a:rPr lang="en-US" sz="1400" dirty="0">
                <a:latin typeface="Arial"/>
                <a:ea typeface="Arial" charset="0"/>
                <a:cs typeface="Arial"/>
              </a:rPr>
              <a:t>Doppler </a:t>
            </a:r>
            <a:r>
              <a:rPr lang="en-US" sz="1400" dirty="0" smtClean="0">
                <a:latin typeface="Arial"/>
                <a:cs typeface="Arial"/>
              </a:rPr>
              <a:t>sampling </a:t>
            </a:r>
            <a:r>
              <a:rPr lang="en-US" sz="1400" dirty="0" smtClean="0">
                <a:latin typeface="Arial"/>
                <a:ea typeface="Arial" charset="0"/>
                <a:cs typeface="Arial"/>
              </a:rPr>
              <a:t>(HEDAS/GSI)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&amp; </a:t>
            </a:r>
            <a:r>
              <a:rPr lang="en-US" sz="1400" dirty="0" smtClean="0">
                <a:latin typeface="Arial"/>
                <a:cs typeface="Arial"/>
              </a:rPr>
              <a:t>3 G</a:t>
            </a:r>
            <a:r>
              <a:rPr lang="en-US" sz="1400" dirty="0">
                <a:latin typeface="Arial"/>
                <a:cs typeface="Arial"/>
              </a:rPr>
              <a:t>-IV missions </a:t>
            </a:r>
          </a:p>
          <a:p>
            <a:pPr marL="117475" indent="-117475" eaLnBrk="1" hangingPunct="1">
              <a:spcBef>
                <a:spcPts val="600"/>
              </a:spcBef>
              <a:buFont typeface="Arial"/>
              <a:buChar char="•"/>
              <a:defRPr/>
            </a:pPr>
            <a:r>
              <a:rPr lang="en-US" sz="1400" dirty="0" smtClean="0">
                <a:latin typeface="Arial"/>
                <a:cs typeface="Arial"/>
              </a:rPr>
              <a:t>Sampled Arthur as a tropical storm to hurricane at landfall in NC, to extra-tropical transition in Nova Scotia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4" name="Rectangle 6"/>
          <p:cNvSpPr txBox="1">
            <a:spLocks noChangeArrowheads="1"/>
          </p:cNvSpPr>
          <p:nvPr/>
        </p:nvSpPr>
        <p:spPr bwMode="auto">
          <a:xfrm>
            <a:off x="3840498" y="2144671"/>
            <a:ext cx="1764349" cy="1323306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Ins="30479"/>
          <a:lstStyle/>
          <a:p>
            <a:pPr marL="39688" algn="ctr"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  <a:ea typeface="Arial" charset="0"/>
                <a:cs typeface="Arial"/>
              </a:rPr>
              <a:t>Doppler data transmitted in real-time for assimilation into HWRF</a:t>
            </a:r>
            <a:endParaRPr lang="en-US" sz="1600" dirty="0">
              <a:solidFill>
                <a:srgbClr val="000000"/>
              </a:solidFill>
              <a:latin typeface="Arial"/>
              <a:ea typeface="Calibri" charset="0"/>
              <a:cs typeface="Arial"/>
            </a:endParaRPr>
          </a:p>
        </p:txBody>
      </p:sp>
      <p:sp>
        <p:nvSpPr>
          <p:cNvPr id="38920" name="Rectangle 5"/>
          <p:cNvSpPr txBox="1">
            <a:spLocks noChangeArrowheads="1"/>
          </p:cNvSpPr>
          <p:nvPr/>
        </p:nvSpPr>
        <p:spPr bwMode="auto">
          <a:xfrm>
            <a:off x="0" y="-76201"/>
            <a:ext cx="8051029" cy="128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rIns="30479" anchor="b"/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HFIP Successes to date:</a:t>
            </a:r>
          </a:p>
          <a:p>
            <a:pPr>
              <a:lnSpc>
                <a:spcPct val="85000"/>
              </a:lnSpc>
            </a:pPr>
            <a:r>
              <a:rPr lang="en-US" sz="3200" dirty="0" smtClean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Impact of aircraft observations: </a:t>
            </a:r>
            <a:r>
              <a:rPr lang="en-US" sz="3200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Arthur 2014</a:t>
            </a:r>
          </a:p>
        </p:txBody>
      </p:sp>
      <p:pic>
        <p:nvPicPr>
          <p:cNvPr id="38926" name="Picture 3" descr="Screen Shot 2014-07-24 at 5.17.15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992" y="4242829"/>
            <a:ext cx="2458846" cy="220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524000" y="3101879"/>
            <a:ext cx="3962400" cy="3214816"/>
            <a:chOff x="1524000" y="3101879"/>
            <a:chExt cx="3962400" cy="3214816"/>
          </a:xfrm>
        </p:grpSpPr>
        <p:cxnSp>
          <p:nvCxnSpPr>
            <p:cNvPr id="36" name="Straight Arrow Connector 35"/>
            <p:cNvCxnSpPr/>
            <p:nvPr/>
          </p:nvCxnSpPr>
          <p:spPr bwMode="auto">
            <a:xfrm>
              <a:off x="1524000" y="3101879"/>
              <a:ext cx="2202425" cy="1408012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 descr="140702I1wind10.png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3013" y="4487895"/>
              <a:ext cx="1703387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8923" name="Picture 9" descr="windswath.ARTHUR01L.2014070300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1480430"/>
            <a:ext cx="3343275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utoShape 2"/>
          <p:cNvSpPr>
            <a:spLocks/>
          </p:cNvSpPr>
          <p:nvPr/>
        </p:nvSpPr>
        <p:spPr bwMode="auto">
          <a:xfrm>
            <a:off x="20638" y="6507163"/>
            <a:ext cx="533400" cy="2889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fld id="{6B15AF1E-CC26-FB45-ADE4-CB812E3D9BFE}" type="slidenum">
              <a:rPr lang="en-US" sz="1400">
                <a:solidFill>
                  <a:srgbClr val="FFFFFF"/>
                </a:solidFill>
                <a:latin typeface="Arial"/>
                <a:cs typeface="Arial"/>
              </a:rPr>
              <a:pPr algn="ctr">
                <a:defRPr/>
              </a:pPr>
              <a:t>11</a:t>
            </a:fld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066949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0" name="Rectangle 5"/>
          <p:cNvSpPr txBox="1">
            <a:spLocks noChangeArrowheads="1"/>
          </p:cNvSpPr>
          <p:nvPr/>
        </p:nvSpPr>
        <p:spPr bwMode="auto">
          <a:xfrm>
            <a:off x="0" y="0"/>
            <a:ext cx="7981758" cy="128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rIns="30479" anchor="b"/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HFIP Successes to date:</a:t>
            </a:r>
          </a:p>
          <a:p>
            <a:r>
              <a:rPr lang="en-US" sz="3200" dirty="0" smtClean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Impact of aircraft observations: TDR</a:t>
            </a:r>
            <a:endParaRPr lang="en-US" sz="3200" dirty="0">
              <a:solidFill>
                <a:schemeClr val="bg1"/>
              </a:solidFill>
              <a:latin typeface="Arial"/>
              <a:ea typeface="Calibri" charset="0"/>
              <a:cs typeface="Arial"/>
            </a:endParaRPr>
          </a:p>
        </p:txBody>
      </p:sp>
      <p:pic>
        <p:nvPicPr>
          <p:cNvPr id="2" name="Picture 1" descr="15_Tong_2014_HFIP_annual_meeting (dragged)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121" y="1301387"/>
            <a:ext cx="7666182" cy="50982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95879" y="1285394"/>
            <a:ext cx="2439939" cy="515697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4993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306286"/>
          </a:xfrm>
        </p:spPr>
        <p:txBody>
          <a:bodyPr/>
          <a:lstStyle/>
          <a:p>
            <a:r>
              <a:rPr lang="en-US" sz="4400" dirty="0" smtClean="0">
                <a:cs typeface="Arial"/>
              </a:rPr>
              <a:t>HFIP Lesson Learned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6827" y="1450910"/>
            <a:ext cx="846232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dirty="0">
                <a:latin typeface="Arial"/>
                <a:cs typeface="Arial"/>
              </a:rPr>
              <a:t>Fully engage operational partners to set goals &amp; milestones to reflect requirements 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dirty="0">
                <a:latin typeface="Arial"/>
                <a:cs typeface="Arial"/>
              </a:rPr>
              <a:t>Provide support for real-time demonstration as part of T&amp;E leading to faster R2O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dirty="0" smtClean="0">
                <a:latin typeface="Arial"/>
                <a:cs typeface="Arial"/>
              </a:rPr>
              <a:t>Initialization still major </a:t>
            </a:r>
            <a:r>
              <a:rPr lang="en-US" dirty="0" smtClean="0">
                <a:latin typeface="Arial"/>
                <a:cs typeface="Arial"/>
              </a:rPr>
              <a:t>issue, particularly in strong storms: </a:t>
            </a:r>
            <a:r>
              <a:rPr lang="en-US" dirty="0" smtClean="0">
                <a:latin typeface="Arial"/>
                <a:cs typeface="Arial"/>
              </a:rPr>
              <a:t>Make </a:t>
            </a:r>
            <a:r>
              <a:rPr lang="en-US" dirty="0">
                <a:latin typeface="Arial"/>
                <a:cs typeface="Arial"/>
              </a:rPr>
              <a:t>better use of vortex-scale observations (in-situ &amp; satellite) </a:t>
            </a:r>
            <a:endParaRPr lang="en-US" dirty="0" smtClean="0">
              <a:latin typeface="Arial"/>
              <a:cs typeface="Arial"/>
            </a:endParaRP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dirty="0" smtClean="0">
                <a:latin typeface="Arial"/>
                <a:cs typeface="Arial"/>
              </a:rPr>
              <a:t>Need </a:t>
            </a:r>
            <a:r>
              <a:rPr lang="en-US" dirty="0">
                <a:latin typeface="Arial"/>
                <a:cs typeface="Arial"/>
              </a:rPr>
              <a:t>strategies to use ensembles (single &amp; multi-model) to address uncertainty in </a:t>
            </a:r>
            <a:r>
              <a:rPr lang="en-US" dirty="0" smtClean="0">
                <a:latin typeface="Arial"/>
                <a:cs typeface="Arial"/>
              </a:rPr>
              <a:t>track, intensity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smtClean="0">
                <a:latin typeface="Arial"/>
                <a:cs typeface="Arial"/>
              </a:rPr>
              <a:t>&amp; structure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dirty="0" smtClean="0">
                <a:latin typeface="Arial"/>
                <a:cs typeface="Arial"/>
              </a:rPr>
              <a:t>Model </a:t>
            </a:r>
            <a:r>
              <a:rPr lang="en-US" dirty="0">
                <a:latin typeface="Arial"/>
                <a:cs typeface="Arial"/>
              </a:rPr>
              <a:t>architecture must include environmental changes on times scales ~10 days (global model), and resolve rapidly changing inner core structure (moving nests)</a:t>
            </a:r>
          </a:p>
        </p:txBody>
      </p:sp>
    </p:spTree>
    <p:extLst>
      <p:ext uri="{BB962C8B-B14F-4D97-AF65-F5344CB8AC3E}">
        <p14:creationId xmlns:p14="http://schemas.microsoft.com/office/powerpoint/2010/main" val="1650118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7986889" cy="1371600"/>
          </a:xfrm>
        </p:spPr>
        <p:txBody>
          <a:bodyPr/>
          <a:lstStyle/>
          <a:p>
            <a:r>
              <a:rPr lang="en-US" sz="4400" dirty="0" smtClean="0">
                <a:ea typeface="Calibri" charset="0"/>
                <a:cs typeface="Arial"/>
              </a:rPr>
              <a:t>HFIP Priorities 2015-2016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8478" y="1297658"/>
            <a:ext cx="8806190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30187">
              <a:spcBef>
                <a:spcPts val="600"/>
              </a:spcBef>
            </a:pPr>
            <a:r>
              <a:rPr lang="en-US" b="1" dirty="0" smtClean="0"/>
              <a:t>Operational </a:t>
            </a:r>
            <a:r>
              <a:rPr lang="en-US" b="1" dirty="0"/>
              <a:t>Impact </a:t>
            </a:r>
          </a:p>
          <a:p>
            <a:pPr marL="230188" indent="-230188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Continue demonstration </a:t>
            </a:r>
            <a:r>
              <a:rPr lang="en-US" sz="2000" dirty="0"/>
              <a:t>of </a:t>
            </a:r>
            <a:r>
              <a:rPr lang="en-US" sz="2000" dirty="0" smtClean="0"/>
              <a:t>real</a:t>
            </a:r>
            <a:r>
              <a:rPr lang="en-US" sz="2000" dirty="0"/>
              <a:t>-</a:t>
            </a:r>
            <a:r>
              <a:rPr lang="en-US" sz="2000" dirty="0" smtClean="0"/>
              <a:t>time Experimental </a:t>
            </a:r>
            <a:r>
              <a:rPr lang="en-US" sz="2000" dirty="0"/>
              <a:t>Numerical Forecast System </a:t>
            </a:r>
            <a:r>
              <a:rPr lang="en-US" sz="2000" dirty="0" smtClean="0"/>
              <a:t>during </a:t>
            </a:r>
            <a:r>
              <a:rPr lang="en-US" sz="2000" dirty="0"/>
              <a:t>hurricane season </a:t>
            </a:r>
          </a:p>
          <a:p>
            <a:pPr marL="230188" indent="-230188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Demonstrate impact of aircraft data &amp; Doppler Radar (TDR) </a:t>
            </a:r>
            <a:endParaRPr lang="en-US" sz="2000" dirty="0"/>
          </a:p>
          <a:p>
            <a:pPr marL="230188" indent="-230188"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Demonstrate </a:t>
            </a:r>
            <a:r>
              <a:rPr lang="en-US" sz="2000" dirty="0" smtClean="0"/>
              <a:t>multi</a:t>
            </a:r>
            <a:r>
              <a:rPr lang="en-US" sz="2000" dirty="0"/>
              <a:t>- </a:t>
            </a:r>
            <a:r>
              <a:rPr lang="en-US" sz="2000" dirty="0" smtClean="0"/>
              <a:t>&amp; single</a:t>
            </a:r>
            <a:r>
              <a:rPr lang="en-US" sz="2000" dirty="0"/>
              <a:t>-model ensembles for Track </a:t>
            </a:r>
            <a:r>
              <a:rPr lang="en-US" sz="2000" dirty="0" smtClean="0"/>
              <a:t>&amp; Intensity </a:t>
            </a:r>
            <a:endParaRPr lang="en-US" sz="2000" dirty="0"/>
          </a:p>
          <a:p>
            <a:pPr indent="-230187">
              <a:spcBef>
                <a:spcPts val="600"/>
              </a:spcBef>
            </a:pPr>
            <a:r>
              <a:rPr lang="en-US" b="1" dirty="0"/>
              <a:t>Research </a:t>
            </a:r>
            <a:r>
              <a:rPr lang="en-US" b="1" dirty="0" smtClean="0"/>
              <a:t>&amp; Development </a:t>
            </a:r>
            <a:endParaRPr lang="en-US" b="1" dirty="0"/>
          </a:p>
          <a:p>
            <a:pPr marL="230188" indent="-230188"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Develop HWRF GSI hybrid DA - Focus on high resolution inner domains </a:t>
            </a:r>
          </a:p>
          <a:p>
            <a:pPr marL="230188" indent="-230188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Improve use </a:t>
            </a:r>
            <a:r>
              <a:rPr lang="en-US" sz="2000" dirty="0"/>
              <a:t>of </a:t>
            </a:r>
            <a:r>
              <a:rPr lang="en-US" sz="2000" dirty="0" smtClean="0"/>
              <a:t>inner core observations operationally </a:t>
            </a:r>
            <a:endParaRPr lang="en-US" sz="2000" dirty="0"/>
          </a:p>
          <a:p>
            <a:pPr marL="230188" indent="-230188"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Improve use of </a:t>
            </a:r>
            <a:r>
              <a:rPr lang="en-US" sz="2000" dirty="0" smtClean="0"/>
              <a:t>satellite </a:t>
            </a:r>
            <a:r>
              <a:rPr lang="en-US" sz="2000" dirty="0"/>
              <a:t>data in </a:t>
            </a:r>
            <a:r>
              <a:rPr lang="en-US" sz="2000" dirty="0" smtClean="0"/>
              <a:t>TC DA (</a:t>
            </a:r>
            <a:r>
              <a:rPr lang="en-US" sz="2000" dirty="0" smtClean="0">
                <a:solidFill>
                  <a:srgbClr val="A50021"/>
                </a:solidFill>
              </a:rPr>
              <a:t>Sandy Supplemental - QOSAP</a:t>
            </a:r>
            <a:r>
              <a:rPr lang="en-US" sz="2000" dirty="0" smtClean="0"/>
              <a:t>)</a:t>
            </a:r>
            <a:endParaRPr lang="en-US" sz="2000" dirty="0"/>
          </a:p>
          <a:p>
            <a:pPr marL="230188" indent="-230188"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I</a:t>
            </a:r>
            <a:r>
              <a:rPr lang="en-US" sz="2000" dirty="0" smtClean="0"/>
              <a:t>mprove </a:t>
            </a:r>
            <a:r>
              <a:rPr lang="en-US" sz="2000" dirty="0"/>
              <a:t>HWRF </a:t>
            </a:r>
            <a:r>
              <a:rPr lang="en-US" sz="2000" dirty="0" smtClean="0"/>
              <a:t>physics </a:t>
            </a:r>
            <a:r>
              <a:rPr lang="en-US" sz="2000" dirty="0"/>
              <a:t>(</a:t>
            </a:r>
            <a:r>
              <a:rPr lang="en-US" sz="2000" dirty="0">
                <a:solidFill>
                  <a:srgbClr val="A50021"/>
                </a:solidFill>
              </a:rPr>
              <a:t>Sandy Supplemental - OAR</a:t>
            </a:r>
            <a:r>
              <a:rPr lang="en-US" sz="2000" dirty="0"/>
              <a:t>)</a:t>
            </a:r>
          </a:p>
          <a:p>
            <a:pPr marL="230188" indent="-230188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Develop global </a:t>
            </a:r>
            <a:r>
              <a:rPr lang="en-US" sz="2000" dirty="0"/>
              <a:t>p</a:t>
            </a:r>
            <a:r>
              <a:rPr lang="en-US" sz="2000" dirty="0" smtClean="0"/>
              <a:t>hysics </a:t>
            </a:r>
            <a:r>
              <a:rPr lang="en-US" sz="2000" dirty="0"/>
              <a:t>for </a:t>
            </a:r>
            <a:r>
              <a:rPr lang="en-US" sz="2000" dirty="0" smtClean="0"/>
              <a:t>high </a:t>
            </a:r>
            <a:r>
              <a:rPr lang="en-US" sz="2000" dirty="0"/>
              <a:t>resolution </a:t>
            </a:r>
            <a:r>
              <a:rPr lang="en-US" sz="2000" dirty="0" smtClean="0"/>
              <a:t>(</a:t>
            </a:r>
            <a:r>
              <a:rPr lang="en-US" sz="2000" dirty="0" smtClean="0">
                <a:solidFill>
                  <a:srgbClr val="A50021"/>
                </a:solidFill>
              </a:rPr>
              <a:t>Sandy Supplemental HIWPP</a:t>
            </a:r>
            <a:r>
              <a:rPr lang="en-US" sz="2000" dirty="0" smtClean="0"/>
              <a:t>)</a:t>
            </a:r>
            <a:endParaRPr lang="en-US" sz="2000" dirty="0"/>
          </a:p>
          <a:p>
            <a:pPr indent="-230187">
              <a:spcBef>
                <a:spcPts val="600"/>
              </a:spcBef>
            </a:pPr>
            <a:r>
              <a:rPr lang="en-US" b="1" dirty="0" smtClean="0"/>
              <a:t>Technical </a:t>
            </a:r>
            <a:r>
              <a:rPr lang="en-US" b="1" dirty="0"/>
              <a:t>Advancements </a:t>
            </a:r>
          </a:p>
          <a:p>
            <a:pPr marL="230188" indent="-230188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Transition HWRF </a:t>
            </a:r>
            <a:r>
              <a:rPr lang="en-US" sz="2000" dirty="0"/>
              <a:t>to </a:t>
            </a:r>
            <a:r>
              <a:rPr lang="en-US" sz="2000" dirty="0" smtClean="0"/>
              <a:t>basin/global NMM-B (</a:t>
            </a:r>
            <a:r>
              <a:rPr lang="en-US" sz="2000" dirty="0" smtClean="0">
                <a:solidFill>
                  <a:srgbClr val="A50021"/>
                </a:solidFill>
              </a:rPr>
              <a:t>HIWPP</a:t>
            </a:r>
            <a:r>
              <a:rPr lang="en-US" sz="2000" dirty="0" smtClean="0"/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45202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3"/>
          <p:cNvSpPr>
            <a:spLocks noChangeArrowheads="1"/>
          </p:cNvSpPr>
          <p:nvPr/>
        </p:nvSpPr>
        <p:spPr bwMode="auto">
          <a:xfrm>
            <a:off x="0" y="138655"/>
            <a:ext cx="8229600" cy="999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4400" dirty="0" smtClean="0">
                <a:solidFill>
                  <a:schemeClr val="bg1"/>
                </a:solidFill>
                <a:latin typeface="Arial"/>
                <a:ea typeface="MS PGothic" pitchFamily="34" charset="-128"/>
                <a:cs typeface="Arial"/>
              </a:rPr>
              <a:t>Challenges</a:t>
            </a:r>
            <a:endParaRPr lang="en-US" sz="4400" dirty="0">
              <a:solidFill>
                <a:schemeClr val="bg1"/>
              </a:solidFill>
              <a:latin typeface="Arial"/>
              <a:ea typeface="MS PGothic" pitchFamily="34" charset="-128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7892" y="1465665"/>
            <a:ext cx="8524566" cy="4247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r>
              <a:rPr lang="en-US" sz="2400" b="1" i="1" dirty="0" smtClean="0">
                <a:latin typeface="Arial"/>
                <a:cs typeface="Arial"/>
              </a:rPr>
              <a:t>How </a:t>
            </a:r>
            <a:r>
              <a:rPr lang="en-US" sz="2400" b="1" i="1" dirty="0">
                <a:latin typeface="Arial"/>
                <a:cs typeface="Arial"/>
              </a:rPr>
              <a:t>can we use this research </a:t>
            </a:r>
            <a:r>
              <a:rPr lang="en-US" sz="2400" b="1" i="1" dirty="0" smtClean="0">
                <a:latin typeface="Arial"/>
                <a:cs typeface="Arial"/>
              </a:rPr>
              <a:t>capacity and approach to accelerate TC forecast </a:t>
            </a:r>
            <a:r>
              <a:rPr lang="en-US" sz="2400" b="1" i="1" dirty="0">
                <a:latin typeface="Arial"/>
                <a:cs typeface="Arial"/>
              </a:rPr>
              <a:t>improvement</a:t>
            </a:r>
            <a:r>
              <a:rPr lang="en-US" sz="2400" b="1" i="1" dirty="0" smtClean="0">
                <a:latin typeface="Arial"/>
                <a:cs typeface="Arial"/>
              </a:rPr>
              <a:t>?</a:t>
            </a:r>
            <a:endParaRPr lang="en-US" sz="2400" dirty="0">
              <a:latin typeface="Arial"/>
              <a:cs typeface="Arial"/>
            </a:endParaRPr>
          </a:p>
          <a:p>
            <a:pPr marL="800100" lvl="1" indent="-342900"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HFIP </a:t>
            </a:r>
            <a:r>
              <a:rPr lang="en-US" sz="2400" dirty="0" smtClean="0">
                <a:latin typeface="Arial"/>
                <a:cs typeface="Arial"/>
              </a:rPr>
              <a:t>approach &amp; infrastructure </a:t>
            </a:r>
            <a:r>
              <a:rPr lang="en-US" sz="2400" dirty="0">
                <a:latin typeface="Arial"/>
                <a:cs typeface="Arial"/>
              </a:rPr>
              <a:t>allows for rapid </a:t>
            </a:r>
            <a:r>
              <a:rPr lang="en-US" sz="2400" dirty="0" smtClean="0">
                <a:latin typeface="Arial"/>
                <a:cs typeface="Arial"/>
              </a:rPr>
              <a:t>T&amp;E </a:t>
            </a:r>
            <a:r>
              <a:rPr lang="en-US" sz="2400" dirty="0">
                <a:latin typeface="Arial"/>
                <a:cs typeface="Arial"/>
              </a:rPr>
              <a:t>of emerging research </a:t>
            </a:r>
            <a:r>
              <a:rPr lang="en-US" sz="2400" dirty="0" smtClean="0">
                <a:latin typeface="Arial"/>
                <a:cs typeface="Arial"/>
              </a:rPr>
              <a:t>and </a:t>
            </a:r>
            <a:r>
              <a:rPr lang="en-US" sz="2400" dirty="0">
                <a:latin typeface="Arial"/>
                <a:cs typeface="Arial"/>
              </a:rPr>
              <a:t>observations for potential </a:t>
            </a:r>
            <a:r>
              <a:rPr lang="en-US" sz="2400" b="1" dirty="0" smtClean="0">
                <a:latin typeface="Arial"/>
                <a:cs typeface="Arial"/>
              </a:rPr>
              <a:t>R2O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into </a:t>
            </a:r>
            <a:r>
              <a:rPr lang="en-US" sz="2400" dirty="0" smtClean="0">
                <a:latin typeface="Arial"/>
                <a:cs typeface="Arial"/>
              </a:rPr>
              <a:t>operational </a:t>
            </a:r>
            <a:r>
              <a:rPr lang="en-US" sz="2400" dirty="0">
                <a:latin typeface="Arial"/>
                <a:cs typeface="Arial"/>
              </a:rPr>
              <a:t>hurricane model and DA systems. </a:t>
            </a:r>
          </a:p>
          <a:p>
            <a:pPr marL="800100" lvl="1" indent="-342900"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r>
              <a:rPr lang="en-US" sz="2400" b="1" dirty="0">
                <a:latin typeface="Arial"/>
                <a:cs typeface="Arial"/>
              </a:rPr>
              <a:t>Expand </a:t>
            </a:r>
            <a:r>
              <a:rPr lang="en-US" sz="2400" b="1" dirty="0" smtClean="0">
                <a:latin typeface="Arial"/>
                <a:cs typeface="Arial"/>
              </a:rPr>
              <a:t>and leverage HFIP partnership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to take advantage of new initiatives within NOAA to foster and enhance existing HFIP partnership, promote collaboration with basic </a:t>
            </a:r>
            <a:r>
              <a:rPr lang="en-US" sz="2400" dirty="0">
                <a:latin typeface="Arial"/>
                <a:cs typeface="Arial"/>
              </a:rPr>
              <a:t>research </a:t>
            </a:r>
            <a:r>
              <a:rPr lang="en-US" sz="2400" dirty="0" smtClean="0">
                <a:latin typeface="Arial"/>
                <a:cs typeface="Arial"/>
              </a:rPr>
              <a:t>community, and address near-term opportunities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7162800" y="6337428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59C0E3C-8E50-6F4A-917A-1064707FDF3A}" type="slidenum">
              <a:rPr lang="en-US" sz="1800">
                <a:solidFill>
                  <a:srgbClr val="FFFFFF"/>
                </a:solidFill>
                <a:latin typeface="Arial"/>
                <a:cs typeface="Arial"/>
              </a:rPr>
              <a:pPr algn="r" eaLnBrk="1" hangingPunct="1"/>
              <a:t>15</a:t>
            </a:fld>
            <a:endParaRPr lang="en-US" sz="18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48459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57" name="Object 2"/>
          <p:cNvGraphicFramePr>
            <a:graphicFrameLocks noChangeAspect="1"/>
          </p:cNvGraphicFramePr>
          <p:nvPr/>
        </p:nvGraphicFramePr>
        <p:xfrm>
          <a:off x="2147483647" y="2147483647"/>
          <a:ext cx="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Worksheet" r:id="rId4" imgW="36144200" imgH="24714200" progId="Excel.Sheet.8">
                  <p:embed/>
                </p:oleObj>
              </mc:Choice>
              <mc:Fallback>
                <p:oleObj name="Worksheet" r:id="rId4" imgW="36144200" imgH="247142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7483647" y="2147483647"/>
                        <a:ext cx="0" cy="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AutoShape 2"/>
          <p:cNvSpPr>
            <a:spLocks/>
          </p:cNvSpPr>
          <p:nvPr/>
        </p:nvSpPr>
        <p:spPr bwMode="auto">
          <a:xfrm>
            <a:off x="20638" y="6507163"/>
            <a:ext cx="533400" cy="2889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fld id="{4C0EC92E-8A42-554D-9ABD-726DA721B2B8}" type="slidenum">
              <a:rPr lang="en-US" sz="1400">
                <a:solidFill>
                  <a:srgbClr val="FFFFFF"/>
                </a:solidFill>
                <a:latin typeface="Arial"/>
                <a:cs typeface="Arial"/>
              </a:rPr>
              <a:pPr algn="ctr">
                <a:defRPr/>
              </a:pPr>
              <a:t>16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37" name="Rectangle 5"/>
          <p:cNvSpPr>
            <a:spLocks noGrp="1" noChangeArrowheads="1"/>
          </p:cNvSpPr>
          <p:nvPr>
            <p:ph type="title"/>
          </p:nvPr>
        </p:nvSpPr>
        <p:spPr>
          <a:xfrm>
            <a:off x="61576" y="0"/>
            <a:ext cx="7634624" cy="1371600"/>
          </a:xfrm>
        </p:spPr>
        <p:txBody>
          <a:bodyPr lIns="0" tIns="0" rIns="0" bIns="0"/>
          <a:lstStyle/>
          <a:p>
            <a:pPr defTabSz="914400" eaLnBrk="1">
              <a:lnSpc>
                <a:spcPct val="90000"/>
              </a:lnSpc>
              <a:defRPr/>
            </a:pPr>
            <a:r>
              <a:rPr lang="en-US" sz="4400" dirty="0" smtClean="0">
                <a:latin typeface="Arial"/>
                <a:cs typeface="Arial"/>
                <a:sym typeface="Arial Bold" charset="0"/>
              </a:rPr>
              <a:t>Questions?</a:t>
            </a:r>
            <a:endParaRPr lang="en-US" sz="4800" dirty="0" smtClean="0">
              <a:latin typeface="Arial"/>
              <a:cs typeface="Arial"/>
            </a:endParaRPr>
          </a:p>
        </p:txBody>
      </p:sp>
      <p:pic>
        <p:nvPicPr>
          <p:cNvPr id="2" name="Picture 1" descr="Screen Shot 2014-12-30 at 3.40.55 PM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1514" y="1277212"/>
            <a:ext cx="6388486" cy="51916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2325" y="2863273"/>
            <a:ext cx="230573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Go to</a:t>
            </a:r>
          </a:p>
          <a:p>
            <a:pPr algn="ctr"/>
            <a:r>
              <a:rPr lang="en-US" dirty="0" smtClean="0">
                <a:hlinkClick r:id="rId7"/>
              </a:rPr>
              <a:t>www.hfip.org</a:t>
            </a:r>
            <a:endParaRPr lang="en-US" dirty="0" smtClean="0"/>
          </a:p>
          <a:p>
            <a:pPr algn="ctr"/>
            <a:r>
              <a:rPr lang="en-US" dirty="0"/>
              <a:t>f</a:t>
            </a:r>
            <a:r>
              <a:rPr lang="en-US" dirty="0" smtClean="0"/>
              <a:t>or more details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363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/>
          </p:cNvSpPr>
          <p:nvPr>
            <p:ph idx="1"/>
          </p:nvPr>
        </p:nvSpPr>
        <p:spPr>
          <a:xfrm>
            <a:off x="278109" y="1242063"/>
            <a:ext cx="8762410" cy="5067967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en-US" sz="3200" b="1" i="1" dirty="0">
                <a:solidFill>
                  <a:srgbClr val="A10000"/>
                </a:solidFill>
                <a:cs typeface="Arial"/>
              </a:rPr>
              <a:t>Vision</a:t>
            </a:r>
          </a:p>
          <a:p>
            <a:pPr marL="342900" lvl="1" indent="-342900" eaLnBrk="1" hangingPunct="1">
              <a:spcBef>
                <a:spcPts val="0"/>
              </a:spcBef>
              <a:buClr>
                <a:srgbClr val="A10000"/>
              </a:buClr>
              <a:buFont typeface="Arial"/>
              <a:buChar char="•"/>
            </a:pPr>
            <a:r>
              <a:rPr lang="en-US" sz="2800" dirty="0">
                <a:cs typeface="Arial"/>
              </a:rPr>
              <a:t>Organize </a:t>
            </a:r>
            <a:r>
              <a:rPr lang="en-US" sz="2800" dirty="0" smtClean="0">
                <a:cs typeface="Arial"/>
              </a:rPr>
              <a:t>hurricane </a:t>
            </a:r>
            <a:r>
              <a:rPr lang="en-US" sz="2800" dirty="0">
                <a:cs typeface="Arial"/>
              </a:rPr>
              <a:t>community to dramatically improve numerical forecast guidance to NHC in 5-10 </a:t>
            </a:r>
            <a:r>
              <a:rPr lang="en-US" sz="2800" dirty="0" smtClean="0">
                <a:cs typeface="Arial"/>
              </a:rPr>
              <a:t>years</a:t>
            </a:r>
            <a:endParaRPr lang="en-US" sz="2800" dirty="0">
              <a:cs typeface="Arial"/>
            </a:endParaRPr>
          </a:p>
          <a:p>
            <a:pPr eaLnBrk="1" hangingPunct="1">
              <a:spcBef>
                <a:spcPts val="0"/>
              </a:spcBef>
            </a:pPr>
            <a:r>
              <a:rPr lang="en-US" sz="3200" b="1" i="1" dirty="0" smtClean="0">
                <a:solidFill>
                  <a:srgbClr val="A50021"/>
                </a:solidFill>
                <a:ea typeface="Calibri" charset="0"/>
                <a:cs typeface="Arial"/>
              </a:rPr>
              <a:t>Goals</a:t>
            </a:r>
          </a:p>
          <a:p>
            <a:pPr eaLnBrk="1" hangingPunct="1">
              <a:spcBef>
                <a:spcPts val="0"/>
              </a:spcBef>
              <a:buFontTx/>
              <a:buChar char="•"/>
            </a:pPr>
            <a:r>
              <a:rPr lang="en-US" dirty="0" smtClean="0">
                <a:solidFill>
                  <a:srgbClr val="A50021"/>
                </a:solidFill>
                <a:ea typeface="Calibri" charset="0"/>
                <a:cs typeface="Arial"/>
              </a:rPr>
              <a:t>Improve </a:t>
            </a:r>
            <a:r>
              <a:rPr lang="en-US" dirty="0">
                <a:ea typeface="Calibri" charset="0"/>
                <a:cs typeface="Arial"/>
              </a:rPr>
              <a:t>f</a:t>
            </a:r>
            <a:r>
              <a:rPr lang="en-US" dirty="0" smtClean="0">
                <a:ea typeface="Calibri" charset="0"/>
                <a:cs typeface="Arial"/>
              </a:rPr>
              <a:t>orecast </a:t>
            </a:r>
            <a:r>
              <a:rPr lang="en-US" dirty="0">
                <a:ea typeface="Calibri" charset="0"/>
                <a:cs typeface="Arial"/>
              </a:rPr>
              <a:t>a</a:t>
            </a:r>
            <a:r>
              <a:rPr lang="en-US" dirty="0" smtClean="0">
                <a:ea typeface="Calibri" charset="0"/>
                <a:cs typeface="Arial"/>
              </a:rPr>
              <a:t>ccuracy for track </a:t>
            </a:r>
            <a:r>
              <a:rPr lang="en-US" dirty="0">
                <a:ea typeface="Calibri" charset="0"/>
                <a:cs typeface="Arial"/>
              </a:rPr>
              <a:t>&amp; </a:t>
            </a:r>
            <a:r>
              <a:rPr lang="en-US" dirty="0" smtClean="0">
                <a:ea typeface="Calibri" charset="0"/>
                <a:cs typeface="Arial"/>
              </a:rPr>
              <a:t>intensity by 20% in 5 years, 50% in 10 years</a:t>
            </a:r>
          </a:p>
          <a:p>
            <a:pPr marL="338138" indent="-338138" eaLnBrk="1" hangingPunct="1">
              <a:spcBef>
                <a:spcPts val="0"/>
              </a:spcBef>
              <a:buFont typeface="Arial"/>
              <a:buChar char="•"/>
            </a:pPr>
            <a:r>
              <a:rPr lang="en-US" dirty="0" smtClean="0">
                <a:solidFill>
                  <a:srgbClr val="A50021"/>
                </a:solidFill>
                <a:ea typeface="Calibri" charset="0"/>
                <a:cs typeface="Arial"/>
              </a:rPr>
              <a:t>Extend </a:t>
            </a:r>
            <a:r>
              <a:rPr lang="en-US" dirty="0" smtClean="0">
                <a:ea typeface="Calibri" charset="0"/>
                <a:cs typeface="Arial"/>
              </a:rPr>
              <a:t>forecast guidance to 7 days with skill comparable to current 5 day forecasts</a:t>
            </a:r>
          </a:p>
          <a:p>
            <a:pPr marL="338138" indent="-338138" eaLnBrk="1" hangingPunct="1">
              <a:spcBef>
                <a:spcPts val="0"/>
              </a:spcBef>
              <a:buFont typeface="Arial"/>
              <a:buChar char="•"/>
            </a:pPr>
            <a:r>
              <a:rPr lang="en-US" dirty="0" smtClean="0">
                <a:solidFill>
                  <a:srgbClr val="A50021"/>
                </a:solidFill>
                <a:ea typeface="Calibri" charset="0"/>
                <a:cs typeface="Arial"/>
              </a:rPr>
              <a:t>Increase </a:t>
            </a:r>
            <a:r>
              <a:rPr lang="en-US" dirty="0" smtClean="0">
                <a:ea typeface="Calibri" charset="0"/>
                <a:cs typeface="Arial"/>
              </a:rPr>
              <a:t>probability of predicting (POD) Rapid intensification (RI) at Day 1 to 90% &amp; 60% at Day 5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9" y="136637"/>
            <a:ext cx="7578056" cy="105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639246" y="6614858"/>
            <a:ext cx="1531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</a:rPr>
              <a:t>http://</a:t>
            </a:r>
            <a:r>
              <a:rPr lang="en-US" sz="1200" dirty="0" err="1">
                <a:latin typeface="+mn-lt"/>
              </a:rPr>
              <a:t>www.hfip.org</a:t>
            </a:r>
            <a:r>
              <a:rPr lang="en-US" sz="1200" dirty="0">
                <a:latin typeface="+mn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7098142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 txBox="1">
            <a:spLocks noChangeArrowheads="1"/>
          </p:cNvSpPr>
          <p:nvPr/>
        </p:nvSpPr>
        <p:spPr bwMode="auto">
          <a:xfrm>
            <a:off x="22761" y="0"/>
            <a:ext cx="7829190" cy="1277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sz="4400" dirty="0" smtClean="0">
                <a:solidFill>
                  <a:schemeClr val="bg1"/>
                </a:solidFill>
                <a:latin typeface="Arial"/>
                <a:cs typeface="Arial"/>
              </a:rPr>
              <a:t>HFIP Successes to date:</a:t>
            </a:r>
          </a:p>
          <a:p>
            <a:r>
              <a:rPr lang="en-US" sz="3200" dirty="0" smtClean="0">
                <a:solidFill>
                  <a:schemeClr val="bg1"/>
                </a:solidFill>
                <a:latin typeface="Arial"/>
                <a:cs typeface="Arial"/>
              </a:rPr>
              <a:t>GFS Track Forecast </a:t>
            </a: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Improvements</a:t>
            </a:r>
            <a:endParaRPr lang="en-US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63707" y="1471988"/>
            <a:ext cx="48542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(</a:t>
            </a:r>
            <a:r>
              <a:rPr lang="en-US" sz="2000" b="1" dirty="0"/>
              <a:t>% Improvement over HFIP baseline</a:t>
            </a:r>
            <a:r>
              <a:rPr lang="en-US" sz="2000" b="1" dirty="0" smtClean="0"/>
              <a:t>)</a:t>
            </a:r>
            <a:endParaRPr lang="en-US" sz="2000" dirty="0"/>
          </a:p>
        </p:txBody>
      </p:sp>
      <p:pic>
        <p:nvPicPr>
          <p:cNvPr id="2" name="Picture 1" descr="01_Toepfer_Welcome_02192014 (dragged)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05" t="21537" r="2675" b="6036"/>
          <a:stretch/>
        </p:blipFill>
        <p:spPr>
          <a:xfrm>
            <a:off x="0" y="1994368"/>
            <a:ext cx="4614288" cy="3681608"/>
          </a:xfrm>
          <a:prstGeom prst="rect">
            <a:avLst/>
          </a:prstGeom>
        </p:spPr>
      </p:pic>
      <p:pic>
        <p:nvPicPr>
          <p:cNvPr id="4" name="Picture 3" descr="01_Toepfer_Welcome_02192014 (dragged).pdf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97" t="21810" r="4219" b="5899"/>
          <a:stretch/>
        </p:blipFill>
        <p:spPr>
          <a:xfrm>
            <a:off x="4521901" y="1988883"/>
            <a:ext cx="4622099" cy="36925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03588" y="4767403"/>
            <a:ext cx="18701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A50021"/>
                </a:solidFill>
              </a:rPr>
              <a:t>2006-2008</a:t>
            </a:r>
            <a:endParaRPr lang="en-US" sz="2000" dirty="0">
              <a:solidFill>
                <a:srgbClr val="A5002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55183" y="4767403"/>
            <a:ext cx="18701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A50021"/>
                </a:solidFill>
              </a:rPr>
              <a:t>2012</a:t>
            </a:r>
            <a:endParaRPr lang="en-US" sz="2000" dirty="0">
              <a:solidFill>
                <a:srgbClr val="A5002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83855" y="5836154"/>
            <a:ext cx="6404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Dramatic improvement in first 5 years of HFIP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857831" y="3164430"/>
            <a:ext cx="4286169" cy="6940"/>
          </a:xfrm>
          <a:prstGeom prst="line">
            <a:avLst/>
          </a:prstGeom>
          <a:ln>
            <a:solidFill>
              <a:srgbClr val="A5002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070939" y="2921547"/>
            <a:ext cx="7833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A50021"/>
                </a:solidFill>
              </a:rPr>
              <a:t>5-</a:t>
            </a:r>
            <a:r>
              <a:rPr lang="en-US" sz="1200" dirty="0">
                <a:solidFill>
                  <a:srgbClr val="A50021"/>
                </a:solidFill>
              </a:rPr>
              <a:t>y</a:t>
            </a:r>
            <a:r>
              <a:rPr lang="en-US" sz="1200" dirty="0" smtClean="0">
                <a:solidFill>
                  <a:srgbClr val="A50021"/>
                </a:solidFill>
              </a:rPr>
              <a:t>r goal</a:t>
            </a:r>
            <a:endParaRPr lang="en-US" sz="1200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07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" charset="0"/>
                <a:cs typeface="Arial"/>
              </a:rPr>
              <a:t/>
            </a:r>
            <a:br>
              <a:rPr lang="en-US" dirty="0">
                <a:ea typeface="Calibri" charset="0"/>
                <a:cs typeface="Arial"/>
              </a:rPr>
            </a:br>
            <a:endParaRPr lang="en-US" dirty="0">
              <a:ea typeface="Calibri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7106"/>
            <a:ext cx="79935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HFIP Successes to date: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HWRF Intensity</a:t>
            </a: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Forecast Improvements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5188088" y="6597822"/>
            <a:ext cx="31783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http://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www.emc.ncep.noaa.gov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gc_wmb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vxt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7734" y="5920821"/>
            <a:ext cx="6404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Dramatic improvement in first 5 years of HFIP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21145" y="1358708"/>
            <a:ext cx="7545339" cy="4660323"/>
            <a:chOff x="621145" y="1358708"/>
            <a:chExt cx="7545339" cy="4660323"/>
          </a:xfrm>
        </p:grpSpPr>
        <p:grpSp>
          <p:nvGrpSpPr>
            <p:cNvPr id="8" name="Group 8"/>
            <p:cNvGrpSpPr>
              <a:grpSpLocks/>
            </p:cNvGrpSpPr>
            <p:nvPr/>
          </p:nvGrpSpPr>
          <p:grpSpPr bwMode="auto">
            <a:xfrm>
              <a:off x="621145" y="1358708"/>
              <a:ext cx="7545339" cy="4660323"/>
              <a:chOff x="3489339" y="777255"/>
              <a:chExt cx="5488586" cy="3568487"/>
            </a:xfrm>
          </p:grpSpPr>
          <p:pic>
            <p:nvPicPr>
              <p:cNvPr id="9" name="Picture 10" descr="HWRF_IFI_Atlantic Basin2014.png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89339" y="777255"/>
                <a:ext cx="5488586" cy="35684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1" descr="Screen Shot 2014-05-23 at 4.12.48 PM.png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3847" y="3272464"/>
                <a:ext cx="406400" cy="2029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9" descr="Screen Shot 2014-05-23 at 4.08.10 PM.png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3847" y="3348432"/>
                <a:ext cx="4298462" cy="576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1955030" y="4641273"/>
              <a:ext cx="415637" cy="223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439336" y="2062789"/>
            <a:ext cx="3656058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Improvement 15-20% per year since 2011</a:t>
            </a:r>
            <a:endParaRPr lang="en-US" sz="1600" dirty="0"/>
          </a:p>
        </p:txBody>
      </p:sp>
      <p:sp>
        <p:nvSpPr>
          <p:cNvPr id="13" name="Freeform 12"/>
          <p:cNvSpPr/>
          <p:nvPr/>
        </p:nvSpPr>
        <p:spPr>
          <a:xfrm>
            <a:off x="1154545" y="3849095"/>
            <a:ext cx="6650182" cy="1338663"/>
          </a:xfrm>
          <a:custGeom>
            <a:avLst/>
            <a:gdLst>
              <a:gd name="connsiteX0" fmla="*/ 0 w 6650182"/>
              <a:gd name="connsiteY0" fmla="*/ 1338663 h 1338663"/>
              <a:gd name="connsiteX1" fmla="*/ 746607 w 6650182"/>
              <a:gd name="connsiteY1" fmla="*/ 992299 h 1338663"/>
              <a:gd name="connsiteX2" fmla="*/ 1493213 w 6650182"/>
              <a:gd name="connsiteY2" fmla="*/ 745996 h 1338663"/>
              <a:gd name="connsiteX3" fmla="*/ 2224425 w 6650182"/>
              <a:gd name="connsiteY3" fmla="*/ 491996 h 1338663"/>
              <a:gd name="connsiteX4" fmla="*/ 3694546 w 6650182"/>
              <a:gd name="connsiteY4" fmla="*/ 45572 h 1338663"/>
              <a:gd name="connsiteX5" fmla="*/ 6650182 w 6650182"/>
              <a:gd name="connsiteY5" fmla="*/ 14784 h 1338663"/>
              <a:gd name="connsiteX6" fmla="*/ 6650182 w 6650182"/>
              <a:gd name="connsiteY6" fmla="*/ 14784 h 133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50182" h="1338663">
                <a:moveTo>
                  <a:pt x="0" y="1338663"/>
                </a:moveTo>
                <a:cubicBezTo>
                  <a:pt x="248869" y="1214870"/>
                  <a:pt x="497738" y="1091077"/>
                  <a:pt x="746607" y="992299"/>
                </a:cubicBezTo>
                <a:cubicBezTo>
                  <a:pt x="995476" y="893521"/>
                  <a:pt x="1493213" y="745996"/>
                  <a:pt x="1493213" y="745996"/>
                </a:cubicBezTo>
                <a:cubicBezTo>
                  <a:pt x="1739516" y="662612"/>
                  <a:pt x="1857536" y="608733"/>
                  <a:pt x="2224425" y="491996"/>
                </a:cubicBezTo>
                <a:cubicBezTo>
                  <a:pt x="2591314" y="375259"/>
                  <a:pt x="2956920" y="125107"/>
                  <a:pt x="3694546" y="45572"/>
                </a:cubicBezTo>
                <a:cubicBezTo>
                  <a:pt x="4432172" y="-33963"/>
                  <a:pt x="6650182" y="14784"/>
                  <a:pt x="6650182" y="14784"/>
                </a:cubicBezTo>
                <a:lnTo>
                  <a:pt x="6650182" y="14784"/>
                </a:lnTo>
              </a:path>
            </a:pathLst>
          </a:cu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570790" y="4448848"/>
            <a:ext cx="794095" cy="2308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1140000"/>
              </a:camera>
              <a:lightRig rig="threePt" dir="t"/>
            </a:scene3d>
          </a:bodyPr>
          <a:lstStyle/>
          <a:p>
            <a:r>
              <a:rPr lang="en-US" sz="900" b="1" dirty="0" smtClean="0"/>
              <a:t>5-year goal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121361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 charset="0"/>
                <a:cs typeface="Arial"/>
              </a:rPr>
              <a:t/>
            </a:r>
            <a:br>
              <a:rPr lang="en-US">
                <a:ea typeface="Calibri" charset="0"/>
                <a:cs typeface="Arial"/>
              </a:rPr>
            </a:br>
            <a:endParaRPr lang="en-US">
              <a:ea typeface="Calibri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79935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HFIP Successes to date: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Other Areas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7600" y="1374268"/>
            <a:ext cx="854224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JTWC </a:t>
            </a:r>
            <a:r>
              <a:rPr lang="en-US" dirty="0">
                <a:latin typeface="Arial"/>
                <a:cs typeface="Arial"/>
              </a:rPr>
              <a:t>evaluating HWRF </a:t>
            </a:r>
            <a:r>
              <a:rPr lang="en-US" dirty="0" smtClean="0">
                <a:latin typeface="Arial"/>
                <a:cs typeface="Arial"/>
              </a:rPr>
              <a:t>guidance globally using HFIP Demonstration System on Jets – </a:t>
            </a:r>
            <a:r>
              <a:rPr lang="en-US" dirty="0" smtClean="0">
                <a:solidFill>
                  <a:srgbClr val="A50021"/>
                </a:solidFill>
                <a:latin typeface="Arial"/>
                <a:cs typeface="Arial"/>
              </a:rPr>
              <a:t>very successful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HWRF WPAC demonstrated improved RI guidance – </a:t>
            </a:r>
            <a:r>
              <a:rPr lang="en-US" dirty="0" smtClean="0">
                <a:solidFill>
                  <a:srgbClr val="A50021"/>
                </a:solidFill>
                <a:latin typeface="Arial"/>
                <a:cs typeface="Arial"/>
              </a:rPr>
              <a:t>POD 24% </a:t>
            </a:r>
            <a:r>
              <a:rPr lang="en-US" dirty="0" err="1" smtClean="0">
                <a:solidFill>
                  <a:srgbClr val="A50021"/>
                </a:solidFill>
                <a:latin typeface="Arial"/>
                <a:cs typeface="Arial"/>
              </a:rPr>
              <a:t>vs</a:t>
            </a:r>
            <a:r>
              <a:rPr lang="en-US" dirty="0" smtClean="0">
                <a:solidFill>
                  <a:srgbClr val="A50021"/>
                </a:solidFill>
                <a:latin typeface="Arial"/>
                <a:cs typeface="Arial"/>
              </a:rPr>
              <a:t> JTWC operational 4%</a:t>
            </a:r>
            <a:endParaRPr lang="en-US" dirty="0">
              <a:latin typeface="Arial"/>
              <a:cs typeface="Arial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Demonstrated HWRF </a:t>
            </a:r>
            <a:r>
              <a:rPr lang="en-US" dirty="0" smtClean="0">
                <a:latin typeface="Arial"/>
                <a:cs typeface="Arial"/>
              </a:rPr>
              <a:t>&amp; Multi-model regional ensembles </a:t>
            </a:r>
            <a:r>
              <a:rPr lang="en-US" dirty="0">
                <a:latin typeface="Arial"/>
                <a:cs typeface="Arial"/>
              </a:rPr>
              <a:t>- </a:t>
            </a:r>
            <a:r>
              <a:rPr lang="en-US" dirty="0">
                <a:solidFill>
                  <a:srgbClr val="A50021"/>
                </a:solidFill>
                <a:latin typeface="Arial"/>
                <a:cs typeface="Arial"/>
              </a:rPr>
              <a:t>shows great promise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Demonstrated impact of aircraft observations on forecast guidance – </a:t>
            </a:r>
            <a:r>
              <a:rPr lang="en-US" dirty="0">
                <a:solidFill>
                  <a:srgbClr val="A50021"/>
                </a:solidFill>
                <a:latin typeface="Arial"/>
                <a:cs typeface="Arial"/>
              </a:rPr>
              <a:t>shows </a:t>
            </a:r>
            <a:r>
              <a:rPr lang="en-US" dirty="0" smtClean="0">
                <a:solidFill>
                  <a:srgbClr val="A50021"/>
                </a:solidFill>
                <a:latin typeface="Arial"/>
                <a:cs typeface="Arial"/>
              </a:rPr>
              <a:t>promise</a:t>
            </a:r>
            <a:endParaRPr lang="en-US" dirty="0">
              <a:solidFill>
                <a:srgbClr val="A50021"/>
              </a:solidFill>
              <a:latin typeface="Arial"/>
              <a:cs typeface="Arial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Demonstrated next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generation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storm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surge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model – WRN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Grants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to Academia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– funded 12 new proposals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Scientific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Review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Committee 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561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vijay.t.tallapragada\Documents\animate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09846" y="2626221"/>
            <a:ext cx="4558512" cy="364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" charset="0"/>
                <a:cs typeface="Arial"/>
              </a:rPr>
              <a:t/>
            </a:r>
            <a:br>
              <a:rPr lang="en-US" dirty="0">
                <a:ea typeface="Calibri" charset="0"/>
                <a:cs typeface="Arial"/>
              </a:rPr>
            </a:br>
            <a:endParaRPr lang="en-US" dirty="0">
              <a:ea typeface="Calibri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7106"/>
            <a:ext cx="79935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HFIP Successes to date: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Global HWRF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5188088" y="6597822"/>
            <a:ext cx="31783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http://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4"/>
              </a:rPr>
              <a:t>www.emc.ncep.noaa.gov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4"/>
              </a:rPr>
              <a:t>gc_wmb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4"/>
              </a:rPr>
              <a:t>vxt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/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7" name="Picture 6" descr="C:\Users\vijay.t.tallapragada\Downloads\rammasun.gif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2970" y="1432347"/>
            <a:ext cx="5511030" cy="484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7819" y="1458897"/>
            <a:ext cx="330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HWRF model forecasts </a:t>
            </a:r>
            <a:r>
              <a:rPr lang="en-US" sz="2000" dirty="0" smtClean="0"/>
              <a:t>of </a:t>
            </a:r>
            <a:r>
              <a:rPr lang="en-US" sz="2000" dirty="0"/>
              <a:t>Typhoon </a:t>
            </a:r>
            <a:r>
              <a:rPr lang="en-US" sz="2000" dirty="0" err="1" smtClean="0"/>
              <a:t>Rammasun</a:t>
            </a:r>
            <a:r>
              <a:rPr lang="en-US" sz="2000" dirty="0" smtClean="0"/>
              <a:t> (09W) and Cyclone </a:t>
            </a:r>
            <a:r>
              <a:rPr lang="en-US" sz="2000" dirty="0" err="1" smtClean="0"/>
              <a:t>Guito</a:t>
            </a:r>
            <a:r>
              <a:rPr lang="en-US" sz="2000" dirty="0" smtClean="0"/>
              <a:t> (15S)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9053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4_Tallapragada_HFIP_AnnRev2014 (dragged)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242" y="3221459"/>
            <a:ext cx="8492396" cy="3182419"/>
          </a:xfrm>
          <a:prstGeom prst="rect">
            <a:avLst/>
          </a:prstGeom>
        </p:spPr>
      </p:pic>
      <p:sp>
        <p:nvSpPr>
          <p:cNvPr id="3584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" charset="0"/>
                <a:cs typeface="Arial"/>
              </a:rPr>
              <a:t/>
            </a:r>
            <a:br>
              <a:rPr lang="en-US" dirty="0">
                <a:ea typeface="Calibri" charset="0"/>
                <a:cs typeface="Arial"/>
              </a:rPr>
            </a:br>
            <a:endParaRPr lang="en-US" dirty="0">
              <a:ea typeface="Calibri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7106"/>
            <a:ext cx="79935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HFIP Successes to date: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Global HWRF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5188088" y="6597822"/>
            <a:ext cx="31783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http://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4"/>
              </a:rPr>
              <a:t>www.emc.ncep.noaa.gov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4"/>
              </a:rPr>
              <a:t>gc_wmb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4"/>
              </a:rPr>
              <a:t>vxt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/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675" y="1367085"/>
            <a:ext cx="882737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HFIP </a:t>
            </a:r>
            <a:r>
              <a:rPr lang="en-US" sz="2000" dirty="0" smtClean="0"/>
              <a:t>running </a:t>
            </a:r>
            <a:r>
              <a:rPr lang="en-US" sz="2000" dirty="0"/>
              <a:t>HWRF in </a:t>
            </a:r>
            <a:r>
              <a:rPr lang="en-US" sz="2000" dirty="0" smtClean="0"/>
              <a:t>WPAC </a:t>
            </a:r>
            <a:r>
              <a:rPr lang="en-US" sz="2000" dirty="0"/>
              <a:t>for JTWC 2012-</a:t>
            </a:r>
            <a:r>
              <a:rPr lang="en-US" sz="2000" dirty="0" smtClean="0"/>
              <a:t>2014, globally 2013-2014</a:t>
            </a:r>
            <a:endParaRPr lang="en-US" sz="2000" dirty="0"/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HWRF </a:t>
            </a:r>
            <a:r>
              <a:rPr lang="en-US" sz="2000" dirty="0"/>
              <a:t>track forecasts </a:t>
            </a:r>
            <a:r>
              <a:rPr lang="en-US" sz="2000" dirty="0" smtClean="0"/>
              <a:t>comparable </a:t>
            </a:r>
            <a:r>
              <a:rPr lang="en-US" sz="2000" dirty="0"/>
              <a:t>to </a:t>
            </a:r>
            <a:r>
              <a:rPr lang="en-US" sz="2000" dirty="0" smtClean="0"/>
              <a:t>global </a:t>
            </a:r>
            <a:r>
              <a:rPr lang="en-US" sz="2000" dirty="0"/>
              <a:t>model </a:t>
            </a:r>
            <a:r>
              <a:rPr lang="en-US" sz="2000" dirty="0" smtClean="0"/>
              <a:t>&amp; better </a:t>
            </a:r>
            <a:r>
              <a:rPr lang="en-US" sz="2000" dirty="0"/>
              <a:t>than other regional </a:t>
            </a:r>
            <a:r>
              <a:rPr lang="en-US" sz="2000" dirty="0" smtClean="0"/>
              <a:t>models</a:t>
            </a:r>
            <a:endParaRPr lang="en-US" sz="2000" dirty="0"/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HWRF </a:t>
            </a:r>
            <a:r>
              <a:rPr lang="en-US" sz="2000" dirty="0"/>
              <a:t>Intensity forecasts are better </a:t>
            </a:r>
            <a:r>
              <a:rPr lang="en-US" sz="2000" dirty="0" smtClean="0"/>
              <a:t>than </a:t>
            </a:r>
            <a:r>
              <a:rPr lang="en-US" sz="2000" dirty="0"/>
              <a:t>other model guidance in WPAC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JTWC is using </a:t>
            </a:r>
            <a:r>
              <a:rPr lang="en-US" sz="2000" dirty="0"/>
              <a:t>HWRF model output in their </a:t>
            </a:r>
            <a:r>
              <a:rPr lang="en-US" sz="2000" dirty="0" smtClean="0"/>
              <a:t>operational forecasts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5753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" charset="0"/>
                <a:cs typeface="Arial"/>
              </a:rPr>
              <a:t/>
            </a:r>
            <a:br>
              <a:rPr lang="en-US" dirty="0">
                <a:ea typeface="Calibri" charset="0"/>
                <a:cs typeface="Arial"/>
              </a:rPr>
            </a:br>
            <a:endParaRPr lang="en-US" dirty="0">
              <a:ea typeface="Calibri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7106"/>
            <a:ext cx="79935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HFIP Successes to date: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HWRF RI in WPAC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5188088" y="6597822"/>
            <a:ext cx="31783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http://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4"/>
              </a:rPr>
              <a:t>www.emc.ncep.noaa.gov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4"/>
              </a:rPr>
              <a:t>gc_wmb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4"/>
              </a:rPr>
              <a:t>vxt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/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8410" y="4498679"/>
            <a:ext cx="860530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If </a:t>
            </a:r>
            <a:r>
              <a:rPr lang="en-US" sz="2000" dirty="0" smtClean="0"/>
              <a:t>RI </a:t>
            </a:r>
            <a:r>
              <a:rPr lang="en-US" sz="2000" dirty="0"/>
              <a:t>event </a:t>
            </a:r>
            <a:r>
              <a:rPr lang="en-US" sz="2000" dirty="0" smtClean="0"/>
              <a:t>defined as </a:t>
            </a:r>
            <a:r>
              <a:rPr lang="en-US" sz="2000" dirty="0"/>
              <a:t>&gt;30 </a:t>
            </a:r>
            <a:r>
              <a:rPr lang="en-US" sz="2000" dirty="0" smtClean="0"/>
              <a:t>kt/24 </a:t>
            </a:r>
            <a:r>
              <a:rPr lang="en-US" sz="2000" dirty="0"/>
              <a:t>h, </a:t>
            </a:r>
            <a:r>
              <a:rPr lang="en-US" sz="2000" dirty="0" smtClean="0"/>
              <a:t>HWRF </a:t>
            </a:r>
            <a:r>
              <a:rPr lang="en-US" sz="2000" dirty="0"/>
              <a:t>RI POD skill is ~ </a:t>
            </a:r>
            <a:r>
              <a:rPr lang="en-US" sz="2000" dirty="0" smtClean="0"/>
              <a:t>23% </a:t>
            </a:r>
            <a:r>
              <a:rPr lang="en-US" sz="2000" dirty="0"/>
              <a:t>and </a:t>
            </a:r>
            <a:r>
              <a:rPr lang="en-US" sz="2000" dirty="0" smtClean="0"/>
              <a:t>has much higher </a:t>
            </a:r>
            <a:r>
              <a:rPr lang="en-US" sz="2000" dirty="0"/>
              <a:t>POD </a:t>
            </a:r>
            <a:r>
              <a:rPr lang="en-US" sz="2000" dirty="0" smtClean="0"/>
              <a:t>compared </a:t>
            </a:r>
            <a:r>
              <a:rPr lang="en-US" sz="2000" dirty="0"/>
              <a:t>to </a:t>
            </a:r>
            <a:r>
              <a:rPr lang="en-US" sz="2000" dirty="0" smtClean="0"/>
              <a:t>operations and other models </a:t>
            </a:r>
            <a:r>
              <a:rPr lang="en-US" sz="2000" b="1" dirty="0" smtClean="0"/>
              <a:t>(previous analysis </a:t>
            </a:r>
            <a:r>
              <a:rPr lang="en-US" sz="2000" b="1" dirty="0"/>
              <a:t>of RI for WPAC </a:t>
            </a:r>
            <a:r>
              <a:rPr lang="en-US" sz="2000" b="1" dirty="0" smtClean="0"/>
              <a:t>in 2012 showed </a:t>
            </a:r>
            <a:r>
              <a:rPr lang="en-US" sz="2000" b="1" dirty="0"/>
              <a:t>&lt;10% skill)</a:t>
            </a:r>
            <a:r>
              <a:rPr lang="en-US" sz="2000" dirty="0"/>
              <a:t>.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The </a:t>
            </a:r>
            <a:r>
              <a:rPr lang="en-US" sz="2000" dirty="0"/>
              <a:t>POD </a:t>
            </a:r>
            <a:r>
              <a:rPr lang="en-US" sz="2000" dirty="0" smtClean="0"/>
              <a:t>is </a:t>
            </a:r>
            <a:r>
              <a:rPr lang="en-US" sz="2000" dirty="0"/>
              <a:t>much higher (43%) </a:t>
            </a:r>
            <a:r>
              <a:rPr lang="en-US" sz="2000" dirty="0" smtClean="0"/>
              <a:t>if considering </a:t>
            </a:r>
            <a:r>
              <a:rPr lang="en-US" sz="2000" dirty="0"/>
              <a:t>intensity </a:t>
            </a:r>
            <a:r>
              <a:rPr lang="en-US" sz="2000" dirty="0" smtClean="0"/>
              <a:t>change tendency &gt;5 kt/6</a:t>
            </a:r>
            <a:r>
              <a:rPr lang="en-US" sz="2000" dirty="0"/>
              <a:t> </a:t>
            </a:r>
            <a:r>
              <a:rPr lang="en-US" sz="2000" dirty="0" smtClean="0"/>
              <a:t>h.</a:t>
            </a:r>
            <a:endParaRPr lang="en-US" sz="20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653415" y="1353213"/>
            <a:ext cx="3279758" cy="3028137"/>
            <a:chOff x="653415" y="1297693"/>
            <a:chExt cx="3279758" cy="3028137"/>
          </a:xfrm>
        </p:grpSpPr>
        <p:grpSp>
          <p:nvGrpSpPr>
            <p:cNvPr id="13" name="Group 12"/>
            <p:cNvGrpSpPr/>
            <p:nvPr/>
          </p:nvGrpSpPr>
          <p:grpSpPr>
            <a:xfrm>
              <a:off x="653415" y="1297693"/>
              <a:ext cx="3279758" cy="3028137"/>
              <a:chOff x="653415" y="1297693"/>
              <a:chExt cx="3279758" cy="3028137"/>
            </a:xfrm>
          </p:grpSpPr>
          <p:pic>
            <p:nvPicPr>
              <p:cNvPr id="4" name="Picture 3" descr="HWRF_RI_Stat.tiff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3415" y="1297693"/>
                <a:ext cx="3279758" cy="3028137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2949123" y="1339062"/>
                <a:ext cx="943807" cy="860503"/>
              </a:xfrm>
              <a:prstGeom prst="rect">
                <a:avLst/>
              </a:prstGeom>
              <a:noFill/>
              <a:ln w="19050" cmpd="sng">
                <a:solidFill>
                  <a:srgbClr val="A5002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aphicFrame>
            <p:nvGraphicFramePr>
              <p:cNvPr id="9" name="Object 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68599525"/>
                  </p:ext>
                </p:extLst>
              </p:nvPr>
            </p:nvGraphicFramePr>
            <p:xfrm>
              <a:off x="2564178" y="3473450"/>
              <a:ext cx="1308100" cy="8001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02" name="Equation" r:id="rId6" imgW="1308100" imgH="800100" progId="Equation.3">
                      <p:embed/>
                    </p:oleObj>
                  </mc:Choice>
                  <mc:Fallback>
                    <p:oleObj name="Equation" r:id="rId6" imgW="1308100" imgH="8001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2564178" y="3473450"/>
                            <a:ext cx="1308100" cy="800100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  <a:ln w="19050" cmpd="sng">
                            <a:solidFill>
                              <a:srgbClr val="A50021"/>
                            </a:solidFill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6" name="TextBox 15"/>
            <p:cNvSpPr txBox="1"/>
            <p:nvPr/>
          </p:nvSpPr>
          <p:spPr>
            <a:xfrm>
              <a:off x="758399" y="1356544"/>
              <a:ext cx="12885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smtClean="0">
                  <a:solidFill>
                    <a:srgbClr val="A50021"/>
                  </a:solidFill>
                </a:rPr>
                <a:t>HWRF</a:t>
              </a:r>
            </a:p>
            <a:p>
              <a:pPr algn="ctr"/>
              <a:r>
                <a:rPr lang="en-US" sz="1800" dirty="0" smtClean="0">
                  <a:solidFill>
                    <a:srgbClr val="A50021"/>
                  </a:solidFill>
                </a:rPr>
                <a:t>2012-2013</a:t>
              </a:r>
              <a:endParaRPr lang="en-US" sz="1800" dirty="0">
                <a:solidFill>
                  <a:srgbClr val="A5002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240260" y="1353213"/>
            <a:ext cx="3318803" cy="3028137"/>
            <a:chOff x="5240260" y="1297693"/>
            <a:chExt cx="3318803" cy="3028137"/>
          </a:xfrm>
        </p:grpSpPr>
        <p:grpSp>
          <p:nvGrpSpPr>
            <p:cNvPr id="15" name="Group 14"/>
            <p:cNvGrpSpPr/>
            <p:nvPr/>
          </p:nvGrpSpPr>
          <p:grpSpPr>
            <a:xfrm>
              <a:off x="5240260" y="1297693"/>
              <a:ext cx="3318803" cy="3028137"/>
              <a:chOff x="5240260" y="1297693"/>
              <a:chExt cx="3318803" cy="3028137"/>
            </a:xfrm>
          </p:grpSpPr>
          <p:pic>
            <p:nvPicPr>
              <p:cNvPr id="5" name="Picture 4" descr="JTWC_RI_stat.tiff"/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40260" y="1297693"/>
                <a:ext cx="3318803" cy="3028137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7543518" y="1353210"/>
                <a:ext cx="943807" cy="860503"/>
              </a:xfrm>
              <a:prstGeom prst="rect">
                <a:avLst/>
              </a:prstGeom>
              <a:noFill/>
              <a:ln w="19050" cmpd="sng">
                <a:solidFill>
                  <a:srgbClr val="A5002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aphicFrame>
            <p:nvGraphicFramePr>
              <p:cNvPr id="12" name="Object 1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41532757"/>
                  </p:ext>
                </p:extLst>
              </p:nvPr>
            </p:nvGraphicFramePr>
            <p:xfrm>
              <a:off x="7358428" y="3465513"/>
              <a:ext cx="1117600" cy="8001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03" name="Equation" r:id="rId9" imgW="1117600" imgH="800100" progId="Equation.3">
                      <p:embed/>
                    </p:oleObj>
                  </mc:Choice>
                  <mc:Fallback>
                    <p:oleObj name="Equation" r:id="rId9" imgW="1117600" imgH="8001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7358428" y="3465513"/>
                            <a:ext cx="1117600" cy="800100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  <a:ln w="19050" cmpd="sng">
                            <a:solidFill>
                              <a:srgbClr val="A50021"/>
                            </a:solidFill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8" name="TextBox 17"/>
            <p:cNvSpPr txBox="1"/>
            <p:nvPr/>
          </p:nvSpPr>
          <p:spPr>
            <a:xfrm>
              <a:off x="5338366" y="1356544"/>
              <a:ext cx="12885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smtClean="0">
                  <a:solidFill>
                    <a:srgbClr val="A50021"/>
                  </a:solidFill>
                </a:rPr>
                <a:t>JTWC</a:t>
              </a:r>
            </a:p>
            <a:p>
              <a:pPr algn="ctr"/>
              <a:r>
                <a:rPr lang="en-US" sz="1800" dirty="0" smtClean="0">
                  <a:solidFill>
                    <a:srgbClr val="A50021"/>
                  </a:solidFill>
                </a:rPr>
                <a:t>2012-2013</a:t>
              </a:r>
              <a:endParaRPr lang="en-US" sz="1800" dirty="0">
                <a:solidFill>
                  <a:srgbClr val="A5002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229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" charset="0"/>
                <a:cs typeface="Arial"/>
              </a:rPr>
              <a:t/>
            </a:r>
            <a:br>
              <a:rPr lang="en-US" dirty="0">
                <a:ea typeface="Calibri" charset="0"/>
                <a:cs typeface="Arial"/>
              </a:rPr>
            </a:br>
            <a:endParaRPr lang="en-US" dirty="0">
              <a:ea typeface="Calibri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7106"/>
            <a:ext cx="79935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HFIP Successes to date: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HWRF ensembles </a:t>
            </a:r>
            <a:r>
              <a:rPr lang="en-US" sz="3200" dirty="0" smtClean="0">
                <a:solidFill>
                  <a:schemeClr val="bg1"/>
                </a:solidFill>
                <a:latin typeface="Arial"/>
                <a:cs typeface="Arial"/>
              </a:rPr>
              <a:t>– </a:t>
            </a:r>
            <a:r>
              <a:rPr lang="en-US" sz="3200" dirty="0">
                <a:solidFill>
                  <a:schemeClr val="bg1"/>
                </a:solidFill>
                <a:latin typeface="Arial"/>
                <a:cs typeface="Arial"/>
              </a:rPr>
              <a:t>20 </a:t>
            </a:r>
            <a:r>
              <a:rPr lang="en-US" sz="3200" dirty="0" smtClean="0">
                <a:solidFill>
                  <a:schemeClr val="bg1"/>
                </a:solidFill>
                <a:latin typeface="Arial"/>
                <a:cs typeface="Arial"/>
              </a:rPr>
              <a:t>members</a:t>
            </a:r>
            <a:endParaRPr lang="en-US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5188088" y="6597822"/>
            <a:ext cx="31783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http://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www.emc.ncep.noaa.gov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gc_wmb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vxt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6" name="Picture 5" descr="track_edouard06l_2014091312.png"/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7814" y="1270606"/>
            <a:ext cx="2949566" cy="3147455"/>
          </a:xfrm>
          <a:prstGeom prst="rect">
            <a:avLst/>
          </a:prstGeom>
        </p:spPr>
      </p:pic>
      <p:pic>
        <p:nvPicPr>
          <p:cNvPr id="7" name="Picture 6" descr="intensity_mem_edouard06l_2014091312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879" y="4170639"/>
            <a:ext cx="3494424" cy="2240936"/>
          </a:xfrm>
          <a:prstGeom prst="rect">
            <a:avLst/>
          </a:prstGeom>
        </p:spPr>
      </p:pic>
      <p:pic>
        <p:nvPicPr>
          <p:cNvPr id="8" name="Picture 7" descr="02_Gall_current status of HFIP (dragged) 2.pdf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322" r="66980" b="21275"/>
          <a:stretch/>
        </p:blipFill>
        <p:spPr>
          <a:xfrm>
            <a:off x="5004468" y="1300788"/>
            <a:ext cx="3392924" cy="527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3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26314</TotalTime>
  <Words>1744</Words>
  <Application>Microsoft Macintosh PowerPoint</Application>
  <PresentationFormat>On-screen Show (4:3)</PresentationFormat>
  <Paragraphs>207</Paragraphs>
  <Slides>16</Slides>
  <Notes>15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Default Design</vt:lpstr>
      <vt:lpstr>Equation</vt:lpstr>
      <vt:lpstr>Worksheet</vt:lpstr>
      <vt:lpstr>NOAA’s Hurricane Forecast Improvement Project - HFIP</vt:lpstr>
      <vt:lpstr>PowerPoint Presentation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PowerPoint Presentation</vt:lpstr>
      <vt:lpstr>HFIP Lesson Learned</vt:lpstr>
      <vt:lpstr>HFIP Priorities 2015-2016</vt:lpstr>
      <vt:lpstr>PowerPoint Presentation</vt:lpstr>
      <vt:lpstr>Questions?</vt:lpstr>
    </vt:vector>
  </TitlesOfParts>
  <Manager>Tim McClung</Manager>
  <Company>NOAA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Nation's Hurricane Program: An Interagency Success Story</dc:title>
  <dc:subject>Hurricanes, Hurricane Research</dc:subject>
  <dc:creator>Kandis Boyd</dc:creator>
  <cp:lastModifiedBy>Frank Marks</cp:lastModifiedBy>
  <cp:revision>736</cp:revision>
  <cp:lastPrinted>2009-09-22T14:42:08Z</cp:lastPrinted>
  <dcterms:created xsi:type="dcterms:W3CDTF">2011-03-08T17:41:21Z</dcterms:created>
  <dcterms:modified xsi:type="dcterms:W3CDTF">2014-12-30T22:27:01Z</dcterms:modified>
</cp:coreProperties>
</file>