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1"/>
    <p:sldMasterId id="2147483674" r:id="rId2"/>
  </p:sldMasterIdLst>
  <p:notesMasterIdLst>
    <p:notesMasterId r:id="rId17"/>
  </p:notesMasterIdLst>
  <p:handoutMasterIdLst>
    <p:handoutMasterId r:id="rId18"/>
  </p:handoutMasterIdLst>
  <p:sldIdLst>
    <p:sldId id="355" r:id="rId3"/>
    <p:sldId id="301" r:id="rId4"/>
    <p:sldId id="354" r:id="rId5"/>
    <p:sldId id="311" r:id="rId6"/>
    <p:sldId id="358" r:id="rId7"/>
    <p:sldId id="370" r:id="rId8"/>
    <p:sldId id="371" r:id="rId9"/>
    <p:sldId id="372" r:id="rId10"/>
    <p:sldId id="373" r:id="rId11"/>
    <p:sldId id="374" r:id="rId12"/>
    <p:sldId id="375" r:id="rId13"/>
    <p:sldId id="376" r:id="rId14"/>
    <p:sldId id="377" r:id="rId15"/>
    <p:sldId id="378" r:id="rId16"/>
  </p:sldIdLst>
  <p:sldSz cx="9144000" cy="6858000" type="screen4x3"/>
  <p:notesSz cx="7019925" cy="9305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B9DA"/>
    <a:srgbClr val="333399"/>
    <a:srgbClr val="0066CC"/>
    <a:srgbClr val="B4FF69"/>
    <a:srgbClr val="CCFF99"/>
    <a:srgbClr val="2DA2BF"/>
    <a:srgbClr val="00CC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-296" y="-112"/>
      </p:cViewPr>
      <p:guideLst>
        <p:guide orient="horz" pos="581"/>
        <p:guide orient="horz" pos="4156"/>
        <p:guide pos="2880"/>
        <p:guide pos="5422"/>
        <p:guide pos="3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258"/>
    </p:cViewPr>
  </p:sorterViewPr>
  <p:notesViewPr>
    <p:cSldViewPr snapToGrid="0">
      <p:cViewPr varScale="1">
        <p:scale>
          <a:sx n="81" d="100"/>
          <a:sy n="81" d="100"/>
        </p:scale>
        <p:origin x="-1998" y="-96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6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27" tIns="46164" rIns="92327" bIns="4616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Lucida Sans Unicode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6688" y="0"/>
            <a:ext cx="30416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27" tIns="46164" rIns="92327" bIns="4616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Lucida Sans Unicode" charset="0"/>
              </a:defRPr>
            </a:lvl1pPr>
          </a:lstStyle>
          <a:p>
            <a:pPr>
              <a:defRPr/>
            </a:pPr>
            <a:fld id="{8BCCE434-B0EC-8343-8104-4B7D4473621A}" type="datetime1">
              <a:rPr lang="en-US"/>
              <a:pPr>
                <a:defRPr/>
              </a:pPr>
              <a:t>5/18/12</a:t>
            </a:fld>
            <a:endParaRPr lang="en-US"/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0788"/>
            <a:ext cx="30416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27" tIns="46164" rIns="92327" bIns="4616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Lucida Sans Unicode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6688" y="8840788"/>
            <a:ext cx="30416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27" tIns="46164" rIns="92327" bIns="4616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Lucida Sans Unicode" charset="0"/>
              </a:defRPr>
            </a:lvl1pPr>
          </a:lstStyle>
          <a:p>
            <a:pPr>
              <a:defRPr/>
            </a:pPr>
            <a:fld id="{80D7A940-D270-D14E-8138-FD3C147E6F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3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416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78" tIns="46639" rIns="93278" bIns="46639" numCol="1" anchor="t" anchorCtr="0" compatLnSpc="1">
            <a:prstTxWarp prst="textNoShape">
              <a:avLst/>
            </a:prstTxWarp>
          </a:bodyPr>
          <a:lstStyle>
            <a:lvl1pPr defTabSz="932896">
              <a:defRPr sz="12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76688" y="0"/>
            <a:ext cx="30416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78" tIns="46639" rIns="93278" bIns="4663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Calibri" charset="0"/>
              </a:defRPr>
            </a:lvl1pPr>
          </a:lstStyle>
          <a:p>
            <a:pPr>
              <a:defRPr/>
            </a:pPr>
            <a:fld id="{A3BD8D62-5E9D-AF49-A9E8-D89C46CABFB1}" type="datetime1">
              <a:rPr lang="en-US"/>
              <a:pPr>
                <a:defRPr/>
              </a:pPr>
              <a:t>5/18/12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27" tIns="46164" rIns="92327" bIns="4616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3263" y="4421188"/>
            <a:ext cx="5613400" cy="418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78" tIns="46639" rIns="93278" bIns="466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  <a:endParaRPr lang="en-US" noProof="0"/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40788"/>
            <a:ext cx="30416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78" tIns="46639" rIns="93278" bIns="46639" numCol="1" anchor="b" anchorCtr="0" compatLnSpc="1">
            <a:prstTxWarp prst="textNoShape">
              <a:avLst/>
            </a:prstTxWarp>
          </a:bodyPr>
          <a:lstStyle>
            <a:lvl1pPr defTabSz="932896">
              <a:defRPr sz="12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6688" y="8840788"/>
            <a:ext cx="30416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78" tIns="46639" rIns="93278" bIns="4663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Calibri" charset="0"/>
              </a:defRPr>
            </a:lvl1pPr>
          </a:lstStyle>
          <a:p>
            <a:pPr>
              <a:defRPr/>
            </a:pPr>
            <a:fld id="{134FD841-5AC4-A345-9C4D-09A32B1627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991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6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CCCF22E-3A4F-8B4E-9E4E-B2C8DB60F460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307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665288" y="422275"/>
            <a:ext cx="4038600" cy="3028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Rectangle 4"/>
          <p:cNvSpPr>
            <a:spLocks noGrp="1"/>
          </p:cNvSpPr>
          <p:nvPr>
            <p:ph type="body" idx="1"/>
          </p:nvPr>
        </p:nvSpPr>
        <p:spPr>
          <a:xfrm>
            <a:off x="352425" y="3806825"/>
            <a:ext cx="6391275" cy="4186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en-US" sz="1100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66017B-F623-0349-B194-C6474D26FC68}" type="slidenum">
              <a:rPr lang="en-US" sz="1200">
                <a:latin typeface="Calibri" charset="0"/>
              </a:rPr>
              <a:pPr eaLnBrk="1" hangingPunct="1"/>
              <a:t>10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66017B-F623-0349-B194-C6474D26FC68}" type="slidenum">
              <a:rPr lang="en-US" sz="1200">
                <a:latin typeface="Calibri" charset="0"/>
              </a:rPr>
              <a:pPr eaLnBrk="1" hangingPunct="1"/>
              <a:t>11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66017B-F623-0349-B194-C6474D26FC68}" type="slidenum">
              <a:rPr lang="en-US" sz="1200">
                <a:latin typeface="Calibri" charset="0"/>
              </a:rPr>
              <a:pPr eaLnBrk="1" hangingPunct="1"/>
              <a:t>12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66017B-F623-0349-B194-C6474D26FC68}" type="slidenum">
              <a:rPr lang="en-US" sz="1200">
                <a:latin typeface="Calibri" charset="0"/>
              </a:rPr>
              <a:pPr eaLnBrk="1" hangingPunct="1"/>
              <a:t>13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66017B-F623-0349-B194-C6474D26FC68}" type="slidenum">
              <a:rPr lang="en-US" sz="1200">
                <a:latin typeface="Calibri" charset="0"/>
              </a:rPr>
              <a:pPr eaLnBrk="1" hangingPunct="1"/>
              <a:t>14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E524AD-A047-5C40-B54B-E7E87B829504}" type="slidenum">
              <a:rPr lang="en-US" sz="1200">
                <a:latin typeface="Calibri" charset="0"/>
              </a:rPr>
              <a:pPr eaLnBrk="1" hangingPunct="1"/>
              <a:t>2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78A544-75CC-4643-BEA7-726ED5C4C08F}" type="slidenum">
              <a:rPr lang="en-US" sz="1200">
                <a:latin typeface="Calibri" charset="0"/>
              </a:rPr>
              <a:pPr eaLnBrk="1" hangingPunct="1"/>
              <a:t>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A6C69D-90D0-064D-841F-996A62073B88}" type="slidenum">
              <a:rPr lang="en-US" sz="1200">
                <a:latin typeface="Calibri" charset="0"/>
              </a:rPr>
              <a:pPr eaLnBrk="1" hangingPunct="1"/>
              <a:t>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9E5C8A7-1AE6-0744-BCEE-B07DEEB8E203}" type="slidenum">
              <a:rPr lang="en-US" sz="1200">
                <a:latin typeface="Calibri" charset="0"/>
              </a:rPr>
              <a:pPr eaLnBrk="1" hangingPunct="1"/>
              <a:t>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66017B-F623-0349-B194-C6474D26FC68}" type="slidenum">
              <a:rPr lang="en-US" sz="1200">
                <a:latin typeface="Calibri" charset="0"/>
              </a:rPr>
              <a:pPr eaLnBrk="1" hangingPunct="1"/>
              <a:t>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66017B-F623-0349-B194-C6474D26FC68}" type="slidenum">
              <a:rPr lang="en-US" sz="1200">
                <a:latin typeface="Calibri" charset="0"/>
              </a:rPr>
              <a:pPr eaLnBrk="1" hangingPunct="1"/>
              <a:t>7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66017B-F623-0349-B194-C6474D26FC68}" type="slidenum">
              <a:rPr lang="en-US" sz="1200">
                <a:latin typeface="Calibri" charset="0"/>
              </a:rPr>
              <a:pPr eaLnBrk="1" hangingPunct="1"/>
              <a:t>8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66017B-F623-0349-B194-C6474D26FC68}" type="slidenum">
              <a:rPr lang="en-US" sz="1200">
                <a:latin typeface="Calibri" charset="0"/>
              </a:rPr>
              <a:pPr eaLnBrk="1" hangingPunct="1"/>
              <a:t>9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04A16-C16D-3746-B3B8-EEAA45D98237}" type="datetime1">
              <a:rPr lang="en-US"/>
              <a:pPr>
                <a:defRPr/>
              </a:pPr>
              <a:t>5/18/12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DAE54-B559-6449-95D3-54D92F2F51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79074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FB4C8-C1D4-4049-9378-C51DAD1195BB}" type="datetime1">
              <a:rPr lang="en-US"/>
              <a:pPr>
                <a:defRPr/>
              </a:pPr>
              <a:t>5/18/12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BFE72-D100-1849-A40F-BA607DFD3B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64646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07645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7695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1C156-1E4F-E642-9D9B-26BF99A1E508}" type="datetime1">
              <a:rPr lang="en-US"/>
              <a:pPr>
                <a:defRPr/>
              </a:pPr>
              <a:t>5/18/12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BD5D0-4D53-5E45-A574-4101D79A93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0319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90600" y="1600200"/>
            <a:ext cx="76962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DC9B0-DE0D-4C42-886F-1C66FF464E50}" type="datetime1">
              <a:rPr lang="en-US"/>
              <a:pPr>
                <a:defRPr/>
              </a:pPr>
              <a:t>5/18/12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56050-8FFC-1E4A-B684-5371E41A67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983098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11E45-861F-1641-B63F-64D2E3F6260F}" type="datetime1">
              <a:rPr lang="en-US"/>
              <a:pPr>
                <a:defRPr/>
              </a:pPr>
              <a:t>5/18/12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40D72-D297-9C46-B5FE-25D2788967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74834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73ADB-F912-FB46-A31A-17CD5A779BB4}" type="datetime1">
              <a:rPr lang="en-US"/>
              <a:pPr>
                <a:defRPr/>
              </a:pPr>
              <a:t>5/18/12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3855E-7DD6-0D46-8A83-D2D07EFB08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58573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65435-5197-BE4F-9D51-F1380B06B1DD}" type="datetime1">
              <a:rPr lang="en-US"/>
              <a:pPr>
                <a:defRPr/>
              </a:pPr>
              <a:t>5/18/12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D9DDE-6193-9B41-9F1C-DEEE55348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49249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00200"/>
            <a:ext cx="37719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00200"/>
            <a:ext cx="37719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3C113-B362-8646-9807-BAA9AE158736}" type="datetime1">
              <a:rPr lang="en-US"/>
              <a:pPr>
                <a:defRPr/>
              </a:pPr>
              <a:t>5/18/12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3CD96-7DF0-B94E-BC86-72514D6798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05707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BC9EF-778D-F44B-AC1C-73D0EA5804E4}" type="datetime1">
              <a:rPr lang="en-US"/>
              <a:pPr>
                <a:defRPr/>
              </a:pPr>
              <a:t>5/18/12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369DD-B8FB-924C-8A8E-B637DABF9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80577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7A80E-889B-3E4B-B035-831BEE66476F}" type="datetime1">
              <a:rPr lang="en-US"/>
              <a:pPr>
                <a:defRPr/>
              </a:pPr>
              <a:t>5/18/12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1C58E-4314-864A-8BB0-45F6E3588C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253712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1EE5C-A811-3F4C-86D2-6014F4DC8CB7}" type="datetime1">
              <a:rPr lang="en-US"/>
              <a:pPr>
                <a:defRPr/>
              </a:pPr>
              <a:t>5/18/12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0015A-C458-E74D-AD96-73A080A8AA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68484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C3800-43A2-3F48-8837-554D376C013A}" type="datetime1">
              <a:rPr lang="en-US"/>
              <a:pPr>
                <a:defRPr/>
              </a:pPr>
              <a:t>5/18/12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82BBC-C6FF-544A-9ACF-6813BCAC87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67315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98C78-DBE1-5546-AB4B-9967B428B752}" type="datetime1">
              <a:rPr lang="en-US"/>
              <a:pPr>
                <a:defRPr/>
              </a:pPr>
              <a:t>5/18/12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E773F-0514-4742-924F-7A946467CA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29915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E710C-8E57-144E-9597-8C7A18083B3F}" type="datetime1">
              <a:rPr lang="en-US"/>
              <a:pPr>
                <a:defRPr/>
              </a:pPr>
              <a:t>5/18/12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CEA72-E55C-7B48-98C5-F5EE66D9E4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09056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76FA2-8ABE-0B46-9B05-E7320DCF49AC}" type="datetime1">
              <a:rPr lang="en-US"/>
              <a:pPr>
                <a:defRPr/>
              </a:pPr>
              <a:t>5/18/12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BC604-9505-DD4B-A2DF-6F6219B38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57009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07645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7695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9EC93-B5F1-9540-92A5-06CD2EC27225}" type="datetime1">
              <a:rPr lang="en-US"/>
              <a:pPr>
                <a:defRPr/>
              </a:pPr>
              <a:t>5/18/12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354A0-7C54-CB4A-89E5-E4AB5B9FC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50374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90600" y="1600200"/>
            <a:ext cx="76962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81F40-9DAC-7445-876B-601169C3DCBE}" type="datetime1">
              <a:rPr lang="en-US"/>
              <a:pPr>
                <a:defRPr/>
              </a:pPr>
              <a:t>5/18/12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DC4F0-8627-9B40-A6A1-299AAFBDD4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46396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6BC76-CD4E-F944-90E2-99E4AA099746}" type="datetime1">
              <a:rPr lang="en-US"/>
              <a:pPr>
                <a:defRPr/>
              </a:pPr>
              <a:t>5/18/12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45F39-FFCA-0342-B460-8076D1BFB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71422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00200"/>
            <a:ext cx="37719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00200"/>
            <a:ext cx="37719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BCE7E-779E-0940-8B5A-9573359A5C32}" type="datetime1">
              <a:rPr lang="en-US"/>
              <a:pPr>
                <a:defRPr/>
              </a:pPr>
              <a:t>5/18/12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97F20-28BF-034E-99A7-C4637A5A5D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82097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79E83-ECBD-CD43-A14D-F5C8AE52D245}" type="datetime1">
              <a:rPr lang="en-US"/>
              <a:pPr>
                <a:defRPr/>
              </a:pPr>
              <a:t>5/18/12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6CE45-75E4-9E45-A61F-CF85293C5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59457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1DE9B-52B5-C04C-B4FF-585BEF61D968}" type="datetime1">
              <a:rPr lang="en-US"/>
              <a:pPr>
                <a:defRPr/>
              </a:pPr>
              <a:t>5/18/12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46287-9F25-BA45-B3ED-8AFA224B8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31609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249EC-2641-4840-B698-185902A725B6}" type="datetime1">
              <a:rPr lang="en-US"/>
              <a:pPr>
                <a:defRPr/>
              </a:pPr>
              <a:t>5/18/12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8ED45-7AC4-A64E-AAC5-F589BB4F59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8321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227E1-4351-2441-938F-FC4C5CADC89B}" type="datetime1">
              <a:rPr lang="en-US"/>
              <a:pPr>
                <a:defRPr/>
              </a:pPr>
              <a:t>5/18/12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6E84C-FA92-D643-8517-3C70AEB86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58130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ED0BC-C490-334B-9BEC-09C6FC69A3CE}" type="datetime1">
              <a:rPr lang="en-US"/>
              <a:pPr>
                <a:defRPr/>
              </a:pPr>
              <a:t>5/18/12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16ED5-228C-DD4E-A928-33B833BF65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46054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emf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381000" y="0"/>
            <a:ext cx="8382000" cy="6858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6D5F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396875" y="0"/>
            <a:ext cx="46038" cy="68580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1600200"/>
            <a:ext cx="7696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Calibri" charset="0"/>
              </a:defRPr>
            </a:lvl1pPr>
          </a:lstStyle>
          <a:p>
            <a:pPr>
              <a:defRPr/>
            </a:pPr>
            <a:fld id="{86FE8CF9-2B0E-2743-B3F3-C1B8AF67175E}" type="datetime1">
              <a:rPr lang="en-US"/>
              <a:pPr>
                <a:defRPr/>
              </a:pPr>
              <a:t>5/18/12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Calibri" charset="0"/>
              </a:defRPr>
            </a:lvl1pPr>
          </a:lstStyle>
          <a:p>
            <a:pPr>
              <a:defRPr/>
            </a:pPr>
            <a:fld id="{1EDCCE44-EAD4-7148-8EA7-5CF8FD9E3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40" name="Rectangle 16"/>
          <p:cNvSpPr>
            <a:spLocks noChangeArrowheads="1"/>
          </p:cNvSpPr>
          <p:nvPr userDrawn="1"/>
        </p:nvSpPr>
        <p:spPr bwMode="auto">
          <a:xfrm flipV="1">
            <a:off x="8716963" y="0"/>
            <a:ext cx="46037" cy="68580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auto">
          <a:xfrm>
            <a:off x="401638" y="1121227"/>
            <a:ext cx="8366125" cy="45720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 sz="2400" b="1" dirty="0">
              <a:latin typeface="Calibri" charset="0"/>
            </a:endParaRPr>
          </a:p>
        </p:txBody>
      </p:sp>
      <p:grpSp>
        <p:nvGrpSpPr>
          <p:cNvPr id="11" name="Group 11"/>
          <p:cNvGrpSpPr>
            <a:grpSpLocks/>
          </p:cNvGrpSpPr>
          <p:nvPr userDrawn="1"/>
        </p:nvGrpSpPr>
        <p:grpSpPr bwMode="auto">
          <a:xfrm>
            <a:off x="95250" y="177800"/>
            <a:ext cx="8912225" cy="628650"/>
            <a:chOff x="95536" y="177423"/>
            <a:chExt cx="8912008" cy="628650"/>
          </a:xfrm>
        </p:grpSpPr>
        <p:pic>
          <p:nvPicPr>
            <p:cNvPr id="12" name="Picture 7" descr="Nws.eps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8894" y="177423"/>
              <a:ext cx="628650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9" descr="noaa_sm.gif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36" y="177423"/>
              <a:ext cx="614147" cy="614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305800" cy="11430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E507A"/>
          </a:solidFill>
          <a:latin typeface="Calibri" pitchFamily="34" charset="0"/>
          <a:ea typeface="ＭＳ Ｐゴシック" pitchFamily="34" charset="-128"/>
          <a:cs typeface="ＭＳ Ｐゴシック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E507A"/>
          </a:solidFill>
          <a:latin typeface="Calibri" pitchFamily="34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E507A"/>
          </a:solidFill>
          <a:latin typeface="Calibri" pitchFamily="34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E507A"/>
          </a:solidFill>
          <a:latin typeface="Calibri" pitchFamily="34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E507A"/>
          </a:solidFill>
          <a:latin typeface="Calibri" pitchFamily="34" charset="0"/>
          <a:ea typeface="ＭＳ Ｐゴシック" pitchFamily="34" charset="-128"/>
          <a:cs typeface="ＭＳ Ｐゴシック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2E507A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2E507A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2E507A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2E507A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Char char="•"/>
        <a:defRPr sz="3200" b="1">
          <a:solidFill>
            <a:schemeClr val="bg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Arial" charset="0"/>
        <a:buChar char="–"/>
        <a:defRPr sz="2800" i="1">
          <a:solidFill>
            <a:schemeClr val="bg1"/>
          </a:solidFill>
          <a:latin typeface="Calibri" pitchFamily="34" charset="0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Char char="•"/>
        <a:defRPr sz="2400" b="1">
          <a:solidFill>
            <a:schemeClr val="bg1"/>
          </a:solidFill>
          <a:latin typeface="Calibri" pitchFamily="34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Char char="•"/>
        <a:defRPr sz="2000" i="1">
          <a:solidFill>
            <a:schemeClr val="bg1"/>
          </a:solidFill>
          <a:latin typeface="Calibri" pitchFamily="34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Char char="•"/>
        <a:defRPr sz="2000">
          <a:solidFill>
            <a:schemeClr val="bg1"/>
          </a:solidFill>
          <a:latin typeface="Calibri" pitchFamily="34" charset="0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2E507A"/>
        </a:buClr>
        <a:buSzPct val="90000"/>
        <a:buFont typeface="Wingdings" charset="2"/>
        <a:buChar char="Ø"/>
        <a:defRPr sz="2000">
          <a:solidFill>
            <a:schemeClr val="bg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2E507A"/>
        </a:buClr>
        <a:buSzPct val="90000"/>
        <a:buFont typeface="Wingdings" charset="2"/>
        <a:buChar char="Ø"/>
        <a:defRPr sz="2000">
          <a:solidFill>
            <a:schemeClr val="bg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2E507A"/>
        </a:buClr>
        <a:buSzPct val="90000"/>
        <a:buFont typeface="Wingdings" charset="2"/>
        <a:buChar char="Ø"/>
        <a:defRPr sz="2000">
          <a:solidFill>
            <a:schemeClr val="bg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2E507A"/>
        </a:buClr>
        <a:buSzPct val="90000"/>
        <a:buFont typeface="Wingdings" charset="2"/>
        <a:buChar char="Ø"/>
        <a:defRPr sz="2000">
          <a:solidFill>
            <a:schemeClr val="bg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ChangeArrowheads="1"/>
          </p:cNvSpPr>
          <p:nvPr userDrawn="1"/>
        </p:nvSpPr>
        <p:spPr bwMode="auto">
          <a:xfrm>
            <a:off x="381000" y="0"/>
            <a:ext cx="8382000" cy="6858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6D5F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396875" y="0"/>
            <a:ext cx="46038" cy="68580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305800" cy="11430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4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1600200"/>
            <a:ext cx="7696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Calibri" charset="0"/>
              </a:defRPr>
            </a:lvl1pPr>
          </a:lstStyle>
          <a:p>
            <a:pPr>
              <a:defRPr/>
            </a:pPr>
            <a:fld id="{BFD06B13-2C73-D246-9D26-450EA40F8EBE}" type="datetime1">
              <a:rPr lang="en-US"/>
              <a:pPr>
                <a:defRPr/>
              </a:pPr>
              <a:t>5/18/12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3000D7F4-78E1-374F-9981-F44280359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40" name="Rectangle 16"/>
          <p:cNvSpPr>
            <a:spLocks noChangeArrowheads="1"/>
          </p:cNvSpPr>
          <p:nvPr userDrawn="1"/>
        </p:nvSpPr>
        <p:spPr bwMode="auto">
          <a:xfrm flipV="1">
            <a:off x="8716963" y="0"/>
            <a:ext cx="46037" cy="68580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E507A"/>
          </a:solidFill>
          <a:latin typeface="Calibri" pitchFamily="34" charset="0"/>
          <a:ea typeface="ＭＳ Ｐゴシック" pitchFamily="34" charset="-128"/>
          <a:cs typeface="ＭＳ Ｐゴシック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E507A"/>
          </a:solidFill>
          <a:latin typeface="Calibri" pitchFamily="34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E507A"/>
          </a:solidFill>
          <a:latin typeface="Calibri" pitchFamily="34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E507A"/>
          </a:solidFill>
          <a:latin typeface="Calibri" pitchFamily="34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E507A"/>
          </a:solidFill>
          <a:latin typeface="Calibri" pitchFamily="34" charset="0"/>
          <a:ea typeface="ＭＳ Ｐゴシック" pitchFamily="34" charset="-128"/>
          <a:cs typeface="ＭＳ Ｐゴシック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2E507A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2E507A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2E507A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2E507A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Char char="•"/>
        <a:defRPr sz="3200" b="1">
          <a:solidFill>
            <a:schemeClr val="bg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Arial" charset="0"/>
        <a:buChar char="–"/>
        <a:defRPr sz="2800" i="1">
          <a:solidFill>
            <a:schemeClr val="bg1"/>
          </a:solidFill>
          <a:latin typeface="Calibri" pitchFamily="34" charset="0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Char char="•"/>
        <a:defRPr sz="2400" b="1">
          <a:solidFill>
            <a:schemeClr val="bg1"/>
          </a:solidFill>
          <a:latin typeface="Calibri" pitchFamily="34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Char char="•"/>
        <a:defRPr sz="2000" i="1">
          <a:solidFill>
            <a:schemeClr val="bg1"/>
          </a:solidFill>
          <a:latin typeface="Calibri" pitchFamily="34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Char char="•"/>
        <a:defRPr sz="2000">
          <a:solidFill>
            <a:schemeClr val="bg1"/>
          </a:solidFill>
          <a:latin typeface="Calibri" pitchFamily="34" charset="0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2E507A"/>
        </a:buClr>
        <a:buSzPct val="90000"/>
        <a:buFont typeface="Wingdings" charset="2"/>
        <a:buChar char="Ø"/>
        <a:defRPr sz="2000">
          <a:solidFill>
            <a:schemeClr val="bg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2E507A"/>
        </a:buClr>
        <a:buSzPct val="90000"/>
        <a:buFont typeface="Wingdings" charset="2"/>
        <a:buChar char="Ø"/>
        <a:defRPr sz="2000">
          <a:solidFill>
            <a:schemeClr val="bg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2E507A"/>
        </a:buClr>
        <a:buSzPct val="90000"/>
        <a:buFont typeface="Wingdings" charset="2"/>
        <a:buChar char="Ø"/>
        <a:defRPr sz="2000">
          <a:solidFill>
            <a:schemeClr val="bg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2E507A"/>
        </a:buClr>
        <a:buSzPct val="90000"/>
        <a:buFont typeface="Wingdings" charset="2"/>
        <a:buChar char="Ø"/>
        <a:defRPr sz="2000">
          <a:solidFill>
            <a:schemeClr val="bg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wmf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emf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emf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emf"/><Relationship Id="rId12" Type="http://schemas.openxmlformats.org/officeDocument/2006/relationships/image" Target="../media/image20.png"/><Relationship Id="rId1" Type="http://schemas.microsoft.com/office/2007/relationships/media" Target="../media/media2.m4a"/><Relationship Id="rId2" Type="http://schemas.openxmlformats.org/officeDocument/2006/relationships/audio" Target="../media/media2.m4a"/><Relationship Id="rId3" Type="http://schemas.microsoft.com/office/2007/relationships/media" Target="../media/media3.m4a"/><Relationship Id="rId4" Type="http://schemas.openxmlformats.org/officeDocument/2006/relationships/audio" Target="../media/media3.m4a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2.xml"/><Relationship Id="rId7" Type="http://schemas.openxmlformats.org/officeDocument/2006/relationships/image" Target="../media/image2.png"/><Relationship Id="rId8" Type="http://schemas.openxmlformats.org/officeDocument/2006/relationships/image" Target="../media/image1.emf"/><Relationship Id="rId9" Type="http://schemas.openxmlformats.org/officeDocument/2006/relationships/image" Target="../media/image18.emf"/><Relationship Id="rId10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png"/><Relationship Id="rId12" Type="http://schemas.openxmlformats.org/officeDocument/2006/relationships/image" Target="../media/image13.png"/><Relationship Id="rId13" Type="http://schemas.openxmlformats.org/officeDocument/2006/relationships/image" Target="../media/image22.emf"/><Relationship Id="rId14" Type="http://schemas.openxmlformats.org/officeDocument/2006/relationships/image" Target="../media/image23.png"/><Relationship Id="rId1" Type="http://schemas.microsoft.com/office/2007/relationships/media" Target="../media/media4.m4a"/><Relationship Id="rId2" Type="http://schemas.openxmlformats.org/officeDocument/2006/relationships/audio" Target="../media/media4.m4a"/><Relationship Id="rId3" Type="http://schemas.microsoft.com/office/2007/relationships/media" Target="../media/media5.m4a"/><Relationship Id="rId4" Type="http://schemas.openxmlformats.org/officeDocument/2006/relationships/audio" Target="../media/media5.m4a"/><Relationship Id="rId5" Type="http://schemas.microsoft.com/office/2007/relationships/media" Target="../media/media6.m4a"/><Relationship Id="rId6" Type="http://schemas.openxmlformats.org/officeDocument/2006/relationships/audio" Target="../media/media6.m4a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3.xml"/><Relationship Id="rId9" Type="http://schemas.openxmlformats.org/officeDocument/2006/relationships/image" Target="../media/image2.png"/><Relationship Id="rId10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emf"/><Relationship Id="rId5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png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emf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2.png"/><Relationship Id="rId6" Type="http://schemas.openxmlformats.org/officeDocument/2006/relationships/image" Target="../media/image1.emf"/><Relationship Id="rId7" Type="http://schemas.openxmlformats.org/officeDocument/2006/relationships/image" Target="../media/image12.emf"/><Relationship Id="rId8" Type="http://schemas.openxmlformats.org/officeDocument/2006/relationships/image" Target="../media/image1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emf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emf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152538">
                  <a:alpha val="75000"/>
                </a:srgbClr>
              </a:gs>
              <a:gs pos="50000">
                <a:srgbClr val="2E507A">
                  <a:alpha val="75000"/>
                </a:srgbClr>
              </a:gs>
              <a:gs pos="100000">
                <a:srgbClr val="152538">
                  <a:alpha val="75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/>
          </p:cNvSpPr>
          <p:nvPr/>
        </p:nvSpPr>
        <p:spPr bwMode="auto">
          <a:xfrm>
            <a:off x="1473200" y="3746500"/>
            <a:ext cx="6140450" cy="13081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2E507A"/>
              </a:buClr>
              <a:buSzPct val="90000"/>
              <a:buFont typeface="Wingdings" charset="0"/>
              <a:buNone/>
              <a:defRPr/>
            </a:pPr>
            <a:r>
              <a:rPr lang="en-US" sz="3400" b="1" i="1" dirty="0" smtClean="0">
                <a:solidFill>
                  <a:srgbClr val="B4FF69"/>
                </a:solidFill>
                <a:latin typeface="Calibri" charset="0"/>
              </a:rPr>
              <a:t>Hurricane Irene</a:t>
            </a:r>
          </a:p>
          <a:p>
            <a:pPr marL="342900" indent="-342900" algn="ctr">
              <a:spcBef>
                <a:spcPct val="20000"/>
              </a:spcBef>
              <a:buClr>
                <a:srgbClr val="2E507A"/>
              </a:buClr>
              <a:buSzPct val="90000"/>
              <a:buFont typeface="Wingdings" charset="0"/>
              <a:buNone/>
              <a:defRPr/>
            </a:pPr>
            <a:r>
              <a:rPr lang="en-US" sz="3400" b="1" i="1" dirty="0" smtClean="0">
                <a:solidFill>
                  <a:srgbClr val="B4FF69"/>
                </a:solidFill>
                <a:latin typeface="Calibri" charset="0"/>
              </a:rPr>
              <a:t>21-29 August </a:t>
            </a:r>
            <a:r>
              <a:rPr lang="en-US" sz="3400" b="1" i="1" dirty="0">
                <a:solidFill>
                  <a:srgbClr val="B4FF69"/>
                </a:solidFill>
                <a:latin typeface="Calibri" charset="0"/>
              </a:rPr>
              <a:t>2011</a:t>
            </a: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 rot="-5400000">
            <a:off x="4524375" y="438150"/>
            <a:ext cx="92075" cy="9140825"/>
          </a:xfrm>
          <a:prstGeom prst="rect">
            <a:avLst/>
          </a:prstGeom>
          <a:gradFill rotWithShape="1">
            <a:gsLst>
              <a:gs pos="0">
                <a:srgbClr val="253C57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0" y="2994025"/>
            <a:ext cx="91440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5400" b="1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NOAA </a:t>
            </a:r>
            <a:r>
              <a:rPr lang="en-US" sz="5400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Service Assessment</a:t>
            </a: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5559425"/>
            <a:ext cx="9144000" cy="1219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2E507A"/>
              </a:buClr>
              <a:buSzPct val="90000"/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Frank Marks and </a:t>
            </a:r>
            <a:r>
              <a:rPr lang="en-US" sz="2800" b="1" dirty="0" smtClean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Wes Browning</a:t>
            </a:r>
            <a:endParaRPr lang="en-US" sz="2800" b="1" dirty="0">
              <a:solidFill>
                <a:srgbClr val="FFFFFF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2E507A"/>
              </a:buClr>
              <a:buSzPct val="90000"/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(Co-team leads)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00"/>
              </a:buClr>
              <a:buSzPct val="90000"/>
              <a:buFont typeface="Wingdings" pitchFamily="2" charset="2"/>
              <a:buNone/>
              <a:defRPr/>
            </a:pPr>
            <a:r>
              <a:rPr lang="en-US" sz="2000" i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May </a:t>
            </a:r>
            <a:r>
              <a:rPr lang="en-US" sz="2000" i="1" dirty="0" smtClean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18, </a:t>
            </a:r>
            <a:r>
              <a:rPr lang="en-US" sz="2000" i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2012</a:t>
            </a:r>
            <a:endParaRPr lang="en-US" sz="2800" b="1" i="1" dirty="0">
              <a:solidFill>
                <a:srgbClr val="FFFFFF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440488"/>
            <a:ext cx="9144000" cy="685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ts val="600"/>
              </a:spcBef>
              <a:buClr>
                <a:srgbClr val="000000"/>
              </a:buClr>
              <a:buSzPct val="90000"/>
              <a:buFont typeface="Wingdings" pitchFamily="2" charset="2"/>
              <a:buNone/>
              <a:defRPr/>
            </a:pPr>
            <a:endParaRPr lang="en-US" dirty="0">
              <a:solidFill>
                <a:srgbClr val="FFFFFF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2056" name="Picture 8" descr="Nws"/>
          <p:cNvPicPr>
            <a:picLocks noChangeAspect="1" noChangeArrowheads="1"/>
          </p:cNvPicPr>
          <p:nvPr/>
        </p:nvPicPr>
        <p:blipFill>
          <a:blip r:embed="rId4" cstate="email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5486400"/>
            <a:ext cx="1143000" cy="1143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NOAA_logo_51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486400"/>
            <a:ext cx="1143000" cy="1143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creen Shot 2012-05-17 at 10.23.38 P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155" y="511376"/>
            <a:ext cx="4051788" cy="2119923"/>
          </a:xfrm>
          <a:prstGeom prst="rect">
            <a:avLst/>
          </a:prstGeom>
        </p:spPr>
      </p:pic>
      <p:pic>
        <p:nvPicPr>
          <p:cNvPr id="6" name="Picture 5" descr="Screen Shot 2012-05-17 at 10.26.00 PM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922" y="485492"/>
            <a:ext cx="4098192" cy="217169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1638" y="1057275"/>
            <a:ext cx="8366125" cy="461665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b="1" dirty="0">
                <a:solidFill>
                  <a:srgbClr val="FFFFFF"/>
                </a:solidFill>
                <a:latin typeface="Calibri"/>
              </a:rPr>
              <a:t>Resiliency (Backup/Communications)</a:t>
            </a:r>
            <a:endParaRPr lang="en-US" sz="2400" b="1" i="1" dirty="0"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39938" name="Picture 9" descr="noaa_sm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77800"/>
            <a:ext cx="6143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5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0BB20F-BC5C-8846-B113-FBEC61E630AA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hangingPunct="1"/>
              <a:t>10</a:t>
            </a:fld>
            <a:endParaRPr lang="en-US" sz="12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1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7588"/>
          </a:xfrm>
        </p:spPr>
        <p:txBody>
          <a:bodyPr lIns="0" rIns="0" bIns="0" anchor="b"/>
          <a:lstStyle/>
          <a:p>
            <a:pPr>
              <a:defRPr/>
            </a:pPr>
            <a:r>
              <a:rPr lang="en-US" sz="3600" dirty="0" smtClean="0">
                <a:latin typeface="Calibri" charset="0"/>
                <a:ea typeface="ＭＳ Ｐゴシック" charset="0"/>
              </a:rPr>
              <a:t>Hurricane Irene</a:t>
            </a:r>
            <a:r>
              <a:rPr lang="en-US" sz="3600" dirty="0">
                <a:latin typeface="Calibri" charset="0"/>
                <a:ea typeface="ＭＳ Ｐゴシック" charset="0"/>
              </a:rPr>
              <a:t/>
            </a:r>
            <a:br>
              <a:rPr lang="en-US" sz="3600" dirty="0">
                <a:latin typeface="Calibri" charset="0"/>
                <a:ea typeface="ＭＳ Ｐゴシック" charset="0"/>
              </a:rPr>
            </a:br>
            <a:r>
              <a:rPr lang="en-US" sz="3200" dirty="0">
                <a:latin typeface="Calibri" charset="0"/>
                <a:ea typeface="ＭＳ Ｐゴシック" charset="0"/>
              </a:rPr>
              <a:t>Service Assessment</a:t>
            </a:r>
            <a:endParaRPr lang="en-US" sz="3600" dirty="0">
              <a:latin typeface="Calibri" charset="0"/>
              <a:ea typeface="ＭＳ Ｐゴシック" charset="0"/>
            </a:endParaRPr>
          </a:p>
        </p:txBody>
      </p:sp>
      <p:pic>
        <p:nvPicPr>
          <p:cNvPr id="39942" name="Picture 7" descr="Nws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1778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483" y="1663700"/>
            <a:ext cx="7937500" cy="50419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93723" y="3561833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VSAT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6323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1638" y="1057275"/>
            <a:ext cx="8366125" cy="461665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b="1" dirty="0">
                <a:solidFill>
                  <a:srgbClr val="FFFFFF"/>
                </a:solidFill>
                <a:latin typeface="Calibri"/>
              </a:rPr>
              <a:t>Safety/Infrastructure</a:t>
            </a:r>
            <a:endParaRPr lang="en-US" sz="2400" b="1" i="1" dirty="0"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39938" name="Picture 9" descr="noaa_sm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77800"/>
            <a:ext cx="6143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5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0BB20F-BC5C-8846-B113-FBEC61E630AA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hangingPunct="1"/>
              <a:t>11</a:t>
            </a:fld>
            <a:endParaRPr lang="en-US" sz="12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1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7588"/>
          </a:xfrm>
        </p:spPr>
        <p:txBody>
          <a:bodyPr lIns="0" rIns="0" bIns="0" anchor="b"/>
          <a:lstStyle/>
          <a:p>
            <a:pPr>
              <a:defRPr/>
            </a:pPr>
            <a:r>
              <a:rPr lang="en-US" sz="3600" dirty="0" smtClean="0">
                <a:latin typeface="Calibri" charset="0"/>
                <a:ea typeface="ＭＳ Ｐゴシック" charset="0"/>
              </a:rPr>
              <a:t>Hurricane Irene</a:t>
            </a:r>
            <a:r>
              <a:rPr lang="en-US" sz="3600" dirty="0">
                <a:latin typeface="Calibri" charset="0"/>
                <a:ea typeface="ＭＳ Ｐゴシック" charset="0"/>
              </a:rPr>
              <a:t/>
            </a:r>
            <a:br>
              <a:rPr lang="en-US" sz="3600" dirty="0">
                <a:latin typeface="Calibri" charset="0"/>
                <a:ea typeface="ＭＳ Ｐゴシック" charset="0"/>
              </a:rPr>
            </a:br>
            <a:r>
              <a:rPr lang="en-US" sz="3200" dirty="0">
                <a:latin typeface="Calibri" charset="0"/>
                <a:ea typeface="ＭＳ Ｐゴシック" charset="0"/>
              </a:rPr>
              <a:t>Service Assessment</a:t>
            </a:r>
            <a:endParaRPr lang="en-US" sz="3600" dirty="0">
              <a:latin typeface="Calibri" charset="0"/>
              <a:ea typeface="ＭＳ Ｐゴシック" charset="0"/>
            </a:endParaRPr>
          </a:p>
        </p:txBody>
      </p:sp>
      <p:pic>
        <p:nvPicPr>
          <p:cNvPr id="39942" name="Picture 7" descr="Nws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1778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1890183"/>
            <a:ext cx="80645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054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1638" y="1057275"/>
            <a:ext cx="8366125" cy="461665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b="1" dirty="0">
                <a:solidFill>
                  <a:srgbClr val="FFFFFF"/>
                </a:solidFill>
                <a:latin typeface="Calibri"/>
              </a:rPr>
              <a:t>Quality &amp; Availability of Data</a:t>
            </a:r>
            <a:endParaRPr lang="en-US" sz="2400" b="1" i="1" dirty="0"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39938" name="Picture 9" descr="noaa_sm.gi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77800"/>
            <a:ext cx="6143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5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0BB20F-BC5C-8846-B113-FBEC61E630AA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hangingPunct="1"/>
              <a:t>12</a:t>
            </a:fld>
            <a:endParaRPr lang="en-US" sz="12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1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7588"/>
          </a:xfrm>
        </p:spPr>
        <p:txBody>
          <a:bodyPr lIns="0" rIns="0" bIns="0" anchor="b"/>
          <a:lstStyle/>
          <a:p>
            <a:pPr>
              <a:defRPr/>
            </a:pPr>
            <a:r>
              <a:rPr lang="en-US" sz="3600" dirty="0" smtClean="0">
                <a:latin typeface="Calibri" charset="0"/>
                <a:ea typeface="ＭＳ Ｐゴシック" charset="0"/>
              </a:rPr>
              <a:t>Hurricane Irene</a:t>
            </a:r>
            <a:r>
              <a:rPr lang="en-US" sz="3600" dirty="0">
                <a:latin typeface="Calibri" charset="0"/>
                <a:ea typeface="ＭＳ Ｐゴシック" charset="0"/>
              </a:rPr>
              <a:t/>
            </a:r>
            <a:br>
              <a:rPr lang="en-US" sz="3600" dirty="0">
                <a:latin typeface="Calibri" charset="0"/>
                <a:ea typeface="ＭＳ Ｐゴシック" charset="0"/>
              </a:rPr>
            </a:br>
            <a:r>
              <a:rPr lang="en-US" sz="3200" dirty="0">
                <a:latin typeface="Calibri" charset="0"/>
                <a:ea typeface="ＭＳ Ｐゴシック" charset="0"/>
              </a:rPr>
              <a:t>Service Assessment</a:t>
            </a:r>
            <a:endParaRPr lang="en-US" sz="3600" dirty="0">
              <a:latin typeface="Calibri" charset="0"/>
              <a:ea typeface="ＭＳ Ｐゴシック" charset="0"/>
            </a:endParaRPr>
          </a:p>
        </p:txBody>
      </p:sp>
      <p:pic>
        <p:nvPicPr>
          <p:cNvPr id="39942" name="Picture 7" descr="Nws.eps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1778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150" y="1788583"/>
            <a:ext cx="7442200" cy="1003300"/>
          </a:xfrm>
          <a:prstGeom prst="rect">
            <a:avLst/>
          </a:prstGeom>
        </p:spPr>
      </p:pic>
      <p:pic>
        <p:nvPicPr>
          <p:cNvPr id="4" name="NHC_James_Franklin_HFIP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87166" y="2582331"/>
            <a:ext cx="459317" cy="459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4147" y="3223974"/>
            <a:ext cx="2228852" cy="2850857"/>
          </a:xfrm>
          <a:prstGeom prst="rect">
            <a:avLst/>
          </a:prstGeom>
        </p:spPr>
      </p:pic>
      <p:pic>
        <p:nvPicPr>
          <p:cNvPr id="6" name="NHC_James_Franklin_OSVW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66583" y="5778500"/>
            <a:ext cx="469900" cy="469900"/>
          </a:xfrm>
          <a:prstGeom prst="rect">
            <a:avLst/>
          </a:prstGeom>
        </p:spPr>
      </p:pic>
      <p:pic>
        <p:nvPicPr>
          <p:cNvPr id="8" name="Picture 7" descr="Screen Shot 2012-05-18 at 1.17.00 AM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6916" y="3284700"/>
            <a:ext cx="2476500" cy="272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958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0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20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0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1638" y="1057275"/>
            <a:ext cx="8366125" cy="461665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b="1" dirty="0">
                <a:solidFill>
                  <a:srgbClr val="FFFFFF"/>
                </a:solidFill>
                <a:latin typeface="Calibri"/>
              </a:rPr>
              <a:t>Decision Support Services</a:t>
            </a:r>
            <a:endParaRPr lang="en-US" sz="2400" b="1" i="1" dirty="0"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39938" name="Picture 9" descr="noaa_sm.gif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77800"/>
            <a:ext cx="6143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5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0BB20F-BC5C-8846-B113-FBEC61E630AA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hangingPunct="1"/>
              <a:t>13</a:t>
            </a:fld>
            <a:endParaRPr lang="en-US" sz="12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1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7588"/>
          </a:xfrm>
        </p:spPr>
        <p:txBody>
          <a:bodyPr lIns="0" rIns="0" bIns="0" anchor="b"/>
          <a:lstStyle/>
          <a:p>
            <a:pPr>
              <a:defRPr/>
            </a:pPr>
            <a:r>
              <a:rPr lang="en-US" sz="3600" dirty="0" smtClean="0">
                <a:latin typeface="Calibri" charset="0"/>
                <a:ea typeface="ＭＳ Ｐゴシック" charset="0"/>
              </a:rPr>
              <a:t>Hurricane Irene</a:t>
            </a:r>
            <a:r>
              <a:rPr lang="en-US" sz="3600" dirty="0">
                <a:latin typeface="Calibri" charset="0"/>
                <a:ea typeface="ＭＳ Ｐゴシック" charset="0"/>
              </a:rPr>
              <a:t/>
            </a:r>
            <a:br>
              <a:rPr lang="en-US" sz="3600" dirty="0">
                <a:latin typeface="Calibri" charset="0"/>
                <a:ea typeface="ＭＳ Ｐゴシック" charset="0"/>
              </a:rPr>
            </a:br>
            <a:r>
              <a:rPr lang="en-US" sz="3200" dirty="0">
                <a:latin typeface="Calibri" charset="0"/>
                <a:ea typeface="ＭＳ Ｐゴシック" charset="0"/>
              </a:rPr>
              <a:t>Service Assessment</a:t>
            </a:r>
            <a:endParaRPr lang="en-US" sz="3600" dirty="0">
              <a:latin typeface="Calibri" charset="0"/>
              <a:ea typeface="ＭＳ Ｐゴシック" charset="0"/>
            </a:endParaRPr>
          </a:p>
        </p:txBody>
      </p:sp>
      <p:pic>
        <p:nvPicPr>
          <p:cNvPr id="39942" name="Picture 7" descr="Nws.eps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1778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58" y="1778000"/>
            <a:ext cx="2995766" cy="4127499"/>
          </a:xfrm>
          <a:prstGeom prst="rect">
            <a:avLst/>
          </a:prstGeom>
        </p:spPr>
      </p:pic>
      <p:pic>
        <p:nvPicPr>
          <p:cNvPr id="4" name="LTX_Jim_Lee_MIC_1st_tim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71333" y="5884333"/>
            <a:ext cx="416983" cy="4169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59767" y="1841500"/>
            <a:ext cx="4495800" cy="2328333"/>
          </a:xfrm>
          <a:prstGeom prst="rect">
            <a:avLst/>
          </a:prstGeom>
        </p:spPr>
      </p:pic>
      <p:pic>
        <p:nvPicPr>
          <p:cNvPr id="6" name="FEMA_John_Juske_NHC_gets_it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72918" y="3873500"/>
            <a:ext cx="364065" cy="3640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667" y="4697396"/>
            <a:ext cx="4155017" cy="829220"/>
          </a:xfrm>
          <a:prstGeom prst="rect">
            <a:avLst/>
          </a:prstGeom>
        </p:spPr>
      </p:pic>
      <p:pic>
        <p:nvPicPr>
          <p:cNvPr id="9" name="FEMA_Russ_Washington_John_Juske_HPC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26917" y="5577417"/>
            <a:ext cx="374650" cy="37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46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1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43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1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1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3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1638" y="1057275"/>
            <a:ext cx="8366125" cy="461665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b="1" dirty="0">
                <a:solidFill>
                  <a:srgbClr val="FFFFFF"/>
                </a:solidFill>
                <a:latin typeface="Calibri"/>
              </a:rPr>
              <a:t>Next Steps</a:t>
            </a:r>
            <a:endParaRPr lang="en-US" sz="2400" b="1" i="1" dirty="0"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39938" name="Picture 9" descr="noaa_sm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77800"/>
            <a:ext cx="6143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5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0BB20F-BC5C-8846-B113-FBEC61E630AA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hangingPunct="1"/>
              <a:t>14</a:t>
            </a:fld>
            <a:endParaRPr lang="en-US" sz="12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1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7588"/>
          </a:xfrm>
        </p:spPr>
        <p:txBody>
          <a:bodyPr lIns="0" rIns="0" bIns="0" anchor="b"/>
          <a:lstStyle/>
          <a:p>
            <a:pPr>
              <a:defRPr/>
            </a:pPr>
            <a:r>
              <a:rPr lang="en-US" sz="3600" dirty="0" smtClean="0">
                <a:latin typeface="Calibri" charset="0"/>
                <a:ea typeface="ＭＳ Ｐゴシック" charset="0"/>
              </a:rPr>
              <a:t>Hurricane Irene</a:t>
            </a:r>
            <a:r>
              <a:rPr lang="en-US" sz="3600" dirty="0">
                <a:latin typeface="Calibri" charset="0"/>
                <a:ea typeface="ＭＳ Ｐゴシック" charset="0"/>
              </a:rPr>
              <a:t/>
            </a:r>
            <a:br>
              <a:rPr lang="en-US" sz="3600" dirty="0">
                <a:latin typeface="Calibri" charset="0"/>
                <a:ea typeface="ＭＳ Ｐゴシック" charset="0"/>
              </a:rPr>
            </a:br>
            <a:r>
              <a:rPr lang="en-US" sz="3200" dirty="0">
                <a:latin typeface="Calibri" charset="0"/>
                <a:ea typeface="ＭＳ Ｐゴシック" charset="0"/>
              </a:rPr>
              <a:t>Service Assessment</a:t>
            </a:r>
            <a:endParaRPr lang="en-US" sz="3600" dirty="0">
              <a:latin typeface="Calibri" charset="0"/>
              <a:ea typeface="ＭＳ Ｐゴシック" charset="0"/>
            </a:endParaRPr>
          </a:p>
        </p:txBody>
      </p:sp>
      <p:pic>
        <p:nvPicPr>
          <p:cNvPr id="39942" name="Picture 7" descr="Nws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1778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761" y="1841502"/>
            <a:ext cx="8165221" cy="38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672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5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2AF00CC-DAF1-504B-BA43-C45C7153DAF5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hangingPunct="1"/>
              <a:t>2</a:t>
            </a:fld>
            <a:endParaRPr lang="en-US" sz="12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4099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017588"/>
          </a:xfrm>
        </p:spPr>
        <p:txBody>
          <a:bodyPr lIns="0" rIns="0" bIns="0" anchor="b"/>
          <a:lstStyle/>
          <a:p>
            <a:pPr>
              <a:defRPr/>
            </a:pPr>
            <a:r>
              <a:rPr lang="en-US" sz="3600" dirty="0" smtClean="0">
                <a:latin typeface="Calibri" charset="0"/>
                <a:ea typeface="ＭＳ Ｐゴシック" charset="0"/>
              </a:rPr>
              <a:t>Hurricane Irene</a:t>
            </a:r>
            <a:br>
              <a:rPr lang="en-US" sz="3600" dirty="0" smtClean="0">
                <a:latin typeface="Calibri" charset="0"/>
                <a:ea typeface="ＭＳ Ｐゴシック" charset="0"/>
              </a:rPr>
            </a:br>
            <a:r>
              <a:rPr lang="en-US" sz="3200" dirty="0" smtClean="0">
                <a:latin typeface="Calibri" charset="0"/>
                <a:ea typeface="ＭＳ Ｐゴシック" charset="0"/>
              </a:rPr>
              <a:t>Service </a:t>
            </a:r>
            <a:r>
              <a:rPr lang="en-US" sz="3200" dirty="0">
                <a:latin typeface="Calibri" charset="0"/>
                <a:ea typeface="ＭＳ Ｐゴシック" charset="0"/>
              </a:rPr>
              <a:t>Assessment</a:t>
            </a:r>
            <a:endParaRPr lang="en-US" sz="3600" dirty="0">
              <a:latin typeface="Calibri" charset="0"/>
              <a:ea typeface="ＭＳ Ｐゴシック" charset="0"/>
            </a:endParaRPr>
          </a:p>
        </p:txBody>
      </p:sp>
      <p:sp>
        <p:nvSpPr>
          <p:cNvPr id="31748" name="Rectangle 7"/>
          <p:cNvSpPr>
            <a:spLocks noChangeArrowheads="1"/>
          </p:cNvSpPr>
          <p:nvPr/>
        </p:nvSpPr>
        <p:spPr bwMode="auto">
          <a:xfrm>
            <a:off x="401638" y="1057275"/>
            <a:ext cx="8366125" cy="45720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latin typeface="Calibri" charset="0"/>
              </a:rPr>
              <a:t>Outline</a:t>
            </a:r>
            <a:endParaRPr lang="en-US" sz="2400" b="1" dirty="0">
              <a:latin typeface="Calibri" charset="0"/>
            </a:endParaRPr>
          </a:p>
        </p:txBody>
      </p:sp>
      <p:grpSp>
        <p:nvGrpSpPr>
          <p:cNvPr id="31749" name="Group 11"/>
          <p:cNvGrpSpPr>
            <a:grpSpLocks/>
          </p:cNvGrpSpPr>
          <p:nvPr/>
        </p:nvGrpSpPr>
        <p:grpSpPr bwMode="auto">
          <a:xfrm>
            <a:off x="95250" y="177800"/>
            <a:ext cx="8912225" cy="628650"/>
            <a:chOff x="95536" y="177423"/>
            <a:chExt cx="8912008" cy="628650"/>
          </a:xfrm>
        </p:grpSpPr>
        <p:pic>
          <p:nvPicPr>
            <p:cNvPr id="31753" name="Picture 7" descr="Nws.eps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8894" y="177423"/>
              <a:ext cx="628650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4" name="Picture 9" descr="noaa_sm.gif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36" y="177423"/>
              <a:ext cx="614147" cy="614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913" y="1672172"/>
            <a:ext cx="7988300" cy="4813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7"/>
          <p:cNvSpPr>
            <a:spLocks noChangeArrowheads="1"/>
          </p:cNvSpPr>
          <p:nvPr/>
        </p:nvSpPr>
        <p:spPr bwMode="auto">
          <a:xfrm>
            <a:off x="401638" y="1066800"/>
            <a:ext cx="8366125" cy="45720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latin typeface="Calibri" charset="0"/>
              </a:rPr>
              <a:t>Event Overview</a:t>
            </a:r>
          </a:p>
        </p:txBody>
      </p:sp>
      <p:pic>
        <p:nvPicPr>
          <p:cNvPr id="33798" name="Picture 9" descr="noaa_sm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77800"/>
            <a:ext cx="6143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7" descr="Nws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1778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2" name="Title 1"/>
          <p:cNvSpPr txBox="1">
            <a:spLocks/>
          </p:cNvSpPr>
          <p:nvPr/>
        </p:nvSpPr>
        <p:spPr bwMode="auto">
          <a:xfrm>
            <a:off x="457200" y="0"/>
            <a:ext cx="8229600" cy="101758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sz="3600" b="1" dirty="0" smtClean="0">
                <a:solidFill>
                  <a:srgbClr val="2E507A"/>
                </a:solidFill>
                <a:latin typeface="Calibri" charset="0"/>
              </a:rPr>
              <a:t>H</a:t>
            </a:r>
            <a:r>
              <a:rPr lang="en-US" sz="3600" b="1" dirty="0" smtClean="0">
                <a:solidFill>
                  <a:srgbClr val="2E507A"/>
                </a:solidFill>
                <a:latin typeface="Calibri" charset="0"/>
              </a:rPr>
              <a:t>urricane Irene</a:t>
            </a:r>
            <a:r>
              <a:rPr lang="en-US" sz="3600" b="1" dirty="0" smtClean="0">
                <a:solidFill>
                  <a:srgbClr val="2E507A"/>
                </a:solidFill>
                <a:latin typeface="Calibri" charset="0"/>
              </a:rPr>
              <a:t/>
            </a:r>
            <a:br>
              <a:rPr lang="en-US" sz="3600" b="1" dirty="0" smtClean="0">
                <a:solidFill>
                  <a:srgbClr val="2E507A"/>
                </a:solidFill>
                <a:latin typeface="Calibri" charset="0"/>
              </a:rPr>
            </a:br>
            <a:r>
              <a:rPr lang="en-US" sz="3200" b="1" dirty="0" smtClean="0">
                <a:solidFill>
                  <a:srgbClr val="2E507A"/>
                </a:solidFill>
                <a:latin typeface="Calibri" charset="0"/>
              </a:rPr>
              <a:t>Service Assessment</a:t>
            </a:r>
            <a:endParaRPr lang="en-US" sz="3600" b="1" dirty="0" smtClean="0">
              <a:solidFill>
                <a:srgbClr val="2E507A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49" y="1932517"/>
            <a:ext cx="4665631" cy="42269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614" y="1778001"/>
            <a:ext cx="3503251" cy="458258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1638" y="1036638"/>
            <a:ext cx="8366125" cy="46196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b="1" dirty="0" smtClean="0">
                <a:latin typeface="+mn-lt"/>
                <a:ea typeface="ＭＳ Ｐゴシック" pitchFamily="34" charset="-128"/>
                <a:cs typeface="+mn-cs"/>
              </a:rPr>
              <a:t>Event </a:t>
            </a:r>
            <a:r>
              <a:rPr lang="en-US" sz="2400" b="1" dirty="0">
                <a:latin typeface="+mn-lt"/>
                <a:ea typeface="ＭＳ Ｐゴシック" pitchFamily="34" charset="-128"/>
                <a:cs typeface="+mn-cs"/>
              </a:rPr>
              <a:t>Statistics and Impacts</a:t>
            </a:r>
            <a:endParaRPr lang="en-US" sz="2400" b="1" i="1" dirty="0"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35843" name="Picture 9" descr="noaa_sm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77800"/>
            <a:ext cx="6143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5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1FEAAB-2E14-7F4B-A40B-0C09E51E540A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hangingPunct="1"/>
              <a:t>4</a:t>
            </a:fld>
            <a:endParaRPr lang="en-US" sz="12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615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7588"/>
          </a:xfrm>
        </p:spPr>
        <p:txBody>
          <a:bodyPr lIns="0" rIns="0" bIns="0" anchor="b"/>
          <a:lstStyle/>
          <a:p>
            <a:pPr>
              <a:defRPr/>
            </a:pPr>
            <a:r>
              <a:rPr lang="en-US" sz="3600" dirty="0" smtClean="0">
                <a:latin typeface="Calibri" charset="0"/>
                <a:ea typeface="ＭＳ Ｐゴシック" charset="0"/>
              </a:rPr>
              <a:t>Hurricane Irene</a:t>
            </a:r>
            <a:r>
              <a:rPr lang="en-US" sz="3600" dirty="0">
                <a:latin typeface="Calibri" charset="0"/>
                <a:ea typeface="ＭＳ Ｐゴシック" charset="0"/>
              </a:rPr>
              <a:t/>
            </a:r>
            <a:br>
              <a:rPr lang="en-US" sz="3600" dirty="0">
                <a:latin typeface="Calibri" charset="0"/>
                <a:ea typeface="ＭＳ Ｐゴシック" charset="0"/>
              </a:rPr>
            </a:br>
            <a:r>
              <a:rPr lang="en-US" sz="3200" dirty="0">
                <a:latin typeface="Calibri" charset="0"/>
                <a:ea typeface="ＭＳ Ｐゴシック" charset="0"/>
              </a:rPr>
              <a:t>Service Assessment</a:t>
            </a:r>
            <a:endParaRPr lang="en-US" sz="3600" dirty="0">
              <a:latin typeface="Calibri" charset="0"/>
              <a:ea typeface="ＭＳ Ｐゴシック" charset="0"/>
            </a:endParaRPr>
          </a:p>
        </p:txBody>
      </p:sp>
      <p:pic>
        <p:nvPicPr>
          <p:cNvPr id="35851" name="Picture 7" descr="Nws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1778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33" y="1661584"/>
            <a:ext cx="8305800" cy="482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1638" y="1057275"/>
            <a:ext cx="8366125" cy="4619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b="1" dirty="0">
                <a:latin typeface="+mn-lt"/>
                <a:ea typeface="ＭＳ Ｐゴシック" pitchFamily="34" charset="-128"/>
                <a:cs typeface="+mn-cs"/>
              </a:rPr>
              <a:t>Service Assessment </a:t>
            </a:r>
            <a:r>
              <a:rPr lang="en-US" sz="2400" b="1" dirty="0" smtClean="0">
                <a:latin typeface="+mn-lt"/>
                <a:ea typeface="ＭＳ Ｐゴシック" pitchFamily="34" charset="-128"/>
                <a:cs typeface="+mn-cs"/>
              </a:rPr>
              <a:t>Team</a:t>
            </a:r>
            <a:endParaRPr lang="en-US" sz="2400" b="1" i="1" dirty="0"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37891" name="Picture 9" descr="noaa_sm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77800"/>
            <a:ext cx="6143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5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405CBE-C448-954B-82BB-B51FC9536077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hangingPunct="1"/>
              <a:t>5</a:t>
            </a:fld>
            <a:endParaRPr lang="en-US" sz="12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717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7588"/>
          </a:xfrm>
        </p:spPr>
        <p:txBody>
          <a:bodyPr lIns="0" rIns="0" bIns="0" anchor="b"/>
          <a:lstStyle/>
          <a:p>
            <a:pPr>
              <a:defRPr/>
            </a:pPr>
            <a:r>
              <a:rPr lang="en-US" sz="3600" dirty="0" smtClean="0">
                <a:latin typeface="Calibri" charset="0"/>
                <a:ea typeface="ＭＳ Ｐゴシック" charset="0"/>
              </a:rPr>
              <a:t>Hurricane Irene</a:t>
            </a:r>
            <a:r>
              <a:rPr lang="en-US" sz="3600" dirty="0">
                <a:latin typeface="Calibri" charset="0"/>
                <a:ea typeface="ＭＳ Ｐゴシック" charset="0"/>
              </a:rPr>
              <a:t/>
            </a:r>
            <a:br>
              <a:rPr lang="en-US" sz="3600" dirty="0">
                <a:latin typeface="Calibri" charset="0"/>
                <a:ea typeface="ＭＳ Ｐゴシック" charset="0"/>
              </a:rPr>
            </a:br>
            <a:r>
              <a:rPr lang="en-US" sz="3200" dirty="0">
                <a:latin typeface="Calibri" charset="0"/>
                <a:ea typeface="ＭＳ Ｐゴシック" charset="0"/>
              </a:rPr>
              <a:t>Service Assessment</a:t>
            </a:r>
            <a:endParaRPr lang="en-US" sz="3600" dirty="0">
              <a:latin typeface="Calibri" charset="0"/>
              <a:ea typeface="ＭＳ Ｐゴシック" charset="0"/>
            </a:endParaRPr>
          </a:p>
        </p:txBody>
      </p:sp>
      <p:pic>
        <p:nvPicPr>
          <p:cNvPr id="37894" name="Picture 7" descr="Nws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1778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93744" y="1604514"/>
            <a:ext cx="7609423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+mn-lt"/>
              </a:rPr>
              <a:t>Dr. Frank Marks, Team Leader, OAR/AOML Hurricane Research Division</a:t>
            </a:r>
          </a:p>
          <a:p>
            <a:r>
              <a:rPr lang="en-US" dirty="0">
                <a:solidFill>
                  <a:schemeClr val="bg2"/>
                </a:solidFill>
                <a:latin typeface="+mn-lt"/>
              </a:rPr>
              <a:t>Wes Browning, Technical Lead, Meteorologist in Charge, St. Louis, MO</a:t>
            </a:r>
          </a:p>
          <a:p>
            <a:r>
              <a:rPr lang="en-US" dirty="0">
                <a:solidFill>
                  <a:schemeClr val="bg2"/>
                </a:solidFill>
                <a:latin typeface="+mn-lt"/>
              </a:rPr>
              <a:t>Dr.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Vankita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 Brown, Social Scientist, NWSHQ OCWWS</a:t>
            </a:r>
          </a:p>
          <a:p>
            <a:r>
              <a:rPr lang="en-US" dirty="0">
                <a:solidFill>
                  <a:schemeClr val="bg2"/>
                </a:solidFill>
                <a:latin typeface="+mn-lt"/>
              </a:rPr>
              <a:t>Dr. Terri Adams-Fuller, Social Scientist,  Howard University</a:t>
            </a:r>
          </a:p>
          <a:p>
            <a:r>
              <a:rPr lang="en-US" dirty="0">
                <a:solidFill>
                  <a:schemeClr val="bg2"/>
                </a:solidFill>
                <a:latin typeface="+mn-lt"/>
              </a:rPr>
              <a:t>Dr. Susan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Jasko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, Social Scientist, California University of Pennsylvania</a:t>
            </a:r>
          </a:p>
          <a:p>
            <a:r>
              <a:rPr lang="en-US" dirty="0">
                <a:solidFill>
                  <a:schemeClr val="bg2"/>
                </a:solidFill>
                <a:latin typeface="+mn-lt"/>
              </a:rPr>
              <a:t>Monica Allen, NOAA Public Affairs Specialist, Marine Fisheries</a:t>
            </a:r>
          </a:p>
          <a:p>
            <a:r>
              <a:rPr lang="en-US" dirty="0">
                <a:solidFill>
                  <a:schemeClr val="bg2"/>
                </a:solidFill>
                <a:latin typeface="+mn-lt"/>
              </a:rPr>
              <a:t>Sean Wink, SOD Chief, Salt Lake City, UT</a:t>
            </a:r>
          </a:p>
          <a:p>
            <a:r>
              <a:rPr lang="en-US" dirty="0">
                <a:solidFill>
                  <a:schemeClr val="bg2"/>
                </a:solidFill>
                <a:latin typeface="+mn-lt"/>
              </a:rPr>
              <a:t>Aimee Fish, Meteorologist, Environmental and Scientific Services Div., AK</a:t>
            </a:r>
          </a:p>
          <a:p>
            <a:r>
              <a:rPr lang="en-US" dirty="0">
                <a:solidFill>
                  <a:schemeClr val="bg2"/>
                </a:solidFill>
                <a:latin typeface="+mn-lt"/>
              </a:rPr>
              <a:t>John Gordon, Meteorologist in Charge, Louisville, KY</a:t>
            </a:r>
          </a:p>
          <a:p>
            <a:r>
              <a:rPr lang="en-US" dirty="0">
                <a:solidFill>
                  <a:schemeClr val="bg2"/>
                </a:solidFill>
                <a:latin typeface="+mn-lt"/>
              </a:rPr>
              <a:t>Alan Haynes, Service Coordination Hydrologist, CNRFC</a:t>
            </a:r>
          </a:p>
          <a:p>
            <a:r>
              <a:rPr lang="en-US" dirty="0">
                <a:solidFill>
                  <a:schemeClr val="bg2"/>
                </a:solidFill>
                <a:latin typeface="+mn-lt"/>
              </a:rPr>
              <a:t>John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Brost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, Science and Operations Officer, Tucson, AZ</a:t>
            </a:r>
          </a:p>
          <a:p>
            <a:r>
              <a:rPr lang="en-US" dirty="0">
                <a:solidFill>
                  <a:schemeClr val="bg2"/>
                </a:solidFill>
                <a:latin typeface="+mn-lt"/>
              </a:rPr>
              <a:t>Dr. William Hooke, Senior Policy Fellow and Director at AMS, Washington, DC</a:t>
            </a:r>
          </a:p>
          <a:p>
            <a:r>
              <a:rPr lang="en-US" dirty="0">
                <a:solidFill>
                  <a:schemeClr val="bg2"/>
                </a:solidFill>
                <a:latin typeface="+mn-lt"/>
              </a:rPr>
              <a:t>Ray Tanabe, MIC HFO/Director, Central Pacific Hurricane Center</a:t>
            </a:r>
          </a:p>
          <a:p>
            <a:r>
              <a:rPr lang="en-US" dirty="0">
                <a:solidFill>
                  <a:schemeClr val="bg2"/>
                </a:solidFill>
                <a:latin typeface="+mn-lt"/>
              </a:rPr>
              <a:t>Scott Lindsey, Service Coordination Hydrologist, ARRFC</a:t>
            </a:r>
          </a:p>
          <a:p>
            <a:r>
              <a:rPr lang="en-US" dirty="0">
                <a:solidFill>
                  <a:schemeClr val="bg2"/>
                </a:solidFill>
                <a:latin typeface="+mn-lt"/>
              </a:rPr>
              <a:t>Mike Clay, Chief TV Meteorologist, Tampa, FL</a:t>
            </a:r>
          </a:p>
          <a:p>
            <a:r>
              <a:rPr lang="en-US" dirty="0">
                <a:solidFill>
                  <a:schemeClr val="bg2"/>
                </a:solidFill>
                <a:latin typeface="+mn-lt"/>
              </a:rPr>
              <a:t>Dr. John Kelley, Meteorologist, NOS, Durham, NH</a:t>
            </a:r>
          </a:p>
          <a:p>
            <a:r>
              <a:rPr lang="en-US" dirty="0">
                <a:solidFill>
                  <a:schemeClr val="bg2"/>
                </a:solidFill>
                <a:latin typeface="+mn-lt"/>
              </a:rPr>
              <a:t>John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Winkelman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, Coastal Engineer, USACE New England District</a:t>
            </a:r>
          </a:p>
          <a:p>
            <a:r>
              <a:rPr lang="en-US" dirty="0">
                <a:solidFill>
                  <a:schemeClr val="bg2"/>
                </a:solidFill>
                <a:latin typeface="+mn-lt"/>
              </a:rPr>
              <a:t>Rick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Dittmann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, Meteorologist in Charge, Pocatello, ID</a:t>
            </a:r>
            <a:endParaRPr lang="en-US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1638" y="1057275"/>
            <a:ext cx="8366125" cy="4619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b="1" dirty="0" smtClean="0">
                <a:latin typeface="+mn-lt"/>
                <a:ea typeface="ＭＳ Ｐゴシック" pitchFamily="34" charset="-128"/>
                <a:cs typeface="+mn-cs"/>
              </a:rPr>
              <a:t>Process</a:t>
            </a:r>
            <a:endParaRPr lang="en-US" sz="2400" b="1" i="1" dirty="0"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39938" name="Picture 9" descr="noaa_sm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77800"/>
            <a:ext cx="6143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5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0BB20F-BC5C-8846-B113-FBEC61E630AA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hangingPunct="1"/>
              <a:t>6</a:t>
            </a:fld>
            <a:endParaRPr lang="en-US" sz="12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1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7588"/>
          </a:xfrm>
        </p:spPr>
        <p:txBody>
          <a:bodyPr lIns="0" rIns="0" bIns="0" anchor="b"/>
          <a:lstStyle/>
          <a:p>
            <a:pPr>
              <a:defRPr/>
            </a:pPr>
            <a:r>
              <a:rPr lang="en-US" sz="3600" dirty="0" smtClean="0">
                <a:latin typeface="Calibri" charset="0"/>
                <a:ea typeface="ＭＳ Ｐゴシック" charset="0"/>
              </a:rPr>
              <a:t>Hurricane Irene</a:t>
            </a:r>
            <a:r>
              <a:rPr lang="en-US" sz="3600" dirty="0">
                <a:latin typeface="Calibri" charset="0"/>
                <a:ea typeface="ＭＳ Ｐゴシック" charset="0"/>
              </a:rPr>
              <a:t/>
            </a:r>
            <a:br>
              <a:rPr lang="en-US" sz="3600" dirty="0">
                <a:latin typeface="Calibri" charset="0"/>
                <a:ea typeface="ＭＳ Ｐゴシック" charset="0"/>
              </a:rPr>
            </a:br>
            <a:r>
              <a:rPr lang="en-US" sz="3200" dirty="0">
                <a:latin typeface="Calibri" charset="0"/>
                <a:ea typeface="ＭＳ Ｐゴシック" charset="0"/>
              </a:rPr>
              <a:t>Service Assessment</a:t>
            </a:r>
            <a:endParaRPr lang="en-US" sz="3600" dirty="0">
              <a:latin typeface="Calibri" charset="0"/>
              <a:ea typeface="ＭＳ Ｐゴシック" charset="0"/>
            </a:endParaRPr>
          </a:p>
        </p:txBody>
      </p:sp>
      <p:pic>
        <p:nvPicPr>
          <p:cNvPr id="39942" name="Picture 7" descr="Nws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1778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41916" y="1908592"/>
            <a:ext cx="7323667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+mn-lt"/>
              </a:rPr>
              <a:t>Focus on: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  <a:p>
            <a:pPr marL="742950" lvl="1" indent="-285750">
              <a:spcBef>
                <a:spcPts val="600"/>
              </a:spcBef>
              <a:buFont typeface="Lucida Grande"/>
              <a:buChar char="-"/>
            </a:pPr>
            <a:r>
              <a:rPr lang="en-US" sz="2000" i="1" dirty="0">
                <a:solidFill>
                  <a:srgbClr val="000000"/>
                </a:solidFill>
                <a:latin typeface="+mn-lt"/>
              </a:rPr>
              <a:t>Coordination and Collaboration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  <a:p>
            <a:pPr marL="742950" lvl="1" indent="-285750">
              <a:spcBef>
                <a:spcPts val="600"/>
              </a:spcBef>
              <a:buFont typeface="Lucida Grande"/>
              <a:buChar char="-"/>
            </a:pPr>
            <a:r>
              <a:rPr lang="en-US" sz="2000" i="1" dirty="0">
                <a:solidFill>
                  <a:srgbClr val="000000"/>
                </a:solidFill>
                <a:latin typeface="+mn-lt"/>
              </a:rPr>
              <a:t>Resource Allocation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  <a:p>
            <a:pPr marL="742950" lvl="1" indent="-285750">
              <a:spcBef>
                <a:spcPts val="600"/>
              </a:spcBef>
              <a:buFont typeface="Lucida Grande"/>
              <a:buChar char="-"/>
            </a:pPr>
            <a:r>
              <a:rPr lang="en-US" sz="2000" i="1" dirty="0">
                <a:solidFill>
                  <a:srgbClr val="000000"/>
                </a:solidFill>
                <a:latin typeface="+mn-lt"/>
              </a:rPr>
              <a:t>Decision Support Service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  <a:p>
            <a:pPr marL="742950" lvl="1" indent="-285750">
              <a:spcBef>
                <a:spcPts val="600"/>
              </a:spcBef>
              <a:buFont typeface="Lucida Grande"/>
              <a:buChar char="-"/>
            </a:pPr>
            <a:r>
              <a:rPr lang="en-US" sz="2000" i="1" dirty="0">
                <a:solidFill>
                  <a:srgbClr val="000000"/>
                </a:solidFill>
                <a:latin typeface="+mn-lt"/>
              </a:rPr>
              <a:t>Data Collection, Dissemination, and Forecast Models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+mn-lt"/>
              </a:rPr>
              <a:t>Interviews covered 13 WFOs, 3 RFCs, NCEP, 4 FEMA Regions, other Federal and State partners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+mn-lt"/>
              </a:rPr>
              <a:t>Recommendations classified as Operational (resolvable in the near-term) or Strategic (requiring substantial time and resources to address)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+mn-lt"/>
              </a:rPr>
              <a:t>Captured 82 recommendations, 34 Operational and 48 Strategic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1638" y="1057275"/>
            <a:ext cx="8366125" cy="461665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b="1" dirty="0">
                <a:latin typeface="+mn-lt"/>
              </a:rPr>
              <a:t>Inundation (Inland &amp; Coastal)</a:t>
            </a:r>
            <a:endParaRPr lang="en-US" sz="2400" b="1" i="1" dirty="0"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39938" name="Picture 9" descr="noaa_sm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77800"/>
            <a:ext cx="6143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5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0BB20F-BC5C-8846-B113-FBEC61E630AA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hangingPunct="1"/>
              <a:t>7</a:t>
            </a:fld>
            <a:endParaRPr lang="en-US" sz="12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1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7588"/>
          </a:xfrm>
        </p:spPr>
        <p:txBody>
          <a:bodyPr lIns="0" rIns="0" bIns="0" anchor="b"/>
          <a:lstStyle/>
          <a:p>
            <a:pPr>
              <a:defRPr/>
            </a:pPr>
            <a:r>
              <a:rPr lang="en-US" sz="3600" dirty="0" smtClean="0">
                <a:latin typeface="Calibri" charset="0"/>
                <a:ea typeface="ＭＳ Ｐゴシック" charset="0"/>
              </a:rPr>
              <a:t>Hurricane Irene</a:t>
            </a:r>
            <a:r>
              <a:rPr lang="en-US" sz="3600" dirty="0">
                <a:latin typeface="Calibri" charset="0"/>
                <a:ea typeface="ＭＳ Ｐゴシック" charset="0"/>
              </a:rPr>
              <a:t/>
            </a:r>
            <a:br>
              <a:rPr lang="en-US" sz="3600" dirty="0">
                <a:latin typeface="Calibri" charset="0"/>
                <a:ea typeface="ＭＳ Ｐゴシック" charset="0"/>
              </a:rPr>
            </a:br>
            <a:r>
              <a:rPr lang="en-US" sz="3200" dirty="0">
                <a:latin typeface="Calibri" charset="0"/>
                <a:ea typeface="ＭＳ Ｐゴシック" charset="0"/>
              </a:rPr>
              <a:t>Service Assessment</a:t>
            </a:r>
            <a:endParaRPr lang="en-US" sz="3600" dirty="0">
              <a:latin typeface="Calibri" charset="0"/>
              <a:ea typeface="ＭＳ Ｐゴシック" charset="0"/>
            </a:endParaRPr>
          </a:p>
        </p:txBody>
      </p:sp>
      <p:pic>
        <p:nvPicPr>
          <p:cNvPr id="39942" name="Picture 7" descr="Nws.eps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1778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267" y="1651000"/>
            <a:ext cx="8166100" cy="5067300"/>
          </a:xfrm>
          <a:prstGeom prst="rect">
            <a:avLst/>
          </a:prstGeom>
        </p:spPr>
      </p:pic>
      <p:pic>
        <p:nvPicPr>
          <p:cNvPr id="4" name="BTV_Rochester_interview_1mph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70916" y="3428999"/>
            <a:ext cx="427567" cy="42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545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0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1638" y="1057275"/>
            <a:ext cx="8366125" cy="461665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b="1" dirty="0">
                <a:latin typeface="+mn-lt"/>
              </a:rPr>
              <a:t>Improved guidance products for local DSS</a:t>
            </a:r>
            <a:endParaRPr lang="en-US" sz="2400" b="1" i="1" dirty="0"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39938" name="Picture 9" descr="noaa_sm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77800"/>
            <a:ext cx="6143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5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0BB20F-BC5C-8846-B113-FBEC61E630AA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hangingPunct="1"/>
              <a:t>8</a:t>
            </a:fld>
            <a:endParaRPr lang="en-US" sz="12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1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7588"/>
          </a:xfrm>
        </p:spPr>
        <p:txBody>
          <a:bodyPr lIns="0" rIns="0" bIns="0" anchor="b"/>
          <a:lstStyle/>
          <a:p>
            <a:pPr>
              <a:defRPr/>
            </a:pPr>
            <a:r>
              <a:rPr lang="en-US" sz="3600" dirty="0" smtClean="0">
                <a:latin typeface="Calibri" charset="0"/>
                <a:ea typeface="ＭＳ Ｐゴシック" charset="0"/>
              </a:rPr>
              <a:t>Hurricane Irene</a:t>
            </a:r>
            <a:r>
              <a:rPr lang="en-US" sz="3600" dirty="0">
                <a:latin typeface="Calibri" charset="0"/>
                <a:ea typeface="ＭＳ Ｐゴシック" charset="0"/>
              </a:rPr>
              <a:t/>
            </a:r>
            <a:br>
              <a:rPr lang="en-US" sz="3600" dirty="0">
                <a:latin typeface="Calibri" charset="0"/>
                <a:ea typeface="ＭＳ Ｐゴシック" charset="0"/>
              </a:rPr>
            </a:br>
            <a:r>
              <a:rPr lang="en-US" sz="3200" dirty="0">
                <a:latin typeface="Calibri" charset="0"/>
                <a:ea typeface="ＭＳ Ｐゴシック" charset="0"/>
              </a:rPr>
              <a:t>Service Assessment</a:t>
            </a:r>
            <a:endParaRPr lang="en-US" sz="3600" dirty="0">
              <a:latin typeface="Calibri" charset="0"/>
              <a:ea typeface="ＭＳ Ｐゴシック" charset="0"/>
            </a:endParaRPr>
          </a:p>
        </p:txBody>
      </p:sp>
      <p:pic>
        <p:nvPicPr>
          <p:cNvPr id="39942" name="Picture 7" descr="Nws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1778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817" y="1699683"/>
            <a:ext cx="78232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851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1638" y="1057275"/>
            <a:ext cx="8366125" cy="461665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b="1" dirty="0">
                <a:latin typeface="+mn-lt"/>
              </a:rPr>
              <a:t>Training/Hiring</a:t>
            </a:r>
            <a:endParaRPr lang="en-US" sz="2400" b="1" i="1" dirty="0"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39938" name="Picture 9" descr="noaa_sm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77800"/>
            <a:ext cx="6143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5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0BB20F-BC5C-8846-B113-FBEC61E630AA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hangingPunct="1"/>
              <a:t>9</a:t>
            </a:fld>
            <a:endParaRPr lang="en-US" sz="12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1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7588"/>
          </a:xfrm>
        </p:spPr>
        <p:txBody>
          <a:bodyPr lIns="0" rIns="0" bIns="0" anchor="b"/>
          <a:lstStyle/>
          <a:p>
            <a:pPr>
              <a:defRPr/>
            </a:pPr>
            <a:r>
              <a:rPr lang="en-US" sz="3600" dirty="0" smtClean="0">
                <a:latin typeface="Calibri" charset="0"/>
                <a:ea typeface="ＭＳ Ｐゴシック" charset="0"/>
              </a:rPr>
              <a:t>Hurricane Irene</a:t>
            </a:r>
            <a:r>
              <a:rPr lang="en-US" sz="3600" dirty="0">
                <a:latin typeface="Calibri" charset="0"/>
                <a:ea typeface="ＭＳ Ｐゴシック" charset="0"/>
              </a:rPr>
              <a:t/>
            </a:r>
            <a:br>
              <a:rPr lang="en-US" sz="3600" dirty="0">
                <a:latin typeface="Calibri" charset="0"/>
                <a:ea typeface="ＭＳ Ｐゴシック" charset="0"/>
              </a:rPr>
            </a:br>
            <a:r>
              <a:rPr lang="en-US" sz="3200" dirty="0">
                <a:latin typeface="Calibri" charset="0"/>
                <a:ea typeface="ＭＳ Ｐゴシック" charset="0"/>
              </a:rPr>
              <a:t>Service Assessment</a:t>
            </a:r>
            <a:endParaRPr lang="en-US" sz="3600" dirty="0">
              <a:latin typeface="Calibri" charset="0"/>
              <a:ea typeface="ＭＳ Ｐゴシック" charset="0"/>
            </a:endParaRPr>
          </a:p>
        </p:txBody>
      </p:sp>
      <p:pic>
        <p:nvPicPr>
          <p:cNvPr id="39942" name="Picture 7" descr="Nws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1778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833" y="1656291"/>
            <a:ext cx="6582833" cy="49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64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Office Theme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Office Theme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Irene_Assessment_Dr._Sullivan_update.potx</Template>
  <TotalTime>0</TotalTime>
  <Words>242</Words>
  <Application>Microsoft Macintosh PowerPoint</Application>
  <PresentationFormat>On-screen Show (4:3)</PresentationFormat>
  <Paragraphs>85</Paragraphs>
  <Slides>14</Slides>
  <Notes>14</Notes>
  <HiddenSlides>0</HiddenSlides>
  <MMClips>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1_Office Theme</vt:lpstr>
      <vt:lpstr>PowerPoint Presentation</vt:lpstr>
      <vt:lpstr>Hurricane Irene Service Assessment</vt:lpstr>
      <vt:lpstr>PowerPoint Presentation</vt:lpstr>
      <vt:lpstr>Hurricane Irene Service Assessment</vt:lpstr>
      <vt:lpstr>Hurricane Irene Service Assessment</vt:lpstr>
      <vt:lpstr>Hurricane Irene Service Assessment</vt:lpstr>
      <vt:lpstr>Hurricane Irene Service Assessment</vt:lpstr>
      <vt:lpstr>Hurricane Irene Service Assessment</vt:lpstr>
      <vt:lpstr>Hurricane Irene Service Assessment</vt:lpstr>
      <vt:lpstr>Hurricane Irene Service Assessment</vt:lpstr>
      <vt:lpstr>Hurricane Irene Service Assessment</vt:lpstr>
      <vt:lpstr>Hurricane Irene Service Assessment</vt:lpstr>
      <vt:lpstr>Hurricane Irene Service Assessment</vt:lpstr>
      <vt:lpstr>Hurricane Irene Service Assessment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/>
  <cp:revision>82</cp:revision>
  <dcterms:created xsi:type="dcterms:W3CDTF">2011-01-10T01:01:45Z</dcterms:created>
  <dcterms:modified xsi:type="dcterms:W3CDTF">2012-05-18T05:57:29Z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TC101671231033</vt:lpwstr>
  </property>
</Properties>
</file>