
<file path=[Content_Types].xml><?xml version="1.0" encoding="utf-8"?>
<Types xmlns="http://schemas.openxmlformats.org/package/2006/content-types">
  <Default Extension="jpg" ContentType="image/jpeg"/>
  <Default Extension="emf" ContentType="image/x-emf"/>
  <Default Extension="xls" ContentType="application/vnd.ms-excel"/>
  <Default Extension="jpeg" ContentType="image/jpeg"/>
  <Default Extension="xml" ContentType="application/xml"/>
  <Default Extension="mp3" ContentType="audio/unknown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Default Extension="wmf" ContentType="image/x-wmf"/>
  <Default Extension="rels" ContentType="application/vnd.openxmlformats-package.relationships+xml"/>
  <Default Extension="mov" ContentType="audi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1" r:id="rId1"/>
    <p:sldMasterId id="2147483674" r:id="rId2"/>
  </p:sldMasterIdLst>
  <p:notesMasterIdLst>
    <p:notesMasterId r:id="rId27"/>
  </p:notesMasterIdLst>
  <p:handoutMasterIdLst>
    <p:handoutMasterId r:id="rId28"/>
  </p:handoutMasterIdLst>
  <p:sldIdLst>
    <p:sldId id="355" r:id="rId3"/>
    <p:sldId id="358" r:id="rId4"/>
    <p:sldId id="301" r:id="rId5"/>
    <p:sldId id="354" r:id="rId6"/>
    <p:sldId id="311" r:id="rId7"/>
    <p:sldId id="383" r:id="rId8"/>
    <p:sldId id="382" r:id="rId9"/>
    <p:sldId id="370" r:id="rId10"/>
    <p:sldId id="389" r:id="rId11"/>
    <p:sldId id="390" r:id="rId12"/>
    <p:sldId id="384" r:id="rId13"/>
    <p:sldId id="371" r:id="rId14"/>
    <p:sldId id="379" r:id="rId15"/>
    <p:sldId id="377" r:id="rId16"/>
    <p:sldId id="381" r:id="rId17"/>
    <p:sldId id="380" r:id="rId18"/>
    <p:sldId id="372" r:id="rId19"/>
    <p:sldId id="385" r:id="rId20"/>
    <p:sldId id="387" r:id="rId21"/>
    <p:sldId id="386" r:id="rId22"/>
    <p:sldId id="374" r:id="rId23"/>
    <p:sldId id="375" r:id="rId24"/>
    <p:sldId id="376" r:id="rId25"/>
    <p:sldId id="388" r:id="rId26"/>
  </p:sldIdLst>
  <p:sldSz cx="9144000" cy="6858000" type="screen4x3"/>
  <p:notesSz cx="7019925" cy="93059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B9DA"/>
    <a:srgbClr val="333399"/>
    <a:srgbClr val="0066CC"/>
    <a:srgbClr val="B4FF69"/>
    <a:srgbClr val="CCFF99"/>
    <a:srgbClr val="2DA2BF"/>
    <a:srgbClr val="00CC66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6" d="100"/>
          <a:sy n="146" d="100"/>
        </p:scale>
        <p:origin x="-296" y="-104"/>
      </p:cViewPr>
      <p:guideLst>
        <p:guide orient="horz" pos="581"/>
        <p:guide orient="horz" pos="4156"/>
        <p:guide pos="2880"/>
        <p:guide pos="5422"/>
        <p:guide pos="34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258"/>
    </p:cViewPr>
  </p:sorterViewPr>
  <p:notesViewPr>
    <p:cSldViewPr snapToGrid="0">
      <p:cViewPr varScale="1">
        <p:scale>
          <a:sx n="81" d="100"/>
          <a:sy n="81" d="100"/>
        </p:scale>
        <p:origin x="-1998" y="-96"/>
      </p:cViewPr>
      <p:guideLst>
        <p:guide orient="horz" pos="2931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16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27" tIns="46164" rIns="92327" bIns="4616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Lucida Sans Unicode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6688" y="0"/>
            <a:ext cx="30416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27" tIns="46164" rIns="92327" bIns="4616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Lucida Sans Unicode" charset="0"/>
              </a:defRPr>
            </a:lvl1pPr>
          </a:lstStyle>
          <a:p>
            <a:pPr>
              <a:defRPr/>
            </a:pPr>
            <a:fld id="{8BCCE434-B0EC-8343-8104-4B7D4473621A}" type="datetime1">
              <a:rPr lang="en-US"/>
              <a:pPr>
                <a:defRPr/>
              </a:pPr>
              <a:t>6/22/12</a:t>
            </a:fld>
            <a:endParaRPr lang="en-US"/>
          </a:p>
        </p:txBody>
      </p:sp>
      <p:sp>
        <p:nvSpPr>
          <p:cNvPr id="145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0788"/>
            <a:ext cx="30416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27" tIns="46164" rIns="92327" bIns="4616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Lucida Sans Unicode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5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6688" y="8840788"/>
            <a:ext cx="30416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27" tIns="46164" rIns="92327" bIns="4616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Lucida Sans Unicode" charset="0"/>
              </a:defRPr>
            </a:lvl1pPr>
          </a:lstStyle>
          <a:p>
            <a:pPr>
              <a:defRPr/>
            </a:pPr>
            <a:fld id="{80D7A940-D270-D14E-8138-FD3C147E6F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13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416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278" tIns="46639" rIns="93278" bIns="46639" numCol="1" anchor="t" anchorCtr="0" compatLnSpc="1">
            <a:prstTxWarp prst="textNoShape">
              <a:avLst/>
            </a:prstTxWarp>
          </a:bodyPr>
          <a:lstStyle>
            <a:lvl1pPr defTabSz="932896">
              <a:defRPr sz="1200"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976688" y="0"/>
            <a:ext cx="30416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278" tIns="46639" rIns="93278" bIns="4663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Calibri" charset="0"/>
              </a:defRPr>
            </a:lvl1pPr>
          </a:lstStyle>
          <a:p>
            <a:pPr>
              <a:defRPr/>
            </a:pPr>
            <a:fld id="{A3BD8D62-5E9D-AF49-A9E8-D89C46CABFB1}" type="datetime1">
              <a:rPr lang="en-US"/>
              <a:pPr>
                <a:defRPr/>
              </a:pPr>
              <a:t>6/22/12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27" tIns="46164" rIns="92327" bIns="4616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703263" y="4421188"/>
            <a:ext cx="5613400" cy="418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278" tIns="46639" rIns="93278" bIns="466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  <a:endParaRPr lang="en-US" noProof="0"/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840788"/>
            <a:ext cx="30416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278" tIns="46639" rIns="93278" bIns="46639" numCol="1" anchor="b" anchorCtr="0" compatLnSpc="1">
            <a:prstTxWarp prst="textNoShape">
              <a:avLst/>
            </a:prstTxWarp>
          </a:bodyPr>
          <a:lstStyle>
            <a:lvl1pPr defTabSz="932896">
              <a:defRPr sz="1200"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976688" y="8840788"/>
            <a:ext cx="30416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278" tIns="46639" rIns="93278" bIns="4663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Calibri" charset="0"/>
              </a:defRPr>
            </a:lvl1pPr>
          </a:lstStyle>
          <a:p>
            <a:pPr>
              <a:defRPr/>
            </a:pPr>
            <a:fld id="{134FD841-5AC4-A345-9C4D-09A32B1627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1991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ady.gov/build-a-kit" TargetMode="External"/><Relationship Id="rId4" Type="http://schemas.openxmlformats.org/officeDocument/2006/relationships/hyperlink" Target="http://www.ready.gov/build-a-kit).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Number Placeholder 6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CCCF22E-3A4F-8B4E-9E4E-B2C8DB60F460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1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307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665288" y="422275"/>
            <a:ext cx="4038600" cy="30289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3" name="Rectangle 4"/>
          <p:cNvSpPr>
            <a:spLocks noGrp="1"/>
          </p:cNvSpPr>
          <p:nvPr>
            <p:ph type="body" idx="1"/>
          </p:nvPr>
        </p:nvSpPr>
        <p:spPr>
          <a:xfrm>
            <a:off x="352425" y="3806825"/>
            <a:ext cx="6391275" cy="41862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100" dirty="0" smtClean="0">
                <a:latin typeface="Calibri" charset="0"/>
                <a:ea typeface="ＭＳ Ｐゴシック" charset="0"/>
              </a:rPr>
              <a:t>UL – Flood</a:t>
            </a:r>
            <a:r>
              <a:rPr lang="en-US" sz="1100" baseline="0" dirty="0" smtClean="0">
                <a:latin typeface="Calibri" charset="0"/>
                <a:ea typeface="ＭＳ Ｐゴシック" charset="0"/>
              </a:rPr>
              <a:t> waters</a:t>
            </a:r>
            <a:r>
              <a:rPr lang="en-US" sz="1100" dirty="0" smtClean="0">
                <a:latin typeface="Calibri" charset="0"/>
                <a:ea typeface="ＭＳ Ｐゴシック" charset="0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0"/>
              </a:rPr>
              <a:t>cross Route 100, closing the main road to traffic in Waitsfield, VT (Credit: Sandy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0"/>
              </a:rPr>
              <a:t>Maoys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0"/>
              </a:rPr>
              <a:t>, AP) </a:t>
            </a:r>
            <a:endParaRPr lang="en-US" sz="1100" dirty="0" smtClean="0">
              <a:latin typeface="Calibri" charset="0"/>
              <a:ea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en-US" sz="1100" dirty="0" smtClean="0">
                <a:latin typeface="Calibri" charset="0"/>
                <a:ea typeface="ＭＳ Ｐゴシック" charset="0"/>
              </a:rPr>
              <a:t>UR -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0"/>
              </a:rPr>
              <a:t>Lock 8 in Rotterdam, New York, overflows, and a metal barge is crashed into the gates, on Monday, (Credit: AP,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0"/>
              </a:rPr>
              <a:t>www.daily.co.uk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0"/>
              </a:rPr>
              <a:t>) </a:t>
            </a:r>
            <a:endParaRPr lang="en-US" sz="1100" dirty="0"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</a:endParaRPr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E78A544-75CC-4643-BEA7-726ED5C4C08F}" type="slidenum">
              <a:rPr lang="en-US" sz="1200">
                <a:latin typeface="Calibri" charset="0"/>
              </a:rPr>
              <a:pPr eaLnBrk="1" hangingPunct="1"/>
              <a:t>10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66017B-F623-0349-B194-C6474D26FC68}" type="slidenum">
              <a:rPr lang="en-US" sz="1200">
                <a:latin typeface="Calibri" charset="0"/>
              </a:rPr>
              <a:pPr eaLnBrk="1" hangingPunct="1"/>
              <a:t>11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Calibri" charset="0"/>
                <a:ea typeface="ＭＳ Ｐゴシック" charset="0"/>
              </a:rPr>
              <a:t>TL – </a:t>
            </a:r>
            <a:r>
              <a:rPr lang="en-US" sz="1200" b="0" i="0" u="none" strike="noStrike" baseline="0" dirty="0" smtClean="0">
                <a:solidFill>
                  <a:srgbClr val="000000"/>
                </a:solidFill>
                <a:latin typeface="Arial"/>
              </a:rPr>
              <a:t>Raging floodwaters from Tropical Storm Irene cross Route 100 in Waitsfield, VT on Aug. 28</a:t>
            </a:r>
            <a:r>
              <a:rPr lang="en-US" sz="900" b="0" i="0" u="none" strike="noStrike" baseline="0" dirty="0" smtClean="0">
                <a:solidFill>
                  <a:srgbClr val="000000"/>
                </a:solidFill>
                <a:latin typeface="Arial"/>
              </a:rPr>
              <a:t>th </a:t>
            </a:r>
            <a:r>
              <a:rPr lang="en-US" sz="1600" b="0" i="0" u="none" strike="noStrike" baseline="0" dirty="0" smtClean="0">
                <a:solidFill>
                  <a:srgbClr val="000000"/>
                </a:solidFill>
                <a:latin typeface="Arial"/>
              </a:rPr>
              <a:t>(</a:t>
            </a:r>
            <a:r>
              <a:rPr lang="en-US" sz="1000" b="0" i="0" u="none" strike="noStrike" baseline="0" dirty="0" smtClean="0">
                <a:solidFill>
                  <a:srgbClr val="000000"/>
                </a:solidFill>
                <a:latin typeface="Arial"/>
              </a:rPr>
              <a:t>Credit: Sandy </a:t>
            </a:r>
            <a:r>
              <a:rPr lang="en-US" sz="1000" b="0" i="0" u="none" strike="noStrike" baseline="0" dirty="0" err="1" smtClean="0">
                <a:solidFill>
                  <a:srgbClr val="000000"/>
                </a:solidFill>
                <a:latin typeface="Arial"/>
              </a:rPr>
              <a:t>Maoys</a:t>
            </a:r>
            <a:r>
              <a:rPr lang="en-US" sz="1000" b="0" i="0" u="none" strike="noStrike" baseline="0" dirty="0" smtClean="0">
                <a:solidFill>
                  <a:srgbClr val="000000"/>
                </a:solidFill>
                <a:latin typeface="Arial"/>
              </a:rPr>
              <a:t>, AP) </a:t>
            </a:r>
            <a:endParaRPr lang="en-US" dirty="0" smtClean="0">
              <a:latin typeface="Calibri" charset="0"/>
              <a:ea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Calibri" charset="0"/>
                <a:ea typeface="ＭＳ Ｐゴシック" charset="0"/>
              </a:rPr>
              <a:t>BL -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0"/>
              </a:rPr>
              <a:t>Sgt. Michael Jarrett, of the 171st Engineer Company, turns back a dog walker from getting any closer to the broken sections of Highway 12 in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0"/>
              </a:rPr>
              <a:t>Rodanthe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0"/>
              </a:rPr>
              <a:t>, N.C. On Aug. 29th. The highway is the only road linking Hatteras Island and the mainland (Credit: Chuck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0"/>
              </a:rPr>
              <a:t>Liddy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0"/>
              </a:rPr>
              <a:t>, The News &amp; Observer, AP) </a:t>
            </a:r>
          </a:p>
          <a:p>
            <a:pPr eaLnBrk="1" hangingPunct="1">
              <a:spcBef>
                <a:spcPct val="0"/>
              </a:spcBef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0"/>
              </a:rPr>
              <a:t>R – Locations of record floods from Hurricane Irene. inset: USGS River Gage Lodi, NJ</a:t>
            </a:r>
            <a:endParaRPr lang="en-US" dirty="0">
              <a:latin typeface="Calibri" charset="0"/>
              <a:ea typeface="ＭＳ Ｐゴシック" charset="0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66017B-F623-0349-B194-C6474D26FC68}" type="slidenum">
              <a:rPr lang="en-US" sz="1200">
                <a:latin typeface="Calibri" charset="0"/>
              </a:rPr>
              <a:pPr eaLnBrk="1" hangingPunct="1"/>
              <a:t>12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Calibri" charset="0"/>
                <a:ea typeface="ＭＳ Ｐゴシック" charset="0"/>
              </a:rPr>
              <a:t>UL –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0"/>
              </a:rPr>
              <a:t>La Plata River overflows its bank the day After Irene hit Toa Baja, PR, Tues, Aug. 23, 2011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0"/>
              </a:rPr>
              <a:t>(Credit: AP/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0"/>
              </a:rPr>
              <a:t>Richardo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0"/>
              </a:rPr>
              <a:t> 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0"/>
              </a:rPr>
              <a:t>Arduengo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0"/>
              </a:rPr>
              <a:t>) </a:t>
            </a:r>
            <a:endParaRPr lang="en-US" dirty="0" smtClean="0">
              <a:latin typeface="Calibri" charset="0"/>
              <a:ea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Calibri" charset="0"/>
                <a:ea typeface="ＭＳ Ｐゴシック" charset="0"/>
              </a:rPr>
              <a:t>BL –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0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0"/>
              </a:rPr>
              <a:t>Floodwater inundates streets and surrounds buildings from the Passaic River in Paterson, N.J. on Aug. 30th (Credit: Michael Nagle, Getty Images) </a:t>
            </a:r>
            <a:endParaRPr lang="en-US" dirty="0" smtClean="0">
              <a:latin typeface="Calibri" charset="0"/>
              <a:ea typeface="ＭＳ Ｐゴシック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Calibri" charset="0"/>
                <a:ea typeface="ＭＳ Ｐゴシック" charset="0"/>
              </a:rPr>
              <a:t>UR –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0"/>
              </a:rPr>
              <a:t>South Street in lower Manhattan, NY after the East River spilled over a sea wall (Credit: Carolyn Cole, LA Times) </a:t>
            </a:r>
            <a:endParaRPr lang="en-US" dirty="0" smtClean="0">
              <a:latin typeface="Calibri" charset="0"/>
              <a:ea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Calibri" charset="0"/>
                <a:ea typeface="ＭＳ Ｐゴシック" charset="0"/>
              </a:rPr>
              <a:t>BR -</a:t>
            </a:r>
            <a:r>
              <a:rPr lang="en-US" baseline="0" dirty="0" smtClean="0">
                <a:latin typeface="Calibri" charset="0"/>
                <a:ea typeface="ＭＳ Ｐゴシック" charset="0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0"/>
              </a:rPr>
              <a:t>Cosey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0"/>
              </a:rPr>
              <a:t> Beach, East Haven, CT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0"/>
              </a:rPr>
              <a:t>Credit: Diane 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0"/>
              </a:rPr>
              <a:t>Zorich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0"/>
              </a:rPr>
              <a:t> via 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0"/>
              </a:rPr>
              <a:t>TheDay.com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0"/>
              </a:rPr>
              <a:t> </a:t>
            </a:r>
            <a:endParaRPr lang="en-US" dirty="0">
              <a:latin typeface="Calibri" charset="0"/>
              <a:ea typeface="ＭＳ Ｐゴシック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DA6C69D-90D0-064D-841F-996A62073B88}" type="slidenum">
              <a:rPr lang="en-US" sz="1200">
                <a:latin typeface="Calibri" charset="0"/>
              </a:rPr>
              <a:pPr eaLnBrk="1" hangingPunct="1"/>
              <a:t>13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Calibri" charset="0"/>
                <a:ea typeface="ＭＳ Ｐゴシック" charset="0"/>
              </a:rPr>
              <a:t>Left – HLT lead Matt Greene (l)</a:t>
            </a:r>
            <a:r>
              <a:rPr lang="en-US" baseline="0" dirty="0" smtClean="0">
                <a:latin typeface="Calibri" charset="0"/>
                <a:ea typeface="ＭＳ Ｐゴシック" charset="0"/>
              </a:rPr>
              <a:t> and NHC Director Bill Read (r) prepare daily FEMA briefing during Irene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 smtClean="0">
                <a:latin typeface="Calibri" charset="0"/>
                <a:ea typeface="ＭＳ Ｐゴシック" charset="0"/>
              </a:rPr>
              <a:t>Right – NHC Director Bill Read (l) and SSU lead Jamie Rhome (r) brief FEMA and President Obama via daily HLT VTC briefing on 27 August during Irene</a:t>
            </a:r>
            <a:endParaRPr lang="en-US" dirty="0">
              <a:latin typeface="Calibri" charset="0"/>
              <a:ea typeface="ＭＳ Ｐゴシック" charset="0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66017B-F623-0349-B194-C6474D26FC68}" type="slidenum">
              <a:rPr lang="en-US" sz="1200">
                <a:latin typeface="Calibri" charset="0"/>
              </a:rPr>
              <a:pPr eaLnBrk="1" hangingPunct="1"/>
              <a:t>14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Calibri" charset="0"/>
                <a:ea typeface="ＭＳ Ｐゴシック" charset="0"/>
              </a:rPr>
              <a:t>John Koch (ERH)</a:t>
            </a:r>
            <a:r>
              <a:rPr lang="en-US" baseline="0" dirty="0" smtClean="0">
                <a:latin typeface="Calibri" charset="0"/>
                <a:ea typeface="ＭＳ Ｐゴシック" charset="0"/>
              </a:rPr>
              <a:t> briefing NYCOEM on 27 Aug. </a:t>
            </a:r>
            <a:endParaRPr lang="en-US" dirty="0">
              <a:latin typeface="Calibri" charset="0"/>
              <a:ea typeface="ＭＳ Ｐゴシック" charset="0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76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874" indent="-285721" defTabSz="93176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83" indent="-228577" defTabSz="93176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37" indent="-228577" defTabSz="93176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190" indent="-228577" defTabSz="93176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43" indent="-228577" defTabSz="93176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497" indent="-228577" defTabSz="93176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50" indent="-228577" defTabSz="93176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804" indent="-228577" defTabSz="93176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66017B-F623-0349-B194-C6474D26FC68}" type="slidenum">
              <a:rPr lang="en-US" sz="1200">
                <a:latin typeface="Calibri" charset="0"/>
              </a:rPr>
              <a:pPr eaLnBrk="1" hangingPunct="1"/>
              <a:t>15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Calibri" charset="0"/>
                <a:ea typeface="ＭＳ Ｐゴシック" charset="0"/>
              </a:rPr>
              <a:t>Left – MLK memorial</a:t>
            </a:r>
            <a:endParaRPr lang="en-US" dirty="0">
              <a:latin typeface="Calibri" charset="0"/>
              <a:ea typeface="ＭＳ Ｐゴシック" charset="0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66017B-F623-0349-B194-C6474D26FC68}" type="slidenum">
              <a:rPr lang="en-US" sz="1200">
                <a:latin typeface="Calibri" charset="0"/>
              </a:rPr>
              <a:pPr eaLnBrk="1" hangingPunct="1"/>
              <a:t>16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Calibri" charset="0"/>
                <a:ea typeface="ＭＳ Ｐゴシック" charset="0"/>
              </a:rPr>
              <a:t>R – 8 page LWX HLS issued at 1343UTC  27 August</a:t>
            </a:r>
            <a:r>
              <a:rPr lang="en-US" baseline="0" dirty="0" smtClean="0">
                <a:latin typeface="Calibri" charset="0"/>
                <a:ea typeface="ＭＳ Ｐゴシック" charset="0"/>
              </a:rPr>
              <a:t> 2011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 smtClean="0">
                <a:latin typeface="Calibri" charset="0"/>
                <a:ea typeface="ＭＳ Ｐゴシック" charset="0"/>
              </a:rPr>
              <a:t>BL – plot of average delay time between TCM issuance and HLS release for each WFO in Irene</a:t>
            </a:r>
            <a:endParaRPr lang="en-US" dirty="0" smtClean="0">
              <a:latin typeface="Calibri" charset="0"/>
              <a:ea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Calibri" charset="0"/>
                <a:ea typeface="ＭＳ Ｐゴシック" charset="0"/>
              </a:rPr>
              <a:t>Overlay R – example of graphical product conveying risk of wind damage</a:t>
            </a:r>
            <a:r>
              <a:rPr lang="en-US" baseline="0" dirty="0" smtClean="0">
                <a:latin typeface="Calibri" charset="0"/>
                <a:ea typeface="ＭＳ Ｐゴシック" charset="0"/>
              </a:rPr>
              <a:t> in HLS</a:t>
            </a:r>
            <a:r>
              <a:rPr lang="en-US" dirty="0" smtClean="0">
                <a:latin typeface="Calibri" charset="0"/>
                <a:ea typeface="ＭＳ Ｐゴシック" charset="0"/>
              </a:rPr>
              <a:t> from Newport/</a:t>
            </a:r>
            <a:r>
              <a:rPr lang="en-US" dirty="0" err="1" smtClean="0">
                <a:latin typeface="Calibri" charset="0"/>
                <a:ea typeface="ＭＳ Ｐゴシック" charset="0"/>
              </a:rPr>
              <a:t>Moorehead</a:t>
            </a:r>
            <a:r>
              <a:rPr lang="en-US" baseline="0" dirty="0" smtClean="0">
                <a:latin typeface="Calibri" charset="0"/>
                <a:ea typeface="ＭＳ Ｐゴシック" charset="0"/>
              </a:rPr>
              <a:t> City WFO in </a:t>
            </a:r>
            <a:r>
              <a:rPr lang="en-US" dirty="0" smtClean="0">
                <a:latin typeface="Calibri" charset="0"/>
                <a:ea typeface="ＭＳ Ｐゴシック" charset="0"/>
              </a:rPr>
              <a:t>Hurricane Irene</a:t>
            </a:r>
            <a:endParaRPr lang="en-US" dirty="0">
              <a:latin typeface="Calibri" charset="0"/>
              <a:ea typeface="ＭＳ Ｐゴシック" charset="0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66017B-F623-0349-B194-C6474D26FC68}" type="slidenum">
              <a:rPr lang="en-US" sz="1200">
                <a:latin typeface="Calibri" charset="0"/>
              </a:rPr>
              <a:pPr eaLnBrk="1" hangingPunct="1"/>
              <a:t>17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66017B-F623-0349-B194-C6474D26FC68}" type="slidenum">
              <a:rPr lang="en-US" sz="1200">
                <a:latin typeface="Calibri" charset="0"/>
              </a:rPr>
              <a:pPr eaLnBrk="1" hangingPunct="1"/>
              <a:t>18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66017B-F623-0349-B194-C6474D26FC68}" type="slidenum">
              <a:rPr lang="en-US" sz="1200">
                <a:latin typeface="Calibri" charset="0"/>
              </a:rPr>
              <a:pPr eaLnBrk="1" hangingPunct="1"/>
              <a:t>19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</a:endParaRP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9E5C8A7-1AE6-0744-BCEE-B07DEEB8E203}" type="slidenum">
              <a:rPr lang="en-US" sz="1200">
                <a:latin typeface="Calibri" charset="0"/>
              </a:rPr>
              <a:pPr eaLnBrk="1" hangingPunct="1"/>
              <a:t>2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66017B-F623-0349-B194-C6474D26FC68}" type="slidenum">
              <a:rPr lang="en-US" sz="1200">
                <a:latin typeface="Calibri" charset="0"/>
              </a:rPr>
              <a:pPr eaLnBrk="1" hangingPunct="1"/>
              <a:t>20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Calibri" charset="0"/>
                <a:ea typeface="ＭＳ Ｐゴシック" charset="0"/>
              </a:rPr>
              <a:t>L – ERH Primary/Secondary</a:t>
            </a:r>
            <a:r>
              <a:rPr lang="en-US" baseline="0" dirty="0" smtClean="0">
                <a:latin typeface="Calibri" charset="0"/>
                <a:ea typeface="ＭＳ Ｐゴシック" charset="0"/>
              </a:rPr>
              <a:t> WFO Backup plan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 smtClean="0">
                <a:latin typeface="Calibri" charset="0"/>
                <a:ea typeface="ＭＳ Ｐゴシック" charset="0"/>
              </a:rPr>
              <a:t>UR – </a:t>
            </a:r>
            <a:r>
              <a:rPr lang="en-US" baseline="0" dirty="0" err="1" smtClean="0">
                <a:latin typeface="Calibri" charset="0"/>
                <a:ea typeface="ＭＳ Ｐゴシック" charset="0"/>
              </a:rPr>
              <a:t>Hughs</a:t>
            </a:r>
            <a:r>
              <a:rPr lang="en-US" baseline="0" dirty="0" smtClean="0">
                <a:latin typeface="Calibri" charset="0"/>
                <a:ea typeface="ＭＳ Ｐゴシック" charset="0"/>
              </a:rPr>
              <a:t> VSAT antenna</a:t>
            </a:r>
            <a:endParaRPr lang="en-US" dirty="0">
              <a:latin typeface="Calibri" charset="0"/>
              <a:ea typeface="ＭＳ Ｐゴシック" charset="0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66017B-F623-0349-B194-C6474D26FC68}" type="slidenum">
              <a:rPr lang="en-US" sz="1200">
                <a:latin typeface="Calibri" charset="0"/>
              </a:rPr>
              <a:pPr eaLnBrk="1" hangingPunct="1"/>
              <a:t>21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Calibri" charset="0"/>
                <a:ea typeface="ＭＳ Ｐゴシック" charset="0"/>
              </a:rPr>
              <a:t>L</a:t>
            </a:r>
            <a:r>
              <a:rPr lang="en-US" baseline="0" dirty="0" smtClean="0">
                <a:latin typeface="Calibri" charset="0"/>
                <a:ea typeface="ＭＳ Ｐゴシック" charset="0"/>
              </a:rPr>
              <a:t> – Norfolk/Wakefield, VA WFO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 smtClean="0">
                <a:latin typeface="Calibri" charset="0"/>
                <a:ea typeface="ＭＳ Ｐゴシック" charset="0"/>
              </a:rPr>
              <a:t>UR – Cot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 smtClean="0">
                <a:latin typeface="Calibri" charset="0"/>
                <a:ea typeface="ＭＳ Ｐゴシック" charset="0"/>
              </a:rPr>
              <a:t>LR – Hurricane survival kit</a:t>
            </a:r>
          </a:p>
          <a:p>
            <a:pPr eaLnBrk="1" hangingPunct="1">
              <a:spcBef>
                <a:spcPct val="0"/>
              </a:spcBef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34" charset="-128"/>
                <a:cs typeface="ＭＳ Ｐゴシック" charset="0"/>
              </a:rPr>
              <a:t>FEMA recommends all citizens develop a 72-hour plan for emergencies.  The plan should include a kit with 3 gallons of fresh water per person, canned goods, prescription medications, etc., during extreme events (Reference</a:t>
            </a:r>
            <a:r>
              <a:rPr lang="en-US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34" charset="-128"/>
                <a:cs typeface="ＭＳ Ｐゴシック" charset="0"/>
                <a:hlinkClick r:id="rId3"/>
              </a:rPr>
              <a:t> </a:t>
            </a:r>
            <a:r>
              <a:rPr lang="en-US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34" charset="-128"/>
                <a:cs typeface="ＭＳ Ｐゴシック" charset="0"/>
                <a:hlinkClick r:id="rId4"/>
              </a:rPr>
              <a:t>www.ready.gov/build-a-kit).</a:t>
            </a:r>
            <a:r>
              <a:rPr lang="en-US" dirty="0" smtClean="0">
                <a:effectLst/>
              </a:rPr>
              <a:t> </a:t>
            </a:r>
            <a:endParaRPr lang="en-US" baseline="0" dirty="0" smtClean="0">
              <a:latin typeface="Calibri" charset="0"/>
              <a:ea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66017B-F623-0349-B194-C6474D26FC68}" type="slidenum">
              <a:rPr lang="en-US" sz="1200">
                <a:latin typeface="Calibri" charset="0"/>
              </a:rPr>
              <a:pPr eaLnBrk="1" hangingPunct="1"/>
              <a:t>22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66017B-F623-0349-B194-C6474D26FC68}" type="slidenum">
              <a:rPr lang="en-US" sz="1200">
                <a:latin typeface="Calibri" charset="0"/>
              </a:rPr>
              <a:pPr eaLnBrk="1" hangingPunct="1"/>
              <a:t>23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66017B-F623-0349-B194-C6474D26FC68}" type="slidenum">
              <a:rPr lang="en-US" sz="1200">
                <a:latin typeface="Calibri" charset="0"/>
              </a:rPr>
              <a:pPr eaLnBrk="1" hangingPunct="1"/>
              <a:t>24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0"/>
              </a:rPr>
              <a:t>BL –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0"/>
              </a:rPr>
              <a:t>Caskets that were forced from the village cemetery by rushing floodwaters lay in a river bed in Rochester, VT (Credit: Robert Ray, AP) </a:t>
            </a:r>
          </a:p>
          <a:p>
            <a:r>
              <a:rPr lang="en-US" dirty="0" smtClean="0">
                <a:latin typeface="Calibri" charset="0"/>
                <a:ea typeface="ＭＳ Ｐゴシック" charset="0"/>
              </a:rPr>
              <a:t>UR –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0"/>
              </a:rPr>
              <a:t>A group of men help clear out a house that was destroyed during Tropical Storm Irene remains in a river near Route 100 in Rochester, VT 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</a:rPr>
              <a:t>LR – </a:t>
            </a:r>
            <a:r>
              <a:rPr lang="en-US" baseline="0" dirty="0" err="1" smtClean="0">
                <a:latin typeface="Calibri" charset="0"/>
                <a:ea typeface="ＭＳ Ｐゴシック" charset="0"/>
              </a:rPr>
              <a:t>Queeche</a:t>
            </a:r>
            <a:r>
              <a:rPr lang="en-US" baseline="0" dirty="0" smtClean="0">
                <a:latin typeface="Calibri" charset="0"/>
                <a:ea typeface="ＭＳ Ｐゴシック" charset="0"/>
              </a:rPr>
              <a:t> Gorge VT wooden bridge destroyed in flooding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0"/>
              </a:rPr>
              <a:t>(Credit: W. Davis, Jr.) </a:t>
            </a:r>
            <a:endParaRPr lang="en-US" dirty="0">
              <a:latin typeface="Calibri" charset="0"/>
              <a:ea typeface="ＭＳ Ｐゴシック" charset="0"/>
            </a:endParaRP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FE524AD-A047-5C40-B54B-E7E87B829504}" type="slidenum">
              <a:rPr lang="en-US" sz="1200">
                <a:latin typeface="Calibri" charset="0"/>
              </a:rPr>
              <a:pPr eaLnBrk="1" hangingPunct="1"/>
              <a:t>3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</a:endParaRPr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E78A544-75CC-4643-BEA7-726ED5C4C08F}" type="slidenum">
              <a:rPr lang="en-US" sz="1200">
                <a:latin typeface="Calibri" charset="0"/>
              </a:rPr>
              <a:pPr eaLnBrk="1" hangingPunct="1"/>
              <a:t>4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Calibri" charset="0"/>
                <a:ea typeface="ＭＳ Ｐゴシック" charset="0"/>
              </a:rPr>
              <a:t>UL –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0"/>
              </a:rPr>
              <a:t>Black Hawk Helicopter over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0"/>
              </a:rPr>
              <a:t>Prattsville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0"/>
              </a:rPr>
              <a:t>, NY (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0"/>
              </a:rPr>
              <a:t>Credit: FEMA) </a:t>
            </a:r>
            <a:endParaRPr lang="en-US" dirty="0" smtClean="0">
              <a:latin typeface="Calibri" charset="0"/>
              <a:ea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Calibri" charset="0"/>
                <a:ea typeface="ＭＳ Ｐゴシック" charset="0"/>
              </a:rPr>
              <a:t>BL –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0"/>
              </a:rPr>
              <a:t>People climb over what is left of Route 4 in Killington, VT on Aug. 30th. (Credit: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0"/>
              </a:rPr>
              <a:t>Vyto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0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0"/>
              </a:rPr>
              <a:t>Starinskas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0"/>
              </a:rPr>
              <a:t>, Rutland Herald, AP) </a:t>
            </a:r>
            <a:endParaRPr lang="en-US" dirty="0" smtClean="0">
              <a:latin typeface="Calibri" charset="0"/>
              <a:ea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Calibri" charset="0"/>
                <a:ea typeface="ＭＳ Ｐゴシック" charset="0"/>
              </a:rPr>
              <a:t>BM –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0"/>
              </a:rPr>
              <a:t>Workers replace a broken utility pole in Lexington Park, Md., after Hurricane Irene.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0"/>
              </a:rPr>
              <a:t>(Credit: Steve 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0"/>
              </a:rPr>
              <a:t>Ruak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0"/>
              </a:rPr>
              <a:t>, AP) </a:t>
            </a:r>
            <a:endParaRPr lang="en-US" dirty="0" smtClean="0">
              <a:latin typeface="Calibri" charset="0"/>
              <a:ea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Calibri" charset="0"/>
                <a:ea typeface="ＭＳ Ｐゴシック" charset="0"/>
              </a:rPr>
              <a:t>BR -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0"/>
              </a:rPr>
              <a:t>A vehicle avoids a downed utility pole in Greenville, NC on Aug. 27th (Credit: Chris Seward, The News and Observer, AP) </a:t>
            </a:r>
            <a:endParaRPr lang="en-US" dirty="0">
              <a:latin typeface="Calibri" charset="0"/>
              <a:ea typeface="ＭＳ Ｐゴシック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DA6C69D-90D0-064D-841F-996A62073B88}" type="slidenum">
              <a:rPr lang="en-US" sz="1200">
                <a:latin typeface="Calibri" charset="0"/>
              </a:rPr>
              <a:pPr eaLnBrk="1" hangingPunct="1"/>
              <a:t>5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DA6C69D-90D0-064D-841F-996A62073B88}" type="slidenum">
              <a:rPr lang="en-US" sz="1200">
                <a:latin typeface="Calibri" charset="0"/>
              </a:rPr>
              <a:pPr eaLnBrk="1" hangingPunct="1"/>
              <a:t>6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66017B-F623-0349-B194-C6474D26FC68}" type="slidenum">
              <a:rPr lang="en-US" sz="1200">
                <a:latin typeface="Calibri" charset="0"/>
              </a:rPr>
              <a:pPr eaLnBrk="1" hangingPunct="1"/>
              <a:t>7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66017B-F623-0349-B194-C6474D26FC68}" type="slidenum">
              <a:rPr lang="en-US" sz="1200">
                <a:latin typeface="Calibri" charset="0"/>
              </a:rPr>
              <a:pPr eaLnBrk="1" hangingPunct="1"/>
              <a:t>8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</a:endParaRPr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E78A544-75CC-4643-BEA7-726ED5C4C08F}" type="slidenum">
              <a:rPr lang="en-US" sz="1200">
                <a:latin typeface="Calibri" charset="0"/>
              </a:rPr>
              <a:pPr eaLnBrk="1" hangingPunct="1"/>
              <a:t>9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04A16-C16D-3746-B3B8-EEAA45D98237}" type="datetime1">
              <a:rPr lang="en-US"/>
              <a:pPr>
                <a:defRPr/>
              </a:pPr>
              <a:t>6/22/12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2DAE54-B559-6449-95D3-54D92F2F51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379074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FB4C8-C1D4-4049-9378-C51DAD1195BB}" type="datetime1">
              <a:rPr lang="en-US"/>
              <a:pPr>
                <a:defRPr/>
              </a:pPr>
              <a:t>6/22/12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BFE72-D100-1849-A40F-BA607DFD3B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964646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076450" cy="5973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76950" cy="5973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1C156-1E4F-E642-9D9B-26BF99A1E508}" type="datetime1">
              <a:rPr lang="en-US"/>
              <a:pPr>
                <a:defRPr/>
              </a:pPr>
              <a:t>6/22/12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BD5D0-4D53-5E45-A574-4101D79A93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0319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05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90600" y="1600200"/>
            <a:ext cx="76962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5DC9B0-DE0D-4C42-886F-1C66FF464E50}" type="datetime1">
              <a:rPr lang="en-US"/>
              <a:pPr>
                <a:defRPr/>
              </a:pPr>
              <a:t>6/22/12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56050-8FFC-1E4A-B684-5371E41A67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983098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11E45-861F-1641-B63F-64D2E3F6260F}" type="datetime1">
              <a:rPr lang="en-US"/>
              <a:pPr>
                <a:defRPr/>
              </a:pPr>
              <a:t>6/22/12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40D72-D297-9C46-B5FE-25D2788967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274834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73ADB-F912-FB46-A31A-17CD5A779BB4}" type="datetime1">
              <a:rPr lang="en-US"/>
              <a:pPr>
                <a:defRPr/>
              </a:pPr>
              <a:t>6/22/12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3855E-7DD6-0D46-8A83-D2D07EFB08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158573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C65435-5197-BE4F-9D51-F1380B06B1DD}" type="datetime1">
              <a:rPr lang="en-US"/>
              <a:pPr>
                <a:defRPr/>
              </a:pPr>
              <a:t>6/22/12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D9DDE-6193-9B41-9F1C-DEEE553489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549249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600200"/>
            <a:ext cx="37719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600200"/>
            <a:ext cx="37719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3C113-B362-8646-9807-BAA9AE158736}" type="datetime1">
              <a:rPr lang="en-US"/>
              <a:pPr>
                <a:defRPr/>
              </a:pPr>
              <a:t>6/22/12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3CD96-7DF0-B94E-BC86-72514D6798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505707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BBC9EF-778D-F44B-AC1C-73D0EA5804E4}" type="datetime1">
              <a:rPr lang="en-US"/>
              <a:pPr>
                <a:defRPr/>
              </a:pPr>
              <a:t>6/22/12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369DD-B8FB-924C-8A8E-B637DABF9C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80577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D7A80E-889B-3E4B-B035-831BEE66476F}" type="datetime1">
              <a:rPr lang="en-US"/>
              <a:pPr>
                <a:defRPr/>
              </a:pPr>
              <a:t>6/22/12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1C58E-4314-864A-8BB0-45F6E3588C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253712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1EE5C-A811-3F4C-86D2-6014F4DC8CB7}" type="datetime1">
              <a:rPr lang="en-US"/>
              <a:pPr>
                <a:defRPr/>
              </a:pPr>
              <a:t>6/22/12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0015A-C458-E74D-AD96-73A080A8AA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168484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C3800-43A2-3F48-8837-554D376C013A}" type="datetime1">
              <a:rPr lang="en-US"/>
              <a:pPr>
                <a:defRPr/>
              </a:pPr>
              <a:t>6/22/12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82BBC-C6FF-544A-9ACF-6813BCAC87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067315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F98C78-DBE1-5546-AB4B-9967B428B752}" type="datetime1">
              <a:rPr lang="en-US"/>
              <a:pPr>
                <a:defRPr/>
              </a:pPr>
              <a:t>6/22/12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9E773F-0514-4742-924F-7A946467CA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529915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E710C-8E57-144E-9597-8C7A18083B3F}" type="datetime1">
              <a:rPr lang="en-US"/>
              <a:pPr>
                <a:defRPr/>
              </a:pPr>
              <a:t>6/22/12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CEA72-E55C-7B48-98C5-F5EE66D9E4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009056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76FA2-8ABE-0B46-9B05-E7320DCF49AC}" type="datetime1">
              <a:rPr lang="en-US"/>
              <a:pPr>
                <a:defRPr/>
              </a:pPr>
              <a:t>6/22/12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BC604-9505-DD4B-A2DF-6F6219B38A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057009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076450" cy="5973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76950" cy="5973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9EC93-B5F1-9540-92A5-06CD2EC27225}" type="datetime1">
              <a:rPr lang="en-US"/>
              <a:pPr>
                <a:defRPr/>
              </a:pPr>
              <a:t>6/22/12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6354A0-7C54-CB4A-89E5-E4AB5B9FC3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50374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05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90600" y="1600200"/>
            <a:ext cx="76962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81F40-9DAC-7445-876B-601169C3DCBE}" type="datetime1">
              <a:rPr lang="en-US"/>
              <a:pPr>
                <a:defRPr/>
              </a:pPr>
              <a:t>6/22/12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DC4F0-8627-9B40-A6A1-299AAFBDD4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446396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6BC76-CD4E-F944-90E2-99E4AA099746}" type="datetime1">
              <a:rPr lang="en-US"/>
              <a:pPr>
                <a:defRPr/>
              </a:pPr>
              <a:t>6/22/12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45F39-FFCA-0342-B460-8076D1BFB5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71422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600200"/>
            <a:ext cx="37719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600200"/>
            <a:ext cx="37719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BCE7E-779E-0940-8B5A-9573359A5C32}" type="datetime1">
              <a:rPr lang="en-US"/>
              <a:pPr>
                <a:defRPr/>
              </a:pPr>
              <a:t>6/22/12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97F20-28BF-034E-99A7-C4637A5A5D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782097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79E83-ECBD-CD43-A14D-F5C8AE52D245}" type="datetime1">
              <a:rPr lang="en-US"/>
              <a:pPr>
                <a:defRPr/>
              </a:pPr>
              <a:t>6/22/12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F6CE45-75E4-9E45-A61F-CF85293C55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059457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61DE9B-52B5-C04C-B4FF-585BEF61D968}" type="datetime1">
              <a:rPr lang="en-US"/>
              <a:pPr>
                <a:defRPr/>
              </a:pPr>
              <a:t>6/22/12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646287-9F25-BA45-B3ED-8AFA224B8A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231609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249EC-2641-4840-B698-185902A725B6}" type="datetime1">
              <a:rPr lang="en-US"/>
              <a:pPr>
                <a:defRPr/>
              </a:pPr>
              <a:t>6/22/12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8ED45-7AC4-A64E-AAC5-F589BB4F59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78321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227E1-4351-2441-938F-FC4C5CADC89B}" type="datetime1">
              <a:rPr lang="en-US"/>
              <a:pPr>
                <a:defRPr/>
              </a:pPr>
              <a:t>6/22/12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6E84C-FA92-D643-8517-3C70AEB862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958130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ED0BC-C490-334B-9BEC-09C6FC69A3CE}" type="datetime1">
              <a:rPr lang="en-US"/>
              <a:pPr>
                <a:defRPr/>
              </a:pPr>
              <a:t>6/22/12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16ED5-228C-DD4E-A928-33B833BF65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146054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emf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 userDrawn="1"/>
        </p:nvSpPr>
        <p:spPr bwMode="auto">
          <a:xfrm>
            <a:off x="381000" y="0"/>
            <a:ext cx="8382000" cy="6858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6D5F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396875" y="0"/>
            <a:ext cx="46038" cy="685800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1600200"/>
            <a:ext cx="76962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latin typeface="Calibri" charset="0"/>
              </a:defRPr>
            </a:lvl1pPr>
          </a:lstStyle>
          <a:p>
            <a:pPr>
              <a:defRPr/>
            </a:pPr>
            <a:fld id="{86FE8CF9-2B0E-2743-B3F3-C1B8AF67175E}" type="datetime1">
              <a:rPr lang="en-US"/>
              <a:pPr>
                <a:defRPr/>
              </a:pPr>
              <a:t>6/22/12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  <a:latin typeface="Calibri" charset="0"/>
              </a:defRPr>
            </a:lvl1pPr>
          </a:lstStyle>
          <a:p>
            <a:pPr>
              <a:defRPr/>
            </a:pPr>
            <a:fld id="{1EDCCE44-EAD4-7148-8EA7-5CF8FD9E34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40" name="Rectangle 16"/>
          <p:cNvSpPr>
            <a:spLocks noChangeArrowheads="1"/>
          </p:cNvSpPr>
          <p:nvPr userDrawn="1"/>
        </p:nvSpPr>
        <p:spPr bwMode="auto">
          <a:xfrm flipV="1">
            <a:off x="8716963" y="0"/>
            <a:ext cx="46037" cy="685800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" name="Rectangle 7"/>
          <p:cNvSpPr>
            <a:spLocks noChangeArrowheads="1"/>
          </p:cNvSpPr>
          <p:nvPr userDrawn="1"/>
        </p:nvSpPr>
        <p:spPr bwMode="auto">
          <a:xfrm>
            <a:off x="401638" y="1121227"/>
            <a:ext cx="8366125" cy="457200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en-US" sz="2400" b="1" dirty="0">
              <a:latin typeface="Calibri" charset="0"/>
            </a:endParaRPr>
          </a:p>
        </p:txBody>
      </p:sp>
      <p:grpSp>
        <p:nvGrpSpPr>
          <p:cNvPr id="11" name="Group 11"/>
          <p:cNvGrpSpPr>
            <a:grpSpLocks/>
          </p:cNvGrpSpPr>
          <p:nvPr userDrawn="1"/>
        </p:nvGrpSpPr>
        <p:grpSpPr bwMode="auto">
          <a:xfrm>
            <a:off x="95250" y="177800"/>
            <a:ext cx="8912225" cy="628650"/>
            <a:chOff x="95536" y="177423"/>
            <a:chExt cx="8912008" cy="628650"/>
          </a:xfrm>
        </p:grpSpPr>
        <p:pic>
          <p:nvPicPr>
            <p:cNvPr id="12" name="Picture 7" descr="Nws.eps"/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8894" y="177423"/>
              <a:ext cx="628650" cy="628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9" descr="noaa_sm.gif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536" y="177423"/>
              <a:ext cx="614147" cy="614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305800" cy="114300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2E507A"/>
          </a:solidFill>
          <a:latin typeface="Calibri" pitchFamily="34" charset="0"/>
          <a:ea typeface="ＭＳ Ｐゴシック" pitchFamily="34" charset="-128"/>
          <a:cs typeface="ＭＳ Ｐゴシック" charset="0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2E507A"/>
          </a:solidFill>
          <a:latin typeface="Calibri" pitchFamily="34" charset="0"/>
          <a:ea typeface="ＭＳ Ｐゴシック" pitchFamily="34" charset="-128"/>
          <a:cs typeface="ＭＳ Ｐゴシック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2E507A"/>
          </a:solidFill>
          <a:latin typeface="Calibri" pitchFamily="34" charset="0"/>
          <a:ea typeface="ＭＳ Ｐゴシック" pitchFamily="34" charset="-128"/>
          <a:cs typeface="ＭＳ Ｐゴシック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2E507A"/>
          </a:solidFill>
          <a:latin typeface="Calibri" pitchFamily="34" charset="0"/>
          <a:ea typeface="ＭＳ Ｐゴシック" pitchFamily="34" charset="-128"/>
          <a:cs typeface="ＭＳ Ｐゴシック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2E507A"/>
          </a:solidFill>
          <a:latin typeface="Calibri" pitchFamily="34" charset="0"/>
          <a:ea typeface="ＭＳ Ｐゴシック" pitchFamily="34" charset="-128"/>
          <a:cs typeface="ＭＳ Ｐゴシック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5400" b="1">
          <a:solidFill>
            <a:srgbClr val="2E507A"/>
          </a:solidFill>
          <a:latin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5400" b="1">
          <a:solidFill>
            <a:srgbClr val="2E507A"/>
          </a:solidFill>
          <a:latin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5400" b="1">
          <a:solidFill>
            <a:srgbClr val="2E507A"/>
          </a:solidFill>
          <a:latin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5400" b="1">
          <a:solidFill>
            <a:srgbClr val="2E507A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90000"/>
        <a:buChar char="•"/>
        <a:defRPr sz="3200" b="1">
          <a:solidFill>
            <a:schemeClr val="bg1"/>
          </a:solidFill>
          <a:latin typeface="Calibri" pitchFamily="34" charset="0"/>
          <a:ea typeface="ＭＳ Ｐゴシック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90000"/>
        <a:buFont typeface="Arial" charset="0"/>
        <a:buChar char="–"/>
        <a:defRPr sz="2800" i="1">
          <a:solidFill>
            <a:schemeClr val="bg1"/>
          </a:solidFill>
          <a:latin typeface="Calibri" pitchFamily="34" charset="0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90000"/>
        <a:buChar char="•"/>
        <a:defRPr sz="2400" b="1">
          <a:solidFill>
            <a:schemeClr val="bg1"/>
          </a:solidFill>
          <a:latin typeface="Calibri" pitchFamily="34" charset="0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90000"/>
        <a:buChar char="•"/>
        <a:defRPr sz="2000" i="1">
          <a:solidFill>
            <a:schemeClr val="bg1"/>
          </a:solidFill>
          <a:latin typeface="Calibri" pitchFamily="34" charset="0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90000"/>
        <a:buChar char="•"/>
        <a:defRPr sz="2000">
          <a:solidFill>
            <a:schemeClr val="bg1"/>
          </a:solidFill>
          <a:latin typeface="Calibri" pitchFamily="34" charset="0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2E507A"/>
        </a:buClr>
        <a:buSzPct val="90000"/>
        <a:buFont typeface="Wingdings" charset="2"/>
        <a:buChar char="Ø"/>
        <a:defRPr sz="2000">
          <a:solidFill>
            <a:schemeClr val="bg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2E507A"/>
        </a:buClr>
        <a:buSzPct val="90000"/>
        <a:buFont typeface="Wingdings" charset="2"/>
        <a:buChar char="Ø"/>
        <a:defRPr sz="2000">
          <a:solidFill>
            <a:schemeClr val="bg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2E507A"/>
        </a:buClr>
        <a:buSzPct val="90000"/>
        <a:buFont typeface="Wingdings" charset="2"/>
        <a:buChar char="Ø"/>
        <a:defRPr sz="2000">
          <a:solidFill>
            <a:schemeClr val="bg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2E507A"/>
        </a:buClr>
        <a:buSzPct val="90000"/>
        <a:buFont typeface="Wingdings" charset="2"/>
        <a:buChar char="Ø"/>
        <a:defRPr sz="2000">
          <a:solidFill>
            <a:schemeClr val="bg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ChangeArrowheads="1"/>
          </p:cNvSpPr>
          <p:nvPr userDrawn="1"/>
        </p:nvSpPr>
        <p:spPr bwMode="auto">
          <a:xfrm>
            <a:off x="381000" y="0"/>
            <a:ext cx="8382000" cy="6858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6D5F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396875" y="0"/>
            <a:ext cx="46038" cy="685800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  <a:cs typeface="+mn-cs"/>
            </a:endParaRPr>
          </a:p>
        </p:txBody>
      </p:sp>
      <p:sp>
        <p:nvSpPr>
          <p:cNvPr id="205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305800" cy="114300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4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1600200"/>
            <a:ext cx="76962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latin typeface="Calibri" charset="0"/>
              </a:defRPr>
            </a:lvl1pPr>
          </a:lstStyle>
          <a:p>
            <a:pPr>
              <a:defRPr/>
            </a:pPr>
            <a:fld id="{BFD06B13-2C73-D246-9D26-450EA40F8EBE}" type="datetime1">
              <a:rPr lang="en-US"/>
              <a:pPr>
                <a:defRPr/>
              </a:pPr>
              <a:t>6/22/12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3000D7F4-78E1-374F-9981-F44280359D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40" name="Rectangle 16"/>
          <p:cNvSpPr>
            <a:spLocks noChangeArrowheads="1"/>
          </p:cNvSpPr>
          <p:nvPr userDrawn="1"/>
        </p:nvSpPr>
        <p:spPr bwMode="auto">
          <a:xfrm flipV="1">
            <a:off x="8716963" y="0"/>
            <a:ext cx="46037" cy="685800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  <a:cs typeface="+mn-cs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2E507A"/>
          </a:solidFill>
          <a:latin typeface="Calibri" pitchFamily="34" charset="0"/>
          <a:ea typeface="ＭＳ Ｐゴシック" pitchFamily="34" charset="-128"/>
          <a:cs typeface="ＭＳ Ｐゴシック" charset="0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2E507A"/>
          </a:solidFill>
          <a:latin typeface="Calibri" pitchFamily="34" charset="0"/>
          <a:ea typeface="ＭＳ Ｐゴシック" pitchFamily="34" charset="-128"/>
          <a:cs typeface="ＭＳ Ｐゴシック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2E507A"/>
          </a:solidFill>
          <a:latin typeface="Calibri" pitchFamily="34" charset="0"/>
          <a:ea typeface="ＭＳ Ｐゴシック" pitchFamily="34" charset="-128"/>
          <a:cs typeface="ＭＳ Ｐゴシック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2E507A"/>
          </a:solidFill>
          <a:latin typeface="Calibri" pitchFamily="34" charset="0"/>
          <a:ea typeface="ＭＳ Ｐゴシック" pitchFamily="34" charset="-128"/>
          <a:cs typeface="ＭＳ Ｐゴシック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2E507A"/>
          </a:solidFill>
          <a:latin typeface="Calibri" pitchFamily="34" charset="0"/>
          <a:ea typeface="ＭＳ Ｐゴシック" pitchFamily="34" charset="-128"/>
          <a:cs typeface="ＭＳ Ｐゴシック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5400" b="1">
          <a:solidFill>
            <a:srgbClr val="2E507A"/>
          </a:solidFill>
          <a:latin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5400" b="1">
          <a:solidFill>
            <a:srgbClr val="2E507A"/>
          </a:solidFill>
          <a:latin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5400" b="1">
          <a:solidFill>
            <a:srgbClr val="2E507A"/>
          </a:solidFill>
          <a:latin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5400" b="1">
          <a:solidFill>
            <a:srgbClr val="2E507A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90000"/>
        <a:buChar char="•"/>
        <a:defRPr sz="3200" b="1">
          <a:solidFill>
            <a:schemeClr val="bg1"/>
          </a:solidFill>
          <a:latin typeface="Calibri" pitchFamily="34" charset="0"/>
          <a:ea typeface="ＭＳ Ｐゴシック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90000"/>
        <a:buFont typeface="Arial" charset="0"/>
        <a:buChar char="–"/>
        <a:defRPr sz="2800" i="1">
          <a:solidFill>
            <a:schemeClr val="bg1"/>
          </a:solidFill>
          <a:latin typeface="Calibri" pitchFamily="34" charset="0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90000"/>
        <a:buChar char="•"/>
        <a:defRPr sz="2400" b="1">
          <a:solidFill>
            <a:schemeClr val="bg1"/>
          </a:solidFill>
          <a:latin typeface="Calibri" pitchFamily="34" charset="0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90000"/>
        <a:buChar char="•"/>
        <a:defRPr sz="2000" i="1">
          <a:solidFill>
            <a:schemeClr val="bg1"/>
          </a:solidFill>
          <a:latin typeface="Calibri" pitchFamily="34" charset="0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90000"/>
        <a:buChar char="•"/>
        <a:defRPr sz="2000">
          <a:solidFill>
            <a:schemeClr val="bg1"/>
          </a:solidFill>
          <a:latin typeface="Calibri" pitchFamily="34" charset="0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2E507A"/>
        </a:buClr>
        <a:buSzPct val="90000"/>
        <a:buFont typeface="Wingdings" charset="2"/>
        <a:buChar char="Ø"/>
        <a:defRPr sz="2000">
          <a:solidFill>
            <a:schemeClr val="bg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2E507A"/>
        </a:buClr>
        <a:buSzPct val="90000"/>
        <a:buFont typeface="Wingdings" charset="2"/>
        <a:buChar char="Ø"/>
        <a:defRPr sz="2000">
          <a:solidFill>
            <a:schemeClr val="bg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2E507A"/>
        </a:buClr>
        <a:buSzPct val="90000"/>
        <a:buFont typeface="Wingdings" charset="2"/>
        <a:buChar char="Ø"/>
        <a:defRPr sz="2000">
          <a:solidFill>
            <a:schemeClr val="bg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2E507A"/>
        </a:buClr>
        <a:buSzPct val="90000"/>
        <a:buFont typeface="Wingdings" charset="2"/>
        <a:buChar char="Ø"/>
        <a:defRPr sz="2000">
          <a:solidFill>
            <a:schemeClr val="bg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wmf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.png"/><Relationship Id="rId10" Type="http://schemas.openxmlformats.org/officeDocument/2006/relationships/image" Target="../media/image1.emf"/><Relationship Id="rId11" Type="http://schemas.openxmlformats.org/officeDocument/2006/relationships/image" Target="../media/image22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emf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27.jpeg"/><Relationship Id="rId6" Type="http://schemas.openxmlformats.org/officeDocument/2006/relationships/image" Target="../media/image2.png"/><Relationship Id="rId7" Type="http://schemas.openxmlformats.org/officeDocument/2006/relationships/image" Target="../media/image1.emf"/><Relationship Id="rId8" Type="http://schemas.openxmlformats.org/officeDocument/2006/relationships/image" Target="../media/image28.jpeg"/><Relationship Id="rId9" Type="http://schemas.openxmlformats.org/officeDocument/2006/relationships/image" Target="../media/image29.jpeg"/><Relationship Id="rId10" Type="http://schemas.openxmlformats.org/officeDocument/2006/relationships/image" Target="../media/image22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2.png"/><Relationship Id="rId6" Type="http://schemas.openxmlformats.org/officeDocument/2006/relationships/image" Target="../media/image1.emf"/><Relationship Id="rId7" Type="http://schemas.openxmlformats.org/officeDocument/2006/relationships/image" Target="../media/image30.jpeg"/><Relationship Id="rId8" Type="http://schemas.openxmlformats.org/officeDocument/2006/relationships/image" Target="../media/image22.png"/><Relationship Id="rId9" Type="http://schemas.openxmlformats.org/officeDocument/2006/relationships/image" Target="../media/image31.jpeg"/><Relationship Id="rId1" Type="http://schemas.microsoft.com/office/2007/relationships/media" Target="../media/media3.mov"/><Relationship Id="rId2" Type="http://schemas.openxmlformats.org/officeDocument/2006/relationships/audio" Target="../media/media3.mov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.png"/><Relationship Id="rId12" Type="http://schemas.openxmlformats.org/officeDocument/2006/relationships/image" Target="../media/image1.emf"/><Relationship Id="rId13" Type="http://schemas.openxmlformats.org/officeDocument/2006/relationships/image" Target="../media/image36.png"/><Relationship Id="rId14" Type="http://schemas.openxmlformats.org/officeDocument/2006/relationships/image" Target="../media/image37.png"/><Relationship Id="rId15" Type="http://schemas.openxmlformats.org/officeDocument/2006/relationships/image" Target="../media/image22.png"/><Relationship Id="rId1" Type="http://schemas.microsoft.com/office/2007/relationships/media" Target="../media/media4.mp3"/><Relationship Id="rId2" Type="http://schemas.openxmlformats.org/officeDocument/2006/relationships/audio" Target="../media/media4.mp3"/><Relationship Id="rId3" Type="http://schemas.microsoft.com/office/2007/relationships/media" Target="../media/media5.mp3"/><Relationship Id="rId4" Type="http://schemas.openxmlformats.org/officeDocument/2006/relationships/audio" Target="../media/media5.mp3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16.xml"/><Relationship Id="rId7" Type="http://schemas.openxmlformats.org/officeDocument/2006/relationships/image" Target="../media/image32.jpe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6.png"/><Relationship Id="rId12" Type="http://schemas.openxmlformats.org/officeDocument/2006/relationships/image" Target="../media/image47.png"/><Relationship Id="rId13" Type="http://schemas.openxmlformats.org/officeDocument/2006/relationships/image" Target="../media/image2.png"/><Relationship Id="rId14" Type="http://schemas.openxmlformats.org/officeDocument/2006/relationships/image" Target="../media/image1.emf"/><Relationship Id="rId15" Type="http://schemas.openxmlformats.org/officeDocument/2006/relationships/image" Target="../media/image48.jpeg"/><Relationship Id="rId16" Type="http://schemas.openxmlformats.org/officeDocument/2006/relationships/oleObject" Target="../embeddings/Microsoft_Excel_97_-_2004_Worksheet1.xls"/><Relationship Id="rId17" Type="http://schemas.openxmlformats.org/officeDocument/2006/relationships/image" Target="../media/image3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0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emf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emf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emf"/><Relationship Id="rId5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2.png"/><Relationship Id="rId6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png"/><Relationship Id="rId5" Type="http://schemas.openxmlformats.org/officeDocument/2006/relationships/image" Target="../media/image2.png"/><Relationship Id="rId6" Type="http://schemas.openxmlformats.org/officeDocument/2006/relationships/image" Target="../media/image1.emf"/><Relationship Id="rId7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9.png"/><Relationship Id="rId12" Type="http://schemas.openxmlformats.org/officeDocument/2006/relationships/image" Target="../media/image60.jpeg"/><Relationship Id="rId13" Type="http://schemas.openxmlformats.org/officeDocument/2006/relationships/image" Target="../media/image22.png"/><Relationship Id="rId1" Type="http://schemas.microsoft.com/office/2007/relationships/media" Target="../media/media6.mp3"/><Relationship Id="rId2" Type="http://schemas.openxmlformats.org/officeDocument/2006/relationships/audio" Target="../media/media6.mp3"/><Relationship Id="rId3" Type="http://schemas.microsoft.com/office/2007/relationships/media" Target="../media/media7.mp3"/><Relationship Id="rId4" Type="http://schemas.openxmlformats.org/officeDocument/2006/relationships/audio" Target="../media/media7.mp3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23.xml"/><Relationship Id="rId7" Type="http://schemas.openxmlformats.org/officeDocument/2006/relationships/image" Target="../media/image2.png"/><Relationship Id="rId8" Type="http://schemas.openxmlformats.org/officeDocument/2006/relationships/image" Target="../media/image1.emf"/><Relationship Id="rId9" Type="http://schemas.openxmlformats.org/officeDocument/2006/relationships/image" Target="../media/image57.emf"/><Relationship Id="rId10" Type="http://schemas.openxmlformats.org/officeDocument/2006/relationships/image" Target="../media/image5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emf"/><Relationship Id="rId5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emf"/><Relationship Id="rId5" Type="http://schemas.openxmlformats.org/officeDocument/2006/relationships/image" Target="../media/image11.emf"/><Relationship Id="rId6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e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2.png"/><Relationship Id="rId8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emf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152538">
                  <a:alpha val="75000"/>
                </a:srgbClr>
              </a:gs>
              <a:gs pos="50000">
                <a:srgbClr val="2E507A">
                  <a:alpha val="75000"/>
                </a:srgbClr>
              </a:gs>
              <a:gs pos="100000">
                <a:srgbClr val="152538">
                  <a:alpha val="75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/>
          </p:cNvSpPr>
          <p:nvPr/>
        </p:nvSpPr>
        <p:spPr bwMode="auto">
          <a:xfrm>
            <a:off x="1473200" y="3746500"/>
            <a:ext cx="6140450" cy="13081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2E507A"/>
              </a:buClr>
              <a:buSzPct val="90000"/>
              <a:buFont typeface="Wingdings" charset="0"/>
              <a:buNone/>
              <a:defRPr/>
            </a:pPr>
            <a:r>
              <a:rPr lang="en-US" sz="3400" b="1" i="1" dirty="0" smtClean="0">
                <a:solidFill>
                  <a:srgbClr val="B4FF69"/>
                </a:solidFill>
                <a:latin typeface="Calibri" charset="0"/>
              </a:rPr>
              <a:t>Hurricane Irene</a:t>
            </a:r>
          </a:p>
          <a:p>
            <a:pPr marL="342900" indent="-342900" algn="ctr">
              <a:spcBef>
                <a:spcPct val="20000"/>
              </a:spcBef>
              <a:buClr>
                <a:srgbClr val="2E507A"/>
              </a:buClr>
              <a:buSzPct val="90000"/>
              <a:buFont typeface="Wingdings" charset="0"/>
              <a:buNone/>
              <a:defRPr/>
            </a:pPr>
            <a:r>
              <a:rPr lang="en-US" sz="3400" b="1" i="1" dirty="0" smtClean="0">
                <a:solidFill>
                  <a:srgbClr val="B4FF69"/>
                </a:solidFill>
                <a:latin typeface="Calibri" charset="0"/>
              </a:rPr>
              <a:t>21-29 August </a:t>
            </a:r>
            <a:r>
              <a:rPr lang="en-US" sz="3400" b="1" i="1" dirty="0">
                <a:solidFill>
                  <a:srgbClr val="B4FF69"/>
                </a:solidFill>
                <a:latin typeface="Calibri" charset="0"/>
              </a:rPr>
              <a:t>2011</a:t>
            </a:r>
          </a:p>
        </p:txBody>
      </p:sp>
      <p:sp>
        <p:nvSpPr>
          <p:cNvPr id="14346" name="Rectangle 10"/>
          <p:cNvSpPr>
            <a:spLocks noChangeArrowheads="1"/>
          </p:cNvSpPr>
          <p:nvPr/>
        </p:nvSpPr>
        <p:spPr bwMode="auto">
          <a:xfrm rot="-5400000">
            <a:off x="4524375" y="438150"/>
            <a:ext cx="92075" cy="9140825"/>
          </a:xfrm>
          <a:prstGeom prst="rect">
            <a:avLst/>
          </a:prstGeom>
          <a:gradFill rotWithShape="1">
            <a:gsLst>
              <a:gs pos="0">
                <a:srgbClr val="253C57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>
            <a:outerShdw blurRad="63500" dist="38099" dir="2700000" algn="ctr" rotWithShape="0">
              <a:schemeClr val="bg1">
                <a:alpha val="74997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  <a:ea typeface="ＭＳ Ｐゴシック" pitchFamily="34" charset="-128"/>
              <a:cs typeface="+mn-cs"/>
            </a:endParaRPr>
          </a:p>
        </p:txBody>
      </p:sp>
      <p:sp>
        <p:nvSpPr>
          <p:cNvPr id="2" name="Title 1"/>
          <p:cNvSpPr>
            <a:spLocks/>
          </p:cNvSpPr>
          <p:nvPr/>
        </p:nvSpPr>
        <p:spPr bwMode="auto">
          <a:xfrm>
            <a:off x="0" y="2994025"/>
            <a:ext cx="914400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US" sz="5400" b="1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NOAA </a:t>
            </a:r>
            <a:r>
              <a:rPr lang="en-US" sz="5400" b="1" dirty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Service Assessment</a:t>
            </a: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5559425"/>
            <a:ext cx="9144000" cy="1219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2E507A"/>
              </a:buClr>
              <a:buSzPct val="90000"/>
              <a:buFont typeface="Wingdings" pitchFamily="2" charset="2"/>
              <a:buNone/>
              <a:defRPr/>
            </a:pPr>
            <a:r>
              <a:rPr lang="en-US" sz="2800" b="1" dirty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Frank Marks and </a:t>
            </a:r>
            <a:r>
              <a:rPr lang="en-US" sz="2800" b="1" dirty="0" smtClean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Wes Browning</a:t>
            </a:r>
            <a:endParaRPr lang="en-US" sz="2800" b="1" dirty="0">
              <a:solidFill>
                <a:srgbClr val="FFFFFF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2E507A"/>
              </a:buClr>
              <a:buSzPct val="90000"/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(Co-team leads)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00000"/>
              </a:buClr>
              <a:buSzPct val="90000"/>
              <a:buFont typeface="Wingdings" pitchFamily="2" charset="2"/>
              <a:buNone/>
              <a:defRPr/>
            </a:pPr>
            <a:r>
              <a:rPr lang="en-US" sz="2000" i="1" dirty="0" smtClean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June 26, </a:t>
            </a:r>
            <a:r>
              <a:rPr lang="en-US" sz="2000" i="1" dirty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2012</a:t>
            </a:r>
            <a:endParaRPr lang="en-US" sz="2800" b="1" i="1" dirty="0">
              <a:solidFill>
                <a:srgbClr val="FFFFFF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6440488"/>
            <a:ext cx="9144000" cy="685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ts val="600"/>
              </a:spcBef>
              <a:buClr>
                <a:srgbClr val="000000"/>
              </a:buClr>
              <a:buSzPct val="90000"/>
              <a:buFont typeface="Wingdings" pitchFamily="2" charset="2"/>
              <a:buNone/>
              <a:defRPr/>
            </a:pPr>
            <a:endParaRPr lang="en-US" dirty="0">
              <a:solidFill>
                <a:srgbClr val="FFFFFF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2056" name="Picture 8" descr="Nws"/>
          <p:cNvPicPr>
            <a:picLocks noChangeAspect="1" noChangeArrowheads="1"/>
          </p:cNvPicPr>
          <p:nvPr/>
        </p:nvPicPr>
        <p:blipFill>
          <a:blip r:embed="rId4" cstate="email">
            <a:lum brigh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8600" y="5486400"/>
            <a:ext cx="1143000" cy="1143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NOAA_logo_510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5486400"/>
            <a:ext cx="1143000" cy="1143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creen Shot 2012-05-17 at 10.23.38 PM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155" y="511376"/>
            <a:ext cx="4051788" cy="2119923"/>
          </a:xfrm>
          <a:prstGeom prst="rect">
            <a:avLst/>
          </a:prstGeom>
        </p:spPr>
      </p:pic>
      <p:pic>
        <p:nvPicPr>
          <p:cNvPr id="6" name="Picture 5" descr="Screen Shot 2012-05-17 at 10.26.00 PM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3922" y="485492"/>
            <a:ext cx="4098192" cy="217169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7"/>
          <p:cNvSpPr>
            <a:spLocks noChangeArrowheads="1"/>
          </p:cNvSpPr>
          <p:nvPr/>
        </p:nvSpPr>
        <p:spPr bwMode="auto">
          <a:xfrm>
            <a:off x="401638" y="1066800"/>
            <a:ext cx="8366125" cy="457200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 dirty="0" smtClean="0">
                <a:latin typeface="Calibri" charset="0"/>
              </a:rPr>
              <a:t>Results</a:t>
            </a:r>
            <a:endParaRPr lang="en-US" sz="2400" b="1" dirty="0">
              <a:latin typeface="Calibri" charset="0"/>
            </a:endParaRPr>
          </a:p>
        </p:txBody>
      </p:sp>
      <p:pic>
        <p:nvPicPr>
          <p:cNvPr id="33798" name="Picture 9" descr="noaa_sm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" y="177800"/>
            <a:ext cx="61436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7" descr="Nws.eps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177800"/>
            <a:ext cx="6286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2" name="Title 1"/>
          <p:cNvSpPr txBox="1">
            <a:spLocks/>
          </p:cNvSpPr>
          <p:nvPr/>
        </p:nvSpPr>
        <p:spPr bwMode="auto">
          <a:xfrm>
            <a:off x="457200" y="0"/>
            <a:ext cx="8229600" cy="1017588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en-US" sz="3600" b="1" dirty="0" smtClean="0">
                <a:solidFill>
                  <a:srgbClr val="2E507A"/>
                </a:solidFill>
                <a:latin typeface="Calibri" charset="0"/>
              </a:rPr>
              <a:t>Hurricane Irene</a:t>
            </a:r>
            <a:br>
              <a:rPr lang="en-US" sz="3600" b="1" dirty="0" smtClean="0">
                <a:solidFill>
                  <a:srgbClr val="2E507A"/>
                </a:solidFill>
                <a:latin typeface="Calibri" charset="0"/>
              </a:rPr>
            </a:br>
            <a:r>
              <a:rPr lang="en-US" sz="3200" b="1" dirty="0" smtClean="0">
                <a:solidFill>
                  <a:srgbClr val="2E507A"/>
                </a:solidFill>
                <a:latin typeface="Calibri" charset="0"/>
              </a:rPr>
              <a:t>Service Assessment</a:t>
            </a:r>
            <a:endParaRPr lang="en-US" sz="3600" b="1" dirty="0" smtClean="0">
              <a:solidFill>
                <a:srgbClr val="2E507A"/>
              </a:solidFill>
              <a:latin typeface="Calibri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1064" y="1593574"/>
            <a:ext cx="7906679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 smtClean="0">
                <a:solidFill>
                  <a:srgbClr val="376092"/>
                </a:solidFill>
                <a:latin typeface="+mn-lt"/>
              </a:rPr>
              <a:t>Team </a:t>
            </a:r>
            <a:r>
              <a:rPr lang="en-US" sz="2000" dirty="0">
                <a:solidFill>
                  <a:srgbClr val="376092"/>
                </a:solidFill>
                <a:latin typeface="+mn-lt"/>
              </a:rPr>
              <a:t>uncovered excellence, innovation, </a:t>
            </a:r>
            <a:r>
              <a:rPr lang="en-US" sz="2000" dirty="0" smtClean="0">
                <a:solidFill>
                  <a:srgbClr val="376092"/>
                </a:solidFill>
                <a:latin typeface="+mn-lt"/>
              </a:rPr>
              <a:t>emerging </a:t>
            </a:r>
            <a:r>
              <a:rPr lang="en-US" sz="2000" dirty="0">
                <a:solidFill>
                  <a:srgbClr val="376092"/>
                </a:solidFill>
                <a:latin typeface="+mn-lt"/>
              </a:rPr>
              <a:t>role of social and mobile forms of media, a growing demand from </a:t>
            </a:r>
            <a:r>
              <a:rPr lang="en-US" sz="2000" dirty="0" smtClean="0">
                <a:solidFill>
                  <a:srgbClr val="376092"/>
                </a:solidFill>
                <a:latin typeface="+mn-lt"/>
              </a:rPr>
              <a:t>public </a:t>
            </a:r>
            <a:r>
              <a:rPr lang="en-US" sz="2000" dirty="0">
                <a:solidFill>
                  <a:srgbClr val="376092"/>
                </a:solidFill>
                <a:latin typeface="+mn-lt"/>
              </a:rPr>
              <a:t>and responders for NWS products and services, </a:t>
            </a:r>
            <a:r>
              <a:rPr lang="en-US" sz="2000" dirty="0" smtClean="0">
                <a:solidFill>
                  <a:srgbClr val="376092"/>
                </a:solidFill>
                <a:latin typeface="+mn-lt"/>
              </a:rPr>
              <a:t>crucial </a:t>
            </a:r>
            <a:r>
              <a:rPr lang="en-US" sz="2000" dirty="0">
                <a:solidFill>
                  <a:srgbClr val="376092"/>
                </a:solidFill>
                <a:latin typeface="+mn-lt"/>
              </a:rPr>
              <a:t>role of partnerships with non-NOAA groups, and a dedicated group of weather professionals valued by their constituencies. </a:t>
            </a: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376092"/>
                </a:solidFill>
                <a:latin typeface="+mn-lt"/>
              </a:rPr>
              <a:t>Investments </a:t>
            </a:r>
            <a:r>
              <a:rPr lang="en-US" sz="2000" dirty="0">
                <a:solidFill>
                  <a:srgbClr val="376092"/>
                </a:solidFill>
                <a:latin typeface="+mn-lt"/>
              </a:rPr>
              <a:t>in outreach and relationship building </a:t>
            </a:r>
            <a:r>
              <a:rPr lang="en-US" sz="2000" b="1" dirty="0">
                <a:solidFill>
                  <a:srgbClr val="376092"/>
                </a:solidFill>
                <a:latin typeface="+mn-lt"/>
              </a:rPr>
              <a:t>yielded big payoffs </a:t>
            </a:r>
            <a:r>
              <a:rPr lang="en-US" sz="2000" dirty="0">
                <a:solidFill>
                  <a:srgbClr val="376092"/>
                </a:solidFill>
                <a:latin typeface="+mn-lt"/>
              </a:rPr>
              <a:t>by spurring responses that helped safeguard lives and property across a vast area of the </a:t>
            </a:r>
            <a:r>
              <a:rPr lang="en-US" sz="2000" dirty="0" smtClean="0">
                <a:solidFill>
                  <a:srgbClr val="376092"/>
                </a:solidFill>
                <a:latin typeface="+mn-lt"/>
              </a:rPr>
              <a:t>Eastern </a:t>
            </a:r>
            <a:r>
              <a:rPr lang="en-US" sz="2000" dirty="0">
                <a:solidFill>
                  <a:srgbClr val="376092"/>
                </a:solidFill>
                <a:latin typeface="+mn-lt"/>
              </a:rPr>
              <a:t>S</a:t>
            </a:r>
            <a:r>
              <a:rPr lang="en-US" sz="2000" dirty="0" smtClean="0">
                <a:solidFill>
                  <a:srgbClr val="376092"/>
                </a:solidFill>
                <a:latin typeface="+mn-lt"/>
              </a:rPr>
              <a:t>eaboard (8 Best Practices).</a:t>
            </a:r>
            <a:r>
              <a:rPr lang="en-US" sz="2000" dirty="0">
                <a:solidFill>
                  <a:srgbClr val="376092"/>
                </a:solidFill>
                <a:latin typeface="+mn-lt"/>
              </a:rPr>
              <a:t> </a:t>
            </a: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solidFill>
                  <a:srgbClr val="376092"/>
                </a:solidFill>
                <a:latin typeface="+mn-lt"/>
              </a:rPr>
              <a:t>P</a:t>
            </a:r>
            <a:r>
              <a:rPr lang="en-US" sz="2000" dirty="0" smtClean="0">
                <a:solidFill>
                  <a:srgbClr val="376092"/>
                </a:solidFill>
                <a:latin typeface="+mn-lt"/>
              </a:rPr>
              <a:t>lacement </a:t>
            </a:r>
            <a:r>
              <a:rPr lang="en-US" sz="2000" dirty="0">
                <a:solidFill>
                  <a:srgbClr val="376092"/>
                </a:solidFill>
                <a:latin typeface="+mn-lt"/>
              </a:rPr>
              <a:t>of embedded meteorologists at </a:t>
            </a:r>
            <a:r>
              <a:rPr lang="en-US" sz="2000" dirty="0" smtClean="0">
                <a:solidFill>
                  <a:srgbClr val="376092"/>
                </a:solidFill>
                <a:latin typeface="+mn-lt"/>
              </a:rPr>
              <a:t>EOCs gave </a:t>
            </a:r>
            <a:r>
              <a:rPr lang="en-US" sz="2000" dirty="0">
                <a:solidFill>
                  <a:srgbClr val="376092"/>
                </a:solidFill>
                <a:latin typeface="+mn-lt"/>
              </a:rPr>
              <a:t>responders timely, customized information </a:t>
            </a:r>
            <a:r>
              <a:rPr lang="en-US" sz="2000" dirty="0" smtClean="0">
                <a:solidFill>
                  <a:srgbClr val="376092"/>
                </a:solidFill>
                <a:latin typeface="+mn-lt"/>
              </a:rPr>
              <a:t>&amp; analysis </a:t>
            </a:r>
            <a:r>
              <a:rPr lang="en-US" sz="2000" b="1" dirty="0">
                <a:solidFill>
                  <a:srgbClr val="376092"/>
                </a:solidFill>
                <a:latin typeface="+mn-lt"/>
              </a:rPr>
              <a:t>to enable decisions with greater confidence </a:t>
            </a:r>
            <a:r>
              <a:rPr lang="en-US" sz="2000" dirty="0" smtClean="0">
                <a:solidFill>
                  <a:srgbClr val="376092"/>
                </a:solidFill>
                <a:latin typeface="+mn-lt"/>
              </a:rPr>
              <a:t>to safeguard </a:t>
            </a:r>
            <a:r>
              <a:rPr lang="en-US" sz="2000" dirty="0">
                <a:solidFill>
                  <a:srgbClr val="376092"/>
                </a:solidFill>
                <a:latin typeface="+mn-lt"/>
              </a:rPr>
              <a:t>lives </a:t>
            </a:r>
            <a:r>
              <a:rPr lang="en-US" sz="2000" dirty="0" smtClean="0">
                <a:solidFill>
                  <a:srgbClr val="376092"/>
                </a:solidFill>
                <a:latin typeface="+mn-lt"/>
              </a:rPr>
              <a:t>&amp; property (3 Best Practices). </a:t>
            </a:r>
            <a:r>
              <a:rPr lang="en-US" sz="2000" dirty="0">
                <a:solidFill>
                  <a:srgbClr val="376092"/>
                </a:solidFill>
                <a:latin typeface="+mn-lt"/>
              </a:rPr>
              <a:t> 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solidFill>
                  <a:srgbClr val="376092"/>
                </a:solidFill>
                <a:latin typeface="+mn-lt"/>
              </a:rPr>
              <a:t>O</a:t>
            </a:r>
            <a:r>
              <a:rPr lang="en-US" sz="2000" dirty="0" smtClean="0">
                <a:solidFill>
                  <a:srgbClr val="376092"/>
                </a:solidFill>
                <a:latin typeface="+mn-lt"/>
              </a:rPr>
              <a:t>ne </a:t>
            </a:r>
            <a:r>
              <a:rPr lang="en-US" sz="2000" dirty="0">
                <a:solidFill>
                  <a:srgbClr val="376092"/>
                </a:solidFill>
                <a:latin typeface="+mn-lt"/>
              </a:rPr>
              <a:t>of the </a:t>
            </a:r>
            <a:r>
              <a:rPr lang="en-US" sz="2000" dirty="0" smtClean="0">
                <a:solidFill>
                  <a:srgbClr val="376092"/>
                </a:solidFill>
                <a:latin typeface="+mn-lt"/>
              </a:rPr>
              <a:t>first natural </a:t>
            </a:r>
            <a:r>
              <a:rPr lang="en-US" sz="2000" dirty="0">
                <a:solidFill>
                  <a:srgbClr val="376092"/>
                </a:solidFill>
                <a:latin typeface="+mn-lt"/>
              </a:rPr>
              <a:t>disasters </a:t>
            </a:r>
            <a:r>
              <a:rPr lang="en-US" sz="2000" dirty="0" smtClean="0">
                <a:solidFill>
                  <a:srgbClr val="376092"/>
                </a:solidFill>
                <a:latin typeface="+mn-lt"/>
              </a:rPr>
              <a:t>where </a:t>
            </a:r>
            <a:r>
              <a:rPr lang="en-US" sz="2000" b="1" dirty="0" smtClean="0">
                <a:solidFill>
                  <a:srgbClr val="376092"/>
                </a:solidFill>
                <a:latin typeface="+mn-lt"/>
              </a:rPr>
              <a:t>NWS</a:t>
            </a:r>
            <a:r>
              <a:rPr lang="en-US" sz="2000" dirty="0" smtClean="0">
                <a:solidFill>
                  <a:srgbClr val="376092"/>
                </a:solidFill>
                <a:latin typeface="+mn-lt"/>
              </a:rPr>
              <a:t> </a:t>
            </a:r>
            <a:r>
              <a:rPr lang="en-US" sz="2000" b="1" dirty="0">
                <a:solidFill>
                  <a:srgbClr val="376092"/>
                </a:solidFill>
                <a:latin typeface="+mn-lt"/>
              </a:rPr>
              <a:t>used social media extensively </a:t>
            </a:r>
            <a:r>
              <a:rPr lang="en-US" sz="2000" dirty="0">
                <a:solidFill>
                  <a:srgbClr val="376092"/>
                </a:solidFill>
                <a:latin typeface="+mn-lt"/>
              </a:rPr>
              <a:t>to communicate broadly with </a:t>
            </a:r>
            <a:r>
              <a:rPr lang="en-US" sz="2000" dirty="0" smtClean="0">
                <a:solidFill>
                  <a:srgbClr val="376092"/>
                </a:solidFill>
                <a:latin typeface="+mn-lt"/>
              </a:rPr>
              <a:t>the public</a:t>
            </a:r>
            <a:r>
              <a:rPr lang="en-US" sz="2000" dirty="0">
                <a:solidFill>
                  <a:srgbClr val="376092"/>
                </a:solidFill>
                <a:latin typeface="+mn-lt"/>
              </a:rPr>
              <a:t>, media, and </a:t>
            </a:r>
            <a:r>
              <a:rPr lang="en-US" sz="2000" dirty="0" smtClean="0">
                <a:solidFill>
                  <a:srgbClr val="376092"/>
                </a:solidFill>
                <a:latin typeface="+mn-lt"/>
              </a:rPr>
              <a:t>others who </a:t>
            </a:r>
            <a:r>
              <a:rPr lang="en-US" sz="2000" b="1" dirty="0" smtClean="0">
                <a:solidFill>
                  <a:srgbClr val="376092"/>
                </a:solidFill>
                <a:latin typeface="+mn-lt"/>
              </a:rPr>
              <a:t>praised the timeliness </a:t>
            </a:r>
            <a:r>
              <a:rPr lang="en-US" sz="2000" b="1" dirty="0">
                <a:solidFill>
                  <a:srgbClr val="376092"/>
                </a:solidFill>
                <a:latin typeface="+mn-lt"/>
              </a:rPr>
              <a:t>of vital information disseminated </a:t>
            </a:r>
            <a:r>
              <a:rPr lang="en-US" sz="2000" dirty="0">
                <a:solidFill>
                  <a:srgbClr val="376092"/>
                </a:solidFill>
                <a:latin typeface="+mn-lt"/>
              </a:rPr>
              <a:t>in these creative ways, </a:t>
            </a:r>
            <a:r>
              <a:rPr lang="en-US" sz="2000" dirty="0" smtClean="0">
                <a:solidFill>
                  <a:srgbClr val="376092"/>
                </a:solidFill>
                <a:latin typeface="+mn-lt"/>
              </a:rPr>
              <a:t>e.g., Twitter</a:t>
            </a:r>
            <a:r>
              <a:rPr lang="en-US" sz="2000" dirty="0">
                <a:solidFill>
                  <a:srgbClr val="376092"/>
                </a:solidFill>
                <a:latin typeface="+mn-lt"/>
              </a:rPr>
              <a:t>, Facebook, </a:t>
            </a:r>
            <a:r>
              <a:rPr lang="en-US" sz="2000" dirty="0" smtClean="0">
                <a:solidFill>
                  <a:srgbClr val="376092"/>
                </a:solidFill>
                <a:latin typeface="+mn-lt"/>
              </a:rPr>
              <a:t>&amp; </a:t>
            </a:r>
            <a:r>
              <a:rPr lang="en-US" sz="2000" dirty="0" err="1" smtClean="0">
                <a:solidFill>
                  <a:srgbClr val="376092"/>
                </a:solidFill>
                <a:latin typeface="+mn-lt"/>
              </a:rPr>
              <a:t>NWSChat</a:t>
            </a:r>
            <a:r>
              <a:rPr lang="en-US" sz="2000" dirty="0" smtClean="0">
                <a:solidFill>
                  <a:srgbClr val="376092"/>
                </a:solidFill>
                <a:latin typeface="+mn-lt"/>
              </a:rPr>
              <a:t> (4 Best Practices). </a:t>
            </a:r>
            <a:endParaRPr lang="en-US" sz="2000" dirty="0">
              <a:solidFill>
                <a:srgbClr val="376092"/>
              </a:solidFill>
              <a:latin typeface="+mn-lt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05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2AF00CC-DAF1-504B-BA43-C45C7153DAF5}" type="slidenum">
              <a:rPr lang="en-US" sz="1200">
                <a:solidFill>
                  <a:schemeClr val="bg1"/>
                </a:solidFill>
                <a:latin typeface="Calibri" charset="0"/>
              </a:rPr>
              <a:pPr eaLnBrk="1" hangingPunct="1"/>
              <a:t>10</a:t>
            </a:fld>
            <a:endParaRPr lang="en-US" sz="1200" dirty="0">
              <a:solidFill>
                <a:schemeClr val="bg1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6318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01638" y="1057275"/>
            <a:ext cx="8366125" cy="461963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sz="2400" b="1" dirty="0" smtClean="0">
                <a:latin typeface="+mn-lt"/>
                <a:ea typeface="ＭＳ Ｐゴシック" pitchFamily="34" charset="-128"/>
                <a:cs typeface="+mn-cs"/>
              </a:rPr>
              <a:t>Results</a:t>
            </a:r>
            <a:endParaRPr lang="en-US" sz="2400" b="1" i="1" dirty="0">
              <a:latin typeface="+mn-lt"/>
              <a:ea typeface="ＭＳ Ｐゴシック" pitchFamily="34" charset="-128"/>
              <a:cs typeface="+mn-cs"/>
            </a:endParaRPr>
          </a:p>
        </p:txBody>
      </p:sp>
      <p:pic>
        <p:nvPicPr>
          <p:cNvPr id="39938" name="Picture 9" descr="noaa_sm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" y="177800"/>
            <a:ext cx="61436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05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90BB20F-BC5C-8846-B113-FBEC61E630AA}" type="slidenum">
              <a:rPr lang="en-US" sz="1200">
                <a:solidFill>
                  <a:schemeClr val="bg1"/>
                </a:solidFill>
                <a:latin typeface="Calibri" charset="0"/>
              </a:rPr>
              <a:pPr eaLnBrk="1" hangingPunct="1"/>
              <a:t>11</a:t>
            </a:fld>
            <a:endParaRPr lang="en-US" sz="120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819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7588"/>
          </a:xfrm>
        </p:spPr>
        <p:txBody>
          <a:bodyPr lIns="0" rIns="0" bIns="0" anchor="b"/>
          <a:lstStyle/>
          <a:p>
            <a:pPr>
              <a:defRPr/>
            </a:pPr>
            <a:r>
              <a:rPr lang="en-US" sz="3600" dirty="0" smtClean="0">
                <a:latin typeface="Calibri" charset="0"/>
                <a:ea typeface="ＭＳ Ｐゴシック" charset="0"/>
              </a:rPr>
              <a:t>Hurricane Irene</a:t>
            </a:r>
            <a:r>
              <a:rPr lang="en-US" sz="3600" dirty="0">
                <a:latin typeface="Calibri" charset="0"/>
                <a:ea typeface="ＭＳ Ｐゴシック" charset="0"/>
              </a:rPr>
              <a:t/>
            </a:r>
            <a:br>
              <a:rPr lang="en-US" sz="3600" dirty="0">
                <a:latin typeface="Calibri" charset="0"/>
                <a:ea typeface="ＭＳ Ｐゴシック" charset="0"/>
              </a:rPr>
            </a:br>
            <a:r>
              <a:rPr lang="en-US" sz="3200" dirty="0">
                <a:latin typeface="Calibri" charset="0"/>
                <a:ea typeface="ＭＳ Ｐゴシック" charset="0"/>
              </a:rPr>
              <a:t>Service Assessment</a:t>
            </a:r>
            <a:endParaRPr lang="en-US" sz="3600" dirty="0">
              <a:latin typeface="Calibri" charset="0"/>
              <a:ea typeface="ＭＳ Ｐゴシック" charset="0"/>
            </a:endParaRPr>
          </a:p>
        </p:txBody>
      </p:sp>
      <p:pic>
        <p:nvPicPr>
          <p:cNvPr id="39942" name="Picture 7" descr="Nws.eps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177800"/>
            <a:ext cx="6286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941916" y="1763452"/>
            <a:ext cx="7323667" cy="4078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Identified 6 Main Issues</a:t>
            </a:r>
          </a:p>
          <a:p>
            <a:pPr marL="914400" lvl="1" indent="-457200">
              <a:spcBef>
                <a:spcPts val="600"/>
              </a:spcBef>
              <a:buFont typeface="+mj-lt"/>
              <a:buAutoNum type="arabicParenR"/>
            </a:pP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Inundation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(Inland &amp; Coastal)</a:t>
            </a:r>
            <a:endParaRPr lang="en-US" sz="2800" i="1" dirty="0">
              <a:solidFill>
                <a:schemeClr val="accent1">
                  <a:lumMod val="75000"/>
                </a:schemeClr>
              </a:solidFill>
              <a:latin typeface="+mj-lt"/>
              <a:ea typeface="ＭＳ Ｐゴシック" pitchFamily="34" charset="-128"/>
            </a:endParaRPr>
          </a:p>
          <a:p>
            <a:pPr marL="914400" lvl="1" indent="-457200">
              <a:spcBef>
                <a:spcPts val="600"/>
              </a:spcBef>
              <a:buFont typeface="+mj-lt"/>
              <a:buAutoNum type="arabicParenR"/>
            </a:pP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Decision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Support Services </a:t>
            </a:r>
            <a:endParaRPr lang="en-US" sz="2800" dirty="0" smtClean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marL="914400" lvl="1" indent="-457200">
              <a:spcBef>
                <a:spcPts val="600"/>
              </a:spcBef>
              <a:buFont typeface="+mj-lt"/>
              <a:buAutoNum type="arabicParenR"/>
            </a:pP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Training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/Hiring</a:t>
            </a:r>
            <a:endParaRPr lang="en-US" sz="2800" i="1" dirty="0">
              <a:solidFill>
                <a:schemeClr val="accent1">
                  <a:lumMod val="75000"/>
                </a:schemeClr>
              </a:solidFill>
              <a:latin typeface="+mj-lt"/>
              <a:ea typeface="ＭＳ Ｐゴシック" pitchFamily="34" charset="-128"/>
            </a:endParaRPr>
          </a:p>
          <a:p>
            <a:pPr marL="914400" lvl="1" indent="-457200">
              <a:spcBef>
                <a:spcPts val="600"/>
              </a:spcBef>
              <a:buFont typeface="+mj-lt"/>
              <a:buAutoNum type="arabicParenR"/>
            </a:pP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Resiliency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(Backup/Communications)</a:t>
            </a:r>
            <a:endParaRPr lang="en-US" sz="2800" i="1" dirty="0">
              <a:solidFill>
                <a:schemeClr val="accent1">
                  <a:lumMod val="75000"/>
                </a:schemeClr>
              </a:solidFill>
              <a:latin typeface="+mj-lt"/>
              <a:ea typeface="ＭＳ Ｐゴシック" pitchFamily="34" charset="-128"/>
            </a:endParaRPr>
          </a:p>
          <a:p>
            <a:pPr marL="914400" lvl="1" indent="-457200">
              <a:spcBef>
                <a:spcPts val="600"/>
              </a:spcBef>
              <a:buFont typeface="+mj-lt"/>
              <a:buAutoNum type="arabicParenR"/>
            </a:pP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Safety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/Infrastructure</a:t>
            </a:r>
            <a:endParaRPr lang="en-US" sz="2800" i="1" dirty="0">
              <a:solidFill>
                <a:schemeClr val="accent1">
                  <a:lumMod val="75000"/>
                </a:schemeClr>
              </a:solidFill>
              <a:latin typeface="+mj-lt"/>
              <a:ea typeface="ＭＳ Ｐゴシック" pitchFamily="34" charset="-128"/>
            </a:endParaRPr>
          </a:p>
          <a:p>
            <a:pPr marL="914400" lvl="1" indent="-457200">
              <a:spcBef>
                <a:spcPts val="600"/>
              </a:spcBef>
              <a:buFont typeface="+mj-lt"/>
              <a:buAutoNum type="arabicParenR"/>
            </a:pP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Quality &amp; Availability of Data</a:t>
            </a:r>
            <a:endParaRPr lang="en-US" sz="2800" i="1" dirty="0" smtClean="0">
              <a:solidFill>
                <a:schemeClr val="accent1">
                  <a:lumMod val="75000"/>
                </a:schemeClr>
              </a:solidFill>
              <a:latin typeface="+mj-lt"/>
              <a:ea typeface="ＭＳ Ｐゴシック" pitchFamily="34" charset="-128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endParaRPr lang="en-US" sz="28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507350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6-11 at 1.53.35 PM.pn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4213" y="1671959"/>
            <a:ext cx="3298726" cy="4796603"/>
          </a:xfrm>
          <a:prstGeom prst="rect">
            <a:avLst/>
          </a:prstGeom>
        </p:spPr>
      </p:pic>
      <p:pic>
        <p:nvPicPr>
          <p:cNvPr id="3" name="Picture 2" descr="Vermont_flood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957" y="1672771"/>
            <a:ext cx="4204377" cy="2199758"/>
          </a:xfrm>
          <a:prstGeom prst="rect">
            <a:avLst/>
          </a:prstGeom>
        </p:spPr>
      </p:pic>
      <p:pic>
        <p:nvPicPr>
          <p:cNvPr id="5" name="Picture 4" descr="Outer_Banks_close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053" y="3905607"/>
            <a:ext cx="4207037" cy="2642757"/>
          </a:xfrm>
          <a:prstGeom prst="rect">
            <a:avLst/>
          </a:prstGeom>
        </p:spPr>
      </p:pic>
      <p:pic>
        <p:nvPicPr>
          <p:cNvPr id="6" name="Picture 5" descr="Flood records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2293" y="1656824"/>
            <a:ext cx="3719284" cy="480435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01638" y="1057275"/>
            <a:ext cx="8366125" cy="461665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sz="2400" b="1" dirty="0" smtClean="0">
                <a:latin typeface="+mn-lt"/>
              </a:rPr>
              <a:t>(1) Inundation </a:t>
            </a:r>
            <a:r>
              <a:rPr lang="en-US" sz="2400" b="1" dirty="0">
                <a:latin typeface="+mn-lt"/>
              </a:rPr>
              <a:t>(Inland &amp; Coastal)</a:t>
            </a:r>
            <a:endParaRPr lang="en-US" sz="2400" b="1" i="1" dirty="0">
              <a:latin typeface="+mn-lt"/>
              <a:ea typeface="ＭＳ Ｐゴシック" pitchFamily="34" charset="-128"/>
              <a:cs typeface="+mn-cs"/>
            </a:endParaRPr>
          </a:p>
        </p:txBody>
      </p:sp>
      <p:pic>
        <p:nvPicPr>
          <p:cNvPr id="39938" name="Picture 9" descr="noaa_sm.gif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" y="177800"/>
            <a:ext cx="61436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05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90BB20F-BC5C-8846-B113-FBEC61E630AA}" type="slidenum">
              <a:rPr lang="en-US" sz="1200">
                <a:solidFill>
                  <a:schemeClr val="bg1"/>
                </a:solidFill>
                <a:latin typeface="Calibri" charset="0"/>
              </a:rPr>
              <a:pPr eaLnBrk="1" hangingPunct="1"/>
              <a:t>12</a:t>
            </a:fld>
            <a:endParaRPr lang="en-US" sz="120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819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7588"/>
          </a:xfrm>
        </p:spPr>
        <p:txBody>
          <a:bodyPr lIns="0" rIns="0" bIns="0" anchor="b"/>
          <a:lstStyle/>
          <a:p>
            <a:pPr>
              <a:defRPr/>
            </a:pPr>
            <a:r>
              <a:rPr lang="en-US" sz="3600" dirty="0" smtClean="0">
                <a:latin typeface="Calibri" charset="0"/>
                <a:ea typeface="ＭＳ Ｐゴシック" charset="0"/>
              </a:rPr>
              <a:t>Hurricane Irene</a:t>
            </a:r>
            <a:r>
              <a:rPr lang="en-US" sz="3600" dirty="0">
                <a:latin typeface="Calibri" charset="0"/>
                <a:ea typeface="ＭＳ Ｐゴシック" charset="0"/>
              </a:rPr>
              <a:t/>
            </a:r>
            <a:br>
              <a:rPr lang="en-US" sz="3600" dirty="0">
                <a:latin typeface="Calibri" charset="0"/>
                <a:ea typeface="ＭＳ Ｐゴシック" charset="0"/>
              </a:rPr>
            </a:br>
            <a:r>
              <a:rPr lang="en-US" sz="3200" dirty="0">
                <a:latin typeface="Calibri" charset="0"/>
                <a:ea typeface="ＭＳ Ｐゴシック" charset="0"/>
              </a:rPr>
              <a:t>Service Assessment</a:t>
            </a:r>
            <a:endParaRPr lang="en-US" sz="3600" dirty="0">
              <a:latin typeface="Calibri" charset="0"/>
              <a:ea typeface="ＭＳ Ｐゴシック" charset="0"/>
            </a:endParaRPr>
          </a:p>
        </p:txBody>
      </p:sp>
      <p:pic>
        <p:nvPicPr>
          <p:cNvPr id="39942" name="Picture 7" descr="Nws.eps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177800"/>
            <a:ext cx="6286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5382846" y="6467231"/>
            <a:ext cx="2639648" cy="276409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400" i="1" dirty="0" smtClean="0">
                <a:solidFill>
                  <a:schemeClr val="tx1"/>
                </a:solidFill>
              </a:rPr>
              <a:t>Resident, Rochester, VT</a:t>
            </a:r>
            <a:endParaRPr lang="en-US" sz="1400" i="1" dirty="0">
              <a:solidFill>
                <a:schemeClr val="tx1"/>
              </a:solidFill>
            </a:endParaRPr>
          </a:p>
        </p:txBody>
      </p:sp>
      <p:pic>
        <p:nvPicPr>
          <p:cNvPr id="8" name="BTV_Rochester_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374469" y="6430945"/>
            <a:ext cx="351970" cy="35197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503611" y="1680294"/>
            <a:ext cx="3761154" cy="1729156"/>
            <a:chOff x="508000" y="2686538"/>
            <a:chExt cx="3389923" cy="1475154"/>
          </a:xfrm>
        </p:grpSpPr>
        <p:sp>
          <p:nvSpPr>
            <p:cNvPr id="13" name="Rounded Rectangular Callout 12"/>
            <p:cNvSpPr/>
            <p:nvPr/>
          </p:nvSpPr>
          <p:spPr>
            <a:xfrm>
              <a:off x="508000" y="2686538"/>
              <a:ext cx="3389923" cy="1475154"/>
            </a:xfrm>
            <a:prstGeom prst="wedgeRoundRectCallout">
              <a:avLst>
                <a:gd name="adj1" fmla="val -45768"/>
                <a:gd name="adj2" fmla="val 69280"/>
                <a:gd name="adj3" fmla="val 16667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05692" y="2789759"/>
              <a:ext cx="3204308" cy="12603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i="1" dirty="0"/>
                <a:t>“I needed someone to tap me on the shoulder and say ‘hey, pay attention up north - the flooding is going to be really bad!!’ “</a:t>
              </a:r>
              <a:r>
                <a:rPr lang="en-US" dirty="0"/>
                <a:t> - FEMA Region I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503611" y="4278766"/>
            <a:ext cx="3761154" cy="1754327"/>
            <a:chOff x="508000" y="2681417"/>
            <a:chExt cx="3389923" cy="1496627"/>
          </a:xfrm>
        </p:grpSpPr>
        <p:sp>
          <p:nvSpPr>
            <p:cNvPr id="20" name="Rounded Rectangular Callout 19"/>
            <p:cNvSpPr/>
            <p:nvPr/>
          </p:nvSpPr>
          <p:spPr>
            <a:xfrm>
              <a:off x="508000" y="2686538"/>
              <a:ext cx="3389923" cy="1475154"/>
            </a:xfrm>
            <a:prstGeom prst="wedgeRoundRectCallout">
              <a:avLst>
                <a:gd name="adj1" fmla="val -43690"/>
                <a:gd name="adj2" fmla="val 68715"/>
                <a:gd name="adj3" fmla="val 16667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05692" y="2681417"/>
              <a:ext cx="3260536" cy="14966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“</a:t>
              </a:r>
              <a:r>
                <a:rPr lang="en-US" i="1" dirty="0"/>
                <a:t>Surge: we said ‘5-7' but it was higher.  Worst ever in Pamlico </a:t>
              </a:r>
              <a:r>
                <a:rPr lang="en-US" i="1" dirty="0" smtClean="0"/>
                <a:t>Sound… </a:t>
              </a:r>
              <a:r>
                <a:rPr lang="en-US" i="1" dirty="0"/>
                <a:t>People are fixated on the category - this one shocked some </a:t>
              </a:r>
              <a:r>
                <a:rPr lang="en-US" i="1" dirty="0" smtClean="0"/>
                <a:t>folks</a:t>
              </a:r>
              <a:r>
                <a:rPr lang="en-US" dirty="0" smtClean="0"/>
                <a:t>.</a:t>
              </a:r>
              <a:r>
                <a:rPr lang="en-US" dirty="0"/>
                <a:t>”  - </a:t>
              </a:r>
              <a:r>
                <a:rPr lang="en-US" dirty="0" smtClean="0"/>
                <a:t>NC Broadcast </a:t>
              </a:r>
              <a:r>
                <a:rPr lang="en-US" dirty="0"/>
                <a:t>Meteorologist 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674078" y="3536462"/>
            <a:ext cx="12821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Waitsfield, VT</a:t>
            </a:r>
            <a:endParaRPr lang="en-US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693616" y="6193693"/>
            <a:ext cx="1322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Rodanthe</a:t>
            </a:r>
            <a:r>
              <a:rPr lang="en-US" sz="1400" dirty="0" smtClean="0"/>
              <a:t>, NC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566545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86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86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01638" y="1036638"/>
            <a:ext cx="8366125" cy="461962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sz="2400" b="1" dirty="0" smtClean="0">
                <a:latin typeface="+mn-lt"/>
              </a:rPr>
              <a:t>(1) Inundation </a:t>
            </a:r>
            <a:r>
              <a:rPr lang="en-US" sz="2400" b="1" dirty="0">
                <a:latin typeface="+mn-lt"/>
              </a:rPr>
              <a:t>(Inland &amp; Coastal)</a:t>
            </a:r>
            <a:endParaRPr lang="en-US" sz="2400" b="1" i="1" dirty="0">
              <a:latin typeface="+mn-lt"/>
              <a:ea typeface="ＭＳ Ｐゴシック" pitchFamily="34" charset="-128"/>
            </a:endParaRPr>
          </a:p>
        </p:txBody>
      </p:sp>
      <p:pic>
        <p:nvPicPr>
          <p:cNvPr id="35843" name="Picture 9" descr="noaa_sm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" y="177800"/>
            <a:ext cx="61436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05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01FEAAB-2E14-7F4B-A40B-0C09E51E540A}" type="slidenum">
              <a:rPr lang="en-US" sz="1200">
                <a:solidFill>
                  <a:schemeClr val="bg1"/>
                </a:solidFill>
                <a:latin typeface="Calibri" charset="0"/>
              </a:rPr>
              <a:pPr eaLnBrk="1" hangingPunct="1"/>
              <a:t>13</a:t>
            </a:fld>
            <a:endParaRPr lang="en-US" sz="120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615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7588"/>
          </a:xfrm>
        </p:spPr>
        <p:txBody>
          <a:bodyPr lIns="0" rIns="0" bIns="0" anchor="b"/>
          <a:lstStyle/>
          <a:p>
            <a:pPr>
              <a:defRPr/>
            </a:pPr>
            <a:r>
              <a:rPr lang="en-US" sz="3600" dirty="0" smtClean="0">
                <a:latin typeface="Calibri" charset="0"/>
                <a:ea typeface="ＭＳ Ｐゴシック" charset="0"/>
              </a:rPr>
              <a:t>Hurricane Irene</a:t>
            </a:r>
            <a:r>
              <a:rPr lang="en-US" sz="3600" dirty="0">
                <a:latin typeface="Calibri" charset="0"/>
                <a:ea typeface="ＭＳ Ｐゴシック" charset="0"/>
              </a:rPr>
              <a:t/>
            </a:r>
            <a:br>
              <a:rPr lang="en-US" sz="3600" dirty="0">
                <a:latin typeface="Calibri" charset="0"/>
                <a:ea typeface="ＭＳ Ｐゴシック" charset="0"/>
              </a:rPr>
            </a:br>
            <a:r>
              <a:rPr lang="en-US" sz="3200" dirty="0">
                <a:latin typeface="Calibri" charset="0"/>
                <a:ea typeface="ＭＳ Ｐゴシック" charset="0"/>
              </a:rPr>
              <a:t>Service Assessment</a:t>
            </a:r>
            <a:endParaRPr lang="en-US" sz="3600" dirty="0">
              <a:latin typeface="Calibri" charset="0"/>
              <a:ea typeface="ＭＳ Ｐゴシック" charset="0"/>
            </a:endParaRPr>
          </a:p>
        </p:txBody>
      </p:sp>
      <p:pic>
        <p:nvPicPr>
          <p:cNvPr id="35851" name="Picture 7" descr="Nws.eps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177800"/>
            <a:ext cx="6286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418" y="1608062"/>
            <a:ext cx="3527454" cy="23493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418" y="4305204"/>
            <a:ext cx="3528182" cy="23521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1332" y="1608062"/>
            <a:ext cx="3528182" cy="23521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1332" y="4012596"/>
            <a:ext cx="3528182" cy="264472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11499" y="1637043"/>
            <a:ext cx="1501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j-lt"/>
              </a:rPr>
              <a:t>Toa Baja, PR</a:t>
            </a:r>
            <a:endParaRPr lang="en-US" sz="2000" dirty="0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23312" y="4003344"/>
            <a:ext cx="1762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376092"/>
                </a:solidFill>
                <a:latin typeface="+mj-lt"/>
              </a:rPr>
              <a:t>East Haven, CT</a:t>
            </a:r>
            <a:endParaRPr lang="en-US" sz="2000" dirty="0">
              <a:solidFill>
                <a:srgbClr val="376092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72595" y="1646814"/>
            <a:ext cx="1800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j-lt"/>
              </a:rPr>
              <a:t>Manhattan, NY</a:t>
            </a:r>
            <a:endParaRPr lang="en-US" sz="2000" dirty="0"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40541" y="4310464"/>
            <a:ext cx="15127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j-lt"/>
              </a:rPr>
              <a:t>Paterson, NJ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40296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724774" y="3507154"/>
            <a:ext cx="2405183" cy="556846"/>
            <a:chOff x="5929923" y="3497385"/>
            <a:chExt cx="2405183" cy="556846"/>
          </a:xfrm>
        </p:grpSpPr>
        <p:sp>
          <p:nvSpPr>
            <p:cNvPr id="12" name="Rounded Rectangle 11"/>
            <p:cNvSpPr/>
            <p:nvPr/>
          </p:nvSpPr>
          <p:spPr>
            <a:xfrm>
              <a:off x="5929923" y="3624386"/>
              <a:ext cx="2405183" cy="322384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400" i="1" dirty="0" smtClean="0">
                  <a:solidFill>
                    <a:schemeClr val="tx1"/>
                  </a:solidFill>
                </a:rPr>
                <a:t>John </a:t>
              </a:r>
              <a:r>
                <a:rPr lang="en-US" sz="1400" i="1" dirty="0" err="1" smtClean="0">
                  <a:solidFill>
                    <a:schemeClr val="tx1"/>
                  </a:solidFill>
                </a:rPr>
                <a:t>Juskie</a:t>
              </a:r>
              <a:r>
                <a:rPr lang="en-US" sz="1400" i="1" dirty="0" smtClean="0">
                  <a:solidFill>
                    <a:schemeClr val="tx1"/>
                  </a:solidFill>
                </a:rPr>
                <a:t>, FEMA</a:t>
              </a:r>
              <a:endParaRPr lang="en-US" sz="1400" i="1" dirty="0">
                <a:solidFill>
                  <a:schemeClr val="tx1"/>
                </a:solidFill>
              </a:endParaRPr>
            </a:p>
          </p:txBody>
        </p:sp>
        <p:pic>
          <p:nvPicPr>
            <p:cNvPr id="2" name="Picture 1" descr="3f03de1-1.jp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11089" y="3497385"/>
              <a:ext cx="453826" cy="556846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401638" y="1057275"/>
            <a:ext cx="8366125" cy="461665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sz="2400" b="1" dirty="0" smtClean="0">
                <a:solidFill>
                  <a:srgbClr val="FFFFFF"/>
                </a:solidFill>
                <a:latin typeface="Calibri"/>
              </a:rPr>
              <a:t>(2) Decision Support Services – HLT</a:t>
            </a:r>
            <a:endParaRPr lang="en-US" sz="2400" b="1" i="1" dirty="0">
              <a:latin typeface="+mn-lt"/>
              <a:ea typeface="ＭＳ Ｐゴシック" pitchFamily="34" charset="-128"/>
              <a:cs typeface="+mn-cs"/>
            </a:endParaRPr>
          </a:p>
        </p:txBody>
      </p:sp>
      <p:pic>
        <p:nvPicPr>
          <p:cNvPr id="39938" name="Picture 9" descr="noaa_sm.gi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" y="177800"/>
            <a:ext cx="61436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05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90BB20F-BC5C-8846-B113-FBEC61E630AA}" type="slidenum">
              <a:rPr lang="en-US" sz="1200">
                <a:solidFill>
                  <a:schemeClr val="bg1"/>
                </a:solidFill>
                <a:latin typeface="Calibri" charset="0"/>
              </a:rPr>
              <a:pPr eaLnBrk="1" hangingPunct="1"/>
              <a:t>14</a:t>
            </a:fld>
            <a:endParaRPr lang="en-US" sz="120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819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7588"/>
          </a:xfrm>
        </p:spPr>
        <p:txBody>
          <a:bodyPr lIns="0" rIns="0" bIns="0" anchor="b"/>
          <a:lstStyle/>
          <a:p>
            <a:pPr>
              <a:defRPr/>
            </a:pPr>
            <a:r>
              <a:rPr lang="en-US" sz="3600" dirty="0" smtClean="0">
                <a:latin typeface="Calibri" charset="0"/>
                <a:ea typeface="ＭＳ Ｐゴシック" charset="0"/>
              </a:rPr>
              <a:t>Hurricane Irene</a:t>
            </a:r>
            <a:r>
              <a:rPr lang="en-US" sz="3600" dirty="0">
                <a:latin typeface="Calibri" charset="0"/>
                <a:ea typeface="ＭＳ Ｐゴシック" charset="0"/>
              </a:rPr>
              <a:t/>
            </a:r>
            <a:br>
              <a:rPr lang="en-US" sz="3600" dirty="0">
                <a:latin typeface="Calibri" charset="0"/>
                <a:ea typeface="ＭＳ Ｐゴシック" charset="0"/>
              </a:rPr>
            </a:br>
            <a:r>
              <a:rPr lang="en-US" sz="3200" dirty="0">
                <a:latin typeface="Calibri" charset="0"/>
                <a:ea typeface="ＭＳ Ｐゴシック" charset="0"/>
              </a:rPr>
              <a:t>Service Assessment</a:t>
            </a:r>
            <a:endParaRPr lang="en-US" sz="3600" dirty="0">
              <a:latin typeface="Calibri" charset="0"/>
              <a:ea typeface="ＭＳ Ｐゴシック" charset="0"/>
            </a:endParaRPr>
          </a:p>
        </p:txBody>
      </p:sp>
      <p:pic>
        <p:nvPicPr>
          <p:cNvPr id="39942" name="Picture 7" descr="Nws.eps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177800"/>
            <a:ext cx="6286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IMG_2819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2652" y="4055159"/>
            <a:ext cx="4109138" cy="2739425"/>
          </a:xfrm>
          <a:prstGeom prst="rect">
            <a:avLst/>
          </a:prstGeom>
        </p:spPr>
      </p:pic>
      <p:pic>
        <p:nvPicPr>
          <p:cNvPr id="16" name="Picture 15" descr="IMG_2640.JP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867" y="1578441"/>
            <a:ext cx="4107301" cy="273819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768888" y="1599874"/>
            <a:ext cx="3935497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rgbClr val="376092"/>
                </a:solidFill>
              </a:rPr>
              <a:t>D</a:t>
            </a:r>
            <a:r>
              <a:rPr lang="en-US" dirty="0" smtClean="0">
                <a:solidFill>
                  <a:srgbClr val="376092"/>
                </a:solidFill>
              </a:rPr>
              <a:t>eveloped after </a:t>
            </a:r>
            <a:r>
              <a:rPr lang="en-US" dirty="0">
                <a:solidFill>
                  <a:srgbClr val="376092"/>
                </a:solidFill>
              </a:rPr>
              <a:t>1995 </a:t>
            </a:r>
            <a:r>
              <a:rPr lang="en-US" dirty="0" smtClean="0">
                <a:solidFill>
                  <a:srgbClr val="376092"/>
                </a:solidFill>
              </a:rPr>
              <a:t>season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376092"/>
                </a:solidFill>
              </a:rPr>
              <a:t>Manage DSS FEMA requirements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376092"/>
                </a:solidFill>
              </a:rPr>
              <a:t>Provides VTC </a:t>
            </a:r>
            <a:r>
              <a:rPr lang="en-US" dirty="0">
                <a:solidFill>
                  <a:srgbClr val="376092"/>
                </a:solidFill>
              </a:rPr>
              <a:t>briefing </a:t>
            </a:r>
            <a:r>
              <a:rPr lang="en-US" dirty="0" smtClean="0">
                <a:solidFill>
                  <a:srgbClr val="376092"/>
                </a:solidFill>
              </a:rPr>
              <a:t>to FEMA during </a:t>
            </a:r>
            <a:r>
              <a:rPr lang="en-US" dirty="0">
                <a:solidFill>
                  <a:srgbClr val="376092"/>
                </a:solidFill>
              </a:rPr>
              <a:t>a major </a:t>
            </a:r>
            <a:r>
              <a:rPr lang="en-US" dirty="0" smtClean="0">
                <a:solidFill>
                  <a:srgbClr val="376092"/>
                </a:solidFill>
              </a:rPr>
              <a:t>TC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rgbClr val="376092"/>
                </a:solidFill>
              </a:rPr>
              <a:t>HLT </a:t>
            </a:r>
            <a:r>
              <a:rPr lang="en-US" dirty="0" smtClean="0">
                <a:solidFill>
                  <a:srgbClr val="376092"/>
                </a:solidFill>
              </a:rPr>
              <a:t>staffed </a:t>
            </a:r>
            <a:r>
              <a:rPr lang="en-US" dirty="0">
                <a:solidFill>
                  <a:srgbClr val="376092"/>
                </a:solidFill>
              </a:rPr>
              <a:t>by FEMA to facilitate </a:t>
            </a:r>
            <a:r>
              <a:rPr lang="en-US" dirty="0" smtClean="0">
                <a:solidFill>
                  <a:srgbClr val="376092"/>
                </a:solidFill>
              </a:rPr>
              <a:t>coordination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53277" y="4441139"/>
            <a:ext cx="3696147" cy="2108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376092"/>
                </a:solidFill>
              </a:rPr>
              <a:t>Plays </a:t>
            </a:r>
            <a:r>
              <a:rPr lang="en-US" dirty="0">
                <a:solidFill>
                  <a:srgbClr val="376092"/>
                </a:solidFill>
              </a:rPr>
              <a:t>critical role </a:t>
            </a:r>
            <a:r>
              <a:rPr lang="en-US" dirty="0" smtClean="0">
                <a:solidFill>
                  <a:srgbClr val="376092"/>
                </a:solidFill>
              </a:rPr>
              <a:t>in effective </a:t>
            </a:r>
            <a:r>
              <a:rPr lang="en-US" dirty="0">
                <a:solidFill>
                  <a:srgbClr val="376092"/>
                </a:solidFill>
              </a:rPr>
              <a:t>relationship between FEMA </a:t>
            </a:r>
            <a:r>
              <a:rPr lang="en-US" dirty="0" smtClean="0">
                <a:solidFill>
                  <a:srgbClr val="376092"/>
                </a:solidFill>
              </a:rPr>
              <a:t>&amp; NHC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376092"/>
                </a:solidFill>
              </a:rPr>
              <a:t>NHC Director worked </a:t>
            </a:r>
            <a:r>
              <a:rPr lang="en-US" dirty="0">
                <a:solidFill>
                  <a:srgbClr val="376092"/>
                </a:solidFill>
              </a:rPr>
              <a:t>with </a:t>
            </a:r>
            <a:r>
              <a:rPr lang="en-US" dirty="0" smtClean="0">
                <a:solidFill>
                  <a:srgbClr val="376092"/>
                </a:solidFill>
              </a:rPr>
              <a:t>HLT </a:t>
            </a:r>
            <a:r>
              <a:rPr lang="en-US" dirty="0">
                <a:solidFill>
                  <a:srgbClr val="376092"/>
                </a:solidFill>
              </a:rPr>
              <a:t>lead to prepare appropriate graphics to highlight the potential storm impacts for </a:t>
            </a:r>
            <a:r>
              <a:rPr lang="en-US" dirty="0" smtClean="0">
                <a:solidFill>
                  <a:srgbClr val="376092"/>
                </a:solidFill>
              </a:rPr>
              <a:t>VTC</a:t>
            </a:r>
          </a:p>
        </p:txBody>
      </p:sp>
      <p:pic>
        <p:nvPicPr>
          <p:cNvPr id="23" name="FEMA_John_Juske_NH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97761" y="3568095"/>
            <a:ext cx="376162" cy="37616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807164" y="2932147"/>
            <a:ext cx="3037742" cy="947566"/>
            <a:chOff x="4494913" y="2375416"/>
            <a:chExt cx="3037742" cy="947566"/>
          </a:xfrm>
        </p:grpSpPr>
        <p:sp>
          <p:nvSpPr>
            <p:cNvPr id="19" name="Rounded Rectangular Callout 18"/>
            <p:cNvSpPr/>
            <p:nvPr/>
          </p:nvSpPr>
          <p:spPr>
            <a:xfrm>
              <a:off x="4494913" y="2383499"/>
              <a:ext cx="3029044" cy="939483"/>
            </a:xfrm>
            <a:prstGeom prst="wedgeRoundRectCallout">
              <a:avLst>
                <a:gd name="adj1" fmla="val 81157"/>
                <a:gd name="adj2" fmla="val 47058"/>
                <a:gd name="adj3" fmla="val 16667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559812" y="2375416"/>
              <a:ext cx="2972843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i="1" dirty="0">
                  <a:latin typeface="+mn-lt"/>
                </a:rPr>
                <a:t>“Bill Read gets it!”</a:t>
              </a:r>
              <a:r>
                <a:rPr lang="en-US" dirty="0">
                  <a:latin typeface="+mn-lt"/>
                </a:rPr>
                <a:t>  </a:t>
              </a:r>
              <a:r>
                <a:rPr lang="en-US" dirty="0" smtClean="0">
                  <a:latin typeface="+mn-lt"/>
                </a:rPr>
                <a:t>– Russ </a:t>
              </a:r>
              <a:r>
                <a:rPr lang="en-US" dirty="0">
                  <a:latin typeface="+mn-lt"/>
                </a:rPr>
                <a:t>Washington, Director of the National Watch Center, FEMA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4346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4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434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01638" y="1057275"/>
            <a:ext cx="8366125" cy="461665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sz="2400" b="1" dirty="0" smtClean="0">
                <a:solidFill>
                  <a:srgbClr val="FFFFFF"/>
                </a:solidFill>
                <a:latin typeface="Calibri"/>
              </a:rPr>
              <a:t>(2) Decision </a:t>
            </a:r>
            <a:r>
              <a:rPr lang="en-US" sz="2400" b="1" dirty="0">
                <a:solidFill>
                  <a:srgbClr val="FFFFFF"/>
                </a:solidFill>
                <a:latin typeface="Calibri"/>
              </a:rPr>
              <a:t>Support </a:t>
            </a:r>
            <a:r>
              <a:rPr lang="en-US" sz="2400" b="1" dirty="0" smtClean="0">
                <a:solidFill>
                  <a:srgbClr val="FFFFFF"/>
                </a:solidFill>
                <a:latin typeface="Calibri"/>
              </a:rPr>
              <a:t>Services – Embedded Mets</a:t>
            </a:r>
            <a:endParaRPr lang="en-US" sz="2400" b="1" i="1" dirty="0">
              <a:latin typeface="+mn-lt"/>
              <a:ea typeface="ＭＳ Ｐゴシック" pitchFamily="34" charset="-128"/>
              <a:cs typeface="+mn-cs"/>
            </a:endParaRPr>
          </a:p>
        </p:txBody>
      </p:sp>
      <p:pic>
        <p:nvPicPr>
          <p:cNvPr id="39938" name="Picture 9" descr="noaa_sm.gi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" y="177800"/>
            <a:ext cx="61436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05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90BB20F-BC5C-8846-B113-FBEC61E630AA}" type="slidenum">
              <a:rPr lang="en-US" sz="1200">
                <a:solidFill>
                  <a:schemeClr val="bg1"/>
                </a:solidFill>
                <a:latin typeface="Calibri" charset="0"/>
              </a:rPr>
              <a:pPr eaLnBrk="1" hangingPunct="1"/>
              <a:t>15</a:t>
            </a:fld>
            <a:endParaRPr lang="en-US" sz="120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819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7588"/>
          </a:xfrm>
        </p:spPr>
        <p:txBody>
          <a:bodyPr lIns="0" rIns="0" bIns="0" anchor="b">
            <a:normAutofit/>
          </a:bodyPr>
          <a:lstStyle/>
          <a:p>
            <a:pPr>
              <a:defRPr/>
            </a:pPr>
            <a:r>
              <a:rPr lang="en-US" sz="3600" dirty="0" smtClean="0">
                <a:latin typeface="Calibri" charset="0"/>
                <a:ea typeface="ＭＳ Ｐゴシック" charset="0"/>
              </a:rPr>
              <a:t>Hurricane Irene</a:t>
            </a:r>
            <a:r>
              <a:rPr lang="en-US" sz="3600" dirty="0">
                <a:latin typeface="Calibri" charset="0"/>
                <a:ea typeface="ＭＳ Ｐゴシック" charset="0"/>
              </a:rPr>
              <a:t/>
            </a:r>
            <a:br>
              <a:rPr lang="en-US" sz="3600" dirty="0">
                <a:latin typeface="Calibri" charset="0"/>
                <a:ea typeface="ＭＳ Ｐゴシック" charset="0"/>
              </a:rPr>
            </a:br>
            <a:r>
              <a:rPr lang="en-US" sz="3200" dirty="0">
                <a:latin typeface="Calibri" charset="0"/>
                <a:ea typeface="ＭＳ Ｐゴシック" charset="0"/>
              </a:rPr>
              <a:t>Service Assessment</a:t>
            </a:r>
            <a:endParaRPr lang="en-US" sz="3600" dirty="0">
              <a:latin typeface="Calibri" charset="0"/>
              <a:ea typeface="ＭＳ Ｐゴシック" charset="0"/>
            </a:endParaRPr>
          </a:p>
        </p:txBody>
      </p:sp>
      <p:pic>
        <p:nvPicPr>
          <p:cNvPr id="39942" name="Picture 7" descr="Nws.eps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177800"/>
            <a:ext cx="6286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nyc.gov/html/oem/html/news/biennial2011/img/slide-images/1-11_EyeingtheStorm2_L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1352" y="1614002"/>
            <a:ext cx="6544733" cy="490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YCOEM_DSS.mo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66626" y="6068315"/>
            <a:ext cx="334660" cy="33466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27541" y="6183920"/>
            <a:ext cx="3313722" cy="644769"/>
            <a:chOff x="595924" y="6242534"/>
            <a:chExt cx="3313722" cy="644769"/>
          </a:xfrm>
        </p:grpSpPr>
        <p:sp>
          <p:nvSpPr>
            <p:cNvPr id="9" name="Rounded Rectangle 8"/>
            <p:cNvSpPr/>
            <p:nvPr/>
          </p:nvSpPr>
          <p:spPr>
            <a:xfrm>
              <a:off x="595924" y="6428154"/>
              <a:ext cx="3313722" cy="305715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400" i="1" dirty="0" smtClean="0">
                  <a:solidFill>
                    <a:schemeClr val="tx1"/>
                  </a:solidFill>
                </a:rPr>
                <a:t>Commissioner Joe Bruno, NYC OEM</a:t>
              </a:r>
              <a:endParaRPr lang="en-US" sz="1400" i="1" dirty="0">
                <a:solidFill>
                  <a:schemeClr val="tx1"/>
                </a:solidFill>
              </a:endParaRPr>
            </a:p>
          </p:txBody>
        </p:sp>
        <p:pic>
          <p:nvPicPr>
            <p:cNvPr id="3" name="Picture 2" descr="383_070919_anniversary.jpg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9785" y="6242534"/>
              <a:ext cx="461597" cy="644769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6389078" y="6174155"/>
            <a:ext cx="10225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NYC OEM</a:t>
            </a:r>
            <a:endParaRPr lang="en-US" sz="14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4173080" y="4628434"/>
            <a:ext cx="3511707" cy="1477328"/>
            <a:chOff x="4494913" y="2375416"/>
            <a:chExt cx="3511707" cy="1477328"/>
          </a:xfrm>
        </p:grpSpPr>
        <p:sp>
          <p:nvSpPr>
            <p:cNvPr id="15" name="Rounded Rectangular Callout 14"/>
            <p:cNvSpPr/>
            <p:nvPr/>
          </p:nvSpPr>
          <p:spPr>
            <a:xfrm>
              <a:off x="4494913" y="2383499"/>
              <a:ext cx="3490050" cy="1444019"/>
            </a:xfrm>
            <a:prstGeom prst="wedgeRoundRectCallout">
              <a:avLst>
                <a:gd name="adj1" fmla="val -63353"/>
                <a:gd name="adj2" fmla="val 67540"/>
                <a:gd name="adj3" fmla="val 16667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497994" y="2375416"/>
              <a:ext cx="3508626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i="1" dirty="0">
                  <a:latin typeface="+mn-lt"/>
                </a:rPr>
                <a:t>“The most important point I can communicate is the importance of having an Incident Meteorologist on-site.”  –</a:t>
              </a:r>
              <a:r>
                <a:rPr lang="en-US" dirty="0" smtClean="0">
                  <a:latin typeface="+mn-lt"/>
                </a:rPr>
                <a:t>NYC OEM </a:t>
              </a:r>
              <a:r>
                <a:rPr lang="en-US" dirty="0">
                  <a:latin typeface="+mn-lt"/>
                </a:rPr>
                <a:t>Commissioner Joe Bruno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939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0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021383" y="5783392"/>
            <a:ext cx="2829168" cy="664306"/>
            <a:chOff x="4933462" y="6086231"/>
            <a:chExt cx="2829168" cy="664306"/>
          </a:xfrm>
        </p:grpSpPr>
        <p:sp>
          <p:nvSpPr>
            <p:cNvPr id="19" name="Rounded Rectangle 18"/>
            <p:cNvSpPr/>
            <p:nvPr/>
          </p:nvSpPr>
          <p:spPr>
            <a:xfrm>
              <a:off x="4933462" y="6232769"/>
              <a:ext cx="2829168" cy="348700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400" i="1" dirty="0" smtClean="0">
                  <a:solidFill>
                    <a:schemeClr val="tx1"/>
                  </a:solidFill>
                </a:rPr>
                <a:t>Russell Washington, FEMA</a:t>
              </a:r>
              <a:endParaRPr lang="en-US" sz="1400" i="1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 descr="1af919b.jpg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40365" y="6086231"/>
              <a:ext cx="496481" cy="664306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1084386" y="5998309"/>
            <a:ext cx="2413004" cy="654540"/>
            <a:chOff x="1359798" y="6076461"/>
            <a:chExt cx="2420895" cy="654540"/>
          </a:xfrm>
        </p:grpSpPr>
        <p:sp>
          <p:nvSpPr>
            <p:cNvPr id="16" name="Rounded Rectangle 15"/>
            <p:cNvSpPr/>
            <p:nvPr/>
          </p:nvSpPr>
          <p:spPr>
            <a:xfrm>
              <a:off x="1359798" y="6281615"/>
              <a:ext cx="2420895" cy="312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400" i="1" dirty="0" smtClean="0">
                  <a:solidFill>
                    <a:schemeClr val="tx1"/>
                  </a:solidFill>
                </a:rPr>
                <a:t>Jim Lee, MIC LWX</a:t>
              </a:r>
              <a:endParaRPr lang="en-US" sz="1400" i="1" dirty="0">
                <a:solidFill>
                  <a:schemeClr val="tx1"/>
                </a:solidFill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13613" y="6076461"/>
              <a:ext cx="473548" cy="654540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4136570" y="1826380"/>
            <a:ext cx="4366383" cy="2313819"/>
            <a:chOff x="4136570" y="1826380"/>
            <a:chExt cx="4366383" cy="2313819"/>
          </a:xfrm>
        </p:grpSpPr>
        <p:pic>
          <p:nvPicPr>
            <p:cNvPr id="10" name="Picture 9" descr="NHC_banner.png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36570" y="1826380"/>
              <a:ext cx="4366383" cy="810382"/>
            </a:xfrm>
            <a:prstGeom prst="rect">
              <a:avLst/>
            </a:prstGeom>
          </p:spPr>
        </p:pic>
        <p:pic>
          <p:nvPicPr>
            <p:cNvPr id="3" name="Picture 2" descr="FEMA logo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5885" y="2999618"/>
              <a:ext cx="2997810" cy="1140581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401638" y="1057275"/>
            <a:ext cx="8366125" cy="461665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sz="2400" b="1" dirty="0" smtClean="0">
                <a:solidFill>
                  <a:srgbClr val="FFFFFF"/>
                </a:solidFill>
                <a:latin typeface="Calibri"/>
              </a:rPr>
              <a:t>(2) Decision </a:t>
            </a:r>
            <a:r>
              <a:rPr lang="en-US" sz="2400" b="1" dirty="0">
                <a:solidFill>
                  <a:srgbClr val="FFFFFF"/>
                </a:solidFill>
                <a:latin typeface="Calibri"/>
              </a:rPr>
              <a:t>Support </a:t>
            </a:r>
            <a:r>
              <a:rPr lang="en-US" sz="2400" b="1" dirty="0" smtClean="0">
                <a:solidFill>
                  <a:srgbClr val="FFFFFF"/>
                </a:solidFill>
                <a:latin typeface="Calibri"/>
              </a:rPr>
              <a:t>Services - Challenges</a:t>
            </a:r>
            <a:endParaRPr lang="en-US" sz="2400" b="1" i="1" dirty="0">
              <a:latin typeface="+mn-lt"/>
              <a:ea typeface="ＭＳ Ｐゴシック" pitchFamily="34" charset="-128"/>
              <a:cs typeface="+mn-cs"/>
            </a:endParaRPr>
          </a:p>
        </p:txBody>
      </p:sp>
      <p:pic>
        <p:nvPicPr>
          <p:cNvPr id="39938" name="Picture 9" descr="noaa_sm.gif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" y="177800"/>
            <a:ext cx="61436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05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90BB20F-BC5C-8846-B113-FBEC61E630AA}" type="slidenum">
              <a:rPr lang="en-US" sz="1200">
                <a:solidFill>
                  <a:schemeClr val="bg1"/>
                </a:solidFill>
                <a:latin typeface="Calibri" charset="0"/>
              </a:rPr>
              <a:pPr eaLnBrk="1" hangingPunct="1"/>
              <a:t>16</a:t>
            </a:fld>
            <a:endParaRPr lang="en-US" sz="12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819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7588"/>
          </a:xfrm>
        </p:spPr>
        <p:txBody>
          <a:bodyPr lIns="0" rIns="0" bIns="0" anchor="b"/>
          <a:lstStyle/>
          <a:p>
            <a:pPr>
              <a:defRPr/>
            </a:pPr>
            <a:r>
              <a:rPr lang="en-US" sz="3600" dirty="0" smtClean="0">
                <a:latin typeface="Calibri" charset="0"/>
                <a:ea typeface="ＭＳ Ｐゴシック" charset="0"/>
              </a:rPr>
              <a:t>Hurricane Irene</a:t>
            </a:r>
            <a:r>
              <a:rPr lang="en-US" sz="3600" dirty="0">
                <a:latin typeface="Calibri" charset="0"/>
                <a:ea typeface="ＭＳ Ｐゴシック" charset="0"/>
              </a:rPr>
              <a:t/>
            </a:r>
            <a:br>
              <a:rPr lang="en-US" sz="3600" dirty="0">
                <a:latin typeface="Calibri" charset="0"/>
                <a:ea typeface="ＭＳ Ｐゴシック" charset="0"/>
              </a:rPr>
            </a:br>
            <a:r>
              <a:rPr lang="en-US" sz="3200" dirty="0">
                <a:latin typeface="Calibri" charset="0"/>
                <a:ea typeface="ＭＳ Ｐゴシック" charset="0"/>
              </a:rPr>
              <a:t>Service Assessment</a:t>
            </a:r>
            <a:endParaRPr lang="en-US" sz="3600" dirty="0">
              <a:latin typeface="Calibri" charset="0"/>
              <a:ea typeface="ＭＳ Ｐゴシック" charset="0"/>
            </a:endParaRPr>
          </a:p>
        </p:txBody>
      </p:sp>
      <p:pic>
        <p:nvPicPr>
          <p:cNvPr id="39942" name="Picture 7" descr="Nws.eps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177800"/>
            <a:ext cx="6286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758" y="1778000"/>
            <a:ext cx="2995766" cy="41274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5667" y="4697396"/>
            <a:ext cx="4155017" cy="829220"/>
          </a:xfrm>
          <a:prstGeom prst="rect">
            <a:avLst/>
          </a:prstGeom>
        </p:spPr>
      </p:pic>
      <p:pic>
        <p:nvPicPr>
          <p:cNvPr id="11" name="LTX_Jim_Le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321538" y="5913640"/>
            <a:ext cx="412447" cy="412447"/>
          </a:xfrm>
          <a:prstGeom prst="rect">
            <a:avLst/>
          </a:prstGeom>
        </p:spPr>
      </p:pic>
      <p:pic>
        <p:nvPicPr>
          <p:cNvPr id="13" name="FEMA_Russ_Washington_HPC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703744" y="5694529"/>
            <a:ext cx="406399" cy="406399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1328764" y="4228284"/>
            <a:ext cx="3210989" cy="1477328"/>
            <a:chOff x="4494914" y="2375416"/>
            <a:chExt cx="3203007" cy="1477328"/>
          </a:xfrm>
        </p:grpSpPr>
        <p:sp>
          <p:nvSpPr>
            <p:cNvPr id="23" name="Rounded Rectangular Callout 22"/>
            <p:cNvSpPr/>
            <p:nvPr/>
          </p:nvSpPr>
          <p:spPr>
            <a:xfrm>
              <a:off x="4494914" y="2383499"/>
              <a:ext cx="3030191" cy="1444019"/>
            </a:xfrm>
            <a:prstGeom prst="wedgeRoundRectCallout">
              <a:avLst>
                <a:gd name="adj1" fmla="val 76953"/>
                <a:gd name="adj2" fmla="val 62720"/>
                <a:gd name="adj3" fmla="val 16667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559813" y="2375416"/>
              <a:ext cx="3138108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i="1" dirty="0">
                  <a:latin typeface="+mn-lt"/>
                </a:rPr>
                <a:t>“HPC doesn’t understand how to convey the information to non-meteorologists the way NHC does (too technical)</a:t>
              </a:r>
              <a:r>
                <a:rPr lang="en-US" i="1" dirty="0" smtClean="0">
                  <a:latin typeface="+mn-lt"/>
                </a:rPr>
                <a:t>. – </a:t>
              </a:r>
              <a:r>
                <a:rPr lang="en-US" dirty="0">
                  <a:latin typeface="+mn-lt"/>
                </a:rPr>
                <a:t>Russ Washington, </a:t>
              </a:r>
              <a:r>
                <a:rPr lang="en-US" dirty="0" smtClean="0">
                  <a:latin typeface="+mn-lt"/>
                </a:rPr>
                <a:t>FEMA</a:t>
              </a:r>
              <a:endParaRPr lang="en-US" dirty="0">
                <a:latin typeface="+mn-lt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482049" y="4972210"/>
            <a:ext cx="4190074" cy="1486897"/>
            <a:chOff x="4703152" y="2558094"/>
            <a:chExt cx="4179658" cy="1486897"/>
          </a:xfrm>
        </p:grpSpPr>
        <p:sp>
          <p:nvSpPr>
            <p:cNvPr id="26" name="Rounded Rectangular Callout 25"/>
            <p:cNvSpPr/>
            <p:nvPr/>
          </p:nvSpPr>
          <p:spPr>
            <a:xfrm>
              <a:off x="4703152" y="2600972"/>
              <a:ext cx="4179658" cy="1444019"/>
            </a:xfrm>
            <a:prstGeom prst="wedgeRoundRectCallout">
              <a:avLst>
                <a:gd name="adj1" fmla="val -73550"/>
                <a:gd name="adj2" fmla="val 41636"/>
                <a:gd name="adj3" fmla="val 16667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768048" y="2558094"/>
              <a:ext cx="4097405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+mn-lt"/>
                </a:rPr>
                <a:t>“</a:t>
              </a:r>
              <a:r>
                <a:rPr lang="en-US" i="1" dirty="0">
                  <a:latin typeface="+mn-lt"/>
                </a:rPr>
                <a:t>This is the first time in my 15 years in NWS management that I ever was asked to change my forecast for anything other than meteorological issues</a:t>
              </a:r>
              <a:r>
                <a:rPr lang="en-US" dirty="0">
                  <a:latin typeface="+mn-lt"/>
                </a:rPr>
                <a:t>.”  –James Lee, MIC, </a:t>
              </a:r>
              <a:r>
                <a:rPr lang="en-US" dirty="0" smtClean="0">
                  <a:latin typeface="+mn-lt"/>
                </a:rPr>
                <a:t>LWX</a:t>
              </a:r>
              <a:endParaRPr lang="en-US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14997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5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76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76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15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4750130" y="1942097"/>
            <a:ext cx="3790107" cy="4438371"/>
            <a:chOff x="4754933" y="1582063"/>
            <a:chExt cx="3355285" cy="3788331"/>
          </a:xfrm>
        </p:grpSpPr>
        <p:grpSp>
          <p:nvGrpSpPr>
            <p:cNvPr id="21" name="Group 20"/>
            <p:cNvGrpSpPr/>
            <p:nvPr/>
          </p:nvGrpSpPr>
          <p:grpSpPr>
            <a:xfrm>
              <a:off x="4754933" y="1582063"/>
              <a:ext cx="3355285" cy="3788331"/>
              <a:chOff x="4994941" y="1896153"/>
              <a:chExt cx="3527943" cy="4350225"/>
            </a:xfrm>
          </p:grpSpPr>
          <p:pic>
            <p:nvPicPr>
              <p:cNvPr id="11" name="Picture 10" descr="Screen Shot 2012-06-17 at 1.10.37 PM.png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626" t="6311" r="26932" b="13817"/>
              <a:stretch/>
            </p:blipFill>
            <p:spPr>
              <a:xfrm>
                <a:off x="4994941" y="1896153"/>
                <a:ext cx="2539086" cy="3383279"/>
              </a:xfrm>
              <a:prstGeom prst="rect">
                <a:avLst/>
              </a:prstGeom>
            </p:spPr>
          </p:pic>
          <p:pic>
            <p:nvPicPr>
              <p:cNvPr id="14" name="Picture 13" descr="Screen Shot 2012-06-17 at 1.10.24 PM.png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460" t="6065" r="22769" b="7983"/>
              <a:stretch/>
            </p:blipFill>
            <p:spPr>
              <a:xfrm>
                <a:off x="5188963" y="1997272"/>
                <a:ext cx="2525096" cy="3399302"/>
              </a:xfrm>
              <a:prstGeom prst="rect">
                <a:avLst/>
              </a:prstGeom>
            </p:spPr>
          </p:pic>
          <p:pic>
            <p:nvPicPr>
              <p:cNvPr id="13" name="Picture 12" descr="Screen Shot 2012-06-17 at 1.10.14 PM.png"/>
              <p:cNvPicPr>
                <a:picLocks noChangeAspect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626" t="5943" r="30262" b="7839"/>
              <a:stretch/>
            </p:blipFill>
            <p:spPr>
              <a:xfrm>
                <a:off x="5382352" y="2100629"/>
                <a:ext cx="2251845" cy="3409858"/>
              </a:xfrm>
              <a:prstGeom prst="rect">
                <a:avLst/>
              </a:prstGeom>
            </p:spPr>
          </p:pic>
          <p:pic>
            <p:nvPicPr>
              <p:cNvPr id="15" name="Picture 14" descr="Screen Shot 2012-06-17 at 1.09.57 PM.png"/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626" t="5900" r="27432" b="8130"/>
              <a:stretch/>
            </p:blipFill>
            <p:spPr>
              <a:xfrm>
                <a:off x="5564486" y="2272889"/>
                <a:ext cx="2352670" cy="3399832"/>
              </a:xfrm>
              <a:prstGeom prst="rect">
                <a:avLst/>
              </a:prstGeom>
            </p:spPr>
          </p:pic>
          <p:pic>
            <p:nvPicPr>
              <p:cNvPr id="16" name="Picture 15" descr="Screen Shot 2012-06-17 at 1.09.45 PM.png"/>
              <p:cNvPicPr>
                <a:picLocks noChangeAspect="1"/>
              </p:cNvPicPr>
              <p:nvPr/>
            </p:nvPicPr>
            <p:blipFill rotWithShape="1"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626" t="5583" r="24934" b="7692"/>
              <a:stretch/>
            </p:blipFill>
            <p:spPr>
              <a:xfrm>
                <a:off x="5743838" y="2353278"/>
                <a:ext cx="2446462" cy="3436223"/>
              </a:xfrm>
              <a:prstGeom prst="rect">
                <a:avLst/>
              </a:prstGeom>
            </p:spPr>
          </p:pic>
          <p:pic>
            <p:nvPicPr>
              <p:cNvPr id="17" name="Picture 16" descr="Screen Shot 2012-06-17 at 1.09.32 PM.png"/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626" t="5887" r="26432" b="7693"/>
              <a:stretch/>
            </p:blipFill>
            <p:spPr>
              <a:xfrm>
                <a:off x="5931556" y="2548508"/>
                <a:ext cx="2378370" cy="3403367"/>
              </a:xfrm>
              <a:prstGeom prst="rect">
                <a:avLst/>
              </a:prstGeom>
            </p:spPr>
          </p:pic>
          <p:pic>
            <p:nvPicPr>
              <p:cNvPr id="18" name="Picture 17" descr="Screen Shot 2012-06-17 at 1.09.06 PM.png"/>
              <p:cNvPicPr>
                <a:picLocks noChangeAspect="1"/>
              </p:cNvPicPr>
              <p:nvPr/>
            </p:nvPicPr>
            <p:blipFill rotWithShape="1"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626" t="5734" r="33204" b="7838"/>
              <a:stretch/>
            </p:blipFill>
            <p:spPr>
              <a:xfrm>
                <a:off x="6133623" y="2709284"/>
                <a:ext cx="2141083" cy="3408887"/>
              </a:xfrm>
              <a:prstGeom prst="rect">
                <a:avLst/>
              </a:prstGeom>
            </p:spPr>
          </p:pic>
          <p:pic>
            <p:nvPicPr>
              <p:cNvPr id="19" name="Picture 18" descr="Screen Shot 2012-06-17 at 1.08.36 PM.png"/>
              <p:cNvPicPr>
                <a:picLocks noChangeAspect="1"/>
              </p:cNvPicPr>
              <p:nvPr/>
            </p:nvPicPr>
            <p:blipFill rotWithShape="1"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793" t="6163" r="31548" b="7984"/>
              <a:stretch/>
            </p:blipFill>
            <p:spPr>
              <a:xfrm>
                <a:off x="6330740" y="2863098"/>
                <a:ext cx="2192144" cy="3383280"/>
              </a:xfrm>
              <a:prstGeom prst="rect">
                <a:avLst/>
              </a:prstGeom>
            </p:spPr>
          </p:pic>
        </p:grpSp>
        <p:sp>
          <p:nvSpPr>
            <p:cNvPr id="22" name="TextBox 21"/>
            <p:cNvSpPr txBox="1"/>
            <p:nvPr/>
          </p:nvSpPr>
          <p:spPr>
            <a:xfrm>
              <a:off x="4800129" y="4900359"/>
              <a:ext cx="9028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1"/>
                  </a:solidFill>
                  <a:latin typeface="+mn-lt"/>
                </a:rPr>
                <a:t>8 pages</a:t>
              </a:r>
              <a:endParaRPr lang="en-US" dirty="0">
                <a:solidFill>
                  <a:schemeClr val="accent1"/>
                </a:solidFill>
                <a:latin typeface="+mn-lt"/>
              </a:endParaRPr>
            </a:p>
          </p:txBody>
        </p:sp>
      </p:grpSp>
      <p:pic>
        <p:nvPicPr>
          <p:cNvPr id="9" name="Picture 3" descr="E:\gHLS_grabs11\MHXWindThreat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7969" y="2012034"/>
            <a:ext cx="4069140" cy="429102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01638" y="1057275"/>
            <a:ext cx="8366125" cy="461665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sz="2400" b="1" dirty="0" smtClean="0">
                <a:latin typeface="+mn-lt"/>
              </a:rPr>
              <a:t>(2) Improved </a:t>
            </a:r>
            <a:r>
              <a:rPr lang="en-US" sz="2400" b="1" dirty="0">
                <a:latin typeface="+mn-lt"/>
              </a:rPr>
              <a:t>guidance products for local DSS</a:t>
            </a:r>
            <a:endParaRPr lang="en-US" sz="2400" b="1" i="1" dirty="0">
              <a:latin typeface="+mn-lt"/>
              <a:ea typeface="ＭＳ Ｐゴシック" pitchFamily="34" charset="-128"/>
              <a:cs typeface="+mn-cs"/>
            </a:endParaRPr>
          </a:p>
        </p:txBody>
      </p:sp>
      <p:pic>
        <p:nvPicPr>
          <p:cNvPr id="39938" name="Picture 9" descr="noaa_sm.gif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" y="177800"/>
            <a:ext cx="61436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05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90BB20F-BC5C-8846-B113-FBEC61E630AA}" type="slidenum">
              <a:rPr lang="en-US" sz="1200">
                <a:solidFill>
                  <a:schemeClr val="bg1"/>
                </a:solidFill>
                <a:latin typeface="Calibri" charset="0"/>
              </a:rPr>
              <a:pPr eaLnBrk="1" hangingPunct="1"/>
              <a:t>17</a:t>
            </a:fld>
            <a:endParaRPr lang="en-US" sz="120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819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7588"/>
          </a:xfrm>
        </p:spPr>
        <p:txBody>
          <a:bodyPr lIns="0" rIns="0" bIns="0" anchor="b"/>
          <a:lstStyle/>
          <a:p>
            <a:pPr>
              <a:defRPr/>
            </a:pPr>
            <a:r>
              <a:rPr lang="en-US" sz="3600" dirty="0" smtClean="0">
                <a:latin typeface="Calibri" charset="0"/>
                <a:ea typeface="ＭＳ Ｐゴシック" charset="0"/>
              </a:rPr>
              <a:t>Hurricane Irene</a:t>
            </a:r>
            <a:r>
              <a:rPr lang="en-US" sz="3600" dirty="0">
                <a:latin typeface="Calibri" charset="0"/>
                <a:ea typeface="ＭＳ Ｐゴシック" charset="0"/>
              </a:rPr>
              <a:t/>
            </a:r>
            <a:br>
              <a:rPr lang="en-US" sz="3600" dirty="0">
                <a:latin typeface="Calibri" charset="0"/>
                <a:ea typeface="ＭＳ Ｐゴシック" charset="0"/>
              </a:rPr>
            </a:br>
            <a:r>
              <a:rPr lang="en-US" sz="3200" dirty="0">
                <a:latin typeface="Calibri" charset="0"/>
                <a:ea typeface="ＭＳ Ｐゴシック" charset="0"/>
              </a:rPr>
              <a:t>Service Assessment</a:t>
            </a:r>
            <a:endParaRPr lang="en-US" sz="3600" dirty="0">
              <a:latin typeface="Calibri" charset="0"/>
              <a:ea typeface="ＭＳ Ｐゴシック" charset="0"/>
            </a:endParaRPr>
          </a:p>
        </p:txBody>
      </p:sp>
      <p:pic>
        <p:nvPicPr>
          <p:cNvPr id="39942" name="Picture 7" descr="Nws.eps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177800"/>
            <a:ext cx="6286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839158" y="1650340"/>
            <a:ext cx="3672808" cy="2628583"/>
            <a:chOff x="537308" y="2180152"/>
            <a:chExt cx="3672808" cy="2628583"/>
          </a:xfrm>
        </p:grpSpPr>
        <p:sp>
          <p:nvSpPr>
            <p:cNvPr id="2" name="Rectangular Callout 1"/>
            <p:cNvSpPr/>
            <p:nvPr/>
          </p:nvSpPr>
          <p:spPr>
            <a:xfrm>
              <a:off x="537308" y="2180152"/>
              <a:ext cx="3672808" cy="1780135"/>
            </a:xfrm>
            <a:prstGeom prst="wedgeRectCallout">
              <a:avLst>
                <a:gd name="adj1" fmla="val -33459"/>
                <a:gd name="adj2" fmla="val 61531"/>
              </a:avLst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i="1" dirty="0">
                  <a:solidFill>
                    <a:schemeClr val="tx1"/>
                  </a:solidFill>
                </a:rPr>
                <a:t>“(HLS products) were too long if you were trying to deal with multiple offices, too much to read.” And “…it was difficult to find the HLS on NWS web sites.” </a:t>
              </a: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540015" y="4149604"/>
              <a:ext cx="3650099" cy="659131"/>
              <a:chOff x="550527" y="3939588"/>
              <a:chExt cx="3837031" cy="659131"/>
            </a:xfrm>
          </p:grpSpPr>
          <p:sp>
            <p:nvSpPr>
              <p:cNvPr id="6" name="Rounded Rectangle 5"/>
              <p:cNvSpPr/>
              <p:nvPr/>
            </p:nvSpPr>
            <p:spPr>
              <a:xfrm>
                <a:off x="550527" y="4139566"/>
                <a:ext cx="3837031" cy="312616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sz="1400" i="1" dirty="0">
                    <a:solidFill>
                      <a:schemeClr val="tx1"/>
                    </a:solidFill>
                  </a:rPr>
                  <a:t>Brian Norcross, The Weather Channel</a:t>
                </a:r>
              </a:p>
            </p:txBody>
          </p:sp>
          <p:pic>
            <p:nvPicPr>
              <p:cNvPr id="5" name="Picture 4" descr="Bryan-Norcross_new_194x242.jpg"/>
              <p:cNvPicPr>
                <a:picLocks noChangeAspect="1"/>
              </p:cNvPicPr>
              <p:nvPr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70013" y="3939588"/>
                <a:ext cx="528393" cy="659131"/>
              </a:xfrm>
              <a:prstGeom prst="rect">
                <a:avLst/>
              </a:prstGeom>
            </p:spPr>
          </p:pic>
        </p:grpSp>
      </p:grp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3234733"/>
              </p:ext>
            </p:extLst>
          </p:nvPr>
        </p:nvGraphicFramePr>
        <p:xfrm>
          <a:off x="528365" y="4567799"/>
          <a:ext cx="4051300" cy="168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Worksheet" r:id="rId16" imgW="4051300" imgH="1689100" progId="Excel.Sheet.8">
                  <p:embed/>
                </p:oleObj>
              </mc:Choice>
              <mc:Fallback>
                <p:oleObj name="Worksheet" r:id="rId16" imgW="4051300" imgH="1689100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28365" y="4567799"/>
                        <a:ext cx="4051300" cy="168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931851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01638" y="1057275"/>
            <a:ext cx="8366125" cy="461665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sz="2400" b="1" dirty="0" smtClean="0">
                <a:latin typeface="+mn-lt"/>
              </a:rPr>
              <a:t>(3) Training</a:t>
            </a:r>
            <a:r>
              <a:rPr lang="en-US" sz="2400" b="1" dirty="0">
                <a:latin typeface="+mn-lt"/>
              </a:rPr>
              <a:t>/Hiring</a:t>
            </a:r>
            <a:endParaRPr lang="en-US" sz="2400" b="1" i="1" dirty="0">
              <a:latin typeface="+mn-lt"/>
              <a:ea typeface="ＭＳ Ｐゴシック" pitchFamily="34" charset="-128"/>
              <a:cs typeface="+mn-cs"/>
            </a:endParaRPr>
          </a:p>
        </p:txBody>
      </p:sp>
      <p:pic>
        <p:nvPicPr>
          <p:cNvPr id="39938" name="Picture 9" descr="noaa_sm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" y="177800"/>
            <a:ext cx="61436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05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90BB20F-BC5C-8846-B113-FBEC61E630AA}" type="slidenum">
              <a:rPr lang="en-US" sz="1200">
                <a:solidFill>
                  <a:schemeClr val="bg1"/>
                </a:solidFill>
                <a:latin typeface="Calibri" charset="0"/>
              </a:rPr>
              <a:pPr eaLnBrk="1" hangingPunct="1"/>
              <a:t>18</a:t>
            </a:fld>
            <a:endParaRPr lang="en-US" sz="120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819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7588"/>
          </a:xfrm>
        </p:spPr>
        <p:txBody>
          <a:bodyPr lIns="0" rIns="0" bIns="0" anchor="b"/>
          <a:lstStyle/>
          <a:p>
            <a:pPr>
              <a:defRPr/>
            </a:pPr>
            <a:r>
              <a:rPr lang="en-US" sz="3600" dirty="0" smtClean="0">
                <a:latin typeface="Calibri" charset="0"/>
                <a:ea typeface="ＭＳ Ｐゴシック" charset="0"/>
              </a:rPr>
              <a:t>Hurricane Irene</a:t>
            </a:r>
            <a:r>
              <a:rPr lang="en-US" sz="3600" dirty="0">
                <a:latin typeface="Calibri" charset="0"/>
                <a:ea typeface="ＭＳ Ｐゴシック" charset="0"/>
              </a:rPr>
              <a:t/>
            </a:r>
            <a:br>
              <a:rPr lang="en-US" sz="3600" dirty="0">
                <a:latin typeface="Calibri" charset="0"/>
                <a:ea typeface="ＭＳ Ｐゴシック" charset="0"/>
              </a:rPr>
            </a:br>
            <a:r>
              <a:rPr lang="en-US" sz="3200" dirty="0">
                <a:latin typeface="Calibri" charset="0"/>
                <a:ea typeface="ＭＳ Ｐゴシック" charset="0"/>
              </a:rPr>
              <a:t>Service Assessment</a:t>
            </a:r>
            <a:endParaRPr lang="en-US" sz="3600" dirty="0">
              <a:latin typeface="Calibri" charset="0"/>
              <a:ea typeface="ＭＳ Ｐゴシック" charset="0"/>
            </a:endParaRPr>
          </a:p>
        </p:txBody>
      </p:sp>
      <p:pic>
        <p:nvPicPr>
          <p:cNvPr id="39942" name="Picture 7" descr="Nws.eps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177800"/>
            <a:ext cx="6286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Screen shot 2012-06-11 at 12.41.28 PM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8608" y="1690232"/>
            <a:ext cx="5320486" cy="4765767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066038" y="4760058"/>
            <a:ext cx="1443668" cy="666956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83811" y="1694934"/>
            <a:ext cx="287014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376092"/>
                </a:solidFill>
                <a:latin typeface="+mn-lt"/>
              </a:rPr>
              <a:t>Hurricanes are </a:t>
            </a:r>
            <a:r>
              <a:rPr lang="en-US" sz="2000" dirty="0" smtClean="0">
                <a:solidFill>
                  <a:srgbClr val="376092"/>
                </a:solidFill>
                <a:latin typeface="+mn-lt"/>
              </a:rPr>
              <a:t>highest </a:t>
            </a:r>
            <a:r>
              <a:rPr lang="en-US" sz="2000" dirty="0">
                <a:solidFill>
                  <a:srgbClr val="376092"/>
                </a:solidFill>
                <a:latin typeface="+mn-lt"/>
              </a:rPr>
              <a:t>impact weather events (</a:t>
            </a:r>
            <a:r>
              <a:rPr lang="en-US" sz="2000" dirty="0" smtClean="0">
                <a:solidFill>
                  <a:srgbClr val="376092"/>
                </a:solidFill>
                <a:latin typeface="+mn-lt"/>
              </a:rPr>
              <a:t>43% of $1.76T total damage)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376092"/>
                </a:solidFill>
                <a:latin typeface="+mn-lt"/>
              </a:rPr>
              <a:t>S</a:t>
            </a:r>
            <a:r>
              <a:rPr lang="en-US" sz="2000" dirty="0" smtClean="0">
                <a:solidFill>
                  <a:srgbClr val="376092"/>
                </a:solidFill>
                <a:latin typeface="+mn-lt"/>
              </a:rPr>
              <a:t>uggest need </a:t>
            </a:r>
            <a:r>
              <a:rPr lang="en-US" sz="2000" dirty="0">
                <a:solidFill>
                  <a:srgbClr val="376092"/>
                </a:solidFill>
                <a:latin typeface="+mn-lt"/>
              </a:rPr>
              <a:t>for comprehensive tropical training programs throughout the NWS.  </a:t>
            </a:r>
            <a:endParaRPr lang="en-US" sz="2000" dirty="0" smtClean="0">
              <a:solidFill>
                <a:srgbClr val="376092"/>
              </a:solidFill>
              <a:latin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376092"/>
                </a:solidFill>
                <a:latin typeface="+mn-lt"/>
              </a:rPr>
              <a:t>M</a:t>
            </a:r>
            <a:r>
              <a:rPr lang="en-US" sz="2000" dirty="0" smtClean="0">
                <a:solidFill>
                  <a:srgbClr val="376092"/>
                </a:solidFill>
                <a:latin typeface="+mn-lt"/>
              </a:rPr>
              <a:t>ost </a:t>
            </a:r>
            <a:r>
              <a:rPr lang="en-US" sz="2000" dirty="0">
                <a:solidFill>
                  <a:srgbClr val="376092"/>
                </a:solidFill>
                <a:latin typeface="+mn-lt"/>
              </a:rPr>
              <a:t>needed at WFOs in tropical cyclone impacted </a:t>
            </a:r>
            <a:r>
              <a:rPr lang="en-US" sz="2000" dirty="0" smtClean="0">
                <a:solidFill>
                  <a:srgbClr val="376092"/>
                </a:solidFill>
                <a:latin typeface="+mn-lt"/>
              </a:rPr>
              <a:t>regions,</a:t>
            </a:r>
            <a:r>
              <a:rPr lang="en-US" sz="2000" dirty="0">
                <a:solidFill>
                  <a:srgbClr val="376092"/>
                </a:solidFill>
              </a:rPr>
              <a:t> </a:t>
            </a:r>
            <a:r>
              <a:rPr lang="en-US" sz="2000" dirty="0">
                <a:solidFill>
                  <a:srgbClr val="376092"/>
                </a:solidFill>
                <a:latin typeface="+mn-lt"/>
              </a:rPr>
              <a:t>but </a:t>
            </a:r>
            <a:r>
              <a:rPr lang="en-US" sz="2000" dirty="0" smtClean="0">
                <a:solidFill>
                  <a:srgbClr val="376092"/>
                </a:solidFill>
                <a:latin typeface="+mn-lt"/>
              </a:rPr>
              <a:t>also at WFOs </a:t>
            </a:r>
            <a:r>
              <a:rPr lang="en-US" sz="2000" dirty="0">
                <a:solidFill>
                  <a:srgbClr val="376092"/>
                </a:solidFill>
                <a:latin typeface="+mn-lt"/>
              </a:rPr>
              <a:t>serving as primary </a:t>
            </a:r>
            <a:r>
              <a:rPr lang="en-US" sz="2000" dirty="0" smtClean="0">
                <a:solidFill>
                  <a:srgbClr val="376092"/>
                </a:solidFill>
                <a:latin typeface="+mn-lt"/>
              </a:rPr>
              <a:t>&amp; secondary </a:t>
            </a:r>
            <a:r>
              <a:rPr lang="en-US" sz="2000" dirty="0">
                <a:solidFill>
                  <a:srgbClr val="376092"/>
                </a:solidFill>
                <a:latin typeface="+mn-lt"/>
              </a:rPr>
              <a:t>backups </a:t>
            </a:r>
            <a:endParaRPr lang="en-US" sz="2000" i="1" dirty="0">
              <a:solidFill>
                <a:srgbClr val="37609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693832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01638" y="1057275"/>
            <a:ext cx="8366125" cy="461665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sz="2400" b="1" dirty="0" smtClean="0">
                <a:latin typeface="+mn-lt"/>
              </a:rPr>
              <a:t>(3) Training</a:t>
            </a:r>
            <a:r>
              <a:rPr lang="en-US" sz="2400" b="1" dirty="0">
                <a:latin typeface="+mn-lt"/>
              </a:rPr>
              <a:t>/Hiring</a:t>
            </a:r>
            <a:endParaRPr lang="en-US" sz="2400" b="1" i="1" dirty="0">
              <a:latin typeface="+mn-lt"/>
              <a:ea typeface="ＭＳ Ｐゴシック" pitchFamily="34" charset="-128"/>
              <a:cs typeface="+mn-cs"/>
            </a:endParaRPr>
          </a:p>
        </p:txBody>
      </p:sp>
      <p:pic>
        <p:nvPicPr>
          <p:cNvPr id="39938" name="Picture 9" descr="noaa_sm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" y="177800"/>
            <a:ext cx="61436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05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90BB20F-BC5C-8846-B113-FBEC61E630AA}" type="slidenum">
              <a:rPr lang="en-US" sz="1200">
                <a:solidFill>
                  <a:schemeClr val="bg1"/>
                </a:solidFill>
                <a:latin typeface="Calibri" charset="0"/>
              </a:rPr>
              <a:pPr eaLnBrk="1" hangingPunct="1"/>
              <a:t>19</a:t>
            </a:fld>
            <a:endParaRPr lang="en-US" sz="120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819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7588"/>
          </a:xfrm>
        </p:spPr>
        <p:txBody>
          <a:bodyPr lIns="0" rIns="0" bIns="0" anchor="b"/>
          <a:lstStyle/>
          <a:p>
            <a:pPr>
              <a:defRPr/>
            </a:pPr>
            <a:r>
              <a:rPr lang="en-US" sz="3600" dirty="0" smtClean="0">
                <a:latin typeface="Calibri" charset="0"/>
                <a:ea typeface="ＭＳ Ｐゴシック" charset="0"/>
              </a:rPr>
              <a:t>Hurricane Irene</a:t>
            </a:r>
            <a:r>
              <a:rPr lang="en-US" sz="3600" dirty="0">
                <a:latin typeface="Calibri" charset="0"/>
                <a:ea typeface="ＭＳ Ｐゴシック" charset="0"/>
              </a:rPr>
              <a:t/>
            </a:r>
            <a:br>
              <a:rPr lang="en-US" sz="3600" dirty="0">
                <a:latin typeface="Calibri" charset="0"/>
                <a:ea typeface="ＭＳ Ｐゴシック" charset="0"/>
              </a:rPr>
            </a:br>
            <a:r>
              <a:rPr lang="en-US" sz="3200" dirty="0">
                <a:latin typeface="Calibri" charset="0"/>
                <a:ea typeface="ＭＳ Ｐゴシック" charset="0"/>
              </a:rPr>
              <a:t>Service Assessment</a:t>
            </a:r>
            <a:endParaRPr lang="en-US" sz="3600" dirty="0">
              <a:latin typeface="Calibri" charset="0"/>
              <a:ea typeface="ＭＳ Ｐゴシック" charset="0"/>
            </a:endParaRPr>
          </a:p>
        </p:txBody>
      </p:sp>
      <p:pic>
        <p:nvPicPr>
          <p:cNvPr id="39942" name="Picture 7" descr="Nws.eps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177800"/>
            <a:ext cx="6286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47262" y="1900911"/>
            <a:ext cx="2988305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DSS requires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NWS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to train staff to deliver high quality services during high impact events using ICS principles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(i.e., NWSI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10-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405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)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Not all embedded meteorologists were ICS trained as defined in NWSI 10-405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in Irene</a:t>
            </a:r>
          </a:p>
        </p:txBody>
      </p:sp>
      <p:pic>
        <p:nvPicPr>
          <p:cNvPr id="2" name="Picture 1" descr="Screen shot 2012-06-11 at 1.32.58 PM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1147" y="1891232"/>
            <a:ext cx="5309889" cy="383728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338646" y="4997526"/>
            <a:ext cx="3256600" cy="1477976"/>
            <a:chOff x="4444474" y="5225481"/>
            <a:chExt cx="3256600" cy="1477976"/>
          </a:xfrm>
        </p:grpSpPr>
        <p:sp>
          <p:nvSpPr>
            <p:cNvPr id="11" name="Rectangular Callout 10"/>
            <p:cNvSpPr/>
            <p:nvPr/>
          </p:nvSpPr>
          <p:spPr>
            <a:xfrm>
              <a:off x="4444474" y="5225481"/>
              <a:ext cx="3256599" cy="1476678"/>
            </a:xfrm>
            <a:prstGeom prst="wedgeRectCallout">
              <a:avLst>
                <a:gd name="adj1" fmla="val -87446"/>
                <a:gd name="adj2" fmla="val -156602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444575" y="5226129"/>
              <a:ext cx="3256499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i="1" dirty="0">
                  <a:latin typeface="+mn-lt"/>
                </a:rPr>
                <a:t>“All individuals who walk into my EOC must have completed ICS 100, 200, 300, 400, 700 and 800.”  –Tom Collins, Pender County, NC Emergency Manager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98967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01638" y="1057275"/>
            <a:ext cx="8366125" cy="461963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sz="2400" b="1" dirty="0">
                <a:latin typeface="+mn-lt"/>
                <a:ea typeface="ＭＳ Ｐゴシック" pitchFamily="34" charset="-128"/>
                <a:cs typeface="+mn-cs"/>
              </a:rPr>
              <a:t>Service Assessment </a:t>
            </a:r>
            <a:r>
              <a:rPr lang="en-US" sz="2400" b="1" dirty="0" smtClean="0">
                <a:latin typeface="+mn-lt"/>
                <a:ea typeface="ＭＳ Ｐゴシック" pitchFamily="34" charset="-128"/>
                <a:cs typeface="+mn-cs"/>
              </a:rPr>
              <a:t>Team</a:t>
            </a:r>
            <a:endParaRPr lang="en-US" sz="2400" b="1" i="1" dirty="0">
              <a:latin typeface="+mn-lt"/>
              <a:ea typeface="ＭＳ Ｐゴシック" pitchFamily="34" charset="-128"/>
              <a:cs typeface="+mn-cs"/>
            </a:endParaRPr>
          </a:p>
        </p:txBody>
      </p:sp>
      <p:pic>
        <p:nvPicPr>
          <p:cNvPr id="37891" name="Picture 9" descr="noaa_sm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" y="177800"/>
            <a:ext cx="61436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05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B405CBE-C448-954B-82BB-B51FC9536077}" type="slidenum">
              <a:rPr lang="en-US" sz="1200">
                <a:solidFill>
                  <a:schemeClr val="bg1"/>
                </a:solidFill>
                <a:latin typeface="Calibri" charset="0"/>
              </a:rPr>
              <a:pPr eaLnBrk="1" hangingPunct="1"/>
              <a:t>2</a:t>
            </a:fld>
            <a:endParaRPr lang="en-US" sz="12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717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7588"/>
          </a:xfrm>
        </p:spPr>
        <p:txBody>
          <a:bodyPr lIns="0" rIns="0" bIns="0" anchor="b"/>
          <a:lstStyle/>
          <a:p>
            <a:pPr>
              <a:defRPr/>
            </a:pPr>
            <a:r>
              <a:rPr lang="en-US" sz="3600" dirty="0" smtClean="0">
                <a:latin typeface="Calibri" charset="0"/>
                <a:ea typeface="ＭＳ Ｐゴシック" charset="0"/>
              </a:rPr>
              <a:t>Hurricane Irene</a:t>
            </a:r>
            <a:r>
              <a:rPr lang="en-US" sz="3600" dirty="0">
                <a:latin typeface="Calibri" charset="0"/>
                <a:ea typeface="ＭＳ Ｐゴシック" charset="0"/>
              </a:rPr>
              <a:t/>
            </a:r>
            <a:br>
              <a:rPr lang="en-US" sz="3600" dirty="0">
                <a:latin typeface="Calibri" charset="0"/>
                <a:ea typeface="ＭＳ Ｐゴシック" charset="0"/>
              </a:rPr>
            </a:br>
            <a:r>
              <a:rPr lang="en-US" sz="3200" dirty="0">
                <a:latin typeface="Calibri" charset="0"/>
                <a:ea typeface="ＭＳ Ｐゴシック" charset="0"/>
              </a:rPr>
              <a:t>Service Assessment</a:t>
            </a:r>
            <a:endParaRPr lang="en-US" sz="3600" dirty="0">
              <a:latin typeface="Calibri" charset="0"/>
              <a:ea typeface="ＭＳ Ｐゴシック" charset="0"/>
            </a:endParaRPr>
          </a:p>
        </p:txBody>
      </p:sp>
      <p:pic>
        <p:nvPicPr>
          <p:cNvPr id="37894" name="Picture 7" descr="Nws.eps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177800"/>
            <a:ext cx="6286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94275" y="1604514"/>
            <a:ext cx="7961564" cy="5016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5613" indent="-455613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Dr. Kathryn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Sullivan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,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Executive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Sponsor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: Assistant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Secretary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&amp;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Deputy Administrator, NOAA</a:t>
            </a:r>
          </a:p>
          <a:p>
            <a:pPr marL="455613" indent="-455613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Dr. Frank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Marks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, Team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Leader,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NOAA/OAR Hurricane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Research Division </a:t>
            </a:r>
          </a:p>
          <a:p>
            <a:pPr marL="455613" indent="-455613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Wes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Browning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, Technical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Lead, Meteorologist in Charge, NWS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WFO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St. Louis, MO </a:t>
            </a:r>
          </a:p>
          <a:p>
            <a:pPr marL="455613" indent="-455613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Dr.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Vankita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Brown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, Social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Scientist, NWS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OCWWS,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Silver Spring, MD </a:t>
            </a:r>
          </a:p>
          <a:p>
            <a:pPr marL="455613" indent="-455613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Dr. Terri Adams-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Fuller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, Professor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, Sociology, Howard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University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marL="455613" indent="-455613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Dr. Susan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Jasko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, Professor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, Communication Studies, California University of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Pennsylvania 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marL="455613" indent="-455613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Monica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Allen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, NOAA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Public Affairs Specialist, Marine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Fisheries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, Silver Spring, MD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marL="455613" indent="-455613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Sean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Wink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, Chief, Systems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Operations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Division,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NWS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WRH,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Salt Lake City, UT </a:t>
            </a:r>
          </a:p>
          <a:p>
            <a:pPr marL="455613" indent="-455613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Aimee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Fish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, Meteorologist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, Environmental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&amp; Scientific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Services Div., NWS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ARH,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Anchorage, AK </a:t>
            </a:r>
          </a:p>
          <a:p>
            <a:pPr marL="455613" indent="-455613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John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Gordon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, Meteorologist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in Charge,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NWS WFO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Louisville, KY </a:t>
            </a:r>
          </a:p>
          <a:p>
            <a:pPr marL="455613" indent="-455613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Alan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Haynes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, Service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Coordination Hydrologist, NWS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CNRFC,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Sacramento, CA</a:t>
            </a:r>
          </a:p>
          <a:p>
            <a:pPr marL="455613" indent="-455613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John </a:t>
            </a:r>
            <a:r>
              <a:rPr lang="en-US" sz="1600" b="1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Brost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, Science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and Operations Officer, NWS WFO Tucson, AZ </a:t>
            </a:r>
          </a:p>
          <a:p>
            <a:pPr marL="455613" indent="-455613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Dr. William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Hooke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, Senior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Policy Fellow and Director,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AMS,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Washington, D.C. </a:t>
            </a:r>
          </a:p>
          <a:p>
            <a:pPr marL="455613" indent="-455613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Ray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Tanabe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, Director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,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NWS Central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Pacific Hurricane Center, Meteorologist in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Charge NWS WFO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Honolulu, HI </a:t>
            </a:r>
          </a:p>
          <a:p>
            <a:pPr marL="455613" indent="-455613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Dr. Scott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Lindsey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, Service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Coordination Hydrologist,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APRFC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, Anchorage, AK </a:t>
            </a:r>
          </a:p>
          <a:p>
            <a:pPr marL="455613" indent="-455613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Mike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Clay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, Chief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Meteorologist, Bay News 9, Tampa, FL </a:t>
            </a:r>
          </a:p>
          <a:p>
            <a:pPr marL="455613" indent="-455613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Dr.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John Kelley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, Meteorologist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,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NOS/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Coast Survey Development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Laboratory,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Durham, NH</a:t>
            </a:r>
          </a:p>
          <a:p>
            <a:pPr marL="455613" indent="-455613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John </a:t>
            </a:r>
            <a:r>
              <a:rPr lang="en-US" sz="1600" b="1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Winkelman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, Coastal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Engineer,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U.S. Army Corps of Engineers, New England District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marL="455613" indent="-455613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Rick </a:t>
            </a:r>
            <a:r>
              <a:rPr lang="en-US" sz="1600" b="1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Dittmann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, Meteorologist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in Charge, NWS WFO Pocatello, ID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01638" y="1057275"/>
            <a:ext cx="8366125" cy="461665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sz="2400" b="1" dirty="0" smtClean="0">
                <a:latin typeface="+mn-lt"/>
              </a:rPr>
              <a:t>(3) Training</a:t>
            </a:r>
            <a:r>
              <a:rPr lang="en-US" sz="2400" b="1" dirty="0">
                <a:latin typeface="+mn-lt"/>
              </a:rPr>
              <a:t>/Hiring</a:t>
            </a:r>
            <a:endParaRPr lang="en-US" sz="2400" b="1" i="1" dirty="0">
              <a:latin typeface="+mn-lt"/>
              <a:ea typeface="ＭＳ Ｐゴシック" pitchFamily="34" charset="-128"/>
              <a:cs typeface="+mn-cs"/>
            </a:endParaRPr>
          </a:p>
        </p:txBody>
      </p:sp>
      <p:pic>
        <p:nvPicPr>
          <p:cNvPr id="39938" name="Picture 9" descr="noaa_sm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" y="177800"/>
            <a:ext cx="61436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05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90BB20F-BC5C-8846-B113-FBEC61E630AA}" type="slidenum">
              <a:rPr lang="en-US" sz="1200">
                <a:solidFill>
                  <a:schemeClr val="bg1"/>
                </a:solidFill>
                <a:latin typeface="Calibri" charset="0"/>
              </a:rPr>
              <a:pPr eaLnBrk="1" hangingPunct="1"/>
              <a:t>20</a:t>
            </a:fld>
            <a:endParaRPr lang="en-US" sz="120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819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7588"/>
          </a:xfrm>
        </p:spPr>
        <p:txBody>
          <a:bodyPr lIns="0" rIns="0" bIns="0" anchor="b"/>
          <a:lstStyle/>
          <a:p>
            <a:pPr>
              <a:defRPr/>
            </a:pPr>
            <a:r>
              <a:rPr lang="en-US" sz="3600" dirty="0" smtClean="0">
                <a:latin typeface="Calibri" charset="0"/>
                <a:ea typeface="ＭＳ Ｐゴシック" charset="0"/>
              </a:rPr>
              <a:t>Hurricane Irene</a:t>
            </a:r>
            <a:r>
              <a:rPr lang="en-US" sz="3600" dirty="0">
                <a:latin typeface="Calibri" charset="0"/>
                <a:ea typeface="ＭＳ Ｐゴシック" charset="0"/>
              </a:rPr>
              <a:t/>
            </a:r>
            <a:br>
              <a:rPr lang="en-US" sz="3600" dirty="0">
                <a:latin typeface="Calibri" charset="0"/>
                <a:ea typeface="ＭＳ Ｐゴシック" charset="0"/>
              </a:rPr>
            </a:br>
            <a:r>
              <a:rPr lang="en-US" sz="3200" dirty="0">
                <a:latin typeface="Calibri" charset="0"/>
                <a:ea typeface="ＭＳ Ｐゴシック" charset="0"/>
              </a:rPr>
              <a:t>Service Assessment</a:t>
            </a:r>
            <a:endParaRPr lang="en-US" sz="3600" dirty="0">
              <a:latin typeface="Calibri" charset="0"/>
              <a:ea typeface="ＭＳ Ｐゴシック" charset="0"/>
            </a:endParaRPr>
          </a:p>
        </p:txBody>
      </p:sp>
      <p:pic>
        <p:nvPicPr>
          <p:cNvPr id="39942" name="Picture 7" descr="Nws.eps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177800"/>
            <a:ext cx="6286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83811" y="1654229"/>
            <a:ext cx="283297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376092"/>
                </a:solidFill>
                <a:latin typeface="+mn-lt"/>
              </a:rPr>
              <a:t>L</a:t>
            </a:r>
            <a:r>
              <a:rPr lang="en-US" sz="2000" dirty="0" smtClean="0">
                <a:solidFill>
                  <a:srgbClr val="376092"/>
                </a:solidFill>
                <a:latin typeface="+mn-lt"/>
              </a:rPr>
              <a:t>evel </a:t>
            </a:r>
            <a:r>
              <a:rPr lang="en-US" sz="2000" dirty="0">
                <a:solidFill>
                  <a:srgbClr val="376092"/>
                </a:solidFill>
                <a:latin typeface="+mn-lt"/>
              </a:rPr>
              <a:t>of hydrologic training and experience varies within and among WFOs </a:t>
            </a:r>
            <a:endParaRPr lang="en-US" sz="2000" dirty="0" smtClean="0">
              <a:solidFill>
                <a:srgbClr val="376092"/>
              </a:solidFill>
              <a:latin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376092"/>
                </a:solidFill>
                <a:latin typeface="+mn-lt"/>
              </a:rPr>
              <a:t>Training </a:t>
            </a:r>
            <a:r>
              <a:rPr lang="en-US" sz="2000" dirty="0" smtClean="0">
                <a:solidFill>
                  <a:srgbClr val="376092"/>
                </a:solidFill>
                <a:latin typeface="+mn-lt"/>
              </a:rPr>
              <a:t>for extreme </a:t>
            </a:r>
            <a:r>
              <a:rPr lang="en-US" sz="2000" dirty="0">
                <a:solidFill>
                  <a:srgbClr val="376092"/>
                </a:solidFill>
                <a:latin typeface="+mn-lt"/>
              </a:rPr>
              <a:t>hydrologic events, even when </a:t>
            </a:r>
            <a:r>
              <a:rPr lang="en-US" sz="2000" dirty="0" smtClean="0">
                <a:solidFill>
                  <a:srgbClr val="376092"/>
                </a:solidFill>
                <a:latin typeface="+mn-lt"/>
              </a:rPr>
              <a:t>rare</a:t>
            </a:r>
            <a:r>
              <a:rPr lang="en-US" sz="2000" dirty="0">
                <a:solidFill>
                  <a:srgbClr val="376092"/>
                </a:solidFill>
                <a:latin typeface="+mn-lt"/>
              </a:rPr>
              <a:t>, needs to be more consistent </a:t>
            </a:r>
            <a:r>
              <a:rPr lang="en-US" sz="2000" dirty="0" smtClean="0">
                <a:solidFill>
                  <a:srgbClr val="376092"/>
                </a:solidFill>
                <a:latin typeface="+mn-lt"/>
              </a:rPr>
              <a:t>&amp; given higher </a:t>
            </a:r>
            <a:r>
              <a:rPr lang="en-US" sz="2000" dirty="0">
                <a:solidFill>
                  <a:srgbClr val="376092"/>
                </a:solidFill>
                <a:latin typeface="+mn-lt"/>
              </a:rPr>
              <a:t>priority to meet </a:t>
            </a:r>
            <a:r>
              <a:rPr lang="en-US" sz="2000" dirty="0" smtClean="0">
                <a:solidFill>
                  <a:srgbClr val="376092"/>
                </a:solidFill>
                <a:latin typeface="+mn-lt"/>
              </a:rPr>
              <a:t>goals </a:t>
            </a:r>
            <a:r>
              <a:rPr lang="en-US" sz="2000" dirty="0">
                <a:solidFill>
                  <a:srgbClr val="376092"/>
                </a:solidFill>
                <a:latin typeface="+mn-lt"/>
              </a:rPr>
              <a:t>of </a:t>
            </a:r>
            <a:r>
              <a:rPr lang="en-US" sz="2000" dirty="0" smtClean="0">
                <a:solidFill>
                  <a:srgbClr val="376092"/>
                </a:solidFill>
                <a:latin typeface="+mn-lt"/>
              </a:rPr>
              <a:t>Weather</a:t>
            </a:r>
            <a:r>
              <a:rPr lang="en-US" sz="2000" dirty="0">
                <a:solidFill>
                  <a:srgbClr val="376092"/>
                </a:solidFill>
                <a:latin typeface="+mn-lt"/>
              </a:rPr>
              <a:t>-Ready </a:t>
            </a:r>
            <a:r>
              <a:rPr lang="en-US" sz="2000" dirty="0" smtClean="0">
                <a:solidFill>
                  <a:srgbClr val="376092"/>
                </a:solidFill>
                <a:latin typeface="+mn-lt"/>
              </a:rPr>
              <a:t>Nation. </a:t>
            </a:r>
            <a:r>
              <a:rPr lang="en-US" sz="2000" b="1" dirty="0" smtClean="0">
                <a:solidFill>
                  <a:srgbClr val="376092"/>
                </a:solidFill>
                <a:latin typeface="+mn-lt"/>
              </a:rPr>
              <a:t>Are there ER Hydrologists</a:t>
            </a:r>
            <a:r>
              <a:rPr lang="en-US" sz="2000" dirty="0" smtClean="0">
                <a:solidFill>
                  <a:srgbClr val="376092"/>
                </a:solidFill>
                <a:latin typeface="+mn-lt"/>
              </a:rPr>
              <a:t>? </a:t>
            </a:r>
            <a:endParaRPr lang="en-US" sz="2000" i="1" dirty="0">
              <a:solidFill>
                <a:srgbClr val="376092"/>
              </a:solidFill>
              <a:latin typeface="+mn-lt"/>
            </a:endParaRPr>
          </a:p>
        </p:txBody>
      </p:sp>
      <p:pic>
        <p:nvPicPr>
          <p:cNvPr id="4" name="Picture 3" descr="draftcoverimage-IreneSA-ver2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0077" y="1738444"/>
            <a:ext cx="5533840" cy="463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1708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up_ERH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10" y="1632858"/>
            <a:ext cx="3542690" cy="48542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78478" y="3834196"/>
            <a:ext cx="42696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376092"/>
                </a:solidFill>
                <a:latin typeface="+mn-lt"/>
              </a:rPr>
              <a:t>All WFO staff should be trained on VSAT operations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376092"/>
                </a:solidFill>
                <a:latin typeface="+mn-lt"/>
              </a:rPr>
              <a:t>Mission critical communications requirements must be defined, prioritized, and implemented during VSAT operations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376092"/>
                </a:solidFill>
                <a:latin typeface="+mn-lt"/>
              </a:rPr>
              <a:t>NWS should explore other independent internet connection solutions such as 4G </a:t>
            </a:r>
            <a:r>
              <a:rPr lang="en-US" sz="2000" dirty="0" err="1" smtClean="0">
                <a:solidFill>
                  <a:srgbClr val="376092"/>
                </a:solidFill>
                <a:latin typeface="+mn-lt"/>
              </a:rPr>
              <a:t>MiFi</a:t>
            </a:r>
            <a:endParaRPr lang="en-US" sz="2000" dirty="0">
              <a:solidFill>
                <a:srgbClr val="376092"/>
              </a:solidFill>
              <a:latin typeface="+mn-lt"/>
            </a:endParaRPr>
          </a:p>
        </p:txBody>
      </p:sp>
      <p:pic>
        <p:nvPicPr>
          <p:cNvPr id="5" name="Picture 4" descr="VSAT_9201-BGAN_HR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5706" y="1632858"/>
            <a:ext cx="2495249" cy="220668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01638" y="1057275"/>
            <a:ext cx="8366125" cy="461665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sz="2400" b="1" dirty="0" smtClean="0">
                <a:solidFill>
                  <a:srgbClr val="FFFFFF"/>
                </a:solidFill>
                <a:latin typeface="Calibri"/>
              </a:rPr>
              <a:t>(4) Resiliency </a:t>
            </a:r>
            <a:r>
              <a:rPr lang="en-US" sz="2400" b="1" dirty="0">
                <a:solidFill>
                  <a:srgbClr val="FFFFFF"/>
                </a:solidFill>
                <a:latin typeface="Calibri"/>
              </a:rPr>
              <a:t>(Backup/Communications)</a:t>
            </a:r>
            <a:endParaRPr lang="en-US" sz="2400" b="1" i="1" dirty="0">
              <a:latin typeface="+mn-lt"/>
              <a:ea typeface="ＭＳ Ｐゴシック" pitchFamily="34" charset="-128"/>
              <a:cs typeface="+mn-cs"/>
            </a:endParaRPr>
          </a:p>
        </p:txBody>
      </p:sp>
      <p:pic>
        <p:nvPicPr>
          <p:cNvPr id="39938" name="Picture 9" descr="noaa_sm.gi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" y="177800"/>
            <a:ext cx="61436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05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90BB20F-BC5C-8846-B113-FBEC61E630AA}" type="slidenum">
              <a:rPr lang="en-US" sz="1200">
                <a:solidFill>
                  <a:schemeClr val="bg1"/>
                </a:solidFill>
                <a:latin typeface="Calibri" charset="0"/>
              </a:rPr>
              <a:pPr eaLnBrk="1" hangingPunct="1"/>
              <a:t>21</a:t>
            </a:fld>
            <a:endParaRPr lang="en-US" sz="120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819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7588"/>
          </a:xfrm>
        </p:spPr>
        <p:txBody>
          <a:bodyPr lIns="0" rIns="0" bIns="0" anchor="b"/>
          <a:lstStyle/>
          <a:p>
            <a:pPr>
              <a:defRPr/>
            </a:pPr>
            <a:r>
              <a:rPr lang="en-US" sz="3600" dirty="0" smtClean="0">
                <a:latin typeface="Calibri" charset="0"/>
                <a:ea typeface="ＭＳ Ｐゴシック" charset="0"/>
              </a:rPr>
              <a:t>Hurricane Irene</a:t>
            </a:r>
            <a:r>
              <a:rPr lang="en-US" sz="3600" dirty="0">
                <a:latin typeface="Calibri" charset="0"/>
                <a:ea typeface="ＭＳ Ｐゴシック" charset="0"/>
              </a:rPr>
              <a:t/>
            </a:r>
            <a:br>
              <a:rPr lang="en-US" sz="3600" dirty="0">
                <a:latin typeface="Calibri" charset="0"/>
                <a:ea typeface="ＭＳ Ｐゴシック" charset="0"/>
              </a:rPr>
            </a:br>
            <a:r>
              <a:rPr lang="en-US" sz="3200" dirty="0">
                <a:latin typeface="Calibri" charset="0"/>
                <a:ea typeface="ＭＳ Ｐゴシック" charset="0"/>
              </a:rPr>
              <a:t>Service Assessment</a:t>
            </a:r>
            <a:endParaRPr lang="en-US" sz="3600" dirty="0">
              <a:latin typeface="Calibri" charset="0"/>
              <a:ea typeface="ＭＳ Ｐゴシック" charset="0"/>
            </a:endParaRPr>
          </a:p>
        </p:txBody>
      </p:sp>
      <p:pic>
        <p:nvPicPr>
          <p:cNvPr id="39942" name="Picture 7" descr="Nws.eps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177800"/>
            <a:ext cx="6286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293723" y="3477168"/>
            <a:ext cx="80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VSAT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6323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47358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9209" y="1886858"/>
            <a:ext cx="2627167" cy="1862667"/>
          </a:xfrm>
          <a:prstGeom prst="rect">
            <a:avLst/>
          </a:prstGeom>
        </p:spPr>
      </p:pic>
      <p:pic>
        <p:nvPicPr>
          <p:cNvPr id="6" name="Picture 5" descr="prepare_emergki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1945" y="3912091"/>
            <a:ext cx="2515857" cy="261812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01638" y="1057275"/>
            <a:ext cx="8366125" cy="461665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sz="2400" b="1" dirty="0" smtClean="0">
                <a:solidFill>
                  <a:srgbClr val="FFFFFF"/>
                </a:solidFill>
                <a:latin typeface="Calibri"/>
              </a:rPr>
              <a:t>(5) Safety</a:t>
            </a:r>
            <a:r>
              <a:rPr lang="en-US" sz="2400" b="1" dirty="0">
                <a:solidFill>
                  <a:srgbClr val="FFFFFF"/>
                </a:solidFill>
                <a:latin typeface="Calibri"/>
              </a:rPr>
              <a:t>/Infrastructure</a:t>
            </a:r>
            <a:endParaRPr lang="en-US" sz="2400" b="1" i="1" dirty="0">
              <a:latin typeface="+mn-lt"/>
              <a:ea typeface="ＭＳ Ｐゴシック" pitchFamily="34" charset="-128"/>
              <a:cs typeface="+mn-cs"/>
            </a:endParaRPr>
          </a:p>
        </p:txBody>
      </p:sp>
      <p:pic>
        <p:nvPicPr>
          <p:cNvPr id="39938" name="Picture 9" descr="noaa_sm.gi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" y="177800"/>
            <a:ext cx="61436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05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90BB20F-BC5C-8846-B113-FBEC61E630AA}" type="slidenum">
              <a:rPr lang="en-US" sz="1200">
                <a:solidFill>
                  <a:schemeClr val="bg1"/>
                </a:solidFill>
                <a:latin typeface="Calibri" charset="0"/>
              </a:rPr>
              <a:pPr eaLnBrk="1" hangingPunct="1"/>
              <a:t>22</a:t>
            </a:fld>
            <a:endParaRPr lang="en-US" sz="120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819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7588"/>
          </a:xfrm>
        </p:spPr>
        <p:txBody>
          <a:bodyPr lIns="0" rIns="0" bIns="0" anchor="b"/>
          <a:lstStyle/>
          <a:p>
            <a:pPr>
              <a:defRPr/>
            </a:pPr>
            <a:r>
              <a:rPr lang="en-US" sz="3600" dirty="0" smtClean="0">
                <a:latin typeface="Calibri" charset="0"/>
                <a:ea typeface="ＭＳ Ｐゴシック" charset="0"/>
              </a:rPr>
              <a:t>Hurricane Irene</a:t>
            </a:r>
            <a:r>
              <a:rPr lang="en-US" sz="3600" dirty="0">
                <a:latin typeface="Calibri" charset="0"/>
                <a:ea typeface="ＭＳ Ｐゴシック" charset="0"/>
              </a:rPr>
              <a:t/>
            </a:r>
            <a:br>
              <a:rPr lang="en-US" sz="3600" dirty="0">
                <a:latin typeface="Calibri" charset="0"/>
                <a:ea typeface="ＭＳ Ｐゴシック" charset="0"/>
              </a:rPr>
            </a:br>
            <a:r>
              <a:rPr lang="en-US" sz="3200" dirty="0">
                <a:latin typeface="Calibri" charset="0"/>
                <a:ea typeface="ＭＳ Ｐゴシック" charset="0"/>
              </a:rPr>
              <a:t>Service Assessment</a:t>
            </a:r>
            <a:endParaRPr lang="en-US" sz="3600" dirty="0">
              <a:latin typeface="Calibri" charset="0"/>
              <a:ea typeface="ＭＳ Ｐゴシック" charset="0"/>
            </a:endParaRPr>
          </a:p>
        </p:txBody>
      </p:sp>
      <p:pic>
        <p:nvPicPr>
          <p:cNvPr id="39942" name="Picture 7" descr="Nws.eps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177800"/>
            <a:ext cx="6286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outsid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379" y="1886858"/>
            <a:ext cx="5092097" cy="422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8054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01638" y="1057275"/>
            <a:ext cx="8366125" cy="461665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sz="2400" b="1" dirty="0" smtClean="0">
                <a:solidFill>
                  <a:srgbClr val="FFFFFF"/>
                </a:solidFill>
                <a:latin typeface="Calibri"/>
              </a:rPr>
              <a:t>(6) Quality </a:t>
            </a:r>
            <a:r>
              <a:rPr lang="en-US" sz="2400" b="1" dirty="0">
                <a:solidFill>
                  <a:srgbClr val="FFFFFF"/>
                </a:solidFill>
                <a:latin typeface="Calibri"/>
              </a:rPr>
              <a:t>&amp; Availability of Data</a:t>
            </a:r>
            <a:endParaRPr lang="en-US" sz="2400" b="1" i="1" dirty="0">
              <a:latin typeface="+mn-lt"/>
              <a:ea typeface="ＭＳ Ｐゴシック" pitchFamily="34" charset="-128"/>
              <a:cs typeface="+mn-cs"/>
            </a:endParaRPr>
          </a:p>
        </p:txBody>
      </p:sp>
      <p:pic>
        <p:nvPicPr>
          <p:cNvPr id="39938" name="Picture 9" descr="noaa_sm.gi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" y="177800"/>
            <a:ext cx="61436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05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90BB20F-BC5C-8846-B113-FBEC61E630AA}" type="slidenum">
              <a:rPr lang="en-US" sz="1200">
                <a:solidFill>
                  <a:schemeClr val="bg1"/>
                </a:solidFill>
                <a:latin typeface="Calibri" charset="0"/>
              </a:rPr>
              <a:pPr eaLnBrk="1" hangingPunct="1"/>
              <a:t>23</a:t>
            </a:fld>
            <a:endParaRPr lang="en-US" sz="12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819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7588"/>
          </a:xfrm>
        </p:spPr>
        <p:txBody>
          <a:bodyPr lIns="0" rIns="0" bIns="0" anchor="b"/>
          <a:lstStyle/>
          <a:p>
            <a:pPr>
              <a:defRPr/>
            </a:pPr>
            <a:r>
              <a:rPr lang="en-US" sz="3600" dirty="0" smtClean="0">
                <a:latin typeface="Calibri" charset="0"/>
                <a:ea typeface="ＭＳ Ｐゴシック" charset="0"/>
              </a:rPr>
              <a:t>Hurricane Irene</a:t>
            </a:r>
            <a:r>
              <a:rPr lang="en-US" sz="3600" dirty="0">
                <a:latin typeface="Calibri" charset="0"/>
                <a:ea typeface="ＭＳ Ｐゴシック" charset="0"/>
              </a:rPr>
              <a:t/>
            </a:r>
            <a:br>
              <a:rPr lang="en-US" sz="3600" dirty="0">
                <a:latin typeface="Calibri" charset="0"/>
                <a:ea typeface="ＭＳ Ｐゴシック" charset="0"/>
              </a:rPr>
            </a:br>
            <a:r>
              <a:rPr lang="en-US" sz="3200" dirty="0">
                <a:latin typeface="Calibri" charset="0"/>
                <a:ea typeface="ＭＳ Ｐゴシック" charset="0"/>
              </a:rPr>
              <a:t>Service Assessment</a:t>
            </a:r>
            <a:endParaRPr lang="en-US" sz="3600" dirty="0">
              <a:latin typeface="Calibri" charset="0"/>
              <a:ea typeface="ＭＳ Ｐゴシック" charset="0"/>
            </a:endParaRPr>
          </a:p>
        </p:txBody>
      </p:sp>
      <p:pic>
        <p:nvPicPr>
          <p:cNvPr id="39942" name="Picture 7" descr="Nws.eps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177800"/>
            <a:ext cx="6286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6150" y="1788583"/>
            <a:ext cx="7442200" cy="1003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14231" y="3369209"/>
            <a:ext cx="2168768" cy="2774005"/>
          </a:xfrm>
          <a:prstGeom prst="rect">
            <a:avLst/>
          </a:prstGeom>
        </p:spPr>
      </p:pic>
      <p:pic>
        <p:nvPicPr>
          <p:cNvPr id="8" name="Picture 7" descr="Screen Shot 2012-05-18 at 1.17.00 AM.pn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6916" y="3391509"/>
            <a:ext cx="2476500" cy="272940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325270" y="6123537"/>
            <a:ext cx="2403232" cy="592345"/>
            <a:chOff x="1309077" y="6158193"/>
            <a:chExt cx="2403232" cy="592345"/>
          </a:xfrm>
        </p:grpSpPr>
        <p:sp>
          <p:nvSpPr>
            <p:cNvPr id="13" name="Rounded Rectangle 12"/>
            <p:cNvSpPr/>
            <p:nvPr/>
          </p:nvSpPr>
          <p:spPr>
            <a:xfrm>
              <a:off x="1309077" y="6291386"/>
              <a:ext cx="2403232" cy="312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400" i="1" dirty="0" smtClean="0">
                  <a:solidFill>
                    <a:schemeClr val="tx1"/>
                  </a:solidFill>
                </a:rPr>
                <a:t>James Franklin, NHC</a:t>
              </a:r>
              <a:endParaRPr lang="en-US" sz="1400" i="1" dirty="0">
                <a:solidFill>
                  <a:schemeClr val="tx1"/>
                </a:solidFill>
              </a:endParaRPr>
            </a:p>
          </p:txBody>
        </p:sp>
        <p:pic>
          <p:nvPicPr>
            <p:cNvPr id="4" name="Picture 3" descr="157415_1483584158_1908640037_n.jpg"/>
            <p:cNvPicPr>
              <a:picLocks noChangeAspect="1"/>
            </p:cNvPicPr>
            <p:nvPr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94692" y="6158193"/>
              <a:ext cx="459155" cy="592345"/>
            </a:xfrm>
            <a:prstGeom prst="rect">
              <a:avLst/>
            </a:prstGeom>
          </p:spPr>
        </p:pic>
      </p:grpSp>
      <p:pic>
        <p:nvPicPr>
          <p:cNvPr id="9" name="NHC_Franklin_OSVW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716516" y="6087108"/>
            <a:ext cx="339876" cy="339876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681787" y="2735052"/>
            <a:ext cx="2403232" cy="592345"/>
            <a:chOff x="1309077" y="6158193"/>
            <a:chExt cx="2403232" cy="592345"/>
          </a:xfrm>
        </p:grpSpPr>
        <p:sp>
          <p:nvSpPr>
            <p:cNvPr id="17" name="Rounded Rectangle 16"/>
            <p:cNvSpPr/>
            <p:nvPr/>
          </p:nvSpPr>
          <p:spPr>
            <a:xfrm>
              <a:off x="1309077" y="6291386"/>
              <a:ext cx="2403232" cy="3126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400" i="1" dirty="0" smtClean="0">
                  <a:solidFill>
                    <a:schemeClr val="tx1"/>
                  </a:solidFill>
                </a:rPr>
                <a:t>James Franklin, NHC</a:t>
              </a:r>
              <a:endParaRPr lang="en-US" sz="1400" i="1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 descr="157415_1483584158_1908640037_n.jpg"/>
            <p:cNvPicPr>
              <a:picLocks noChangeAspect="1"/>
            </p:cNvPicPr>
            <p:nvPr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94692" y="6158193"/>
              <a:ext cx="459155" cy="592345"/>
            </a:xfrm>
            <a:prstGeom prst="rect">
              <a:avLst/>
            </a:prstGeom>
          </p:spPr>
        </p:pic>
      </p:grpSp>
      <p:pic>
        <p:nvPicPr>
          <p:cNvPr id="3" name="NHC_Franklin_HFIP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964715" y="2600476"/>
            <a:ext cx="400352" cy="40035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375419" y="2963427"/>
            <a:ext cx="2921001" cy="1514230"/>
            <a:chOff x="3956537" y="3712308"/>
            <a:chExt cx="2921001" cy="1514230"/>
          </a:xfrm>
        </p:grpSpPr>
        <p:sp>
          <p:nvSpPr>
            <p:cNvPr id="11" name="Rectangular Callout 10"/>
            <p:cNvSpPr/>
            <p:nvPr/>
          </p:nvSpPr>
          <p:spPr>
            <a:xfrm>
              <a:off x="3956537" y="3712308"/>
              <a:ext cx="2891693" cy="1514230"/>
            </a:xfrm>
            <a:prstGeom prst="wedgeRectCallout">
              <a:avLst>
                <a:gd name="adj1" fmla="val 57496"/>
                <a:gd name="adj2" fmla="val 70627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966306" y="3739107"/>
              <a:ext cx="2911232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i="1" dirty="0"/>
                <a:t>“If </a:t>
              </a:r>
              <a:r>
                <a:rPr lang="en-US" i="1" dirty="0" smtClean="0"/>
                <a:t>budget cuts </a:t>
              </a:r>
              <a:r>
                <a:rPr lang="en-US" i="1" dirty="0"/>
                <a:t>materialize it will be unfortunate. We will lose the ability to forecast river stages due to loss of data”</a:t>
              </a:r>
              <a:r>
                <a:rPr lang="en-US" dirty="0"/>
                <a:t> - </a:t>
              </a:r>
              <a:r>
                <a:rPr lang="en-US" dirty="0" smtClean="0"/>
                <a:t>USGS</a:t>
              </a:r>
              <a:endParaRPr lang="en-US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738528" y="3794341"/>
            <a:ext cx="2911232" cy="1233627"/>
            <a:chOff x="3966306" y="3738405"/>
            <a:chExt cx="2911232" cy="1233627"/>
          </a:xfrm>
        </p:grpSpPr>
        <p:sp>
          <p:nvSpPr>
            <p:cNvPr id="22" name="Rectangular Callout 21"/>
            <p:cNvSpPr/>
            <p:nvPr/>
          </p:nvSpPr>
          <p:spPr>
            <a:xfrm>
              <a:off x="3973934" y="3738405"/>
              <a:ext cx="2891693" cy="1233627"/>
            </a:xfrm>
            <a:prstGeom prst="wedgeRectCallout">
              <a:avLst>
                <a:gd name="adj1" fmla="val -39662"/>
                <a:gd name="adj2" fmla="val -81609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966306" y="3739107"/>
              <a:ext cx="291123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i="1" dirty="0"/>
                <a:t>“</a:t>
              </a:r>
              <a:r>
                <a:rPr lang="en-US" i="1" dirty="0">
                  <a:latin typeface="+mn-lt"/>
                </a:rPr>
                <a:t>We have two models from HFIP that in Irene </a:t>
              </a:r>
              <a:r>
                <a:rPr lang="en-US" i="1" dirty="0" smtClean="0">
                  <a:latin typeface="+mn-lt"/>
                </a:rPr>
                <a:t>are </a:t>
              </a:r>
              <a:r>
                <a:rPr lang="en-US" i="1" dirty="0">
                  <a:latin typeface="+mn-lt"/>
                </a:rPr>
                <a:t>beating our operational guidance”</a:t>
              </a:r>
              <a:r>
                <a:rPr lang="en-US" dirty="0">
                  <a:latin typeface="+mn-lt"/>
                </a:rPr>
                <a:t>   –James Franklin, </a:t>
              </a:r>
              <a:r>
                <a:rPr lang="en-US" dirty="0" smtClean="0">
                  <a:latin typeface="+mn-lt"/>
                </a:rPr>
                <a:t>NHC</a:t>
              </a:r>
              <a:endParaRPr lang="en-US" dirty="0">
                <a:latin typeface="+mn-lt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716666" y="5138491"/>
            <a:ext cx="2911232" cy="1477975"/>
            <a:chOff x="3966306" y="3738405"/>
            <a:chExt cx="2911232" cy="1605001"/>
          </a:xfrm>
        </p:grpSpPr>
        <p:sp>
          <p:nvSpPr>
            <p:cNvPr id="26" name="Rectangular Callout 25"/>
            <p:cNvSpPr/>
            <p:nvPr/>
          </p:nvSpPr>
          <p:spPr>
            <a:xfrm>
              <a:off x="3973934" y="3738405"/>
              <a:ext cx="2891693" cy="1599249"/>
            </a:xfrm>
            <a:prstGeom prst="wedgeRectCallout">
              <a:avLst>
                <a:gd name="adj1" fmla="val -81774"/>
                <a:gd name="adj2" fmla="val 43627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966306" y="3739107"/>
              <a:ext cx="2911232" cy="16042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i="1" dirty="0" smtClean="0">
                  <a:latin typeface="+mn-lt"/>
                </a:rPr>
                <a:t>“OSVW capable of seeing into the hurricane force winds…would allow us to get the initial intensity correct”</a:t>
              </a:r>
              <a:r>
                <a:rPr lang="en-US" dirty="0" smtClean="0">
                  <a:latin typeface="+mn-lt"/>
                </a:rPr>
                <a:t>   </a:t>
              </a:r>
              <a:r>
                <a:rPr lang="en-US" dirty="0">
                  <a:latin typeface="+mn-lt"/>
                </a:rPr>
                <a:t>–James Franklin, </a:t>
              </a:r>
              <a:r>
                <a:rPr lang="en-US" dirty="0" smtClean="0">
                  <a:latin typeface="+mn-lt"/>
                </a:rPr>
                <a:t>NHC</a:t>
              </a:r>
              <a:endParaRPr lang="en-US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30958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356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770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356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01638" y="1057275"/>
            <a:ext cx="8366125" cy="461665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sz="2400" b="1" dirty="0">
                <a:solidFill>
                  <a:srgbClr val="FFFFFF"/>
                </a:solidFill>
                <a:latin typeface="Calibri"/>
              </a:rPr>
              <a:t>Next Steps</a:t>
            </a:r>
            <a:endParaRPr lang="en-US" sz="2400" b="1" i="1" dirty="0">
              <a:latin typeface="+mn-lt"/>
              <a:ea typeface="ＭＳ Ｐゴシック" pitchFamily="34" charset="-128"/>
              <a:cs typeface="+mn-cs"/>
            </a:endParaRPr>
          </a:p>
        </p:txBody>
      </p:sp>
      <p:pic>
        <p:nvPicPr>
          <p:cNvPr id="39938" name="Picture 9" descr="noaa_sm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" y="177800"/>
            <a:ext cx="61436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05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90BB20F-BC5C-8846-B113-FBEC61E630AA}" type="slidenum">
              <a:rPr lang="en-US" sz="1200">
                <a:solidFill>
                  <a:schemeClr val="bg1"/>
                </a:solidFill>
                <a:latin typeface="Calibri" charset="0"/>
              </a:rPr>
              <a:pPr eaLnBrk="1" hangingPunct="1"/>
              <a:t>24</a:t>
            </a:fld>
            <a:endParaRPr lang="en-US" sz="120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819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7588"/>
          </a:xfrm>
        </p:spPr>
        <p:txBody>
          <a:bodyPr lIns="0" rIns="0" bIns="0" anchor="b"/>
          <a:lstStyle/>
          <a:p>
            <a:pPr>
              <a:defRPr/>
            </a:pPr>
            <a:r>
              <a:rPr lang="en-US" sz="3600" dirty="0" smtClean="0">
                <a:latin typeface="Calibri" charset="0"/>
                <a:ea typeface="ＭＳ Ｐゴシック" charset="0"/>
              </a:rPr>
              <a:t>Hurricane Irene</a:t>
            </a:r>
            <a:r>
              <a:rPr lang="en-US" sz="3600" dirty="0">
                <a:latin typeface="Calibri" charset="0"/>
                <a:ea typeface="ＭＳ Ｐゴシック" charset="0"/>
              </a:rPr>
              <a:t/>
            </a:r>
            <a:br>
              <a:rPr lang="en-US" sz="3600" dirty="0">
                <a:latin typeface="Calibri" charset="0"/>
                <a:ea typeface="ＭＳ Ｐゴシック" charset="0"/>
              </a:rPr>
            </a:br>
            <a:r>
              <a:rPr lang="en-US" sz="3200" dirty="0">
                <a:latin typeface="Calibri" charset="0"/>
                <a:ea typeface="ＭＳ Ｐゴシック" charset="0"/>
              </a:rPr>
              <a:t>Service Assessment</a:t>
            </a:r>
            <a:endParaRPr lang="en-US" sz="3600" dirty="0">
              <a:latin typeface="Calibri" charset="0"/>
              <a:ea typeface="ＭＳ Ｐゴシック" charset="0"/>
            </a:endParaRPr>
          </a:p>
        </p:txBody>
      </p:sp>
      <p:pic>
        <p:nvPicPr>
          <p:cNvPr id="39942" name="Picture 7" descr="Nws.eps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177800"/>
            <a:ext cx="6286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378" y="1761071"/>
            <a:ext cx="8290433" cy="390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9055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05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2AF00CC-DAF1-504B-BA43-C45C7153DAF5}" type="slidenum">
              <a:rPr lang="en-US" sz="1200">
                <a:solidFill>
                  <a:schemeClr val="bg1"/>
                </a:solidFill>
                <a:latin typeface="Calibri" charset="0"/>
              </a:rPr>
              <a:pPr eaLnBrk="1" hangingPunct="1"/>
              <a:t>3</a:t>
            </a:fld>
            <a:endParaRPr lang="en-US" sz="120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4099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017588"/>
          </a:xfrm>
        </p:spPr>
        <p:txBody>
          <a:bodyPr lIns="0" rIns="0" bIns="0" anchor="b"/>
          <a:lstStyle/>
          <a:p>
            <a:pPr>
              <a:defRPr/>
            </a:pPr>
            <a:r>
              <a:rPr lang="en-US" sz="3600" dirty="0" smtClean="0">
                <a:latin typeface="Calibri" charset="0"/>
                <a:ea typeface="ＭＳ Ｐゴシック" charset="0"/>
              </a:rPr>
              <a:t>Hurricane Irene</a:t>
            </a:r>
            <a:br>
              <a:rPr lang="en-US" sz="3600" dirty="0" smtClean="0">
                <a:latin typeface="Calibri" charset="0"/>
                <a:ea typeface="ＭＳ Ｐゴシック" charset="0"/>
              </a:rPr>
            </a:br>
            <a:r>
              <a:rPr lang="en-US" sz="3200" dirty="0" smtClean="0">
                <a:latin typeface="Calibri" charset="0"/>
                <a:ea typeface="ＭＳ Ｐゴシック" charset="0"/>
              </a:rPr>
              <a:t>Service </a:t>
            </a:r>
            <a:r>
              <a:rPr lang="en-US" sz="3200" dirty="0">
                <a:latin typeface="Calibri" charset="0"/>
                <a:ea typeface="ＭＳ Ｐゴシック" charset="0"/>
              </a:rPr>
              <a:t>Assessment</a:t>
            </a:r>
            <a:endParaRPr lang="en-US" sz="3600" dirty="0">
              <a:latin typeface="Calibri" charset="0"/>
              <a:ea typeface="ＭＳ Ｐゴシック" charset="0"/>
            </a:endParaRPr>
          </a:p>
        </p:txBody>
      </p:sp>
      <p:sp>
        <p:nvSpPr>
          <p:cNvPr id="31748" name="Rectangle 7"/>
          <p:cNvSpPr>
            <a:spLocks noChangeArrowheads="1"/>
          </p:cNvSpPr>
          <p:nvPr/>
        </p:nvSpPr>
        <p:spPr bwMode="auto">
          <a:xfrm>
            <a:off x="401638" y="1057275"/>
            <a:ext cx="8366125" cy="457200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 dirty="0" smtClean="0">
                <a:latin typeface="Calibri" charset="0"/>
              </a:rPr>
              <a:t>Outline</a:t>
            </a:r>
            <a:endParaRPr lang="en-US" sz="2400" b="1" dirty="0">
              <a:latin typeface="Calibri" charset="0"/>
            </a:endParaRPr>
          </a:p>
        </p:txBody>
      </p:sp>
      <p:grpSp>
        <p:nvGrpSpPr>
          <p:cNvPr id="31749" name="Group 11"/>
          <p:cNvGrpSpPr>
            <a:grpSpLocks/>
          </p:cNvGrpSpPr>
          <p:nvPr/>
        </p:nvGrpSpPr>
        <p:grpSpPr bwMode="auto">
          <a:xfrm>
            <a:off x="95250" y="177800"/>
            <a:ext cx="8912225" cy="628650"/>
            <a:chOff x="95536" y="177423"/>
            <a:chExt cx="8912008" cy="628650"/>
          </a:xfrm>
        </p:grpSpPr>
        <p:pic>
          <p:nvPicPr>
            <p:cNvPr id="31753" name="Picture 7" descr="Nws.eps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8894" y="177423"/>
              <a:ext cx="628650" cy="628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4" name="Picture 9" descr="noaa_sm.gif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536" y="177423"/>
              <a:ext cx="614147" cy="614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813337" y="1586918"/>
            <a:ext cx="412986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Event Overview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Event Statistics and Impacts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Assessment Charter &amp; Process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Results &amp; 6 Main Issues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Next Steps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4" name="Picture 3" descr="Quiche_gorge_bridge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5050" y="4295788"/>
            <a:ext cx="3615593" cy="2429353"/>
          </a:xfrm>
          <a:prstGeom prst="rect">
            <a:avLst/>
          </a:prstGeom>
        </p:spPr>
      </p:pic>
      <p:pic>
        <p:nvPicPr>
          <p:cNvPr id="5" name="Picture 4" descr="Rochester_house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6954" y="1712379"/>
            <a:ext cx="3373689" cy="23511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6" y="4523810"/>
            <a:ext cx="3301996" cy="22013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62770" y="3741616"/>
            <a:ext cx="13189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Rochester, VT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1031632" y="6385170"/>
            <a:ext cx="13189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Rochester, VT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4724400" y="6385170"/>
            <a:ext cx="1788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Queeche</a:t>
            </a:r>
            <a:r>
              <a:rPr lang="en-US" sz="1400" dirty="0" smtClean="0"/>
              <a:t> Gorge, VT</a:t>
            </a:r>
            <a:endParaRPr lang="en-US" sz="14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7"/>
          <p:cNvSpPr>
            <a:spLocks noChangeArrowheads="1"/>
          </p:cNvSpPr>
          <p:nvPr/>
        </p:nvSpPr>
        <p:spPr bwMode="auto">
          <a:xfrm>
            <a:off x="401638" y="1066800"/>
            <a:ext cx="8366125" cy="457200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>
                <a:latin typeface="Calibri" charset="0"/>
              </a:rPr>
              <a:t>Event Overview</a:t>
            </a:r>
          </a:p>
        </p:txBody>
      </p:sp>
      <p:pic>
        <p:nvPicPr>
          <p:cNvPr id="33798" name="Picture 9" descr="noaa_sm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" y="177800"/>
            <a:ext cx="61436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7" descr="Nws.eps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177800"/>
            <a:ext cx="6286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2" name="Title 1"/>
          <p:cNvSpPr txBox="1">
            <a:spLocks/>
          </p:cNvSpPr>
          <p:nvPr/>
        </p:nvSpPr>
        <p:spPr bwMode="auto">
          <a:xfrm>
            <a:off x="457200" y="0"/>
            <a:ext cx="8229600" cy="1017588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en-US" sz="3600" b="1" dirty="0" smtClean="0">
                <a:solidFill>
                  <a:srgbClr val="2E507A"/>
                </a:solidFill>
                <a:latin typeface="Calibri" charset="0"/>
              </a:rPr>
              <a:t>Hurricane Irene</a:t>
            </a:r>
            <a:br>
              <a:rPr lang="en-US" sz="3600" b="1" dirty="0" smtClean="0">
                <a:solidFill>
                  <a:srgbClr val="2E507A"/>
                </a:solidFill>
                <a:latin typeface="Calibri" charset="0"/>
              </a:rPr>
            </a:br>
            <a:r>
              <a:rPr lang="en-US" sz="3200" b="1" dirty="0" smtClean="0">
                <a:solidFill>
                  <a:srgbClr val="2E507A"/>
                </a:solidFill>
                <a:latin typeface="Calibri" charset="0"/>
              </a:rPr>
              <a:t>Service Assessment</a:t>
            </a:r>
            <a:endParaRPr lang="en-US" sz="3600" b="1" dirty="0" smtClean="0">
              <a:solidFill>
                <a:srgbClr val="2E507A"/>
              </a:solidFill>
              <a:latin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949" y="1932517"/>
            <a:ext cx="4665631" cy="42269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4554" y="1717524"/>
            <a:ext cx="3661597" cy="4789713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05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2AF00CC-DAF1-504B-BA43-C45C7153DAF5}" type="slidenum">
              <a:rPr lang="en-US" sz="1200">
                <a:solidFill>
                  <a:schemeClr val="bg1"/>
                </a:solidFill>
                <a:latin typeface="Calibri" charset="0"/>
              </a:rPr>
              <a:pPr eaLnBrk="1" hangingPunct="1"/>
              <a:t>4</a:t>
            </a:fld>
            <a:endParaRPr lang="en-US" sz="1200">
              <a:solidFill>
                <a:schemeClr val="bg1"/>
              </a:solidFill>
              <a:latin typeface="Calibri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ower_line_down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1859" y="3507619"/>
            <a:ext cx="2058705" cy="2905276"/>
          </a:xfrm>
          <a:prstGeom prst="rect">
            <a:avLst/>
          </a:prstGeom>
        </p:spPr>
      </p:pic>
      <p:pic>
        <p:nvPicPr>
          <p:cNvPr id="6" name="Picture 5" descr="Power_line_repairs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2762" y="3901978"/>
            <a:ext cx="2815270" cy="2510917"/>
          </a:xfrm>
          <a:prstGeom prst="rect">
            <a:avLst/>
          </a:prstGeom>
        </p:spPr>
      </p:pic>
      <p:pic>
        <p:nvPicPr>
          <p:cNvPr id="5" name="Picture 4" descr="VT_highway_destroyed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652" y="4555535"/>
            <a:ext cx="3058775" cy="1857360"/>
          </a:xfrm>
          <a:prstGeom prst="rect">
            <a:avLst/>
          </a:prstGeom>
        </p:spPr>
      </p:pic>
      <p:pic>
        <p:nvPicPr>
          <p:cNvPr id="3" name="Picture 2" descr="Schoharie_flood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652" y="1846943"/>
            <a:ext cx="3065538" cy="22936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88185" y="1802194"/>
            <a:ext cx="45840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376092"/>
                </a:solidFill>
                <a:latin typeface="+mn-lt"/>
              </a:rPr>
              <a:t>45 deaths (26 from inland flood)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376092"/>
                </a:solidFill>
                <a:latin typeface="+mn-lt"/>
              </a:rPr>
              <a:t>$7.3 Billion damage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376092"/>
                </a:solidFill>
                <a:latin typeface="+mn-lt"/>
              </a:rPr>
              <a:t>Major infrastructure losses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376092"/>
                </a:solidFill>
                <a:latin typeface="+mn-lt"/>
              </a:rPr>
              <a:t>Power lost to 8 million</a:t>
            </a:r>
            <a:endParaRPr lang="en-US" sz="2400" dirty="0">
              <a:solidFill>
                <a:srgbClr val="376092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1638" y="1036638"/>
            <a:ext cx="8366125" cy="461962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sz="2400" b="1" dirty="0" smtClean="0">
                <a:latin typeface="+mn-lt"/>
                <a:ea typeface="ＭＳ Ｐゴシック" pitchFamily="34" charset="-128"/>
                <a:cs typeface="+mn-cs"/>
              </a:rPr>
              <a:t>Event </a:t>
            </a:r>
            <a:r>
              <a:rPr lang="en-US" sz="2400" b="1" dirty="0">
                <a:latin typeface="+mn-lt"/>
                <a:ea typeface="ＭＳ Ｐゴシック" pitchFamily="34" charset="-128"/>
                <a:cs typeface="+mn-cs"/>
              </a:rPr>
              <a:t>Statistics and Impacts</a:t>
            </a:r>
            <a:endParaRPr lang="en-US" sz="2400" b="1" i="1" dirty="0">
              <a:latin typeface="+mn-lt"/>
              <a:ea typeface="ＭＳ Ｐゴシック" pitchFamily="34" charset="-128"/>
              <a:cs typeface="+mn-cs"/>
            </a:endParaRPr>
          </a:p>
        </p:txBody>
      </p:sp>
      <p:pic>
        <p:nvPicPr>
          <p:cNvPr id="35843" name="Picture 9" descr="noaa_sm.gi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" y="177800"/>
            <a:ext cx="61436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05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01FEAAB-2E14-7F4B-A40B-0C09E51E540A}" type="slidenum">
              <a:rPr lang="en-US" sz="1200">
                <a:solidFill>
                  <a:schemeClr val="bg1"/>
                </a:solidFill>
                <a:latin typeface="Calibri" charset="0"/>
              </a:rPr>
              <a:pPr eaLnBrk="1" hangingPunct="1"/>
              <a:t>5</a:t>
            </a:fld>
            <a:endParaRPr lang="en-US" sz="120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615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7588"/>
          </a:xfrm>
        </p:spPr>
        <p:txBody>
          <a:bodyPr lIns="0" rIns="0" bIns="0" anchor="b"/>
          <a:lstStyle/>
          <a:p>
            <a:pPr>
              <a:defRPr/>
            </a:pPr>
            <a:r>
              <a:rPr lang="en-US" sz="3600" dirty="0" smtClean="0">
                <a:latin typeface="Calibri" charset="0"/>
                <a:ea typeface="ＭＳ Ｐゴシック" charset="0"/>
              </a:rPr>
              <a:t>Hurricane Irene</a:t>
            </a:r>
            <a:r>
              <a:rPr lang="en-US" sz="3600" dirty="0">
                <a:latin typeface="Calibri" charset="0"/>
                <a:ea typeface="ＭＳ Ｐゴシック" charset="0"/>
              </a:rPr>
              <a:t/>
            </a:r>
            <a:br>
              <a:rPr lang="en-US" sz="3600" dirty="0">
                <a:latin typeface="Calibri" charset="0"/>
                <a:ea typeface="ＭＳ Ｐゴシック" charset="0"/>
              </a:rPr>
            </a:br>
            <a:r>
              <a:rPr lang="en-US" sz="3200" dirty="0">
                <a:latin typeface="Calibri" charset="0"/>
                <a:ea typeface="ＭＳ Ｐゴシック" charset="0"/>
              </a:rPr>
              <a:t>Service Assessment</a:t>
            </a:r>
            <a:endParaRPr lang="en-US" sz="3600" dirty="0">
              <a:latin typeface="Calibri" charset="0"/>
              <a:ea typeface="ＭＳ Ｐゴシック" charset="0"/>
            </a:endParaRPr>
          </a:p>
        </p:txBody>
      </p:sp>
      <p:pic>
        <p:nvPicPr>
          <p:cNvPr id="35851" name="Picture 7" descr="Nws.eps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177800"/>
            <a:ext cx="6286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37308" y="1817079"/>
            <a:ext cx="13131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Prattsville</a:t>
            </a:r>
            <a:r>
              <a:rPr lang="en-US" sz="1400" dirty="0" smtClean="0"/>
              <a:t>, NY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547079" y="6105769"/>
            <a:ext cx="12391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Killington, VT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3604848" y="6105769"/>
            <a:ext cx="1761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Lexington Park, MD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6525848" y="6105769"/>
            <a:ext cx="1352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Greenville, NC</a:t>
            </a:r>
            <a:endParaRPr lang="en-US" sz="14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18000" y="1621229"/>
            <a:ext cx="4220307" cy="5170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dirty="0" smtClean="0">
                <a:solidFill>
                  <a:srgbClr val="376092"/>
                </a:solidFill>
                <a:latin typeface="+mn-lt"/>
              </a:rPr>
              <a:t>PR – Major flooding in east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 smtClean="0">
                <a:solidFill>
                  <a:srgbClr val="376092"/>
                </a:solidFill>
                <a:latin typeface="+mn-lt"/>
              </a:rPr>
              <a:t>NYC – no severe damage, but </a:t>
            </a:r>
            <a:r>
              <a:rPr lang="en-US" sz="2200" dirty="0">
                <a:solidFill>
                  <a:srgbClr val="376092"/>
                </a:solidFill>
                <a:latin typeface="+mn-lt"/>
              </a:rPr>
              <a:t>3–6’ </a:t>
            </a:r>
            <a:r>
              <a:rPr lang="en-US" sz="2200" dirty="0" smtClean="0">
                <a:solidFill>
                  <a:srgbClr val="376092"/>
                </a:solidFill>
                <a:latin typeface="+mn-lt"/>
              </a:rPr>
              <a:t>storm </a:t>
            </a:r>
            <a:r>
              <a:rPr lang="en-US" sz="2200" dirty="0">
                <a:solidFill>
                  <a:srgbClr val="376092"/>
                </a:solidFill>
                <a:latin typeface="+mn-lt"/>
              </a:rPr>
              <a:t>surge </a:t>
            </a:r>
            <a:r>
              <a:rPr lang="en-US" sz="2200" dirty="0" smtClean="0">
                <a:solidFill>
                  <a:srgbClr val="376092"/>
                </a:solidFill>
                <a:latin typeface="+mn-lt"/>
              </a:rPr>
              <a:t>caused $100M in </a:t>
            </a:r>
            <a:r>
              <a:rPr lang="en-US" sz="2200" dirty="0">
                <a:solidFill>
                  <a:srgbClr val="376092"/>
                </a:solidFill>
                <a:latin typeface="+mn-lt"/>
              </a:rPr>
              <a:t>property damage in NYC, Long Island, </a:t>
            </a:r>
            <a:r>
              <a:rPr lang="en-US" sz="2200" dirty="0" smtClean="0">
                <a:solidFill>
                  <a:srgbClr val="376092"/>
                </a:solidFill>
                <a:latin typeface="+mn-lt"/>
              </a:rPr>
              <a:t>&amp; parts </a:t>
            </a:r>
            <a:r>
              <a:rPr lang="en-US" sz="2200" dirty="0">
                <a:solidFill>
                  <a:srgbClr val="376092"/>
                </a:solidFill>
                <a:latin typeface="+mn-lt"/>
              </a:rPr>
              <a:t>of </a:t>
            </a:r>
            <a:r>
              <a:rPr lang="en-US" sz="2200" dirty="0" smtClean="0">
                <a:solidFill>
                  <a:srgbClr val="376092"/>
                </a:solidFill>
                <a:latin typeface="+mn-lt"/>
              </a:rPr>
              <a:t>CT coastline. 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 smtClean="0">
                <a:solidFill>
                  <a:srgbClr val="376092"/>
                </a:solidFill>
                <a:latin typeface="+mn-lt"/>
              </a:rPr>
              <a:t>NY &amp; CT – TS winds &amp; heavy rains cause power </a:t>
            </a:r>
            <a:r>
              <a:rPr lang="en-US" sz="2200" dirty="0">
                <a:solidFill>
                  <a:srgbClr val="376092"/>
                </a:solidFill>
                <a:latin typeface="+mn-lt"/>
              </a:rPr>
              <a:t>outages for </a:t>
            </a:r>
            <a:r>
              <a:rPr lang="en-US" sz="2200" dirty="0" smtClean="0">
                <a:solidFill>
                  <a:srgbClr val="376092"/>
                </a:solidFill>
                <a:latin typeface="+mn-lt"/>
              </a:rPr>
              <a:t>3M residents in CT &amp; Long </a:t>
            </a:r>
            <a:r>
              <a:rPr lang="en-US" sz="2200" dirty="0">
                <a:solidFill>
                  <a:srgbClr val="376092"/>
                </a:solidFill>
                <a:latin typeface="+mn-lt"/>
              </a:rPr>
              <a:t>Island </a:t>
            </a:r>
            <a:r>
              <a:rPr lang="en-US" sz="2200" dirty="0" smtClean="0">
                <a:solidFill>
                  <a:srgbClr val="376092"/>
                </a:solidFill>
                <a:latin typeface="+mn-lt"/>
              </a:rPr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 smtClean="0">
                <a:solidFill>
                  <a:srgbClr val="376092"/>
                </a:solidFill>
                <a:latin typeface="+mn-lt"/>
              </a:rPr>
              <a:t>NY – floods made 3 towns </a:t>
            </a:r>
            <a:r>
              <a:rPr lang="en-US" sz="2200" dirty="0">
                <a:solidFill>
                  <a:srgbClr val="376092"/>
                </a:solidFill>
                <a:latin typeface="+mn-lt"/>
              </a:rPr>
              <a:t>in </a:t>
            </a:r>
            <a:r>
              <a:rPr lang="en-US" sz="2200" dirty="0" smtClean="0">
                <a:solidFill>
                  <a:srgbClr val="376092"/>
                </a:solidFill>
                <a:latin typeface="+mn-lt"/>
              </a:rPr>
              <a:t>Catskills uninhabitable. 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>
                <a:solidFill>
                  <a:srgbClr val="376092"/>
                </a:solidFill>
                <a:latin typeface="+mn-lt"/>
              </a:rPr>
              <a:t>VT – ~2,400 roads, 800 homes and businesses, 300 bridges </a:t>
            </a:r>
            <a:r>
              <a:rPr lang="en-US" sz="2200" dirty="0" smtClean="0">
                <a:solidFill>
                  <a:srgbClr val="376092"/>
                </a:solidFill>
                <a:latin typeface="+mn-lt"/>
              </a:rPr>
              <a:t>&amp; </a:t>
            </a:r>
            <a:r>
              <a:rPr lang="en-US" sz="2200" dirty="0">
                <a:solidFill>
                  <a:srgbClr val="376092"/>
                </a:solidFill>
                <a:latin typeface="+mn-lt"/>
              </a:rPr>
              <a:t>railroad tracks </a:t>
            </a:r>
            <a:r>
              <a:rPr lang="en-US" sz="2200" dirty="0" smtClean="0">
                <a:solidFill>
                  <a:srgbClr val="376092"/>
                </a:solidFill>
                <a:latin typeface="+mn-lt"/>
              </a:rPr>
              <a:t>damaged</a:t>
            </a:r>
            <a:r>
              <a:rPr lang="en-US" sz="2200" dirty="0">
                <a:solidFill>
                  <a:srgbClr val="376092"/>
                </a:solidFill>
                <a:latin typeface="+mn-lt"/>
              </a:rPr>
              <a:t>. </a:t>
            </a:r>
            <a:endParaRPr lang="en-US" sz="2200" dirty="0" smtClean="0">
              <a:solidFill>
                <a:srgbClr val="376092"/>
              </a:solidFill>
              <a:latin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2200" dirty="0" smtClean="0">
                <a:solidFill>
                  <a:srgbClr val="376092"/>
                </a:solidFill>
                <a:latin typeface="+mn-lt"/>
              </a:rPr>
              <a:t>USDA designated </a:t>
            </a:r>
            <a:r>
              <a:rPr lang="en-US" sz="2200" dirty="0">
                <a:solidFill>
                  <a:srgbClr val="376092"/>
                </a:solidFill>
                <a:latin typeface="+mn-lt"/>
              </a:rPr>
              <a:t>many counties </a:t>
            </a:r>
            <a:r>
              <a:rPr lang="en-US" sz="2200" dirty="0" smtClean="0">
                <a:solidFill>
                  <a:srgbClr val="376092"/>
                </a:solidFill>
                <a:latin typeface="+mn-lt"/>
              </a:rPr>
              <a:t>from NC - NH as disaster </a:t>
            </a:r>
            <a:r>
              <a:rPr lang="en-US" sz="2200" dirty="0">
                <a:solidFill>
                  <a:srgbClr val="376092"/>
                </a:solidFill>
                <a:latin typeface="+mn-lt"/>
              </a:rPr>
              <a:t>areas. </a:t>
            </a:r>
          </a:p>
        </p:txBody>
      </p:sp>
      <p:sp>
        <p:nvSpPr>
          <p:cNvPr id="7" name="Rectangle 6"/>
          <p:cNvSpPr/>
          <p:nvPr/>
        </p:nvSpPr>
        <p:spPr>
          <a:xfrm>
            <a:off x="401638" y="1036638"/>
            <a:ext cx="8366125" cy="461962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sz="2400" b="1" dirty="0" smtClean="0">
                <a:latin typeface="+mn-lt"/>
                <a:ea typeface="ＭＳ Ｐゴシック" pitchFamily="34" charset="-128"/>
                <a:cs typeface="+mn-cs"/>
              </a:rPr>
              <a:t>Event </a:t>
            </a:r>
            <a:r>
              <a:rPr lang="en-US" sz="2400" b="1" dirty="0">
                <a:latin typeface="+mn-lt"/>
                <a:ea typeface="ＭＳ Ｐゴシック" pitchFamily="34" charset="-128"/>
                <a:cs typeface="+mn-cs"/>
              </a:rPr>
              <a:t>Statistics and Impacts</a:t>
            </a:r>
            <a:endParaRPr lang="en-US" sz="2400" b="1" i="1" dirty="0">
              <a:latin typeface="+mn-lt"/>
              <a:ea typeface="ＭＳ Ｐゴシック" pitchFamily="34" charset="-128"/>
              <a:cs typeface="+mn-cs"/>
            </a:endParaRPr>
          </a:p>
        </p:txBody>
      </p:sp>
      <p:pic>
        <p:nvPicPr>
          <p:cNvPr id="35843" name="Picture 9" descr="noaa_sm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" y="177800"/>
            <a:ext cx="61436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05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01FEAAB-2E14-7F4B-A40B-0C09E51E540A}" type="slidenum">
              <a:rPr lang="en-US" sz="1200">
                <a:solidFill>
                  <a:schemeClr val="bg1"/>
                </a:solidFill>
                <a:latin typeface="Calibri" charset="0"/>
              </a:rPr>
              <a:pPr eaLnBrk="1" hangingPunct="1"/>
              <a:t>6</a:t>
            </a:fld>
            <a:endParaRPr lang="en-US" sz="12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615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7588"/>
          </a:xfrm>
        </p:spPr>
        <p:txBody>
          <a:bodyPr lIns="0" rIns="0" bIns="0" anchor="b"/>
          <a:lstStyle/>
          <a:p>
            <a:pPr>
              <a:defRPr/>
            </a:pPr>
            <a:r>
              <a:rPr lang="en-US" sz="3600" dirty="0" smtClean="0">
                <a:latin typeface="Calibri" charset="0"/>
                <a:ea typeface="ＭＳ Ｐゴシック" charset="0"/>
              </a:rPr>
              <a:t>Hurricane Irene</a:t>
            </a:r>
            <a:r>
              <a:rPr lang="en-US" sz="3600" dirty="0">
                <a:latin typeface="Calibri" charset="0"/>
                <a:ea typeface="ＭＳ Ｐゴシック" charset="0"/>
              </a:rPr>
              <a:t/>
            </a:r>
            <a:br>
              <a:rPr lang="en-US" sz="3600" dirty="0">
                <a:latin typeface="Calibri" charset="0"/>
                <a:ea typeface="ＭＳ Ｐゴシック" charset="0"/>
              </a:rPr>
            </a:br>
            <a:r>
              <a:rPr lang="en-US" sz="3200" dirty="0">
                <a:latin typeface="Calibri" charset="0"/>
                <a:ea typeface="ＭＳ Ｐゴシック" charset="0"/>
              </a:rPr>
              <a:t>Service Assessment</a:t>
            </a:r>
            <a:endParaRPr lang="en-US" sz="3600" dirty="0">
              <a:latin typeface="Calibri" charset="0"/>
              <a:ea typeface="ＭＳ Ｐゴシック" charset="0"/>
            </a:endParaRPr>
          </a:p>
        </p:txBody>
      </p:sp>
      <p:pic>
        <p:nvPicPr>
          <p:cNvPr id="35851" name="Picture 7" descr="Nws.eps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177800"/>
            <a:ext cx="6286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099" y="1690075"/>
            <a:ext cx="3661132" cy="4953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663260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01638" y="1057275"/>
            <a:ext cx="8366125" cy="461963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sz="2400" b="1" dirty="0" smtClean="0">
                <a:latin typeface="+mn-lt"/>
                <a:ea typeface="ＭＳ Ｐゴシック" pitchFamily="34" charset="-128"/>
                <a:cs typeface="+mn-cs"/>
              </a:rPr>
              <a:t>Charter</a:t>
            </a:r>
            <a:endParaRPr lang="en-US" sz="2400" b="1" i="1" dirty="0">
              <a:latin typeface="+mn-lt"/>
              <a:ea typeface="ＭＳ Ｐゴシック" pitchFamily="34" charset="-128"/>
              <a:cs typeface="+mn-cs"/>
            </a:endParaRPr>
          </a:p>
        </p:txBody>
      </p:sp>
      <p:pic>
        <p:nvPicPr>
          <p:cNvPr id="39938" name="Picture 9" descr="noaa_sm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" y="177800"/>
            <a:ext cx="61436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05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90BB20F-BC5C-8846-B113-FBEC61E630AA}" type="slidenum">
              <a:rPr lang="en-US" sz="1200">
                <a:solidFill>
                  <a:schemeClr val="bg1"/>
                </a:solidFill>
                <a:latin typeface="Calibri" charset="0"/>
              </a:rPr>
              <a:pPr eaLnBrk="1" hangingPunct="1"/>
              <a:t>7</a:t>
            </a:fld>
            <a:endParaRPr lang="en-US" sz="120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819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7588"/>
          </a:xfrm>
        </p:spPr>
        <p:txBody>
          <a:bodyPr lIns="0" rIns="0" bIns="0" anchor="b"/>
          <a:lstStyle/>
          <a:p>
            <a:pPr>
              <a:defRPr/>
            </a:pPr>
            <a:r>
              <a:rPr lang="en-US" sz="3600" dirty="0" smtClean="0">
                <a:latin typeface="Calibri" charset="0"/>
                <a:ea typeface="ＭＳ Ｐゴシック" charset="0"/>
              </a:rPr>
              <a:t>Hurricane Irene</a:t>
            </a:r>
            <a:r>
              <a:rPr lang="en-US" sz="3600" dirty="0">
                <a:latin typeface="Calibri" charset="0"/>
                <a:ea typeface="ＭＳ Ｐゴシック" charset="0"/>
              </a:rPr>
              <a:t/>
            </a:r>
            <a:br>
              <a:rPr lang="en-US" sz="3600" dirty="0">
                <a:latin typeface="Calibri" charset="0"/>
                <a:ea typeface="ＭＳ Ｐゴシック" charset="0"/>
              </a:rPr>
            </a:br>
            <a:r>
              <a:rPr lang="en-US" sz="3200" dirty="0">
                <a:latin typeface="Calibri" charset="0"/>
                <a:ea typeface="ＭＳ Ｐゴシック" charset="0"/>
              </a:rPr>
              <a:t>Service Assessment</a:t>
            </a:r>
            <a:endParaRPr lang="en-US" sz="3600" dirty="0">
              <a:latin typeface="Calibri" charset="0"/>
              <a:ea typeface="ＭＳ Ｐゴシック" charset="0"/>
            </a:endParaRPr>
          </a:p>
        </p:txBody>
      </p:sp>
      <p:pic>
        <p:nvPicPr>
          <p:cNvPr id="39942" name="Picture 7" descr="Nws.eps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177800"/>
            <a:ext cx="6286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5445" y="1592294"/>
            <a:ext cx="7593543" cy="5078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376092"/>
                </a:solidFill>
                <a:latin typeface="+mn-lt"/>
              </a:rPr>
              <a:t>Document and evaluate </a:t>
            </a:r>
            <a:r>
              <a:rPr lang="en-US" dirty="0">
                <a:solidFill>
                  <a:srgbClr val="376092"/>
                </a:solidFill>
                <a:latin typeface="+mn-lt"/>
              </a:rPr>
              <a:t>the performance </a:t>
            </a:r>
            <a:r>
              <a:rPr lang="en-US" dirty="0" smtClean="0">
                <a:solidFill>
                  <a:srgbClr val="376092"/>
                </a:solidFill>
                <a:latin typeface="+mn-lt"/>
              </a:rPr>
              <a:t>and overall effectiveness of NWS products and services, decision support, collaboration and communication, operational procedures, and preparedness.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376092"/>
                </a:solidFill>
                <a:latin typeface="+mn-lt"/>
              </a:rPr>
              <a:t>Identify best</a:t>
            </a:r>
            <a:r>
              <a:rPr lang="en-US" dirty="0">
                <a:solidFill>
                  <a:srgbClr val="376092"/>
                </a:solidFill>
                <a:latin typeface="+mn-lt"/>
              </a:rPr>
              <a:t>-case operations; procedures and practices; and make recommendations to address service deficiencies in areas such as forecasting hurricane intensity, track, </a:t>
            </a:r>
            <a:r>
              <a:rPr lang="en-US" dirty="0" smtClean="0">
                <a:solidFill>
                  <a:srgbClr val="376092"/>
                </a:solidFill>
                <a:latin typeface="+mn-lt"/>
              </a:rPr>
              <a:t>flash </a:t>
            </a:r>
            <a:r>
              <a:rPr lang="en-US" dirty="0">
                <a:solidFill>
                  <a:srgbClr val="376092"/>
                </a:solidFill>
                <a:latin typeface="+mn-lt"/>
              </a:rPr>
              <a:t>and river flooding.  </a:t>
            </a:r>
            <a:endParaRPr lang="en-US" dirty="0" smtClean="0">
              <a:solidFill>
                <a:srgbClr val="376092"/>
              </a:solidFill>
              <a:latin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376092"/>
                </a:solidFill>
                <a:latin typeface="+mn-lt"/>
              </a:rPr>
              <a:t>Examine impacts </a:t>
            </a:r>
            <a:r>
              <a:rPr lang="en-US" dirty="0">
                <a:solidFill>
                  <a:srgbClr val="376092"/>
                </a:solidFill>
                <a:latin typeface="+mn-lt"/>
              </a:rPr>
              <a:t>of increased upper air observations from offices that were not directly impacted, effectiveness of NOAA-wide impact-based decision support </a:t>
            </a:r>
            <a:r>
              <a:rPr lang="en-US" dirty="0" smtClean="0">
                <a:solidFill>
                  <a:srgbClr val="376092"/>
                </a:solidFill>
                <a:latin typeface="+mn-lt"/>
              </a:rPr>
              <a:t>before (</a:t>
            </a:r>
            <a:r>
              <a:rPr lang="en-US" dirty="0">
                <a:solidFill>
                  <a:srgbClr val="376092"/>
                </a:solidFill>
                <a:latin typeface="+mn-lt"/>
              </a:rPr>
              <a:t>preparation), </a:t>
            </a:r>
            <a:r>
              <a:rPr lang="en-US" dirty="0" smtClean="0">
                <a:solidFill>
                  <a:srgbClr val="376092"/>
                </a:solidFill>
                <a:latin typeface="+mn-lt"/>
              </a:rPr>
              <a:t>during </a:t>
            </a:r>
            <a:r>
              <a:rPr lang="en-US" dirty="0">
                <a:solidFill>
                  <a:srgbClr val="376092"/>
                </a:solidFill>
                <a:latin typeface="+mn-lt"/>
              </a:rPr>
              <a:t>(response), </a:t>
            </a:r>
            <a:r>
              <a:rPr lang="en-US" dirty="0" smtClean="0">
                <a:solidFill>
                  <a:srgbClr val="376092"/>
                </a:solidFill>
                <a:latin typeface="+mn-lt"/>
              </a:rPr>
              <a:t>and after </a:t>
            </a:r>
            <a:r>
              <a:rPr lang="en-US" dirty="0">
                <a:solidFill>
                  <a:srgbClr val="376092"/>
                </a:solidFill>
                <a:latin typeface="+mn-lt"/>
              </a:rPr>
              <a:t>(recovery) </a:t>
            </a:r>
            <a:r>
              <a:rPr lang="en-US" dirty="0" smtClean="0">
                <a:solidFill>
                  <a:srgbClr val="376092"/>
                </a:solidFill>
                <a:latin typeface="+mn-lt"/>
              </a:rPr>
              <a:t>the storm, as well as media </a:t>
            </a:r>
            <a:r>
              <a:rPr lang="en-US" dirty="0">
                <a:solidFill>
                  <a:srgbClr val="376092"/>
                </a:solidFill>
                <a:latin typeface="+mn-lt"/>
              </a:rPr>
              <a:t>coverage.  </a:t>
            </a:r>
            <a:endParaRPr lang="en-US" dirty="0" smtClean="0">
              <a:solidFill>
                <a:srgbClr val="376092"/>
              </a:solidFill>
              <a:latin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376092"/>
                </a:solidFill>
                <a:latin typeface="+mn-lt"/>
              </a:rPr>
              <a:t>Ascertain key </a:t>
            </a:r>
            <a:r>
              <a:rPr lang="en-US" dirty="0">
                <a:solidFill>
                  <a:srgbClr val="376092"/>
                </a:solidFill>
                <a:latin typeface="+mn-lt"/>
              </a:rPr>
              <a:t>facts surrounding the event and include </a:t>
            </a:r>
            <a:r>
              <a:rPr lang="en-US" dirty="0" smtClean="0">
                <a:solidFill>
                  <a:srgbClr val="376092"/>
                </a:solidFill>
                <a:latin typeface="+mn-lt"/>
              </a:rPr>
              <a:t>evaluation </a:t>
            </a:r>
            <a:r>
              <a:rPr lang="en-US" dirty="0">
                <a:solidFill>
                  <a:srgbClr val="376092"/>
                </a:solidFill>
                <a:latin typeface="+mn-lt"/>
              </a:rPr>
              <a:t>of involved </a:t>
            </a:r>
            <a:r>
              <a:rPr lang="en-US" dirty="0" smtClean="0">
                <a:solidFill>
                  <a:srgbClr val="376092"/>
                </a:solidFill>
                <a:latin typeface="+mn-lt"/>
              </a:rPr>
              <a:t>WFOs, RFCs, </a:t>
            </a:r>
            <a:r>
              <a:rPr lang="en-US" dirty="0">
                <a:solidFill>
                  <a:srgbClr val="376092"/>
                </a:solidFill>
                <a:latin typeface="+mn-lt"/>
              </a:rPr>
              <a:t>National Centers, and regional and </a:t>
            </a:r>
            <a:r>
              <a:rPr lang="en-US" dirty="0" smtClean="0">
                <a:solidFill>
                  <a:srgbClr val="376092"/>
                </a:solidFill>
                <a:latin typeface="+mn-lt"/>
              </a:rPr>
              <a:t>national operations centers</a:t>
            </a:r>
            <a:r>
              <a:rPr lang="en-US" dirty="0">
                <a:solidFill>
                  <a:srgbClr val="376092"/>
                </a:solidFill>
                <a:latin typeface="+mn-lt"/>
              </a:rPr>
              <a:t>. </a:t>
            </a:r>
            <a:endParaRPr lang="en-US" dirty="0" smtClean="0">
              <a:solidFill>
                <a:srgbClr val="376092"/>
              </a:solidFill>
              <a:latin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376092"/>
                </a:solidFill>
                <a:latin typeface="+mn-lt"/>
              </a:rPr>
              <a:t>E</a:t>
            </a:r>
            <a:r>
              <a:rPr lang="en-US" dirty="0" smtClean="0">
                <a:solidFill>
                  <a:srgbClr val="376092"/>
                </a:solidFill>
                <a:latin typeface="+mn-lt"/>
              </a:rPr>
              <a:t>xamine </a:t>
            </a:r>
            <a:r>
              <a:rPr lang="en-US" dirty="0">
                <a:solidFill>
                  <a:srgbClr val="376092"/>
                </a:solidFill>
                <a:latin typeface="+mn-lt"/>
              </a:rPr>
              <a:t>collaboration and communication with the White House, </a:t>
            </a:r>
            <a:r>
              <a:rPr lang="en-US" dirty="0" smtClean="0">
                <a:solidFill>
                  <a:srgbClr val="376092"/>
                </a:solidFill>
                <a:latin typeface="+mn-lt"/>
              </a:rPr>
              <a:t>FEMA, USACE, USGS, </a:t>
            </a:r>
            <a:r>
              <a:rPr lang="en-US" dirty="0">
                <a:solidFill>
                  <a:srgbClr val="376092"/>
                </a:solidFill>
                <a:latin typeface="+mn-lt"/>
              </a:rPr>
              <a:t>and entities most impacted by the winds, storm surge, coastal and inland flooding, and precipitation that caused casualties, significant property damage, and impact on commerce.  </a:t>
            </a:r>
            <a:endParaRPr lang="en-US" dirty="0" smtClean="0">
              <a:solidFill>
                <a:srgbClr val="376092"/>
              </a:solidFill>
              <a:latin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376092"/>
                </a:solidFill>
                <a:latin typeface="+mn-lt"/>
              </a:rPr>
              <a:t>E</a:t>
            </a:r>
            <a:r>
              <a:rPr lang="en-US" b="1" dirty="0" smtClean="0">
                <a:solidFill>
                  <a:srgbClr val="376092"/>
                </a:solidFill>
                <a:latin typeface="+mn-lt"/>
              </a:rPr>
              <a:t>valuate </a:t>
            </a:r>
            <a:r>
              <a:rPr lang="en-US" b="1" dirty="0">
                <a:solidFill>
                  <a:srgbClr val="376092"/>
                </a:solidFill>
                <a:latin typeface="+mn-lt"/>
              </a:rPr>
              <a:t>important issues as they uncover them during the assessment, keeping in mind how NOAA could contribute to hazard resiliency</a:t>
            </a:r>
            <a:r>
              <a:rPr lang="en-US" b="1" dirty="0" smtClean="0">
                <a:solidFill>
                  <a:srgbClr val="376092"/>
                </a:solidFill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107183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01638" y="1057275"/>
            <a:ext cx="8366125" cy="461963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sz="2400" b="1" dirty="0" smtClean="0">
                <a:latin typeface="+mn-lt"/>
                <a:ea typeface="ＭＳ Ｐゴシック" pitchFamily="34" charset="-128"/>
                <a:cs typeface="+mn-cs"/>
              </a:rPr>
              <a:t>Process</a:t>
            </a:r>
            <a:endParaRPr lang="en-US" sz="2400" b="1" i="1" dirty="0">
              <a:latin typeface="+mn-lt"/>
              <a:ea typeface="ＭＳ Ｐゴシック" pitchFamily="34" charset="-128"/>
              <a:cs typeface="+mn-cs"/>
            </a:endParaRPr>
          </a:p>
        </p:txBody>
      </p:sp>
      <p:pic>
        <p:nvPicPr>
          <p:cNvPr id="39938" name="Picture 9" descr="noaa_sm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" y="177800"/>
            <a:ext cx="61436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05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90BB20F-BC5C-8846-B113-FBEC61E630AA}" type="slidenum">
              <a:rPr lang="en-US" sz="1200">
                <a:solidFill>
                  <a:schemeClr val="bg1"/>
                </a:solidFill>
                <a:latin typeface="Calibri" charset="0"/>
              </a:rPr>
              <a:pPr eaLnBrk="1" hangingPunct="1"/>
              <a:t>8</a:t>
            </a:fld>
            <a:endParaRPr lang="en-US" sz="120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819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7588"/>
          </a:xfrm>
        </p:spPr>
        <p:txBody>
          <a:bodyPr lIns="0" rIns="0" bIns="0" anchor="b"/>
          <a:lstStyle/>
          <a:p>
            <a:pPr>
              <a:defRPr/>
            </a:pPr>
            <a:r>
              <a:rPr lang="en-US" sz="3600" dirty="0" smtClean="0">
                <a:latin typeface="Calibri" charset="0"/>
                <a:ea typeface="ＭＳ Ｐゴシック" charset="0"/>
              </a:rPr>
              <a:t>Hurricane Irene</a:t>
            </a:r>
            <a:r>
              <a:rPr lang="en-US" sz="3600" dirty="0">
                <a:latin typeface="Calibri" charset="0"/>
                <a:ea typeface="ＭＳ Ｐゴシック" charset="0"/>
              </a:rPr>
              <a:t/>
            </a:r>
            <a:br>
              <a:rPr lang="en-US" sz="3600" dirty="0">
                <a:latin typeface="Calibri" charset="0"/>
                <a:ea typeface="ＭＳ Ｐゴシック" charset="0"/>
              </a:rPr>
            </a:br>
            <a:r>
              <a:rPr lang="en-US" sz="3200" dirty="0">
                <a:latin typeface="Calibri" charset="0"/>
                <a:ea typeface="ＭＳ Ｐゴシック" charset="0"/>
              </a:rPr>
              <a:t>Service Assessment</a:t>
            </a:r>
            <a:endParaRPr lang="en-US" sz="3600" dirty="0">
              <a:latin typeface="Calibri" charset="0"/>
              <a:ea typeface="ＭＳ Ｐゴシック" charset="0"/>
            </a:endParaRPr>
          </a:p>
        </p:txBody>
      </p:sp>
      <p:pic>
        <p:nvPicPr>
          <p:cNvPr id="39942" name="Picture 7" descr="Nws.eps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177800"/>
            <a:ext cx="6286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968013" y="1702559"/>
            <a:ext cx="7323667" cy="463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b="1" dirty="0">
                <a:solidFill>
                  <a:srgbClr val="376092"/>
                </a:solidFill>
                <a:latin typeface="+mn-lt"/>
              </a:rPr>
              <a:t>Focus on:</a:t>
            </a:r>
            <a:endParaRPr lang="en-US" sz="2000" dirty="0">
              <a:solidFill>
                <a:srgbClr val="376092"/>
              </a:solidFill>
              <a:latin typeface="+mn-lt"/>
            </a:endParaRPr>
          </a:p>
          <a:p>
            <a:pPr marL="742950" lvl="1" indent="-285750">
              <a:spcBef>
                <a:spcPts val="600"/>
              </a:spcBef>
              <a:buFont typeface="Lucida Grande"/>
              <a:buChar char="-"/>
            </a:pPr>
            <a:r>
              <a:rPr lang="en-US" sz="2000" i="1" dirty="0">
                <a:solidFill>
                  <a:srgbClr val="376092"/>
                </a:solidFill>
                <a:latin typeface="+mn-lt"/>
              </a:rPr>
              <a:t>Coordination and Collaboration</a:t>
            </a:r>
            <a:endParaRPr lang="en-US" sz="2000" dirty="0">
              <a:solidFill>
                <a:srgbClr val="376092"/>
              </a:solidFill>
              <a:latin typeface="+mn-lt"/>
            </a:endParaRPr>
          </a:p>
          <a:p>
            <a:pPr marL="742950" lvl="1" indent="-285750">
              <a:spcBef>
                <a:spcPts val="600"/>
              </a:spcBef>
              <a:buFont typeface="Lucida Grande"/>
              <a:buChar char="-"/>
            </a:pPr>
            <a:r>
              <a:rPr lang="en-US" sz="2000" i="1" dirty="0">
                <a:solidFill>
                  <a:srgbClr val="376092"/>
                </a:solidFill>
                <a:latin typeface="+mn-lt"/>
              </a:rPr>
              <a:t>Resource Allocation</a:t>
            </a:r>
            <a:endParaRPr lang="en-US" sz="2000" dirty="0">
              <a:solidFill>
                <a:srgbClr val="376092"/>
              </a:solidFill>
              <a:latin typeface="+mn-lt"/>
            </a:endParaRPr>
          </a:p>
          <a:p>
            <a:pPr marL="742950" lvl="1" indent="-285750">
              <a:spcBef>
                <a:spcPts val="600"/>
              </a:spcBef>
              <a:buFont typeface="Lucida Grande"/>
              <a:buChar char="-"/>
            </a:pPr>
            <a:r>
              <a:rPr lang="en-US" sz="2000" i="1" dirty="0">
                <a:solidFill>
                  <a:srgbClr val="376092"/>
                </a:solidFill>
                <a:latin typeface="+mn-lt"/>
              </a:rPr>
              <a:t>Decision Support Service</a:t>
            </a:r>
            <a:endParaRPr lang="en-US" sz="2000" dirty="0">
              <a:solidFill>
                <a:srgbClr val="376092"/>
              </a:solidFill>
              <a:latin typeface="+mn-lt"/>
            </a:endParaRPr>
          </a:p>
          <a:p>
            <a:pPr marL="742950" lvl="1" indent="-285750">
              <a:spcBef>
                <a:spcPts val="600"/>
              </a:spcBef>
              <a:buFont typeface="Lucida Grande"/>
              <a:buChar char="-"/>
            </a:pPr>
            <a:r>
              <a:rPr lang="en-US" sz="2000" i="1" dirty="0">
                <a:solidFill>
                  <a:srgbClr val="376092"/>
                </a:solidFill>
                <a:latin typeface="+mn-lt"/>
              </a:rPr>
              <a:t>Data Collection, Dissemination, and Forecast Models</a:t>
            </a:r>
            <a:endParaRPr lang="en-US" sz="2000" dirty="0">
              <a:solidFill>
                <a:srgbClr val="376092"/>
              </a:solidFill>
              <a:latin typeface="+mn-lt"/>
            </a:endParaRPr>
          </a:p>
          <a:p>
            <a:pPr marL="285750" lvl="0" indent="-285750">
              <a:spcBef>
                <a:spcPts val="600"/>
              </a:spcBef>
              <a:buFont typeface="Arial"/>
              <a:buChar char="•"/>
            </a:pPr>
            <a:r>
              <a:rPr lang="en-US" sz="2000" b="1" dirty="0">
                <a:solidFill>
                  <a:srgbClr val="376092"/>
                </a:solidFill>
                <a:latin typeface="Calibri"/>
              </a:rPr>
              <a:t>Interviews (&gt;270) covered 13 WFOs, 3 RFCs, NCEP, 4 FEMA Regions, other Federal and State partners, Media, &amp; private citizens</a:t>
            </a:r>
          </a:p>
          <a:p>
            <a:pPr marL="285750" lvl="0" indent="-285750">
              <a:spcBef>
                <a:spcPts val="600"/>
              </a:spcBef>
              <a:buFont typeface="Arial"/>
              <a:buChar char="•"/>
            </a:pPr>
            <a:r>
              <a:rPr lang="en-US" sz="2000" b="1" dirty="0">
                <a:solidFill>
                  <a:srgbClr val="376092"/>
                </a:solidFill>
                <a:latin typeface="Calibri"/>
              </a:rPr>
              <a:t>Recommendations classified as Operational (resolvable in the near-term) or Strategic (requiring substantial time and resources to address)</a:t>
            </a:r>
          </a:p>
          <a:p>
            <a:pPr marL="285750" lvl="0" indent="-285750">
              <a:spcBef>
                <a:spcPts val="600"/>
              </a:spcBef>
              <a:buFont typeface="Arial"/>
              <a:buChar char="•"/>
            </a:pPr>
            <a:r>
              <a:rPr lang="en-US" sz="2000" b="1" dirty="0">
                <a:solidFill>
                  <a:srgbClr val="376092"/>
                </a:solidFill>
                <a:latin typeface="Calibri"/>
              </a:rPr>
              <a:t>Captured </a:t>
            </a:r>
            <a:r>
              <a:rPr lang="en-US" sz="2000" b="1" dirty="0" smtClean="0">
                <a:solidFill>
                  <a:srgbClr val="376092"/>
                </a:solidFill>
                <a:latin typeface="Calibri"/>
              </a:rPr>
              <a:t>15 Best Practices, 91 </a:t>
            </a:r>
            <a:r>
              <a:rPr lang="en-US" sz="2000" b="1" dirty="0">
                <a:solidFill>
                  <a:srgbClr val="376092"/>
                </a:solidFill>
                <a:latin typeface="Calibri"/>
              </a:rPr>
              <a:t>recommendations, 45 Operational &amp; 44 Strategic, plus 2 </a:t>
            </a:r>
            <a:r>
              <a:rPr lang="en-US" sz="2000" b="1" dirty="0" smtClean="0">
                <a:solidFill>
                  <a:srgbClr val="376092"/>
                </a:solidFill>
                <a:latin typeface="Calibri"/>
              </a:rPr>
              <a:t>Both</a:t>
            </a:r>
            <a:endParaRPr lang="en-US" sz="2000" dirty="0">
              <a:solidFill>
                <a:srgbClr val="376092"/>
              </a:solidFill>
              <a:latin typeface="Calibri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7"/>
          <p:cNvSpPr>
            <a:spLocks noChangeArrowheads="1"/>
          </p:cNvSpPr>
          <p:nvPr/>
        </p:nvSpPr>
        <p:spPr bwMode="auto">
          <a:xfrm>
            <a:off x="401638" y="1066800"/>
            <a:ext cx="8366125" cy="457200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 dirty="0" smtClean="0">
                <a:latin typeface="Calibri" charset="0"/>
              </a:rPr>
              <a:t>Results</a:t>
            </a:r>
            <a:endParaRPr lang="en-US" sz="2400" b="1" dirty="0">
              <a:latin typeface="Calibri" charset="0"/>
            </a:endParaRPr>
          </a:p>
        </p:txBody>
      </p:sp>
      <p:pic>
        <p:nvPicPr>
          <p:cNvPr id="33798" name="Picture 9" descr="noaa_sm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" y="177800"/>
            <a:ext cx="61436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7" descr="Nws.eps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177800"/>
            <a:ext cx="6286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2" name="Title 1"/>
          <p:cNvSpPr txBox="1">
            <a:spLocks/>
          </p:cNvSpPr>
          <p:nvPr/>
        </p:nvSpPr>
        <p:spPr bwMode="auto">
          <a:xfrm>
            <a:off x="457200" y="0"/>
            <a:ext cx="8229600" cy="1017588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en-US" sz="3600" b="1" dirty="0" smtClean="0">
                <a:solidFill>
                  <a:srgbClr val="2E507A"/>
                </a:solidFill>
                <a:latin typeface="Calibri" charset="0"/>
              </a:rPr>
              <a:t>Hurricane Irene</a:t>
            </a:r>
            <a:br>
              <a:rPr lang="en-US" sz="3600" b="1" dirty="0" smtClean="0">
                <a:solidFill>
                  <a:srgbClr val="2E507A"/>
                </a:solidFill>
                <a:latin typeface="Calibri" charset="0"/>
              </a:rPr>
            </a:br>
            <a:r>
              <a:rPr lang="en-US" sz="3200" b="1" dirty="0" smtClean="0">
                <a:solidFill>
                  <a:srgbClr val="2E507A"/>
                </a:solidFill>
                <a:latin typeface="Calibri" charset="0"/>
              </a:rPr>
              <a:t>Service Assessment</a:t>
            </a:r>
            <a:endParaRPr lang="en-US" sz="3600" b="1" dirty="0" smtClean="0">
              <a:solidFill>
                <a:srgbClr val="2E507A"/>
              </a:solidFill>
              <a:latin typeface="Calibri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8690" y="1627483"/>
            <a:ext cx="790458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While Hurricane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Irene tested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technical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, human, and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hydrometeorological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capabilities of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NWS, performance was generally outstanding. In particular: 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marL="285750" lvl="0" indent="-285750">
              <a:spcAft>
                <a:spcPts val="600"/>
              </a:spcAft>
              <a:buFont typeface="Wingdings" charset="2"/>
              <a:buChar char="ü"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NHC forecast track of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Irene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accurately,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and worked successfully with federal, state, and local 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EM partners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to warn and protect those in the storm’s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path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.  </a:t>
            </a:r>
          </a:p>
          <a:p>
            <a:pPr marL="285750" lvl="0" indent="-285750">
              <a:spcAft>
                <a:spcPts val="600"/>
              </a:spcAft>
              <a:buFont typeface="Wingdings" charset="2"/>
              <a:buChar char="ü"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ER &amp; SR WFO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s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along Irene’s track, worked in close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partnership with NHC, HPC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, SERFC, MARFC,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and NERFC to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deliver accurate, clear,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&amp; compelling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forecasts, watches, and warnings. </a:t>
            </a:r>
          </a:p>
          <a:p>
            <a:pPr marL="285750" lvl="0" indent="-285750">
              <a:spcAft>
                <a:spcPts val="600"/>
              </a:spcAft>
              <a:buClr>
                <a:srgbClr val="FF0000"/>
              </a:buClr>
              <a:buFont typeface="Wingdings" charset="2"/>
              <a:buChar char="²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Despite an extremely accurate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HPC 5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-day forecast of historic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rainfall, the magnitude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of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inland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flooding threat was not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effectively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conveyed to those most at risk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.</a:t>
            </a:r>
          </a:p>
          <a:p>
            <a:pPr marL="285750" lvl="0" indent="-285750">
              <a:spcAft>
                <a:spcPts val="600"/>
              </a:spcAft>
              <a:buClr>
                <a:srgbClr val="FF0000"/>
              </a:buClr>
              <a:buFont typeface="Wingdings" charset="2"/>
              <a:buChar char="²"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NHC forecast intensity of Irene </a:t>
            </a:r>
            <a:r>
              <a:rPr lang="en-US" sz="2000" dirty="0" smtClean="0">
                <a:solidFill>
                  <a:srgbClr val="376092"/>
                </a:solidFill>
                <a:latin typeface="+mn-lt"/>
              </a:rPr>
              <a:t>was too </a:t>
            </a:r>
            <a:r>
              <a:rPr lang="en-US" sz="2000" dirty="0">
                <a:solidFill>
                  <a:srgbClr val="376092"/>
                </a:solidFill>
                <a:latin typeface="+mn-lt"/>
              </a:rPr>
              <a:t>high during the slow weakening phase.  Approximately 10-20 </a:t>
            </a:r>
            <a:r>
              <a:rPr lang="en-US" sz="2000" dirty="0" smtClean="0">
                <a:solidFill>
                  <a:srgbClr val="376092"/>
                </a:solidFill>
                <a:latin typeface="+mn-lt"/>
              </a:rPr>
              <a:t>% of this high bias </a:t>
            </a:r>
            <a:r>
              <a:rPr lang="en-US" sz="2000" dirty="0">
                <a:solidFill>
                  <a:srgbClr val="376092"/>
                </a:solidFill>
                <a:latin typeface="+mn-lt"/>
              </a:rPr>
              <a:t>during </a:t>
            </a:r>
            <a:r>
              <a:rPr lang="en-US" sz="2000" dirty="0" smtClean="0">
                <a:solidFill>
                  <a:srgbClr val="376092"/>
                </a:solidFill>
                <a:latin typeface="+mn-lt"/>
              </a:rPr>
              <a:t>Irene’s weakening can </a:t>
            </a:r>
            <a:r>
              <a:rPr lang="en-US" sz="2000" dirty="0">
                <a:solidFill>
                  <a:srgbClr val="376092"/>
                </a:solidFill>
                <a:latin typeface="+mn-lt"/>
              </a:rPr>
              <a:t>be attributed to </a:t>
            </a:r>
            <a:r>
              <a:rPr lang="en-US" sz="2000" dirty="0" smtClean="0">
                <a:solidFill>
                  <a:srgbClr val="376092"/>
                </a:solidFill>
                <a:latin typeface="+mn-lt"/>
              </a:rPr>
              <a:t>initial </a:t>
            </a:r>
            <a:r>
              <a:rPr lang="en-US" sz="2000" dirty="0">
                <a:solidFill>
                  <a:srgbClr val="376092"/>
                </a:solidFill>
                <a:latin typeface="+mn-lt"/>
              </a:rPr>
              <a:t>(analysis) intensity error. </a:t>
            </a:r>
            <a:endParaRPr lang="en-US" sz="2000" dirty="0" smtClean="0">
              <a:solidFill>
                <a:srgbClr val="376092"/>
              </a:solidFill>
              <a:latin typeface="+mn-lt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05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2AF00CC-DAF1-504B-BA43-C45C7153DAF5}" type="slidenum">
              <a:rPr lang="en-US" sz="1200">
                <a:solidFill>
                  <a:schemeClr val="bg1"/>
                </a:solidFill>
                <a:latin typeface="Calibri" charset="0"/>
              </a:rPr>
              <a:pPr eaLnBrk="1" hangingPunct="1"/>
              <a:t>9</a:t>
            </a:fld>
            <a:endParaRPr lang="en-US" sz="1200">
              <a:solidFill>
                <a:schemeClr val="bg1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481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Office Theme 1">
        <a:dk1>
          <a:srgbClr val="1F497D"/>
        </a:dk1>
        <a:lt1>
          <a:srgbClr val="FFFFFF"/>
        </a:lt1>
        <a:dk2>
          <a:srgbClr val="000000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ADADA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Office Theme 1">
        <a:dk1>
          <a:srgbClr val="1F497D"/>
        </a:dk1>
        <a:lt1>
          <a:srgbClr val="FFFFFF"/>
        </a:lt1>
        <a:dk2>
          <a:srgbClr val="000000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ADADA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Irene_Assessment_Dr._Sullivan_update.potx</Template>
  <TotalTime>0</TotalTime>
  <Words>2293</Words>
  <Application>Microsoft Macintosh PowerPoint</Application>
  <PresentationFormat>On-screen Show (4:3)</PresentationFormat>
  <Paragraphs>243</Paragraphs>
  <Slides>24</Slides>
  <Notes>24</Notes>
  <HiddenSlides>0</HiddenSlides>
  <MMClips>7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Office Theme</vt:lpstr>
      <vt:lpstr>1_Office Theme</vt:lpstr>
      <vt:lpstr>Worksheet</vt:lpstr>
      <vt:lpstr>PowerPoint Presentation</vt:lpstr>
      <vt:lpstr>Hurricane Irene Service Assessment</vt:lpstr>
      <vt:lpstr>Hurricane Irene Service Assessment</vt:lpstr>
      <vt:lpstr>PowerPoint Presentation</vt:lpstr>
      <vt:lpstr>Hurricane Irene Service Assessment</vt:lpstr>
      <vt:lpstr>Hurricane Irene Service Assessment</vt:lpstr>
      <vt:lpstr>Hurricane Irene Service Assessment</vt:lpstr>
      <vt:lpstr>Hurricane Irene Service Assessment</vt:lpstr>
      <vt:lpstr>PowerPoint Presentation</vt:lpstr>
      <vt:lpstr>PowerPoint Presentation</vt:lpstr>
      <vt:lpstr>Hurricane Irene Service Assessment</vt:lpstr>
      <vt:lpstr>Hurricane Irene Service Assessment</vt:lpstr>
      <vt:lpstr>Hurricane Irene Service Assessment</vt:lpstr>
      <vt:lpstr>Hurricane Irene Service Assessment</vt:lpstr>
      <vt:lpstr>Hurricane Irene Service Assessment</vt:lpstr>
      <vt:lpstr>Hurricane Irene Service Assessment</vt:lpstr>
      <vt:lpstr>Hurricane Irene Service Assessment</vt:lpstr>
      <vt:lpstr>Hurricane Irene Service Assessment</vt:lpstr>
      <vt:lpstr>Hurricane Irene Service Assessment</vt:lpstr>
      <vt:lpstr>Hurricane Irene Service Assessment</vt:lpstr>
      <vt:lpstr>Hurricane Irene Service Assessment</vt:lpstr>
      <vt:lpstr>Hurricane Irene Service Assessment</vt:lpstr>
      <vt:lpstr>Hurricane Irene Service Assessment</vt:lpstr>
      <vt:lpstr>Hurricane Irene Service Assessment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/>
  <cp:revision>82</cp:revision>
  <dcterms:created xsi:type="dcterms:W3CDTF">2011-01-10T01:01:45Z</dcterms:created>
  <dcterms:modified xsi:type="dcterms:W3CDTF">2012-06-22T19:16:51Z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TC101671231033</vt:lpwstr>
  </property>
</Properties>
</file>