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3.bin" ContentType="application/vnd.openxmlformats-officedocument.oleObject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561" r:id="rId2"/>
    <p:sldId id="601" r:id="rId3"/>
    <p:sldId id="603" r:id="rId4"/>
    <p:sldId id="629" r:id="rId5"/>
    <p:sldId id="623" r:id="rId6"/>
    <p:sldId id="625" r:id="rId7"/>
    <p:sldId id="626" r:id="rId8"/>
    <p:sldId id="627" r:id="rId9"/>
    <p:sldId id="633" r:id="rId10"/>
    <p:sldId id="630" r:id="rId11"/>
    <p:sldId id="631" r:id="rId12"/>
    <p:sldId id="634" r:id="rId13"/>
    <p:sldId id="632" r:id="rId14"/>
    <p:sldId id="637" r:id="rId15"/>
    <p:sldId id="639" r:id="rId16"/>
    <p:sldId id="638" r:id="rId17"/>
    <p:sldId id="607" r:id="rId18"/>
    <p:sldId id="624" r:id="rId19"/>
    <p:sldId id="628" r:id="rId20"/>
    <p:sldId id="635" r:id="rId21"/>
    <p:sldId id="562" r:id="rId2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50021"/>
    <a:srgbClr val="D1F0D0"/>
    <a:srgbClr val="FD0DFB"/>
    <a:srgbClr val="9999FF"/>
    <a:srgbClr val="FF3300"/>
    <a:srgbClr val="C0C0C0"/>
    <a:srgbClr val="000066"/>
    <a:srgbClr val="6666FF"/>
    <a:srgbClr val="3333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98" autoAdjust="0"/>
  </p:normalViewPr>
  <p:slideViewPr>
    <p:cSldViewPr snapToGrid="0">
      <p:cViewPr varScale="1">
        <p:scale>
          <a:sx n="200" d="100"/>
          <a:sy n="200" d="100"/>
        </p:scale>
        <p:origin x="-608" y="-112"/>
      </p:cViewPr>
      <p:guideLst>
        <p:guide orient="horz" pos="7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1836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Relationship Id="rId2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27DEBDD-BDFF-9C49-9494-6A4EBD8FA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510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4838"/>
            <a:ext cx="560705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818E52F-AD2C-554D-854C-D2C491234C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1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Relationship Id="rId3" Type="http://schemas.openxmlformats.org/officeDocument/2006/relationships/hyperlink" Target="http://dx.doi.org/10.1175/BAMS-87-11-1523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7A0757-10F4-D84F-8E7B-379AC22A625C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 dirty="0" smtClean="0">
                <a:latin typeface="Arial" charset="0"/>
              </a:rPr>
              <a:t>Hurricane </a:t>
            </a:r>
            <a:r>
              <a:rPr lang="en-US" sz="1400" dirty="0" err="1" smtClean="0">
                <a:latin typeface="Arial" charset="0"/>
              </a:rPr>
              <a:t>Edouard</a:t>
            </a:r>
            <a:r>
              <a:rPr lang="en-US" sz="1400" dirty="0" smtClean="0">
                <a:latin typeface="Arial" charset="0"/>
              </a:rPr>
              <a:t> 16 September 2014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dirty="0" smtClean="0">
                <a:latin typeface="Calibri" charset="0"/>
              </a:rPr>
              <a:t>Map shows flight tracks for all of the NOAA missions (color coded are the flight level winds for the P-3 missions, dropsonde symbols denote G-IV patterns)</a:t>
            </a:r>
          </a:p>
          <a:p>
            <a:pPr>
              <a:defRPr/>
            </a:pPr>
            <a:endParaRPr lang="en-US" dirty="0" smtClean="0">
              <a:latin typeface="Calibri" charset="0"/>
            </a:endParaRPr>
          </a:p>
          <a:p>
            <a:pPr>
              <a:defRPr/>
            </a:pPr>
            <a:r>
              <a:rPr lang="en-US" dirty="0" smtClean="0">
                <a:latin typeface="Calibri" charset="0"/>
              </a:rPr>
              <a:t>Flight track plots courtesy of Tropical Atlantic - http://</a:t>
            </a:r>
            <a:r>
              <a:rPr lang="en-US" dirty="0" err="1" smtClean="0">
                <a:latin typeface="Calibri" charset="0"/>
              </a:rPr>
              <a:t>tropicalatlantic.com</a:t>
            </a:r>
            <a:r>
              <a:rPr lang="en-US" dirty="0" smtClean="0">
                <a:latin typeface="Calibri" charset="0"/>
              </a:rPr>
              <a:t>/recon/</a:t>
            </a:r>
          </a:p>
          <a:p>
            <a:pPr>
              <a:defRPr/>
            </a:pPr>
            <a:r>
              <a:rPr lang="en-US" dirty="0" smtClean="0">
                <a:latin typeface="Calibri" charset="0"/>
              </a:rPr>
              <a:t>Model data available at: http://</a:t>
            </a:r>
            <a:r>
              <a:rPr lang="en-US" dirty="0" err="1" smtClean="0">
                <a:latin typeface="Calibri" charset="0"/>
              </a:rPr>
              <a:t>www.emc.ncep.noaa.gov</a:t>
            </a:r>
            <a:r>
              <a:rPr lang="en-US" dirty="0" smtClean="0">
                <a:latin typeface="Calibri" charset="0"/>
              </a:rPr>
              <a:t>/</a:t>
            </a:r>
            <a:r>
              <a:rPr lang="en-US" dirty="0" err="1" smtClean="0">
                <a:latin typeface="Calibri" charset="0"/>
              </a:rPr>
              <a:t>gc_wmb</a:t>
            </a:r>
            <a:r>
              <a:rPr lang="en-US" dirty="0" smtClean="0">
                <a:latin typeface="Calibri" charset="0"/>
              </a:rPr>
              <a:t>/</a:t>
            </a:r>
            <a:r>
              <a:rPr lang="en-US" dirty="0" err="1" smtClean="0">
                <a:latin typeface="Calibri" charset="0"/>
              </a:rPr>
              <a:t>vxt</a:t>
            </a:r>
            <a:r>
              <a:rPr lang="en-US" dirty="0" smtClean="0">
                <a:latin typeface="Calibri" charset="0"/>
              </a:rPr>
              <a:t>/RT_ATLANTIC/ARTHUR01L/</a:t>
            </a:r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350">
              <a:defRPr/>
            </a:pPr>
            <a:r>
              <a:rPr lang="en-US" dirty="0">
                <a:latin typeface="Arial" pitchFamily="-112" charset="0"/>
                <a:ea typeface="ＭＳ Ｐゴシック" charset="-128"/>
                <a:cs typeface="ＭＳ Ｐゴシック" charset="-128"/>
              </a:rPr>
              <a:t>http://</a:t>
            </a:r>
            <a:r>
              <a:rPr lang="en-US" dirty="0" err="1">
                <a:latin typeface="Arial" pitchFamily="-112" charset="0"/>
                <a:ea typeface="ＭＳ Ｐゴシック" charset="-128"/>
                <a:cs typeface="ＭＳ Ｐゴシック" charset="-128"/>
              </a:rPr>
              <a:t>www.hfip.org</a:t>
            </a:r>
            <a:r>
              <a:rPr lang="en-US" dirty="0">
                <a:latin typeface="Arial" pitchFamily="-112" charset="0"/>
                <a:ea typeface="ＭＳ Ｐゴシック" charset="-128"/>
                <a:cs typeface="ＭＳ Ｐゴシック" charset="-128"/>
              </a:rPr>
              <a:t>/documents/reports2.php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971926" y="8831264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2" tIns="46587" rIns="93172" bIns="46587" anchor="b"/>
          <a:lstStyle/>
          <a:p>
            <a:pPr algn="r" defTabSz="931811"/>
            <a:fld id="{7FB398BF-0DD4-4D0A-84D2-34EA0D9020BC}" type="slidenum">
              <a:rPr lang="en-US" sz="1200">
                <a:latin typeface="Times New Roman" pitchFamily="18" charset="0"/>
                <a:ea typeface="MS PGothic" pitchFamily="34" charset="-128"/>
              </a:rPr>
              <a:pPr algn="r" defTabSz="931811"/>
              <a:t>19</a:t>
            </a:fld>
            <a:endParaRPr lang="en-US" sz="120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4658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Arial" charset="0"/>
              </a:rPr>
              <a:t>With increasing budget uncertainty we need to leverage on</a:t>
            </a:r>
            <a:r>
              <a:rPr lang="en-US" baseline="0" dirty="0" smtClean="0">
                <a:latin typeface="Arial" charset="0"/>
              </a:rPr>
              <a:t> the successful HFIP approach to further our enhancements of the operational system. HFIP demonstrated an approach similar to that outlined in the OFCM </a:t>
            </a:r>
            <a:r>
              <a:rPr lang="en-US" b="1" i="1" dirty="0">
                <a:latin typeface="Arial"/>
                <a:ea typeface="+mn-ea"/>
                <a:cs typeface="Arial"/>
              </a:rPr>
              <a:t>Interagency Strategic Research Plan for Tropical Cyclones: The Way Ahead</a:t>
            </a:r>
            <a:r>
              <a:rPr lang="en-US" baseline="0" dirty="0" smtClean="0">
                <a:latin typeface="Arial" charset="0"/>
              </a:rPr>
              <a:t> that is working and accelerating improvements.</a:t>
            </a:r>
          </a:p>
          <a:p>
            <a:pPr defTabSz="4658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 smtClean="0">
                <a:latin typeface="Arial" charset="0"/>
              </a:rPr>
              <a:t>In challenging and volatile budget times OFCM serves as an honest broker in bringing together partners from across federal services to insure return on investment and coordination. WG/TCR serves as lynch pin in this endeavor to coordinate and track research across agencies to insure operational requirements are addressed. IHC plays critical role in providing a forum to monitor progress, and for this coordination to be discussed and debated.</a:t>
            </a:r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36" tIns="44069" rIns="88136" bIns="44069"/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57066" indent="-291179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64717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30604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96491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800"/>
              <a:t>AOML Program Review</a:t>
            </a:r>
          </a:p>
          <a:p>
            <a:pPr eaLnBrk="1"/>
            <a:endParaRPr lang="en-US" sz="1800"/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dt" sz="quarter" idx="4294967295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36" tIns="44069" rIns="88136" bIns="44069"/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57066" indent="-291179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64717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30604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96491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fld id="{1A919477-5BDF-624E-B1BD-19DEAAEE53AD}" type="datetime1">
              <a:rPr lang="en-US" sz="1800"/>
              <a:pPr eaLnBrk="1"/>
              <a:t>11/21/14</a:t>
            </a:fld>
            <a:endParaRPr lang="en-US" sz="1800"/>
          </a:p>
        </p:txBody>
      </p:sp>
      <p:sp>
        <p:nvSpPr>
          <p:cNvPr id="4608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36" tIns="44069" rIns="88136" bIns="44069"/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57066" indent="-291179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64717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30604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96491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fld id="{3F3347F5-78D2-1846-8A22-43E77E5D2CD5}" type="slidenum">
              <a:rPr lang="en-US" sz="1800"/>
              <a:pPr eaLnBrk="1"/>
              <a:t>20</a:t>
            </a:fld>
            <a:endParaRPr lang="en-US" sz="1800"/>
          </a:p>
        </p:txBody>
      </p:sp>
      <p:sp>
        <p:nvSpPr>
          <p:cNvPr id="46084" name="Rectangle 7"/>
          <p:cNvSpPr txBox="1">
            <a:spLocks noGrp="1" noChangeArrowheads="1"/>
          </p:cNvSpPr>
          <p:nvPr/>
        </p:nvSpPr>
        <p:spPr bwMode="auto">
          <a:xfrm>
            <a:off x="3970938" y="8828352"/>
            <a:ext cx="3037840" cy="46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 anchor="b"/>
          <a:lstStyle>
            <a:lvl1pPr defTabSz="947738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defTabSz="947738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defTabSz="947738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defTabSz="947738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defTabSz="947738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r" eaLnBrk="1" hangingPunct="1"/>
            <a:fld id="{980837F9-A08D-FB48-846F-84A89F6A575C}" type="slidenum">
              <a:rPr lang="en-US" sz="1100">
                <a:solidFill>
                  <a:schemeClr val="tx1"/>
                </a:solidFill>
              </a:rPr>
              <a:pPr algn="r" eaLnBrk="1" hangingPunct="1"/>
              <a:t>20</a:t>
            </a:fld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4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 charset="0"/>
              </a:rPr>
              <a:t>Since 15 May 2010 HRD has maintained our Blog on </a:t>
            </a:r>
            <a:r>
              <a:rPr lang="en-US" dirty="0" err="1" smtClean="0">
                <a:latin typeface="Arial" charset="0"/>
              </a:rPr>
              <a:t>Wordpress</a:t>
            </a:r>
            <a:r>
              <a:rPr lang="en-US" dirty="0" smtClean="0">
                <a:latin typeface="Arial" charset="0"/>
              </a:rPr>
              <a:t> which supports a RSS feed, Twitter, and Facebook accounts. </a:t>
            </a:r>
          </a:p>
          <a:p>
            <a:pPr eaLnBrk="1" hangingPunct="1">
              <a:defRPr/>
            </a:pPr>
            <a:endParaRPr lang="en-US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en-US" dirty="0" err="1" smtClean="0">
                <a:latin typeface="Arial" charset="0"/>
              </a:rPr>
              <a:t>Wordpress</a:t>
            </a:r>
            <a:r>
              <a:rPr lang="en-US" dirty="0" smtClean="0">
                <a:latin typeface="Arial" charset="0"/>
              </a:rPr>
              <a:t> Stats: 854 posts (18-19 posts per month), 179 comments. Most posts are during the hurricane season where we post our updates on field activities whenever we are operating.</a:t>
            </a:r>
          </a:p>
          <a:p>
            <a:pPr eaLnBrk="1" hangingPunct="1">
              <a:defRPr/>
            </a:pPr>
            <a:endParaRPr lang="en-US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en-US" dirty="0" err="1" smtClean="0">
                <a:latin typeface="Arial" charset="0"/>
              </a:rPr>
              <a:t>Wordpress</a:t>
            </a:r>
            <a:r>
              <a:rPr lang="en-US" dirty="0" smtClean="0">
                <a:latin typeface="Arial" charset="0"/>
              </a:rPr>
              <a:t> Blog Views by Month and Year</a:t>
            </a:r>
          </a:p>
          <a:p>
            <a:pPr eaLnBrk="1">
              <a:defRPr/>
            </a:pPr>
            <a:r>
              <a:rPr lang="en-US" sz="1100" b="1" dirty="0">
                <a:latin typeface="Arial" pitchFamily="-65" charset="0"/>
                <a:ea typeface="+mn-ea"/>
                <a:cs typeface="+mn-cs"/>
              </a:rPr>
              <a:t>Months and Years</a:t>
            </a:r>
          </a:p>
          <a:p>
            <a:pPr eaLnBrk="1">
              <a:defRPr/>
            </a:pPr>
            <a:r>
              <a:rPr lang="en-US" sz="1100" b="1" dirty="0">
                <a:latin typeface="Arial" pitchFamily="-65" charset="0"/>
                <a:ea typeface="+mn-ea"/>
                <a:cs typeface="+mn-cs"/>
              </a:rPr>
              <a:t>	Jan	Feb	Mar	Apr	May	Jun	Jul	Aug	Sep	Oct	Nov	Dec	Total	</a:t>
            </a:r>
          </a:p>
          <a:p>
            <a:pPr eaLnBrk="1">
              <a:defRPr/>
            </a:pPr>
            <a:r>
              <a:rPr lang="en-US" sz="1100" b="1" dirty="0">
                <a:latin typeface="Arial" pitchFamily="-65" charset="0"/>
                <a:ea typeface="+mn-ea"/>
                <a:cs typeface="+mn-cs"/>
              </a:rPr>
              <a:t>2010	</a:t>
            </a:r>
            <a:r>
              <a:rPr lang="en-US" sz="1100" dirty="0">
                <a:latin typeface="Arial" pitchFamily="-65" charset="0"/>
                <a:ea typeface="+mn-ea"/>
                <a:cs typeface="+mn-cs"/>
              </a:rPr>
              <a:t>				152	753	1,790	3,463	5,521	2,047	1,479	1,019	16,224	</a:t>
            </a:r>
          </a:p>
          <a:p>
            <a:pPr eaLnBrk="1">
              <a:defRPr/>
            </a:pPr>
            <a:r>
              <a:rPr lang="en-US" sz="1100" b="1" dirty="0">
                <a:latin typeface="Arial" pitchFamily="-65" charset="0"/>
                <a:ea typeface="+mn-ea"/>
                <a:cs typeface="+mn-cs"/>
              </a:rPr>
              <a:t>2011	</a:t>
            </a:r>
            <a:r>
              <a:rPr lang="en-US" sz="1100" dirty="0">
                <a:latin typeface="Arial" pitchFamily="-65" charset="0"/>
                <a:ea typeface="+mn-ea"/>
                <a:cs typeface="+mn-cs"/>
              </a:rPr>
              <a:t>1,028	927	1,152	1,143	1,417	1,495	1,959	7,195	2,588	1,885	1,659	1,231	23,679	</a:t>
            </a:r>
          </a:p>
          <a:p>
            <a:pPr eaLnBrk="1">
              <a:defRPr/>
            </a:pPr>
            <a:r>
              <a:rPr lang="en-US" sz="1100" b="1" dirty="0">
                <a:latin typeface="Arial" pitchFamily="-65" charset="0"/>
                <a:ea typeface="+mn-ea"/>
                <a:cs typeface="+mn-cs"/>
              </a:rPr>
              <a:t>2012	</a:t>
            </a:r>
            <a:r>
              <a:rPr lang="en-US" sz="1100" dirty="0">
                <a:latin typeface="Arial" pitchFamily="-65" charset="0"/>
                <a:ea typeface="+mn-ea"/>
                <a:cs typeface="+mn-cs"/>
              </a:rPr>
              <a:t>1,139	1,179	1,305	1,456	1,754	1,855	1,929	14,433	4,537	5,302	3,179	2,770	40,838	</a:t>
            </a:r>
          </a:p>
          <a:p>
            <a:pPr eaLnBrk="1">
              <a:defRPr/>
            </a:pPr>
            <a:r>
              <a:rPr lang="en-US" sz="1100" b="1" dirty="0">
                <a:latin typeface="Arial" pitchFamily="-65" charset="0"/>
                <a:ea typeface="+mn-ea"/>
                <a:cs typeface="+mn-cs"/>
              </a:rPr>
              <a:t>2013	</a:t>
            </a:r>
            <a:r>
              <a:rPr lang="en-US" sz="1100" dirty="0">
                <a:latin typeface="Arial" pitchFamily="-65" charset="0"/>
                <a:ea typeface="+mn-ea"/>
                <a:cs typeface="+mn-cs"/>
              </a:rPr>
              <a:t>3,702	1,880	1,687	1,323	2,264	1,736	2,622	4,619	7,276	1,369	1,167	1,292	30,937	</a:t>
            </a:r>
          </a:p>
          <a:p>
            <a:pPr eaLnBrk="1">
              <a:defRPr/>
            </a:pPr>
            <a:r>
              <a:rPr lang="en-US" sz="1100" b="1" dirty="0">
                <a:latin typeface="Arial" pitchFamily="-65" charset="0"/>
                <a:ea typeface="+mn-ea"/>
                <a:cs typeface="+mn-cs"/>
              </a:rPr>
              <a:t>2014	</a:t>
            </a:r>
            <a:r>
              <a:rPr lang="en-US" sz="1100" dirty="0">
                <a:latin typeface="Arial" pitchFamily="-65" charset="0"/>
                <a:ea typeface="+mn-ea"/>
                <a:cs typeface="+mn-cs"/>
              </a:rPr>
              <a:t>1,250												1,250	</a:t>
            </a:r>
          </a:p>
          <a:p>
            <a:pPr eaLnBrk="1">
              <a:defRPr/>
            </a:pPr>
            <a:endParaRPr lang="en-US" sz="1100" dirty="0">
              <a:latin typeface="Arial" pitchFamily="-65" charset="0"/>
              <a:ea typeface="+mn-ea"/>
              <a:cs typeface="+mn-cs"/>
            </a:endParaRPr>
          </a:p>
          <a:p>
            <a:pPr eaLnBrk="1">
              <a:defRPr/>
            </a:pPr>
            <a:r>
              <a:rPr lang="en-US" sz="1100" dirty="0">
                <a:latin typeface="Arial" pitchFamily="-65" charset="0"/>
                <a:ea typeface="+mn-ea"/>
                <a:cs typeface="+mn-cs"/>
              </a:rPr>
              <a:t>Since late September 2013 HRD has tracked web pages using Google Analytics:</a:t>
            </a:r>
          </a:p>
          <a:p>
            <a:pPr eaLnBrk="1">
              <a:defRPr/>
            </a:pPr>
            <a:r>
              <a:rPr lang="en-US" sz="1100" dirty="0">
                <a:latin typeface="Arial" pitchFamily="-65" charset="0"/>
                <a:ea typeface="+mn-ea"/>
                <a:cs typeface="+mn-cs"/>
              </a:rPr>
              <a:t>HRD Web site Stats: Since late September 2013 a total of 188,460 visits or 47,000 visits per month with 383,873 page views</a:t>
            </a:r>
          </a:p>
          <a:p>
            <a:pPr eaLnBrk="1">
              <a:defRPr/>
            </a:pPr>
            <a:endParaRPr lang="en-US" sz="1100" dirty="0">
              <a:latin typeface="Arial" pitchFamily="-65" charset="0"/>
              <a:ea typeface="+mn-ea"/>
              <a:cs typeface="+mn-cs"/>
            </a:endParaRPr>
          </a:p>
          <a:p>
            <a:pPr eaLnBrk="1">
              <a:defRPr/>
            </a:pPr>
            <a:r>
              <a:rPr lang="en-US" sz="1100" dirty="0">
                <a:latin typeface="Arial" pitchFamily="-65" charset="0"/>
                <a:ea typeface="+mn-ea"/>
                <a:cs typeface="+mn-cs"/>
              </a:rPr>
              <a:t>Twitter Stats: 1,334 tweets of which 854 are directly from the </a:t>
            </a:r>
            <a:r>
              <a:rPr lang="en-US" sz="1100" dirty="0" err="1">
                <a:latin typeface="Arial" pitchFamily="-65" charset="0"/>
                <a:ea typeface="+mn-ea"/>
                <a:cs typeface="+mn-cs"/>
              </a:rPr>
              <a:t>Wordpress</a:t>
            </a:r>
            <a:r>
              <a:rPr lang="en-US" sz="1100" dirty="0">
                <a:latin typeface="Arial" pitchFamily="-65" charset="0"/>
                <a:ea typeface="+mn-ea"/>
                <a:cs typeface="+mn-cs"/>
              </a:rPr>
              <a:t> Blog and the rest from “Tweets from the Eye” which we do directly to Twitter from the NOAA aircraft during missions. “Tweets from the Eye” are a very effective and popular outreach tool helping educate the Public to what NOAA does. </a:t>
            </a:r>
          </a:p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50CB63-0F78-0F4D-BEA5-D284EC2C4C37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1000" u="sng" dirty="0">
                <a:latin typeface="Arial" charset="0"/>
              </a:rPr>
              <a:t>http://</a:t>
            </a:r>
            <a:r>
              <a:rPr lang="en-US" sz="1000" u="sng" dirty="0" err="1">
                <a:latin typeface="Arial" charset="0"/>
              </a:rPr>
              <a:t>www.nrc.noaa.gov/HFIPDraftPlan.html</a:t>
            </a:r>
            <a:endParaRPr lang="en-US" sz="1000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HFIP Team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Frank Marks, research lead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Ed Rappaport, operations lead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Fred </a:t>
            </a:r>
            <a:r>
              <a:rPr lang="en-US" sz="1000" dirty="0" err="1">
                <a:latin typeface="Arial" charset="0"/>
              </a:rPr>
              <a:t>Toepfer</a:t>
            </a:r>
            <a:r>
              <a:rPr lang="en-US" sz="1000" dirty="0">
                <a:latin typeface="Arial" charset="0"/>
              </a:rPr>
              <a:t>, project manager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Robert Gall, development manager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Mark DeMaria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Chris </a:t>
            </a:r>
            <a:r>
              <a:rPr lang="en-US" sz="1000" dirty="0" err="1">
                <a:latin typeface="Arial" charset="0"/>
              </a:rPr>
              <a:t>Fairall</a:t>
            </a:r>
            <a:endParaRPr lang="en-US" sz="1000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Jim McFadden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Daniel Melendez</a:t>
            </a:r>
          </a:p>
          <a:p>
            <a:pPr eaLnBrk="1" hangingPunct="1">
              <a:spcBef>
                <a:spcPct val="0"/>
              </a:spcBef>
            </a:pPr>
            <a:endParaRPr lang="en-US" sz="1000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HFIP </a:t>
            </a:r>
            <a:r>
              <a:rPr lang="en-US" sz="1000" dirty="0" err="1">
                <a:latin typeface="Arial" charset="0"/>
              </a:rPr>
              <a:t>executieve</a:t>
            </a:r>
            <a:r>
              <a:rPr lang="en-US" sz="1000" dirty="0">
                <a:latin typeface="Arial" charset="0"/>
              </a:rPr>
              <a:t> oversight board:</a:t>
            </a:r>
          </a:p>
          <a:p>
            <a:r>
              <a:rPr lang="en-US" sz="1000" dirty="0">
                <a:latin typeface="Arial" charset="0"/>
              </a:rPr>
              <a:t>OAR AA/Robert Detrick, co-chair</a:t>
            </a:r>
          </a:p>
          <a:p>
            <a:r>
              <a:rPr lang="en-US" sz="1000" dirty="0">
                <a:latin typeface="Arial" charset="0"/>
              </a:rPr>
              <a:t>NWS AA (acting)/Laura </a:t>
            </a:r>
            <a:r>
              <a:rPr lang="en-US" sz="1000" dirty="0" err="1">
                <a:latin typeface="Arial" charset="0"/>
              </a:rPr>
              <a:t>Furgione</a:t>
            </a:r>
            <a:r>
              <a:rPr lang="en-US" sz="1000" dirty="0">
                <a:latin typeface="Arial" charset="0"/>
              </a:rPr>
              <a:t>, co-chair</a:t>
            </a:r>
          </a:p>
          <a:p>
            <a:r>
              <a:rPr lang="en-US" sz="1000" dirty="0">
                <a:latin typeface="Arial" charset="0"/>
              </a:rPr>
              <a:t>NCEP/Louis </a:t>
            </a:r>
            <a:r>
              <a:rPr lang="en-US" sz="1000" dirty="0" err="1">
                <a:latin typeface="Arial" charset="0"/>
              </a:rPr>
              <a:t>Uccellini</a:t>
            </a:r>
            <a:r>
              <a:rPr lang="en-US" sz="1000" dirty="0">
                <a:latin typeface="Arial" charset="0"/>
              </a:rPr>
              <a:t>, </a:t>
            </a:r>
          </a:p>
          <a:p>
            <a:r>
              <a:rPr lang="en-US" sz="1000" dirty="0">
                <a:latin typeface="Arial" charset="0"/>
              </a:rPr>
              <a:t>NHC/Rick </a:t>
            </a:r>
            <a:r>
              <a:rPr lang="en-US" sz="1000" dirty="0" err="1">
                <a:latin typeface="Arial" charset="0"/>
              </a:rPr>
              <a:t>Knabb</a:t>
            </a:r>
            <a:r>
              <a:rPr lang="en-US" sz="1000" dirty="0">
                <a:latin typeface="Arial" charset="0"/>
              </a:rPr>
              <a:t>, </a:t>
            </a:r>
          </a:p>
          <a:p>
            <a:r>
              <a:rPr lang="en-US" sz="1000" dirty="0">
                <a:latin typeface="Arial" charset="0"/>
              </a:rPr>
              <a:t>NESDIS/Mark DeMaria,  </a:t>
            </a:r>
          </a:p>
          <a:p>
            <a:r>
              <a:rPr lang="en-US" sz="1000" dirty="0">
                <a:latin typeface="Arial" charset="0"/>
              </a:rPr>
              <a:t>NOS/Jesse </a:t>
            </a:r>
            <a:r>
              <a:rPr lang="en-US" sz="1000" dirty="0" err="1">
                <a:latin typeface="Arial" charset="0"/>
              </a:rPr>
              <a:t>Feyen</a:t>
            </a:r>
            <a:r>
              <a:rPr lang="en-US" sz="1000" dirty="0">
                <a:latin typeface="Arial" charset="0"/>
              </a:rPr>
              <a:t>, </a:t>
            </a:r>
          </a:p>
          <a:p>
            <a:r>
              <a:rPr lang="en-US" sz="1000" dirty="0">
                <a:latin typeface="Arial" charset="0"/>
              </a:rPr>
              <a:t>AOML/Bob Atlas</a:t>
            </a:r>
          </a:p>
          <a:p>
            <a:r>
              <a:rPr lang="en-US" sz="1000" dirty="0">
                <a:latin typeface="Arial" charset="0"/>
              </a:rPr>
              <a:t>PPI/Paul </a:t>
            </a:r>
            <a:r>
              <a:rPr lang="en-US" sz="1000" dirty="0" err="1">
                <a:latin typeface="Arial" charset="0"/>
              </a:rPr>
              <a:t>Doremus</a:t>
            </a:r>
            <a:endParaRPr lang="en-US" sz="1000" dirty="0">
              <a:latin typeface="Arial" charset="0"/>
            </a:endParaRPr>
          </a:p>
          <a:p>
            <a:r>
              <a:rPr lang="en-US" sz="1000" dirty="0">
                <a:latin typeface="Arial" charset="0"/>
              </a:rPr>
              <a:t>NMFS/Bonnie </a:t>
            </a:r>
            <a:r>
              <a:rPr lang="en-US" sz="1000" dirty="0" err="1">
                <a:latin typeface="Arial" charset="0"/>
              </a:rPr>
              <a:t>Ponwith</a:t>
            </a:r>
            <a:r>
              <a:rPr lang="en-US" sz="1000" dirty="0">
                <a:latin typeface="Arial" charset="0"/>
              </a:rPr>
              <a:t>, </a:t>
            </a:r>
          </a:p>
          <a:p>
            <a:r>
              <a:rPr lang="en-US" sz="1000" dirty="0">
                <a:latin typeface="Arial" charset="0"/>
              </a:rPr>
              <a:t>NOS/Liz </a:t>
            </a:r>
            <a:r>
              <a:rPr lang="en-US" sz="1000" dirty="0" err="1">
                <a:latin typeface="Arial" charset="0"/>
              </a:rPr>
              <a:t>Scheffler</a:t>
            </a:r>
            <a:r>
              <a:rPr lang="en-US" sz="1000" dirty="0">
                <a:latin typeface="Arial" charset="0"/>
              </a:rPr>
              <a:t>, </a:t>
            </a:r>
          </a:p>
          <a:p>
            <a:r>
              <a:rPr lang="en-US" sz="1000" dirty="0">
                <a:latin typeface="Arial" charset="0"/>
              </a:rPr>
              <a:t>NMAO-PM Aircraft/Mike </a:t>
            </a:r>
            <a:r>
              <a:rPr lang="en-US" sz="1000" dirty="0" err="1">
                <a:latin typeface="Arial" charset="0"/>
              </a:rPr>
              <a:t>Devany</a:t>
            </a:r>
            <a:endParaRPr lang="en-US" sz="1000" dirty="0">
              <a:latin typeface="Arial" charset="0"/>
            </a:endParaRPr>
          </a:p>
          <a:p>
            <a:r>
              <a:rPr lang="en-US" sz="1000" dirty="0">
                <a:latin typeface="Arial" charset="0"/>
              </a:rPr>
              <a:t>OFCM/Sam Williamson</a:t>
            </a:r>
          </a:p>
          <a:p>
            <a:pPr defTabSz="914350">
              <a:defRPr/>
            </a:pPr>
            <a:r>
              <a:rPr lang="en-US" sz="1000" dirty="0">
                <a:latin typeface="Arial" charset="0"/>
              </a:rPr>
              <a:t>Executive Secretariat: OAR/</a:t>
            </a:r>
            <a:r>
              <a:rPr lang="en-GB" sz="2200" kern="0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Brian </a:t>
            </a:r>
            <a:r>
              <a:rPr lang="en-GB" sz="2200" kern="0" dirty="0" err="1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Orndorff</a:t>
            </a:r>
            <a:r>
              <a:rPr lang="en-US" sz="1000" dirty="0">
                <a:latin typeface="Arial" charset="0"/>
              </a:rPr>
              <a:t> and NWS/</a:t>
            </a:r>
            <a:r>
              <a:rPr lang="en-US" sz="1000" dirty="0" err="1">
                <a:latin typeface="Arial" charset="0"/>
              </a:rPr>
              <a:t>Nasheema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 err="1">
                <a:latin typeface="Arial" charset="0"/>
              </a:rPr>
              <a:t>Lett</a:t>
            </a:r>
            <a:endParaRPr lang="en-US" sz="1000" dirty="0">
              <a:latin typeface="Arial" charset="0"/>
            </a:endParaRPr>
          </a:p>
          <a:p>
            <a:pPr defTabSz="914350">
              <a:defRPr/>
            </a:pPr>
            <a:endParaRPr lang="en-US" sz="1000" dirty="0">
              <a:latin typeface="Arial" charset="0"/>
            </a:endParaRPr>
          </a:p>
          <a:p>
            <a:pPr defTabSz="914350">
              <a:defRPr/>
            </a:pPr>
            <a:r>
              <a:rPr lang="en-US" sz="1000" dirty="0"/>
              <a:t>http://</a:t>
            </a:r>
            <a:r>
              <a:rPr lang="en-US" sz="1000" dirty="0" err="1"/>
              <a:t>www.hfip.org</a:t>
            </a:r>
            <a:r>
              <a:rPr lang="en-US" sz="1000" dirty="0"/>
              <a:t>/</a:t>
            </a:r>
            <a:endParaRPr lang="en-US" sz="1000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sz="1000" dirty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9D1155-A053-B149-817F-48BBD1DF8516}" type="slidenum">
              <a:rPr lang="en-US" smtClean="0"/>
              <a:pPr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200" dirty="0" smtClean="0"/>
              <a:t>HFIP running HWRF in WPAC for JTWC 2012-2013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200" dirty="0" smtClean="0"/>
              <a:t>Results indicate that HWRF track forecasts are comparable to global model and better than other regional models in region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200" dirty="0" smtClean="0"/>
              <a:t>HWRF Intensity forecasts are better than other model guidance in WPAC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200" dirty="0" smtClean="0"/>
              <a:t>JTWC is using HWRF model output in their operational forecasts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2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With HWRF runs in WPAC we have enough cases to evaluate RI. If one define an RI event as &gt;30 kt / 24 h, then HWRF RI POD skill is ~ 23 % and by far has higher POD index as compared to other models and in other basins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(previous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analysis of RI for WPAC from 2012 HWRF showed &lt;10% skill)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2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HWRF ensemble mean (HWMN) track/intensity forecasts improve over HWRF at all lead times, in all 3 basins.</a:t>
            </a: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If one define an RI event as &gt;30 kt / 24 h, then HWRF RI POD skill is ~ 23 % and by far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has higher POD index as compared to other models and in other basins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(previous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analysis of RI for WPAC from 2012 HWRF showed &lt;10% skill)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.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Demo 2011 season; Not only we have improved the products but also added a suite of NOAA HWRF systems at different configurations.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Example of Hurricane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Dora 2004 (initialized at 18Z on 18 July 2011)</a:t>
            </a: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Top left: 10-m wind swath for 126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forecast</a:t>
            </a: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Bottom</a:t>
            </a:r>
            <a:r>
              <a:rPr lang="en-US" baseline="0" dirty="0" smtClean="0">
                <a:latin typeface="Times New Roman" charset="0"/>
                <a:ea typeface="Times New Roman" charset="0"/>
                <a:cs typeface="Times New Roman" charset="0"/>
              </a:rPr>
              <a:t> left: time-height cross section of mean wind over 3 km nest centered on storm</a:t>
            </a:r>
          </a:p>
          <a:p>
            <a:r>
              <a:rPr lang="en-US" baseline="0" dirty="0" smtClean="0">
                <a:latin typeface="Times New Roman" charset="0"/>
                <a:ea typeface="Times New Roman" charset="0"/>
                <a:cs typeface="Times New Roman" charset="0"/>
              </a:rPr>
              <a:t>Top right: storm-relative vertical wind shear on 3-km nest for 24 </a:t>
            </a:r>
            <a:r>
              <a:rPr lang="en-US" baseline="0" dirty="0" err="1" smtClean="0"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baseline="0" dirty="0" smtClean="0">
                <a:latin typeface="Times New Roman" charset="0"/>
                <a:ea typeface="Times New Roman" charset="0"/>
                <a:cs typeface="Times New Roman" charset="0"/>
              </a:rPr>
              <a:t> and 30 </a:t>
            </a:r>
            <a:r>
              <a:rPr lang="en-US" baseline="0" dirty="0" err="1" smtClean="0"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baseline="0" dirty="0" smtClean="0">
                <a:latin typeface="Times New Roman" charset="0"/>
                <a:ea typeface="Times New Roman" charset="0"/>
                <a:cs typeface="Times New Roman" charset="0"/>
              </a:rPr>
              <a:t> forecast – note decreasing NE shear over center</a:t>
            </a:r>
          </a:p>
          <a:p>
            <a:r>
              <a:rPr lang="en-US" baseline="0" dirty="0" smtClean="0">
                <a:latin typeface="Times New Roman" charset="0"/>
                <a:ea typeface="Times New Roman" charset="0"/>
                <a:cs typeface="Times New Roman" charset="0"/>
              </a:rPr>
              <a:t>Bottom right: SHIPS type predictors for regional model</a:t>
            </a:r>
          </a:p>
          <a:p>
            <a:r>
              <a:rPr lang="en-US" baseline="0" dirty="0" smtClean="0">
                <a:latin typeface="Times New Roman" charset="0"/>
                <a:ea typeface="Times New Roman" charset="0"/>
                <a:cs typeface="Times New Roman" charset="0"/>
              </a:rPr>
              <a:t>Overlay: moving 3-km inner nest showing 10-m wind evolution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Model products available at:</a:t>
            </a:r>
            <a:r>
              <a:rPr lang="en-US" baseline="0" dirty="0" smtClean="0">
                <a:latin typeface="Times New Roman" charset="0"/>
                <a:ea typeface="Times New Roman" charset="0"/>
                <a:cs typeface="Times New Roman" charset="0"/>
              </a:rPr>
              <a:t> http://</a:t>
            </a:r>
            <a:r>
              <a:rPr lang="en-US" baseline="0" dirty="0" err="1" smtClean="0">
                <a:latin typeface="Times New Roman" charset="0"/>
                <a:ea typeface="Times New Roman" charset="0"/>
                <a:cs typeface="Times New Roman" charset="0"/>
              </a:rPr>
              <a:t>storm.aoml.noaa.gov</a:t>
            </a:r>
            <a:r>
              <a:rPr lang="en-US" baseline="0" dirty="0" smtClean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baseline="0" dirty="0" err="1" smtClean="0">
                <a:latin typeface="Times New Roman" charset="0"/>
                <a:ea typeface="Times New Roman" charset="0"/>
                <a:cs typeface="Times New Roman" charset="0"/>
              </a:rPr>
              <a:t>realtime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57066" indent="-291179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64717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30604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96491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fld id="{5EE64828-48AD-C14E-BC7F-088936AE3C35}" type="slidenum">
              <a:rPr lang="en-US" sz="1800"/>
              <a:pPr eaLnBrk="1"/>
              <a:t>9</a:t>
            </a:fld>
            <a:endParaRPr lang="en-US" sz="1800"/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1"/>
            <a:ext cx="5140960" cy="107489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3148" rIns="93148"/>
          <a:lstStyle/>
          <a:p>
            <a:pPr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UR image depicts dropsonde profiles in eyewall of Hurricane Guillermo (1997) </a:t>
            </a:r>
          </a:p>
          <a:p>
            <a:pPr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LR image is Doppler Wind Lidar profiles from TCS-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08</a:t>
            </a:r>
            <a:endParaRPr lang="en-US" dirty="0" smtClean="0">
              <a:latin typeface="Arial" charset="0"/>
            </a:endParaRPr>
          </a:p>
          <a:p>
            <a:pPr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See IFEX paper (Rogers et al 2006): </a:t>
            </a:r>
            <a:r>
              <a:rPr lang="cs-CZ" u="sng" dirty="0">
                <a:hlinkClick r:id="rId3"/>
              </a:rPr>
              <a:t>http://dx.doi.org/10.1175/BAMS-87-11-1523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defRPr/>
            </a:pPr>
            <a:endParaRPr lang="en-US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en-US" dirty="0" smtClean="0">
                <a:latin typeface="Arial" charset="0"/>
              </a:rPr>
              <a:t>HRD IFEX website: http://</a:t>
            </a:r>
            <a:r>
              <a:rPr lang="en-US" dirty="0" err="1" smtClean="0">
                <a:latin typeface="Arial" charset="0"/>
              </a:rPr>
              <a:t>www.aoml.noaa.gov</a:t>
            </a:r>
            <a:r>
              <a:rPr lang="en-US" dirty="0" smtClean="0">
                <a:latin typeface="Arial" charset="0"/>
              </a:rPr>
              <a:t>/</a:t>
            </a:r>
            <a:r>
              <a:rPr lang="en-US" dirty="0" err="1" smtClean="0">
                <a:latin typeface="Arial" charset="0"/>
              </a:rPr>
              <a:t>hrd</a:t>
            </a:r>
            <a:r>
              <a:rPr lang="en-US" dirty="0" smtClean="0">
                <a:latin typeface="Arial" charset="0"/>
              </a:rPr>
              <a:t>/HFP2011/</a:t>
            </a:r>
            <a:r>
              <a:rPr lang="en-US" dirty="0" err="1" smtClean="0">
                <a:latin typeface="Arial" charset="0"/>
              </a:rPr>
              <a:t>index.html</a:t>
            </a:r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ept of Commerce Seal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37263"/>
            <a:ext cx="825500" cy="820737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5" name="Picture 10" descr="NOAA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6065838"/>
            <a:ext cx="762000" cy="762000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5029200"/>
            <a:ext cx="6400800" cy="1828800"/>
          </a:xfrm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lIns="182880"/>
          <a:lstStyle>
            <a:lvl1pPr algn="r">
              <a:lnSpc>
                <a:spcPct val="110000"/>
              </a:lnSpc>
              <a:spcBef>
                <a:spcPct val="0"/>
              </a:spcBef>
              <a:spcAft>
                <a:spcPct val="25000"/>
              </a:spcAft>
              <a:defRPr sz="1600">
                <a:solidFill>
                  <a:schemeClr val="bg1"/>
                </a:solidFill>
                <a:latin typeface="TradeGothicBoldCondTwenty" pitchFamily="2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6248400" cy="2057400"/>
          </a:xfrm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lIns="274320" rIns="91440"/>
          <a:lstStyle>
            <a:lvl1pPr algn="l">
              <a:defRPr sz="6000">
                <a:latin typeface="TradeGothicBoldTw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641341" y="4375743"/>
            <a:ext cx="112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Hurricane </a:t>
            </a:r>
            <a:r>
              <a:rPr lang="en-US" sz="1400" dirty="0" err="1" smtClean="0">
                <a:solidFill>
                  <a:schemeClr val="bg1"/>
                </a:solidFill>
              </a:rPr>
              <a:t>Edouard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5790453" y="351600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jpeg"/><Relationship Id="rId17" Type="http://schemas.openxmlformats.org/officeDocument/2006/relationships/image" Target="../media/image5.jpeg"/><Relationship Id="rId18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531813" y="6646863"/>
            <a:ext cx="8112125" cy="1587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696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16063"/>
            <a:ext cx="8839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9" name="Picture 7" descr="Dept of Commerce Seal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8" y="6630988"/>
            <a:ext cx="2286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8" descr="NOAA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6294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3047229" y="6350000"/>
            <a:ext cx="44989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sz="1200" b="1" dirty="0" smtClean="0">
                <a:solidFill>
                  <a:schemeClr val="accent2"/>
                </a:solidFill>
              </a:rPr>
              <a:t>NOAA</a:t>
            </a:r>
            <a:r>
              <a:rPr lang="en-US" sz="1200" b="1" baseline="0" dirty="0" smtClean="0">
                <a:solidFill>
                  <a:schemeClr val="accent2"/>
                </a:solidFill>
              </a:rPr>
              <a:t> </a:t>
            </a:r>
            <a:r>
              <a:rPr lang="en-US" sz="1200" b="1" dirty="0" smtClean="0">
                <a:solidFill>
                  <a:schemeClr val="accent2"/>
                </a:solidFill>
              </a:rPr>
              <a:t>Hurricane </a:t>
            </a:r>
            <a:r>
              <a:rPr lang="en-US" sz="1200" b="1" dirty="0">
                <a:solidFill>
                  <a:schemeClr val="accent2"/>
                </a:solidFill>
              </a:rPr>
              <a:t>Forecast Improvement Project</a:t>
            </a:r>
            <a:r>
              <a:rPr lang="en-US" sz="1200" dirty="0">
                <a:solidFill>
                  <a:schemeClr val="accent2"/>
                </a:solidFill>
              </a:rPr>
              <a:t> </a:t>
            </a:r>
            <a:br>
              <a:rPr lang="en-US" sz="1200" dirty="0">
                <a:solidFill>
                  <a:schemeClr val="accent2"/>
                </a:solidFill>
              </a:rPr>
            </a:br>
            <a:r>
              <a:rPr lang="en-US" sz="1200" dirty="0">
                <a:solidFill>
                  <a:schemeClr val="accent2"/>
                </a:solidFill>
              </a:rPr>
              <a:t> </a:t>
            </a:r>
            <a:r>
              <a:rPr lang="en-US" sz="1100" i="1" dirty="0">
                <a:solidFill>
                  <a:schemeClr val="accent2"/>
                </a:solidFill>
              </a:rPr>
              <a:t>Meeting the Nation’s Needs</a:t>
            </a:r>
          </a:p>
        </p:txBody>
      </p:sp>
      <p:pic>
        <p:nvPicPr>
          <p:cNvPr id="9" name="Picture 19" descr="katrina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3" y="6400800"/>
            <a:ext cx="457200" cy="46513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10" name="Picture 20" descr="Hurricane_Hunter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9900" y="6400800"/>
            <a:ext cx="457200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11" name="Picture 21" descr="ivan4x4"/>
          <p:cNvPicPr>
            <a:picLocks noChangeAspect="1" noChangeArrowheads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6400800"/>
            <a:ext cx="457200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7685088" y="6453188"/>
            <a:ext cx="1420812" cy="33813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fld id="{F4705DBA-87EF-CD41-B172-02CB07F22199}" type="slidenum">
              <a:rPr lang="en-US" sz="1600"/>
              <a:pPr algn="r">
                <a:defRPr/>
              </a:pPr>
              <a:t>‹#›</a:t>
            </a:fld>
            <a:endParaRPr lang="en-US" sz="1600" dirty="0"/>
          </a:p>
        </p:txBody>
      </p:sp>
      <p:sp>
        <p:nvSpPr>
          <p:cNvPr id="12" name="Rectangle 2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93000">
                <a:schemeClr val="accent2">
                  <a:lumMod val="60000"/>
                  <a:lumOff val="40000"/>
                </a:schemeClr>
              </a:gs>
              <a:gs pos="83000">
                <a:schemeClr val="accent2">
                  <a:lumMod val="7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rIns="18288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endParaRPr lang="en-US" sz="5400" kern="0" dirty="0">
              <a:solidFill>
                <a:schemeClr val="bg1"/>
              </a:solidFill>
              <a:latin typeface="Arial"/>
              <a:cs typeface="ＭＳ Ｐゴシック" pitchFamily="-112" charset="-128"/>
            </a:endParaRPr>
          </a:p>
        </p:txBody>
      </p:sp>
      <p:pic>
        <p:nvPicPr>
          <p:cNvPr id="3" name="Picture 2" descr="Screen Shot 2014-10-22 at 11.52.27 AM.png"/>
          <p:cNvPicPr>
            <a:picLocks noChangeAspect="1"/>
          </p:cNvPicPr>
          <p:nvPr userDrawn="1"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4099" y="-64874"/>
            <a:ext cx="1479901" cy="14467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11" r:id="rId2"/>
    <p:sldLayoutId id="2147484412" r:id="rId3"/>
    <p:sldLayoutId id="2147484413" r:id="rId4"/>
    <p:sldLayoutId id="2147484414" r:id="rId5"/>
    <p:sldLayoutId id="2147484415" r:id="rId6"/>
    <p:sldLayoutId id="2147484416" r:id="rId7"/>
    <p:sldLayoutId id="2147484417" r:id="rId8"/>
    <p:sldLayoutId id="2147484418" r:id="rId9"/>
    <p:sldLayoutId id="2147484419" r:id="rId10"/>
    <p:sldLayoutId id="2147484420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/>
          <a:ea typeface="ＭＳ Ｐゴシック" charset="-128"/>
          <a:cs typeface="ＭＳ Ｐゴシック" pitchFamily="-112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9pPr>
    </p:titleStyle>
    <p:bodyStyle>
      <a:lvl1pPr marL="342900" indent="-342900" algn="l" rtl="0" eaLnBrk="0" fontAlgn="base" hangingPunct="0">
        <a:spcBef>
          <a:spcPct val="75000"/>
        </a:spcBef>
        <a:spcAft>
          <a:spcPct val="0"/>
        </a:spcAft>
        <a:defRPr sz="2800">
          <a:solidFill>
            <a:schemeClr val="tx1"/>
          </a:solidFill>
          <a:latin typeface="Arial"/>
          <a:ea typeface="ＭＳ Ｐゴシック" charset="-128"/>
          <a:cs typeface="ＭＳ Ｐゴシック" pitchFamily="-112" charset="-128"/>
        </a:defRPr>
      </a:lvl1pPr>
      <a:lvl2pPr marL="514350" indent="-28575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Font typeface="Arial" charset="0"/>
        <a:buChar char="•"/>
        <a:defRPr sz="24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3333FF"/>
        </a:buClr>
        <a:buSzPct val="95000"/>
        <a:buFont typeface="Courier New" charset="0"/>
        <a:buChar char="o"/>
        <a:defRPr sz="20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3pPr>
      <a:lvl4pPr marL="13716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4pPr>
      <a:lvl5pPr marL="1828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5pPr>
      <a:lvl6pPr marL="2286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6pPr>
      <a:lvl7pPr marL="2743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7pPr>
      <a:lvl8pPr marL="3200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8pPr>
      <a:lvl9pPr marL="3657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png"/><Relationship Id="rId5" Type="http://schemas.openxmlformats.org/officeDocument/2006/relationships/image" Target="../media/image42.emf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6.png"/><Relationship Id="rId12" Type="http://schemas.openxmlformats.org/officeDocument/2006/relationships/image" Target="../media/image57.jpeg"/><Relationship Id="rId13" Type="http://schemas.openxmlformats.org/officeDocument/2006/relationships/image" Target="../media/image58.jpeg"/><Relationship Id="rId14" Type="http://schemas.openxmlformats.org/officeDocument/2006/relationships/image" Target="../media/image59.png"/><Relationship Id="rId15" Type="http://schemas.openxmlformats.org/officeDocument/2006/relationships/image" Target="../media/image60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Microsoft_Excel_97_-_2004_Worksheet1.xls"/><Relationship Id="rId6" Type="http://schemas.openxmlformats.org/officeDocument/2006/relationships/image" Target="../media/image51.emf"/><Relationship Id="rId7" Type="http://schemas.openxmlformats.org/officeDocument/2006/relationships/image" Target="../media/image52.jpeg"/><Relationship Id="rId8" Type="http://schemas.openxmlformats.org/officeDocument/2006/relationships/image" Target="../media/image53.jpeg"/><Relationship Id="rId9" Type="http://schemas.openxmlformats.org/officeDocument/2006/relationships/image" Target="../media/image54.png"/><Relationship Id="rId10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c.ncep.noaa.gov/gc_wmb/vxt/" TargetMode="External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c.ncep.noaa.gov/gc_wmb/vxt/" TargetMode="External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hyperlink" Target="http://www.emc.ncep.noaa.gov/gc_wmb/vxt/" TargetMode="External"/><Relationship Id="rId5" Type="http://schemas.openxmlformats.org/officeDocument/2006/relationships/image" Target="../media/image17.tiff"/><Relationship Id="rId6" Type="http://schemas.openxmlformats.org/officeDocument/2006/relationships/oleObject" Target="../embeddings/oleObject1.bin"/><Relationship Id="rId7" Type="http://schemas.openxmlformats.org/officeDocument/2006/relationships/image" Target="../media/image15.emf"/><Relationship Id="rId8" Type="http://schemas.openxmlformats.org/officeDocument/2006/relationships/image" Target="../media/image18.tiff"/><Relationship Id="rId9" Type="http://schemas.openxmlformats.org/officeDocument/2006/relationships/oleObject" Target="../embeddings/oleObject2.bin"/><Relationship Id="rId10" Type="http://schemas.openxmlformats.org/officeDocument/2006/relationships/image" Target="../media/image1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c.ncep.noaa.gov/gc_wmb/vxt/" TargetMode="External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2027238" y="5819616"/>
            <a:ext cx="7116762" cy="977542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2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Frank </a:t>
            </a:r>
            <a:r>
              <a:rPr lang="en-US" sz="2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Marks</a:t>
            </a:r>
          </a:p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2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AOML/Hurricane Research Division</a:t>
            </a:r>
            <a: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/>
            </a:r>
            <a:b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</a:br>
            <a:r>
              <a:rPr lang="en-US" sz="18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22 October 2014</a:t>
            </a:r>
            <a:endParaRPr lang="en-US" sz="18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ea typeface="Arial" pitchFamily="-111" charset="0"/>
              <a:cs typeface="Arial"/>
            </a:endParaRP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-2716" y="3800"/>
            <a:ext cx="7805393" cy="1829056"/>
          </a:xfrm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 smtClean="0">
                <a:cs typeface="Arial"/>
              </a:rPr>
              <a:t>NOAA’s </a:t>
            </a:r>
            <a:r>
              <a:rPr lang="en-US" dirty="0">
                <a:cs typeface="Arial"/>
              </a:rPr>
              <a:t>Hurricane </a:t>
            </a:r>
            <a:r>
              <a:rPr lang="en-US" dirty="0" smtClean="0">
                <a:cs typeface="Arial"/>
              </a:rPr>
              <a:t>Research - HFIP</a:t>
            </a:r>
            <a:endParaRPr lang="en-US" dirty="0">
              <a:ea typeface="Calibri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4275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4" name="Picture 10" descr="Untitl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2404" y="1300489"/>
            <a:ext cx="2281485" cy="22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3" name="Picture 8" descr="ARTHUR01L.2014070300.intfsc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4121848"/>
            <a:ext cx="3276600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1" descr="Screen Shot 2014-07-24 at 5.26.5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38" y="1304550"/>
            <a:ext cx="338296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8"/>
          <p:cNvSpPr>
            <a:spLocks/>
          </p:cNvSpPr>
          <p:nvPr/>
        </p:nvSpPr>
        <p:spPr bwMode="auto">
          <a:xfrm>
            <a:off x="228600" y="1371600"/>
            <a:ext cx="1833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>
            <a:spAutoFit/>
          </a:bodyPr>
          <a:lstStyle/>
          <a:p>
            <a:pPr marL="39688" algn="ctr"/>
            <a:r>
              <a:rPr lang="en-US" sz="1200" b="1">
                <a:solidFill>
                  <a:srgbClr val="FFFFFF"/>
                </a:solidFill>
                <a:latin typeface="Arial"/>
                <a:cs typeface="Arial"/>
              </a:rPr>
              <a:t>5 P-3 Flights</a:t>
            </a:r>
          </a:p>
          <a:p>
            <a:pPr marL="39688" algn="ctr"/>
            <a:r>
              <a:rPr lang="en-US" sz="1200" b="1">
                <a:solidFill>
                  <a:srgbClr val="FFFFFF"/>
                </a:solidFill>
                <a:latin typeface="Arial"/>
                <a:cs typeface="Arial"/>
              </a:rPr>
              <a:t>2 July – 5 July 2014</a:t>
            </a: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249328" y="4537928"/>
            <a:ext cx="2969745" cy="1677382"/>
          </a:xfrm>
          <a:prstGeom prst="rect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17475" indent="-117475" eaLnBrk="1" hangingPunct="1">
              <a:spcBef>
                <a:spcPts val="600"/>
              </a:spcBef>
              <a:buFont typeface="Arial"/>
              <a:buChar char="•"/>
              <a:defRPr/>
            </a:pPr>
            <a:r>
              <a:rPr lang="en-US" sz="1400" dirty="0" smtClean="0">
                <a:latin typeface="Arial"/>
                <a:cs typeface="Arial"/>
              </a:rPr>
              <a:t>5 P-3 missions </a:t>
            </a:r>
            <a:r>
              <a:rPr lang="en-US" sz="1400" dirty="0">
                <a:latin typeface="Arial"/>
                <a:cs typeface="Arial"/>
              </a:rPr>
              <a:t>from </a:t>
            </a:r>
            <a:r>
              <a:rPr lang="en-US" sz="1400" dirty="0" smtClean="0">
                <a:latin typeface="Arial"/>
                <a:cs typeface="Arial"/>
              </a:rPr>
              <a:t>2-5 July 2014 at 12 h </a:t>
            </a:r>
            <a:r>
              <a:rPr lang="en-US" sz="1400" dirty="0">
                <a:latin typeface="Arial"/>
                <a:ea typeface="Arial" charset="0"/>
                <a:cs typeface="Arial"/>
              </a:rPr>
              <a:t>Doppler </a:t>
            </a:r>
            <a:r>
              <a:rPr lang="en-US" sz="1400" dirty="0" smtClean="0">
                <a:latin typeface="Arial"/>
                <a:cs typeface="Arial"/>
              </a:rPr>
              <a:t>sampling </a:t>
            </a:r>
            <a:r>
              <a:rPr lang="en-US" sz="1400" dirty="0" smtClean="0">
                <a:latin typeface="Arial"/>
                <a:ea typeface="Arial" charset="0"/>
                <a:cs typeface="Arial"/>
              </a:rPr>
              <a:t>(HEDAS/GSI)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&amp; </a:t>
            </a:r>
            <a:r>
              <a:rPr lang="en-US" sz="1400" dirty="0" smtClean="0">
                <a:latin typeface="Arial"/>
                <a:cs typeface="Arial"/>
              </a:rPr>
              <a:t>3 G</a:t>
            </a:r>
            <a:r>
              <a:rPr lang="en-US" sz="1400" dirty="0">
                <a:latin typeface="Arial"/>
                <a:cs typeface="Arial"/>
              </a:rPr>
              <a:t>-IV missions </a:t>
            </a:r>
          </a:p>
          <a:p>
            <a:pPr marL="117475" indent="-117475" eaLnBrk="1" hangingPunct="1">
              <a:spcBef>
                <a:spcPts val="600"/>
              </a:spcBef>
              <a:buFont typeface="Arial"/>
              <a:buChar char="•"/>
              <a:defRPr/>
            </a:pPr>
            <a:r>
              <a:rPr lang="en-US" sz="1400" dirty="0" smtClean="0">
                <a:latin typeface="Arial"/>
                <a:cs typeface="Arial"/>
              </a:rPr>
              <a:t>Sampled Arthur as a tropical storm to hurricane at landfall in NC, to extra-tropical transition in Nova Scotia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4" name="Rectangle 6"/>
          <p:cNvSpPr txBox="1">
            <a:spLocks noChangeArrowheads="1"/>
          </p:cNvSpPr>
          <p:nvPr/>
        </p:nvSpPr>
        <p:spPr bwMode="auto">
          <a:xfrm>
            <a:off x="3840498" y="2144671"/>
            <a:ext cx="1764349" cy="1323306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Ins="30479"/>
          <a:lstStyle/>
          <a:p>
            <a:pPr marL="39688" algn="ctr"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Doppler data transmitted in real-time for assimilation into HWRF</a:t>
            </a:r>
            <a:endParaRPr lang="en-US" sz="1600" dirty="0">
              <a:solidFill>
                <a:srgbClr val="000000"/>
              </a:solidFill>
              <a:latin typeface="Arial"/>
              <a:ea typeface="Calibri" charset="0"/>
              <a:cs typeface="Arial"/>
            </a:endParaRPr>
          </a:p>
        </p:txBody>
      </p:sp>
      <p:sp>
        <p:nvSpPr>
          <p:cNvPr id="38920" name="Rectangle 5"/>
          <p:cNvSpPr txBox="1">
            <a:spLocks noChangeArrowheads="1"/>
          </p:cNvSpPr>
          <p:nvPr/>
        </p:nvSpPr>
        <p:spPr bwMode="auto">
          <a:xfrm>
            <a:off x="1" y="-76201"/>
            <a:ext cx="7711418" cy="128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rIns="30479" anchor="b"/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n-US" sz="4000" dirty="0">
                <a:solidFill>
                  <a:srgbClr val="FFFF00"/>
                </a:solidFill>
                <a:latin typeface="Arial"/>
                <a:ea typeface="Calibri" charset="0"/>
                <a:cs typeface="Arial"/>
              </a:rPr>
              <a:t>Collect</a:t>
            </a:r>
            <a:r>
              <a:rPr lang="en-US" sz="4000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 observations over life-cycle: </a:t>
            </a:r>
            <a:r>
              <a:rPr lang="en-US" sz="3200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Arthur 2014</a:t>
            </a:r>
          </a:p>
        </p:txBody>
      </p:sp>
      <p:grpSp>
        <p:nvGrpSpPr>
          <p:cNvPr id="38921" name="Group 5"/>
          <p:cNvGrpSpPr>
            <a:grpSpLocks/>
          </p:cNvGrpSpPr>
          <p:nvPr/>
        </p:nvGrpSpPr>
        <p:grpSpPr bwMode="auto">
          <a:xfrm>
            <a:off x="1524000" y="2743200"/>
            <a:ext cx="4287838" cy="3703080"/>
            <a:chOff x="1605691" y="2779542"/>
            <a:chExt cx="4287387" cy="3703080"/>
          </a:xfrm>
        </p:grpSpPr>
        <p:pic>
          <p:nvPicPr>
            <p:cNvPr id="38926" name="Picture 3" descr="Screen Shot 2014-07-24 at 5.17.15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4491" y="4279171"/>
              <a:ext cx="2458587" cy="2203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6" name="Straight Arrow Connector 35"/>
            <p:cNvCxnSpPr/>
            <p:nvPr/>
          </p:nvCxnSpPr>
          <p:spPr>
            <a:xfrm>
              <a:off x="1605691" y="2779542"/>
              <a:ext cx="2202193" cy="1766691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 descr="140702I1wind10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3013" y="4487895"/>
            <a:ext cx="170338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9" descr="windswath.ARTHUR01L.2014070300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480430"/>
            <a:ext cx="3343275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6B15AF1E-CC26-FB45-ADE4-CB812E3D9BFE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10</a:t>
            </a:fld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066949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68506" cy="1371600"/>
          </a:xfrm>
        </p:spPr>
        <p:txBody>
          <a:bodyPr>
            <a:noAutofit/>
          </a:bodyPr>
          <a:lstStyle/>
          <a:p>
            <a:pPr lvl="1">
              <a:defRPr/>
            </a:pPr>
            <a:r>
              <a:rPr lang="en-US" sz="4000" dirty="0" smtClean="0">
                <a:solidFill>
                  <a:srgbClr val="FFFF00"/>
                </a:solidFill>
                <a:latin typeface="Arial"/>
                <a:cs typeface="Arial"/>
              </a:rPr>
              <a:t>Develop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 &amp; refine observing technologies: 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G-IV TDR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5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AAA9E573-BC7C-1649-B9DC-7A4DDADA52D7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11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9014" y="5608836"/>
            <a:ext cx="3763848" cy="635879"/>
          </a:xfrm>
        </p:spPr>
        <p:txBody>
          <a:bodyPr/>
          <a:lstStyle/>
          <a:p>
            <a:r>
              <a:rPr lang="en-US" sz="1600" dirty="0" smtClean="0"/>
              <a:t>2 P-3 and G-IV flight track in Hurricane </a:t>
            </a:r>
            <a:r>
              <a:rPr lang="en-US" sz="1600" dirty="0" err="1" smtClean="0"/>
              <a:t>Edouard</a:t>
            </a:r>
            <a:r>
              <a:rPr lang="en-US" sz="1600" dirty="0" smtClean="0"/>
              <a:t> 15 September 2014</a:t>
            </a:r>
            <a:endParaRPr lang="en-US" sz="1600" dirty="0"/>
          </a:p>
        </p:txBody>
      </p:sp>
      <p:pic>
        <p:nvPicPr>
          <p:cNvPr id="8" name="Picture 7" descr="20140915HIN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0" y="1358620"/>
            <a:ext cx="4921716" cy="4255551"/>
          </a:xfrm>
          <a:prstGeom prst="rect">
            <a:avLst/>
          </a:prstGeom>
        </p:spPr>
      </p:pic>
      <p:pic>
        <p:nvPicPr>
          <p:cNvPr id="9" name="Picture 8" descr="140915HIN_10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652" y="1292888"/>
            <a:ext cx="3602348" cy="2595203"/>
          </a:xfrm>
          <a:prstGeom prst="rect">
            <a:avLst/>
          </a:prstGeom>
        </p:spPr>
      </p:pic>
      <p:pic>
        <p:nvPicPr>
          <p:cNvPr id="10" name="Picture 9" descr="140915H1wind10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922" y="3893871"/>
            <a:ext cx="3517663" cy="2593375"/>
          </a:xfrm>
          <a:prstGeom prst="rect">
            <a:avLst/>
          </a:prstGeom>
        </p:spPr>
      </p:pic>
      <p:sp>
        <p:nvSpPr>
          <p:cNvPr id="21" name="Content Placeholder 2"/>
          <p:cNvSpPr>
            <a:spLocks noGrp="1"/>
          </p:cNvSpPr>
          <p:nvPr>
            <p:ph sz="half" idx="1"/>
          </p:nvPr>
        </p:nvSpPr>
        <p:spPr>
          <a:xfrm>
            <a:off x="5141247" y="4878185"/>
            <a:ext cx="1011459" cy="1015854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en-US" sz="1200" dirty="0" smtClean="0"/>
              <a:t>P-3 Doppler analysis at 1 km altitude</a:t>
            </a:r>
            <a:endParaRPr lang="en-US" sz="1200" dirty="0"/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>
          <a:xfrm>
            <a:off x="5141247" y="2110183"/>
            <a:ext cx="1003552" cy="1365399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en-US" sz="1200" dirty="0" smtClean="0"/>
              <a:t>P-3 &amp; G-IV Doppler analysis at 1 km altitude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061548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5695" y="4145317"/>
            <a:ext cx="2305060" cy="209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68506" cy="1371600"/>
          </a:xfrm>
        </p:spPr>
        <p:txBody>
          <a:bodyPr>
            <a:noAutofit/>
          </a:bodyPr>
          <a:lstStyle/>
          <a:p>
            <a:pPr lvl="1">
              <a:defRPr/>
            </a:pPr>
            <a:r>
              <a:rPr lang="en-US" sz="4000" dirty="0" smtClean="0">
                <a:solidFill>
                  <a:srgbClr val="FFFF00"/>
                </a:solidFill>
                <a:latin typeface="Arial"/>
                <a:cs typeface="Arial"/>
              </a:rPr>
              <a:t>Develop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 &amp; refine observing technologies: 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Global Hawk UAS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110525" y="1706370"/>
            <a:ext cx="3900125" cy="4780872"/>
          </a:xfrm>
        </p:spPr>
        <p:txBody>
          <a:bodyPr/>
          <a:lstStyle/>
          <a:p>
            <a:pPr marL="18288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Arial"/>
                <a:cs typeface="Arial"/>
              </a:rPr>
              <a:t>282 total dropsondes deployed during more than 58 h over and near the storm</a:t>
            </a:r>
          </a:p>
          <a:p>
            <a:pPr marL="18288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Arial"/>
                <a:cs typeface="Arial"/>
              </a:rPr>
              <a:t>16 September flight plan designed and coordinated by NOAA scientists</a:t>
            </a:r>
          </a:p>
          <a:p>
            <a:pPr marL="18288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Arial"/>
                <a:cs typeface="Arial"/>
              </a:rPr>
              <a:t>Multiple drops into eye and eyewall from Global Hawk 60,000 </a:t>
            </a:r>
            <a:r>
              <a:rPr lang="en-US" sz="1600" dirty="0" err="1" smtClean="0">
                <a:latin typeface="Arial"/>
                <a:cs typeface="Arial"/>
              </a:rPr>
              <a:t>ft</a:t>
            </a:r>
            <a:endParaRPr lang="en-US" sz="1600" dirty="0" smtClean="0">
              <a:latin typeface="Arial"/>
              <a:cs typeface="Arial"/>
            </a:endParaRPr>
          </a:p>
          <a:p>
            <a:pPr marL="18288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Arial"/>
                <a:cs typeface="Arial"/>
              </a:rPr>
              <a:t>Select dropsondes suggested rapid intensification on 15 September</a:t>
            </a:r>
          </a:p>
          <a:p>
            <a:pPr marL="18288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Arial"/>
                <a:cs typeface="Arial"/>
              </a:rPr>
              <a:t>Novel observations documenting storm decay over colder waters</a:t>
            </a:r>
          </a:p>
          <a:p>
            <a:pPr marL="18288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Arial"/>
                <a:cs typeface="Arial"/>
              </a:rPr>
              <a:t>Dropsonde data processed in real time, transmitted to NWS gateway, and assimilated in operational WRF model</a:t>
            </a:r>
          </a:p>
          <a:p>
            <a:pPr marL="18288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Arial"/>
                <a:cs typeface="Arial"/>
              </a:rPr>
              <a:t>Observations will facilitate several forecast impact studies with multiple numerical models</a:t>
            </a:r>
          </a:p>
        </p:txBody>
      </p:sp>
      <p:sp>
        <p:nvSpPr>
          <p:cNvPr id="40964" name="TextBox 7"/>
          <p:cNvSpPr txBox="1">
            <a:spLocks noChangeArrowheads="1"/>
          </p:cNvSpPr>
          <p:nvPr/>
        </p:nvSpPr>
        <p:spPr bwMode="auto">
          <a:xfrm>
            <a:off x="304800" y="1226355"/>
            <a:ext cx="868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800" dirty="0">
                <a:cs typeface="Arial" charset="0"/>
              </a:rPr>
              <a:t>4 flights sampled life cycle of </a:t>
            </a:r>
            <a:r>
              <a:rPr lang="en-US" sz="1800" dirty="0" err="1">
                <a:cs typeface="Arial" charset="0"/>
              </a:rPr>
              <a:t>Edouard</a:t>
            </a:r>
            <a:r>
              <a:rPr lang="en-US" sz="1800" dirty="0">
                <a:cs typeface="Arial" charset="0"/>
              </a:rPr>
              <a:t> from tropical storm to extra-tropical transition</a:t>
            </a:r>
          </a:p>
        </p:txBody>
      </p:sp>
      <p:pic>
        <p:nvPicPr>
          <p:cNvPr id="4096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333" y="1749198"/>
            <a:ext cx="2338867" cy="235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Box 4"/>
          <p:cNvSpPr txBox="1">
            <a:spLocks noChangeArrowheads="1"/>
          </p:cNvSpPr>
          <p:nvPr/>
        </p:nvSpPr>
        <p:spPr bwMode="auto">
          <a:xfrm>
            <a:off x="76200" y="1516095"/>
            <a:ext cx="2851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/>
            <a:r>
              <a:rPr lang="en-US" sz="1200" dirty="0">
                <a:cs typeface="Arial" charset="0"/>
              </a:rPr>
              <a:t>11 September, Tropical Storm</a:t>
            </a:r>
          </a:p>
        </p:txBody>
      </p:sp>
      <p:sp>
        <p:nvSpPr>
          <p:cNvPr id="40967" name="TextBox 15"/>
          <p:cNvSpPr txBox="1">
            <a:spLocks noChangeArrowheads="1"/>
          </p:cNvSpPr>
          <p:nvPr/>
        </p:nvSpPr>
        <p:spPr bwMode="auto">
          <a:xfrm>
            <a:off x="2750955" y="1522445"/>
            <a:ext cx="2209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/>
            <a:r>
              <a:rPr lang="en-US" sz="1200" dirty="0">
                <a:cs typeface="Arial" charset="0"/>
              </a:rPr>
              <a:t>14 September, Category 1</a:t>
            </a:r>
          </a:p>
        </p:txBody>
      </p:sp>
      <p:sp>
        <p:nvSpPr>
          <p:cNvPr id="40968" name="TextBox 16"/>
          <p:cNvSpPr txBox="1">
            <a:spLocks noChangeArrowheads="1"/>
          </p:cNvSpPr>
          <p:nvPr/>
        </p:nvSpPr>
        <p:spPr bwMode="auto">
          <a:xfrm>
            <a:off x="379413" y="6173123"/>
            <a:ext cx="21002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/>
            <a:r>
              <a:rPr lang="en-US" sz="1200" dirty="0">
                <a:cs typeface="Arial" charset="0"/>
              </a:rPr>
              <a:t>16 September, Category 3</a:t>
            </a:r>
          </a:p>
        </p:txBody>
      </p:sp>
      <p:sp>
        <p:nvSpPr>
          <p:cNvPr id="40969" name="TextBox 19"/>
          <p:cNvSpPr txBox="1">
            <a:spLocks noChangeArrowheads="1"/>
          </p:cNvSpPr>
          <p:nvPr/>
        </p:nvSpPr>
        <p:spPr bwMode="auto">
          <a:xfrm>
            <a:off x="2752543" y="6165185"/>
            <a:ext cx="21002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/>
            <a:r>
              <a:rPr lang="en-US" sz="1200">
                <a:cs typeface="Arial" charset="0"/>
              </a:rPr>
              <a:t>18 September, Decay</a:t>
            </a:r>
          </a:p>
        </p:txBody>
      </p:sp>
      <p:pic>
        <p:nvPicPr>
          <p:cNvPr id="40970" name="Picture 2" descr="GH_0914_15z_Edouard_GH_N43_VI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5536" y="1745921"/>
            <a:ext cx="2165219" cy="235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8" descr="GH_0916_2043z_Edouard_GH_P3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963" y="4157611"/>
            <a:ext cx="2206711" cy="208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AAA9E573-BC7C-1649-B9DC-7A4DDADA52D7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12</a:t>
            </a:fld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7658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AAA9E573-BC7C-1649-B9DC-7A4DDADA52D7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13</a:t>
            </a:fld>
            <a:endParaRPr lang="en-US" dirty="0"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410" y="1338018"/>
            <a:ext cx="2768201" cy="20281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8872" y="3356383"/>
            <a:ext cx="2365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VIS Satellite image </a:t>
            </a:r>
            <a:r>
              <a:rPr lang="en-US" sz="1200" dirty="0"/>
              <a:t>with </a:t>
            </a:r>
            <a:r>
              <a:rPr lang="en-US" sz="1200" dirty="0" smtClean="0"/>
              <a:t>Coyote </a:t>
            </a:r>
            <a:r>
              <a:rPr lang="en-US" sz="1200" dirty="0"/>
              <a:t>UAS trajectory </a:t>
            </a:r>
            <a:r>
              <a:rPr lang="en-US" sz="1200" dirty="0" smtClean="0"/>
              <a:t>superposed</a:t>
            </a:r>
            <a:endParaRPr lang="en-US" sz="1200" dirty="0"/>
          </a:p>
        </p:txBody>
      </p:sp>
      <p:pic>
        <p:nvPicPr>
          <p:cNvPr id="17" name="Picture 16" descr="dd_ff_coyote_all_900 copy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91"/>
          <a:stretch/>
        </p:blipFill>
        <p:spPr>
          <a:xfrm>
            <a:off x="463904" y="3795733"/>
            <a:ext cx="3095213" cy="262015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813288" y="1310066"/>
            <a:ext cx="3514132" cy="2547672"/>
            <a:chOff x="5201139" y="1386119"/>
            <a:chExt cx="3514132" cy="2547672"/>
          </a:xfrm>
        </p:grpSpPr>
        <p:pic>
          <p:nvPicPr>
            <p:cNvPr id="40" name="Picture 8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55410" y="1386119"/>
              <a:ext cx="3459861" cy="2547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8013720" y="1424838"/>
              <a:ext cx="64705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/>
                <a:t>MODIS</a:t>
              </a:r>
            </a:p>
            <a:p>
              <a:pPr algn="ctr"/>
              <a:r>
                <a:rPr lang="en-US" sz="1100" b="1" dirty="0" smtClean="0"/>
                <a:t>1640Z</a:t>
              </a:r>
              <a:endParaRPr lang="en-US" sz="1100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673330" y="1966459"/>
              <a:ext cx="11429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1341Z</a:t>
              </a:r>
              <a:endParaRPr lang="en-US" sz="11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01139" y="1763937"/>
              <a:ext cx="11429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FFFFFF"/>
                  </a:solidFill>
                </a:rPr>
                <a:t>1420Z</a:t>
              </a: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941211" y="2539850"/>
              <a:ext cx="11429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1638Z</a:t>
              </a:r>
              <a:endParaRPr lang="en-US" sz="11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428702" y="2971546"/>
              <a:ext cx="11429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1316Z</a:t>
              </a:r>
              <a:endParaRPr lang="en-US" sz="11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117350" y="3584517"/>
              <a:ext cx="11429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1259Z</a:t>
              </a:r>
              <a:endParaRPr lang="en-US" sz="1100" dirty="0"/>
            </a:p>
          </p:txBody>
        </p:sp>
        <p:sp>
          <p:nvSpPr>
            <p:cNvPr id="48" name="Rectangle 47"/>
            <p:cNvSpPr/>
            <p:nvPr/>
          </p:nvSpPr>
          <p:spPr>
            <a:xfrm rot="18900000">
              <a:off x="6058683" y="1963334"/>
              <a:ext cx="312121" cy="93636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31750" cap="flat">
              <a:solidFill>
                <a:schemeClr val="accent1"/>
              </a:solidFill>
              <a:round/>
            </a:ln>
            <a:effectLst>
              <a:glow rad="25400">
                <a:schemeClr val="accent5">
                  <a:alpha val="61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1017989" y="1324190"/>
            <a:ext cx="1987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16 September 2014</a:t>
            </a:r>
          </a:p>
        </p:txBody>
      </p:sp>
      <p:pic>
        <p:nvPicPr>
          <p:cNvPr id="50" name="Picture 49" descr="ff_z_Ta_sst_917_edourad.pd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93"/>
          <a:stretch/>
        </p:blipFill>
        <p:spPr>
          <a:xfrm>
            <a:off x="4866846" y="3831686"/>
            <a:ext cx="3407016" cy="271194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576833" y="1285868"/>
            <a:ext cx="1987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17 September 2014</a:t>
            </a:r>
          </a:p>
        </p:txBody>
      </p:sp>
      <p:pic>
        <p:nvPicPr>
          <p:cNvPr id="53" name="Picture 1" descr="screen-shot-2014-09-19-at-4-31-18-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0343" y="5597436"/>
            <a:ext cx="1410096" cy="69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itle 1"/>
          <p:cNvSpPr txBox="1">
            <a:spLocks/>
          </p:cNvSpPr>
          <p:nvPr/>
        </p:nvSpPr>
        <p:spPr bwMode="auto">
          <a:xfrm>
            <a:off x="0" y="0"/>
            <a:ext cx="876850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/>
                <a:ea typeface="ＭＳ Ｐゴシック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9pPr>
          </a:lstStyle>
          <a:p>
            <a:pPr marL="0" lvl="1">
              <a:defRPr/>
            </a:pPr>
            <a:r>
              <a:rPr lang="en-US" sz="4000" dirty="0" smtClean="0">
                <a:solidFill>
                  <a:srgbClr val="FFFF00"/>
                </a:solidFill>
                <a:latin typeface="Arial"/>
                <a:cs typeface="Arial"/>
              </a:rPr>
              <a:t>Develop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 &amp; refine observing technologies: 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Coyote UAS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98841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7130" y="4152865"/>
            <a:ext cx="2541047" cy="229232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8239" y="4114768"/>
            <a:ext cx="2543771" cy="23314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15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AAA9E573-BC7C-1649-B9DC-7A4DDADA52D7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14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55" name="Title 1"/>
          <p:cNvSpPr txBox="1">
            <a:spLocks/>
          </p:cNvSpPr>
          <p:nvPr/>
        </p:nvSpPr>
        <p:spPr bwMode="auto">
          <a:xfrm>
            <a:off x="0" y="0"/>
            <a:ext cx="876850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/>
                <a:ea typeface="ＭＳ Ｐゴシック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9pPr>
          </a:lstStyle>
          <a:p>
            <a:pPr marL="0" lvl="1">
              <a:defRPr/>
            </a:pPr>
            <a:r>
              <a:rPr lang="en-US" sz="4000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lang="en-US" sz="4000" dirty="0" smtClean="0">
                <a:solidFill>
                  <a:srgbClr val="FFFF00"/>
                </a:solidFill>
                <a:latin typeface="Arial"/>
                <a:cs typeface="Arial"/>
              </a:rPr>
              <a:t>mprove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understanding of physical 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processes: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RI</a:t>
            </a: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01650" y="1265238"/>
            <a:ext cx="81788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800" dirty="0">
                <a:latin typeface="Arial"/>
                <a:cs typeface="Arial"/>
              </a:rPr>
              <a:t> Rapid intensification (RI) remains challenging research, forecasting problem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800" dirty="0" smtClean="0">
                <a:latin typeface="Arial"/>
                <a:cs typeface="Arial"/>
              </a:rPr>
              <a:t>Recent </a:t>
            </a:r>
            <a:r>
              <a:rPr lang="en-US" sz="1800" dirty="0">
                <a:latin typeface="Arial"/>
                <a:cs typeface="Arial"/>
              </a:rPr>
              <a:t>research has focused on </a:t>
            </a:r>
            <a:r>
              <a:rPr lang="en-US" sz="1800" dirty="0" err="1">
                <a:latin typeface="Arial"/>
                <a:cs typeface="Arial"/>
              </a:rPr>
              <a:t>subsynoptic</a:t>
            </a:r>
            <a:r>
              <a:rPr lang="en-US" sz="1800" dirty="0">
                <a:latin typeface="Arial"/>
                <a:cs typeface="Arial"/>
              </a:rPr>
              <a:t> (vortex, convective, boundary layer) factors and their role in RI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800" dirty="0" smtClean="0">
                <a:latin typeface="Arial"/>
                <a:cs typeface="Arial"/>
              </a:rPr>
              <a:t>Airborne </a:t>
            </a:r>
            <a:r>
              <a:rPr lang="en-US" sz="1800" dirty="0">
                <a:latin typeface="Arial"/>
                <a:cs typeface="Arial"/>
              </a:rPr>
              <a:t>Doppler composites have identified key vortex- and convective-scale differences between intensifying (IN) and steady-state (SS) hurricanes</a:t>
            </a:r>
          </a:p>
          <a:p>
            <a:pPr lvl="1" indent="-117475">
              <a:buFont typeface="Arial" pitchFamily="34" charset="0"/>
              <a:buChar char="•"/>
              <a:defRPr/>
            </a:pPr>
            <a:r>
              <a:rPr lang="en-US" sz="1800" dirty="0">
                <a:latin typeface="Arial"/>
                <a:cs typeface="Arial"/>
              </a:rPr>
              <a:t> deeper inflow, weaker outer-core </a:t>
            </a:r>
            <a:r>
              <a:rPr lang="en-US" sz="1800" dirty="0" err="1">
                <a:latin typeface="Arial"/>
                <a:cs typeface="Arial"/>
              </a:rPr>
              <a:t>vorticity</a:t>
            </a:r>
            <a:r>
              <a:rPr lang="en-US" sz="1800" dirty="0">
                <a:latin typeface="Arial"/>
                <a:cs typeface="Arial"/>
              </a:rPr>
              <a:t>, greater </a:t>
            </a:r>
            <a:r>
              <a:rPr lang="en-US" sz="1800" dirty="0" err="1">
                <a:latin typeface="Arial"/>
                <a:cs typeface="Arial"/>
              </a:rPr>
              <a:t>azimuthal</a:t>
            </a:r>
            <a:r>
              <a:rPr lang="en-US" sz="1800" dirty="0">
                <a:latin typeface="Arial"/>
                <a:cs typeface="Arial"/>
              </a:rPr>
              <a:t> coverage of precipitation</a:t>
            </a:r>
          </a:p>
          <a:p>
            <a:pPr lvl="1" indent="-117475">
              <a:buFont typeface="Arial" pitchFamily="34" charset="0"/>
              <a:buChar char="•"/>
              <a:defRPr/>
            </a:pPr>
            <a:r>
              <a:rPr lang="en-US" sz="1800" dirty="0">
                <a:latin typeface="Arial"/>
                <a:cs typeface="Arial"/>
              </a:rPr>
              <a:t> more </a:t>
            </a:r>
            <a:r>
              <a:rPr lang="en-US" sz="1800" dirty="0" smtClean="0">
                <a:latin typeface="Arial"/>
                <a:cs typeface="Arial"/>
              </a:rPr>
              <a:t>deep convection, </a:t>
            </a:r>
            <a:r>
              <a:rPr lang="en-US" sz="1800" dirty="0">
                <a:latin typeface="Arial"/>
                <a:cs typeface="Arial"/>
              </a:rPr>
              <a:t>distribution peaked inside 2-km radius of maximum wind (RMW)</a:t>
            </a:r>
          </a:p>
        </p:txBody>
      </p:sp>
      <p:sp>
        <p:nvSpPr>
          <p:cNvPr id="51" name="Rectangle 19"/>
          <p:cNvSpPr>
            <a:spLocks noChangeArrowheads="1"/>
          </p:cNvSpPr>
          <p:nvPr/>
        </p:nvSpPr>
        <p:spPr bwMode="auto">
          <a:xfrm>
            <a:off x="304800" y="3879832"/>
            <a:ext cx="8659813" cy="276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Calibri" pitchFamily="34" charset="0"/>
              </a:rPr>
              <a:t>Radial distribution of convective bursts </a:t>
            </a:r>
            <a:r>
              <a:rPr lang="en-US" altLang="en-US" sz="1200" dirty="0" smtClean="0">
                <a:latin typeface="Calibri" pitchFamily="34" charset="0"/>
              </a:rPr>
              <a:t>(%, top 1% of w distribution) </a:t>
            </a:r>
            <a:r>
              <a:rPr lang="en-US" altLang="en-US" sz="1200" dirty="0">
                <a:latin typeface="Calibri" pitchFamily="34" charset="0"/>
              </a:rPr>
              <a:t>and </a:t>
            </a:r>
            <a:r>
              <a:rPr lang="en-US" altLang="en-US" sz="1200" dirty="0" err="1">
                <a:latin typeface="Calibri" pitchFamily="34" charset="0"/>
              </a:rPr>
              <a:t>axisymmetric</a:t>
            </a:r>
            <a:r>
              <a:rPr lang="en-US" altLang="en-US" sz="1200" dirty="0">
                <a:latin typeface="Calibri" pitchFamily="34" charset="0"/>
              </a:rPr>
              <a:t> </a:t>
            </a:r>
            <a:r>
              <a:rPr lang="en-US" altLang="en-US" sz="1200" dirty="0" err="1">
                <a:latin typeface="Calibri" pitchFamily="34" charset="0"/>
              </a:rPr>
              <a:t>vorticity</a:t>
            </a:r>
            <a:r>
              <a:rPr lang="en-US" altLang="en-US" sz="1200" dirty="0">
                <a:latin typeface="Calibri" pitchFamily="34" charset="0"/>
              </a:rPr>
              <a:t> (shaded, x 10</a:t>
            </a:r>
            <a:r>
              <a:rPr lang="en-US" altLang="en-US" sz="1200" baseline="30000" dirty="0">
                <a:latin typeface="Calibri" pitchFamily="34" charset="0"/>
              </a:rPr>
              <a:t>-4</a:t>
            </a:r>
            <a:r>
              <a:rPr lang="en-US" altLang="en-US" sz="1200" dirty="0">
                <a:latin typeface="Calibri" pitchFamily="34" charset="0"/>
              </a:rPr>
              <a:t> s</a:t>
            </a:r>
            <a:r>
              <a:rPr lang="en-US" altLang="en-US" sz="1200" baseline="30000" dirty="0">
                <a:latin typeface="Calibri" pitchFamily="34" charset="0"/>
              </a:rPr>
              <a:t>-1</a:t>
            </a:r>
            <a:r>
              <a:rPr lang="en-US" altLang="en-US" sz="1200" dirty="0">
                <a:latin typeface="Calibri" pitchFamily="34" charset="0"/>
              </a:rPr>
              <a:t>)</a:t>
            </a:r>
          </a:p>
        </p:txBody>
      </p:sp>
      <p:sp>
        <p:nvSpPr>
          <p:cNvPr id="52" name="TextBox 51"/>
          <p:cNvSpPr txBox="1"/>
          <p:nvPr/>
        </p:nvSpPr>
        <p:spPr bwMode="auto">
          <a:xfrm>
            <a:off x="7334250" y="6273783"/>
            <a:ext cx="1504950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>
                <a:latin typeface="+mj-lt"/>
              </a:rPr>
              <a:t>Rogers et al., MWR, 2013</a:t>
            </a:r>
          </a:p>
        </p:txBody>
      </p:sp>
    </p:spTree>
    <p:extLst>
      <p:ext uri="{BB962C8B-B14F-4D97-AF65-F5344CB8AC3E}">
        <p14:creationId xmlns:p14="http://schemas.microsoft.com/office/powerpoint/2010/main" val="6571271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AAA9E573-BC7C-1649-B9DC-7A4DDADA52D7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15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55" name="Title 1"/>
          <p:cNvSpPr txBox="1">
            <a:spLocks/>
          </p:cNvSpPr>
          <p:nvPr/>
        </p:nvSpPr>
        <p:spPr bwMode="auto">
          <a:xfrm>
            <a:off x="0" y="0"/>
            <a:ext cx="876850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/>
                <a:ea typeface="ＭＳ Ｐゴシック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9pPr>
          </a:lstStyle>
          <a:p>
            <a:pPr marL="0" lvl="1">
              <a:defRPr/>
            </a:pPr>
            <a:r>
              <a:rPr lang="en-US" sz="4000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lang="en-US" sz="4000" dirty="0" smtClean="0">
                <a:solidFill>
                  <a:srgbClr val="FFFF00"/>
                </a:solidFill>
                <a:latin typeface="Arial"/>
                <a:cs typeface="Arial"/>
              </a:rPr>
              <a:t>mprove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understanding of physical 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processes: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RI – Earl (RI)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cs typeface="Arial"/>
              </a:rPr>
              <a:t>vs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 Gustav (SS)</a:t>
            </a: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252413" y="1327804"/>
            <a:ext cx="41177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dirty="0">
                <a:latin typeface="Calibri" pitchFamily="34" charset="0"/>
              </a:rPr>
              <a:t>Wind speed at 2 km (shaded, m/s) and burst locations</a:t>
            </a:r>
          </a:p>
        </p:txBody>
      </p:sp>
      <p:grpSp>
        <p:nvGrpSpPr>
          <p:cNvPr id="18" name="Group 30"/>
          <p:cNvGrpSpPr>
            <a:grpSpLocks/>
          </p:cNvGrpSpPr>
          <p:nvPr/>
        </p:nvGrpSpPr>
        <p:grpSpPr bwMode="auto">
          <a:xfrm>
            <a:off x="4006850" y="1644650"/>
            <a:ext cx="4899025" cy="4445000"/>
            <a:chOff x="4114800" y="1643063"/>
            <a:chExt cx="4899025" cy="4445713"/>
          </a:xfrm>
        </p:grpSpPr>
        <p:grpSp>
          <p:nvGrpSpPr>
            <p:cNvPr id="19" name="Group 28"/>
            <p:cNvGrpSpPr>
              <a:grpSpLocks/>
            </p:cNvGrpSpPr>
            <p:nvPr/>
          </p:nvGrpSpPr>
          <p:grpSpPr bwMode="auto">
            <a:xfrm>
              <a:off x="4343400" y="1643063"/>
              <a:ext cx="4406900" cy="3448050"/>
              <a:chOff x="2736" y="1332"/>
              <a:chExt cx="2776" cy="2172"/>
            </a:xfrm>
          </p:grpSpPr>
          <p:pic>
            <p:nvPicPr>
              <p:cNvPr id="21" name="Picture 2" descr="Fig16.jpg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6" y="1617"/>
                <a:ext cx="2776" cy="1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Text Box 25"/>
              <p:cNvSpPr txBox="1">
                <a:spLocks noChangeArrowheads="1"/>
              </p:cNvSpPr>
              <p:nvPr/>
            </p:nvSpPr>
            <p:spPr bwMode="auto">
              <a:xfrm>
                <a:off x="3082" y="1332"/>
                <a:ext cx="1905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1400" dirty="0">
                    <a:latin typeface="Calibri" pitchFamily="34" charset="0"/>
                  </a:rPr>
                  <a:t>Radial distribution of convective bursts</a:t>
                </a:r>
              </a:p>
            </p:txBody>
          </p:sp>
          <p:sp>
            <p:nvSpPr>
              <p:cNvPr id="23" name="Text Box 26"/>
              <p:cNvSpPr txBox="1">
                <a:spLocks noChangeArrowheads="1"/>
              </p:cNvSpPr>
              <p:nvPr/>
            </p:nvSpPr>
            <p:spPr bwMode="auto">
              <a:xfrm>
                <a:off x="3858" y="1845"/>
                <a:ext cx="37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1400" b="1">
                    <a:solidFill>
                      <a:schemeClr val="bg1"/>
                    </a:solidFill>
                    <a:latin typeface="Calibri" pitchFamily="34" charset="0"/>
                  </a:rPr>
                  <a:t>RMW</a:t>
                </a:r>
              </a:p>
            </p:txBody>
          </p:sp>
        </p:grpSp>
        <p:sp>
          <p:nvSpPr>
            <p:cNvPr id="20" name="Text Box 27"/>
            <p:cNvSpPr txBox="1">
              <a:spLocks noChangeArrowheads="1"/>
            </p:cNvSpPr>
            <p:nvPr/>
          </p:nvSpPr>
          <p:spPr bwMode="auto">
            <a:xfrm>
              <a:off x="4114800" y="5258380"/>
              <a:ext cx="4899025" cy="830396"/>
            </a:xfrm>
            <a:prstGeom prst="rect">
              <a:avLst/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Char char="•"/>
                <a:defRPr/>
              </a:pPr>
              <a:r>
                <a:rPr lang="en-US" sz="1600" dirty="0">
                  <a:solidFill>
                    <a:schemeClr val="bg1"/>
                  </a:solidFill>
                  <a:latin typeface="Calibri" pitchFamily="34" charset="0"/>
                </a:rPr>
                <a:t> both storms ~ 50 m/s hurricane, RMW of ~35 km</a:t>
              </a:r>
            </a:p>
            <a:p>
              <a:pPr marL="138113" indent="-138113">
                <a:buFontTx/>
                <a:buChar char="•"/>
                <a:defRPr/>
              </a:pPr>
              <a:r>
                <a:rPr lang="en-US" sz="1600" dirty="0">
                  <a:solidFill>
                    <a:schemeClr val="bg1"/>
                  </a:solidFill>
                  <a:latin typeface="Calibri" pitchFamily="34" charset="0"/>
                </a:rPr>
                <a:t>burst distribution peaked inside RMW for Earl, outside  RMW for Gustav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28419" y="1745777"/>
            <a:ext cx="3035497" cy="2363549"/>
            <a:chOff x="628419" y="1745777"/>
            <a:chExt cx="3035497" cy="2363549"/>
          </a:xfrm>
        </p:grpSpPr>
        <p:pic>
          <p:nvPicPr>
            <p:cNvPr id="34" name="Picture 1" descr="Fig16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419" y="1745777"/>
              <a:ext cx="3035497" cy="2265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Group 16"/>
            <p:cNvGrpSpPr>
              <a:grpSpLocks/>
            </p:cNvGrpSpPr>
            <p:nvPr/>
          </p:nvGrpSpPr>
          <p:grpSpPr bwMode="auto">
            <a:xfrm>
              <a:off x="721907" y="3782401"/>
              <a:ext cx="700772" cy="326925"/>
              <a:chOff x="528" y="2134"/>
              <a:chExt cx="467" cy="217"/>
            </a:xfrm>
          </p:grpSpPr>
          <p:sp>
            <p:nvSpPr>
              <p:cNvPr id="29" name="Line 12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0"/>
              </a:xfrm>
              <a:prstGeom prst="line">
                <a:avLst/>
              </a:prstGeom>
              <a:noFill/>
              <a:ln w="9525">
                <a:solidFill>
                  <a:srgbClr val="00CC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13"/>
              <p:cNvSpPr>
                <a:spLocks noChangeShapeType="1"/>
              </p:cNvSpPr>
              <p:nvPr/>
            </p:nvSpPr>
            <p:spPr bwMode="auto">
              <a:xfrm>
                <a:off x="528" y="2280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 Box 14"/>
              <p:cNvSpPr txBox="1">
                <a:spLocks noChangeArrowheads="1"/>
              </p:cNvSpPr>
              <p:nvPr/>
            </p:nvSpPr>
            <p:spPr bwMode="auto">
              <a:xfrm>
                <a:off x="690" y="2134"/>
                <a:ext cx="260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800" dirty="0">
                    <a:solidFill>
                      <a:srgbClr val="00CC00"/>
                    </a:solidFill>
                    <a:latin typeface="Calibri" pitchFamily="34" charset="0"/>
                  </a:rPr>
                  <a:t>shear</a:t>
                </a:r>
              </a:p>
            </p:txBody>
          </p:sp>
          <p:sp>
            <p:nvSpPr>
              <p:cNvPr id="32" name="Text Box 15"/>
              <p:cNvSpPr txBox="1">
                <a:spLocks noChangeArrowheads="1"/>
              </p:cNvSpPr>
              <p:nvPr/>
            </p:nvSpPr>
            <p:spPr bwMode="auto">
              <a:xfrm>
                <a:off x="690" y="2216"/>
                <a:ext cx="305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800" dirty="0">
                    <a:solidFill>
                      <a:schemeClr val="hlink"/>
                    </a:solidFill>
                    <a:latin typeface="Calibri" pitchFamily="34" charset="0"/>
                  </a:rPr>
                  <a:t>motion</a:t>
                </a: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1955385" y="3517245"/>
              <a:ext cx="1207969" cy="219959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="1" dirty="0">
                  <a:solidFill>
                    <a:schemeClr val="bg1"/>
                  </a:solidFill>
                  <a:latin typeface="+mj-lt"/>
                </a:rPr>
                <a:t>13:40 UTC Aug 30 2010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82376" y="4192218"/>
            <a:ext cx="3031820" cy="2198949"/>
            <a:chOff x="582376" y="4262068"/>
            <a:chExt cx="3031820" cy="2198949"/>
          </a:xfrm>
        </p:grpSpPr>
        <p:pic>
          <p:nvPicPr>
            <p:cNvPr id="45" name="Picture 3" descr="Fig16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376" y="4262068"/>
              <a:ext cx="3031820" cy="2031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Line 18"/>
            <p:cNvSpPr>
              <a:spLocks noChangeShapeType="1"/>
            </p:cNvSpPr>
            <p:nvPr/>
          </p:nvSpPr>
          <p:spPr bwMode="auto">
            <a:xfrm>
              <a:off x="650240" y="6262633"/>
              <a:ext cx="289556" cy="0"/>
            </a:xfrm>
            <a:prstGeom prst="line">
              <a:avLst/>
            </a:prstGeom>
            <a:noFill/>
            <a:ln w="9525">
              <a:solidFill>
                <a:srgbClr val="00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19"/>
            <p:cNvSpPr>
              <a:spLocks noChangeShapeType="1"/>
            </p:cNvSpPr>
            <p:nvPr/>
          </p:nvSpPr>
          <p:spPr bwMode="auto">
            <a:xfrm>
              <a:off x="650240" y="6362519"/>
              <a:ext cx="289556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 Box 20"/>
            <p:cNvSpPr txBox="1">
              <a:spLocks noChangeArrowheads="1"/>
            </p:cNvSpPr>
            <p:nvPr/>
          </p:nvSpPr>
          <p:spPr bwMode="auto">
            <a:xfrm>
              <a:off x="894553" y="6159973"/>
              <a:ext cx="392107" cy="187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800">
                  <a:solidFill>
                    <a:srgbClr val="00CC00"/>
                  </a:solidFill>
                  <a:latin typeface="Calibri" pitchFamily="34" charset="0"/>
                </a:rPr>
                <a:t>shear</a:t>
              </a:r>
            </a:p>
          </p:txBody>
        </p:sp>
        <p:sp>
          <p:nvSpPr>
            <p:cNvPr id="43" name="Text Box 21"/>
            <p:cNvSpPr txBox="1">
              <a:spLocks noChangeArrowheads="1"/>
            </p:cNvSpPr>
            <p:nvPr/>
          </p:nvSpPr>
          <p:spPr bwMode="auto">
            <a:xfrm>
              <a:off x="894553" y="6273732"/>
              <a:ext cx="459972" cy="187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800">
                  <a:solidFill>
                    <a:schemeClr val="hlink"/>
                  </a:solidFill>
                  <a:latin typeface="Calibri" pitchFamily="34" charset="0"/>
                </a:rPr>
                <a:t>motion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974355" y="5888061"/>
              <a:ext cx="1214024" cy="201158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="1" dirty="0">
                  <a:solidFill>
                    <a:schemeClr val="bg1"/>
                  </a:solidFill>
                  <a:latin typeface="+mj-lt"/>
                </a:rPr>
                <a:t>22:26 UTC Aug 31 2008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56440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383" y="1527939"/>
            <a:ext cx="4321632" cy="3785893"/>
          </a:xfrm>
          <a:prstGeom prst="rect">
            <a:avLst/>
          </a:prstGeom>
        </p:spPr>
      </p:pic>
      <p:sp>
        <p:nvSpPr>
          <p:cNvPr id="15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AAA9E573-BC7C-1649-B9DC-7A4DDADA52D7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16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55" name="Title 1"/>
          <p:cNvSpPr txBox="1">
            <a:spLocks/>
          </p:cNvSpPr>
          <p:nvPr/>
        </p:nvSpPr>
        <p:spPr bwMode="auto">
          <a:xfrm>
            <a:off x="0" y="0"/>
            <a:ext cx="876850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/>
                <a:ea typeface="ＭＳ Ｐゴシック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9pPr>
          </a:lstStyle>
          <a:p>
            <a:pPr marL="0" lvl="1">
              <a:defRPr/>
            </a:pPr>
            <a:r>
              <a:rPr lang="en-US" sz="4000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lang="en-US" sz="4000" dirty="0" smtClean="0">
                <a:solidFill>
                  <a:srgbClr val="FFFF00"/>
                </a:solidFill>
                <a:latin typeface="Arial"/>
                <a:cs typeface="Arial"/>
              </a:rPr>
              <a:t>mprove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understanding of physical 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processes: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RI in shear</a:t>
            </a:r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Rectangle 6"/>
          <p:cNvSpPr txBox="1"/>
          <p:nvPr/>
        </p:nvSpPr>
        <p:spPr>
          <a:xfrm>
            <a:off x="1247640" y="1305897"/>
            <a:ext cx="16342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P-3 Winds</a:t>
            </a:r>
            <a:endParaRPr lang="en-US" sz="1200" b="1" dirty="0"/>
          </a:p>
        </p:txBody>
      </p:sp>
      <p:sp>
        <p:nvSpPr>
          <p:cNvPr id="5" name="Rectangle 7"/>
          <p:cNvSpPr txBox="1"/>
          <p:nvPr/>
        </p:nvSpPr>
        <p:spPr>
          <a:xfrm flipH="1">
            <a:off x="2993276" y="1321150"/>
            <a:ext cx="16612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HWRF  simulated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194299"/>
            <a:ext cx="1263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Pre-RI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868205"/>
            <a:ext cx="1263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RI</a:t>
            </a:r>
            <a:endParaRPr lang="en-US" sz="2000" b="1" dirty="0"/>
          </a:p>
        </p:txBody>
      </p:sp>
      <p:sp>
        <p:nvSpPr>
          <p:cNvPr id="9" name="Rectangle 6"/>
          <p:cNvSpPr txBox="1"/>
          <p:nvPr/>
        </p:nvSpPr>
        <p:spPr>
          <a:xfrm>
            <a:off x="5080118" y="1305898"/>
            <a:ext cx="19113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P-3 Lower fuselage</a:t>
            </a:r>
            <a:endParaRPr lang="en-US" sz="1200" b="1" dirty="0"/>
          </a:p>
        </p:txBody>
      </p:sp>
      <p:sp>
        <p:nvSpPr>
          <p:cNvPr id="10" name="Rectangle 4"/>
          <p:cNvSpPr txBox="1"/>
          <p:nvPr/>
        </p:nvSpPr>
        <p:spPr>
          <a:xfrm>
            <a:off x="515745" y="5398817"/>
            <a:ext cx="42613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Well defined vortex  below 5 km and weakly defined circulation aloft, pre-RI. Tilt decreased with improved alignment.</a:t>
            </a:r>
            <a:endParaRPr lang="en-US" sz="1400" dirty="0"/>
          </a:p>
        </p:txBody>
      </p:sp>
      <p:sp>
        <p:nvSpPr>
          <p:cNvPr id="11" name="Rectangle 4"/>
          <p:cNvSpPr txBox="1"/>
          <p:nvPr/>
        </p:nvSpPr>
        <p:spPr>
          <a:xfrm>
            <a:off x="5048879" y="5392467"/>
            <a:ext cx="3904621" cy="73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Persistent convection down shear left, pre-RI; Down shear left and up shear left during RI. Convection was asymmetric during  RI</a:t>
            </a:r>
            <a:endParaRPr lang="en-US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4780" y="1527939"/>
            <a:ext cx="4014690" cy="3786583"/>
          </a:xfrm>
          <a:prstGeom prst="rect">
            <a:avLst/>
          </a:prstGeom>
        </p:spPr>
      </p:pic>
      <p:sp>
        <p:nvSpPr>
          <p:cNvPr id="14" name="Rectangle 7"/>
          <p:cNvSpPr txBox="1"/>
          <p:nvPr/>
        </p:nvSpPr>
        <p:spPr>
          <a:xfrm flipH="1">
            <a:off x="7303288" y="1317704"/>
            <a:ext cx="16502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HWRF simulated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1653620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306286"/>
          </a:xfrm>
        </p:spPr>
        <p:txBody>
          <a:bodyPr/>
          <a:lstStyle/>
          <a:p>
            <a:r>
              <a:rPr lang="en-US" sz="4800" dirty="0" smtClean="0">
                <a:cs typeface="Arial"/>
              </a:rPr>
              <a:t>HFIP Lesson Learned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7493" y="1250789"/>
            <a:ext cx="876233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Fully engage operational partners to set goals &amp; milestones to reflect requirements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Provide support for real-time demonstration as part of T&amp;E leading to faster R2O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Make better use of vortex-scale observations (in-situ &amp; satellite) to: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Initialize models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Evaluate models for track, intensity, structure, &amp; rain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Need strategies to use ensembles (single &amp; multi-model) to address uncertainty in intensity, structure, surge, and rain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Model architecture must include environmental changes on times scales ~10 days (global model), and resolve rapidly changing inner core structure (moving nests)</a:t>
            </a:r>
          </a:p>
        </p:txBody>
      </p:sp>
    </p:spTree>
    <p:extLst>
      <p:ext uri="{BB962C8B-B14F-4D97-AF65-F5344CB8AC3E}">
        <p14:creationId xmlns:p14="http://schemas.microsoft.com/office/powerpoint/2010/main" val="1650118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7986889" cy="1371600"/>
          </a:xfrm>
        </p:spPr>
        <p:txBody>
          <a:bodyPr/>
          <a:lstStyle/>
          <a:p>
            <a:r>
              <a:rPr lang="en-US" sz="4400" dirty="0" smtClean="0">
                <a:ea typeface="Calibri" charset="0"/>
                <a:cs typeface="Arial"/>
              </a:rPr>
              <a:t>HFIP Priorities 2014-2016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2295" y="1297658"/>
            <a:ext cx="8918223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30187">
              <a:spcBef>
                <a:spcPts val="600"/>
              </a:spcBef>
            </a:pPr>
            <a:r>
              <a:rPr lang="en-US" b="1" dirty="0" smtClean="0"/>
              <a:t>Operational </a:t>
            </a:r>
            <a:r>
              <a:rPr lang="en-US" b="1" dirty="0"/>
              <a:t>Impact </a:t>
            </a:r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Continue demonstration </a:t>
            </a:r>
            <a:r>
              <a:rPr lang="en-US" sz="2000" dirty="0"/>
              <a:t>of </a:t>
            </a:r>
            <a:r>
              <a:rPr lang="en-US" sz="2000" dirty="0" smtClean="0"/>
              <a:t>real</a:t>
            </a:r>
            <a:r>
              <a:rPr lang="en-US" sz="2000" dirty="0"/>
              <a:t>-</a:t>
            </a:r>
            <a:r>
              <a:rPr lang="en-US" sz="2000" dirty="0" smtClean="0"/>
              <a:t>time Experimental </a:t>
            </a:r>
            <a:r>
              <a:rPr lang="en-US" sz="2000" dirty="0"/>
              <a:t>Numerical Forecast System </a:t>
            </a:r>
            <a:r>
              <a:rPr lang="en-US" sz="2000" dirty="0" smtClean="0"/>
              <a:t>on </a:t>
            </a:r>
            <a:r>
              <a:rPr lang="en-US" sz="2000" dirty="0"/>
              <a:t>HFIP Boulder Jet System during hurricane season </a:t>
            </a:r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Determine </a:t>
            </a:r>
            <a:r>
              <a:rPr lang="en-US" sz="2000" dirty="0" smtClean="0"/>
              <a:t>benefit of reconnaissance data &amp; Doppler Radar (TDR) </a:t>
            </a:r>
            <a:endParaRPr lang="en-US" sz="2000" dirty="0"/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Demonstrate </a:t>
            </a:r>
            <a:r>
              <a:rPr lang="en-US" sz="2000" dirty="0" smtClean="0"/>
              <a:t>multi</a:t>
            </a:r>
            <a:r>
              <a:rPr lang="en-US" sz="2000" dirty="0"/>
              <a:t>- </a:t>
            </a:r>
            <a:r>
              <a:rPr lang="en-US" sz="2000" dirty="0" smtClean="0"/>
              <a:t>&amp; single</a:t>
            </a:r>
            <a:r>
              <a:rPr lang="en-US" sz="2000" dirty="0"/>
              <a:t>-model ensembles for Track </a:t>
            </a:r>
            <a:r>
              <a:rPr lang="en-US" sz="2000" dirty="0" smtClean="0"/>
              <a:t>&amp; Intensity </a:t>
            </a:r>
            <a:endParaRPr lang="en-US" sz="2000" dirty="0"/>
          </a:p>
          <a:p>
            <a:pPr indent="-230187">
              <a:spcBef>
                <a:spcPts val="600"/>
              </a:spcBef>
            </a:pPr>
            <a:r>
              <a:rPr lang="en-US" b="1" dirty="0"/>
              <a:t>Research </a:t>
            </a:r>
            <a:r>
              <a:rPr lang="en-US" b="1" dirty="0" smtClean="0"/>
              <a:t>&amp; Development </a:t>
            </a:r>
            <a:endParaRPr lang="en-US" b="1" dirty="0"/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Develop HWRF GSI hybrid DA - Focus on high resolution inner domains </a:t>
            </a:r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Improve use </a:t>
            </a:r>
            <a:r>
              <a:rPr lang="en-US" sz="2000" dirty="0"/>
              <a:t>of </a:t>
            </a:r>
            <a:r>
              <a:rPr lang="en-US" sz="2000" dirty="0" smtClean="0"/>
              <a:t>inner core observations operationally </a:t>
            </a:r>
            <a:endParaRPr lang="en-US" sz="2000" dirty="0"/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Improve use of Satellite data in </a:t>
            </a:r>
            <a:r>
              <a:rPr lang="en-US" sz="2000" dirty="0" smtClean="0"/>
              <a:t>TC DA (</a:t>
            </a:r>
            <a:r>
              <a:rPr lang="en-US" sz="2000" dirty="0" smtClean="0">
                <a:solidFill>
                  <a:srgbClr val="A50021"/>
                </a:solidFill>
              </a:rPr>
              <a:t>Sandy Supplemental - QOSAP</a:t>
            </a:r>
            <a:r>
              <a:rPr lang="en-US" sz="2000" dirty="0" smtClean="0"/>
              <a:t>)</a:t>
            </a:r>
            <a:endParaRPr lang="en-US" sz="2000" dirty="0"/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Continue to improve HWRF Physics (</a:t>
            </a:r>
            <a:r>
              <a:rPr lang="en-US" sz="2000" dirty="0">
                <a:solidFill>
                  <a:srgbClr val="A50021"/>
                </a:solidFill>
              </a:rPr>
              <a:t>Sandy Supplemental - OAR</a:t>
            </a:r>
            <a:r>
              <a:rPr lang="en-US" sz="2000" dirty="0"/>
              <a:t>)</a:t>
            </a:r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Develop Global </a:t>
            </a:r>
            <a:r>
              <a:rPr lang="en-US" sz="2000" dirty="0"/>
              <a:t>Physics for higher resolution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A50021"/>
                </a:solidFill>
              </a:rPr>
              <a:t>Sandy Supplemental HIWPP</a:t>
            </a:r>
            <a:r>
              <a:rPr lang="en-US" sz="2000" dirty="0" smtClean="0"/>
              <a:t>)</a:t>
            </a:r>
            <a:endParaRPr lang="en-US" sz="2000" dirty="0"/>
          </a:p>
          <a:p>
            <a:pPr indent="-230187">
              <a:spcBef>
                <a:spcPts val="600"/>
              </a:spcBef>
            </a:pPr>
            <a:r>
              <a:rPr lang="en-US" b="1" dirty="0" smtClean="0"/>
              <a:t>Technical </a:t>
            </a:r>
            <a:r>
              <a:rPr lang="en-US" b="1" dirty="0"/>
              <a:t>Advancements </a:t>
            </a:r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Transition basin HWRF </a:t>
            </a:r>
            <a:r>
              <a:rPr lang="en-US" sz="2000" dirty="0"/>
              <a:t>to </a:t>
            </a:r>
            <a:r>
              <a:rPr lang="en-US" sz="2000" dirty="0" smtClean="0"/>
              <a:t>NMM-B (</a:t>
            </a:r>
            <a:r>
              <a:rPr lang="en-US" sz="2000" dirty="0" smtClean="0">
                <a:solidFill>
                  <a:srgbClr val="A50021"/>
                </a:solidFill>
              </a:rPr>
              <a:t>HIWPP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45202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ChangeArrowheads="1"/>
          </p:cNvSpPr>
          <p:nvPr/>
        </p:nvSpPr>
        <p:spPr bwMode="auto">
          <a:xfrm>
            <a:off x="0" y="138655"/>
            <a:ext cx="8229600" cy="99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dirty="0" smtClean="0">
                <a:solidFill>
                  <a:schemeClr val="bg1"/>
                </a:solidFill>
                <a:latin typeface="Arial"/>
                <a:ea typeface="MS PGothic" pitchFamily="34" charset="-128"/>
                <a:cs typeface="Arial"/>
              </a:rPr>
              <a:t>Challenges</a:t>
            </a:r>
            <a:endParaRPr lang="en-US" sz="4400" dirty="0">
              <a:solidFill>
                <a:schemeClr val="bg1"/>
              </a:solidFill>
              <a:latin typeface="Arial"/>
              <a:ea typeface="MS PGothic" pitchFamily="34" charset="-128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7892" y="1465665"/>
            <a:ext cx="8524566" cy="4247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2400" b="1" i="1" dirty="0" smtClean="0">
                <a:latin typeface="Arial"/>
                <a:cs typeface="Arial"/>
              </a:rPr>
              <a:t>How </a:t>
            </a:r>
            <a:r>
              <a:rPr lang="en-US" sz="2400" b="1" i="1" dirty="0">
                <a:latin typeface="Arial"/>
                <a:cs typeface="Arial"/>
              </a:rPr>
              <a:t>can we use this research </a:t>
            </a:r>
            <a:r>
              <a:rPr lang="en-US" sz="2400" b="1" i="1" dirty="0" smtClean="0">
                <a:latin typeface="Arial"/>
                <a:cs typeface="Arial"/>
              </a:rPr>
              <a:t>capacity and approach to accelerate TC forecast </a:t>
            </a:r>
            <a:r>
              <a:rPr lang="en-US" sz="2400" b="1" i="1" dirty="0">
                <a:latin typeface="Arial"/>
                <a:cs typeface="Arial"/>
              </a:rPr>
              <a:t>improvement</a:t>
            </a:r>
            <a:r>
              <a:rPr lang="en-US" sz="2400" b="1" i="1" dirty="0" smtClean="0">
                <a:latin typeface="Arial"/>
                <a:cs typeface="Arial"/>
              </a:rPr>
              <a:t>?</a:t>
            </a:r>
            <a:endParaRPr lang="en-US" sz="2400" dirty="0">
              <a:latin typeface="Arial"/>
              <a:cs typeface="Arial"/>
            </a:endParaRPr>
          </a:p>
          <a:p>
            <a:pPr marL="800100" lvl="1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HFIP </a:t>
            </a:r>
            <a:r>
              <a:rPr lang="en-US" sz="2400" dirty="0" smtClean="0">
                <a:latin typeface="Arial"/>
                <a:cs typeface="Arial"/>
              </a:rPr>
              <a:t>approach &amp; infrastructure </a:t>
            </a:r>
            <a:r>
              <a:rPr lang="en-US" sz="2400" dirty="0">
                <a:latin typeface="Arial"/>
                <a:cs typeface="Arial"/>
              </a:rPr>
              <a:t>allows for rapid </a:t>
            </a:r>
            <a:r>
              <a:rPr lang="en-US" sz="2400" dirty="0" smtClean="0">
                <a:latin typeface="Arial"/>
                <a:cs typeface="Arial"/>
              </a:rPr>
              <a:t>T&amp;E </a:t>
            </a:r>
            <a:r>
              <a:rPr lang="en-US" sz="2400" dirty="0">
                <a:latin typeface="Arial"/>
                <a:cs typeface="Arial"/>
              </a:rPr>
              <a:t>of emerging research </a:t>
            </a:r>
            <a:r>
              <a:rPr lang="en-US" sz="2400" dirty="0" smtClean="0">
                <a:latin typeface="Arial"/>
                <a:cs typeface="Arial"/>
              </a:rPr>
              <a:t>and </a:t>
            </a:r>
            <a:r>
              <a:rPr lang="en-US" sz="2400" dirty="0">
                <a:latin typeface="Arial"/>
                <a:cs typeface="Arial"/>
              </a:rPr>
              <a:t>observations for potential </a:t>
            </a:r>
            <a:r>
              <a:rPr lang="en-US" sz="2400" b="1" dirty="0" smtClean="0">
                <a:latin typeface="Arial"/>
                <a:cs typeface="Arial"/>
              </a:rPr>
              <a:t>R2O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into </a:t>
            </a:r>
            <a:r>
              <a:rPr lang="en-US" sz="2400" dirty="0" smtClean="0">
                <a:latin typeface="Arial"/>
                <a:cs typeface="Arial"/>
              </a:rPr>
              <a:t>operational </a:t>
            </a:r>
            <a:r>
              <a:rPr lang="en-US" sz="2400" dirty="0">
                <a:latin typeface="Arial"/>
                <a:cs typeface="Arial"/>
              </a:rPr>
              <a:t>hurricane model and DA systems. </a:t>
            </a:r>
          </a:p>
          <a:p>
            <a:pPr marL="800100" lvl="1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2400" b="1" dirty="0">
                <a:latin typeface="Arial"/>
                <a:cs typeface="Arial"/>
              </a:rPr>
              <a:t>Expand </a:t>
            </a:r>
            <a:r>
              <a:rPr lang="en-US" sz="2400" b="1" dirty="0" smtClean="0">
                <a:latin typeface="Arial"/>
                <a:cs typeface="Arial"/>
              </a:rPr>
              <a:t>and leverage HFIP partnership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to take advantage of new initiatives within NOAA to foster and enhance existing HFIP partnership, promote collaboration with basic </a:t>
            </a:r>
            <a:r>
              <a:rPr lang="en-US" sz="2400" dirty="0">
                <a:latin typeface="Arial"/>
                <a:cs typeface="Arial"/>
              </a:rPr>
              <a:t>research </a:t>
            </a:r>
            <a:r>
              <a:rPr lang="en-US" sz="2400" dirty="0" smtClean="0">
                <a:latin typeface="Arial"/>
                <a:cs typeface="Arial"/>
              </a:rPr>
              <a:t>community, and address near-term opportunities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162800" y="6337428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59C0E3C-8E50-6F4A-917A-1064707FDF3A}" type="slidenum">
              <a:rPr lang="en-US" sz="1800">
                <a:solidFill>
                  <a:srgbClr val="FFFFFF"/>
                </a:solidFill>
                <a:latin typeface="Arial"/>
                <a:cs typeface="Arial"/>
              </a:rPr>
              <a:pPr algn="r" eaLnBrk="1" hangingPunct="1"/>
              <a:t>19</a:t>
            </a:fld>
            <a:endParaRPr lang="en-US" sz="18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48459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/>
          </p:cNvSpPr>
          <p:nvPr>
            <p:ph idx="1"/>
          </p:nvPr>
        </p:nvSpPr>
        <p:spPr>
          <a:xfrm>
            <a:off x="278109" y="1242063"/>
            <a:ext cx="8762410" cy="5067967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sz="3200" b="1" i="1" dirty="0">
                <a:solidFill>
                  <a:srgbClr val="A10000"/>
                </a:solidFill>
                <a:cs typeface="Arial"/>
              </a:rPr>
              <a:t>Vision</a:t>
            </a:r>
          </a:p>
          <a:p>
            <a:pPr marL="342900" lvl="1" indent="-342900" eaLnBrk="1" hangingPunct="1">
              <a:spcBef>
                <a:spcPts val="0"/>
              </a:spcBef>
              <a:buClr>
                <a:srgbClr val="A10000"/>
              </a:buClr>
              <a:buFont typeface="Arial"/>
              <a:buChar char="•"/>
            </a:pPr>
            <a:r>
              <a:rPr lang="en-US" sz="2800" dirty="0">
                <a:cs typeface="Arial"/>
              </a:rPr>
              <a:t>Organize </a:t>
            </a:r>
            <a:r>
              <a:rPr lang="en-US" sz="2800" dirty="0" smtClean="0">
                <a:cs typeface="Arial"/>
              </a:rPr>
              <a:t>hurricane </a:t>
            </a:r>
            <a:r>
              <a:rPr lang="en-US" sz="2800" dirty="0">
                <a:cs typeface="Arial"/>
              </a:rPr>
              <a:t>community to dramatically improve numerical forecast guidance to NHC in 5-10 </a:t>
            </a:r>
            <a:r>
              <a:rPr lang="en-US" sz="2800" dirty="0" smtClean="0">
                <a:cs typeface="Arial"/>
              </a:rPr>
              <a:t>years</a:t>
            </a:r>
            <a:endParaRPr lang="en-US" sz="2800" dirty="0">
              <a:cs typeface="Arial"/>
            </a:endParaRPr>
          </a:p>
          <a:p>
            <a:pPr eaLnBrk="1" hangingPunct="1">
              <a:spcBef>
                <a:spcPts val="0"/>
              </a:spcBef>
            </a:pPr>
            <a:r>
              <a:rPr lang="en-US" sz="3200" b="1" i="1" dirty="0" smtClean="0">
                <a:solidFill>
                  <a:srgbClr val="A50021"/>
                </a:solidFill>
                <a:ea typeface="Calibri" charset="0"/>
                <a:cs typeface="Arial"/>
              </a:rPr>
              <a:t>Goals</a:t>
            </a:r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dirty="0" smtClean="0">
                <a:solidFill>
                  <a:srgbClr val="A50021"/>
                </a:solidFill>
                <a:ea typeface="Calibri" charset="0"/>
                <a:cs typeface="Arial"/>
              </a:rPr>
              <a:t>Improve </a:t>
            </a:r>
            <a:r>
              <a:rPr lang="en-US" dirty="0">
                <a:ea typeface="Calibri" charset="0"/>
                <a:cs typeface="Arial"/>
              </a:rPr>
              <a:t>f</a:t>
            </a:r>
            <a:r>
              <a:rPr lang="en-US" dirty="0" smtClean="0">
                <a:ea typeface="Calibri" charset="0"/>
                <a:cs typeface="Arial"/>
              </a:rPr>
              <a:t>orecast </a:t>
            </a:r>
            <a:r>
              <a:rPr lang="en-US" dirty="0">
                <a:ea typeface="Calibri" charset="0"/>
                <a:cs typeface="Arial"/>
              </a:rPr>
              <a:t>a</a:t>
            </a:r>
            <a:r>
              <a:rPr lang="en-US" dirty="0" smtClean="0">
                <a:ea typeface="Calibri" charset="0"/>
                <a:cs typeface="Arial"/>
              </a:rPr>
              <a:t>ccuracy for track </a:t>
            </a:r>
            <a:r>
              <a:rPr lang="en-US" dirty="0">
                <a:ea typeface="Calibri" charset="0"/>
                <a:cs typeface="Arial"/>
              </a:rPr>
              <a:t>&amp; </a:t>
            </a:r>
            <a:r>
              <a:rPr lang="en-US" dirty="0" smtClean="0">
                <a:ea typeface="Calibri" charset="0"/>
                <a:cs typeface="Arial"/>
              </a:rPr>
              <a:t>intensity by 20% in 5 years, 50% in 10 years</a:t>
            </a:r>
          </a:p>
          <a:p>
            <a:pPr marL="338138" indent="-338138" eaLnBrk="1" hangingPunct="1">
              <a:spcBef>
                <a:spcPts val="0"/>
              </a:spcBef>
              <a:buFont typeface="Arial"/>
              <a:buChar char="•"/>
            </a:pPr>
            <a:r>
              <a:rPr lang="en-US" dirty="0" smtClean="0">
                <a:solidFill>
                  <a:srgbClr val="A50021"/>
                </a:solidFill>
                <a:ea typeface="Calibri" charset="0"/>
                <a:cs typeface="Arial"/>
              </a:rPr>
              <a:t>Extend </a:t>
            </a:r>
            <a:r>
              <a:rPr lang="en-US" dirty="0" smtClean="0">
                <a:ea typeface="Calibri" charset="0"/>
                <a:cs typeface="Arial"/>
              </a:rPr>
              <a:t>forecast guidance to 7 days with skill comparable to current 5 day forecasts</a:t>
            </a:r>
          </a:p>
          <a:p>
            <a:pPr marL="338138" indent="-338138" eaLnBrk="1" hangingPunct="1">
              <a:spcBef>
                <a:spcPts val="0"/>
              </a:spcBef>
              <a:buFont typeface="Arial"/>
              <a:buChar char="•"/>
            </a:pPr>
            <a:r>
              <a:rPr lang="en-US" dirty="0" smtClean="0">
                <a:solidFill>
                  <a:srgbClr val="A50021"/>
                </a:solidFill>
                <a:ea typeface="Calibri" charset="0"/>
                <a:cs typeface="Arial"/>
              </a:rPr>
              <a:t>Increase </a:t>
            </a:r>
            <a:r>
              <a:rPr lang="en-US" dirty="0" smtClean="0">
                <a:ea typeface="Calibri" charset="0"/>
                <a:cs typeface="Arial"/>
              </a:rPr>
              <a:t>probability of predicting (POD) Rapid intensification (RI) at Day 1 to 90% &amp; 60% at Day 5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9" y="136637"/>
            <a:ext cx="7578056" cy="105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639246" y="6614858"/>
            <a:ext cx="1531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http://</a:t>
            </a:r>
            <a:r>
              <a:rPr lang="en-US" sz="1200" dirty="0" err="1">
                <a:latin typeface="+mn-lt"/>
              </a:rPr>
              <a:t>www.hfip.org</a:t>
            </a:r>
            <a:r>
              <a:rPr lang="en-US" sz="1200" dirty="0">
                <a:latin typeface="+mn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098142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7" name="Object 2"/>
          <p:cNvGraphicFramePr>
            <a:graphicFrameLocks noChangeAspect="1"/>
          </p:cNvGraphicFramePr>
          <p:nvPr/>
        </p:nvGraphicFramePr>
        <p:xfrm>
          <a:off x="2147483647" y="2147483647"/>
          <a:ext cx="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Worksheet" r:id="rId5" imgW="36144200" imgH="24714200" progId="Excel.Sheet.8">
                  <p:embed/>
                </p:oleObj>
              </mc:Choice>
              <mc:Fallback>
                <p:oleObj name="Worksheet" r:id="rId5" imgW="36144200" imgH="247142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7483647" y="2147483647"/>
                        <a:ext cx="0" cy="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58" name="TextBox 1"/>
          <p:cNvSpPr txBox="1">
            <a:spLocks noChangeArrowheads="1"/>
          </p:cNvSpPr>
          <p:nvPr/>
        </p:nvSpPr>
        <p:spPr bwMode="auto">
          <a:xfrm>
            <a:off x="178187" y="1300056"/>
            <a:ext cx="4249881" cy="294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>
              <a:spcAft>
                <a:spcPts val="300"/>
              </a:spcAft>
              <a:buFont typeface="Arial" charset="0"/>
              <a:buChar char="•"/>
            </a:pPr>
            <a:r>
              <a:rPr lang="en-US" dirty="0">
                <a:latin typeface="Arial"/>
                <a:cs typeface="Arial"/>
              </a:rPr>
              <a:t> Our blog</a:t>
            </a:r>
          </a:p>
          <a:p>
            <a:pPr eaLnBrk="1" hangingPunct="1">
              <a:spcAft>
                <a:spcPts val="300"/>
              </a:spcAft>
            </a:pPr>
            <a:r>
              <a:rPr lang="en-US" sz="1800" dirty="0">
                <a:latin typeface="Arial"/>
                <a:cs typeface="Arial"/>
              </a:rPr>
              <a:t>http://</a:t>
            </a:r>
            <a:r>
              <a:rPr lang="en-US" sz="1800" dirty="0" err="1">
                <a:latin typeface="Arial"/>
                <a:cs typeface="Arial"/>
              </a:rPr>
              <a:t>noaahrd.wordpress.com</a:t>
            </a:r>
            <a:endParaRPr lang="en-US" sz="1800" dirty="0">
              <a:latin typeface="Arial"/>
              <a:cs typeface="Arial"/>
            </a:endParaRPr>
          </a:p>
          <a:p>
            <a:pPr eaLnBrk="1" hangingPunct="1">
              <a:spcAft>
                <a:spcPts val="300"/>
              </a:spcAft>
              <a:buFont typeface="Arial" charset="0"/>
              <a:buChar char="•"/>
            </a:pPr>
            <a:r>
              <a:rPr lang="en-US" dirty="0">
                <a:latin typeface="Arial"/>
                <a:cs typeface="Arial"/>
              </a:rPr>
              <a:t> HRD Web page</a:t>
            </a:r>
          </a:p>
          <a:p>
            <a:pPr eaLnBrk="1" hangingPunct="1">
              <a:spcAft>
                <a:spcPts val="300"/>
              </a:spcAft>
            </a:pPr>
            <a:r>
              <a:rPr lang="en-US" sz="1800" dirty="0">
                <a:latin typeface="Arial"/>
                <a:cs typeface="Arial"/>
              </a:rPr>
              <a:t>http://</a:t>
            </a:r>
            <a:r>
              <a:rPr lang="en-US" sz="1800" dirty="0" err="1">
                <a:latin typeface="Arial"/>
                <a:cs typeface="Arial"/>
              </a:rPr>
              <a:t>www.aoml.noaa.gov</a:t>
            </a:r>
            <a:r>
              <a:rPr lang="en-US" sz="1800" dirty="0">
                <a:latin typeface="Arial"/>
                <a:cs typeface="Arial"/>
              </a:rPr>
              <a:t>/</a:t>
            </a:r>
            <a:r>
              <a:rPr lang="en-US" sz="1800" dirty="0" err="1">
                <a:latin typeface="Arial"/>
                <a:cs typeface="Arial"/>
              </a:rPr>
              <a:t>hrd</a:t>
            </a:r>
            <a:endParaRPr lang="en-US" sz="1800" dirty="0">
              <a:latin typeface="Arial"/>
              <a:cs typeface="Arial"/>
            </a:endParaRPr>
          </a:p>
          <a:p>
            <a:pPr eaLnBrk="1" hangingPunct="1">
              <a:spcAft>
                <a:spcPts val="300"/>
              </a:spcAft>
              <a:buFont typeface="Arial" charset="0"/>
              <a:buChar char="•"/>
            </a:pPr>
            <a:r>
              <a:rPr lang="en-US" dirty="0">
                <a:latin typeface="Arial"/>
                <a:cs typeface="Arial"/>
              </a:rPr>
              <a:t> Facebook </a:t>
            </a:r>
            <a:r>
              <a:rPr lang="en-US" sz="2000" dirty="0">
                <a:latin typeface="Arial"/>
                <a:cs typeface="Arial"/>
              </a:rPr>
              <a:t>(2,900 likes)</a:t>
            </a:r>
            <a:endParaRPr lang="en-US" dirty="0">
              <a:latin typeface="Arial"/>
              <a:cs typeface="Arial"/>
            </a:endParaRPr>
          </a:p>
          <a:p>
            <a:pPr eaLnBrk="1" hangingPunct="1">
              <a:spcAft>
                <a:spcPts val="300"/>
              </a:spcAft>
            </a:pPr>
            <a:r>
              <a:rPr lang="en-US" sz="1800" dirty="0">
                <a:latin typeface="Arial"/>
                <a:cs typeface="Arial"/>
              </a:rPr>
              <a:t>http://</a:t>
            </a:r>
            <a:r>
              <a:rPr lang="en-US" sz="1800" dirty="0" err="1">
                <a:latin typeface="Arial"/>
                <a:cs typeface="Arial"/>
              </a:rPr>
              <a:t>www.facebook.com</a:t>
            </a:r>
            <a:r>
              <a:rPr lang="en-US" sz="1800" dirty="0">
                <a:latin typeface="Arial"/>
                <a:cs typeface="Arial"/>
              </a:rPr>
              <a:t>/</a:t>
            </a:r>
            <a:r>
              <a:rPr lang="en-US" sz="1800" dirty="0" err="1">
                <a:latin typeface="Arial"/>
                <a:cs typeface="Arial"/>
              </a:rPr>
              <a:t>noaahrd</a:t>
            </a:r>
            <a:endParaRPr lang="en-US" sz="1800" dirty="0">
              <a:latin typeface="Arial"/>
              <a:cs typeface="Arial"/>
            </a:endParaRPr>
          </a:p>
          <a:p>
            <a:pPr eaLnBrk="1" hangingPunct="1">
              <a:spcAft>
                <a:spcPts val="300"/>
              </a:spcAft>
              <a:buFont typeface="Arial" charset="0"/>
              <a:buChar char="•"/>
            </a:pPr>
            <a:r>
              <a:rPr lang="en-US" dirty="0">
                <a:latin typeface="Arial"/>
                <a:cs typeface="Arial"/>
              </a:rPr>
              <a:t> Twitter </a:t>
            </a:r>
            <a:r>
              <a:rPr lang="en-US" sz="2000" dirty="0">
                <a:latin typeface="Arial"/>
                <a:cs typeface="Arial"/>
              </a:rPr>
              <a:t>(12,700 followers)</a:t>
            </a:r>
          </a:p>
          <a:p>
            <a:pPr eaLnBrk="1" hangingPunct="1">
              <a:spcAft>
                <a:spcPts val="300"/>
              </a:spcAft>
            </a:pPr>
            <a:r>
              <a:rPr lang="en-US" sz="1800" dirty="0">
                <a:latin typeface="Arial"/>
                <a:cs typeface="Arial"/>
              </a:rPr>
              <a:t>http://</a:t>
            </a:r>
            <a:r>
              <a:rPr lang="en-US" sz="1800" dirty="0" err="1">
                <a:latin typeface="Arial"/>
                <a:cs typeface="Arial"/>
              </a:rPr>
              <a:t>twitter.com</a:t>
            </a:r>
            <a:r>
              <a:rPr lang="en-US" sz="1800" dirty="0">
                <a:latin typeface="Arial"/>
                <a:cs typeface="Arial"/>
              </a:rPr>
              <a:t>/#!/HRD_AOML_NOAA</a:t>
            </a:r>
          </a:p>
        </p:txBody>
      </p:sp>
      <p:pic>
        <p:nvPicPr>
          <p:cNvPr id="45059" name="Picture 13" descr="20110825-09380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1363" y="4344988"/>
            <a:ext cx="2646362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26" descr="IMG_4068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r="-3171" b="-5009"/>
          <a:stretch>
            <a:fillRect/>
          </a:stretch>
        </p:blipFill>
        <p:spPr bwMode="auto">
          <a:xfrm>
            <a:off x="5986463" y="4330700"/>
            <a:ext cx="290512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 descr="Facebook-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8395" y="1304175"/>
            <a:ext cx="846137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7" descr="Lastfm+for+Wordpress+logo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3970" y="1304175"/>
            <a:ext cx="8445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 descr="RSS-Feed-Symbol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4407" y="1364500"/>
            <a:ext cx="72548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3246438" y="4400550"/>
            <a:ext cx="270351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chemeClr val="bg1"/>
                </a:solidFill>
                <a:latin typeface="Arial"/>
                <a:cs typeface="Arial"/>
              </a:rPr>
              <a:t>Tweets from the eye</a:t>
            </a:r>
          </a:p>
        </p:txBody>
      </p:sp>
      <p:pic>
        <p:nvPicPr>
          <p:cNvPr id="33" name="Picture 4" descr="twitter-logo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9770" y="1375613"/>
            <a:ext cx="1208087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creen Shot 2014-10-21 at 5.08.58 PM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013" y="4335463"/>
            <a:ext cx="2660650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6102350" y="5875338"/>
            <a:ext cx="246062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Visiting scientist program</a:t>
            </a:r>
          </a:p>
        </p:txBody>
      </p:sp>
      <p:sp>
        <p:nvSpPr>
          <p:cNvPr id="31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4C0EC92E-8A42-554D-9ABD-726DA721B2B8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20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37" name="Rectangle 5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/>
          <a:lstStyle/>
          <a:p>
            <a:pPr defTabSz="914400" eaLnBrk="1">
              <a:lnSpc>
                <a:spcPct val="90000"/>
              </a:lnSpc>
              <a:defRPr/>
            </a:pPr>
            <a:r>
              <a:rPr lang="en-US" sz="4800" b="1" dirty="0" smtClean="0">
                <a:latin typeface="Arial"/>
                <a:cs typeface="Arial"/>
                <a:sym typeface="Arial Bold" charset="0"/>
              </a:rPr>
              <a:t>Outreach</a:t>
            </a:r>
            <a:endParaRPr lang="en-US" b="1" dirty="0" smtClean="0">
              <a:latin typeface="Arial"/>
              <a:cs typeface="Arial"/>
            </a:endParaRPr>
          </a:p>
        </p:txBody>
      </p:sp>
      <p:pic>
        <p:nvPicPr>
          <p:cNvPr id="45070" name="Picture 6" descr="Screen Shot 2014-10-21 at 5.01.36 PM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3482" y="2277313"/>
            <a:ext cx="4953000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1" name="Picture 7" descr="Screen Shot 2014-10-21 at 5.06.04 PM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343400"/>
            <a:ext cx="2979738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378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71053" y="453909"/>
            <a:ext cx="5879077" cy="1215448"/>
          </a:xfrm>
          <a:effectLst>
            <a:outerShdw blurRad="111125" dist="38100" dir="2700000">
              <a:srgbClr val="000000">
                <a:alpha val="55000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b="1" dirty="0">
                <a:latin typeface="Calibri"/>
                <a:ea typeface="+mj-ea"/>
                <a:cs typeface="Calibri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646559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 txBox="1">
            <a:spLocks noChangeArrowheads="1"/>
          </p:cNvSpPr>
          <p:nvPr/>
        </p:nvSpPr>
        <p:spPr bwMode="auto">
          <a:xfrm>
            <a:off x="22761" y="0"/>
            <a:ext cx="7829190" cy="127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4400" dirty="0" smtClean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Arial"/>
                <a:cs typeface="Arial"/>
              </a:rPr>
              <a:t>GFS Track Forecast 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Improvements</a:t>
            </a:r>
            <a:endParaRPr lang="en-US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63707" y="1471988"/>
            <a:ext cx="48542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(</a:t>
            </a:r>
            <a:r>
              <a:rPr lang="en-US" sz="2000" b="1" dirty="0"/>
              <a:t>% Improvement over HFIP baseline</a:t>
            </a:r>
            <a:r>
              <a:rPr lang="en-US" sz="2000" b="1" dirty="0" smtClean="0"/>
              <a:t>)</a:t>
            </a:r>
            <a:endParaRPr lang="en-US" sz="2000" dirty="0"/>
          </a:p>
        </p:txBody>
      </p:sp>
      <p:pic>
        <p:nvPicPr>
          <p:cNvPr id="2" name="Picture 1" descr="01_Toepfer_Welcome_02192014 (dragged)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05" t="21537" r="2675" b="6036"/>
          <a:stretch/>
        </p:blipFill>
        <p:spPr>
          <a:xfrm>
            <a:off x="0" y="1994368"/>
            <a:ext cx="4614288" cy="3681608"/>
          </a:xfrm>
          <a:prstGeom prst="rect">
            <a:avLst/>
          </a:prstGeom>
        </p:spPr>
      </p:pic>
      <p:pic>
        <p:nvPicPr>
          <p:cNvPr id="4" name="Picture 3" descr="01_Toepfer_Welcome_02192014 (dragged)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7" t="21810" r="4219" b="5899"/>
          <a:stretch/>
        </p:blipFill>
        <p:spPr>
          <a:xfrm>
            <a:off x="4521901" y="1988883"/>
            <a:ext cx="4622099" cy="36925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3588" y="4767403"/>
            <a:ext cx="1870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A50021"/>
                </a:solidFill>
              </a:rPr>
              <a:t>2006-2008</a:t>
            </a: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55183" y="4767403"/>
            <a:ext cx="1870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A50021"/>
                </a:solidFill>
              </a:rPr>
              <a:t>2012</a:t>
            </a: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3855" y="5836154"/>
            <a:ext cx="6404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Dramatic improvement in first 5 years of HFIP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857831" y="3164430"/>
            <a:ext cx="4286169" cy="6940"/>
          </a:xfrm>
          <a:prstGeom prst="line">
            <a:avLst/>
          </a:prstGeom>
          <a:ln>
            <a:solidFill>
              <a:srgbClr val="A500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70939" y="2921547"/>
            <a:ext cx="783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A50021"/>
                </a:solidFill>
              </a:rPr>
              <a:t>5-</a:t>
            </a:r>
            <a:r>
              <a:rPr lang="en-US" sz="1200" dirty="0">
                <a:solidFill>
                  <a:srgbClr val="A50021"/>
                </a:solidFill>
              </a:rPr>
              <a:t>y</a:t>
            </a:r>
            <a:r>
              <a:rPr lang="en-US" sz="1200" dirty="0" smtClean="0">
                <a:solidFill>
                  <a:srgbClr val="A50021"/>
                </a:solidFill>
              </a:rPr>
              <a:t>r goal</a:t>
            </a:r>
            <a:endParaRPr lang="en-US" sz="1200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0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HWRF Intensity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Forecast Improvements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 descr="hwrf graph_no baseline 10 yr goal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35" y="1300121"/>
            <a:ext cx="8133404" cy="512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1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 charset="0"/>
                <a:cs typeface="Arial"/>
              </a:rPr>
              <a:t/>
            </a:r>
            <a:br>
              <a:rPr lang="en-US">
                <a:ea typeface="Calibri" charset="0"/>
                <a:cs typeface="Arial"/>
              </a:rPr>
            </a:br>
            <a:endParaRPr lang="en-US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Other Areas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4000" y="1313797"/>
            <a:ext cx="873007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JTWC </a:t>
            </a:r>
            <a:r>
              <a:rPr lang="en-US" dirty="0">
                <a:latin typeface="Arial"/>
                <a:cs typeface="Arial"/>
              </a:rPr>
              <a:t>evaluating HWRF </a:t>
            </a:r>
            <a:r>
              <a:rPr lang="en-US" dirty="0" smtClean="0">
                <a:latin typeface="Arial"/>
                <a:cs typeface="Arial"/>
              </a:rPr>
              <a:t>guidance in WPAC, NIO, SIO using HFIP Demonstration System on Jets – </a:t>
            </a:r>
            <a:r>
              <a:rPr lang="en-US" dirty="0" smtClean="0">
                <a:solidFill>
                  <a:srgbClr val="A50021"/>
                </a:solidFill>
                <a:latin typeface="Arial"/>
                <a:cs typeface="Arial"/>
              </a:rPr>
              <a:t>very successful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HWRF WPAC demonstrated improved RI guidance – </a:t>
            </a:r>
            <a:r>
              <a:rPr lang="en-US" dirty="0" smtClean="0">
                <a:solidFill>
                  <a:srgbClr val="A50021"/>
                </a:solidFill>
                <a:latin typeface="Arial"/>
                <a:cs typeface="Arial"/>
              </a:rPr>
              <a:t>POD 24% </a:t>
            </a:r>
            <a:r>
              <a:rPr lang="en-US" dirty="0" err="1" smtClean="0">
                <a:solidFill>
                  <a:srgbClr val="A50021"/>
                </a:solidFill>
                <a:latin typeface="Arial"/>
                <a:cs typeface="Arial"/>
              </a:rPr>
              <a:t>vs</a:t>
            </a:r>
            <a:r>
              <a:rPr lang="en-US" dirty="0" smtClean="0">
                <a:solidFill>
                  <a:srgbClr val="A50021"/>
                </a:solidFill>
                <a:latin typeface="Arial"/>
                <a:cs typeface="Arial"/>
              </a:rPr>
              <a:t> JTWC operational 4%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Demonstrated HWRF ensemble - </a:t>
            </a:r>
            <a:r>
              <a:rPr lang="en-US" dirty="0">
                <a:solidFill>
                  <a:srgbClr val="A50021"/>
                </a:solidFill>
                <a:latin typeface="Arial"/>
                <a:cs typeface="Arial"/>
              </a:rPr>
              <a:t>shows great promise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Demonstrated prototype product </a:t>
            </a:r>
            <a:r>
              <a:rPr lang="en-US" dirty="0">
                <a:latin typeface="Arial"/>
                <a:cs typeface="Arial"/>
              </a:rPr>
              <a:t>for </a:t>
            </a:r>
            <a:r>
              <a:rPr lang="en-US" dirty="0" smtClean="0">
                <a:latin typeface="Arial"/>
                <a:cs typeface="Arial"/>
              </a:rPr>
              <a:t>genesis </a:t>
            </a:r>
            <a:r>
              <a:rPr lang="en-US" dirty="0">
                <a:latin typeface="Arial"/>
                <a:cs typeface="Arial"/>
              </a:rPr>
              <a:t>using </a:t>
            </a:r>
            <a:r>
              <a:rPr lang="en-US" dirty="0" smtClean="0">
                <a:latin typeface="Arial"/>
                <a:cs typeface="Arial"/>
              </a:rPr>
              <a:t>HFIP </a:t>
            </a:r>
            <a:r>
              <a:rPr lang="en-US" dirty="0">
                <a:latin typeface="Arial"/>
                <a:cs typeface="Arial"/>
              </a:rPr>
              <a:t>global </a:t>
            </a:r>
            <a:r>
              <a:rPr lang="en-US" dirty="0" smtClean="0">
                <a:latin typeface="Arial"/>
                <a:cs typeface="Arial"/>
              </a:rPr>
              <a:t>ensembles – </a:t>
            </a:r>
            <a:r>
              <a:rPr lang="en-US" dirty="0" smtClean="0">
                <a:solidFill>
                  <a:srgbClr val="A50021"/>
                </a:solidFill>
                <a:latin typeface="Arial"/>
                <a:cs typeface="Arial"/>
              </a:rPr>
              <a:t>brief NWS leadership during demo</a:t>
            </a:r>
            <a:endParaRPr lang="en-US" dirty="0">
              <a:solidFill>
                <a:srgbClr val="A50021"/>
              </a:solidFill>
              <a:latin typeface="Arial"/>
              <a:cs typeface="Arial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Demonstrated next </a:t>
            </a:r>
            <a:r>
              <a:rPr lang="en-US" dirty="0">
                <a:latin typeface="Arial"/>
                <a:cs typeface="Arial"/>
              </a:rPr>
              <a:t>generation </a:t>
            </a:r>
            <a:r>
              <a:rPr lang="en-US" dirty="0" smtClean="0">
                <a:latin typeface="Arial"/>
                <a:cs typeface="Arial"/>
              </a:rPr>
              <a:t>storm </a:t>
            </a:r>
            <a:r>
              <a:rPr lang="en-US" dirty="0">
                <a:latin typeface="Arial"/>
                <a:cs typeface="Arial"/>
              </a:rPr>
              <a:t>surge </a:t>
            </a:r>
            <a:r>
              <a:rPr lang="en-US" dirty="0" smtClean="0">
                <a:latin typeface="Arial"/>
                <a:cs typeface="Arial"/>
              </a:rPr>
              <a:t>model - forecast </a:t>
            </a:r>
            <a:r>
              <a:rPr lang="en-US" dirty="0">
                <a:latin typeface="Arial"/>
                <a:cs typeface="Arial"/>
              </a:rPr>
              <a:t>for </a:t>
            </a:r>
            <a:r>
              <a:rPr lang="en-US" dirty="0" smtClean="0">
                <a:latin typeface="Arial"/>
                <a:cs typeface="Arial"/>
              </a:rPr>
              <a:t>Sandy 36 h </a:t>
            </a:r>
            <a:r>
              <a:rPr lang="en-US" dirty="0">
                <a:latin typeface="Arial"/>
                <a:cs typeface="Arial"/>
              </a:rPr>
              <a:t>before landfall </a:t>
            </a:r>
            <a:r>
              <a:rPr lang="en-US" dirty="0">
                <a:solidFill>
                  <a:srgbClr val="A50021"/>
                </a:solidFill>
                <a:latin typeface="Arial"/>
                <a:cs typeface="Arial"/>
              </a:rPr>
              <a:t>showed surprising skill </a:t>
            </a:r>
            <a:r>
              <a:rPr lang="en-US" dirty="0" smtClean="0">
                <a:latin typeface="Arial"/>
                <a:cs typeface="Arial"/>
              </a:rPr>
              <a:t>for NYC and NJ coast</a:t>
            </a:r>
            <a:r>
              <a:rPr lang="en-US" dirty="0">
                <a:latin typeface="Arial"/>
                <a:cs typeface="Arial"/>
              </a:rPr>
              <a:t>.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Grants </a:t>
            </a:r>
            <a:r>
              <a:rPr lang="en-US" dirty="0">
                <a:latin typeface="Arial"/>
                <a:cs typeface="Arial"/>
              </a:rPr>
              <a:t>to Academia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Scientific </a:t>
            </a:r>
            <a:r>
              <a:rPr lang="en-US" dirty="0">
                <a:latin typeface="Arial"/>
                <a:cs typeface="Arial"/>
              </a:rPr>
              <a:t>Review Committee </a:t>
            </a:r>
            <a:r>
              <a:rPr lang="en-US" dirty="0" smtClean="0">
                <a:latin typeface="Arial"/>
                <a:cs typeface="Arial"/>
              </a:rPr>
              <a:t>established 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561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HWRF in WPAC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" name="Picture 1" descr="02_Gall_current status of HFIP (dragged)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7" t="45030" r="5891" b="9031"/>
          <a:stretch/>
        </p:blipFill>
        <p:spPr>
          <a:xfrm>
            <a:off x="319234" y="3188075"/>
            <a:ext cx="8591422" cy="32101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675" y="1367085"/>
            <a:ext cx="882737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HFIP </a:t>
            </a:r>
            <a:r>
              <a:rPr lang="en-US" sz="2000" dirty="0" smtClean="0"/>
              <a:t>running </a:t>
            </a:r>
            <a:r>
              <a:rPr lang="en-US" sz="2000" dirty="0"/>
              <a:t>HWRF in </a:t>
            </a:r>
            <a:r>
              <a:rPr lang="en-US" sz="2000" dirty="0" smtClean="0"/>
              <a:t>WPAC </a:t>
            </a:r>
            <a:r>
              <a:rPr lang="en-US" sz="2000" dirty="0"/>
              <a:t>for JTWC 2012-2013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Results indicate </a:t>
            </a:r>
            <a:r>
              <a:rPr lang="en-US" sz="2000" dirty="0"/>
              <a:t>that </a:t>
            </a:r>
            <a:r>
              <a:rPr lang="en-US" sz="2000" dirty="0" smtClean="0"/>
              <a:t>HWRF </a:t>
            </a:r>
            <a:r>
              <a:rPr lang="en-US" sz="2000" dirty="0"/>
              <a:t>track forecasts are comparable to </a:t>
            </a:r>
            <a:r>
              <a:rPr lang="en-US" sz="2000" dirty="0" smtClean="0"/>
              <a:t>global </a:t>
            </a:r>
            <a:r>
              <a:rPr lang="en-US" sz="2000" dirty="0"/>
              <a:t>model </a:t>
            </a:r>
            <a:r>
              <a:rPr lang="en-US" sz="2000" dirty="0" smtClean="0"/>
              <a:t>and better </a:t>
            </a:r>
            <a:r>
              <a:rPr lang="en-US" sz="2000" dirty="0"/>
              <a:t>than other regional models in </a:t>
            </a:r>
            <a:r>
              <a:rPr lang="en-US" sz="2000" dirty="0" smtClean="0"/>
              <a:t>region</a:t>
            </a:r>
            <a:endParaRPr lang="en-US" sz="2000" dirty="0"/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HWRF </a:t>
            </a:r>
            <a:r>
              <a:rPr lang="en-US" sz="2000" dirty="0"/>
              <a:t>Intensity forecasts are better </a:t>
            </a:r>
            <a:r>
              <a:rPr lang="en-US" sz="2000" dirty="0" smtClean="0"/>
              <a:t>than </a:t>
            </a:r>
            <a:r>
              <a:rPr lang="en-US" sz="2000" dirty="0"/>
              <a:t>other model guidance in WPAC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JTWC is using </a:t>
            </a:r>
            <a:r>
              <a:rPr lang="en-US" sz="2000" dirty="0"/>
              <a:t>HWRF model output in their </a:t>
            </a:r>
            <a:r>
              <a:rPr lang="en-US" sz="2000" dirty="0" smtClean="0"/>
              <a:t>operational forecasts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9053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HWRF RI in WPAC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410" y="4498679"/>
            <a:ext cx="860530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If </a:t>
            </a:r>
            <a:r>
              <a:rPr lang="en-US" sz="2000" dirty="0" smtClean="0"/>
              <a:t>RI </a:t>
            </a:r>
            <a:r>
              <a:rPr lang="en-US" sz="2000" dirty="0"/>
              <a:t>event </a:t>
            </a:r>
            <a:r>
              <a:rPr lang="en-US" sz="2000" dirty="0" smtClean="0"/>
              <a:t>defined as </a:t>
            </a:r>
            <a:r>
              <a:rPr lang="en-US" sz="2000" dirty="0"/>
              <a:t>&gt;30 </a:t>
            </a:r>
            <a:r>
              <a:rPr lang="en-US" sz="2000" dirty="0" smtClean="0"/>
              <a:t>kt/24 </a:t>
            </a:r>
            <a:r>
              <a:rPr lang="en-US" sz="2000" dirty="0"/>
              <a:t>h, </a:t>
            </a:r>
            <a:r>
              <a:rPr lang="en-US" sz="2000" dirty="0" smtClean="0"/>
              <a:t>HWRF </a:t>
            </a:r>
            <a:r>
              <a:rPr lang="en-US" sz="2000" dirty="0"/>
              <a:t>RI POD skill is ~ </a:t>
            </a:r>
            <a:r>
              <a:rPr lang="en-US" sz="2000" dirty="0" smtClean="0"/>
              <a:t>23% </a:t>
            </a:r>
            <a:r>
              <a:rPr lang="en-US" sz="2000" dirty="0"/>
              <a:t>and </a:t>
            </a:r>
            <a:r>
              <a:rPr lang="en-US" sz="2000" dirty="0" smtClean="0"/>
              <a:t>has much higher </a:t>
            </a:r>
            <a:r>
              <a:rPr lang="en-US" sz="2000" dirty="0"/>
              <a:t>POD </a:t>
            </a:r>
            <a:r>
              <a:rPr lang="en-US" sz="2000" dirty="0" smtClean="0"/>
              <a:t>compared </a:t>
            </a:r>
            <a:r>
              <a:rPr lang="en-US" sz="2000" dirty="0"/>
              <a:t>to </a:t>
            </a:r>
            <a:r>
              <a:rPr lang="en-US" sz="2000" dirty="0" smtClean="0"/>
              <a:t>operations and other models </a:t>
            </a:r>
            <a:r>
              <a:rPr lang="en-US" sz="2000" b="1" dirty="0" smtClean="0"/>
              <a:t>(previous analysis </a:t>
            </a:r>
            <a:r>
              <a:rPr lang="en-US" sz="2000" b="1" dirty="0"/>
              <a:t>of RI for WPAC </a:t>
            </a:r>
            <a:r>
              <a:rPr lang="en-US" sz="2000" b="1" dirty="0" smtClean="0"/>
              <a:t>in 2012 showed </a:t>
            </a:r>
            <a:r>
              <a:rPr lang="en-US" sz="2000" b="1" dirty="0"/>
              <a:t>&lt;10% skill)</a:t>
            </a:r>
            <a:r>
              <a:rPr lang="en-US" sz="2000" dirty="0"/>
              <a:t>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POD </a:t>
            </a:r>
            <a:r>
              <a:rPr lang="en-US" sz="2000" dirty="0" smtClean="0"/>
              <a:t>is </a:t>
            </a:r>
            <a:r>
              <a:rPr lang="en-US" sz="2000" dirty="0"/>
              <a:t>much higher (43%) </a:t>
            </a:r>
            <a:r>
              <a:rPr lang="en-US" sz="2000" dirty="0" smtClean="0"/>
              <a:t>if considering </a:t>
            </a:r>
            <a:r>
              <a:rPr lang="en-US" sz="2000" dirty="0"/>
              <a:t>intensity </a:t>
            </a:r>
            <a:r>
              <a:rPr lang="en-US" sz="2000" dirty="0" smtClean="0"/>
              <a:t>change tendency &gt;5 kt/6</a:t>
            </a:r>
            <a:r>
              <a:rPr lang="en-US" sz="2000" dirty="0"/>
              <a:t> </a:t>
            </a:r>
            <a:r>
              <a:rPr lang="en-US" sz="2000" dirty="0" smtClean="0"/>
              <a:t>h.</a:t>
            </a:r>
            <a:endParaRPr lang="en-US" sz="2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653415" y="1353213"/>
            <a:ext cx="3279758" cy="3028137"/>
            <a:chOff x="653415" y="1297693"/>
            <a:chExt cx="3279758" cy="3028137"/>
          </a:xfrm>
        </p:grpSpPr>
        <p:grpSp>
          <p:nvGrpSpPr>
            <p:cNvPr id="13" name="Group 12"/>
            <p:cNvGrpSpPr/>
            <p:nvPr/>
          </p:nvGrpSpPr>
          <p:grpSpPr>
            <a:xfrm>
              <a:off x="653415" y="1297693"/>
              <a:ext cx="3279758" cy="3028137"/>
              <a:chOff x="653415" y="1297693"/>
              <a:chExt cx="3279758" cy="3028137"/>
            </a:xfrm>
          </p:grpSpPr>
          <p:pic>
            <p:nvPicPr>
              <p:cNvPr id="4" name="Picture 3" descr="HWRF_RI_Stat.tiff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3415" y="1297693"/>
                <a:ext cx="3279758" cy="3028137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2949123" y="1339062"/>
                <a:ext cx="943807" cy="860503"/>
              </a:xfrm>
              <a:prstGeom prst="rect">
                <a:avLst/>
              </a:prstGeom>
              <a:noFill/>
              <a:ln w="19050" cmpd="sng">
                <a:solidFill>
                  <a:srgbClr val="A5002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9" name="Object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68599525"/>
                  </p:ext>
                </p:extLst>
              </p:nvPr>
            </p:nvGraphicFramePr>
            <p:xfrm>
              <a:off x="2564178" y="3473450"/>
              <a:ext cx="1308100" cy="800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1" name="Equation" r:id="rId6" imgW="1308100" imgH="800100" progId="Equation.3">
                      <p:embed/>
                    </p:oleObj>
                  </mc:Choice>
                  <mc:Fallback>
                    <p:oleObj name="Equation" r:id="rId6" imgW="1308100" imgH="8001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2564178" y="3473450"/>
                            <a:ext cx="1308100" cy="800100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19050" cmpd="sng">
                            <a:solidFill>
                              <a:srgbClr val="A50021"/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6" name="TextBox 15"/>
            <p:cNvSpPr txBox="1"/>
            <p:nvPr/>
          </p:nvSpPr>
          <p:spPr>
            <a:xfrm>
              <a:off x="758399" y="1356544"/>
              <a:ext cx="12885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A50021"/>
                  </a:solidFill>
                </a:rPr>
                <a:t>HWRF</a:t>
              </a:r>
            </a:p>
            <a:p>
              <a:pPr algn="ctr"/>
              <a:r>
                <a:rPr lang="en-US" sz="1800" dirty="0" smtClean="0">
                  <a:solidFill>
                    <a:srgbClr val="A50021"/>
                  </a:solidFill>
                </a:rPr>
                <a:t>2012-2013</a:t>
              </a:r>
              <a:endParaRPr lang="en-US" sz="1800" dirty="0">
                <a:solidFill>
                  <a:srgbClr val="A5002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240260" y="1353213"/>
            <a:ext cx="3318803" cy="3028137"/>
            <a:chOff x="5240260" y="1297693"/>
            <a:chExt cx="3318803" cy="3028137"/>
          </a:xfrm>
        </p:grpSpPr>
        <p:grpSp>
          <p:nvGrpSpPr>
            <p:cNvPr id="15" name="Group 14"/>
            <p:cNvGrpSpPr/>
            <p:nvPr/>
          </p:nvGrpSpPr>
          <p:grpSpPr>
            <a:xfrm>
              <a:off x="5240260" y="1297693"/>
              <a:ext cx="3318803" cy="3028137"/>
              <a:chOff x="5240260" y="1297693"/>
              <a:chExt cx="3318803" cy="3028137"/>
            </a:xfrm>
          </p:grpSpPr>
          <p:pic>
            <p:nvPicPr>
              <p:cNvPr id="5" name="Picture 4" descr="JTWC_RI_stat.tiff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40260" y="1297693"/>
                <a:ext cx="3318803" cy="3028137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7543518" y="1353210"/>
                <a:ext cx="943807" cy="860503"/>
              </a:xfrm>
              <a:prstGeom prst="rect">
                <a:avLst/>
              </a:prstGeom>
              <a:noFill/>
              <a:ln w="19050" cmpd="sng">
                <a:solidFill>
                  <a:srgbClr val="A5002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12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41532757"/>
                  </p:ext>
                </p:extLst>
              </p:nvPr>
            </p:nvGraphicFramePr>
            <p:xfrm>
              <a:off x="7358428" y="3465513"/>
              <a:ext cx="1117600" cy="800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2" name="Equation" r:id="rId9" imgW="1117600" imgH="800100" progId="Equation.3">
                      <p:embed/>
                    </p:oleObj>
                  </mc:Choice>
                  <mc:Fallback>
                    <p:oleObj name="Equation" r:id="rId9" imgW="1117600" imgH="8001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7358428" y="3465513"/>
                            <a:ext cx="1117600" cy="800100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19050" cmpd="sng">
                            <a:solidFill>
                              <a:srgbClr val="A50021"/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8" name="TextBox 17"/>
            <p:cNvSpPr txBox="1"/>
            <p:nvPr/>
          </p:nvSpPr>
          <p:spPr>
            <a:xfrm>
              <a:off x="5338366" y="1356544"/>
              <a:ext cx="12885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A50021"/>
                  </a:solidFill>
                </a:rPr>
                <a:t>JTWC</a:t>
              </a:r>
            </a:p>
            <a:p>
              <a:pPr algn="ctr"/>
              <a:r>
                <a:rPr lang="en-US" sz="1800" dirty="0" smtClean="0">
                  <a:solidFill>
                    <a:srgbClr val="A50021"/>
                  </a:solidFill>
                </a:rPr>
                <a:t>2012-2013</a:t>
              </a:r>
              <a:endParaRPr lang="en-US" sz="1800" dirty="0">
                <a:solidFill>
                  <a:srgbClr val="A5002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229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HWRF ensembles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 descr="02_Gall_current status of HFIP (dragged) 2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22" b="21275"/>
          <a:stretch/>
        </p:blipFill>
        <p:spPr>
          <a:xfrm>
            <a:off x="138794" y="1283854"/>
            <a:ext cx="8903711" cy="4567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844" y="5780628"/>
            <a:ext cx="8815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HWRF ensemble mean (HWMN) </a:t>
            </a:r>
            <a:r>
              <a:rPr lang="en-US" sz="1800" dirty="0"/>
              <a:t>track/intensity forecasts </a:t>
            </a:r>
            <a:r>
              <a:rPr lang="en-US" sz="1800" dirty="0" smtClean="0"/>
              <a:t>improve </a:t>
            </a:r>
            <a:r>
              <a:rPr lang="en-US" sz="1800" dirty="0"/>
              <a:t>over HWRF at all lead times, </a:t>
            </a:r>
            <a:r>
              <a:rPr lang="en-US" sz="1800" dirty="0" smtClean="0"/>
              <a:t>in all 3 basins</a:t>
            </a:r>
            <a:r>
              <a:rPr lang="en-U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163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Screen Shot 2013-07-13 at 3.11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7113" y="1843088"/>
            <a:ext cx="2989262" cy="39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225" y="1231900"/>
            <a:ext cx="3240088" cy="52244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2000" b="1" dirty="0">
                <a:ea typeface="Calibri" charset="0"/>
                <a:cs typeface="Arial"/>
              </a:rPr>
              <a:t>In-situ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  <a:cs typeface="Arial"/>
              </a:rPr>
              <a:t>Wind, press., temp.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endParaRPr lang="en-US" sz="1800" dirty="0">
              <a:ea typeface="Calibri" charset="0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defRPr/>
            </a:pPr>
            <a:endParaRPr lang="en-US" sz="2000" dirty="0">
              <a:ea typeface="Calibri" charset="0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defRPr/>
            </a:pPr>
            <a:endParaRPr lang="en-US" sz="2000" dirty="0">
              <a:ea typeface="Calibri" charset="0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ts val="900"/>
              </a:spcBef>
              <a:defRPr/>
            </a:pPr>
            <a:r>
              <a:rPr lang="en-US" sz="2000" b="1" dirty="0">
                <a:ea typeface="Calibri" charset="0"/>
                <a:cs typeface="Arial"/>
              </a:rPr>
              <a:t>Expendables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  <a:cs typeface="Arial"/>
              </a:rPr>
              <a:t>Dropsondes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  <a:cs typeface="Arial"/>
              </a:rPr>
              <a:t>AXBT, AXCP, buoy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endParaRPr lang="en-US" sz="1800" dirty="0">
              <a:ea typeface="Calibri" charset="0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defRPr/>
            </a:pPr>
            <a:endParaRPr lang="en-US" sz="1400" dirty="0">
              <a:ea typeface="Calibri" charset="0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endParaRPr lang="en-US" sz="2000" dirty="0">
              <a:ea typeface="Calibri" charset="0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endParaRPr lang="en-US" sz="1400" dirty="0">
              <a:ea typeface="Calibri" charset="0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2000" b="1" dirty="0">
                <a:ea typeface="Calibri" charset="0"/>
                <a:cs typeface="Arial"/>
              </a:rPr>
              <a:t>Remote Sensors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  <a:cs typeface="Arial"/>
              </a:rPr>
              <a:t>Doppler Radar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  <a:cs typeface="Arial"/>
              </a:rPr>
              <a:t>SFMR/HIRAD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  <a:cs typeface="Arial"/>
              </a:rPr>
              <a:t>WSRA 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  <a:cs typeface="Arial"/>
              </a:rPr>
              <a:t>Scatterometer/profiler</a:t>
            </a:r>
          </a:p>
          <a:p>
            <a:pPr marL="566738" lvl="1"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1800" dirty="0" smtClean="0">
                <a:ea typeface="Calibri" charset="0"/>
                <a:cs typeface="Arial"/>
              </a:rPr>
              <a:t>UAS</a:t>
            </a:r>
            <a:endParaRPr lang="en-US" sz="1800" dirty="0">
              <a:ea typeface="Calibri" charset="0"/>
              <a:cs typeface="Arial"/>
            </a:endParaRPr>
          </a:p>
        </p:txBody>
      </p:sp>
      <p:pic>
        <p:nvPicPr>
          <p:cNvPr id="37891" name="Picture 8" descr="noaap3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513" y="1841500"/>
            <a:ext cx="31099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9" descr="gonz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225" y="3714750"/>
            <a:ext cx="30099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16" descr="TDR on tail_re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6500" y="2855913"/>
            <a:ext cx="2282825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6" name="Rectangle 7"/>
          <p:cNvSpPr>
            <a:spLocks noGrp="1" noChangeArrowheads="1"/>
          </p:cNvSpPr>
          <p:nvPr>
            <p:ph type="title"/>
          </p:nvPr>
        </p:nvSpPr>
        <p:spPr>
          <a:xfrm>
            <a:off x="-1" y="39687"/>
            <a:ext cx="8395863" cy="1245594"/>
          </a:xfrm>
        </p:spPr>
        <p:txBody>
          <a:bodyPr anchor="b"/>
          <a:lstStyle/>
          <a:p>
            <a:pPr>
              <a:defRPr/>
            </a:pPr>
            <a:r>
              <a:rPr lang="en-US" sz="4400" dirty="0" smtClean="0">
                <a:ea typeface="Calibri" charset="0"/>
                <a:cs typeface="Arial"/>
              </a:rPr>
              <a:t>Intensity </a:t>
            </a:r>
            <a:r>
              <a:rPr lang="en-US" sz="4400" dirty="0">
                <a:ea typeface="Calibri" charset="0"/>
                <a:cs typeface="Arial"/>
              </a:rPr>
              <a:t>Forecast </a:t>
            </a:r>
            <a:r>
              <a:rPr lang="en-US" sz="4400" dirty="0" smtClean="0">
                <a:ea typeface="Calibri" charset="0"/>
                <a:cs typeface="Arial"/>
              </a:rPr>
              <a:t>Experiment </a:t>
            </a:r>
            <a:r>
              <a:rPr lang="en-US" sz="4400" dirty="0">
                <a:ea typeface="Calibri" charset="0"/>
                <a:cs typeface="Arial"/>
              </a:rPr>
              <a:t>(IFEX)</a:t>
            </a:r>
          </a:p>
        </p:txBody>
      </p:sp>
      <p:sp>
        <p:nvSpPr>
          <p:cNvPr id="37895" name="TextBox 12"/>
          <p:cNvSpPr txBox="1">
            <a:spLocks noChangeArrowheads="1"/>
          </p:cNvSpPr>
          <p:nvPr/>
        </p:nvSpPr>
        <p:spPr bwMode="auto">
          <a:xfrm>
            <a:off x="3798888" y="4538663"/>
            <a:ext cx="23590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600">
                <a:latin typeface="Arial"/>
                <a:cs typeface="Arial"/>
              </a:rPr>
              <a:t>G-IV Tail Doppler Radar</a:t>
            </a:r>
          </a:p>
        </p:txBody>
      </p:sp>
      <p:sp>
        <p:nvSpPr>
          <p:cNvPr id="37896" name="TextBox 12"/>
          <p:cNvSpPr txBox="1">
            <a:spLocks noChangeArrowheads="1"/>
          </p:cNvSpPr>
          <p:nvPr/>
        </p:nvSpPr>
        <p:spPr bwMode="auto">
          <a:xfrm>
            <a:off x="4305300" y="6062663"/>
            <a:ext cx="13136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600">
                <a:latin typeface="Arial"/>
                <a:cs typeface="Arial"/>
              </a:rPr>
              <a:t>Coyote UAS</a:t>
            </a:r>
          </a:p>
        </p:txBody>
      </p:sp>
      <p:pic>
        <p:nvPicPr>
          <p:cNvPr id="37897" name="Picture 3" descr="Range_Flight_Takeoff2_15Aug1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1430338"/>
            <a:ext cx="2309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3829050" y="2409825"/>
            <a:ext cx="2058988" cy="3333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 typeface="Arial"/>
              <a:buNone/>
              <a:defRPr/>
            </a:pPr>
            <a:r>
              <a:rPr lang="en-US" sz="1600" dirty="0" smtClean="0">
                <a:latin typeface="Arial"/>
                <a:ea typeface="Calibri" charset="0"/>
                <a:cs typeface="Arial"/>
              </a:rPr>
              <a:t>NASA Global Hawk</a:t>
            </a:r>
            <a:endParaRPr lang="en-US" sz="1050" dirty="0" smtClean="0">
              <a:latin typeface="Arial"/>
              <a:ea typeface="Calibri" charset="0"/>
              <a:cs typeface="Arial"/>
            </a:endParaRPr>
          </a:p>
        </p:txBody>
      </p:sp>
      <p:pic>
        <p:nvPicPr>
          <p:cNvPr id="37899" name="Picture 1" descr="screen-shot-2014-09-19-at-4-31-18-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4913" y="4976813"/>
            <a:ext cx="22860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2"/>
          <p:cNvSpPr>
            <a:spLocks/>
          </p:cNvSpPr>
          <p:nvPr/>
        </p:nvSpPr>
        <p:spPr bwMode="auto">
          <a:xfrm>
            <a:off x="0" y="1315702"/>
            <a:ext cx="9144000" cy="5085098"/>
          </a:xfrm>
          <a:prstGeom prst="rect">
            <a:avLst/>
          </a:prstGeom>
          <a:solidFill>
            <a:schemeClr val="accent6">
              <a:alpha val="87000"/>
            </a:schemeClr>
          </a:solidFill>
          <a:ln/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457200" indent="-4572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80000"/>
              <a:buFont typeface="Arial"/>
              <a:buChar char="•"/>
              <a:defRPr/>
            </a:pP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Improve prediction of TC intensity change by: </a:t>
            </a:r>
          </a:p>
          <a:p>
            <a:pPr marL="914400" lvl="1" indent="-4572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0000"/>
              <a:buFont typeface="Calibri" charset="0"/>
              <a:buChar char="–"/>
              <a:defRPr/>
            </a:pPr>
            <a:r>
              <a:rPr lang="en-US" sz="3600" dirty="0">
                <a:solidFill>
                  <a:srgbClr val="FFFF00"/>
                </a:solidFill>
                <a:latin typeface="Arial"/>
                <a:cs typeface="Arial"/>
              </a:rPr>
              <a:t>collecting</a:t>
            </a: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 observations through the TC life cycle </a:t>
            </a:r>
          </a:p>
          <a:p>
            <a:pPr marL="914400" lvl="1" indent="-4572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0000"/>
              <a:buFont typeface="Calibri" charset="0"/>
              <a:buChar char="–"/>
              <a:defRPr/>
            </a:pPr>
            <a:r>
              <a:rPr lang="en-US" sz="3600" dirty="0">
                <a:solidFill>
                  <a:srgbClr val="FFFF00"/>
                </a:solidFill>
                <a:latin typeface="Arial"/>
                <a:cs typeface="Arial"/>
              </a:rPr>
              <a:t>developing</a:t>
            </a: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 and refining </a:t>
            </a: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observing technologies</a:t>
            </a: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914400" lvl="1" indent="-4572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0000"/>
              <a:buFont typeface="Calibri" charset="0"/>
              <a:buChar char="–"/>
              <a:defRPr/>
            </a:pPr>
            <a:r>
              <a:rPr lang="en-US" sz="3600" dirty="0">
                <a:solidFill>
                  <a:srgbClr val="FFFF00"/>
                </a:solidFill>
                <a:latin typeface="Arial"/>
                <a:cs typeface="Arial"/>
              </a:rPr>
              <a:t>improving</a:t>
            </a: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 understanding of physical processes important in TC intensity change</a:t>
            </a:r>
          </a:p>
        </p:txBody>
      </p:sp>
      <p:sp>
        <p:nvSpPr>
          <p:cNvPr id="17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5AD668C5-8530-0F47-B5BE-C0D9A46946B9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9</a:t>
            </a:fld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2561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26049</TotalTime>
  <Words>2280</Words>
  <Application>Microsoft Macintosh PowerPoint</Application>
  <PresentationFormat>On-screen Show (4:3)</PresentationFormat>
  <Paragraphs>283</Paragraphs>
  <Slides>21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Default Design</vt:lpstr>
      <vt:lpstr>Equation</vt:lpstr>
      <vt:lpstr>Worksheet</vt:lpstr>
      <vt:lpstr>NOAA’s Hurricane Research - HFIP</vt:lpstr>
      <vt:lpstr>PowerPoint Presentation</vt:lpstr>
      <vt:lpstr>PowerPoint Presentation</vt:lpstr>
      <vt:lpstr> </vt:lpstr>
      <vt:lpstr> </vt:lpstr>
      <vt:lpstr> </vt:lpstr>
      <vt:lpstr> </vt:lpstr>
      <vt:lpstr> </vt:lpstr>
      <vt:lpstr>Intensity Forecast Experiment (IFEX)</vt:lpstr>
      <vt:lpstr>PowerPoint Presentation</vt:lpstr>
      <vt:lpstr>Develop &amp; refine observing technologies: G-IV TDR</vt:lpstr>
      <vt:lpstr>Develop &amp; refine observing technologies: Global Hawk UAS</vt:lpstr>
      <vt:lpstr>PowerPoint Presentation</vt:lpstr>
      <vt:lpstr>PowerPoint Presentation</vt:lpstr>
      <vt:lpstr>PowerPoint Presentation</vt:lpstr>
      <vt:lpstr>PowerPoint Presentation</vt:lpstr>
      <vt:lpstr>HFIP Lesson Learned</vt:lpstr>
      <vt:lpstr>HFIP Priorities 2014-2016</vt:lpstr>
      <vt:lpstr>PowerPoint Presentation</vt:lpstr>
      <vt:lpstr>Outreach</vt:lpstr>
      <vt:lpstr>Questions?</vt:lpstr>
    </vt:vector>
  </TitlesOfParts>
  <Manager>Tim McClung</Manager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Nation's Hurricane Program: An Interagency Success Story</dc:title>
  <dc:subject>Hurricanes, Hurricane Research</dc:subject>
  <dc:creator>Kandis Boyd</dc:creator>
  <cp:lastModifiedBy>Frank Marks</cp:lastModifiedBy>
  <cp:revision>706</cp:revision>
  <cp:lastPrinted>2009-09-22T14:42:08Z</cp:lastPrinted>
  <dcterms:created xsi:type="dcterms:W3CDTF">2011-03-08T17:41:21Z</dcterms:created>
  <dcterms:modified xsi:type="dcterms:W3CDTF">2014-11-21T22:34:50Z</dcterms:modified>
</cp:coreProperties>
</file>