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509" r:id="rId3"/>
    <p:sldId id="516" r:id="rId4"/>
    <p:sldId id="437" r:id="rId5"/>
    <p:sldId id="523" r:id="rId6"/>
    <p:sldId id="531" r:id="rId7"/>
    <p:sldId id="528" r:id="rId8"/>
    <p:sldId id="530" r:id="rId9"/>
    <p:sldId id="529" r:id="rId10"/>
    <p:sldId id="524" r:id="rId11"/>
    <p:sldId id="520" r:id="rId12"/>
    <p:sldId id="532" r:id="rId13"/>
    <p:sldId id="342" r:id="rId1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1F0D0"/>
    <a:srgbClr val="FD0DFB"/>
    <a:srgbClr val="9999FF"/>
    <a:srgbClr val="FF3300"/>
    <a:srgbClr val="C0C0C0"/>
    <a:srgbClr val="000066"/>
    <a:srgbClr val="6666FF"/>
    <a:srgbClr val="3333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96" y="-104"/>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3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11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911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11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ea typeface="+mn-ea"/>
                <a:cs typeface="+mn-cs"/>
              </a:defRPr>
            </a:lvl1pPr>
          </a:lstStyle>
          <a:p>
            <a:pPr>
              <a:defRPr/>
            </a:pPr>
            <a:fld id="{F27DEBDD-BDFF-9C49-9494-6A4EBD8FA7BA}" type="slidenum">
              <a:rPr lang="en-US"/>
              <a:pPr>
                <a:defRPr/>
              </a:pPr>
              <a:t>‹#›</a:t>
            </a:fld>
            <a:endParaRPr lang="en-US"/>
          </a:p>
        </p:txBody>
      </p:sp>
    </p:spTree>
    <p:extLst>
      <p:ext uri="{BB962C8B-B14F-4D97-AF65-F5344CB8AC3E}">
        <p14:creationId xmlns:p14="http://schemas.microsoft.com/office/powerpoint/2010/main" val="883051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defTabSz="931863">
              <a:defRPr sz="1200">
                <a:latin typeface="Arial" pitchFamily="-112"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1863">
              <a:defRPr sz="1200">
                <a:latin typeface="Arial" pitchFamily="-112"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defTabSz="931863">
              <a:defRPr sz="1200">
                <a:latin typeface="Arial" pitchFamily="-112"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1863">
              <a:defRPr sz="1200">
                <a:latin typeface="Arial" pitchFamily="-112" charset="0"/>
                <a:ea typeface="+mn-ea"/>
                <a:cs typeface="+mn-cs"/>
              </a:defRPr>
            </a:lvl1pPr>
          </a:lstStyle>
          <a:p>
            <a:pPr>
              <a:defRPr/>
            </a:pPr>
            <a:fld id="{8818E52F-AD2C-554D-854C-D2C491234C15}" type="slidenum">
              <a:rPr lang="en-US"/>
              <a:pPr>
                <a:defRPr/>
              </a:pPr>
              <a:t>‹#›</a:t>
            </a:fld>
            <a:endParaRPr lang="en-US"/>
          </a:p>
        </p:txBody>
      </p:sp>
    </p:spTree>
    <p:extLst>
      <p:ext uri="{BB962C8B-B14F-4D97-AF65-F5344CB8AC3E}">
        <p14:creationId xmlns:p14="http://schemas.microsoft.com/office/powerpoint/2010/main" val="133891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47A0757-10F4-D84F-8E7B-379AC22A625C}"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400" dirty="0" smtClean="0">
                <a:latin typeface="Arial" charset="0"/>
              </a:rPr>
              <a:t>Hurricane Irene 27 August 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11259FCD-3ECF-FB4F-A990-AD3822E5C6CD}" type="slidenum">
              <a:rPr lang="en-US">
                <a:latin typeface="Arial" charset="0"/>
              </a:rPr>
              <a:pPr>
                <a:defRPr/>
              </a:pPr>
              <a:t>12</a:t>
            </a:fld>
            <a:endParaRPr lang="en-US">
              <a:latin typeface="Arial" charset="0"/>
            </a:endParaRPr>
          </a:p>
        </p:txBody>
      </p:sp>
      <p:sp>
        <p:nvSpPr>
          <p:cNvPr id="67587" name="Text Box 2"/>
          <p:cNvSpPr>
            <a:spLocks noGrp="1" noRot="1" noChangeAspect="1" noChangeArrowheads="1" noTextEdit="1"/>
          </p:cNvSpPr>
          <p:nvPr>
            <p:ph type="sldImg"/>
          </p:nvPr>
        </p:nvSpPr>
        <p:spPr>
          <a:xfrm>
            <a:off x="1179513" y="698500"/>
            <a:ext cx="4648200" cy="3486150"/>
          </a:xfrm>
          <a:ln/>
        </p:spPr>
      </p:sp>
      <p:sp>
        <p:nvSpPr>
          <p:cNvPr id="67588" name="Text Box 3"/>
          <p:cNvSpPr>
            <a:spLocks noGrp="1" noChangeArrowheads="1"/>
          </p:cNvSpPr>
          <p:nvPr>
            <p:ph type="body" idx="1"/>
          </p:nvPr>
        </p:nvSpPr>
        <p:spPr>
          <a:xfrm>
            <a:off x="909638" y="4356100"/>
            <a:ext cx="5014912" cy="3986213"/>
          </a:xfrm>
          <a:noFill/>
          <a:ln/>
        </p:spPr>
        <p:txBody>
          <a:bodyPr anchor="ctr"/>
          <a:lstStyle/>
          <a:p>
            <a:pPr marL="109538" lvl="1" eaLnBrk="1" hangingPunct="1">
              <a:lnSpc>
                <a:spcPct val="95000"/>
              </a:lnSpc>
              <a:spcBef>
                <a:spcPts val="650"/>
              </a:spcBef>
              <a:spcAft>
                <a:spcPts val="438"/>
              </a:spcAft>
            </a:pPr>
            <a:endParaRPr lang="en-GB" sz="13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50CB63-0F78-0F4D-BEA5-D284EC2C4C37}" type="slidenum">
              <a:rPr lang="en-US">
                <a:latin typeface="Arial" charset="0"/>
                <a:ea typeface="ＭＳ Ｐゴシック" charset="-128"/>
                <a:cs typeface="ＭＳ Ｐゴシック" charset="-128"/>
              </a:rPr>
              <a:pPr/>
              <a:t>13</a:t>
            </a:fld>
            <a:endParaRPr lang="en-US">
              <a:latin typeface="Arial" charset="0"/>
              <a:ea typeface="ＭＳ Ｐゴシック" charset="-128"/>
              <a:cs typeface="ＭＳ Ｐゴシック"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716C90FC-D014-45F3-9967-D1C06553D5D4}"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latin typeface="Times New Roman" pitchFamily="18" charset="0"/>
                <a:ea typeface="ＭＳ Ｐゴシック"/>
                <a:cs typeface="ＭＳ Ｐゴシック"/>
              </a:rPr>
              <a:t>Images</a:t>
            </a:r>
            <a:r>
              <a:rPr lang="en-US" baseline="0" dirty="0" smtClean="0">
                <a:latin typeface="Times New Roman" pitchFamily="18" charset="0"/>
                <a:ea typeface="ＭＳ Ｐゴシック"/>
                <a:cs typeface="ＭＳ Ｐゴシック"/>
              </a:rPr>
              <a:t> from: </a:t>
            </a:r>
            <a:r>
              <a:rPr lang="en-US" dirty="0" smtClean="0">
                <a:latin typeface="Times New Roman" pitchFamily="18" charset="0"/>
                <a:ea typeface="ＭＳ Ｐゴシック"/>
                <a:cs typeface="ＭＳ Ｐゴシック"/>
              </a:rPr>
              <a:t>http://</a:t>
            </a:r>
            <a:r>
              <a:rPr lang="en-US" dirty="0" err="1" smtClean="0">
                <a:latin typeface="Times New Roman" pitchFamily="18" charset="0"/>
                <a:ea typeface="ＭＳ Ｐゴシック"/>
                <a:cs typeface="ＭＳ Ｐゴシック"/>
              </a:rPr>
              <a:t>www.nhc.noaa.gov</a:t>
            </a:r>
            <a:r>
              <a:rPr lang="en-US" dirty="0" smtClean="0">
                <a:latin typeface="Times New Roman" pitchFamily="18" charset="0"/>
                <a:ea typeface="ＭＳ Ｐゴシック"/>
                <a:cs typeface="ＭＳ Ｐゴシック"/>
              </a:rPr>
              <a:t>/verification/verify5.shtml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r>
              <a:rPr lang="en-US" sz="1000" u="sng" dirty="0" smtClean="0">
                <a:latin typeface="Arial" charset="0"/>
              </a:rPr>
              <a:t>http://</a:t>
            </a:r>
            <a:r>
              <a:rPr lang="en-US" sz="1000" u="sng" dirty="0" err="1" smtClean="0">
                <a:latin typeface="Arial" charset="0"/>
              </a:rPr>
              <a:t>www.hfip.org</a:t>
            </a:r>
            <a:r>
              <a:rPr lang="en-US" sz="1000" u="sng" dirty="0" smtClean="0">
                <a:latin typeface="Arial" charset="0"/>
              </a:rPr>
              <a:t>/</a:t>
            </a:r>
          </a:p>
          <a:p>
            <a:pPr eaLnBrk="1" hangingPunct="1">
              <a:spcBef>
                <a:spcPct val="0"/>
              </a:spcBef>
            </a:pPr>
            <a:endParaRPr lang="en-US" sz="1000" u="sng" dirty="0" smtClean="0">
              <a:latin typeface="Arial" charset="0"/>
            </a:endParaRPr>
          </a:p>
          <a:p>
            <a:pPr eaLnBrk="1" hangingPunct="1">
              <a:spcBef>
                <a:spcPct val="0"/>
              </a:spcBef>
            </a:pPr>
            <a:r>
              <a:rPr lang="en-US" sz="1000" u="sng" dirty="0" smtClean="0">
                <a:latin typeface="Arial" charset="0"/>
              </a:rPr>
              <a:t>http://</a:t>
            </a:r>
            <a:r>
              <a:rPr lang="en-US" sz="1000" u="sng" dirty="0" err="1" smtClean="0">
                <a:latin typeface="Arial" charset="0"/>
              </a:rPr>
              <a:t>www.nrc.noaa.gov</a:t>
            </a:r>
            <a:r>
              <a:rPr lang="en-US" sz="1000" u="sng" dirty="0" smtClean="0">
                <a:latin typeface="Arial" charset="0"/>
              </a:rPr>
              <a:t>/</a:t>
            </a:r>
            <a:r>
              <a:rPr lang="en-US" sz="1000" u="sng" dirty="0" err="1" smtClean="0">
                <a:latin typeface="Arial" charset="0"/>
              </a:rPr>
              <a:t>HFIPDraftPlan.html</a:t>
            </a:r>
            <a:endParaRPr lang="en-US" sz="1000" dirty="0" smtClean="0">
              <a:latin typeface="Arial" charset="0"/>
            </a:endParaRPr>
          </a:p>
          <a:p>
            <a:pPr eaLnBrk="1" hangingPunct="1">
              <a:spcBef>
                <a:spcPct val="0"/>
              </a:spcBef>
            </a:pPr>
            <a:r>
              <a:rPr lang="en-US" sz="1000" dirty="0" smtClean="0">
                <a:latin typeface="Arial" charset="0"/>
              </a:rPr>
              <a:t>HFIP Team</a:t>
            </a:r>
          </a:p>
          <a:p>
            <a:pPr eaLnBrk="1" hangingPunct="1">
              <a:spcBef>
                <a:spcPct val="0"/>
              </a:spcBef>
            </a:pPr>
            <a:r>
              <a:rPr lang="en-US" sz="1000" dirty="0" smtClean="0">
                <a:latin typeface="Arial" charset="0"/>
              </a:rPr>
              <a:t>Frank Marks, research lead</a:t>
            </a:r>
          </a:p>
          <a:p>
            <a:pPr eaLnBrk="1" hangingPunct="1">
              <a:spcBef>
                <a:spcPct val="0"/>
              </a:spcBef>
            </a:pPr>
            <a:r>
              <a:rPr lang="en-US" sz="1000" dirty="0" smtClean="0">
                <a:latin typeface="Arial" charset="0"/>
              </a:rPr>
              <a:t>Ed Rappaport,</a:t>
            </a:r>
            <a:r>
              <a:rPr lang="en-US" sz="1000" baseline="0" dirty="0" smtClean="0">
                <a:latin typeface="Arial" charset="0"/>
              </a:rPr>
              <a:t> operations </a:t>
            </a:r>
            <a:r>
              <a:rPr lang="en-US" sz="1000" dirty="0" smtClean="0">
                <a:latin typeface="Arial" charset="0"/>
              </a:rPr>
              <a:t>lead</a:t>
            </a:r>
          </a:p>
          <a:p>
            <a:pPr eaLnBrk="1" hangingPunct="1">
              <a:spcBef>
                <a:spcPct val="0"/>
              </a:spcBef>
            </a:pPr>
            <a:r>
              <a:rPr lang="en-US" sz="1000" dirty="0" smtClean="0">
                <a:latin typeface="Arial" charset="0"/>
              </a:rPr>
              <a:t>Fred Toepfer, project manager</a:t>
            </a:r>
          </a:p>
          <a:p>
            <a:pPr eaLnBrk="1" hangingPunct="1">
              <a:spcBef>
                <a:spcPct val="0"/>
              </a:spcBef>
            </a:pPr>
            <a:r>
              <a:rPr lang="en-US" sz="1000" dirty="0" smtClean="0">
                <a:latin typeface="Arial" charset="0"/>
              </a:rPr>
              <a:t>Robert Gall, development manager</a:t>
            </a:r>
          </a:p>
          <a:p>
            <a:pPr eaLnBrk="1" hangingPunct="1">
              <a:spcBef>
                <a:spcPct val="0"/>
              </a:spcBef>
            </a:pPr>
            <a:r>
              <a:rPr lang="en-US" sz="1000" dirty="0" smtClean="0">
                <a:latin typeface="Arial" charset="0"/>
              </a:rPr>
              <a:t>Mark DeMaria</a:t>
            </a:r>
          </a:p>
          <a:p>
            <a:pPr eaLnBrk="1" hangingPunct="1">
              <a:spcBef>
                <a:spcPct val="0"/>
              </a:spcBef>
            </a:pPr>
            <a:r>
              <a:rPr lang="en-US" sz="1000" dirty="0" smtClean="0">
                <a:latin typeface="Arial" charset="0"/>
              </a:rPr>
              <a:t>Chris </a:t>
            </a:r>
            <a:r>
              <a:rPr lang="en-US" sz="1000" dirty="0" err="1" smtClean="0">
                <a:latin typeface="Arial" charset="0"/>
              </a:rPr>
              <a:t>Fairall</a:t>
            </a:r>
            <a:endParaRPr lang="en-US" sz="1000" dirty="0" smtClean="0">
              <a:latin typeface="Arial" charset="0"/>
            </a:endParaRPr>
          </a:p>
          <a:p>
            <a:pPr eaLnBrk="1" hangingPunct="1">
              <a:spcBef>
                <a:spcPct val="0"/>
              </a:spcBef>
            </a:pPr>
            <a:r>
              <a:rPr lang="en-US" sz="1000" dirty="0" smtClean="0">
                <a:latin typeface="Arial" charset="0"/>
              </a:rPr>
              <a:t>Jim McFadden</a:t>
            </a:r>
          </a:p>
          <a:p>
            <a:pPr eaLnBrk="1" hangingPunct="1">
              <a:spcBef>
                <a:spcPct val="0"/>
              </a:spcBef>
            </a:pPr>
            <a:r>
              <a:rPr lang="en-US" sz="1000" dirty="0" smtClean="0">
                <a:latin typeface="Arial" charset="0"/>
              </a:rPr>
              <a:t>Daniel Melendez</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HFIP </a:t>
            </a:r>
            <a:r>
              <a:rPr lang="en-US" sz="1000" dirty="0" err="1" smtClean="0">
                <a:latin typeface="Arial" charset="0"/>
              </a:rPr>
              <a:t>executieve</a:t>
            </a:r>
            <a:r>
              <a:rPr lang="en-US" sz="1000" dirty="0" smtClean="0">
                <a:latin typeface="Arial" charset="0"/>
              </a:rPr>
              <a:t> oversight board:</a:t>
            </a:r>
          </a:p>
          <a:p>
            <a:r>
              <a:rPr lang="en-US" sz="1000" dirty="0" smtClean="0">
                <a:latin typeface="Arial" charset="0"/>
              </a:rPr>
              <a:t>OAR DAA/Sandy MacDonald, co-chair</a:t>
            </a:r>
          </a:p>
          <a:p>
            <a:r>
              <a:rPr lang="en-US" sz="1000" dirty="0" smtClean="0">
                <a:latin typeface="Arial" charset="0"/>
              </a:rPr>
              <a:t>NWS AA/Jack Hayes, co-chair</a:t>
            </a:r>
          </a:p>
          <a:p>
            <a:r>
              <a:rPr lang="en-US" sz="1000" dirty="0" smtClean="0">
                <a:latin typeface="Arial" charset="0"/>
              </a:rPr>
              <a:t>NCEP/Louis </a:t>
            </a:r>
            <a:r>
              <a:rPr lang="en-US" sz="1000" dirty="0" err="1" smtClean="0">
                <a:latin typeface="Arial" charset="0"/>
              </a:rPr>
              <a:t>Uccellini</a:t>
            </a:r>
            <a:r>
              <a:rPr lang="en-US" sz="1000" dirty="0" smtClean="0">
                <a:latin typeface="Arial" charset="0"/>
              </a:rPr>
              <a:t>, </a:t>
            </a:r>
          </a:p>
          <a:p>
            <a:r>
              <a:rPr lang="en-US" sz="1000" dirty="0" smtClean="0">
                <a:latin typeface="Arial" charset="0"/>
              </a:rPr>
              <a:t>TPC/Bill Read, </a:t>
            </a:r>
          </a:p>
          <a:p>
            <a:r>
              <a:rPr lang="en-US" sz="1000" dirty="0" smtClean="0">
                <a:latin typeface="Arial" charset="0"/>
              </a:rPr>
              <a:t>NESDIS/Mark DeMaria,  </a:t>
            </a:r>
          </a:p>
          <a:p>
            <a:r>
              <a:rPr lang="en-US" sz="1000" dirty="0" smtClean="0">
                <a:latin typeface="Arial" charset="0"/>
              </a:rPr>
              <a:t>NOS/Jesse </a:t>
            </a:r>
            <a:r>
              <a:rPr lang="en-US" sz="1000" dirty="0" err="1" smtClean="0">
                <a:latin typeface="Arial" charset="0"/>
              </a:rPr>
              <a:t>Feyen</a:t>
            </a:r>
            <a:r>
              <a:rPr lang="en-US" sz="1000" dirty="0" smtClean="0">
                <a:latin typeface="Arial" charset="0"/>
              </a:rPr>
              <a:t>, </a:t>
            </a:r>
          </a:p>
          <a:p>
            <a:r>
              <a:rPr lang="en-US" sz="1000" dirty="0" smtClean="0">
                <a:latin typeface="Arial" charset="0"/>
              </a:rPr>
              <a:t>AOML/Bob Atlas</a:t>
            </a:r>
          </a:p>
          <a:p>
            <a:r>
              <a:rPr lang="en-US" sz="1000" dirty="0" smtClean="0">
                <a:latin typeface="Arial" charset="0"/>
              </a:rPr>
              <a:t>PPI/Paul </a:t>
            </a:r>
            <a:r>
              <a:rPr lang="en-US" sz="1000" dirty="0" err="1" smtClean="0">
                <a:latin typeface="Arial" charset="0"/>
              </a:rPr>
              <a:t>Doremus</a:t>
            </a:r>
            <a:endParaRPr lang="en-US" sz="1000" dirty="0" smtClean="0">
              <a:latin typeface="Arial" charset="0"/>
            </a:endParaRPr>
          </a:p>
          <a:p>
            <a:r>
              <a:rPr lang="en-US" sz="1000" dirty="0" smtClean="0">
                <a:latin typeface="Arial" charset="0"/>
              </a:rPr>
              <a:t>NMFS/Bonnie </a:t>
            </a:r>
            <a:r>
              <a:rPr lang="en-US" sz="1000" dirty="0" err="1" smtClean="0">
                <a:latin typeface="Arial" charset="0"/>
              </a:rPr>
              <a:t>Ponwith</a:t>
            </a:r>
            <a:r>
              <a:rPr lang="en-US" sz="1000" dirty="0" smtClean="0">
                <a:latin typeface="Arial" charset="0"/>
              </a:rPr>
              <a:t>, </a:t>
            </a:r>
          </a:p>
          <a:p>
            <a:r>
              <a:rPr lang="en-US" sz="1000" dirty="0" smtClean="0">
                <a:latin typeface="Arial" charset="0"/>
              </a:rPr>
              <a:t>NOS/Liz </a:t>
            </a:r>
            <a:r>
              <a:rPr lang="en-US" sz="1000" dirty="0" err="1" smtClean="0">
                <a:latin typeface="Arial" charset="0"/>
              </a:rPr>
              <a:t>Scheffler</a:t>
            </a:r>
            <a:r>
              <a:rPr lang="en-US" sz="1000" dirty="0" smtClean="0">
                <a:latin typeface="Arial" charset="0"/>
              </a:rPr>
              <a:t>, </a:t>
            </a:r>
          </a:p>
          <a:p>
            <a:r>
              <a:rPr lang="en-US" sz="1000" dirty="0" smtClean="0">
                <a:latin typeface="Arial" charset="0"/>
              </a:rPr>
              <a:t>NMAO-PM Aircraft/Mike</a:t>
            </a:r>
            <a:r>
              <a:rPr lang="en-US" sz="1000" baseline="0" dirty="0" smtClean="0">
                <a:latin typeface="Arial" charset="0"/>
              </a:rPr>
              <a:t> </a:t>
            </a:r>
            <a:r>
              <a:rPr lang="en-US" sz="1000" baseline="0" dirty="0" err="1" smtClean="0">
                <a:latin typeface="Arial" charset="0"/>
              </a:rPr>
              <a:t>Devany</a:t>
            </a:r>
            <a:endParaRPr lang="en-US" sz="1000" dirty="0" smtClean="0">
              <a:latin typeface="Arial" charset="0"/>
            </a:endParaRPr>
          </a:p>
          <a:p>
            <a:r>
              <a:rPr lang="en-US" sz="1000" dirty="0" smtClean="0">
                <a:latin typeface="Arial" charset="0"/>
              </a:rPr>
              <a:t>OFCM/Sam Williamson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charset="0"/>
              </a:rPr>
              <a:t>Executive Secretariat: OAR/</a:t>
            </a:r>
            <a:r>
              <a:rPr kumimoji="0" lang="en-GB" sz="2200" b="0" i="0" u="none" strike="noStrike" kern="0" cap="none" spc="0" normalizeH="0" baseline="0" noProof="0" dirty="0" smtClean="0">
                <a:ln>
                  <a:noFill/>
                </a:ln>
                <a:solidFill>
                  <a:srgbClr val="000000"/>
                </a:solidFill>
                <a:effectLst/>
                <a:uLnTx/>
                <a:uFillTx/>
                <a:latin typeface="Arial"/>
                <a:ea typeface="ＭＳ Ｐゴシック" pitchFamily="34" charset="-128"/>
                <a:cs typeface="ＭＳ Ｐゴシック" charset="-128"/>
              </a:rPr>
              <a:t>Brian </a:t>
            </a:r>
            <a:r>
              <a:rPr kumimoji="0" lang="en-GB" sz="2200" b="0" i="0" u="none" strike="noStrike" kern="0" cap="none" spc="0" normalizeH="0" baseline="0" noProof="0" dirty="0" err="1" smtClean="0">
                <a:ln>
                  <a:noFill/>
                </a:ln>
                <a:solidFill>
                  <a:srgbClr val="000000"/>
                </a:solidFill>
                <a:effectLst/>
                <a:uLnTx/>
                <a:uFillTx/>
                <a:latin typeface="Arial"/>
                <a:ea typeface="ＭＳ Ｐゴシック" pitchFamily="34" charset="-128"/>
                <a:cs typeface="ＭＳ Ｐゴシック" charset="-128"/>
              </a:rPr>
              <a:t>Ornsdorff</a:t>
            </a:r>
            <a:r>
              <a:rPr lang="en-US" sz="1000" dirty="0" smtClean="0">
                <a:latin typeface="Arial" charset="0"/>
              </a:rPr>
              <a:t> and NWS/</a:t>
            </a:r>
            <a:r>
              <a:rPr lang="en-US" sz="1000" dirty="0" err="1" smtClean="0">
                <a:latin typeface="Arial" charset="0"/>
              </a:rPr>
              <a:t>Nasheema</a:t>
            </a:r>
            <a:r>
              <a:rPr lang="en-US" sz="1000" baseline="0" dirty="0" smtClean="0">
                <a:latin typeface="Arial" charset="0"/>
              </a:rPr>
              <a:t> </a:t>
            </a:r>
            <a:r>
              <a:rPr lang="en-US" sz="1000" baseline="0" dirty="0" err="1" smtClean="0">
                <a:latin typeface="Arial" charset="0"/>
              </a:rPr>
              <a:t>Lett</a:t>
            </a:r>
            <a:endParaRPr lang="en-US" sz="1000" dirty="0" smtClean="0">
              <a:latin typeface="Arial" charset="0"/>
            </a:endParaRPr>
          </a:p>
        </p:txBody>
      </p:sp>
      <p:sp>
        <p:nvSpPr>
          <p:cNvPr id="39940" name="Slide Number Placeholder 3"/>
          <p:cNvSpPr>
            <a:spLocks noGrp="1"/>
          </p:cNvSpPr>
          <p:nvPr>
            <p:ph type="sldNum" sz="quarter" idx="5"/>
          </p:nvPr>
        </p:nvSpPr>
        <p:spPr/>
        <p:txBody>
          <a:bodyPr/>
          <a:lstStyle/>
          <a:p>
            <a:pPr>
              <a:defRPr/>
            </a:pPr>
            <a:fld id="{0A9D1155-A053-B149-817F-48BBD1DF8516}" type="slidenum">
              <a:rPr lang="en-US" smtClean="0"/>
              <a:pPr>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Successes</a:t>
            </a:r>
            <a:r>
              <a:rPr lang="en-US" baseline="0" dirty="0" smtClean="0"/>
              <a:t> to date shown in </a:t>
            </a:r>
            <a:r>
              <a:rPr lang="en-US" dirty="0" smtClean="0"/>
              <a:t>4 Red bullets/sub bullets are demonstrated in the 4 following slides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dirty="0" smtClean="0"/>
              <a:t>HFIP dedicated HPC for development/demonstration</a:t>
            </a:r>
            <a:r>
              <a:rPr lang="en-US" sz="1200" b="0" baseline="0" dirty="0" smtClean="0"/>
              <a:t> </a:t>
            </a:r>
            <a:r>
              <a:rPr lang="en-US" sz="1200" b="0" dirty="0" smtClean="0"/>
              <a:t>NOAA Jet system </a:t>
            </a:r>
            <a:r>
              <a:rPr lang="en-US" b="0" dirty="0" smtClean="0"/>
              <a:t>at ESRL in Boulder</a:t>
            </a:r>
          </a:p>
          <a:p>
            <a:r>
              <a:rPr lang="en-US" b="0" dirty="0" smtClean="0"/>
              <a:t>• “Jet” composed of 3 systems with a total of</a:t>
            </a:r>
            <a:r>
              <a:rPr lang="en-US" b="0" baseline="0" dirty="0" smtClean="0"/>
              <a:t> 22400 processors</a:t>
            </a:r>
            <a:endParaRPr lang="en-US" b="0" dirty="0" smtClean="0"/>
          </a:p>
          <a:p>
            <a:pPr eaLnBrk="1" fontAlgn="base" hangingPunct="1">
              <a:spcBef>
                <a:spcPct val="0"/>
              </a:spcBef>
              <a:spcAft>
                <a:spcPct val="0"/>
              </a:spcAft>
              <a:buFontTx/>
              <a:buChar char="•"/>
            </a:pPr>
            <a:r>
              <a:rPr lang="en-US" sz="1200" b="0" dirty="0" smtClean="0">
                <a:solidFill>
                  <a:srgbClr val="000000"/>
                </a:solidFill>
              </a:rPr>
              <a:t> “Jet” system performance in 2012</a:t>
            </a:r>
            <a:r>
              <a:rPr lang="en-US" sz="1200" b="0" baseline="0" dirty="0" smtClean="0">
                <a:solidFill>
                  <a:srgbClr val="000000"/>
                </a:solidFill>
              </a:rPr>
              <a:t> </a:t>
            </a:r>
            <a:r>
              <a:rPr lang="en-US" sz="1200" b="0" dirty="0" smtClean="0">
                <a:solidFill>
                  <a:srgbClr val="000000"/>
                </a:solidFill>
              </a:rPr>
              <a:t>is estimated at 235 </a:t>
            </a:r>
            <a:r>
              <a:rPr lang="en-US" sz="1200" b="0" dirty="0" err="1" smtClean="0">
                <a:solidFill>
                  <a:srgbClr val="000000"/>
                </a:solidFill>
              </a:rPr>
              <a:t>Tflops</a:t>
            </a:r>
            <a:endParaRPr lang="en-US" sz="1200" b="0" dirty="0" smtClean="0">
              <a:solidFill>
                <a:srgbClr val="000000"/>
              </a:solidFill>
            </a:endParaRPr>
          </a:p>
          <a:p>
            <a:pPr eaLnBrk="1" fontAlgn="base" hangingPunct="1">
              <a:spcBef>
                <a:spcPct val="0"/>
              </a:spcBef>
              <a:spcAft>
                <a:spcPct val="0"/>
              </a:spcAft>
              <a:buFontTx/>
              <a:buChar char="•"/>
            </a:pPr>
            <a:r>
              <a:rPr lang="en-US" sz="1200" dirty="0" smtClean="0">
                <a:solidFill>
                  <a:srgbClr val="000000"/>
                </a:solidFill>
              </a:rPr>
              <a:t> Current Operational Computing peaks at 73.6 </a:t>
            </a:r>
            <a:r>
              <a:rPr lang="en-US" sz="1200" dirty="0" err="1" smtClean="0">
                <a:solidFill>
                  <a:srgbClr val="000000"/>
                </a:solidFill>
              </a:rPr>
              <a:t>Tflops</a:t>
            </a:r>
            <a:r>
              <a:rPr lang="en-US" sz="1200" dirty="0" smtClean="0">
                <a:solidFill>
                  <a:srgbClr val="000000"/>
                </a:solidFill>
              </a:rPr>
              <a:t> and the new operational</a:t>
            </a:r>
            <a:r>
              <a:rPr lang="en-US" sz="1200" baseline="0" dirty="0" smtClean="0">
                <a:solidFill>
                  <a:srgbClr val="000000"/>
                </a:solidFill>
              </a:rPr>
              <a:t> development machine “</a:t>
            </a:r>
            <a:r>
              <a:rPr lang="en-US" sz="1200" baseline="0" dirty="0" err="1" smtClean="0">
                <a:solidFill>
                  <a:srgbClr val="000000"/>
                </a:solidFill>
              </a:rPr>
              <a:t>Zeu”s</a:t>
            </a:r>
            <a:r>
              <a:rPr lang="en-US" sz="1200" baseline="0" dirty="0" smtClean="0">
                <a:solidFill>
                  <a:srgbClr val="000000"/>
                </a:solidFill>
              </a:rPr>
              <a:t> is comparable to “Jet”</a:t>
            </a:r>
            <a:endParaRPr lang="en-US" sz="1200" dirty="0" smtClean="0">
              <a:solidFill>
                <a:srgbClr val="000000"/>
              </a:solidFill>
            </a:endParaRP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dirty="0" smtClean="0">
                <a:solidFill>
                  <a:srgbClr val="000000"/>
                </a:solidFill>
              </a:rPr>
              <a:t>Track Error of Models (2010-2011)</a:t>
            </a:r>
            <a:r>
              <a:rPr lang="en-US" sz="1400" b="0" baseline="0" dirty="0" smtClean="0">
                <a:solidFill>
                  <a:srgbClr val="000000"/>
                </a:solidFill>
              </a:rPr>
              <a:t> </a:t>
            </a:r>
            <a:r>
              <a:rPr lang="en-US" sz="1200" b="0" dirty="0" smtClean="0">
                <a:solidFill>
                  <a:srgbClr val="000000"/>
                </a:solidFill>
              </a:rPr>
              <a:t>(% Improvement over HFIP baseline – average</a:t>
            </a:r>
            <a:r>
              <a:rPr lang="en-US" sz="1200" b="0" baseline="0" dirty="0" smtClean="0">
                <a:solidFill>
                  <a:srgbClr val="000000"/>
                </a:solidFill>
              </a:rPr>
              <a:t> track error for three years of operational model guidance errors for 2006-2008 when HFIP began</a:t>
            </a:r>
            <a:r>
              <a:rPr lang="en-US" sz="1200" b="0" dirty="0" smtClean="0">
                <a:solidFill>
                  <a:srgbClr val="000000"/>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rgbClr val="000000"/>
                </a:solidFill>
              </a:rPr>
              <a:t>purples</a:t>
            </a:r>
            <a:r>
              <a:rPr lang="en-US" sz="1200" b="0" baseline="0" dirty="0" smtClean="0">
                <a:solidFill>
                  <a:srgbClr val="000000"/>
                </a:solidFill>
              </a:rPr>
              <a:t> are the operational regional models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0000"/>
                </a:solidFill>
              </a:rPr>
              <a:t>Greens represent the operational GFS and the HFIP GFS at lower resolution than the operational GFS but with ENKF data assimilation of central pressure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0000"/>
                </a:solidFill>
              </a:rPr>
              <a:t>Yellows (ECMWF) and browns (UKMET) are two of the better global models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0000"/>
                </a:solidFill>
              </a:rPr>
              <a:t>Orange is the best multi-model ensemble track guidance used by NHC</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0000"/>
                </a:solidFill>
              </a:rPr>
              <a:t>Dark orange is the Official NHC forecast error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rgbClr val="000000"/>
                </a:solidFill>
              </a:rPr>
              <a:t>Note that the HFIP GFS/EnKF model which is at ¼ the spatial resolution of ECMWF is competitive and also exceeds the 20% improvement goal of HFIP for 5 years.</a:t>
            </a:r>
            <a:endParaRPr lang="en-US" sz="1200" b="0" dirty="0" smtClean="0">
              <a:solidFill>
                <a:srgbClr val="000000"/>
              </a:solidFill>
            </a:endParaRPr>
          </a:p>
          <a:p>
            <a:endParaRPr lang="en-US"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70B9385-A3B6-D947-879B-98D4764AA788}" type="slidenum">
              <a:rPr lang="en-US">
                <a:latin typeface="Arial" charset="0"/>
                <a:ea typeface="ＭＳ Ｐゴシック" charset="-128"/>
                <a:cs typeface="ＭＳ Ｐゴシック" charset="-128"/>
              </a:rPr>
              <a:pPr/>
              <a:t>8</a:t>
            </a:fld>
            <a:endParaRPr lang="en-US">
              <a:latin typeface="Arial" charset="0"/>
              <a:ea typeface="ＭＳ Ｐゴシック" charset="-128"/>
              <a:cs typeface="ＭＳ Ｐゴシック" charset="-128"/>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64" tIns="46582" rIns="93164" bIns="46582"/>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dirty="0" smtClean="0">
                <a:solidFill>
                  <a:srgbClr val="000000"/>
                </a:solidFill>
              </a:rPr>
              <a:t>Intensity Error of Models for all cases (2009-2011) with airborne</a:t>
            </a:r>
            <a:r>
              <a:rPr lang="en-US" sz="1400" b="0" baseline="0" dirty="0" smtClean="0">
                <a:solidFill>
                  <a:srgbClr val="000000"/>
                </a:solidFill>
              </a:rPr>
              <a:t> Doppler data available from NOAA P-3s </a:t>
            </a:r>
            <a:r>
              <a:rPr lang="en-US" sz="1200" b="0" dirty="0" smtClean="0">
                <a:solidFill>
                  <a:srgbClr val="000000"/>
                </a:solidFill>
              </a:rPr>
              <a:t>(% Improvement over HFIP baseline – average</a:t>
            </a:r>
            <a:r>
              <a:rPr lang="en-US" sz="1200" b="0" baseline="0" dirty="0" smtClean="0">
                <a:solidFill>
                  <a:srgbClr val="000000"/>
                </a:solidFill>
              </a:rPr>
              <a:t> intensity error for three years of operational model guidance errors for 2006-2008 when HFIP began</a:t>
            </a:r>
            <a:r>
              <a:rPr lang="en-US" sz="1200" b="0" dirty="0" smtClean="0">
                <a:solidFill>
                  <a:srgbClr val="000000"/>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0000"/>
              </a:solidFill>
            </a:endParaRPr>
          </a:p>
          <a:p>
            <a:r>
              <a:rPr lang="en-US" sz="1200" b="0" dirty="0" smtClean="0">
                <a:solidFill>
                  <a:srgbClr val="000000"/>
                </a:solidFill>
                <a:latin typeface="Arial" charset="0"/>
              </a:rPr>
              <a:t>Black lines are the baseline intensity skill</a:t>
            </a:r>
            <a:r>
              <a:rPr lang="en-US" sz="1200" b="0" baseline="0" dirty="0" smtClean="0">
                <a:solidFill>
                  <a:srgbClr val="000000"/>
                </a:solidFill>
                <a:latin typeface="Arial" charset="0"/>
              </a:rPr>
              <a:t> (solid), 20%improvement threshold (large dash), and 50% improvement threshold (small dash)</a:t>
            </a:r>
          </a:p>
          <a:p>
            <a:r>
              <a:rPr lang="en-US" sz="1200" b="0" baseline="0" dirty="0" smtClean="0">
                <a:solidFill>
                  <a:schemeClr val="tx1"/>
                </a:solidFill>
                <a:latin typeface="Arial" charset="0"/>
              </a:rPr>
              <a:t>Green lines represent the average intensity errors for two different regional models: small dash - Advanced Research WRF or ARW used by the bulk of the research community; and solid - high-resolution research version of HWRF developed at HRD and transitioned to EMC for operational implementation this summer</a:t>
            </a:r>
          </a:p>
          <a:p>
            <a:r>
              <a:rPr lang="en-US" sz="1200" b="0" baseline="0" dirty="0" smtClean="0">
                <a:solidFill>
                  <a:schemeClr val="tx1"/>
                </a:solidFill>
                <a:latin typeface="Arial" charset="0"/>
              </a:rPr>
              <a:t>Red line is the average intensity error for the high-resolution research HWRF without the Doppler data</a:t>
            </a:r>
          </a:p>
          <a:p>
            <a:endParaRPr lang="en-US" sz="1200" b="0" baseline="0" dirty="0" smtClean="0">
              <a:solidFill>
                <a:schemeClr val="tx1"/>
              </a:solidFill>
              <a:latin typeface="Arial" charset="0"/>
            </a:endParaRPr>
          </a:p>
          <a:p>
            <a:r>
              <a:rPr lang="en-US" sz="1200" b="0" baseline="0" dirty="0" smtClean="0">
                <a:solidFill>
                  <a:schemeClr val="tx1"/>
                </a:solidFill>
                <a:latin typeface="Arial" charset="0"/>
              </a:rPr>
              <a:t>Note that from 36-96 h the average error is very close to or exceeding the 20% improvement threshold for HFIP at 5 years</a:t>
            </a:r>
          </a:p>
          <a:p>
            <a:r>
              <a:rPr lang="en-US" sz="1200" b="0" baseline="0" dirty="0" smtClean="0">
                <a:solidFill>
                  <a:schemeClr val="tx1"/>
                </a:solidFill>
                <a:latin typeface="Arial" charset="0"/>
              </a:rPr>
              <a:t>We are busily investigating the reason for lack of improved skill from 0-24 h when the data should have the most impact. We identified some model biases due to physical parameterizations which we are working with EMC to correct thanks to the ability to use observations to improve the initial conditions.</a:t>
            </a:r>
          </a:p>
          <a:p>
            <a:endParaRPr lang="en-US" sz="1200" b="0" baseline="0" dirty="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Genesis is critical to HFIP success as many hurricanes do not last 5-7 days so Genesis is critical</a:t>
            </a:r>
            <a:r>
              <a:rPr lang="en-US" baseline="0" dirty="0" smtClean="0"/>
              <a:t> to 5-7 day lead times</a:t>
            </a:r>
            <a:endParaRPr lang="en-US" dirty="0" smtClean="0"/>
          </a:p>
          <a:p>
            <a:endParaRPr lang="en-US" dirty="0" smtClean="0"/>
          </a:p>
          <a:p>
            <a:r>
              <a:rPr lang="en-US" dirty="0" smtClean="0"/>
              <a:t>In the case of Irene new</a:t>
            </a:r>
            <a:r>
              <a:rPr lang="en-US" baseline="0" dirty="0" smtClean="0"/>
              <a:t> tools to forecast genesis developed by HFIP using the HFIP global model ensembles from GFS/EnKF (30 members) and FIM (10 members) were able to detect and track the system that formed into Irene 5 days before it was named by NHC and 2 days before NHC declared it an INVEST area</a:t>
            </a:r>
          </a:p>
          <a:p>
            <a:endParaRPr lang="en-US" baseline="0" dirty="0" smtClean="0"/>
          </a:p>
          <a:p>
            <a:r>
              <a:rPr lang="en-US" baseline="0" dirty="0" smtClean="0"/>
              <a:t>Thin black lines are the disturbance tracks from each of the ensemble members, the small black dots the location of each of the ensemble members at 24 h intervals after the initial time, and the colored ellipses enclose 75% of the ensemble positions. Note that the ellipses elongate along track (reflecting speed uncertainty) in the early forecasts, and elongate perpendicular to the track (reflecting uncertainty in the storm turn to the N at the later forecast times. At day 3 &amp; 4 when the storm was named the uncertainty is the least.</a:t>
            </a:r>
          </a:p>
          <a:p>
            <a:endParaRPr lang="en-US" baseline="0" dirty="0" smtClean="0"/>
          </a:p>
          <a:p>
            <a:r>
              <a:rPr lang="en-US" baseline="0" dirty="0" smtClean="0"/>
              <a:t>The solid green line is the observed Best Track from NHC starting when the storm was named.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See 2011 Annual report - http://</a:t>
            </a:r>
            <a:r>
              <a:rPr lang="en-US" dirty="0" err="1" smtClean="0"/>
              <a:t>www.hfip.org</a:t>
            </a:r>
            <a:r>
              <a:rPr lang="en-US" dirty="0" smtClean="0"/>
              <a:t>/documents/03262012_2011_annual_report.pdf</a:t>
            </a:r>
          </a:p>
          <a:p>
            <a:r>
              <a:rPr lang="en-US" dirty="0" smtClean="0"/>
              <a:t>Also review paper submitted to Bulletin of the AMS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817_20110827-IreneLandfall-1145z-Vis_sm.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9" descr="Dept of Commerce Seal"/>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037263"/>
            <a:ext cx="825500" cy="820737"/>
          </a:xfrm>
          <a:prstGeom prst="rect">
            <a:avLst/>
          </a:prstGeom>
          <a:noFill/>
          <a:effectLst>
            <a:outerShdw blurRad="63500" dist="37026" dir="7998880" algn="ctr" rotWithShape="0">
              <a:schemeClr val="bg2">
                <a:alpha val="50000"/>
              </a:schemeClr>
            </a:outerShdw>
          </a:effectLst>
        </p:spPr>
      </p:pic>
      <p:pic>
        <p:nvPicPr>
          <p:cNvPr id="5" name="Picture 10" descr="NOAA"/>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8200" y="6065838"/>
            <a:ext cx="762000" cy="762000"/>
          </a:xfrm>
          <a:prstGeom prst="rect">
            <a:avLst/>
          </a:prstGeom>
          <a:noFill/>
          <a:effectLst>
            <a:outerShdw blurRad="63500" dist="37026" dir="7998880" algn="ctr" rotWithShape="0">
              <a:schemeClr val="bg2">
                <a:alpha val="50000"/>
              </a:schemeClr>
            </a:outerShdw>
          </a:effectLst>
        </p:spPr>
      </p:pic>
      <p:sp>
        <p:nvSpPr>
          <p:cNvPr id="39939" name="Rectangle 3"/>
          <p:cNvSpPr>
            <a:spLocks noGrp="1" noChangeArrowheads="1"/>
          </p:cNvSpPr>
          <p:nvPr>
            <p:ph type="subTitle" idx="1"/>
          </p:nvPr>
        </p:nvSpPr>
        <p:spPr>
          <a:xfrm>
            <a:off x="2743200" y="5029200"/>
            <a:ext cx="6400800" cy="1828800"/>
          </a:xfrm>
          <a:effectLst>
            <a:outerShdw blurRad="63500" dist="17961" dir="2700000" algn="ctr" rotWithShape="0">
              <a:schemeClr val="tx1">
                <a:alpha val="50000"/>
              </a:schemeClr>
            </a:outerShdw>
          </a:effectLst>
        </p:spPr>
        <p:txBody>
          <a:bodyPr lIns="182880"/>
          <a:lstStyle>
            <a:lvl1pPr algn="r">
              <a:lnSpc>
                <a:spcPct val="110000"/>
              </a:lnSpc>
              <a:spcBef>
                <a:spcPct val="0"/>
              </a:spcBef>
              <a:spcAft>
                <a:spcPct val="25000"/>
              </a:spcAft>
              <a:defRPr sz="1600">
                <a:solidFill>
                  <a:schemeClr val="bg1"/>
                </a:solidFill>
                <a:latin typeface="TradeGothicBoldCondTwenty" pitchFamily="2" charset="0"/>
              </a:defRPr>
            </a:lvl1pPr>
          </a:lstStyle>
          <a:p>
            <a:r>
              <a:rPr lang="en-US"/>
              <a:t>Click to edit Master subtitle style</a:t>
            </a:r>
          </a:p>
        </p:txBody>
      </p:sp>
      <p:sp>
        <p:nvSpPr>
          <p:cNvPr id="39938" name="Rectangle 2"/>
          <p:cNvSpPr>
            <a:spLocks noGrp="1" noChangeArrowheads="1"/>
          </p:cNvSpPr>
          <p:nvPr>
            <p:ph type="ctrTitle"/>
          </p:nvPr>
        </p:nvSpPr>
        <p:spPr>
          <a:xfrm>
            <a:off x="2895600" y="0"/>
            <a:ext cx="6248400" cy="2057400"/>
          </a:xfrm>
          <a:effectLst>
            <a:outerShdw blurRad="63500" dist="17961" dir="2700000" algn="ctr" rotWithShape="0">
              <a:schemeClr val="tx1">
                <a:alpha val="50000"/>
              </a:schemeClr>
            </a:outerShdw>
          </a:effectLst>
        </p:spPr>
        <p:txBody>
          <a:bodyPr lIns="274320" rIns="91440"/>
          <a:lstStyle>
            <a:lvl1pPr algn="r">
              <a:defRPr sz="6000">
                <a:latin typeface="TradeGothicBoldTwo" pitchFamily="2" charset="0"/>
              </a:defRPr>
            </a:lvl1pPr>
          </a:lstStyle>
          <a:p>
            <a:r>
              <a:rPr lang="en-US"/>
              <a:t>Click to edit Master title style</a:t>
            </a:r>
          </a:p>
        </p:txBody>
      </p:sp>
      <p:sp>
        <p:nvSpPr>
          <p:cNvPr id="6" name="TextBox 5"/>
          <p:cNvSpPr txBox="1"/>
          <p:nvPr userDrawn="1"/>
        </p:nvSpPr>
        <p:spPr>
          <a:xfrm>
            <a:off x="2983322" y="2855667"/>
            <a:ext cx="1128826" cy="523220"/>
          </a:xfrm>
          <a:prstGeom prst="rect">
            <a:avLst/>
          </a:prstGeom>
          <a:noFill/>
        </p:spPr>
        <p:txBody>
          <a:bodyPr wrap="square" rtlCol="0">
            <a:spAutoFit/>
          </a:bodyPr>
          <a:lstStyle/>
          <a:p>
            <a:pPr algn="ctr"/>
            <a:r>
              <a:rPr lang="en-US" sz="1400" dirty="0" smtClean="0">
                <a:solidFill>
                  <a:schemeClr val="bg1"/>
                </a:solidFill>
              </a:rPr>
              <a:t>Hurricane Irene</a:t>
            </a:r>
            <a:endParaRPr lang="en-US" sz="14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5240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jpeg"/><Relationship Id="rId17" Type="http://schemas.openxmlformats.org/officeDocument/2006/relationships/image" Target="../media/image5.jpeg"/><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p:nvPr userDrawn="1"/>
        </p:nvCxnSpPr>
        <p:spPr>
          <a:xfrm>
            <a:off x="531813" y="6646863"/>
            <a:ext cx="8112125" cy="1587"/>
          </a:xfrm>
          <a:prstGeom prst="line">
            <a:avLst/>
          </a:prstGeom>
          <a:ln/>
        </p:spPr>
        <p:style>
          <a:lnRef idx="2">
            <a:schemeClr val="accent2"/>
          </a:lnRef>
          <a:fillRef idx="0">
            <a:schemeClr val="accent2"/>
          </a:fillRef>
          <a:effectRef idx="1">
            <a:schemeClr val="accent2"/>
          </a:effectRef>
          <a:fontRef idx="minor">
            <a:schemeClr val="tx1"/>
          </a:fontRef>
        </p:style>
      </p:cxnSp>
      <p:sp>
        <p:nvSpPr>
          <p:cNvPr id="1027" name="Rectangle 2"/>
          <p:cNvSpPr>
            <a:spLocks noGrp="1" noChangeArrowheads="1"/>
          </p:cNvSpPr>
          <p:nvPr>
            <p:ph type="title"/>
          </p:nvPr>
        </p:nvSpPr>
        <p:spPr bwMode="auto">
          <a:xfrm>
            <a:off x="0" y="0"/>
            <a:ext cx="7696200" cy="13716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1516063"/>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7" descr="Dept of Commerce Seal"/>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5738" y="6630988"/>
            <a:ext cx="228600" cy="227012"/>
          </a:xfrm>
          <a:prstGeom prst="rect">
            <a:avLst/>
          </a:prstGeom>
          <a:noFill/>
          <a:ln w="9525">
            <a:noFill/>
            <a:miter lim="800000"/>
            <a:headEnd/>
            <a:tailEnd/>
          </a:ln>
        </p:spPr>
      </p:pic>
      <p:pic>
        <p:nvPicPr>
          <p:cNvPr id="1030" name="Picture 8" descr="NOAA"/>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6629400"/>
            <a:ext cx="228600" cy="228600"/>
          </a:xfrm>
          <a:prstGeom prst="rect">
            <a:avLst/>
          </a:prstGeom>
          <a:noFill/>
          <a:ln w="9525">
            <a:noFill/>
            <a:miter lim="800000"/>
            <a:headEnd/>
            <a:tailEnd/>
          </a:ln>
        </p:spPr>
      </p:pic>
      <p:sp>
        <p:nvSpPr>
          <p:cNvPr id="7" name="Rectangle 10"/>
          <p:cNvSpPr>
            <a:spLocks noChangeArrowheads="1"/>
          </p:cNvSpPr>
          <p:nvPr userDrawn="1"/>
        </p:nvSpPr>
        <p:spPr bwMode="auto">
          <a:xfrm>
            <a:off x="3378200" y="6350000"/>
            <a:ext cx="4498975" cy="546100"/>
          </a:xfrm>
          <a:prstGeom prst="rect">
            <a:avLst/>
          </a:prstGeom>
          <a:noFill/>
          <a:ln w="9525">
            <a:noFill/>
            <a:miter lim="800000"/>
            <a:headEnd/>
            <a:tailEnd/>
          </a:ln>
          <a:effectLst/>
        </p:spPr>
        <p:txBody>
          <a:bodyPr>
            <a:prstTxWarp prst="textNoShape">
              <a:avLst/>
            </a:prstTxWarp>
            <a:spAutoFit/>
          </a:bodyPr>
          <a:lstStyle/>
          <a:p>
            <a:pPr>
              <a:lnSpc>
                <a:spcPct val="125000"/>
              </a:lnSpc>
              <a:defRPr/>
            </a:pPr>
            <a:r>
              <a:rPr lang="en-US" sz="1200" b="1" dirty="0">
                <a:solidFill>
                  <a:schemeClr val="accent2"/>
                </a:solidFill>
              </a:rPr>
              <a:t>National Hurricane Forecast Improvement Project</a:t>
            </a:r>
            <a:r>
              <a:rPr lang="en-US" sz="1200" dirty="0">
                <a:solidFill>
                  <a:schemeClr val="accent2"/>
                </a:solidFill>
              </a:rPr>
              <a:t> </a:t>
            </a:r>
            <a:br>
              <a:rPr lang="en-US" sz="1200" dirty="0">
                <a:solidFill>
                  <a:schemeClr val="accent2"/>
                </a:solidFill>
              </a:rPr>
            </a:br>
            <a:r>
              <a:rPr lang="en-US" sz="1200" dirty="0">
                <a:solidFill>
                  <a:schemeClr val="accent2"/>
                </a:solidFill>
              </a:rPr>
              <a:t> </a:t>
            </a:r>
            <a:r>
              <a:rPr lang="en-US" sz="1100" i="1" dirty="0">
                <a:solidFill>
                  <a:schemeClr val="accent2"/>
                </a:solidFill>
              </a:rPr>
              <a:t>Meeting the Nation’s Needs</a:t>
            </a:r>
          </a:p>
        </p:txBody>
      </p:sp>
      <p:pic>
        <p:nvPicPr>
          <p:cNvPr id="9" name="Picture 19" descr="katrina"/>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28663" y="6400800"/>
            <a:ext cx="457200" cy="465138"/>
          </a:xfrm>
          <a:prstGeom prst="rect">
            <a:avLst/>
          </a:prstGeom>
          <a:noFill/>
          <a:ln w="57150">
            <a:noFill/>
            <a:miter lim="800000"/>
            <a:headEnd/>
            <a:tailEnd/>
          </a:ln>
          <a:effectLst>
            <a:outerShdw blurRad="63500" dist="38099" dir="2700000" algn="ctr" rotWithShape="0">
              <a:schemeClr val="bg1">
                <a:alpha val="74998"/>
              </a:schemeClr>
            </a:outerShdw>
          </a:effectLst>
        </p:spPr>
      </p:pic>
      <p:pic>
        <p:nvPicPr>
          <p:cNvPr id="10" name="Picture 20" descr="Hurricane_Hunte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739900" y="6400800"/>
            <a:ext cx="457200" cy="457200"/>
          </a:xfrm>
          <a:prstGeom prst="rect">
            <a:avLst/>
          </a:prstGeom>
          <a:noFill/>
          <a:ln w="57150">
            <a:noFill/>
            <a:miter lim="800000"/>
            <a:headEnd/>
            <a:tailEnd/>
          </a:ln>
          <a:effectLst>
            <a:outerShdw blurRad="63500" dist="38099" dir="2700000" algn="ctr" rotWithShape="0">
              <a:schemeClr val="bg1">
                <a:alpha val="74998"/>
              </a:schemeClr>
            </a:outerShdw>
          </a:effectLst>
        </p:spPr>
      </p:pic>
      <p:pic>
        <p:nvPicPr>
          <p:cNvPr id="11" name="Picture 21" descr="ivan4x4"/>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220788" y="6400800"/>
            <a:ext cx="457200" cy="457200"/>
          </a:xfrm>
          <a:prstGeom prst="rect">
            <a:avLst/>
          </a:prstGeom>
          <a:noFill/>
          <a:ln w="57150">
            <a:noFill/>
            <a:miter lim="800000"/>
            <a:headEnd/>
            <a:tailEnd/>
          </a:ln>
          <a:effectLst>
            <a:outerShdw blurRad="63500" dist="38099" dir="2700000" algn="ctr" rotWithShape="0">
              <a:schemeClr val="bg1">
                <a:alpha val="74998"/>
              </a:schemeClr>
            </a:outerShdw>
          </a:effectLst>
        </p:spPr>
      </p:pic>
      <p:sp>
        <p:nvSpPr>
          <p:cNvPr id="14" name="TextBox 13"/>
          <p:cNvSpPr txBox="1"/>
          <p:nvPr userDrawn="1"/>
        </p:nvSpPr>
        <p:spPr>
          <a:xfrm>
            <a:off x="7685088" y="6453188"/>
            <a:ext cx="1420812" cy="338137"/>
          </a:xfrm>
          <a:prstGeom prst="rect">
            <a:avLst/>
          </a:prstGeom>
          <a:noFill/>
        </p:spPr>
        <p:txBody>
          <a:bodyPr anchor="ctr">
            <a:spAutoFit/>
          </a:bodyPr>
          <a:lstStyle/>
          <a:p>
            <a:pPr algn="r">
              <a:defRPr/>
            </a:pPr>
            <a:fld id="{F4705DBA-87EF-CD41-B172-02CB07F22199}" type="slidenum">
              <a:rPr lang="en-US" sz="1600"/>
              <a:pPr algn="r">
                <a:defRPr/>
              </a:pPr>
              <a:t>‹#›</a:t>
            </a:fld>
            <a:endParaRPr lang="en-US" sz="1600" dirty="0"/>
          </a:p>
        </p:txBody>
      </p:sp>
      <p:sp>
        <p:nvSpPr>
          <p:cNvPr id="12" name="Rectangle 2"/>
          <p:cNvSpPr txBox="1">
            <a:spLocks noChangeArrowheads="1"/>
          </p:cNvSpPr>
          <p:nvPr userDrawn="1"/>
        </p:nvSpPr>
        <p:spPr bwMode="auto">
          <a:xfrm>
            <a:off x="0" y="0"/>
            <a:ext cx="9144000" cy="1295400"/>
          </a:xfrm>
          <a:prstGeom prst="rect">
            <a:avLst/>
          </a:prstGeom>
          <a:gradFill flip="none" rotWithShape="1">
            <a:gsLst>
              <a:gs pos="93000">
                <a:schemeClr val="accent2">
                  <a:lumMod val="60000"/>
                  <a:lumOff val="40000"/>
                </a:schemeClr>
              </a:gs>
              <a:gs pos="83000">
                <a:schemeClr val="accent2">
                  <a:lumMod val="75000"/>
                </a:schemeClr>
              </a:gs>
            </a:gsLst>
            <a:lin ang="0" scaled="1"/>
            <a:tileRect/>
          </a:gradFill>
          <a:ln w="9525">
            <a:noFill/>
            <a:miter lim="800000"/>
            <a:headEnd/>
            <a:tailEnd/>
          </a:ln>
          <a:effectLst>
            <a:outerShdw blurRad="63500" dist="17961" dir="2700000" algn="ctr" rotWithShape="0">
              <a:schemeClr val="bg1">
                <a:alpha val="74998"/>
              </a:schemeClr>
            </a:outerShdw>
          </a:effectLst>
        </p:spPr>
        <p:txBody>
          <a:bodyPr rIns="182880" anchor="ctr">
            <a:prstTxWarp prst="textNoShape">
              <a:avLst/>
            </a:prstTxWarp>
          </a:bodyPr>
          <a:lstStyle/>
          <a:p>
            <a:pPr eaLnBrk="0" hangingPunct="0">
              <a:lnSpc>
                <a:spcPct val="85000"/>
              </a:lnSpc>
              <a:defRPr/>
            </a:pPr>
            <a:endParaRPr lang="en-US" sz="5400" kern="0" dirty="0">
              <a:solidFill>
                <a:schemeClr val="bg1"/>
              </a:solidFill>
              <a:latin typeface="Arial"/>
              <a:cs typeface="ＭＳ Ｐゴシック" pitchFamily="-112" charset="-128"/>
            </a:endParaRPr>
          </a:p>
        </p:txBody>
      </p:sp>
      <p:pic>
        <p:nvPicPr>
          <p:cNvPr id="2" name="Picture 1" descr="Irene_cover.png"/>
          <p:cNvPicPr>
            <a:picLocks noChangeAspect="1"/>
          </p:cNvPicPr>
          <p:nvPr userDrawn="1"/>
        </p:nvPicPr>
        <p:blipFill>
          <a:blip r:embed="rId18" cstate="screen">
            <a:alphaModFix amt="65000"/>
            <a:extLst>
              <a:ext uri="{28A0092B-C50C-407E-A947-70E740481C1C}">
                <a14:useLocalDpi xmlns:a14="http://schemas.microsoft.com/office/drawing/2010/main"/>
              </a:ext>
            </a:extLst>
          </a:blip>
          <a:stretch>
            <a:fillRect/>
          </a:stretch>
        </p:blipFill>
        <p:spPr>
          <a:xfrm>
            <a:off x="7615049" y="0"/>
            <a:ext cx="1528951" cy="1333387"/>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4422"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iming>
    <p:tnLst>
      <p:par>
        <p:cTn xmlns:p14="http://schemas.microsoft.com/office/powerpoint/2010/main" id="1" dur="indefinite" restart="never" nodeType="tmRoot"/>
      </p:par>
    </p:tnLst>
  </p:timing>
  <p:hf hdr="0" dt="0"/>
  <p:txStyles>
    <p:title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p:titleStyle>
    <p:bodyStyle>
      <a:lvl1pPr marL="342900" indent="-342900" algn="l" rtl="0" eaLnBrk="0" fontAlgn="base" hangingPunct="0">
        <a:spcBef>
          <a:spcPct val="75000"/>
        </a:spcBef>
        <a:spcAft>
          <a:spcPct val="0"/>
        </a:spcAft>
        <a:defRPr sz="2800">
          <a:solidFill>
            <a:schemeClr val="tx1"/>
          </a:solidFill>
          <a:latin typeface="Arial"/>
          <a:ea typeface="ＭＳ Ｐゴシック" charset="-128"/>
          <a:cs typeface="ＭＳ Ｐゴシック" pitchFamily="-112" charset="-128"/>
        </a:defRPr>
      </a:lvl1pPr>
      <a:lvl2pPr marL="514350" indent="-285750" algn="l" rtl="0" eaLnBrk="0" fontAlgn="base" hangingPunct="0">
        <a:spcBef>
          <a:spcPct val="0"/>
        </a:spcBef>
        <a:spcAft>
          <a:spcPct val="0"/>
        </a:spcAft>
        <a:buClr>
          <a:schemeClr val="accent2"/>
        </a:buClr>
        <a:buFont typeface="Arial" charset="0"/>
        <a:buChar char="•"/>
        <a:defRPr sz="2400">
          <a:solidFill>
            <a:schemeClr val="tx1"/>
          </a:solidFill>
          <a:latin typeface="Arial"/>
          <a:ea typeface="ＭＳ Ｐゴシック" pitchFamily="-112" charset="-128"/>
          <a:cs typeface="ＭＳ Ｐゴシック" pitchFamily="-112" charset="-128"/>
        </a:defRPr>
      </a:lvl2pPr>
      <a:lvl3pPr marL="914400" indent="-228600" algn="l" rtl="0" eaLnBrk="0" fontAlgn="base" hangingPunct="0">
        <a:spcBef>
          <a:spcPct val="20000"/>
        </a:spcBef>
        <a:spcAft>
          <a:spcPct val="0"/>
        </a:spcAft>
        <a:buClr>
          <a:srgbClr val="3333FF"/>
        </a:buClr>
        <a:buSzPct val="95000"/>
        <a:buFont typeface="Courier New" charset="0"/>
        <a:buChar char="o"/>
        <a:defRPr sz="2000">
          <a:solidFill>
            <a:schemeClr val="tx1"/>
          </a:solidFill>
          <a:latin typeface="Arial"/>
          <a:ea typeface="ＭＳ Ｐゴシック" pitchFamily="-112" charset="-128"/>
          <a:cs typeface="ＭＳ Ｐゴシック" pitchFamily="-112" charset="-128"/>
        </a:defRPr>
      </a:lvl3pPr>
      <a:lvl4pPr marL="1371600" indent="-228600" algn="l" rtl="0" eaLnBrk="0" fontAlgn="base" hangingPunct="0">
        <a:spcBef>
          <a:spcPct val="20000"/>
        </a:spcBef>
        <a:spcAft>
          <a:spcPct val="0"/>
        </a:spcAft>
        <a:buChar char="–"/>
        <a:defRPr>
          <a:solidFill>
            <a:schemeClr val="tx1"/>
          </a:solidFill>
          <a:latin typeface="Arial"/>
          <a:ea typeface="ＭＳ Ｐゴシック" pitchFamily="-112" charset="-128"/>
          <a:cs typeface="ＭＳ Ｐゴシック" pitchFamily="-112" charset="-128"/>
        </a:defRPr>
      </a:lvl4pPr>
      <a:lvl5pPr marL="1828800" indent="-228600" algn="l" rtl="0" eaLnBrk="0" fontAlgn="base" hangingPunct="0">
        <a:spcBef>
          <a:spcPct val="20000"/>
        </a:spcBef>
        <a:spcAft>
          <a:spcPct val="0"/>
        </a:spcAft>
        <a:buChar char="»"/>
        <a:defRPr>
          <a:solidFill>
            <a:schemeClr val="tx1"/>
          </a:solidFill>
          <a:latin typeface="Arial"/>
          <a:ea typeface="ＭＳ Ｐゴシック" pitchFamily="-112" charset="-128"/>
          <a:cs typeface="ＭＳ Ｐゴシック" pitchFamily="-112" charset="-128"/>
        </a:defRPr>
      </a:lvl5pPr>
      <a:lvl6pPr marL="22860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6pPr>
      <a:lvl7pPr marL="27432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7pPr>
      <a:lvl8pPr marL="32004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8pPr>
      <a:lvl9pPr marL="36576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60" name="Rectangle 12"/>
          <p:cNvSpPr>
            <a:spLocks noGrp="1" noChangeArrowheads="1"/>
          </p:cNvSpPr>
          <p:nvPr>
            <p:ph type="subTitle" idx="1"/>
          </p:nvPr>
        </p:nvSpPr>
        <p:spPr>
          <a:xfrm>
            <a:off x="1976438" y="5488215"/>
            <a:ext cx="7116762" cy="1318986"/>
          </a:xfrm>
          <a:effectLst>
            <a:outerShdw blurRad="50800" dist="38100" dir="2700000">
              <a:srgbClr val="000000">
                <a:alpha val="43000"/>
              </a:srgbClr>
            </a:outerShdw>
          </a:effectLst>
        </p:spPr>
        <p:txBody>
          <a:bodyPr/>
          <a:lstStyle/>
          <a:p>
            <a:pPr marL="0" indent="0" eaLnBrk="1" hangingPunct="1">
              <a:lnSpc>
                <a:spcPct val="100000"/>
              </a:lnSpc>
              <a:spcAft>
                <a:spcPct val="0"/>
              </a:spcAft>
              <a:defRPr/>
            </a:pPr>
            <a:r>
              <a:rPr lang="en-US" sz="2200" b="1" dirty="0">
                <a:effectLst>
                  <a:outerShdw blurRad="50800" dist="38100" dir="2700000" algn="tl" rotWithShape="0">
                    <a:srgbClr val="000000">
                      <a:alpha val="43000"/>
                    </a:srgbClr>
                  </a:outerShdw>
                </a:effectLst>
                <a:latin typeface="Arial"/>
                <a:ea typeface="Arial" pitchFamily="-111" charset="0"/>
                <a:cs typeface="Arial"/>
              </a:rPr>
              <a:t>Frank </a:t>
            </a:r>
            <a:r>
              <a:rPr lang="en-US" sz="2200" b="1" dirty="0" smtClean="0">
                <a:effectLst>
                  <a:outerShdw blurRad="50800" dist="38100" dir="2700000" algn="tl" rotWithShape="0">
                    <a:srgbClr val="000000">
                      <a:alpha val="43000"/>
                    </a:srgbClr>
                  </a:outerShdw>
                </a:effectLst>
                <a:latin typeface="Arial"/>
                <a:ea typeface="Arial" pitchFamily="-111" charset="0"/>
                <a:cs typeface="Arial"/>
              </a:rPr>
              <a:t>Marks</a:t>
            </a:r>
          </a:p>
          <a:p>
            <a:pPr marL="0" indent="0" eaLnBrk="1" hangingPunct="1">
              <a:lnSpc>
                <a:spcPct val="100000"/>
              </a:lnSpc>
              <a:spcAft>
                <a:spcPct val="0"/>
              </a:spcAft>
              <a:defRPr/>
            </a:pPr>
            <a:r>
              <a:rPr lang="en-US" sz="2200" b="1" dirty="0" smtClean="0">
                <a:effectLst>
                  <a:outerShdw blurRad="50800" dist="38100" dir="2700000" algn="tl" rotWithShape="0">
                    <a:srgbClr val="000000">
                      <a:alpha val="43000"/>
                    </a:srgbClr>
                  </a:outerShdw>
                </a:effectLst>
                <a:latin typeface="Arial"/>
                <a:ea typeface="Arial" pitchFamily="-111" charset="0"/>
                <a:cs typeface="Arial"/>
              </a:rPr>
              <a:t>NOAA/AOML Hurricane Research Division</a:t>
            </a:r>
            <a:r>
              <a:rPr lang="en-US" sz="2000" b="1" dirty="0" smtClean="0">
                <a:effectLst>
                  <a:outerShdw blurRad="50800" dist="38100" dir="2700000" algn="tl" rotWithShape="0">
                    <a:srgbClr val="000000">
                      <a:alpha val="43000"/>
                    </a:srgbClr>
                  </a:outerShdw>
                </a:effectLst>
                <a:latin typeface="Arial"/>
                <a:ea typeface="Arial" pitchFamily="-111" charset="0"/>
                <a:cs typeface="Arial"/>
              </a:rPr>
              <a:t/>
            </a:r>
            <a:br>
              <a:rPr lang="en-US" sz="2000" b="1" dirty="0" smtClean="0">
                <a:effectLst>
                  <a:outerShdw blurRad="50800" dist="38100" dir="2700000" algn="tl" rotWithShape="0">
                    <a:srgbClr val="000000">
                      <a:alpha val="43000"/>
                    </a:srgbClr>
                  </a:outerShdw>
                </a:effectLst>
                <a:latin typeface="Arial"/>
                <a:ea typeface="Arial" pitchFamily="-111" charset="0"/>
                <a:cs typeface="Arial"/>
              </a:rPr>
            </a:br>
            <a:r>
              <a:rPr lang="en-US" sz="2000" b="1" dirty="0">
                <a:effectLst>
                  <a:outerShdw blurRad="50800" dist="38100" dir="2700000" algn="tl" rotWithShape="0">
                    <a:srgbClr val="000000">
                      <a:alpha val="43000"/>
                    </a:srgbClr>
                  </a:outerShdw>
                </a:effectLst>
                <a:latin typeface="Arial"/>
                <a:ea typeface="Arial" pitchFamily="-111" charset="0"/>
                <a:cs typeface="Arial"/>
              </a:rPr>
              <a:t> NOAA HFIP </a:t>
            </a:r>
            <a:r>
              <a:rPr lang="en-US" sz="2000" b="1" dirty="0" smtClean="0">
                <a:effectLst>
                  <a:outerShdw blurRad="50800" dist="38100" dir="2700000" algn="tl" rotWithShape="0">
                    <a:srgbClr val="000000">
                      <a:alpha val="43000"/>
                    </a:srgbClr>
                  </a:outerShdw>
                </a:effectLst>
                <a:latin typeface="Arial"/>
                <a:ea typeface="Arial" pitchFamily="-111" charset="0"/>
                <a:cs typeface="Arial"/>
              </a:rPr>
              <a:t>Research Lead</a:t>
            </a:r>
          </a:p>
          <a:p>
            <a:pPr marL="0" indent="0" eaLnBrk="1" hangingPunct="1">
              <a:lnSpc>
                <a:spcPct val="100000"/>
              </a:lnSpc>
              <a:spcAft>
                <a:spcPct val="0"/>
              </a:spcAft>
              <a:defRPr/>
            </a:pPr>
            <a:r>
              <a:rPr lang="en-US" sz="1800" b="1" dirty="0" smtClean="0">
                <a:effectLst>
                  <a:outerShdw blurRad="50800" dist="38100" dir="2700000" algn="tl" rotWithShape="0">
                    <a:srgbClr val="000000">
                      <a:alpha val="43000"/>
                    </a:srgbClr>
                  </a:outerShdw>
                </a:effectLst>
                <a:latin typeface="Arial"/>
                <a:ea typeface="Arial" pitchFamily="-111" charset="0"/>
                <a:cs typeface="Arial"/>
              </a:rPr>
              <a:t>1 May 2012</a:t>
            </a:r>
            <a:endParaRPr lang="en-US" sz="1800" b="1" dirty="0">
              <a:effectLst>
                <a:outerShdw blurRad="50800" dist="38100" dir="2700000" algn="tl" rotWithShape="0">
                  <a:srgbClr val="000000">
                    <a:alpha val="43000"/>
                  </a:srgbClr>
                </a:outerShdw>
              </a:effectLst>
              <a:latin typeface="Arial"/>
              <a:ea typeface="Arial" pitchFamily="-111" charset="0"/>
              <a:cs typeface="Arial"/>
            </a:endParaRPr>
          </a:p>
        </p:txBody>
      </p:sp>
      <p:sp>
        <p:nvSpPr>
          <p:cNvPr id="15367" name="Rectangle 7"/>
          <p:cNvSpPr>
            <a:spLocks noGrp="1" noChangeArrowheads="1"/>
          </p:cNvSpPr>
          <p:nvPr>
            <p:ph type="title" idx="4294967295"/>
          </p:nvPr>
        </p:nvSpPr>
        <p:spPr>
          <a:xfrm>
            <a:off x="4170363" y="50800"/>
            <a:ext cx="4910137" cy="2501900"/>
          </a:xfrm>
          <a:effectLst>
            <a:outerShdw blurRad="63500" dist="107763" dir="2700000" algn="ctr" rotWithShape="0">
              <a:schemeClr val="tx1">
                <a:alpha val="74998"/>
              </a:schemeClr>
            </a:outerShdw>
          </a:effectLst>
        </p:spPr>
        <p:txBody>
          <a:bodyPr/>
          <a:lstStyle/>
          <a:p>
            <a:pPr algn="r">
              <a:defRPr/>
            </a:pPr>
            <a:r>
              <a:rPr lang="en-US" sz="4800">
                <a:ea typeface="Calibri" charset="0"/>
                <a:cs typeface="Arial"/>
              </a:rPr>
              <a:t>NOAA Hurricane Forecast Improvement Project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84414" y="1373414"/>
            <a:ext cx="8229600" cy="5105400"/>
          </a:xfrm>
        </p:spPr>
        <p:txBody>
          <a:bodyPr/>
          <a:lstStyle/>
          <a:p>
            <a:pPr marL="457200" indent="-457200">
              <a:buFont typeface="Arial"/>
              <a:buChar char="•"/>
            </a:pPr>
            <a:r>
              <a:rPr lang="en-US" sz="2800" dirty="0" smtClean="0"/>
              <a:t>Operational high performance computing resources – capacities and capabilities to meet HFIP goals</a:t>
            </a:r>
            <a:endParaRPr lang="en-US" sz="1000" dirty="0" smtClean="0"/>
          </a:p>
          <a:p>
            <a:pPr marL="457200" indent="-457200">
              <a:buFont typeface="Arial"/>
              <a:buChar char="•"/>
            </a:pPr>
            <a:r>
              <a:rPr lang="en-US" sz="2800" dirty="0" smtClean="0"/>
              <a:t>Appropriate physics packages, initialization for high resolution (1-3 km) regional models</a:t>
            </a:r>
            <a:endParaRPr lang="en-US" sz="1000" dirty="0" smtClean="0"/>
          </a:p>
          <a:p>
            <a:pPr marL="457200" indent="-457200">
              <a:buFont typeface="Arial"/>
              <a:buChar char="•"/>
            </a:pPr>
            <a:r>
              <a:rPr lang="en-US" sz="2800" dirty="0" smtClean="0"/>
              <a:t>Improved observing strategies for hurricane core and near storm environment – </a:t>
            </a:r>
          </a:p>
          <a:p>
            <a:pPr lvl="2"/>
            <a:r>
              <a:rPr lang="en-US" sz="2000" dirty="0" smtClean="0">
                <a:ea typeface="ＭＳ Ｐゴシック" pitchFamily="34" charset="-128"/>
              </a:rPr>
              <a:t>Better use of satellite data at resolutions appropriate for hurricane</a:t>
            </a:r>
          </a:p>
          <a:p>
            <a:pPr lvl="2"/>
            <a:r>
              <a:rPr lang="en-US" sz="2000" dirty="0" smtClean="0">
                <a:ea typeface="ＭＳ Ｐゴシック" pitchFamily="34" charset="-128"/>
              </a:rPr>
              <a:t>Aircraft/UAV data</a:t>
            </a:r>
          </a:p>
          <a:p>
            <a:pPr marL="457200" indent="-457200">
              <a:buFont typeface="Arial"/>
              <a:buChar char="•"/>
            </a:pPr>
            <a:endParaRPr lang="en-US" dirty="0" smtClean="0"/>
          </a:p>
        </p:txBody>
      </p:sp>
      <p:sp>
        <p:nvSpPr>
          <p:cNvPr id="56323" name="Title 1"/>
          <p:cNvSpPr>
            <a:spLocks noGrp="1"/>
          </p:cNvSpPr>
          <p:nvPr>
            <p:ph type="title"/>
          </p:nvPr>
        </p:nvSpPr>
        <p:spPr>
          <a:xfrm>
            <a:off x="0" y="0"/>
            <a:ext cx="8229600" cy="1288143"/>
          </a:xfrm>
        </p:spPr>
        <p:txBody>
          <a:bodyPr/>
          <a:lstStyle/>
          <a:p>
            <a:r>
              <a:rPr lang="en-US" dirty="0" smtClean="0">
                <a:latin typeface="+mj-lt"/>
              </a:rPr>
              <a:t>Ongoing Challenges</a:t>
            </a:r>
            <a:endParaRPr lang="en-US" sz="4800" dirty="0" smtClean="0">
              <a:latin typeface="+mj-lt"/>
            </a:endParaRPr>
          </a:p>
        </p:txBody>
      </p:sp>
    </p:spTree>
    <p:extLst>
      <p:ext uri="{BB962C8B-B14F-4D97-AF65-F5344CB8AC3E}">
        <p14:creationId xmlns:p14="http://schemas.microsoft.com/office/powerpoint/2010/main" val="19890031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0"/>
            <a:ext cx="8686800" cy="1297214"/>
          </a:xfrm>
        </p:spPr>
        <p:txBody>
          <a:bodyPr/>
          <a:lstStyle/>
          <a:p>
            <a:pPr eaLnBrk="1" hangingPunct="1"/>
            <a:r>
              <a:rPr lang="en-US" dirty="0" smtClean="0">
                <a:latin typeface="Calibri"/>
                <a:ea typeface="ＭＳ Ｐゴシック" charset="-128"/>
                <a:cs typeface="Calibri"/>
              </a:rPr>
              <a:t>HFIP Research Priorities</a:t>
            </a:r>
            <a:endParaRPr lang="en-US" dirty="0">
              <a:latin typeface="Calibri"/>
              <a:ea typeface="ＭＳ Ｐゴシック" charset="-128"/>
              <a:cs typeface="Calibri"/>
            </a:endParaRPr>
          </a:p>
        </p:txBody>
      </p:sp>
      <p:sp>
        <p:nvSpPr>
          <p:cNvPr id="33796" name="Rectangle 3"/>
          <p:cNvSpPr>
            <a:spLocks noGrp="1" noChangeArrowheads="1"/>
          </p:cNvSpPr>
          <p:nvPr>
            <p:ph type="body" idx="1"/>
          </p:nvPr>
        </p:nvSpPr>
        <p:spPr>
          <a:xfrm>
            <a:off x="466081" y="1310863"/>
            <a:ext cx="8272728" cy="5008914"/>
          </a:xfrm>
        </p:spPr>
        <p:txBody>
          <a:bodyPr/>
          <a:lstStyle/>
          <a:p>
            <a:pPr marL="457200" indent="-457200" eaLnBrk="1" hangingPunct="1">
              <a:spcBef>
                <a:spcPts val="600"/>
              </a:spcBef>
              <a:buFont typeface="+mj-lt"/>
              <a:buAutoNum type="arabicPeriod"/>
            </a:pPr>
            <a:r>
              <a:rPr lang="en-US" sz="2000" dirty="0">
                <a:latin typeface="Calibri"/>
                <a:ea typeface="ＭＳ Ｐゴシック" charset="-128"/>
                <a:cs typeface="Calibri"/>
              </a:rPr>
              <a:t>Advancement in DA </a:t>
            </a:r>
            <a:r>
              <a:rPr lang="en-US" sz="2000" dirty="0" smtClean="0">
                <a:latin typeface="Calibri"/>
                <a:ea typeface="ＭＳ Ｐゴシック" charset="-128"/>
                <a:cs typeface="Calibri"/>
              </a:rPr>
              <a:t>techniques</a:t>
            </a:r>
          </a:p>
          <a:p>
            <a:pPr marL="798512" indent="-457200" eaLnBrk="1" hangingPunct="1">
              <a:spcBef>
                <a:spcPts val="600"/>
              </a:spcBef>
              <a:buFont typeface="Arial"/>
              <a:buChar char="•"/>
            </a:pPr>
            <a:r>
              <a:rPr lang="en-US" sz="2000" b="1" dirty="0" smtClean="0">
                <a:latin typeface="Calibri"/>
                <a:cs typeface="Calibri"/>
              </a:rPr>
              <a:t>Techniques </a:t>
            </a:r>
            <a:r>
              <a:rPr lang="en-US" sz="2000" b="1" dirty="0">
                <a:latin typeface="Calibri"/>
                <a:cs typeface="Calibri"/>
              </a:rPr>
              <a:t>to maximize the usefulness of </a:t>
            </a:r>
            <a:r>
              <a:rPr lang="en-US" sz="2000" b="1" dirty="0" smtClean="0">
                <a:latin typeface="Calibri"/>
                <a:cs typeface="Calibri"/>
              </a:rPr>
              <a:t>observations</a:t>
            </a:r>
          </a:p>
          <a:p>
            <a:pPr marL="798512" lvl="1" indent="-457200" eaLnBrk="1" hangingPunct="1">
              <a:spcBef>
                <a:spcPts val="600"/>
              </a:spcBef>
              <a:buClrTx/>
              <a:buFont typeface="Arial"/>
              <a:buChar char="•"/>
            </a:pPr>
            <a:r>
              <a:rPr lang="en-US" sz="2000" b="1" dirty="0">
                <a:latin typeface="Calibri"/>
                <a:cs typeface="Calibri"/>
              </a:rPr>
              <a:t>Identification and analyses of sources of model </a:t>
            </a:r>
            <a:r>
              <a:rPr lang="en-US" sz="2000" b="1" dirty="0" smtClean="0">
                <a:latin typeface="Calibri"/>
                <a:cs typeface="Calibri"/>
              </a:rPr>
              <a:t>errors</a:t>
            </a:r>
            <a:endParaRPr lang="en-US" sz="2000" b="1" dirty="0">
              <a:latin typeface="Calibri"/>
              <a:cs typeface="Calibri"/>
            </a:endParaRPr>
          </a:p>
          <a:p>
            <a:pPr marL="457200" indent="-457200" eaLnBrk="1" hangingPunct="1">
              <a:spcBef>
                <a:spcPts val="600"/>
              </a:spcBef>
              <a:buFont typeface="+mj-lt"/>
              <a:buAutoNum type="arabicPeriod" startAt="2"/>
            </a:pPr>
            <a:r>
              <a:rPr lang="en-US" sz="2000" dirty="0" smtClean="0">
                <a:latin typeface="Calibri"/>
                <a:ea typeface="ＭＳ Ｐゴシック" charset="-128"/>
                <a:cs typeface="Calibri"/>
              </a:rPr>
              <a:t>Physics </a:t>
            </a:r>
            <a:r>
              <a:rPr lang="en-US" sz="2000" dirty="0">
                <a:latin typeface="Calibri"/>
                <a:ea typeface="ＭＳ Ｐゴシック" charset="-128"/>
                <a:cs typeface="Calibri"/>
              </a:rPr>
              <a:t>Advancements</a:t>
            </a:r>
          </a:p>
          <a:p>
            <a:pPr marL="801688" lvl="1" indent="-457200" eaLnBrk="1" hangingPunct="1">
              <a:spcBef>
                <a:spcPts val="600"/>
              </a:spcBef>
            </a:pPr>
            <a:r>
              <a:rPr lang="en-US" sz="2000" b="1" dirty="0" smtClean="0">
                <a:latin typeface="Calibri"/>
                <a:cs typeface="Calibri"/>
              </a:rPr>
              <a:t>Air</a:t>
            </a:r>
            <a:r>
              <a:rPr lang="en-US" sz="2000" b="1" dirty="0">
                <a:latin typeface="Calibri"/>
                <a:cs typeface="Calibri"/>
              </a:rPr>
              <a:t>-sea </a:t>
            </a:r>
            <a:r>
              <a:rPr lang="en-US" sz="2000" b="1" dirty="0" smtClean="0">
                <a:latin typeface="Calibri"/>
                <a:cs typeface="Calibri"/>
              </a:rPr>
              <a:t>and </a:t>
            </a:r>
            <a:r>
              <a:rPr lang="en-US" sz="2000" b="1" dirty="0">
                <a:latin typeface="Calibri"/>
                <a:cs typeface="Calibri"/>
              </a:rPr>
              <a:t>BL </a:t>
            </a:r>
            <a:r>
              <a:rPr lang="en-US" sz="2000" b="1" dirty="0" smtClean="0">
                <a:latin typeface="Calibri"/>
                <a:cs typeface="Calibri"/>
              </a:rPr>
              <a:t>processes</a:t>
            </a:r>
          </a:p>
          <a:p>
            <a:pPr marL="801688" lvl="1" indent="-457200" eaLnBrk="1" hangingPunct="1">
              <a:spcBef>
                <a:spcPts val="600"/>
              </a:spcBef>
            </a:pPr>
            <a:r>
              <a:rPr lang="en-US" sz="2000" b="1" dirty="0">
                <a:latin typeface="Calibri"/>
                <a:cs typeface="Calibri"/>
              </a:rPr>
              <a:t>Microphysical/aerosol/radiation </a:t>
            </a:r>
            <a:r>
              <a:rPr lang="en-US" sz="2000" b="1" dirty="0" smtClean="0">
                <a:latin typeface="Calibri"/>
                <a:cs typeface="Calibri"/>
              </a:rPr>
              <a:t>processes</a:t>
            </a:r>
            <a:endParaRPr lang="en-US" sz="2000" b="1" dirty="0">
              <a:latin typeface="Calibri"/>
              <a:cs typeface="Calibri"/>
            </a:endParaRPr>
          </a:p>
          <a:p>
            <a:pPr marL="346075" indent="-346075" eaLnBrk="1" hangingPunct="1">
              <a:spcBef>
                <a:spcPts val="600"/>
              </a:spcBef>
              <a:buFont typeface="+mj-lt"/>
              <a:buAutoNum type="arabicPeriod" startAt="2"/>
            </a:pPr>
            <a:r>
              <a:rPr lang="en-US" sz="2000" dirty="0" smtClean="0">
                <a:latin typeface="Calibri"/>
                <a:ea typeface="ＭＳ Ｐゴシック" charset="-128"/>
                <a:cs typeface="Calibri"/>
              </a:rPr>
              <a:t>Advanced </a:t>
            </a:r>
            <a:r>
              <a:rPr lang="en-US" sz="2000" dirty="0">
                <a:latin typeface="Calibri"/>
                <a:ea typeface="ＭＳ Ｐゴシック" charset="-128"/>
                <a:cs typeface="Calibri"/>
              </a:rPr>
              <a:t>model diagnostic techniques</a:t>
            </a:r>
          </a:p>
          <a:p>
            <a:pPr marL="801688" lvl="1" indent="-457200" eaLnBrk="1" hangingPunct="1">
              <a:spcBef>
                <a:spcPts val="600"/>
              </a:spcBef>
            </a:pPr>
            <a:r>
              <a:rPr lang="en-US" sz="2000" b="1" dirty="0">
                <a:latin typeface="Calibri"/>
                <a:cs typeface="Calibri"/>
              </a:rPr>
              <a:t>A</a:t>
            </a:r>
            <a:r>
              <a:rPr lang="en-US" sz="2000" b="1" dirty="0" smtClean="0">
                <a:latin typeface="Calibri"/>
                <a:cs typeface="Calibri"/>
              </a:rPr>
              <a:t>nalyses and forecast of vortex low-order wavenumber evolution</a:t>
            </a:r>
          </a:p>
          <a:p>
            <a:pPr marL="801688" lvl="1" indent="-457200" eaLnBrk="1" hangingPunct="1">
              <a:spcBef>
                <a:spcPts val="600"/>
              </a:spcBef>
            </a:pPr>
            <a:r>
              <a:rPr lang="en-US" sz="2000" b="1" dirty="0">
                <a:latin typeface="Calibri"/>
                <a:cs typeface="Calibri"/>
              </a:rPr>
              <a:t>Analyses and forecast of large-scale and hurricane environment </a:t>
            </a:r>
            <a:r>
              <a:rPr lang="en-US" sz="2000" b="1" dirty="0" smtClean="0">
                <a:latin typeface="Calibri"/>
                <a:cs typeface="Calibri"/>
              </a:rPr>
              <a:t>evolution (e.g. shear/track)</a:t>
            </a:r>
            <a:endParaRPr lang="en-US" sz="2000" b="1" dirty="0">
              <a:latin typeface="Calibri"/>
              <a:cs typeface="Calibri"/>
            </a:endParaRPr>
          </a:p>
          <a:p>
            <a:pPr marL="346075" indent="-346075" eaLnBrk="1" hangingPunct="1">
              <a:spcBef>
                <a:spcPts val="600"/>
              </a:spcBef>
              <a:buFont typeface="+mj-lt"/>
              <a:buAutoNum type="arabicPeriod" startAt="2"/>
            </a:pPr>
            <a:r>
              <a:rPr lang="en-US" sz="2000" dirty="0">
                <a:latin typeface="Calibri"/>
                <a:ea typeface="ＭＳ Ｐゴシック" charset="-128"/>
                <a:cs typeface="Calibri"/>
              </a:rPr>
              <a:t>Development of high resolution </a:t>
            </a:r>
            <a:r>
              <a:rPr lang="en-US" sz="2000" dirty="0" smtClean="0">
                <a:latin typeface="Calibri"/>
                <a:ea typeface="ＭＳ Ｐゴシック" charset="-128"/>
                <a:cs typeface="Calibri"/>
              </a:rPr>
              <a:t>ensembles (little progress to date)</a:t>
            </a:r>
            <a:endParaRPr lang="en-US" sz="2000" dirty="0">
              <a:latin typeface="Calibri"/>
              <a:ea typeface="ＭＳ Ｐゴシック" charset="-128"/>
              <a:cs typeface="Calibri"/>
            </a:endParaRPr>
          </a:p>
          <a:p>
            <a:pPr marL="801688" lvl="1" indent="-457200" eaLnBrk="1" hangingPunct="1">
              <a:spcBef>
                <a:spcPts val="600"/>
              </a:spcBef>
            </a:pPr>
            <a:r>
              <a:rPr lang="en-US" sz="2000" b="1" dirty="0">
                <a:latin typeface="Calibri"/>
                <a:cs typeface="Calibri"/>
              </a:rPr>
              <a:t>Identify </a:t>
            </a:r>
            <a:r>
              <a:rPr lang="en-US" sz="2000" b="1" dirty="0" smtClean="0">
                <a:latin typeface="Calibri"/>
                <a:cs typeface="Calibri"/>
              </a:rPr>
              <a:t>techniques to utilize ensemble </a:t>
            </a:r>
            <a:r>
              <a:rPr lang="en-US" sz="2000" b="1" dirty="0">
                <a:latin typeface="Calibri"/>
                <a:cs typeface="Calibri"/>
              </a:rPr>
              <a:t>members </a:t>
            </a:r>
            <a:r>
              <a:rPr lang="en-US" sz="2000" b="1" dirty="0" smtClean="0">
                <a:latin typeface="Calibri"/>
                <a:cs typeface="Calibri"/>
              </a:rPr>
              <a:t> for improved intensity guidance</a:t>
            </a:r>
            <a:endParaRPr lang="en-US" sz="2000" dirty="0">
              <a:latin typeface="Calibri"/>
              <a:cs typeface="Calibri"/>
            </a:endParaRPr>
          </a:p>
        </p:txBody>
      </p:sp>
    </p:spTree>
    <p:extLst>
      <p:ext uri="{BB962C8B-B14F-4D97-AF65-F5344CB8AC3E}">
        <p14:creationId xmlns:p14="http://schemas.microsoft.com/office/powerpoint/2010/main" val="21723252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77800" y="1336675"/>
            <a:ext cx="8831263" cy="3390900"/>
          </a:xfrm>
        </p:spPr>
        <p:txBody>
          <a:bodyPr/>
          <a:lstStyle/>
          <a:p>
            <a:pPr lvl="1" eaLnBrk="1" hangingPunct="1">
              <a:spcBef>
                <a:spcPts val="300"/>
              </a:spcBef>
            </a:pPr>
            <a:r>
              <a:rPr lang="en-US" smtClean="0">
                <a:solidFill>
                  <a:srgbClr val="000090"/>
                </a:solidFill>
                <a:latin typeface="Calibri" charset="0"/>
                <a:ea typeface="Calibri" charset="0"/>
                <a:cs typeface="Calibri" charset="0"/>
              </a:rPr>
              <a:t>Partnership</a:t>
            </a:r>
            <a:r>
              <a:rPr lang="en-US" smtClean="0">
                <a:latin typeface="Calibri" charset="0"/>
                <a:ea typeface="Calibri" charset="0"/>
                <a:cs typeface="Calibri" charset="0"/>
              </a:rPr>
              <a:t>: AOML, ESRL, GFDL, DTC, USWRP, NESDIS/STAR working closely with Operations (EMC, NHC, AOC) and Federal &amp; Academic Partners (NASA, NSF, ONR, NRL, NCAR, MMS)</a:t>
            </a:r>
          </a:p>
          <a:p>
            <a:pPr lvl="1" eaLnBrk="1" hangingPunct="1">
              <a:spcBef>
                <a:spcPts val="300"/>
              </a:spcBef>
            </a:pPr>
            <a:r>
              <a:rPr lang="en-US" smtClean="0">
                <a:latin typeface="Calibri" charset="0"/>
                <a:ea typeface="Calibri" charset="0"/>
                <a:cs typeface="Calibri" charset="0"/>
              </a:rPr>
              <a:t>More integrated use &amp; support of Testbeds: JHT, DTC, JCSDA</a:t>
            </a:r>
          </a:p>
          <a:p>
            <a:pPr lvl="1" eaLnBrk="1" hangingPunct="1">
              <a:spcBef>
                <a:spcPts val="300"/>
              </a:spcBef>
            </a:pPr>
            <a:r>
              <a:rPr lang="en-US" smtClean="0">
                <a:latin typeface="Calibri" charset="0"/>
                <a:ea typeface="Calibri" charset="0"/>
                <a:cs typeface="Calibri" charset="0"/>
              </a:rPr>
              <a:t>Blend Traditional hurricane research activities and HFIP research activities</a:t>
            </a:r>
          </a:p>
          <a:p>
            <a:pPr lvl="1" eaLnBrk="1" hangingPunct="1">
              <a:spcBef>
                <a:spcPts val="300"/>
              </a:spcBef>
            </a:pPr>
            <a:r>
              <a:rPr lang="en-US" smtClean="0">
                <a:solidFill>
                  <a:srgbClr val="000090"/>
                </a:solidFill>
                <a:latin typeface="Calibri" charset="0"/>
                <a:ea typeface="Calibri" charset="0"/>
                <a:cs typeface="Calibri" charset="0"/>
              </a:rPr>
              <a:t>Manpower (diversity) to evaluate model performance with hurricane data sets is a critical need</a:t>
            </a:r>
          </a:p>
        </p:txBody>
      </p:sp>
      <p:sp>
        <p:nvSpPr>
          <p:cNvPr id="66563" name="Rectangle 3"/>
          <p:cNvSpPr>
            <a:spLocks noGrp="1" noChangeArrowheads="1"/>
          </p:cNvSpPr>
          <p:nvPr>
            <p:ph type="title"/>
          </p:nvPr>
        </p:nvSpPr>
        <p:spPr/>
        <p:txBody>
          <a:bodyPr/>
          <a:lstStyle/>
          <a:p>
            <a:pPr eaLnBrk="1" hangingPunct="1"/>
            <a:r>
              <a:rPr lang="en-US" smtClean="0">
                <a:solidFill>
                  <a:srgbClr val="FFFFFF"/>
                </a:solidFill>
                <a:latin typeface="Calibri" charset="0"/>
                <a:ea typeface="Calibri" charset="0"/>
                <a:cs typeface="Calibri" charset="0"/>
              </a:rPr>
              <a:t>Keys to Success</a:t>
            </a:r>
          </a:p>
        </p:txBody>
      </p:sp>
      <p:pic>
        <p:nvPicPr>
          <p:cNvPr id="12" name="Picture 7" descr="interaction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2" y="4655867"/>
            <a:ext cx="2097024" cy="1600200"/>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13" name="Text Box 11"/>
          <p:cNvSpPr txBox="1">
            <a:spLocks noChangeArrowheads="1"/>
          </p:cNvSpPr>
          <p:nvPr/>
        </p:nvSpPr>
        <p:spPr bwMode="auto">
          <a:xfrm>
            <a:off x="0" y="4584954"/>
            <a:ext cx="969962"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r>
              <a:rPr lang="en-US" sz="1400" b="1" dirty="0">
                <a:solidFill>
                  <a:schemeClr val="bg1"/>
                </a:solidFill>
                <a:latin typeface="Calibri" charset="0"/>
                <a:ea typeface="Calibri" charset="0"/>
                <a:cs typeface="Calibri" charset="0"/>
              </a:rPr>
              <a:t>CBLAST</a:t>
            </a:r>
          </a:p>
        </p:txBody>
      </p:sp>
      <p:pic>
        <p:nvPicPr>
          <p:cNvPr id="14" name="Picture 5" descr="collaborations1"/>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0963" y="4655867"/>
            <a:ext cx="2097024" cy="1600200"/>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15" name="Text Box 10"/>
          <p:cNvSpPr txBox="1">
            <a:spLocks noChangeArrowheads="1"/>
          </p:cNvSpPr>
          <p:nvPr/>
        </p:nvSpPr>
        <p:spPr bwMode="auto">
          <a:xfrm>
            <a:off x="1814152" y="4584954"/>
            <a:ext cx="1373188"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r>
              <a:rPr lang="en-US" sz="1400" b="1" dirty="0">
                <a:latin typeface="Calibri" charset="0"/>
                <a:ea typeface="Calibri" charset="0"/>
                <a:cs typeface="Calibri" charset="0"/>
              </a:rPr>
              <a:t>IFEX/RAINEX</a:t>
            </a:r>
          </a:p>
        </p:txBody>
      </p:sp>
      <p:pic>
        <p:nvPicPr>
          <p:cNvPr id="16" name="Picture 15" descr="dropsonde_team_and_Sim"/>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77730" y="4655867"/>
            <a:ext cx="2051755" cy="1600200"/>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17" name="Text Box 9"/>
          <p:cNvSpPr txBox="1">
            <a:spLocks noChangeArrowheads="1"/>
          </p:cNvSpPr>
          <p:nvPr/>
        </p:nvSpPr>
        <p:spPr bwMode="auto">
          <a:xfrm>
            <a:off x="3638371" y="4584954"/>
            <a:ext cx="1093787"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r>
              <a:rPr lang="en-US" sz="1400" b="1" dirty="0">
                <a:solidFill>
                  <a:schemeClr val="bg1"/>
                </a:solidFill>
                <a:latin typeface="Calibri" charset="0"/>
                <a:ea typeface="Calibri" charset="0"/>
                <a:cs typeface="Calibri" charset="0"/>
              </a:rPr>
              <a:t>DOTSTAR</a:t>
            </a:r>
          </a:p>
        </p:txBody>
      </p:sp>
      <p:pic>
        <p:nvPicPr>
          <p:cNvPr id="18" name="Picture 12" descr="TCSP"/>
          <p:cNvPicPr>
            <a:picLocks noChangeArrowheads="1"/>
          </p:cNvPicPr>
          <p:nvPr/>
        </p:nvPicPr>
        <p:blipFill>
          <a:blip r:embed="rId6" cstate="screen">
            <a:lum contrast="30000"/>
            <a:extLst>
              <a:ext uri="{28A0092B-C50C-407E-A947-70E740481C1C}">
                <a14:useLocalDpi xmlns:a14="http://schemas.microsoft.com/office/drawing/2010/main"/>
              </a:ext>
            </a:extLst>
          </a:blip>
          <a:srcRect/>
          <a:stretch>
            <a:fillRect/>
          </a:stretch>
        </p:blipFill>
        <p:spPr bwMode="auto">
          <a:xfrm>
            <a:off x="5261376" y="4655867"/>
            <a:ext cx="2100618" cy="1600200"/>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19" name="Text Box 13"/>
          <p:cNvSpPr txBox="1">
            <a:spLocks noChangeArrowheads="1"/>
          </p:cNvSpPr>
          <p:nvPr/>
        </p:nvSpPr>
        <p:spPr bwMode="auto">
          <a:xfrm>
            <a:off x="5298039" y="4584954"/>
            <a:ext cx="1195388"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r>
              <a:rPr lang="en-US" sz="1400" b="1" dirty="0">
                <a:solidFill>
                  <a:schemeClr val="bg1"/>
                </a:solidFill>
                <a:effectLst>
                  <a:outerShdw blurRad="50800" dist="38100" dir="2700000" algn="tl" rotWithShape="0">
                    <a:srgbClr val="000000">
                      <a:alpha val="43000"/>
                    </a:srgbClr>
                  </a:outerShdw>
                </a:effectLst>
                <a:latin typeface="Calibri" charset="0"/>
                <a:ea typeface="Calibri" charset="0"/>
                <a:cs typeface="Calibri" charset="0"/>
              </a:rPr>
              <a:t>IFEX/TCSP</a:t>
            </a:r>
          </a:p>
        </p:txBody>
      </p:sp>
      <p:pic>
        <p:nvPicPr>
          <p:cNvPr id="20" name="Picture 19" descr="AOMLpress4.jpg"/>
          <p:cNvPicPr>
            <a:picLocks/>
          </p:cNvPicPr>
          <p:nvPr/>
        </p:nvPicPr>
        <p:blipFill>
          <a:blip r:embed="rId7" cstate="screen">
            <a:extLst>
              <a:ext uri="{28A0092B-C50C-407E-A947-70E740481C1C}">
                <a14:useLocalDpi xmlns:a14="http://schemas.microsoft.com/office/drawing/2010/main"/>
              </a:ext>
            </a:extLst>
          </a:blip>
          <a:stretch>
            <a:fillRect/>
          </a:stretch>
        </p:blipFill>
        <p:spPr>
          <a:xfrm>
            <a:off x="6850093" y="4646986"/>
            <a:ext cx="2297748" cy="1618488"/>
          </a:xfrm>
          <a:prstGeom prst="rect">
            <a:avLst/>
          </a:prstGeom>
          <a:effectLst>
            <a:outerShdw blurRad="50800" dist="38100" dir="2700000">
              <a:srgbClr val="000000">
                <a:alpha val="43000"/>
              </a:srgbClr>
            </a:outerShdw>
          </a:effectLst>
        </p:spPr>
      </p:pic>
      <p:sp>
        <p:nvSpPr>
          <p:cNvPr id="21" name="Text Box 13"/>
          <p:cNvSpPr txBox="1">
            <a:spLocks noChangeArrowheads="1"/>
          </p:cNvSpPr>
          <p:nvPr/>
        </p:nvSpPr>
        <p:spPr bwMode="auto">
          <a:xfrm>
            <a:off x="7522125" y="4583466"/>
            <a:ext cx="1621875" cy="307777"/>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spcBef>
                <a:spcPct val="50000"/>
              </a:spcBef>
            </a:pPr>
            <a:r>
              <a:rPr lang="en-US" sz="1400" b="1" dirty="0">
                <a:solidFill>
                  <a:schemeClr val="bg1"/>
                </a:solidFill>
                <a:effectLst>
                  <a:outerShdw blurRad="50800" dist="38100" dir="2700000" algn="tl" rotWithShape="0">
                    <a:srgbClr val="000000">
                      <a:alpha val="43000"/>
                    </a:srgbClr>
                  </a:outerShdw>
                </a:effectLst>
                <a:latin typeface="Calibri" charset="0"/>
                <a:ea typeface="Calibri" charset="0"/>
                <a:cs typeface="Calibri" charset="0"/>
              </a:rPr>
              <a:t>IFEX</a:t>
            </a:r>
            <a:r>
              <a:rPr lang="en-US" sz="1400" b="1" dirty="0" smtClean="0">
                <a:solidFill>
                  <a:schemeClr val="bg1"/>
                </a:solidFill>
                <a:effectLst>
                  <a:outerShdw blurRad="50800" dist="38100" dir="2700000" algn="tl" rotWithShape="0">
                    <a:srgbClr val="000000">
                      <a:alpha val="43000"/>
                    </a:srgbClr>
                  </a:outerShdw>
                </a:effectLst>
                <a:latin typeface="Calibri" charset="0"/>
                <a:ea typeface="Calibri" charset="0"/>
                <a:cs typeface="Calibri" charset="0"/>
              </a:rPr>
              <a:t>/PREDICT/GRIP</a:t>
            </a:r>
            <a:endParaRPr lang="en-US" sz="1400" b="1" dirty="0">
              <a:solidFill>
                <a:schemeClr val="bg1"/>
              </a:solidFill>
              <a:effectLst>
                <a:outerShdw blurRad="50800" dist="38100" dir="2700000" algn="tl" rotWithShape="0">
                  <a:srgbClr val="000000">
                    <a:alpha val="43000"/>
                  </a:srgbClr>
                </a:outerShdw>
              </a:effectLst>
              <a:latin typeface="Calibri" charset="0"/>
              <a:ea typeface="Calibri" charset="0"/>
              <a:cs typeface="Calibri" charset="0"/>
            </a:endParaRPr>
          </a:p>
        </p:txBody>
      </p:sp>
    </p:spTree>
    <p:extLst>
      <p:ext uri="{BB962C8B-B14F-4D97-AF65-F5344CB8AC3E}">
        <p14:creationId xmlns:p14="http://schemas.microsoft.com/office/powerpoint/2010/main" val="41112794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6308" name="Rectangle 4"/>
          <p:cNvSpPr>
            <a:spLocks noGrp="1" noChangeArrowheads="1"/>
          </p:cNvSpPr>
          <p:nvPr>
            <p:ph type="ctrTitle"/>
          </p:nvPr>
        </p:nvSpPr>
        <p:spPr>
          <a:xfrm>
            <a:off x="3108398" y="2495444"/>
            <a:ext cx="5879077" cy="1215448"/>
          </a:xfrm>
          <a:effectLst>
            <a:outerShdw blurRad="111125" dist="38100" dir="2700000">
              <a:srgbClr val="000000">
                <a:alpha val="55000"/>
              </a:srgbClr>
            </a:outerShdw>
          </a:effectLst>
        </p:spPr>
        <p:txBody>
          <a:bodyPr/>
          <a:lstStyle/>
          <a:p>
            <a:pPr eaLnBrk="1" hangingPunct="1">
              <a:defRPr/>
            </a:pPr>
            <a:r>
              <a:rPr lang="en-US" b="1" dirty="0">
                <a:latin typeface="Calibri"/>
                <a:ea typeface="+mj-ea"/>
                <a:cs typeface="Calibri"/>
              </a:rPr>
              <a:t>Questions?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tkerrtrd.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9" y="1812636"/>
            <a:ext cx="4678325" cy="3657600"/>
          </a:xfrm>
          <a:prstGeom prst="rect">
            <a:avLst/>
          </a:prstGeom>
        </p:spPr>
      </p:pic>
      <p:pic>
        <p:nvPicPr>
          <p:cNvPr id="4" name="Picture 3" descr="ALinerrtrd.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9298" y="1812637"/>
            <a:ext cx="4479791" cy="3657600"/>
          </a:xfrm>
          <a:prstGeom prst="rect">
            <a:avLst/>
          </a:prstGeom>
        </p:spPr>
      </p:pic>
      <p:sp>
        <p:nvSpPr>
          <p:cNvPr id="17411" name="Rectangle 4"/>
          <p:cNvSpPr>
            <a:spLocks noGrp="1" noChangeArrowheads="1"/>
          </p:cNvSpPr>
          <p:nvPr>
            <p:ph type="title"/>
          </p:nvPr>
        </p:nvSpPr>
        <p:spPr>
          <a:xfrm>
            <a:off x="44405" y="1252156"/>
            <a:ext cx="4653592" cy="559474"/>
          </a:xfrm>
        </p:spPr>
        <p:txBody>
          <a:bodyPr/>
          <a:lstStyle/>
          <a:p>
            <a:pPr eaLnBrk="1" hangingPunct="1"/>
            <a:r>
              <a:rPr lang="en-US" sz="2000" dirty="0" smtClean="0">
                <a:solidFill>
                  <a:schemeClr val="tx1"/>
                </a:solidFill>
                <a:latin typeface="+mj-lt"/>
                <a:ea typeface="ＭＳ Ｐゴシック"/>
                <a:cs typeface="ＭＳ Ｐゴシック"/>
              </a:rPr>
              <a:t>The Good – track forecast improvements</a:t>
            </a:r>
          </a:p>
        </p:txBody>
      </p:sp>
      <p:sp>
        <p:nvSpPr>
          <p:cNvPr id="17412" name="Text Box 19"/>
          <p:cNvSpPr txBox="1">
            <a:spLocks noChangeArrowheads="1"/>
          </p:cNvSpPr>
          <p:nvPr/>
        </p:nvSpPr>
        <p:spPr bwMode="auto">
          <a:xfrm>
            <a:off x="115451" y="5446282"/>
            <a:ext cx="4387166" cy="974626"/>
          </a:xfrm>
          <a:prstGeom prst="rect">
            <a:avLst/>
          </a:prstGeom>
          <a:noFill/>
          <a:ln w="9525">
            <a:solidFill>
              <a:schemeClr val="bg1"/>
            </a:solidFill>
            <a:miter lim="800000"/>
            <a:headEnd/>
            <a:tailEnd/>
          </a:ln>
        </p:spPr>
        <p:txBody>
          <a:bodyPr wrap="square">
            <a:spAutoFit/>
          </a:bodyPr>
          <a:lstStyle/>
          <a:p>
            <a:pPr marL="230188" indent="-230188">
              <a:spcAft>
                <a:spcPts val="400"/>
              </a:spcAft>
              <a:buFont typeface="Arial" pitchFamily="34" charset="0"/>
              <a:buChar char="•"/>
            </a:pPr>
            <a:r>
              <a:rPr lang="en-US" sz="1800" dirty="0" smtClean="0">
                <a:solidFill>
                  <a:prstClr val="black"/>
                </a:solidFill>
                <a:latin typeface="+mn-lt"/>
              </a:rPr>
              <a:t>Errors </a:t>
            </a:r>
            <a:r>
              <a:rPr lang="en-US" sz="1800" dirty="0">
                <a:solidFill>
                  <a:prstClr val="black"/>
                </a:solidFill>
                <a:latin typeface="+mn-lt"/>
              </a:rPr>
              <a:t>cut in half over</a:t>
            </a:r>
            <a:r>
              <a:rPr lang="en-US" sz="1800" dirty="0" smtClean="0">
                <a:solidFill>
                  <a:prstClr val="black"/>
                </a:solidFill>
                <a:latin typeface="+mn-lt"/>
              </a:rPr>
              <a:t> past </a:t>
            </a:r>
            <a:r>
              <a:rPr lang="en-US" sz="1800" dirty="0">
                <a:solidFill>
                  <a:prstClr val="black"/>
                </a:solidFill>
                <a:latin typeface="+mn-lt"/>
              </a:rPr>
              <a:t>15 </a:t>
            </a:r>
            <a:r>
              <a:rPr lang="en-US" sz="1800" dirty="0">
                <a:noFill/>
                <a:latin typeface="+mn-lt"/>
              </a:rPr>
              <a:t>years</a:t>
            </a:r>
            <a:endParaRPr lang="en-US" sz="1800" dirty="0" smtClean="0">
              <a:noFill/>
              <a:latin typeface="+mn-lt"/>
            </a:endParaRPr>
          </a:p>
          <a:p>
            <a:pPr marL="230188" indent="-230188">
              <a:spcAft>
                <a:spcPts val="400"/>
              </a:spcAft>
              <a:buFont typeface="Arial" pitchFamily="34" charset="0"/>
              <a:buChar char="•"/>
            </a:pPr>
            <a:r>
              <a:rPr lang="en-US" sz="1800" dirty="0" smtClean="0">
                <a:solidFill>
                  <a:prstClr val="black"/>
                </a:solidFill>
                <a:latin typeface="+mn-lt"/>
              </a:rPr>
              <a:t>10-year improvement - As accurate at 48 hours as we were at 24 hours in 1999</a:t>
            </a:r>
            <a:endParaRPr lang="en-US" sz="1800" dirty="0">
              <a:solidFill>
                <a:prstClr val="black"/>
              </a:solidFill>
              <a:latin typeface="+mn-lt"/>
            </a:endParaRPr>
          </a:p>
        </p:txBody>
      </p:sp>
      <p:grpSp>
        <p:nvGrpSpPr>
          <p:cNvPr id="9" name="Group 8"/>
          <p:cNvGrpSpPr/>
          <p:nvPr/>
        </p:nvGrpSpPr>
        <p:grpSpPr>
          <a:xfrm>
            <a:off x="2595833" y="2541773"/>
            <a:ext cx="1889024" cy="2118750"/>
            <a:chOff x="5029200" y="2286000"/>
            <a:chExt cx="2743200" cy="2590800"/>
          </a:xfrm>
        </p:grpSpPr>
        <p:cxnSp>
          <p:nvCxnSpPr>
            <p:cNvPr id="7" name="Straight Arrow Connector 6"/>
            <p:cNvCxnSpPr/>
            <p:nvPr/>
          </p:nvCxnSpPr>
          <p:spPr>
            <a:xfrm>
              <a:off x="5029200" y="3685834"/>
              <a:ext cx="2743200" cy="76200"/>
            </a:xfrm>
            <a:prstGeom prst="straightConnector1">
              <a:avLst/>
            </a:prstGeom>
            <a:ln w="57150">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3733800" y="3581400"/>
              <a:ext cx="25908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029200" y="4247468"/>
              <a:ext cx="2667000" cy="76200"/>
            </a:xfrm>
            <a:prstGeom prst="straightConnector1">
              <a:avLst/>
            </a:prstGeom>
            <a:ln w="57150">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
        <p:nvSpPr>
          <p:cNvPr id="13" name="Text Box 19"/>
          <p:cNvSpPr txBox="1">
            <a:spLocks noChangeArrowheads="1"/>
          </p:cNvSpPr>
          <p:nvPr/>
        </p:nvSpPr>
        <p:spPr bwMode="auto">
          <a:xfrm>
            <a:off x="6239307" y="4459430"/>
            <a:ext cx="2667000" cy="523875"/>
          </a:xfrm>
          <a:prstGeom prst="rect">
            <a:avLst/>
          </a:prstGeom>
          <a:noFill/>
          <a:ln w="9525">
            <a:noFill/>
            <a:miter lim="800000"/>
            <a:headEnd/>
            <a:tailEnd/>
          </a:ln>
        </p:spPr>
        <p:txBody>
          <a:bodyPr>
            <a:spAutoFit/>
          </a:bodyPr>
          <a:lstStyle/>
          <a:p>
            <a:pPr algn="ctr">
              <a:spcBef>
                <a:spcPct val="50000"/>
              </a:spcBef>
            </a:pPr>
            <a:r>
              <a:rPr lang="en-US" sz="1400" dirty="0">
                <a:solidFill>
                  <a:prstClr val="black"/>
                </a:solidFill>
                <a:latin typeface="+mj-lt"/>
              </a:rPr>
              <a:t>No progress with intensity in last 15-20 years</a:t>
            </a:r>
          </a:p>
        </p:txBody>
      </p:sp>
      <p:sp>
        <p:nvSpPr>
          <p:cNvPr id="14" name="Text Box 19"/>
          <p:cNvSpPr txBox="1">
            <a:spLocks noChangeArrowheads="1"/>
          </p:cNvSpPr>
          <p:nvPr/>
        </p:nvSpPr>
        <p:spPr bwMode="auto">
          <a:xfrm>
            <a:off x="4686147" y="5446282"/>
            <a:ext cx="4327970" cy="784830"/>
          </a:xfrm>
          <a:prstGeom prst="rect">
            <a:avLst/>
          </a:prstGeom>
          <a:noFill/>
          <a:ln w="9525">
            <a:noFill/>
            <a:miter lim="800000"/>
            <a:headEnd/>
            <a:tailEnd/>
          </a:ln>
        </p:spPr>
        <p:txBody>
          <a:bodyPr wrap="square">
            <a:spAutoFit/>
          </a:bodyPr>
          <a:lstStyle/>
          <a:p>
            <a:pPr marL="230188" indent="-230188">
              <a:spcBef>
                <a:spcPct val="50000"/>
              </a:spcBef>
              <a:buFont typeface="Arial"/>
              <a:buChar char="•"/>
            </a:pPr>
            <a:r>
              <a:rPr lang="en-US" sz="1800" dirty="0">
                <a:latin typeface="+mj-lt"/>
              </a:rPr>
              <a:t>24-</a:t>
            </a:r>
            <a:r>
              <a:rPr lang="en-US" sz="1800" dirty="0" smtClean="0">
                <a:latin typeface="+mj-lt"/>
              </a:rPr>
              <a:t>48h </a:t>
            </a:r>
            <a:r>
              <a:rPr lang="en-US" sz="1800" dirty="0">
                <a:latin typeface="+mj-lt"/>
              </a:rPr>
              <a:t>intensity </a:t>
            </a:r>
            <a:r>
              <a:rPr lang="en-US" sz="1800" dirty="0" smtClean="0">
                <a:latin typeface="+mj-lt"/>
              </a:rPr>
              <a:t>forecast off </a:t>
            </a:r>
            <a:r>
              <a:rPr lang="en-US" sz="1800" dirty="0">
                <a:latin typeface="+mj-lt"/>
              </a:rPr>
              <a:t>by</a:t>
            </a:r>
            <a:r>
              <a:rPr lang="en-US" sz="1800" dirty="0" smtClean="0">
                <a:latin typeface="+mj-lt"/>
              </a:rPr>
              <a:t> </a:t>
            </a:r>
            <a:r>
              <a:rPr lang="en-US" sz="1800" b="1" dirty="0" smtClean="0">
                <a:latin typeface="+mj-lt"/>
              </a:rPr>
              <a:t>1</a:t>
            </a:r>
            <a:r>
              <a:rPr lang="en-US" sz="1800" dirty="0" smtClean="0">
                <a:latin typeface="+mj-lt"/>
              </a:rPr>
              <a:t> </a:t>
            </a:r>
            <a:r>
              <a:rPr lang="en-US" sz="1800" dirty="0">
                <a:latin typeface="+mj-lt"/>
              </a:rPr>
              <a:t>category</a:t>
            </a:r>
          </a:p>
          <a:p>
            <a:pPr marL="230188" indent="-230188">
              <a:spcBef>
                <a:spcPct val="50000"/>
              </a:spcBef>
              <a:buFont typeface="Arial"/>
              <a:buChar char="•"/>
            </a:pPr>
            <a:r>
              <a:rPr lang="en-US" sz="1800" dirty="0">
                <a:latin typeface="+mj-lt"/>
              </a:rPr>
              <a:t>Off by</a:t>
            </a:r>
            <a:r>
              <a:rPr lang="en-US" sz="1800" dirty="0" smtClean="0">
                <a:latin typeface="+mj-lt"/>
              </a:rPr>
              <a:t> </a:t>
            </a:r>
            <a:r>
              <a:rPr lang="en-US" sz="1800" b="1" dirty="0" smtClean="0">
                <a:latin typeface="+mj-lt"/>
              </a:rPr>
              <a:t>2</a:t>
            </a:r>
            <a:r>
              <a:rPr lang="en-US" sz="1800" dirty="0" smtClean="0">
                <a:latin typeface="+mj-lt"/>
              </a:rPr>
              <a:t> </a:t>
            </a:r>
            <a:r>
              <a:rPr lang="en-US" sz="1800" dirty="0">
                <a:latin typeface="+mj-lt"/>
              </a:rPr>
              <a:t>categories perhaps 5-10% of</a:t>
            </a:r>
            <a:r>
              <a:rPr lang="en-US" sz="1800" dirty="0" smtClean="0">
                <a:latin typeface="+mj-lt"/>
              </a:rPr>
              <a:t> time</a:t>
            </a:r>
            <a:endParaRPr lang="en-US" sz="1800" dirty="0">
              <a:latin typeface="+mj-lt"/>
            </a:endParaRPr>
          </a:p>
        </p:txBody>
      </p:sp>
      <p:sp>
        <p:nvSpPr>
          <p:cNvPr id="15" name="Rectangle 4"/>
          <p:cNvSpPr txBox="1">
            <a:spLocks noChangeArrowheads="1"/>
          </p:cNvSpPr>
          <p:nvPr/>
        </p:nvSpPr>
        <p:spPr bwMode="auto">
          <a:xfrm>
            <a:off x="4979004" y="1280093"/>
            <a:ext cx="3759804" cy="503601"/>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a:cs typeface="ＭＳ Ｐゴシック"/>
              </a:rPr>
              <a:t>The Bad - Intensity no real gains</a:t>
            </a:r>
          </a:p>
        </p:txBody>
      </p:sp>
      <p:sp>
        <p:nvSpPr>
          <p:cNvPr id="16" name="Rectangle 2"/>
          <p:cNvSpPr txBox="1">
            <a:spLocks noChangeArrowheads="1"/>
          </p:cNvSpPr>
          <p:nvPr/>
        </p:nvSpPr>
        <p:spPr bwMode="auto">
          <a:xfrm>
            <a:off x="0" y="0"/>
            <a:ext cx="7696200" cy="13716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5400" b="0" i="0" u="none" strike="noStrike" kern="0" cap="none" spc="0" normalizeH="0" baseline="0" noProof="0" smtClean="0">
                <a:ln>
                  <a:noFill/>
                </a:ln>
                <a:solidFill>
                  <a:schemeClr val="bg1"/>
                </a:solidFill>
                <a:effectLst/>
                <a:uLnTx/>
                <a:uFillTx/>
                <a:latin typeface="Calibri" charset="0"/>
                <a:ea typeface="Calibri" charset="0"/>
                <a:cs typeface="Calibri" charset="0"/>
              </a:rPr>
              <a:t>Current Capabilities</a:t>
            </a:r>
            <a:endParaRPr kumimoji="0" lang="en-US" sz="5400" b="0"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3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780" y="1301716"/>
            <a:ext cx="8161337" cy="5226050"/>
          </a:xfrm>
        </p:spPr>
        <p:txBody>
          <a:bodyPr/>
          <a:lstStyle/>
          <a:p>
            <a:pPr marL="482600" indent="-457200">
              <a:buFont typeface="Arial"/>
              <a:buChar char="•"/>
            </a:pPr>
            <a:r>
              <a:rPr lang="en-US" dirty="0" smtClean="0"/>
              <a:t>NOAA’s </a:t>
            </a:r>
            <a:r>
              <a:rPr lang="en-US" dirty="0"/>
              <a:t>National Weather Service (NWS) m</a:t>
            </a:r>
            <a:r>
              <a:rPr lang="en-US" dirty="0" smtClean="0"/>
              <a:t>ission is </a:t>
            </a:r>
            <a:r>
              <a:rPr lang="en-US" dirty="0"/>
              <a:t>to fulfill this commitment through building a </a:t>
            </a:r>
            <a:r>
              <a:rPr lang="en-US" b="1" dirty="0"/>
              <a:t>Weather Ready Nation</a:t>
            </a:r>
            <a:r>
              <a:rPr lang="en-US" dirty="0"/>
              <a:t>.  </a:t>
            </a:r>
            <a:endParaRPr lang="en-US" dirty="0" smtClean="0"/>
          </a:p>
          <a:p>
            <a:pPr marL="482600" indent="-457200">
              <a:buFont typeface="Arial"/>
              <a:buChar char="•"/>
            </a:pPr>
            <a:r>
              <a:rPr lang="en-US" dirty="0" smtClean="0"/>
              <a:t>NWS </a:t>
            </a:r>
            <a:r>
              <a:rPr lang="en-US" dirty="0"/>
              <a:t>must contribute to hazard resiliency by continually assessing and improving its services to the Nation. </a:t>
            </a:r>
            <a:endParaRPr lang="en-US" dirty="0" smtClean="0"/>
          </a:p>
          <a:p>
            <a:pPr marL="482600" indent="-457200">
              <a:buFont typeface="Arial"/>
              <a:buChar char="•"/>
            </a:pPr>
            <a:r>
              <a:rPr lang="en-US" dirty="0" smtClean="0"/>
              <a:t>Hurricane Irene (2011):</a:t>
            </a:r>
          </a:p>
          <a:p>
            <a:pPr lvl="1">
              <a:lnSpc>
                <a:spcPct val="95000"/>
              </a:lnSpc>
              <a:buClrTx/>
              <a:buFont typeface="Arial"/>
              <a:buChar char="•"/>
              <a:defRPr/>
            </a:pPr>
            <a:r>
              <a:rPr lang="en-US" sz="2000" dirty="0">
                <a:latin typeface="Arial" charset="0"/>
              </a:rPr>
              <a:t>41 deaths</a:t>
            </a:r>
            <a:endParaRPr lang="en-US" sz="2000" dirty="0"/>
          </a:p>
          <a:p>
            <a:pPr lvl="1">
              <a:lnSpc>
                <a:spcPct val="95000"/>
              </a:lnSpc>
              <a:buClrTx/>
              <a:buFont typeface="Arial"/>
              <a:buChar char="•"/>
              <a:defRPr/>
            </a:pPr>
            <a:r>
              <a:rPr lang="en-US" sz="2000" dirty="0">
                <a:latin typeface="Arial" charset="0"/>
              </a:rPr>
              <a:t>$7 to $10 Billion damage</a:t>
            </a:r>
            <a:endParaRPr lang="en-US" sz="2000" dirty="0"/>
          </a:p>
          <a:p>
            <a:pPr lvl="1">
              <a:lnSpc>
                <a:spcPct val="95000"/>
              </a:lnSpc>
              <a:buClrTx/>
              <a:buFont typeface="Arial"/>
              <a:buChar char="•"/>
              <a:defRPr/>
            </a:pPr>
            <a:r>
              <a:rPr lang="en-US" sz="2000" dirty="0">
                <a:latin typeface="Arial" charset="0"/>
              </a:rPr>
              <a:t>Major infrastructure losses</a:t>
            </a:r>
            <a:endParaRPr lang="en-US" sz="2000" dirty="0"/>
          </a:p>
          <a:p>
            <a:pPr lvl="1">
              <a:lnSpc>
                <a:spcPct val="95000"/>
              </a:lnSpc>
              <a:buClrTx/>
              <a:buFont typeface="Arial"/>
              <a:buChar char="•"/>
              <a:defRPr/>
            </a:pPr>
            <a:r>
              <a:rPr lang="en-US" sz="2000" dirty="0">
                <a:latin typeface="Arial" charset="0"/>
              </a:rPr>
              <a:t>Power lost to 8 million</a:t>
            </a:r>
          </a:p>
          <a:p>
            <a:pPr marL="482600" indent="-457200">
              <a:buFont typeface="Arial"/>
              <a:buChar char="•"/>
            </a:pPr>
            <a:endParaRPr lang="en-US" dirty="0" smtClean="0"/>
          </a:p>
        </p:txBody>
      </p:sp>
      <p:grpSp>
        <p:nvGrpSpPr>
          <p:cNvPr id="8" name="Group 7"/>
          <p:cNvGrpSpPr/>
          <p:nvPr/>
        </p:nvGrpSpPr>
        <p:grpSpPr>
          <a:xfrm>
            <a:off x="4905355" y="3851333"/>
            <a:ext cx="4059237" cy="2630488"/>
            <a:chOff x="4913313" y="3863247"/>
            <a:chExt cx="4059237" cy="2630488"/>
          </a:xfrm>
        </p:grpSpPr>
        <p:pic>
          <p:nvPicPr>
            <p:cNvPr id="5"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13313" y="3863247"/>
              <a:ext cx="38338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p:nvSpPr>
          <p:spPr bwMode="auto">
            <a:xfrm>
              <a:off x="7086600" y="6071460"/>
              <a:ext cx="18859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sz="1200" smtClean="0">
                  <a:solidFill>
                    <a:srgbClr val="FFFFFF"/>
                  </a:solidFill>
                  <a:latin typeface="Arial" charset="0"/>
                  <a:cs typeface="+mn-cs"/>
                </a:rPr>
                <a:t>Hatteras Island, N.C.</a:t>
              </a:r>
            </a:p>
          </p:txBody>
        </p:sp>
        <p:sp>
          <p:nvSpPr>
            <p:cNvPr id="7" name="Text Box 17"/>
            <p:cNvSpPr txBox="1">
              <a:spLocks noChangeArrowheads="1"/>
            </p:cNvSpPr>
            <p:nvPr/>
          </p:nvSpPr>
          <p:spPr bwMode="auto">
            <a:xfrm>
              <a:off x="5310188" y="6347685"/>
              <a:ext cx="149542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sz="1000" dirty="0" smtClean="0">
                  <a:solidFill>
                    <a:srgbClr val="000000"/>
                  </a:solidFill>
                  <a:latin typeface="Arial" charset="0"/>
                  <a:cs typeface="+mn-cs"/>
                </a:rPr>
                <a:t>Jim R. Bounds/AP</a:t>
              </a:r>
            </a:p>
          </p:txBody>
        </p:sp>
      </p:grpSp>
      <p:grpSp>
        <p:nvGrpSpPr>
          <p:cNvPr id="12" name="Group 11"/>
          <p:cNvGrpSpPr/>
          <p:nvPr/>
        </p:nvGrpSpPr>
        <p:grpSpPr>
          <a:xfrm>
            <a:off x="4905355" y="3863633"/>
            <a:ext cx="4059237" cy="2630488"/>
            <a:chOff x="6613525" y="3352800"/>
            <a:chExt cx="3713163" cy="2460625"/>
          </a:xfrm>
        </p:grpSpPr>
        <p:pic>
          <p:nvPicPr>
            <p:cNvPr id="9" name="Picture 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13525" y="3352800"/>
              <a:ext cx="35464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8067675" y="5667375"/>
              <a:ext cx="225901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sz="1000" dirty="0" smtClean="0">
                  <a:solidFill>
                    <a:srgbClr val="000000"/>
                  </a:solidFill>
                  <a:latin typeface="Arial" charset="0"/>
                  <a:cs typeface="+mn-cs"/>
                </a:rPr>
                <a:t>Brendan Hoffman/Getty Images</a:t>
              </a:r>
            </a:p>
          </p:txBody>
        </p:sp>
        <p:sp>
          <p:nvSpPr>
            <p:cNvPr id="11" name="Text Box 15"/>
            <p:cNvSpPr txBox="1">
              <a:spLocks noChangeArrowheads="1"/>
            </p:cNvSpPr>
            <p:nvPr/>
          </p:nvSpPr>
          <p:spPr bwMode="auto">
            <a:xfrm>
              <a:off x="6619875" y="5380038"/>
              <a:ext cx="1722438" cy="16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200" dirty="0" smtClean="0">
                  <a:solidFill>
                    <a:srgbClr val="FFFFFF"/>
                  </a:solidFill>
                  <a:latin typeface="Arial" charset="0"/>
                  <a:cs typeface="+mn-cs"/>
                </a:rPr>
                <a:t>Virginia Beach, </a:t>
              </a:r>
              <a:r>
                <a:rPr lang="en-US" sz="1200" dirty="0" err="1" smtClean="0">
                  <a:solidFill>
                    <a:srgbClr val="FFFFFF"/>
                  </a:solidFill>
                  <a:latin typeface="Arial" charset="0"/>
                  <a:cs typeface="+mn-cs"/>
                </a:rPr>
                <a:t>Va</a:t>
              </a:r>
              <a:endParaRPr lang="en-US" sz="1200" dirty="0" smtClean="0">
                <a:solidFill>
                  <a:srgbClr val="FFFFFF"/>
                </a:solidFill>
                <a:latin typeface="Arial" charset="0"/>
                <a:cs typeface="+mn-cs"/>
              </a:endParaRPr>
            </a:p>
          </p:txBody>
        </p:sp>
      </p:grpSp>
      <p:grpSp>
        <p:nvGrpSpPr>
          <p:cNvPr id="16" name="Group 15"/>
          <p:cNvGrpSpPr/>
          <p:nvPr/>
        </p:nvGrpSpPr>
        <p:grpSpPr>
          <a:xfrm>
            <a:off x="4882312" y="3889143"/>
            <a:ext cx="3877013" cy="2594898"/>
            <a:chOff x="4486275" y="5086350"/>
            <a:chExt cx="3663950" cy="2331176"/>
          </a:xfrm>
        </p:grpSpPr>
        <p:pic>
          <p:nvPicPr>
            <p:cNvPr id="13"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16438" y="5086350"/>
              <a:ext cx="3633787"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8"/>
            <p:cNvSpPr txBox="1">
              <a:spLocks noChangeArrowheads="1"/>
            </p:cNvSpPr>
            <p:nvPr/>
          </p:nvSpPr>
          <p:spPr bwMode="auto">
            <a:xfrm>
              <a:off x="4943475" y="7285038"/>
              <a:ext cx="2736850" cy="1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sz="1000" dirty="0" smtClean="0">
                  <a:solidFill>
                    <a:srgbClr val="000000"/>
                  </a:solidFill>
                  <a:latin typeface="Arial" charset="0"/>
                  <a:cs typeface="+mn-cs"/>
                </a:rPr>
                <a:t>Austen Danforth/Bennington Banner/AP</a:t>
              </a:r>
            </a:p>
          </p:txBody>
        </p:sp>
        <p:sp>
          <p:nvSpPr>
            <p:cNvPr id="15" name="Text Box 19"/>
            <p:cNvSpPr txBox="1">
              <a:spLocks noChangeArrowheads="1"/>
            </p:cNvSpPr>
            <p:nvPr/>
          </p:nvSpPr>
          <p:spPr bwMode="auto">
            <a:xfrm>
              <a:off x="4486275" y="7056438"/>
              <a:ext cx="1395413" cy="15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200" dirty="0" smtClean="0">
                  <a:solidFill>
                    <a:srgbClr val="FFFFFF"/>
                  </a:solidFill>
                  <a:latin typeface="Arial" charset="0"/>
                  <a:cs typeface="+mn-cs"/>
                </a:rPr>
                <a:t>Woodford, Vt.</a:t>
              </a:r>
            </a:p>
          </p:txBody>
        </p:sp>
      </p:grpSp>
      <p:sp>
        <p:nvSpPr>
          <p:cNvPr id="19" name="Rectangle 2"/>
          <p:cNvSpPr txBox="1">
            <a:spLocks noChangeArrowheads="1"/>
          </p:cNvSpPr>
          <p:nvPr/>
        </p:nvSpPr>
        <p:spPr bwMode="auto">
          <a:xfrm>
            <a:off x="0" y="125413"/>
            <a:ext cx="7553325" cy="1182687"/>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defTabSz="457200" eaLnBrk="1" hangingPunct="1">
              <a:lnSpc>
                <a:spcPct val="8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smtClean="0">
                <a:latin typeface="Calibri" charset="0"/>
                <a:ea typeface="Calibri" charset="0"/>
                <a:cs typeface="Calibri" charset="0"/>
              </a:rPr>
              <a:t>Improvements still needed!</a:t>
            </a:r>
            <a:endParaRPr lang="en-GB" sz="4800" dirty="0">
              <a:latin typeface="Calibri" charset="0"/>
              <a:ea typeface="Calibri" charset="0"/>
              <a:cs typeface="Calibri" charset="0"/>
            </a:endParaRPr>
          </a:p>
        </p:txBody>
      </p:sp>
    </p:spTree>
    <p:extLst>
      <p:ext uri="{BB962C8B-B14F-4D97-AF65-F5344CB8AC3E}">
        <p14:creationId xmlns:p14="http://schemas.microsoft.com/office/powerpoint/2010/main" val="397294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 presetClass="exit" presetSubtype="0" fill="hold" nodeType="afterEffect">
                                  <p:stCondLst>
                                    <p:cond delay="3000"/>
                                  </p:stCondLst>
                                  <p:childTnLst>
                                    <p:set>
                                      <p:cBhvr>
                                        <p:cTn id="12" dur="1" fill="hold">
                                          <p:stCondLst>
                                            <p:cond delay="0"/>
                                          </p:stCondLst>
                                        </p:cTn>
                                        <p:tgtEl>
                                          <p:spTgt spid="8"/>
                                        </p:tgtEl>
                                        <p:attrNameLst>
                                          <p:attrName>style.visibility</p:attrName>
                                        </p:attrNameLst>
                                      </p:cBhvr>
                                      <p:to>
                                        <p:strVal val="hidden"/>
                                      </p:to>
                                    </p:set>
                                  </p:childTnLst>
                                </p:cTn>
                              </p:par>
                              <p:par>
                                <p:cTn id="13" presetID="55" presetClass="entr" presetSubtype="0" fill="hold" nodeType="withEffect">
                                  <p:stCondLst>
                                    <p:cond delay="30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strVal val="#ppt_w*0.70"/>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Effect transition="in" filter="fade">
                                      <p:cBhvr>
                                        <p:cTn id="17" dur="1000"/>
                                        <p:tgtEl>
                                          <p:spTgt spid="12"/>
                                        </p:tgtEl>
                                      </p:cBhvr>
                                    </p:animEffect>
                                  </p:childTnLst>
                                </p:cTn>
                              </p:par>
                            </p:childTnLst>
                          </p:cTn>
                        </p:par>
                        <p:par>
                          <p:cTn id="18" fill="hold">
                            <p:stCondLst>
                              <p:cond delay="5000"/>
                            </p:stCondLst>
                            <p:childTnLst>
                              <p:par>
                                <p:cTn id="19" presetID="1" presetClass="exit" presetSubtype="0" fill="hold" nodeType="afterEffect">
                                  <p:stCondLst>
                                    <p:cond delay="3000"/>
                                  </p:stCondLst>
                                  <p:childTnLst>
                                    <p:set>
                                      <p:cBhvr>
                                        <p:cTn id="20" dur="1" fill="hold">
                                          <p:stCondLst>
                                            <p:cond delay="0"/>
                                          </p:stCondLst>
                                        </p:cTn>
                                        <p:tgtEl>
                                          <p:spTgt spid="12"/>
                                        </p:tgtEl>
                                        <p:attrNameLst>
                                          <p:attrName>style.visibility</p:attrName>
                                        </p:attrNameLst>
                                      </p:cBhvr>
                                      <p:to>
                                        <p:strVal val="hidden"/>
                                      </p:to>
                                    </p:set>
                                  </p:childTnLst>
                                </p:cTn>
                              </p:par>
                              <p:par>
                                <p:cTn id="21" presetID="55" presetClass="entr" presetSubtype="0" fill="hold" nodeType="withEffect">
                                  <p:stCondLst>
                                    <p:cond delay="30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p:cNvSpPr>
          <p:nvPr>
            <p:ph type="body" idx="1"/>
          </p:nvPr>
        </p:nvSpPr>
        <p:spPr>
          <a:xfrm>
            <a:off x="419100" y="1503363"/>
            <a:ext cx="8258175" cy="4819650"/>
          </a:xfrm>
        </p:spPr>
        <p:txBody>
          <a:bodyPr/>
          <a:lstStyle/>
          <a:p>
            <a:pPr eaLnBrk="1" hangingPunct="1">
              <a:lnSpc>
                <a:spcPct val="90000"/>
              </a:lnSpc>
              <a:spcBef>
                <a:spcPts val="900"/>
              </a:spcBef>
            </a:pPr>
            <a:r>
              <a:rPr lang="en-US" sz="3300" b="1" i="1" smtClean="0">
                <a:solidFill>
                  <a:srgbClr val="A50021"/>
                </a:solidFill>
                <a:latin typeface="Calibri" charset="0"/>
                <a:ea typeface="Calibri" charset="0"/>
                <a:cs typeface="Calibri" charset="0"/>
              </a:rPr>
              <a:t>Goals</a:t>
            </a:r>
          </a:p>
          <a:p>
            <a:pPr eaLnBrk="1" hangingPunct="1">
              <a:lnSpc>
                <a:spcPct val="90000"/>
              </a:lnSpc>
              <a:spcBef>
                <a:spcPts val="900"/>
              </a:spcBef>
              <a:buFontTx/>
              <a:buChar char="•"/>
            </a:pPr>
            <a:r>
              <a:rPr lang="en-US" sz="3000" smtClean="0">
                <a:solidFill>
                  <a:srgbClr val="A50021"/>
                </a:solidFill>
                <a:latin typeface="Calibri" charset="0"/>
                <a:ea typeface="Calibri" charset="0"/>
                <a:cs typeface="Calibri" charset="0"/>
              </a:rPr>
              <a:t>Improve</a:t>
            </a:r>
            <a:r>
              <a:rPr lang="en-US" sz="3000" smtClean="0">
                <a:latin typeface="Calibri" charset="0"/>
                <a:ea typeface="Calibri" charset="0"/>
                <a:cs typeface="Calibri" charset="0"/>
              </a:rPr>
              <a:t> Forecast Accuracy</a:t>
            </a:r>
            <a:r>
              <a:rPr lang="en-US" sz="2200" smtClean="0">
                <a:latin typeface="Calibri" charset="0"/>
                <a:ea typeface="Calibri" charset="0"/>
                <a:cs typeface="Calibri" charset="0"/>
              </a:rPr>
              <a:t> </a:t>
            </a:r>
          </a:p>
          <a:p>
            <a:pPr lvl="1" eaLnBrk="1" hangingPunct="1">
              <a:lnSpc>
                <a:spcPct val="90000"/>
              </a:lnSpc>
              <a:spcBef>
                <a:spcPts val="900"/>
              </a:spcBef>
            </a:pPr>
            <a:r>
              <a:rPr lang="en-US" sz="1900" smtClean="0">
                <a:latin typeface="Calibri" charset="0"/>
                <a:ea typeface="Calibri" charset="0"/>
                <a:cs typeface="Calibri" charset="0"/>
              </a:rPr>
              <a:t>Hurricane impact areas (track) – 50% </a:t>
            </a:r>
            <a:br>
              <a:rPr lang="en-US" sz="1900" smtClean="0">
                <a:latin typeface="Calibri" charset="0"/>
                <a:ea typeface="Calibri" charset="0"/>
                <a:cs typeface="Calibri" charset="0"/>
              </a:rPr>
            </a:br>
            <a:r>
              <a:rPr lang="en-US" sz="1900" smtClean="0">
                <a:latin typeface="Calibri" charset="0"/>
                <a:ea typeface="Calibri" charset="0"/>
                <a:cs typeface="Calibri" charset="0"/>
              </a:rPr>
              <a:t>in 10 years</a:t>
            </a:r>
          </a:p>
          <a:p>
            <a:pPr lvl="1" eaLnBrk="1" hangingPunct="1">
              <a:lnSpc>
                <a:spcPct val="90000"/>
              </a:lnSpc>
              <a:spcBef>
                <a:spcPts val="900"/>
              </a:spcBef>
            </a:pPr>
            <a:r>
              <a:rPr lang="en-US" sz="1900" smtClean="0">
                <a:latin typeface="Calibri" charset="0"/>
                <a:ea typeface="Calibri" charset="0"/>
                <a:cs typeface="Calibri" charset="0"/>
              </a:rPr>
              <a:t>Severity (intensity) – 50% in 10 years</a:t>
            </a:r>
          </a:p>
          <a:p>
            <a:pPr lvl="1" eaLnBrk="1" hangingPunct="1">
              <a:lnSpc>
                <a:spcPct val="90000"/>
              </a:lnSpc>
              <a:spcBef>
                <a:spcPts val="900"/>
              </a:spcBef>
            </a:pPr>
            <a:r>
              <a:rPr lang="en-US" sz="1900" smtClean="0">
                <a:latin typeface="Calibri" charset="0"/>
                <a:ea typeface="Calibri" charset="0"/>
                <a:cs typeface="Calibri" charset="0"/>
              </a:rPr>
              <a:t>Storm surge impact locations </a:t>
            </a:r>
            <a:br>
              <a:rPr lang="en-US" sz="1900" smtClean="0">
                <a:latin typeface="Calibri" charset="0"/>
                <a:ea typeface="Calibri" charset="0"/>
                <a:cs typeface="Calibri" charset="0"/>
              </a:rPr>
            </a:br>
            <a:r>
              <a:rPr lang="en-US" sz="1900" smtClean="0">
                <a:latin typeface="Calibri" charset="0"/>
                <a:ea typeface="Calibri" charset="0"/>
                <a:cs typeface="Calibri" charset="0"/>
              </a:rPr>
              <a:t>and severity</a:t>
            </a:r>
          </a:p>
          <a:p>
            <a:pPr eaLnBrk="1" hangingPunct="1">
              <a:lnSpc>
                <a:spcPct val="90000"/>
              </a:lnSpc>
              <a:spcBef>
                <a:spcPts val="900"/>
              </a:spcBef>
              <a:buFontTx/>
              <a:buChar char="•"/>
            </a:pPr>
            <a:r>
              <a:rPr lang="en-US" sz="3000" smtClean="0">
                <a:solidFill>
                  <a:srgbClr val="A50021"/>
                </a:solidFill>
                <a:latin typeface="Calibri" charset="0"/>
                <a:ea typeface="Calibri" charset="0"/>
                <a:cs typeface="Calibri" charset="0"/>
              </a:rPr>
              <a:t>Extend</a:t>
            </a:r>
            <a:r>
              <a:rPr lang="en-US" sz="3000" smtClean="0">
                <a:latin typeface="Calibri" charset="0"/>
                <a:ea typeface="Calibri" charset="0"/>
                <a:cs typeface="Calibri" charset="0"/>
              </a:rPr>
              <a:t> forecast reliability out to 7 days</a:t>
            </a:r>
            <a:br>
              <a:rPr lang="en-US" sz="3000" smtClean="0">
                <a:latin typeface="Calibri" charset="0"/>
                <a:ea typeface="Calibri" charset="0"/>
                <a:cs typeface="Calibri" charset="0"/>
              </a:rPr>
            </a:br>
            <a:endParaRPr lang="en-US" sz="1100" smtClean="0">
              <a:latin typeface="Calibri" charset="0"/>
              <a:ea typeface="Calibri" charset="0"/>
              <a:cs typeface="Calibri" charset="0"/>
            </a:endParaRPr>
          </a:p>
          <a:p>
            <a:pPr eaLnBrk="1" hangingPunct="1">
              <a:lnSpc>
                <a:spcPct val="90000"/>
              </a:lnSpc>
              <a:spcBef>
                <a:spcPts val="900"/>
              </a:spcBef>
              <a:buFontTx/>
              <a:buChar char="•"/>
            </a:pPr>
            <a:r>
              <a:rPr lang="en-US" sz="3000" smtClean="0">
                <a:solidFill>
                  <a:srgbClr val="A50021"/>
                </a:solidFill>
                <a:latin typeface="Calibri" charset="0"/>
                <a:ea typeface="Calibri" charset="0"/>
                <a:cs typeface="Calibri" charset="0"/>
              </a:rPr>
              <a:t>Quantify, bound</a:t>
            </a:r>
            <a:r>
              <a:rPr lang="en-US" sz="3000" smtClean="0">
                <a:latin typeface="Calibri" charset="0"/>
                <a:ea typeface="Calibri" charset="0"/>
                <a:cs typeface="Calibri" charset="0"/>
              </a:rPr>
              <a:t> and </a:t>
            </a:r>
            <a:r>
              <a:rPr lang="en-US" sz="3000" smtClean="0">
                <a:solidFill>
                  <a:srgbClr val="A50021"/>
                </a:solidFill>
                <a:latin typeface="Calibri" charset="0"/>
                <a:ea typeface="Calibri" charset="0"/>
                <a:cs typeface="Calibri" charset="0"/>
              </a:rPr>
              <a:t>reduce</a:t>
            </a:r>
            <a:r>
              <a:rPr lang="en-US" sz="3000" smtClean="0">
                <a:latin typeface="Calibri" charset="0"/>
                <a:ea typeface="Calibri" charset="0"/>
                <a:cs typeface="Calibri" charset="0"/>
              </a:rPr>
              <a:t> forecast uncertainty to enable risk management decisions</a:t>
            </a:r>
          </a:p>
        </p:txBody>
      </p:sp>
      <p:pic>
        <p:nvPicPr>
          <p:cNvPr id="50184" name="Picture 8" descr="http://www.magazine.noaa.gov/stories/images/145135F120_sm.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1676400"/>
            <a:ext cx="3124200" cy="2481263"/>
          </a:xfrm>
          <a:prstGeom prst="rect">
            <a:avLst/>
          </a:prstGeom>
          <a:solidFill>
            <a:schemeClr val="bg2"/>
          </a:solidFill>
          <a:ln w="57150">
            <a:solidFill>
              <a:schemeClr val="bg2"/>
            </a:solidFill>
            <a:miter lim="800000"/>
            <a:headEnd/>
            <a:tailEnd/>
          </a:ln>
          <a:effectLst>
            <a:outerShdw blurRad="63500" dist="99190" dir="2388334" algn="ctr" rotWithShape="0">
              <a:srgbClr val="2E507A">
                <a:alpha val="50000"/>
              </a:srgbClr>
            </a:outerShdw>
          </a:effectLst>
        </p:spPr>
      </p:pic>
      <p:pic>
        <p:nvPicPr>
          <p:cNvPr id="1843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8" y="168275"/>
            <a:ext cx="7432675" cy="9937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0184"/>
                                        </p:tgtEl>
                                        <p:attrNameLst>
                                          <p:attrName>style.visibility</p:attrName>
                                        </p:attrNameLst>
                                      </p:cBhvr>
                                      <p:to>
                                        <p:strVal val="visible"/>
                                      </p:to>
                                    </p:set>
                                    <p:anim calcmode="lin" valueType="num">
                                      <p:cBhvr>
                                        <p:cTn id="7" dur="500" fill="hold"/>
                                        <p:tgtEl>
                                          <p:spTgt spid="50184"/>
                                        </p:tgtEl>
                                        <p:attrNameLst>
                                          <p:attrName>ppt_w</p:attrName>
                                        </p:attrNameLst>
                                      </p:cBhvr>
                                      <p:tavLst>
                                        <p:tav tm="0">
                                          <p:val>
                                            <p:fltVal val="0"/>
                                          </p:val>
                                        </p:tav>
                                        <p:tav tm="100000">
                                          <p:val>
                                            <p:strVal val="#ppt_w"/>
                                          </p:val>
                                        </p:tav>
                                      </p:tavLst>
                                    </p:anim>
                                    <p:anim calcmode="lin" valueType="num">
                                      <p:cBhvr>
                                        <p:cTn id="8" dur="500" fill="hold"/>
                                        <p:tgtEl>
                                          <p:spTgt spid="50184"/>
                                        </p:tgtEl>
                                        <p:attrNameLst>
                                          <p:attrName>ppt_h</p:attrName>
                                        </p:attrNameLst>
                                      </p:cBhvr>
                                      <p:tavLst>
                                        <p:tav tm="0">
                                          <p:val>
                                            <p:fltVal val="0"/>
                                          </p:val>
                                        </p:tav>
                                        <p:tav tm="100000">
                                          <p:val>
                                            <p:strVal val="#ppt_h"/>
                                          </p:val>
                                        </p:tav>
                                      </p:tavLst>
                                    </p:anim>
                                    <p:animEffect transition="in" filter="fade">
                                      <p:cBhvr>
                                        <p:cTn id="9"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8229600" cy="1306286"/>
          </a:xfrm>
        </p:spPr>
        <p:txBody>
          <a:bodyPr/>
          <a:lstStyle/>
          <a:p>
            <a:r>
              <a:rPr lang="en-US" dirty="0" smtClean="0">
                <a:latin typeface="+mj-lt"/>
              </a:rPr>
              <a:t>HFIP Success to Date</a:t>
            </a:r>
          </a:p>
        </p:txBody>
      </p:sp>
      <p:sp>
        <p:nvSpPr>
          <p:cNvPr id="5" name="Rectangle 4"/>
          <p:cNvSpPr/>
          <p:nvPr/>
        </p:nvSpPr>
        <p:spPr>
          <a:xfrm>
            <a:off x="154215" y="1455046"/>
            <a:ext cx="8844643" cy="4570482"/>
          </a:xfrm>
          <a:prstGeom prst="rect">
            <a:avLst/>
          </a:prstGeom>
        </p:spPr>
        <p:txBody>
          <a:bodyPr wrap="square">
            <a:spAutoFit/>
          </a:bodyPr>
          <a:lstStyle/>
          <a:p>
            <a:pPr marL="342900" indent="-342900">
              <a:spcBef>
                <a:spcPts val="600"/>
              </a:spcBef>
              <a:spcAft>
                <a:spcPts val="0"/>
              </a:spcAft>
              <a:buFont typeface="Arial"/>
              <a:buChar char="•"/>
              <a:defRPr/>
            </a:pPr>
            <a:r>
              <a:rPr lang="en-US" dirty="0">
                <a:latin typeface="+mn-lt"/>
              </a:rPr>
              <a:t>HFIP </a:t>
            </a:r>
            <a:r>
              <a:rPr lang="en-US" dirty="0" smtClean="0">
                <a:latin typeface="+mn-lt"/>
              </a:rPr>
              <a:t>focused </a:t>
            </a:r>
            <a:r>
              <a:rPr lang="en-US" dirty="0">
                <a:latin typeface="+mn-lt"/>
              </a:rPr>
              <a:t>research efforts within NOAA </a:t>
            </a:r>
            <a:r>
              <a:rPr lang="en-US" dirty="0" smtClean="0">
                <a:latin typeface="+mn-lt"/>
              </a:rPr>
              <a:t>&amp; interagency </a:t>
            </a:r>
            <a:r>
              <a:rPr lang="en-US" dirty="0">
                <a:latin typeface="+mn-lt"/>
              </a:rPr>
              <a:t>partners </a:t>
            </a:r>
          </a:p>
          <a:p>
            <a:pPr marL="342900" indent="-342900">
              <a:spcBef>
                <a:spcPts val="600"/>
              </a:spcBef>
              <a:spcAft>
                <a:spcPts val="0"/>
              </a:spcAft>
              <a:buFont typeface="Arial"/>
              <a:buChar char="•"/>
              <a:defRPr/>
            </a:pPr>
            <a:r>
              <a:rPr lang="en-US" dirty="0">
                <a:solidFill>
                  <a:srgbClr val="FF0000"/>
                </a:solidFill>
                <a:latin typeface="+mn-lt"/>
              </a:rPr>
              <a:t>HFIP </a:t>
            </a:r>
            <a:r>
              <a:rPr lang="en-US" dirty="0" smtClean="0">
                <a:solidFill>
                  <a:srgbClr val="FF0000"/>
                </a:solidFill>
                <a:latin typeface="+mn-lt"/>
              </a:rPr>
              <a:t>defined solution </a:t>
            </a:r>
            <a:r>
              <a:rPr lang="en-US" dirty="0">
                <a:solidFill>
                  <a:srgbClr val="FF0000"/>
                </a:solidFill>
                <a:latin typeface="+mn-lt"/>
              </a:rPr>
              <a:t>for transitioning research into </a:t>
            </a:r>
            <a:r>
              <a:rPr lang="en-US" dirty="0" smtClean="0">
                <a:solidFill>
                  <a:srgbClr val="FF0000"/>
                </a:solidFill>
                <a:latin typeface="+mn-lt"/>
              </a:rPr>
              <a:t>operations with Stream </a:t>
            </a:r>
            <a:r>
              <a:rPr lang="en-US" dirty="0">
                <a:solidFill>
                  <a:srgbClr val="FF0000"/>
                </a:solidFill>
                <a:latin typeface="+mn-lt"/>
              </a:rPr>
              <a:t>1.5 </a:t>
            </a:r>
            <a:r>
              <a:rPr lang="en-US" dirty="0" smtClean="0">
                <a:solidFill>
                  <a:srgbClr val="FF0000"/>
                </a:solidFill>
                <a:latin typeface="+mn-lt"/>
              </a:rPr>
              <a:t>products available </a:t>
            </a:r>
            <a:r>
              <a:rPr lang="en-US" dirty="0">
                <a:solidFill>
                  <a:srgbClr val="FF0000"/>
                </a:solidFill>
                <a:latin typeface="+mn-lt"/>
              </a:rPr>
              <a:t>to NHC forecasters in real-time </a:t>
            </a:r>
          </a:p>
          <a:p>
            <a:pPr marL="342900" indent="-342900">
              <a:spcBef>
                <a:spcPts val="600"/>
              </a:spcBef>
              <a:spcAft>
                <a:spcPts val="0"/>
              </a:spcAft>
              <a:buFont typeface="Arial"/>
              <a:buChar char="•"/>
              <a:defRPr/>
            </a:pPr>
            <a:r>
              <a:rPr lang="en-US" dirty="0">
                <a:latin typeface="+mn-lt"/>
                <a:ea typeface="ＭＳ Ｐゴシック" charset="0"/>
              </a:rPr>
              <a:t>HFIP </a:t>
            </a:r>
            <a:r>
              <a:rPr lang="en-US" dirty="0" smtClean="0">
                <a:latin typeface="+mn-lt"/>
                <a:ea typeface="ＭＳ Ｐゴシック" charset="0"/>
              </a:rPr>
              <a:t>making </a:t>
            </a:r>
            <a:r>
              <a:rPr lang="en-US" dirty="0">
                <a:latin typeface="+mn-lt"/>
                <a:ea typeface="ＭＳ Ｐゴシック" charset="0"/>
              </a:rPr>
              <a:t>significant progress – </a:t>
            </a:r>
            <a:r>
              <a:rPr lang="en-US" dirty="0" smtClean="0">
                <a:latin typeface="+mn-lt"/>
                <a:ea typeface="ＭＳ Ｐゴシック" charset="0"/>
              </a:rPr>
              <a:t>5-year goals </a:t>
            </a:r>
            <a:r>
              <a:rPr lang="en-US" dirty="0">
                <a:latin typeface="+mn-lt"/>
                <a:ea typeface="ＭＳ Ｐゴシック" charset="0"/>
              </a:rPr>
              <a:t>within reach</a:t>
            </a:r>
          </a:p>
          <a:p>
            <a:pPr marL="800100" lvl="1" indent="-342900">
              <a:spcBef>
                <a:spcPts val="600"/>
              </a:spcBef>
              <a:spcAft>
                <a:spcPts val="0"/>
              </a:spcAft>
              <a:buFontTx/>
              <a:buChar char="–"/>
              <a:defRPr/>
            </a:pPr>
            <a:r>
              <a:rPr lang="en-US" sz="2000" dirty="0">
                <a:solidFill>
                  <a:srgbClr val="FF3300"/>
                </a:solidFill>
                <a:latin typeface="+mn-lt"/>
                <a:ea typeface="ＭＳ Ｐゴシック" charset="0"/>
              </a:rPr>
              <a:t>Global ENKF ensembles providing 20% improvement in track guidance</a:t>
            </a:r>
          </a:p>
          <a:p>
            <a:pPr marL="800100" lvl="1" indent="-342900">
              <a:spcBef>
                <a:spcPts val="600"/>
              </a:spcBef>
              <a:spcAft>
                <a:spcPts val="0"/>
              </a:spcAft>
              <a:buFontTx/>
              <a:buChar char="–"/>
              <a:defRPr/>
            </a:pPr>
            <a:r>
              <a:rPr lang="en-US" sz="2000" dirty="0">
                <a:solidFill>
                  <a:srgbClr val="FF0000"/>
                </a:solidFill>
                <a:latin typeface="+mn-lt"/>
                <a:ea typeface="ＭＳ Ｐゴシック" charset="0"/>
              </a:rPr>
              <a:t>Improved </a:t>
            </a:r>
            <a:r>
              <a:rPr lang="en-US" sz="2000" dirty="0" smtClean="0">
                <a:solidFill>
                  <a:srgbClr val="FF0000"/>
                </a:solidFill>
                <a:latin typeface="+mn-lt"/>
                <a:ea typeface="ＭＳ Ｐゴシック" charset="0"/>
              </a:rPr>
              <a:t>model </a:t>
            </a:r>
            <a:r>
              <a:rPr lang="en-US" sz="2000" dirty="0">
                <a:solidFill>
                  <a:srgbClr val="FF0000"/>
                </a:solidFill>
                <a:latin typeface="+mn-lt"/>
                <a:ea typeface="ＭＳ Ｐゴシック" charset="0"/>
              </a:rPr>
              <a:t>initialization and higher resolution </a:t>
            </a:r>
            <a:r>
              <a:rPr lang="en-US" sz="2000" dirty="0" smtClean="0">
                <a:solidFill>
                  <a:srgbClr val="FF0000"/>
                </a:solidFill>
                <a:latin typeface="+mn-lt"/>
                <a:ea typeface="ＭＳ Ｐゴシック" charset="0"/>
              </a:rPr>
              <a:t>models, along </a:t>
            </a:r>
            <a:r>
              <a:rPr lang="en-US" sz="2000" dirty="0">
                <a:solidFill>
                  <a:srgbClr val="FF0000"/>
                </a:solidFill>
                <a:latin typeface="+mn-lt"/>
                <a:ea typeface="ＭＳ Ｐゴシック" charset="0"/>
              </a:rPr>
              <a:t>with inner core data </a:t>
            </a:r>
            <a:r>
              <a:rPr lang="en-US" sz="2000" dirty="0" smtClean="0">
                <a:solidFill>
                  <a:srgbClr val="FF0000"/>
                </a:solidFill>
                <a:latin typeface="+mn-lt"/>
                <a:ea typeface="ＭＳ Ｐゴシック" charset="0"/>
              </a:rPr>
              <a:t>shows </a:t>
            </a:r>
            <a:r>
              <a:rPr lang="en-US" sz="2000" dirty="0">
                <a:solidFill>
                  <a:srgbClr val="FF0000"/>
                </a:solidFill>
                <a:latin typeface="+mn-lt"/>
                <a:ea typeface="ＭＳ Ｐゴシック" charset="0"/>
              </a:rPr>
              <a:t>significant (20-40%) improvement in intensity</a:t>
            </a:r>
          </a:p>
          <a:p>
            <a:pPr marL="800100" lvl="1" indent="-342900">
              <a:spcBef>
                <a:spcPts val="600"/>
              </a:spcBef>
              <a:spcAft>
                <a:spcPts val="0"/>
              </a:spcAft>
              <a:buFontTx/>
              <a:buChar char="–"/>
              <a:defRPr/>
            </a:pPr>
            <a:r>
              <a:rPr lang="en-US" sz="2000" dirty="0" smtClean="0">
                <a:solidFill>
                  <a:srgbClr val="FF3300"/>
                </a:solidFill>
                <a:latin typeface="+mn-lt"/>
                <a:ea typeface="ＭＳ Ｐゴシック" charset="0"/>
              </a:rPr>
              <a:t>3</a:t>
            </a:r>
            <a:r>
              <a:rPr lang="en-US" sz="2000" dirty="0">
                <a:solidFill>
                  <a:srgbClr val="FF3300"/>
                </a:solidFill>
                <a:latin typeface="+mn-lt"/>
                <a:ea typeface="ＭＳ Ｐゴシック" charset="0"/>
              </a:rPr>
              <a:t>-5 day lead-time hurricane genesis </a:t>
            </a:r>
            <a:r>
              <a:rPr lang="en-US" sz="2000" dirty="0" smtClean="0">
                <a:solidFill>
                  <a:srgbClr val="FF3300"/>
                </a:solidFill>
                <a:latin typeface="+mn-lt"/>
                <a:ea typeface="ＭＳ Ｐゴシック" charset="0"/>
              </a:rPr>
              <a:t>product </a:t>
            </a:r>
            <a:r>
              <a:rPr lang="en-US" sz="2000" dirty="0">
                <a:solidFill>
                  <a:srgbClr val="FF3300"/>
                </a:solidFill>
                <a:latin typeface="+mn-lt"/>
                <a:ea typeface="ＭＳ Ｐゴシック" charset="0"/>
              </a:rPr>
              <a:t>with </a:t>
            </a:r>
            <a:r>
              <a:rPr lang="en-US" sz="2000" dirty="0" smtClean="0">
                <a:solidFill>
                  <a:srgbClr val="FF3300"/>
                </a:solidFill>
                <a:latin typeface="+mn-lt"/>
                <a:ea typeface="ＭＳ Ｐゴシック" charset="0"/>
              </a:rPr>
              <a:t>acceptable </a:t>
            </a:r>
            <a:r>
              <a:rPr lang="en-US" sz="2000" dirty="0">
                <a:solidFill>
                  <a:srgbClr val="FF3300"/>
                </a:solidFill>
                <a:latin typeface="+mn-lt"/>
                <a:ea typeface="ＭＳ Ｐゴシック" charset="0"/>
              </a:rPr>
              <a:t>POD</a:t>
            </a:r>
            <a:r>
              <a:rPr lang="ja-JP" altLang="en-US" sz="2000" dirty="0">
                <a:solidFill>
                  <a:srgbClr val="FF3300"/>
                </a:solidFill>
                <a:latin typeface="+mn-lt"/>
                <a:ea typeface="ＭＳ Ｐゴシック" charset="0"/>
              </a:rPr>
              <a:t>’</a:t>
            </a:r>
            <a:r>
              <a:rPr lang="en-US" sz="2000" dirty="0">
                <a:solidFill>
                  <a:srgbClr val="FF3300"/>
                </a:solidFill>
                <a:latin typeface="+mn-lt"/>
                <a:ea typeface="ＭＳ Ｐゴシック" charset="0"/>
              </a:rPr>
              <a:t>s and FAR</a:t>
            </a:r>
            <a:r>
              <a:rPr lang="ja-JP" altLang="en-US" sz="2000" dirty="0">
                <a:solidFill>
                  <a:srgbClr val="FF3300"/>
                </a:solidFill>
                <a:latin typeface="+mn-lt"/>
                <a:ea typeface="ＭＳ Ｐゴシック" charset="0"/>
              </a:rPr>
              <a:t>’</a:t>
            </a:r>
            <a:r>
              <a:rPr lang="en-US" sz="2000" dirty="0">
                <a:solidFill>
                  <a:srgbClr val="FF3300"/>
                </a:solidFill>
                <a:latin typeface="+mn-lt"/>
                <a:ea typeface="ＭＳ Ｐゴシック" charset="0"/>
              </a:rPr>
              <a:t>s in development </a:t>
            </a:r>
          </a:p>
          <a:p>
            <a:pPr marL="800100" lvl="1" indent="-342900">
              <a:spcBef>
                <a:spcPts val="600"/>
              </a:spcBef>
              <a:spcAft>
                <a:spcPts val="0"/>
              </a:spcAft>
              <a:buFontTx/>
              <a:buChar char="–"/>
              <a:defRPr/>
            </a:pPr>
            <a:r>
              <a:rPr lang="en-US" sz="2000" dirty="0">
                <a:ea typeface="ＭＳ Ｐゴシック" charset="0"/>
              </a:rPr>
              <a:t>Demonstration of Skill for track at 7 days underway </a:t>
            </a:r>
          </a:p>
          <a:p>
            <a:pPr marL="800100" lvl="1" indent="-342900">
              <a:spcBef>
                <a:spcPts val="600"/>
              </a:spcBef>
              <a:spcAft>
                <a:spcPts val="0"/>
              </a:spcAft>
              <a:buFontTx/>
              <a:buChar char="–"/>
              <a:defRPr/>
            </a:pPr>
            <a:r>
              <a:rPr lang="en-US" sz="2000" dirty="0" smtClean="0">
                <a:latin typeface="+mn-lt"/>
              </a:rPr>
              <a:t>Still </a:t>
            </a:r>
            <a:r>
              <a:rPr lang="en-US" sz="2000" dirty="0">
                <a:latin typeface="+mn-lt"/>
              </a:rPr>
              <a:t>uncertain progress toward goal for POD/FAR of rapid intensification of 90%/10% at day 1 and 60%/40% at day 5.</a:t>
            </a:r>
          </a:p>
        </p:txBody>
      </p:sp>
    </p:spTree>
    <p:extLst>
      <p:ext uri="{BB962C8B-B14F-4D97-AF65-F5344CB8AC3E}">
        <p14:creationId xmlns:p14="http://schemas.microsoft.com/office/powerpoint/2010/main" val="5141218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idx="4294967295"/>
          </p:nvPr>
        </p:nvSpPr>
        <p:spPr>
          <a:xfrm>
            <a:off x="0" y="0"/>
            <a:ext cx="9139238" cy="1339273"/>
          </a:xfrm>
        </p:spPr>
        <p:txBody>
          <a:bodyPr/>
          <a:lstStyle/>
          <a:p>
            <a:r>
              <a:rPr lang="en-US" sz="4400" dirty="0" smtClean="0"/>
              <a:t>Real-time System Priorities</a:t>
            </a:r>
          </a:p>
        </p:txBody>
      </p:sp>
      <p:sp>
        <p:nvSpPr>
          <p:cNvPr id="7171" name="Rectangle 3"/>
          <p:cNvSpPr>
            <a:spLocks noGrp="1" noChangeArrowheads="1"/>
          </p:cNvSpPr>
          <p:nvPr>
            <p:ph type="subTitle" idx="4294967295"/>
          </p:nvPr>
        </p:nvSpPr>
        <p:spPr>
          <a:xfrm>
            <a:off x="381000" y="1503225"/>
            <a:ext cx="8458200" cy="4673597"/>
          </a:xfrm>
        </p:spPr>
        <p:txBody>
          <a:bodyPr/>
          <a:lstStyle/>
          <a:p>
            <a:pPr marL="457200" indent="-457200" eaLnBrk="1" hangingPunct="1">
              <a:spcBef>
                <a:spcPts val="750"/>
              </a:spcBef>
              <a:spcAft>
                <a:spcPts val="0"/>
              </a:spcAft>
              <a:buFont typeface="Arial"/>
              <a:buChar char="•"/>
              <a:defRPr/>
            </a:pPr>
            <a:r>
              <a:rPr lang="en-US" sz="2400" dirty="0" smtClean="0"/>
              <a:t>Establish Experimental Numerical Forecast System (Stream 1.5) for Hurricane Season using NOAA’s R&amp;D computing acquired by HFIP</a:t>
            </a:r>
          </a:p>
          <a:p>
            <a:pPr marL="457200" indent="-457200" eaLnBrk="1" hangingPunct="1">
              <a:spcBef>
                <a:spcPts val="750"/>
              </a:spcBef>
              <a:spcAft>
                <a:spcPts val="0"/>
              </a:spcAft>
              <a:buFont typeface="Arial"/>
              <a:buChar char="•"/>
              <a:defRPr/>
            </a:pPr>
            <a:r>
              <a:rPr lang="en-US" sz="2400" dirty="0" smtClean="0"/>
              <a:t>Include global and regional ensembles, advanced DA and advanced statistical models</a:t>
            </a:r>
          </a:p>
          <a:p>
            <a:pPr marL="857250" lvl="1" indent="-457200" eaLnBrk="1" hangingPunct="1">
              <a:spcBef>
                <a:spcPts val="750"/>
              </a:spcBef>
              <a:spcAft>
                <a:spcPts val="0"/>
              </a:spcAft>
              <a:defRPr/>
            </a:pPr>
            <a:r>
              <a:rPr lang="en-US" sz="2200" dirty="0" smtClean="0"/>
              <a:t>Global Hybrid DA same configuration as new operational system except ENKF Ensembles at twice the resolution</a:t>
            </a:r>
          </a:p>
          <a:p>
            <a:pPr marL="457200" indent="-457200" eaLnBrk="1" hangingPunct="1">
              <a:spcBef>
                <a:spcPts val="750"/>
              </a:spcBef>
              <a:spcAft>
                <a:spcPts val="0"/>
              </a:spcAft>
              <a:buFont typeface="Arial"/>
              <a:buChar char="•"/>
              <a:defRPr/>
            </a:pPr>
            <a:r>
              <a:rPr lang="en-US" sz="2400" dirty="0" smtClean="0"/>
              <a:t>Use R&amp;D computing to demonstrate capacity to reach HFIP 5-year intensity and track goals</a:t>
            </a:r>
          </a:p>
          <a:p>
            <a:pPr marL="457200" indent="-457200" eaLnBrk="1" hangingPunct="1">
              <a:spcBef>
                <a:spcPts val="750"/>
              </a:spcBef>
              <a:spcAft>
                <a:spcPts val="0"/>
              </a:spcAft>
              <a:buFont typeface="Arial"/>
              <a:buChar char="•"/>
              <a:defRPr/>
            </a:pPr>
            <a:r>
              <a:rPr lang="en-US" sz="2400" dirty="0" smtClean="0"/>
              <a:t>Deliver experimental guidance to NHC in real-time</a:t>
            </a:r>
          </a:p>
          <a:p>
            <a:pPr marL="857250" lvl="1" indent="-457200" eaLnBrk="1" hangingPunct="1">
              <a:spcBef>
                <a:spcPts val="750"/>
              </a:spcBef>
              <a:spcAft>
                <a:spcPts val="0"/>
              </a:spcAft>
              <a:defRPr/>
            </a:pPr>
            <a:r>
              <a:rPr lang="en-US" sz="2200" dirty="0" smtClean="0"/>
              <a:t>NHC defines real-time guidance for </a:t>
            </a:r>
            <a:r>
              <a:rPr lang="en-US" sz="2200" dirty="0"/>
              <a:t>product suite </a:t>
            </a:r>
            <a:r>
              <a:rPr lang="en-US" sz="2200" dirty="0" smtClean="0"/>
              <a:t>selection</a:t>
            </a:r>
          </a:p>
        </p:txBody>
      </p:sp>
    </p:spTree>
    <p:extLst>
      <p:ext uri="{BB962C8B-B14F-4D97-AF65-F5344CB8AC3E}">
        <p14:creationId xmlns:p14="http://schemas.microsoft.com/office/powerpoint/2010/main" val="37914197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txBox="1">
            <a:spLocks noChangeArrowheads="1"/>
          </p:cNvSpPr>
          <p:nvPr/>
        </p:nvSpPr>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4400" dirty="0" smtClean="0">
                <a:solidFill>
                  <a:srgbClr val="FFFFFF"/>
                </a:solidFill>
              </a:rPr>
              <a:t>Global Model Development</a:t>
            </a:r>
          </a:p>
          <a:p>
            <a:r>
              <a:rPr lang="en-US" sz="3200" dirty="0" smtClean="0">
                <a:solidFill>
                  <a:srgbClr val="FFFFFF"/>
                </a:solidFill>
              </a:rPr>
              <a:t>Track </a:t>
            </a:r>
            <a:r>
              <a:rPr lang="en-US" sz="3200" dirty="0">
                <a:solidFill>
                  <a:srgbClr val="FFFFFF"/>
                </a:solidFill>
              </a:rPr>
              <a:t>Error </a:t>
            </a:r>
            <a:r>
              <a:rPr lang="en-US" sz="3200" dirty="0" smtClean="0">
                <a:solidFill>
                  <a:srgbClr val="FFFFFF"/>
                </a:solidFill>
              </a:rPr>
              <a:t>(</a:t>
            </a:r>
            <a:r>
              <a:rPr lang="en-US" sz="3200" dirty="0">
                <a:solidFill>
                  <a:srgbClr val="FFFFFF"/>
                </a:solidFill>
              </a:rPr>
              <a:t>2010-2011</a:t>
            </a:r>
            <a:r>
              <a:rPr lang="en-US" sz="3200" dirty="0" smtClean="0">
                <a:solidFill>
                  <a:srgbClr val="FFFFFF"/>
                </a:solidFill>
              </a:rPr>
              <a:t>)</a:t>
            </a:r>
            <a:endParaRPr lang="en-US" sz="3600" dirty="0">
              <a:solidFill>
                <a:srgbClr val="FFFFFF"/>
              </a:solidFill>
            </a:endParaRP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706" y="1338948"/>
            <a:ext cx="89042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5310781" y="6614469"/>
            <a:ext cx="3721098" cy="261610"/>
          </a:xfrm>
          <a:prstGeom prst="rect">
            <a:avLst/>
          </a:prstGeom>
          <a:noFill/>
          <a:ln w="9525">
            <a:noFill/>
            <a:miter lim="800000"/>
            <a:headEnd/>
            <a:tailEnd/>
          </a:ln>
        </p:spPr>
        <p:txBody>
          <a:bodyPr wrap="square">
            <a:prstTxWarp prst="textNoShape">
              <a:avLst/>
            </a:prstTxWarp>
            <a:spAutoFit/>
          </a:bodyPr>
          <a:lstStyle/>
          <a:p>
            <a:r>
              <a:rPr lang="en-US" sz="1100" dirty="0" smtClean="0">
                <a:latin typeface="Calibri" charset="0"/>
                <a:ea typeface="Arial" charset="0"/>
                <a:cs typeface="Arial" charset="0"/>
              </a:rPr>
              <a:t>Global Model Team – Mike Fiorino (</a:t>
            </a:r>
            <a:r>
              <a:rPr lang="en-US" sz="1100" dirty="0">
                <a:latin typeface="Calibri" charset="0"/>
                <a:ea typeface="Arial" charset="0"/>
                <a:cs typeface="Arial" charset="0"/>
              </a:rPr>
              <a:t>ESRL)</a:t>
            </a:r>
          </a:p>
        </p:txBody>
      </p:sp>
    </p:spTree>
    <p:extLst>
      <p:ext uri="{BB962C8B-B14F-4D97-AF65-F5344CB8AC3E}">
        <p14:creationId xmlns:p14="http://schemas.microsoft.com/office/powerpoint/2010/main" val="29986885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06616"/>
            <a:ext cx="9144000" cy="1127779"/>
          </a:xfrm>
        </p:spPr>
        <p:txBody>
          <a:bodyPr anchor="b"/>
          <a:lstStyle/>
          <a:p>
            <a:pPr>
              <a:lnSpc>
                <a:spcPct val="100000"/>
              </a:lnSpc>
            </a:pPr>
            <a:r>
              <a:rPr lang="en-US" sz="4400" dirty="0">
                <a:latin typeface="Calibri"/>
                <a:ea typeface="Calibri" charset="0"/>
                <a:cs typeface="Calibri"/>
              </a:rPr>
              <a:t>Improved Use of Observations:</a:t>
            </a:r>
            <a:r>
              <a:rPr lang="en-US" sz="4800" dirty="0">
                <a:latin typeface="Calibri"/>
                <a:ea typeface="Calibri" charset="0"/>
                <a:cs typeface="Calibri"/>
              </a:rPr>
              <a:t/>
            </a:r>
            <a:br>
              <a:rPr lang="en-US" sz="4800" dirty="0">
                <a:latin typeface="Calibri"/>
                <a:ea typeface="Calibri" charset="0"/>
                <a:cs typeface="Calibri"/>
              </a:rPr>
            </a:br>
            <a:r>
              <a:rPr lang="en-US" sz="2800" dirty="0" smtClean="0">
                <a:latin typeface="Calibri"/>
                <a:ea typeface="Calibri" charset="0"/>
                <a:cs typeface="Calibri"/>
              </a:rPr>
              <a:t>Impact of airborne </a:t>
            </a:r>
            <a:r>
              <a:rPr lang="en-US" sz="2800" dirty="0">
                <a:latin typeface="Calibri"/>
                <a:ea typeface="Calibri" charset="0"/>
                <a:cs typeface="Calibri"/>
              </a:rPr>
              <a:t>Doppler </a:t>
            </a:r>
            <a:r>
              <a:rPr lang="en-US" sz="2800" dirty="0" smtClean="0">
                <a:latin typeface="Calibri"/>
                <a:ea typeface="Calibri" charset="0"/>
                <a:cs typeface="Calibri"/>
              </a:rPr>
              <a:t>radar</a:t>
            </a:r>
            <a:endParaRPr lang="en-US" sz="2800" dirty="0">
              <a:latin typeface="Calibri"/>
              <a:ea typeface="Calibri" charset="0"/>
              <a:cs typeface="Calibri"/>
            </a:endParaRPr>
          </a:p>
        </p:txBody>
      </p:sp>
      <p:sp>
        <p:nvSpPr>
          <p:cNvPr id="48134" name="Text Box 6"/>
          <p:cNvSpPr txBox="1">
            <a:spLocks noChangeArrowheads="1"/>
          </p:cNvSpPr>
          <p:nvPr/>
        </p:nvSpPr>
        <p:spPr bwMode="auto">
          <a:xfrm>
            <a:off x="5250178" y="6605797"/>
            <a:ext cx="3636633" cy="276999"/>
          </a:xfrm>
          <a:prstGeom prst="rect">
            <a:avLst/>
          </a:prstGeom>
          <a:noFill/>
          <a:ln w="9525">
            <a:noFill/>
            <a:miter lim="800000"/>
            <a:headEnd/>
            <a:tailEnd/>
          </a:ln>
        </p:spPr>
        <p:txBody>
          <a:bodyPr wrap="none">
            <a:prstTxWarp prst="textNoShape">
              <a:avLst/>
            </a:prstTxWarp>
            <a:spAutoFit/>
          </a:bodyPr>
          <a:lstStyle/>
          <a:p>
            <a:r>
              <a:rPr lang="en-US" sz="1200" dirty="0" smtClean="0">
                <a:latin typeface="Calibri"/>
                <a:ea typeface="Arial" charset="0"/>
                <a:cs typeface="Calibri"/>
              </a:rPr>
              <a:t>F. Zhang (PSU), Aberson, </a:t>
            </a:r>
            <a:r>
              <a:rPr lang="en-US" sz="1200" dirty="0">
                <a:latin typeface="Calibri"/>
                <a:ea typeface="Arial" charset="0"/>
                <a:cs typeface="Calibri"/>
              </a:rPr>
              <a:t>Aksoy, </a:t>
            </a:r>
            <a:r>
              <a:rPr lang="en-US" sz="1200" dirty="0" smtClean="0">
                <a:latin typeface="Calibri"/>
                <a:ea typeface="Arial" charset="0"/>
                <a:cs typeface="Calibri"/>
              </a:rPr>
              <a:t>Gamache</a:t>
            </a:r>
            <a:r>
              <a:rPr lang="en-US" sz="1200" dirty="0">
                <a:latin typeface="Calibri"/>
                <a:ea typeface="Arial" charset="0"/>
                <a:cs typeface="Calibri"/>
              </a:rPr>
              <a:t> </a:t>
            </a:r>
            <a:r>
              <a:rPr lang="en-US" sz="1200" dirty="0" smtClean="0">
                <a:latin typeface="Calibri"/>
                <a:ea typeface="Arial" charset="0"/>
                <a:cs typeface="Calibri"/>
              </a:rPr>
              <a:t>(AOML/HRD)</a:t>
            </a:r>
            <a:endParaRPr lang="en-US" sz="1200" dirty="0">
              <a:latin typeface="Calibri"/>
              <a:ea typeface="Arial" charset="0"/>
              <a:cs typeface="Calibri"/>
            </a:endParaRPr>
          </a:p>
        </p:txBody>
      </p:sp>
      <p:pic>
        <p:nvPicPr>
          <p:cNvPr id="39" name="Picture 38" descr="intensitywithbaselines.tif"/>
          <p:cNvPicPr>
            <a:picLocks noChangeAspect="1"/>
          </p:cNvPicPr>
          <p:nvPr/>
        </p:nvPicPr>
        <p:blipFill rotWithShape="1">
          <a:blip r:embed="rId3" cstate="screen">
            <a:extLst>
              <a:ext uri="{28A0092B-C50C-407E-A947-70E740481C1C}">
                <a14:useLocalDpi xmlns:a14="http://schemas.microsoft.com/office/drawing/2010/main"/>
              </a:ext>
            </a:extLst>
          </a:blip>
          <a:srcRect l="9944" t="12142" r="8749" b="6424"/>
          <a:stretch/>
        </p:blipFill>
        <p:spPr>
          <a:xfrm>
            <a:off x="2263314" y="1640204"/>
            <a:ext cx="4754575" cy="4762111"/>
          </a:xfrm>
          <a:prstGeom prst="rect">
            <a:avLst/>
          </a:prstGeom>
        </p:spPr>
      </p:pic>
      <p:grpSp>
        <p:nvGrpSpPr>
          <p:cNvPr id="153" name="Group 152"/>
          <p:cNvGrpSpPr>
            <a:grpSpLocks/>
          </p:cNvGrpSpPr>
          <p:nvPr/>
        </p:nvGrpSpPr>
        <p:grpSpPr bwMode="auto">
          <a:xfrm>
            <a:off x="2622943" y="2814005"/>
            <a:ext cx="6280465" cy="2622590"/>
            <a:chOff x="1641664" y="2843037"/>
            <a:chExt cx="6281460" cy="2621968"/>
          </a:xfrm>
        </p:grpSpPr>
        <p:sp>
          <p:nvSpPr>
            <p:cNvPr id="154" name="Oval 153"/>
            <p:cNvSpPr/>
            <p:nvPr/>
          </p:nvSpPr>
          <p:spPr>
            <a:xfrm>
              <a:off x="1641664" y="2843037"/>
              <a:ext cx="1054330" cy="2621968"/>
            </a:xfrm>
            <a:prstGeom prst="ellipse">
              <a:avLst/>
            </a:prstGeom>
            <a:noFill/>
            <a:ln w="28575"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55" name="Straight Arrow Connector 154"/>
            <p:cNvCxnSpPr>
              <a:stCxn id="156" idx="1"/>
              <a:endCxn id="154" idx="6"/>
            </p:cNvCxnSpPr>
            <p:nvPr/>
          </p:nvCxnSpPr>
          <p:spPr>
            <a:xfrm flipH="1" flipV="1">
              <a:off x="2695994" y="4154021"/>
              <a:ext cx="3125724" cy="595092"/>
            </a:xfrm>
            <a:prstGeom prst="straightConnector1">
              <a:avLst/>
            </a:prstGeom>
            <a:ln w="190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6" name="TextBox 16"/>
            <p:cNvSpPr txBox="1">
              <a:spLocks noChangeArrowheads="1"/>
            </p:cNvSpPr>
            <p:nvPr/>
          </p:nvSpPr>
          <p:spPr bwMode="auto">
            <a:xfrm>
              <a:off x="5821718" y="4487503"/>
              <a:ext cx="2101406" cy="52322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bg1"/>
                  </a:solidFill>
                </a:rPr>
                <a:t>Need help of Research community to address</a:t>
              </a:r>
            </a:p>
          </p:txBody>
        </p:sp>
      </p:grpSp>
      <p:sp>
        <p:nvSpPr>
          <p:cNvPr id="157" name="TextBox 156"/>
          <p:cNvSpPr txBox="1"/>
          <p:nvPr/>
        </p:nvSpPr>
        <p:spPr>
          <a:xfrm>
            <a:off x="431622" y="2099271"/>
            <a:ext cx="1676695"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600" dirty="0"/>
              <a:t>All cases with Doppler data 2008-2011</a:t>
            </a:r>
          </a:p>
        </p:txBody>
      </p:sp>
      <p:sp>
        <p:nvSpPr>
          <p:cNvPr id="158" name="TextBox 3"/>
          <p:cNvSpPr txBox="1">
            <a:spLocks noChangeArrowheads="1"/>
          </p:cNvSpPr>
          <p:nvPr/>
        </p:nvSpPr>
        <p:spPr bwMode="auto">
          <a:xfrm>
            <a:off x="2664451" y="1291590"/>
            <a:ext cx="4241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 Improvement over HFIP baseline</a:t>
            </a:r>
          </a:p>
        </p:txBody>
      </p:sp>
      <p:sp>
        <p:nvSpPr>
          <p:cNvPr id="8" name="Rectangle 7"/>
          <p:cNvSpPr/>
          <p:nvPr/>
        </p:nvSpPr>
        <p:spPr>
          <a:xfrm>
            <a:off x="6840694" y="1662640"/>
            <a:ext cx="582211" cy="307777"/>
          </a:xfrm>
          <a:prstGeom prst="rect">
            <a:avLst/>
          </a:prstGeom>
        </p:spPr>
        <p:txBody>
          <a:bodyPr wrap="none">
            <a:spAutoFit/>
          </a:bodyPr>
          <a:lstStyle/>
          <a:p>
            <a:r>
              <a:rPr lang="en-US" sz="1400" b="1" dirty="0">
                <a:latin typeface="+mn-lt"/>
              </a:rPr>
              <a:t>cases</a:t>
            </a:r>
            <a:endParaRPr lang="en-US" sz="1400" dirty="0">
              <a:latin typeface="+mn-lt"/>
            </a:endParaRPr>
          </a:p>
        </p:txBody>
      </p:sp>
    </p:spTree>
    <p:extLst>
      <p:ext uri="{BB962C8B-B14F-4D97-AF65-F5344CB8AC3E}">
        <p14:creationId xmlns:p14="http://schemas.microsoft.com/office/powerpoint/2010/main" val="20720171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1200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ppt_y</p:attrName>
                                        </p:attrNameLst>
                                      </p:cBhvr>
                                      <p:tavLst>
                                        <p:tav tm="0">
                                          <p:val>
                                            <p:strVal val="#ppt_y+#ppt_h*1.125000"/>
                                          </p:val>
                                        </p:tav>
                                        <p:tav tm="100000">
                                          <p:val>
                                            <p:strVal val="#ppt_y"/>
                                          </p:val>
                                        </p:tav>
                                      </p:tavLst>
                                    </p:anim>
                                    <p:animEffect transition="in" filter="wipe(up)">
                                      <p:cBhvr>
                                        <p:cTn id="8"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685800" y="2202993"/>
            <a:ext cx="7772400" cy="1470025"/>
          </a:xfrm>
        </p:spPr>
        <p:txBody>
          <a:bodyPr/>
          <a:lstStyle/>
          <a:p>
            <a:pPr eaLnBrk="1" hangingPunct="1"/>
            <a:endParaRPr lang="en-US" smtClean="0"/>
          </a:p>
        </p:txBody>
      </p:sp>
      <p:pic>
        <p:nvPicPr>
          <p:cNvPr id="57348" name="Picture 4" descr="ellipses_2011081812_97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91768"/>
            <a:ext cx="9144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5943600" y="2815768"/>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1200" b="1"/>
              <a:t>Forecast lead time in days</a:t>
            </a:r>
          </a:p>
        </p:txBody>
      </p:sp>
      <p:sp>
        <p:nvSpPr>
          <p:cNvPr id="57350" name="Line 6"/>
          <p:cNvSpPr>
            <a:spLocks noChangeShapeType="1"/>
          </p:cNvSpPr>
          <p:nvPr/>
        </p:nvSpPr>
        <p:spPr bwMode="auto">
          <a:xfrm flipH="1">
            <a:off x="6248400" y="3044368"/>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1" name="Text Box 7"/>
          <p:cNvSpPr txBox="1">
            <a:spLocks noChangeArrowheads="1"/>
          </p:cNvSpPr>
          <p:nvPr/>
        </p:nvSpPr>
        <p:spPr bwMode="auto">
          <a:xfrm>
            <a:off x="4800600" y="220616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1200" b="1"/>
              <a:t>Ellipse includes 80% of members</a:t>
            </a:r>
          </a:p>
        </p:txBody>
      </p:sp>
      <p:sp>
        <p:nvSpPr>
          <p:cNvPr id="57352" name="Line 8"/>
          <p:cNvSpPr>
            <a:spLocks noChangeShapeType="1"/>
          </p:cNvSpPr>
          <p:nvPr/>
        </p:nvSpPr>
        <p:spPr bwMode="auto">
          <a:xfrm>
            <a:off x="5257800" y="2587168"/>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3" name="Text Box 9"/>
          <p:cNvSpPr txBox="1">
            <a:spLocks noChangeArrowheads="1"/>
          </p:cNvSpPr>
          <p:nvPr/>
        </p:nvSpPr>
        <p:spPr bwMode="auto">
          <a:xfrm>
            <a:off x="3505200" y="3577768"/>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b="1"/>
              <a:t>Irene named</a:t>
            </a:r>
          </a:p>
        </p:txBody>
      </p:sp>
      <p:sp>
        <p:nvSpPr>
          <p:cNvPr id="57354" name="Line 10"/>
          <p:cNvSpPr>
            <a:spLocks noChangeShapeType="1"/>
          </p:cNvSpPr>
          <p:nvPr/>
        </p:nvSpPr>
        <p:spPr bwMode="auto">
          <a:xfrm flipV="1">
            <a:off x="4953000" y="3425368"/>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5" name="Text Box 11"/>
          <p:cNvSpPr txBox="1">
            <a:spLocks noChangeArrowheads="1"/>
          </p:cNvSpPr>
          <p:nvPr/>
        </p:nvSpPr>
        <p:spPr bwMode="auto">
          <a:xfrm>
            <a:off x="667657" y="4740948"/>
            <a:ext cx="830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27013" indent="-227013" eaLnBrk="1" hangingPunct="1">
              <a:spcBef>
                <a:spcPct val="50000"/>
              </a:spcBef>
              <a:buFont typeface="Arial"/>
              <a:buChar char="•"/>
            </a:pPr>
            <a:r>
              <a:rPr lang="en-US" sz="1600" b="1" dirty="0" smtClean="0"/>
              <a:t>Irene </a:t>
            </a:r>
            <a:r>
              <a:rPr lang="en-US" sz="1600" b="1" dirty="0"/>
              <a:t>declared an investigation area at 1200Z on August 18, 2011</a:t>
            </a:r>
          </a:p>
          <a:p>
            <a:pPr marL="227013" indent="-227013" eaLnBrk="1" hangingPunct="1">
              <a:spcBef>
                <a:spcPct val="50000"/>
              </a:spcBef>
              <a:buFontTx/>
              <a:buChar char="•"/>
            </a:pPr>
            <a:r>
              <a:rPr lang="en-US" sz="1600" b="1" dirty="0"/>
              <a:t>Irene named at 0000Z August 21, 2011</a:t>
            </a:r>
          </a:p>
          <a:p>
            <a:pPr marL="227013" indent="-227013" eaLnBrk="1" hangingPunct="1">
              <a:buFontTx/>
              <a:buChar char="•"/>
            </a:pPr>
            <a:r>
              <a:rPr lang="en-US" sz="1600" b="1" dirty="0"/>
              <a:t>Initial indication of the formation of Irene from ensemble at </a:t>
            </a:r>
            <a:r>
              <a:rPr lang="en-US" sz="1800" b="1" dirty="0">
                <a:solidFill>
                  <a:srgbClr val="FF0000"/>
                </a:solidFill>
              </a:rPr>
              <a:t>00Z </a:t>
            </a:r>
            <a:r>
              <a:rPr lang="en-US" sz="1800" b="1" dirty="0" smtClean="0">
                <a:solidFill>
                  <a:srgbClr val="FF0000"/>
                </a:solidFill>
              </a:rPr>
              <a:t>16 August 2011</a:t>
            </a:r>
            <a:endParaRPr lang="en-US" sz="1800" b="1" dirty="0">
              <a:solidFill>
                <a:srgbClr val="FF0000"/>
              </a:solidFill>
            </a:endParaRPr>
          </a:p>
          <a:p>
            <a:pPr marL="688975" lvl="1" indent="-231775" eaLnBrk="1" hangingPunct="1">
              <a:buFontTx/>
              <a:buChar char="•"/>
            </a:pPr>
            <a:r>
              <a:rPr lang="en-US" sz="1600" b="1" dirty="0">
                <a:solidFill>
                  <a:srgbClr val="FF0000"/>
                </a:solidFill>
              </a:rPr>
              <a:t>2 days before it was declared an investigation area</a:t>
            </a:r>
          </a:p>
          <a:p>
            <a:pPr marL="688975" lvl="1" indent="-231775" eaLnBrk="1" hangingPunct="1">
              <a:buFontTx/>
              <a:buChar char="•"/>
            </a:pPr>
            <a:r>
              <a:rPr lang="en-US" sz="1600" b="1" dirty="0">
                <a:solidFill>
                  <a:srgbClr val="FF0000"/>
                </a:solidFill>
              </a:rPr>
              <a:t>5 days before it was </a:t>
            </a:r>
            <a:r>
              <a:rPr lang="en-US" sz="1600" b="1" dirty="0" smtClean="0">
                <a:solidFill>
                  <a:srgbClr val="FF0000"/>
                </a:solidFill>
              </a:rPr>
              <a:t>named</a:t>
            </a:r>
            <a:endParaRPr lang="en-US" sz="1600" b="1" dirty="0">
              <a:solidFill>
                <a:srgbClr val="FF0000"/>
              </a:solidFill>
            </a:endParaRPr>
          </a:p>
        </p:txBody>
      </p:sp>
      <p:sp>
        <p:nvSpPr>
          <p:cNvPr id="57356" name="Text Box 12"/>
          <p:cNvSpPr txBox="1">
            <a:spLocks noChangeArrowheads="1"/>
          </p:cNvSpPr>
          <p:nvPr/>
        </p:nvSpPr>
        <p:spPr bwMode="auto">
          <a:xfrm>
            <a:off x="3352800" y="174896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1200" b="1"/>
              <a:t>Ensemble mean track</a:t>
            </a:r>
          </a:p>
        </p:txBody>
      </p:sp>
      <p:sp>
        <p:nvSpPr>
          <p:cNvPr id="57357" name="Line 13"/>
          <p:cNvSpPr>
            <a:spLocks noChangeShapeType="1"/>
          </p:cNvSpPr>
          <p:nvPr/>
        </p:nvSpPr>
        <p:spPr bwMode="auto">
          <a:xfrm>
            <a:off x="3733800" y="2206168"/>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 name="Group 14"/>
          <p:cNvGrpSpPr>
            <a:grpSpLocks/>
          </p:cNvGrpSpPr>
          <p:nvPr/>
        </p:nvGrpSpPr>
        <p:grpSpPr bwMode="auto">
          <a:xfrm>
            <a:off x="1928813" y="1369556"/>
            <a:ext cx="2795587" cy="2055812"/>
            <a:chOff x="1929482" y="1296395"/>
            <a:chExt cx="2794918" cy="2056405"/>
          </a:xfrm>
        </p:grpSpPr>
        <p:cxnSp>
          <p:nvCxnSpPr>
            <p:cNvPr id="57360" name="Straight Connector 2"/>
            <p:cNvCxnSpPr>
              <a:cxnSpLocks noChangeShapeType="1"/>
            </p:cNvCxnSpPr>
            <p:nvPr/>
          </p:nvCxnSpPr>
          <p:spPr bwMode="auto">
            <a:xfrm flipH="1" flipV="1">
              <a:off x="4114800" y="3200400"/>
              <a:ext cx="609600" cy="152400"/>
            </a:xfrm>
            <a:prstGeom prst="line">
              <a:avLst/>
            </a:prstGeom>
            <a:noFill/>
            <a:ln w="38100" algn="ctr">
              <a:solidFill>
                <a:srgbClr val="00CC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1929482" y="1296395"/>
              <a:ext cx="2336241" cy="276305"/>
            </a:xfrm>
            <a:prstGeom prst="rect">
              <a:avLst/>
            </a:prstGeom>
            <a:noFill/>
          </p:spPr>
          <p:txBody>
            <a:bodyPr wrap="none">
              <a:spAutoFit/>
            </a:bodyPr>
            <a:lstStyle/>
            <a:p>
              <a:pPr>
                <a:defRPr/>
              </a:pPr>
              <a:r>
                <a:rPr lang="en-US" sz="1200" b="1" dirty="0">
                  <a:latin typeface="+mj-lt"/>
                  <a:cs typeface="Times New Roman" pitchFamily="18" charset="0"/>
                </a:rPr>
                <a:t>Observed Track (Aug 21 – 26</a:t>
              </a:r>
              <a:r>
                <a:rPr lang="en-US" sz="1200" b="1" dirty="0">
                  <a:latin typeface="+mj-lt"/>
                </a:rPr>
                <a:t>)</a:t>
              </a:r>
            </a:p>
          </p:txBody>
        </p:sp>
        <p:cxnSp>
          <p:nvCxnSpPr>
            <p:cNvPr id="57362" name="Straight Arrow Connector 24"/>
            <p:cNvCxnSpPr>
              <a:cxnSpLocks noChangeShapeType="1"/>
            </p:cNvCxnSpPr>
            <p:nvPr/>
          </p:nvCxnSpPr>
          <p:spPr bwMode="auto">
            <a:xfrm flipH="1">
              <a:off x="2124075" y="1550808"/>
              <a:ext cx="323850" cy="278237"/>
            </a:xfrm>
            <a:prstGeom prst="straightConnector1">
              <a:avLst/>
            </a:prstGeom>
            <a:noFill/>
            <a:ln w="63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3" name="Straight Connector 30"/>
            <p:cNvCxnSpPr>
              <a:cxnSpLocks noChangeShapeType="1"/>
            </p:cNvCxnSpPr>
            <p:nvPr/>
          </p:nvCxnSpPr>
          <p:spPr bwMode="auto">
            <a:xfrm flipH="1" flipV="1">
              <a:off x="3505200" y="2819400"/>
              <a:ext cx="609600" cy="381000"/>
            </a:xfrm>
            <a:prstGeom prst="line">
              <a:avLst/>
            </a:prstGeom>
            <a:noFill/>
            <a:ln w="38100" algn="ctr">
              <a:solidFill>
                <a:srgbClr val="00CC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4" name="Straight Connector 9221"/>
            <p:cNvCxnSpPr>
              <a:cxnSpLocks noChangeShapeType="1"/>
            </p:cNvCxnSpPr>
            <p:nvPr/>
          </p:nvCxnSpPr>
          <p:spPr bwMode="auto">
            <a:xfrm flipH="1" flipV="1">
              <a:off x="2971800" y="2667000"/>
              <a:ext cx="533400" cy="152400"/>
            </a:xfrm>
            <a:prstGeom prst="line">
              <a:avLst/>
            </a:prstGeom>
            <a:noFill/>
            <a:ln w="38100" algn="ctr">
              <a:solidFill>
                <a:srgbClr val="00CC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5" name="Straight Connector 9223"/>
            <p:cNvCxnSpPr>
              <a:cxnSpLocks noChangeShapeType="1"/>
            </p:cNvCxnSpPr>
            <p:nvPr/>
          </p:nvCxnSpPr>
          <p:spPr bwMode="auto">
            <a:xfrm flipH="1" flipV="1">
              <a:off x="2514600" y="2286000"/>
              <a:ext cx="457200" cy="381000"/>
            </a:xfrm>
            <a:prstGeom prst="line">
              <a:avLst/>
            </a:prstGeom>
            <a:noFill/>
            <a:ln w="38100" algn="ctr">
              <a:solidFill>
                <a:srgbClr val="00CC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66" name="Straight Connector 9225"/>
            <p:cNvCxnSpPr>
              <a:cxnSpLocks noChangeShapeType="1"/>
            </p:cNvCxnSpPr>
            <p:nvPr/>
          </p:nvCxnSpPr>
          <p:spPr bwMode="auto">
            <a:xfrm flipH="1" flipV="1">
              <a:off x="2057400" y="1828800"/>
              <a:ext cx="457200" cy="457200"/>
            </a:xfrm>
            <a:prstGeom prst="line">
              <a:avLst/>
            </a:prstGeom>
            <a:noFill/>
            <a:ln w="38100" algn="ctr">
              <a:solidFill>
                <a:srgbClr val="00CC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Rectangle 17"/>
          <p:cNvSpPr txBox="1">
            <a:spLocks noChangeArrowheads="1"/>
          </p:cNvSpPr>
          <p:nvPr/>
        </p:nvSpPr>
        <p:spPr>
          <a:xfrm>
            <a:off x="50800" y="0"/>
            <a:ext cx="7696200" cy="1333500"/>
          </a:xfrm>
          <a:prstGeom prst="rect">
            <a:avLst/>
          </a:prstGeom>
        </p:spPr>
        <p:txBody>
          <a:bodyPr rIns="30479"/>
          <a:lst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eaLnBrk="1" hangingPunct="1"/>
            <a:r>
              <a:rPr lang="en-US" sz="4800" smtClean="0">
                <a:latin typeface="Calibri" charset="0"/>
                <a:ea typeface="Calibri" charset="0"/>
                <a:cs typeface="Calibri" charset="0"/>
              </a:rPr>
              <a:t>Global Model Development - </a:t>
            </a:r>
            <a:r>
              <a:rPr lang="en-US" sz="4000" smtClean="0">
                <a:latin typeface="Calibri" charset="0"/>
                <a:ea typeface="Calibri" charset="0"/>
                <a:cs typeface="Calibri" charset="0"/>
              </a:rPr>
              <a:t>Genesis</a:t>
            </a:r>
            <a:endParaRPr lang="en-US" sz="4800" dirty="0" smtClean="0">
              <a:latin typeface="Calibri" charset="0"/>
              <a:ea typeface="Calibri" charset="0"/>
              <a:cs typeface="Calibri" charset="0"/>
            </a:endParaRPr>
          </a:p>
        </p:txBody>
      </p:sp>
      <p:sp>
        <p:nvSpPr>
          <p:cNvPr id="23" name="Text Box 8"/>
          <p:cNvSpPr txBox="1">
            <a:spLocks noChangeArrowheads="1"/>
          </p:cNvSpPr>
          <p:nvPr/>
        </p:nvSpPr>
        <p:spPr bwMode="auto">
          <a:xfrm>
            <a:off x="5310781" y="6614469"/>
            <a:ext cx="3721098" cy="261610"/>
          </a:xfrm>
          <a:prstGeom prst="rect">
            <a:avLst/>
          </a:prstGeom>
          <a:noFill/>
          <a:ln w="9525">
            <a:noFill/>
            <a:miter lim="800000"/>
            <a:headEnd/>
            <a:tailEnd/>
          </a:ln>
        </p:spPr>
        <p:txBody>
          <a:bodyPr wrap="square">
            <a:prstTxWarp prst="textNoShape">
              <a:avLst/>
            </a:prstTxWarp>
            <a:spAutoFit/>
          </a:bodyPr>
          <a:lstStyle/>
          <a:p>
            <a:r>
              <a:rPr lang="en-US" sz="1100" dirty="0" smtClean="0">
                <a:latin typeface="Calibri" charset="0"/>
                <a:ea typeface="Arial" charset="0"/>
                <a:cs typeface="Arial" charset="0"/>
              </a:rPr>
              <a:t>Global Model Team - Tom </a:t>
            </a:r>
            <a:r>
              <a:rPr lang="en-US" sz="1100" dirty="0" err="1">
                <a:latin typeface="Calibri" charset="0"/>
                <a:ea typeface="Arial" charset="0"/>
                <a:cs typeface="Arial" charset="0"/>
              </a:rPr>
              <a:t>Hamill</a:t>
            </a:r>
            <a:r>
              <a:rPr lang="en-US" sz="1100" dirty="0">
                <a:latin typeface="Calibri" charset="0"/>
                <a:ea typeface="Arial" charset="0"/>
                <a:cs typeface="Arial" charset="0"/>
              </a:rPr>
              <a:t> &amp; Jeff </a:t>
            </a:r>
            <a:r>
              <a:rPr lang="en-US" sz="1100" dirty="0" smtClean="0">
                <a:latin typeface="Calibri" charset="0"/>
                <a:ea typeface="Arial" charset="0"/>
                <a:cs typeface="Arial" charset="0"/>
              </a:rPr>
              <a:t>Whitaker </a:t>
            </a:r>
            <a:r>
              <a:rPr lang="en-US" sz="1100" dirty="0">
                <a:latin typeface="Calibri" charset="0"/>
                <a:ea typeface="Arial" charset="0"/>
                <a:cs typeface="Arial" charset="0"/>
              </a:rPr>
              <a:t>(ESRL)</a:t>
            </a:r>
          </a:p>
        </p:txBody>
      </p:sp>
    </p:spTree>
    <p:extLst>
      <p:ext uri="{BB962C8B-B14F-4D97-AF65-F5344CB8AC3E}">
        <p14:creationId xmlns:p14="http://schemas.microsoft.com/office/powerpoint/2010/main" val="2656207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16504</TotalTime>
  <Words>1646</Words>
  <Application>Microsoft Macintosh PowerPoint</Application>
  <PresentationFormat>On-screen Show (4:3)</PresentationFormat>
  <Paragraphs>164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NOAA Hurricane Forecast Improvement Project</vt:lpstr>
      <vt:lpstr>The Good – track forecast improvements</vt:lpstr>
      <vt:lpstr>PowerPoint Presentation</vt:lpstr>
      <vt:lpstr>PowerPoint Presentation</vt:lpstr>
      <vt:lpstr>HFIP Success to Date</vt:lpstr>
      <vt:lpstr>Real-time System Priorities</vt:lpstr>
      <vt:lpstr>PowerPoint Presentation</vt:lpstr>
      <vt:lpstr>Improved Use of Observations: Impact of airborne Doppler radar</vt:lpstr>
      <vt:lpstr>PowerPoint Presentation</vt:lpstr>
      <vt:lpstr>Ongoing Challenges</vt:lpstr>
      <vt:lpstr>HFIP Research Priorities</vt:lpstr>
      <vt:lpstr>Keys to Success</vt:lpstr>
      <vt:lpstr>Questions?</vt:lpstr>
    </vt:vector>
  </TitlesOfParts>
  <Manager>Tim McClung</Manager>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Nation's Hurricane Program: An Interagency Success Story</dc:title>
  <dc:subject>Hurricanes, Hurricane Research</dc:subject>
  <dc:creator>Kandis Boyd</dc:creator>
  <cp:lastModifiedBy>Frank Marks</cp:lastModifiedBy>
  <cp:revision>451</cp:revision>
  <cp:lastPrinted>2009-09-22T14:42:08Z</cp:lastPrinted>
  <dcterms:created xsi:type="dcterms:W3CDTF">2011-03-08T17:41:21Z</dcterms:created>
  <dcterms:modified xsi:type="dcterms:W3CDTF">2012-05-08T03:23:04Z</dcterms:modified>
</cp:coreProperties>
</file>