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drawings/drawing2.xml" ContentType="application/vnd.openxmlformats-officedocument.drawingml.chartshapes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docx" ContentType="application/vnd.openxmlformats-officedocument.wordprocessingml.document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28" r:id="rId2"/>
    <p:sldId id="347" r:id="rId3"/>
    <p:sldId id="348" r:id="rId4"/>
    <p:sldId id="332" r:id="rId5"/>
    <p:sldId id="333" r:id="rId6"/>
    <p:sldId id="335" r:id="rId7"/>
    <p:sldId id="334" r:id="rId8"/>
    <p:sldId id="301" r:id="rId9"/>
    <p:sldId id="303" r:id="rId10"/>
    <p:sldId id="304" r:id="rId11"/>
    <p:sldId id="338" r:id="rId12"/>
    <p:sldId id="309" r:id="rId13"/>
    <p:sldId id="350" r:id="rId14"/>
    <p:sldId id="349" r:id="rId15"/>
    <p:sldId id="31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CC"/>
    <a:srgbClr val="B2B2B2"/>
    <a:srgbClr val="000099"/>
    <a:srgbClr val="FFFF00"/>
    <a:srgbClr val="FF3300"/>
    <a:srgbClr val="00CC00"/>
    <a:srgbClr val="EAEAEA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21816" autoAdjust="0"/>
    <p:restoredTop sz="94676" autoAdjust="0"/>
  </p:normalViewPr>
  <p:slideViewPr>
    <p:cSldViewPr>
      <p:cViewPr varScale="1">
        <p:scale>
          <a:sx n="99" d="100"/>
          <a:sy n="99" d="100"/>
        </p:scale>
        <p:origin x="-712" y="-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28"/>
    </p:cViewPr>
  </p:sorterViewPr>
  <p:notesViewPr>
    <p:cSldViewPr>
      <p:cViewPr>
        <p:scale>
          <a:sx n="66" d="100"/>
          <a:sy n="66" d="100"/>
        </p:scale>
        <p:origin x="-1488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oehn:Users:marks:Downloads:OFCM%20WG-TCR:Agency%20Research_Table%202_Combined_090217_fm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oehn:Users:marks:Library:Mail%20Downloads:2%202010%20Snapshot%20with%20FY09%20AFFO_110124_HFIP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2008\Combined\2008%20Combined_Table%202_091222%20(w%20B8).xlsx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eather1\data\GROUPS\WG_TCR\R&amp;D%20Tracking%20Spreadseet\2008\Combined\2008%20Combined_Table%202_091222%20(w%20B8).xlsx" TargetMode="External"/><Relationship Id="rId2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oehn:Users:marks:Documents:HRD:FY11:WG/TCR%20OFCM:spreadsheets:2%202010%20Snapshot%20with%20FY09%20AFFO_110119.xlsx" TargetMode="External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Combined man-years by detailed research category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725925925925928"/>
          <c:y val="0.0980392156862747"/>
          <c:w val="0.90074074074074"/>
          <c:h val="0.764705882352944"/>
        </c:manualLayout>
      </c:layout>
      <c:barChart>
        <c:barDir val="col"/>
        <c:grouping val="clustered"/>
        <c:ser>
          <c:idx val="1"/>
          <c:order val="0"/>
          <c:cat>
            <c:strRef>
              <c:f>'[Agency Research_Table 2_Combined_090217_fm.xls]Combined sheet'!$A$69:$A$113</c:f>
              <c:strCache>
                <c:ptCount val="45"/>
                <c:pt idx="0">
                  <c:v>A1</c:v>
                </c:pt>
                <c:pt idx="1">
                  <c:v>A1a</c:v>
                </c:pt>
                <c:pt idx="2">
                  <c:v>A1b</c:v>
                </c:pt>
                <c:pt idx="3">
                  <c:v>A1c</c:v>
                </c:pt>
                <c:pt idx="4">
                  <c:v>A1d</c:v>
                </c:pt>
                <c:pt idx="5">
                  <c:v>A1e</c:v>
                </c:pt>
                <c:pt idx="6">
                  <c:v>A1f</c:v>
                </c:pt>
                <c:pt idx="7">
                  <c:v>A1g</c:v>
                </c:pt>
                <c:pt idx="8">
                  <c:v>A1h</c:v>
                </c:pt>
                <c:pt idx="9">
                  <c:v>A2</c:v>
                </c:pt>
                <c:pt idx="10">
                  <c:v>A2a</c:v>
                </c:pt>
                <c:pt idx="11">
                  <c:v>A2b</c:v>
                </c:pt>
                <c:pt idx="12">
                  <c:v>A2c</c:v>
                </c:pt>
                <c:pt idx="13">
                  <c:v>A2d</c:v>
                </c:pt>
                <c:pt idx="14">
                  <c:v>A3</c:v>
                </c:pt>
                <c:pt idx="15">
                  <c:v>A3a</c:v>
                </c:pt>
                <c:pt idx="16">
                  <c:v>A3b</c:v>
                </c:pt>
                <c:pt idx="17">
                  <c:v>A3c</c:v>
                </c:pt>
                <c:pt idx="18">
                  <c:v>A3d</c:v>
                </c:pt>
                <c:pt idx="19">
                  <c:v>A4</c:v>
                </c:pt>
                <c:pt idx="20">
                  <c:v>A4a</c:v>
                </c:pt>
                <c:pt idx="21">
                  <c:v>A4b</c:v>
                </c:pt>
                <c:pt idx="22">
                  <c:v>A4c</c:v>
                </c:pt>
                <c:pt idx="23">
                  <c:v>A5</c:v>
                </c:pt>
                <c:pt idx="24">
                  <c:v>A5a</c:v>
                </c:pt>
                <c:pt idx="25">
                  <c:v>A5b</c:v>
                </c:pt>
                <c:pt idx="26">
                  <c:v>A6</c:v>
                </c:pt>
                <c:pt idx="27">
                  <c:v>B1</c:v>
                </c:pt>
                <c:pt idx="28">
                  <c:v>B2</c:v>
                </c:pt>
                <c:pt idx="29">
                  <c:v>B3</c:v>
                </c:pt>
                <c:pt idx="30">
                  <c:v>B3a</c:v>
                </c:pt>
                <c:pt idx="31">
                  <c:v>B3b</c:v>
                </c:pt>
                <c:pt idx="32">
                  <c:v>B3c</c:v>
                </c:pt>
                <c:pt idx="33">
                  <c:v>B3d</c:v>
                </c:pt>
                <c:pt idx="34">
                  <c:v>B3e</c:v>
                </c:pt>
                <c:pt idx="35">
                  <c:v>B4</c:v>
                </c:pt>
                <c:pt idx="36">
                  <c:v>B5</c:v>
                </c:pt>
                <c:pt idx="37">
                  <c:v>B6</c:v>
                </c:pt>
                <c:pt idx="38">
                  <c:v>B7</c:v>
                </c:pt>
                <c:pt idx="39">
                  <c:v>C1</c:v>
                </c:pt>
                <c:pt idx="40">
                  <c:v>C1a</c:v>
                </c:pt>
                <c:pt idx="41">
                  <c:v>C1b</c:v>
                </c:pt>
                <c:pt idx="42">
                  <c:v>C1c</c:v>
                </c:pt>
                <c:pt idx="43">
                  <c:v>C2</c:v>
                </c:pt>
                <c:pt idx="44">
                  <c:v>C3</c:v>
                </c:pt>
              </c:strCache>
            </c:strRef>
          </c:cat>
          <c:val>
            <c:numRef>
              <c:f>'[Agency Research_Table 2_Combined_090217_fm.xls]Combined sheet'!$G$69:$G$113</c:f>
              <c:numCache>
                <c:formatCode>General</c:formatCode>
                <c:ptCount val="4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</c:numCache>
            </c:numRef>
          </c:val>
        </c:ser>
        <c:axId val="584243048"/>
        <c:axId val="584246600"/>
      </c:barChart>
      <c:catAx>
        <c:axId val="5842430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84246600"/>
        <c:crosses val="autoZero"/>
        <c:auto val="1"/>
        <c:lblAlgn val="ctr"/>
        <c:lblOffset val="100"/>
      </c:catAx>
      <c:valAx>
        <c:axId val="584246600"/>
        <c:scaling>
          <c:orientation val="minMax"/>
          <c:max val="25.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Man-years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5842430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>
        <c:manualLayout>
          <c:layoutTarget val="inner"/>
          <c:xMode val="edge"/>
          <c:yMode val="edge"/>
          <c:x val="0.30410654827969"/>
          <c:y val="0.266331658291457"/>
          <c:w val="0.367369589345173"/>
          <c:h val="0.554438860971524"/>
        </c:manualLayout>
      </c:layout>
      <c:pieChart>
        <c:varyColors val="1"/>
        <c:ser>
          <c:idx val="0"/>
          <c:order val="0"/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1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elete val="1"/>
          </c:dLbls>
          <c:cat>
            <c:strRef>
              <c:f>'Combined sheet'!$M$12:$O$12</c:f>
              <c:strCache>
                <c:ptCount val="3"/>
                <c:pt idx="0">
                  <c:v>General</c:v>
                </c:pt>
                <c:pt idx="1">
                  <c:v>Modeling</c:v>
                </c:pt>
                <c:pt idx="2">
                  <c:v>Observing</c:v>
                </c:pt>
              </c:strCache>
            </c:strRef>
          </c:cat>
          <c:val>
            <c:numRef>
              <c:f>'Combined sheet'!$M$13:$O$13</c:f>
              <c:numCache>
                <c:formatCode>0.00</c:formatCode>
                <c:ptCount val="3"/>
                <c:pt idx="0">
                  <c:v>94.04</c:v>
                </c:pt>
                <c:pt idx="1">
                  <c:v>129.58</c:v>
                </c:pt>
                <c:pt idx="2">
                  <c:v>62.51</c:v>
                </c:pt>
              </c:numCache>
            </c:numRef>
          </c:val>
        </c:ser>
        <c:dLbls>
          <c:showVal val="1"/>
        </c:dLbls>
        <c:firstSliceAng val="0"/>
      </c:pieChart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235370891138608"/>
          <c:y val="0.812551937363762"/>
          <c:w val="0.491737532808399"/>
          <c:h val="0.0603015075376885"/>
        </c:manualLayout>
      </c:layout>
      <c:spPr>
        <a:noFill/>
        <a:ln w="25400">
          <a:noFill/>
        </a:ln>
      </c:spPr>
      <c:txPr>
        <a:bodyPr/>
        <a:lstStyle/>
        <a:p>
          <a:pPr>
            <a:defRPr sz="165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</c:chart>
  <c:spPr>
    <a:noFill/>
    <a:ln w="3175">
      <a:noFill/>
      <a:prstDash val="solid"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/>
              <a:t>2008 Snapshot</a:t>
            </a:r>
            <a:endParaRPr lang="en-US" dirty="0" smtClean="0"/>
          </a:p>
        </c:rich>
      </c:tx>
      <c:layout>
        <c:manualLayout>
          <c:xMode val="edge"/>
          <c:yMode val="edge"/>
          <c:x val="0.349058322651529"/>
          <c:y val="0.150904399661907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30410654827969"/>
          <c:y val="0.266331658291457"/>
          <c:w val="0.367369589345173"/>
          <c:h val="0.554438860971524"/>
        </c:manualLayout>
      </c:layout>
      <c:pieChart>
        <c:varyColors val="1"/>
        <c:ser>
          <c:idx val="0"/>
          <c:order val="0"/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1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elete val="1"/>
          </c:dLbls>
          <c:cat>
            <c:strRef>
              <c:f>'Combined sheet'!$K$10:$M$10</c:f>
              <c:strCache>
                <c:ptCount val="3"/>
                <c:pt idx="0">
                  <c:v>General</c:v>
                </c:pt>
                <c:pt idx="1">
                  <c:v>Modeling</c:v>
                </c:pt>
                <c:pt idx="2">
                  <c:v>Observing</c:v>
                </c:pt>
              </c:strCache>
            </c:strRef>
          </c:cat>
          <c:val>
            <c:numRef>
              <c:f>'Combined sheet'!$K$11:$M$11</c:f>
              <c:numCache>
                <c:formatCode>0.00</c:formatCode>
                <c:ptCount val="3"/>
                <c:pt idx="0">
                  <c:v>112.0325</c:v>
                </c:pt>
                <c:pt idx="1">
                  <c:v>69.69250000000001</c:v>
                </c:pt>
                <c:pt idx="2">
                  <c:v>47.055</c:v>
                </c:pt>
              </c:numCache>
            </c:numRef>
          </c:val>
        </c:ser>
        <c:dLbls>
          <c:showVal val="1"/>
        </c:dLbls>
        <c:firstSliceAng val="0"/>
      </c:pieChart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242133308917781"/>
          <c:y val="0.812007053805774"/>
          <c:w val="0.479287218458158"/>
          <c:h val="0.0603015075376885"/>
        </c:manualLayout>
      </c:layout>
      <c:spPr>
        <a:noFill/>
        <a:ln w="25400">
          <a:noFill/>
        </a:ln>
      </c:spPr>
      <c:txPr>
        <a:bodyPr/>
        <a:lstStyle/>
        <a:p>
          <a:pPr>
            <a:defRPr sz="165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</c:chart>
  <c:spPr>
    <a:noFill/>
    <a:ln w="3175">
      <a:noFill/>
      <a:prstDash val="solid"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 smtClean="0"/>
              <a:t>2008 Snapshot</a:t>
            </a:r>
            <a:endParaRPr lang="en-US" sz="1400" dirty="0" smtClean="0"/>
          </a:p>
        </c:rich>
      </c:tx>
      <c:layout>
        <c:manualLayout>
          <c:xMode val="edge"/>
          <c:yMode val="edge"/>
          <c:x val="0.370030116799387"/>
          <c:y val="0.0395195392242636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593365149776"/>
          <c:y val="0.153281143676485"/>
          <c:w val="0.78903972452599"/>
          <c:h val="0.733786095927611"/>
        </c:manualLayout>
      </c:layout>
      <c:barChart>
        <c:barDir val="col"/>
        <c:grouping val="stacked"/>
        <c:ser>
          <c:idx val="0"/>
          <c:order val="0"/>
          <c:tx>
            <c:strRef>
              <c:f>'Combined sheet'!$B$46</c:f>
              <c:strCache>
                <c:ptCount val="1"/>
                <c:pt idx="0">
                  <c:v>NOAA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accent1"/>
              </a:solidFill>
              <a:prstDash val="solid"/>
            </a:ln>
          </c:spPr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sheet'!$B$47:$B$63</c:f>
              <c:numCache>
                <c:formatCode>0.00</c:formatCode>
                <c:ptCount val="17"/>
                <c:pt idx="0" formatCode="0.0">
                  <c:v>13.25</c:v>
                </c:pt>
                <c:pt idx="1">
                  <c:v>0.0</c:v>
                </c:pt>
                <c:pt idx="2">
                  <c:v>1.750000000000001</c:v>
                </c:pt>
                <c:pt idx="3">
                  <c:v>1.750000000000001</c:v>
                </c:pt>
                <c:pt idx="4">
                  <c:v>2.25</c:v>
                </c:pt>
                <c:pt idx="5">
                  <c:v>0.0</c:v>
                </c:pt>
                <c:pt idx="6">
                  <c:v>4.5</c:v>
                </c:pt>
                <c:pt idx="7">
                  <c:v>6.0</c:v>
                </c:pt>
                <c:pt idx="8">
                  <c:v>8.75</c:v>
                </c:pt>
                <c:pt idx="9">
                  <c:v>1.25</c:v>
                </c:pt>
                <c:pt idx="10">
                  <c:v>7.0</c:v>
                </c:pt>
                <c:pt idx="11">
                  <c:v>2.0</c:v>
                </c:pt>
                <c:pt idx="12">
                  <c:v>0.5</c:v>
                </c:pt>
                <c:pt idx="13">
                  <c:v>0.0</c:v>
                </c:pt>
                <c:pt idx="14">
                  <c:v>5.25</c:v>
                </c:pt>
                <c:pt idx="15">
                  <c:v>13.75</c:v>
                </c:pt>
                <c:pt idx="16">
                  <c:v>11.25</c:v>
                </c:pt>
              </c:numCache>
            </c:numRef>
          </c:val>
        </c:ser>
        <c:ser>
          <c:idx val="1"/>
          <c:order val="1"/>
          <c:tx>
            <c:strRef>
              <c:f>'Combined sheet'!$C$46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accent2"/>
              </a:solidFill>
              <a:prstDash val="solid"/>
            </a:ln>
          </c:spPr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sheet'!$C$47:$C$63</c:f>
              <c:numCache>
                <c:formatCode>0.00</c:formatCode>
                <c:ptCount val="17"/>
                <c:pt idx="0" formatCode="0.0">
                  <c:v>18.70499999999999</c:v>
                </c:pt>
                <c:pt idx="1">
                  <c:v>0.9625</c:v>
                </c:pt>
                <c:pt idx="2">
                  <c:v>8.290000000000001</c:v>
                </c:pt>
                <c:pt idx="3">
                  <c:v>0.125</c:v>
                </c:pt>
                <c:pt idx="4">
                  <c:v>0.0</c:v>
                </c:pt>
                <c:pt idx="5">
                  <c:v>1.45</c:v>
                </c:pt>
                <c:pt idx="6">
                  <c:v>1.825</c:v>
                </c:pt>
                <c:pt idx="7">
                  <c:v>2.974999999999999</c:v>
                </c:pt>
                <c:pt idx="8">
                  <c:v>7.724999999999992</c:v>
                </c:pt>
                <c:pt idx="9">
                  <c:v>3.065</c:v>
                </c:pt>
                <c:pt idx="10">
                  <c:v>0.0650000000000001</c:v>
                </c:pt>
                <c:pt idx="11">
                  <c:v>1.937499999999998</c:v>
                </c:pt>
                <c:pt idx="12">
                  <c:v>0.45</c:v>
                </c:pt>
                <c:pt idx="13">
                  <c:v>0.0</c:v>
                </c:pt>
                <c:pt idx="14">
                  <c:v>1.180000000000001</c:v>
                </c:pt>
                <c:pt idx="15">
                  <c:v>0.0</c:v>
                </c:pt>
                <c:pt idx="16">
                  <c:v>1.274999999999999</c:v>
                </c:pt>
              </c:numCache>
            </c:numRef>
          </c:val>
        </c:ser>
        <c:ser>
          <c:idx val="2"/>
          <c:order val="2"/>
          <c:tx>
            <c:strRef>
              <c:f>'Combined sheet'!$D$46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accent3"/>
              </a:solidFill>
              <a:prstDash val="solid"/>
            </a:ln>
          </c:spPr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sheet'!$D$47:$D$63</c:f>
              <c:numCache>
                <c:formatCode>0.00</c:formatCode>
                <c:ptCount val="17"/>
                <c:pt idx="0" formatCode="0.0">
                  <c:v>14.3</c:v>
                </c:pt>
                <c:pt idx="1">
                  <c:v>0.55</c:v>
                </c:pt>
                <c:pt idx="2">
                  <c:v>8.700000000000001</c:v>
                </c:pt>
                <c:pt idx="3">
                  <c:v>2.1</c:v>
                </c:pt>
                <c:pt idx="4">
                  <c:v>0.3</c:v>
                </c:pt>
                <c:pt idx="5">
                  <c:v>4.0</c:v>
                </c:pt>
                <c:pt idx="6">
                  <c:v>2.15</c:v>
                </c:pt>
                <c:pt idx="7">
                  <c:v>2.349999999999999</c:v>
                </c:pt>
                <c:pt idx="8">
                  <c:v>1.95</c:v>
                </c:pt>
                <c:pt idx="9">
                  <c:v>2.8</c:v>
                </c:pt>
                <c:pt idx="10">
                  <c:v>3.75</c:v>
                </c:pt>
                <c:pt idx="11">
                  <c:v>4.649999999999998</c:v>
                </c:pt>
                <c:pt idx="12">
                  <c:v>0.25</c:v>
                </c:pt>
                <c:pt idx="13">
                  <c:v>0.0</c:v>
                </c:pt>
                <c:pt idx="14">
                  <c:v>2.15</c:v>
                </c:pt>
                <c:pt idx="15">
                  <c:v>0.0</c:v>
                </c:pt>
                <c:pt idx="16">
                  <c:v>1.2</c:v>
                </c:pt>
              </c:numCache>
            </c:numRef>
          </c:val>
        </c:ser>
        <c:ser>
          <c:idx val="3"/>
          <c:order val="3"/>
          <c:tx>
            <c:strRef>
              <c:f>'Combined sheet'!$E$46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chemeClr val="accent4"/>
            </a:solidFill>
            <a:ln w="3175">
              <a:solidFill>
                <a:schemeClr val="accent4"/>
              </a:solidFill>
              <a:prstDash val="solid"/>
            </a:ln>
          </c:spPr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sheet'!$E$47:$E$63</c:f>
              <c:numCache>
                <c:formatCode>0.00</c:formatCode>
                <c:ptCount val="17"/>
                <c:pt idx="0" formatCode="0.0">
                  <c:v>12.0</c:v>
                </c:pt>
                <c:pt idx="1">
                  <c:v>0.0</c:v>
                </c:pt>
                <c:pt idx="2">
                  <c:v>14.0</c:v>
                </c:pt>
                <c:pt idx="3">
                  <c:v>3.0</c:v>
                </c:pt>
                <c:pt idx="4">
                  <c:v>0.0</c:v>
                </c:pt>
                <c:pt idx="5">
                  <c:v>0.0</c:v>
                </c:pt>
                <c:pt idx="6">
                  <c:v>2.75</c:v>
                </c:pt>
                <c:pt idx="7">
                  <c:v>0.0</c:v>
                </c:pt>
                <c:pt idx="8">
                  <c:v>0.5</c:v>
                </c:pt>
                <c:pt idx="9">
                  <c:v>0.0</c:v>
                </c:pt>
                <c:pt idx="10">
                  <c:v>0.0</c:v>
                </c:pt>
                <c:pt idx="11">
                  <c:v>0.5</c:v>
                </c:pt>
                <c:pt idx="12">
                  <c:v>0.0</c:v>
                </c:pt>
                <c:pt idx="13">
                  <c:v>0.0</c:v>
                </c:pt>
                <c:pt idx="14">
                  <c:v>3.75</c:v>
                </c:pt>
                <c:pt idx="15">
                  <c:v>6.0</c:v>
                </c:pt>
                <c:pt idx="16">
                  <c:v>1.25</c:v>
                </c:pt>
              </c:numCache>
            </c:numRef>
          </c:val>
        </c:ser>
        <c:ser>
          <c:idx val="4"/>
          <c:order val="4"/>
          <c:tx>
            <c:strRef>
              <c:f>'Combined sheet'!$F$46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 w="3175">
              <a:solidFill>
                <a:schemeClr val="accent6"/>
              </a:solidFill>
              <a:prstDash val="solid"/>
            </a:ln>
          </c:spPr>
          <c:cat>
            <c:strRef>
              <c:f>'Combined sheet'!$A$47:$A$63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sheet'!$F$47:$F$63</c:f>
              <c:numCache>
                <c:formatCode>0.00</c:formatCode>
                <c:ptCount val="17"/>
                <c:pt idx="0" formatCode="0.0">
                  <c:v>2.0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2.55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overlap val="100"/>
        <c:axId val="457655832"/>
        <c:axId val="623795608"/>
      </c:barChart>
      <c:catAx>
        <c:axId val="4576558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623795608"/>
        <c:crosses val="autoZero"/>
        <c:auto val="1"/>
        <c:lblAlgn val="ctr"/>
        <c:lblOffset val="100"/>
      </c:catAx>
      <c:valAx>
        <c:axId val="623795608"/>
        <c:scaling>
          <c:orientation val="minMax"/>
          <c:max val="60.0"/>
          <c:min val="0.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Man-years</a:t>
                </a:r>
              </a:p>
            </c:rich>
          </c:tx>
          <c:layout>
            <c:manualLayout>
              <c:xMode val="edge"/>
              <c:yMode val="edge"/>
              <c:x val="0.0155270643659986"/>
              <c:y val="0.36343230533683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 algn="r">
              <a:defRPr sz="1050"/>
            </a:pPr>
            <a:endParaRPr lang="en-US"/>
          </a:p>
        </c:txPr>
        <c:crossAx val="457655832"/>
        <c:crosses val="autoZero"/>
        <c:crossBetween val="between"/>
      </c:valAx>
      <c:spPr>
        <a:solidFill>
          <a:schemeClr val="bg1">
            <a:lumMod val="95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70829917236975"/>
          <c:y val="0.247231228449385"/>
          <c:w val="0.109513689083781"/>
          <c:h val="0.275563514630116"/>
        </c:manualLayout>
      </c:layout>
      <c:spPr>
        <a:noFill/>
        <a:ln w="25400">
          <a:noFill/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2010 snapshot</a:t>
            </a:r>
            <a:endParaRPr lang="en-US" sz="1400" dirty="0"/>
          </a:p>
        </c:rich>
      </c:tx>
      <c:layout>
        <c:manualLayout>
          <c:xMode val="edge"/>
          <c:yMode val="edge"/>
          <c:x val="0.379544876423893"/>
          <c:y val="0.0477066285831918"/>
        </c:manualLayout>
      </c:layout>
    </c:title>
    <c:plotArea>
      <c:layout>
        <c:manualLayout>
          <c:layoutTarget val="inner"/>
          <c:xMode val="edge"/>
          <c:yMode val="edge"/>
          <c:x val="0.110969408945187"/>
          <c:y val="0.144215107302764"/>
          <c:w val="0.791601877660377"/>
          <c:h val="0.739069898640893"/>
        </c:manualLayout>
      </c:layout>
      <c:barChart>
        <c:barDir val="col"/>
        <c:grouping val="stacked"/>
        <c:ser>
          <c:idx val="0"/>
          <c:order val="0"/>
          <c:tx>
            <c:strRef>
              <c:f>'Combined sheet'!$C$48</c:f>
              <c:strCache>
                <c:ptCount val="1"/>
                <c:pt idx="0">
                  <c:v>Navy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sheet'!$C$49:$C$65</c:f>
              <c:numCache>
                <c:formatCode>0.00</c:formatCode>
                <c:ptCount val="17"/>
                <c:pt idx="0" formatCode="0.0">
                  <c:v>11.25</c:v>
                </c:pt>
                <c:pt idx="1">
                  <c:v>0.25</c:v>
                </c:pt>
                <c:pt idx="2">
                  <c:v>5.0</c:v>
                </c:pt>
                <c:pt idx="3">
                  <c:v>0.5</c:v>
                </c:pt>
                <c:pt idx="4">
                  <c:v>0.0</c:v>
                </c:pt>
                <c:pt idx="5">
                  <c:v>1.5</c:v>
                </c:pt>
                <c:pt idx="6">
                  <c:v>7.75</c:v>
                </c:pt>
                <c:pt idx="7">
                  <c:v>3.25</c:v>
                </c:pt>
                <c:pt idx="8">
                  <c:v>6.25</c:v>
                </c:pt>
                <c:pt idx="9">
                  <c:v>1.75</c:v>
                </c:pt>
                <c:pt idx="10">
                  <c:v>0.75</c:v>
                </c:pt>
                <c:pt idx="11">
                  <c:v>2.25</c:v>
                </c:pt>
                <c:pt idx="12">
                  <c:v>0.75</c:v>
                </c:pt>
                <c:pt idx="13">
                  <c:v>0.0</c:v>
                </c:pt>
                <c:pt idx="14">
                  <c:v>2.0</c:v>
                </c:pt>
                <c:pt idx="15">
                  <c:v>0.0</c:v>
                </c:pt>
                <c:pt idx="16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'Combined sheet'!$D$48</c:f>
              <c:strCache>
                <c:ptCount val="1"/>
                <c:pt idx="0">
                  <c:v>NSF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sheet'!$D$49:$D$65</c:f>
              <c:numCache>
                <c:formatCode>0.00</c:formatCode>
                <c:ptCount val="17"/>
                <c:pt idx="0" formatCode="0.0">
                  <c:v>16.15</c:v>
                </c:pt>
                <c:pt idx="1">
                  <c:v>0.8</c:v>
                </c:pt>
                <c:pt idx="2">
                  <c:v>19.85</c:v>
                </c:pt>
                <c:pt idx="3">
                  <c:v>0.5</c:v>
                </c:pt>
                <c:pt idx="4">
                  <c:v>0.0</c:v>
                </c:pt>
                <c:pt idx="5">
                  <c:v>3.1</c:v>
                </c:pt>
                <c:pt idx="6">
                  <c:v>2.86</c:v>
                </c:pt>
                <c:pt idx="7">
                  <c:v>3.01</c:v>
                </c:pt>
                <c:pt idx="8">
                  <c:v>1.65</c:v>
                </c:pt>
                <c:pt idx="9">
                  <c:v>1.4</c:v>
                </c:pt>
                <c:pt idx="10">
                  <c:v>2.65</c:v>
                </c:pt>
                <c:pt idx="11">
                  <c:v>3.25</c:v>
                </c:pt>
                <c:pt idx="12">
                  <c:v>0.25</c:v>
                </c:pt>
                <c:pt idx="13">
                  <c:v>0.0</c:v>
                </c:pt>
                <c:pt idx="14">
                  <c:v>2.3</c:v>
                </c:pt>
                <c:pt idx="15">
                  <c:v>0.34</c:v>
                </c:pt>
                <c:pt idx="16">
                  <c:v>3.74</c:v>
                </c:pt>
              </c:numCache>
            </c:numRef>
          </c:val>
        </c:ser>
        <c:ser>
          <c:idx val="2"/>
          <c:order val="2"/>
          <c:tx>
            <c:strRef>
              <c:f>'Combined sheet'!$E$48</c:f>
              <c:strCache>
                <c:ptCount val="1"/>
                <c:pt idx="0">
                  <c:v>NASA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sheet'!$E$49:$E$65</c:f>
              <c:numCache>
                <c:formatCode>0.00</c:formatCode>
                <c:ptCount val="17"/>
                <c:pt idx="0" formatCode="0.0">
                  <c:v>6.63</c:v>
                </c:pt>
                <c:pt idx="1">
                  <c:v>0.0</c:v>
                </c:pt>
                <c:pt idx="2">
                  <c:v>3.13</c:v>
                </c:pt>
                <c:pt idx="3">
                  <c:v>0.25</c:v>
                </c:pt>
                <c:pt idx="4">
                  <c:v>0.0</c:v>
                </c:pt>
                <c:pt idx="5">
                  <c:v>0.0</c:v>
                </c:pt>
                <c:pt idx="6">
                  <c:v>1.25</c:v>
                </c:pt>
                <c:pt idx="7">
                  <c:v>0.0</c:v>
                </c:pt>
                <c:pt idx="8">
                  <c:v>0.25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3.75</c:v>
                </c:pt>
                <c:pt idx="15">
                  <c:v>16.13</c:v>
                </c:pt>
                <c:pt idx="1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'Combined sheet'!$F$48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sheet'!$F$49:$F$65</c:f>
              <c:numCache>
                <c:formatCode>0.00</c:formatCode>
                <c:ptCount val="17"/>
                <c:pt idx="0" formatCode="0.0">
                  <c:v>0.0</c:v>
                </c:pt>
                <c:pt idx="1">
                  <c:v>4.0</c:v>
                </c:pt>
                <c:pt idx="2">
                  <c:v>0.0</c:v>
                </c:pt>
                <c:pt idx="3">
                  <c:v>0.0</c:v>
                </c:pt>
                <c:pt idx="4">
                  <c:v>2.5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2.0</c:v>
                </c:pt>
                <c:pt idx="16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'Combined sheet'!$H$48</c:f>
              <c:strCache>
                <c:ptCount val="1"/>
                <c:pt idx="0">
                  <c:v>HFIP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>
              <a:solidFill>
                <a:schemeClr val="accent1"/>
              </a:solidFill>
            </a:ln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sheet'!$H$49:$H$65</c:f>
              <c:numCache>
                <c:formatCode>0.00</c:formatCode>
                <c:ptCount val="17"/>
                <c:pt idx="0">
                  <c:v>3.375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12.75</c:v>
                </c:pt>
                <c:pt idx="7">
                  <c:v>23.0</c:v>
                </c:pt>
                <c:pt idx="8">
                  <c:v>12.625</c:v>
                </c:pt>
                <c:pt idx="9">
                  <c:v>4.75</c:v>
                </c:pt>
                <c:pt idx="10">
                  <c:v>10.75</c:v>
                </c:pt>
                <c:pt idx="11">
                  <c:v>5.0</c:v>
                </c:pt>
                <c:pt idx="12">
                  <c:v>1.0</c:v>
                </c:pt>
                <c:pt idx="13">
                  <c:v>0.875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</c:numCache>
            </c:numRef>
          </c:val>
        </c:ser>
        <c:ser>
          <c:idx val="5"/>
          <c:order val="5"/>
          <c:tx>
            <c:strRef>
              <c:f>'Combined sheet'!$I$48</c:f>
              <c:strCache>
                <c:ptCount val="1"/>
                <c:pt idx="0">
                  <c:v>NOAA-HFIP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cat>
            <c:strRef>
              <c:f>'Combined sheet'!$A$49:$A$65</c:f>
              <c:strCache>
                <c:ptCount val="1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B1</c:v>
                </c:pt>
                <c:pt idx="7">
                  <c:v>B2</c:v>
                </c:pt>
                <c:pt idx="8">
                  <c:v>B3</c:v>
                </c:pt>
                <c:pt idx="9">
                  <c:v>B4</c:v>
                </c:pt>
                <c:pt idx="10">
                  <c:v>B5</c:v>
                </c:pt>
                <c:pt idx="11">
                  <c:v>B6</c:v>
                </c:pt>
                <c:pt idx="12">
                  <c:v>B7</c:v>
                </c:pt>
                <c:pt idx="13">
                  <c:v>B8</c:v>
                </c:pt>
                <c:pt idx="14">
                  <c:v>C1</c:v>
                </c:pt>
                <c:pt idx="15">
                  <c:v>C2</c:v>
                </c:pt>
                <c:pt idx="16">
                  <c:v>C3</c:v>
                </c:pt>
              </c:strCache>
            </c:strRef>
          </c:cat>
          <c:val>
            <c:numRef>
              <c:f>'Combined sheet'!$I$49:$I$65</c:f>
              <c:numCache>
                <c:formatCode>0.00</c:formatCode>
                <c:ptCount val="17"/>
                <c:pt idx="0">
                  <c:v>7.25</c:v>
                </c:pt>
                <c:pt idx="1">
                  <c:v>0.0</c:v>
                </c:pt>
                <c:pt idx="2">
                  <c:v>0.25</c:v>
                </c:pt>
                <c:pt idx="3">
                  <c:v>0.25</c:v>
                </c:pt>
                <c:pt idx="4">
                  <c:v>6.5</c:v>
                </c:pt>
                <c:pt idx="5">
                  <c:v>1.0</c:v>
                </c:pt>
                <c:pt idx="6">
                  <c:v>2.5</c:v>
                </c:pt>
                <c:pt idx="7">
                  <c:v>4.25</c:v>
                </c:pt>
                <c:pt idx="8">
                  <c:v>3.75</c:v>
                </c:pt>
                <c:pt idx="9">
                  <c:v>0.0</c:v>
                </c:pt>
                <c:pt idx="10">
                  <c:v>2.0</c:v>
                </c:pt>
                <c:pt idx="11">
                  <c:v>0.25</c:v>
                </c:pt>
                <c:pt idx="12">
                  <c:v>0.0</c:v>
                </c:pt>
                <c:pt idx="13">
                  <c:v>4.75</c:v>
                </c:pt>
                <c:pt idx="14">
                  <c:v>7.0</c:v>
                </c:pt>
                <c:pt idx="15">
                  <c:v>5.25</c:v>
                </c:pt>
                <c:pt idx="16">
                  <c:v>18.5</c:v>
                </c:pt>
              </c:numCache>
            </c:numRef>
          </c:val>
        </c:ser>
        <c:overlap val="100"/>
        <c:axId val="529383720"/>
        <c:axId val="529387080"/>
      </c:barChart>
      <c:catAx>
        <c:axId val="529383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529387080"/>
        <c:crosses val="autoZero"/>
        <c:auto val="1"/>
        <c:lblAlgn val="ctr"/>
        <c:lblOffset val="100"/>
      </c:catAx>
      <c:valAx>
        <c:axId val="529387080"/>
        <c:scaling>
          <c:orientation val="minMax"/>
          <c:max val="60.0"/>
        </c:scaling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Man-years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52938372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33285687748022"/>
          <c:y val="0.1963080901652"/>
          <c:w val="0.163606381732402"/>
          <c:h val="0.318364340486851"/>
        </c:manualLayout>
      </c:layout>
      <c:txPr>
        <a:bodyPr/>
        <a:lstStyle/>
        <a:p>
          <a:pPr>
            <a:defRPr sz="900"/>
          </a:pPr>
          <a:endParaRPr lang="en-US"/>
        </a:p>
      </c:txPr>
    </c:legend>
    <c:plotVisOnly val="1"/>
  </c:chart>
  <c:txPr>
    <a:bodyPr/>
    <a:lstStyle/>
    <a:p>
      <a:pPr>
        <a:defRPr sz="900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0.30952</cdr:x>
      <cdr:y>0.21236</cdr:y>
    </cdr:from>
    <cdr:to>
      <cdr:x>0.70238</cdr:x>
      <cdr:y>0.27119</cdr:y>
    </cdr:to>
    <cdr:sp macro="" textlink="">
      <cdr:nvSpPr>
        <cdr:cNvPr id="10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81200" y="954736"/>
          <a:ext cx="2514600" cy="2644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vertOverflow="clip" wrap="square" lIns="36576" tIns="22860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Total man years: 286</a:t>
          </a:r>
        </a:p>
      </cdr:txBody>
    </cdr:sp>
  </cdr:relSizeAnchor>
  <cdr:relSizeAnchor xmlns:cdr="http://schemas.openxmlformats.org/drawingml/2006/chartDrawing">
    <cdr:from>
      <cdr:x>0.34524</cdr:x>
      <cdr:y>0.14683</cdr:y>
    </cdr:from>
    <cdr:to>
      <cdr:x>0.64286</cdr:x>
      <cdr:y>0.2191</cdr:y>
    </cdr:to>
    <cdr:sp macro="" textlink="">
      <cdr:nvSpPr>
        <cdr:cNvPr id="3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09801" y="660108"/>
          <a:ext cx="1905000" cy="3249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2000" b="1" i="0" u="none" strike="noStrike" baseline="0" dirty="0" smtClean="0">
              <a:solidFill>
                <a:sysClr val="windowText" lastClr="000000"/>
              </a:solidFill>
              <a:latin typeface="Calibri"/>
            </a:rPr>
            <a:t>2010 Snapshot</a:t>
          </a:r>
          <a:endParaRPr lang="en-US" sz="2000" b="1" i="0" u="none" strike="noStrike" baseline="0" dirty="0">
            <a:solidFill>
              <a:sysClr val="windowText" lastClr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0.54137</cdr:x>
      <cdr:y>0.43179</cdr:y>
    </cdr:from>
    <cdr:to>
      <cdr:x>0.619</cdr:x>
      <cdr:y>0.49329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6084" y="2455333"/>
          <a:ext cx="666147" cy="3497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94</a:t>
          </a:r>
        </a:p>
      </cdr:txBody>
    </cdr:sp>
  </cdr:relSizeAnchor>
  <cdr:relSizeAnchor xmlns:cdr="http://schemas.openxmlformats.org/drawingml/2006/chartDrawing">
    <cdr:from>
      <cdr:x>0.36996</cdr:x>
      <cdr:y>0.39084</cdr:y>
    </cdr:from>
    <cdr:to>
      <cdr:x>0.44758</cdr:x>
      <cdr:y>0.45234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75000" y="2222500"/>
          <a:ext cx="666147" cy="3497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62</a:t>
          </a:r>
        </a:p>
      </cdr:txBody>
    </cdr:sp>
  </cdr:relSizeAnchor>
  <cdr:relSizeAnchor xmlns:cdr="http://schemas.openxmlformats.org/drawingml/2006/chartDrawing">
    <cdr:from>
      <cdr:x>0.43333</cdr:x>
      <cdr:y>0.64223</cdr:y>
    </cdr:from>
    <cdr:to>
      <cdr:x>0.51095</cdr:x>
      <cdr:y>0.70373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71800" y="3733800"/>
          <a:ext cx="532318" cy="3575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130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0.31395</cdr:x>
      <cdr:y>0.20339</cdr:y>
    </cdr:from>
    <cdr:to>
      <cdr:x>0.65115</cdr:x>
      <cdr:y>0.26333</cdr:y>
    </cdr:to>
    <cdr:sp macro="" textlink="">
      <cdr:nvSpPr>
        <cdr:cNvPr id="10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57400" y="914400"/>
          <a:ext cx="2209722" cy="2694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vertOverflow="clip" wrap="square" lIns="36576" tIns="22860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Total man years: 228</a:t>
          </a:r>
        </a:p>
      </cdr:txBody>
    </cdr:sp>
  </cdr:relSizeAnchor>
  <cdr:relSizeAnchor xmlns:cdr="http://schemas.openxmlformats.org/drawingml/2006/chartDrawing">
    <cdr:from>
      <cdr:x>0.56234</cdr:x>
      <cdr:y>0.49135</cdr:y>
    </cdr:from>
    <cdr:to>
      <cdr:x>0.63636</cdr:x>
      <cdr:y>0.55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70827" y="2246452"/>
          <a:ext cx="496373" cy="268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112</a:t>
          </a:r>
        </a:p>
      </cdr:txBody>
    </cdr:sp>
  </cdr:relSizeAnchor>
  <cdr:relSizeAnchor xmlns:cdr="http://schemas.openxmlformats.org/drawingml/2006/chartDrawing">
    <cdr:from>
      <cdr:x>0.39092</cdr:x>
      <cdr:y>0.37037</cdr:y>
    </cdr:from>
    <cdr:to>
      <cdr:x>0.45128</cdr:x>
      <cdr:y>0.43187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4917" y="2106083"/>
          <a:ext cx="517980" cy="3497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47</a:t>
          </a:r>
        </a:p>
      </cdr:txBody>
    </cdr:sp>
  </cdr:relSizeAnchor>
  <cdr:relSizeAnchor xmlns:cdr="http://schemas.openxmlformats.org/drawingml/2006/chartDrawing">
    <cdr:from>
      <cdr:x>0.38229</cdr:x>
      <cdr:y>0.59557</cdr:y>
    </cdr:from>
    <cdr:to>
      <cdr:x>0.44265</cdr:x>
      <cdr:y>0.65707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0833" y="3386667"/>
          <a:ext cx="517980" cy="3497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wrap="square" lIns="36576" tIns="22860" rIns="36576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600" b="1" i="0" u="none" strike="noStrike" baseline="0">
              <a:solidFill>
                <a:srgbClr val="000000"/>
              </a:solidFill>
              <a:latin typeface="Arial"/>
              <a:cs typeface="Arial"/>
            </a:rPr>
            <a:t>70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0.6349</cdr:x>
      <cdr:y>0.14957</cdr:y>
    </cdr:from>
    <cdr:to>
      <cdr:x>0.873</cdr:x>
      <cdr:y>0.27171</cdr:y>
    </cdr:to>
    <cdr:sp macro="" textlink="">
      <cdr:nvSpPr>
        <cdr:cNvPr id="6170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15812" y="492361"/>
          <a:ext cx="1168488" cy="4020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vertOverflow="clip" wrap="square" lIns="91440" tIns="45720" rIns="91440" bIns="4572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400" b="1" i="0" u="none" strike="noStrike" baseline="0" dirty="0">
              <a:solidFill>
                <a:schemeClr val="tx1"/>
              </a:solidFill>
              <a:latin typeface="Calibri"/>
            </a:rPr>
            <a:t>Total = 228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0.61063</cdr:x>
      <cdr:y>0.14706</cdr:y>
    </cdr:from>
    <cdr:to>
      <cdr:x>0.84827</cdr:x>
      <cdr:y>0.24508</cdr:y>
    </cdr:to>
    <cdr:sp macro="" textlink="">
      <cdr:nvSpPr>
        <cdr:cNvPr id="4" name="Text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30237" y="457200"/>
          <a:ext cx="1101439" cy="3047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outerShdw dist="23000" dir="5400000" rotWithShape="0">
            <a:srgbClr val="808080">
              <a:alpha val="34999"/>
            </a:srgbClr>
          </a:outerShdw>
        </a:effectLst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US" sz="1400" b="1" i="0" u="none" strike="noStrike" baseline="0" dirty="0">
              <a:solidFill>
                <a:sysClr val="windowText" lastClr="000000"/>
              </a:solidFill>
              <a:latin typeface="Calibri"/>
            </a:rPr>
            <a:t>Total = 286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72A454B-DF60-4A31-84E3-AA4F529F3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9BD2E40-0B76-4E8A-95C4-0FD54D40E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88FAE-D028-FB4B-A1E3-456EECB6885E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B7E00-437A-4E44-9341-D10DCC1C1DDC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6425"/>
            <a:ext cx="6248400" cy="4183063"/>
          </a:xfrm>
          <a:noFill/>
          <a:ln/>
        </p:spPr>
        <p:txBody>
          <a:bodyPr/>
          <a:lstStyle/>
          <a:p>
            <a:r>
              <a:rPr lang="en-US" u="sng" smtClean="0">
                <a:latin typeface="Times New Roman" pitchFamily="18" charset="0"/>
              </a:rPr>
              <a:t>Rules:</a:t>
            </a:r>
          </a:p>
          <a:p>
            <a:r>
              <a:rPr lang="en-US" smtClean="0">
                <a:latin typeface="Times New Roman" pitchFamily="18" charset="0"/>
              </a:rPr>
              <a:t>For each row/project, complete columns E thru AX, where applicable, with man-year data.  Do not fill in a cell with less than .25 man-years.</a:t>
            </a:r>
          </a:p>
          <a:p>
            <a:r>
              <a:rPr lang="en-US" smtClean="0">
                <a:latin typeface="Times New Roman" pitchFamily="18" charset="0"/>
              </a:rPr>
              <a:t>Try to put your man-year data in the top 3-4 research areas that best match the research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Calibri"/>
              <a:cs typeface="Calibri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6272213"/>
            <a:ext cx="9144000" cy="579437"/>
          </a:xfrm>
          <a:prstGeom prst="rect">
            <a:avLst/>
          </a:prstGeom>
          <a:solidFill>
            <a:srgbClr val="5F5F5F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04800" y="6430963"/>
            <a:ext cx="6248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OFCM-Sponsored Working Group for Tropical Cyclone Research</a:t>
            </a: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8451850" y="6553200"/>
            <a:ext cx="61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9FF208AD-2388-4686-9702-BDD5997CA168}" type="slidenum">
              <a:rPr lang="en-US" sz="1400" b="1">
                <a:solidFill>
                  <a:schemeClr val="bg1"/>
                </a:solidFill>
                <a:latin typeface="Calibri"/>
                <a:cs typeface="Calibri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6705600" y="63849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i="1">
                <a:solidFill>
                  <a:schemeClr val="bg1"/>
                </a:solidFill>
                <a:latin typeface="Calibri"/>
                <a:cs typeface="Calibri"/>
              </a:rPr>
              <a:t>WG/TCR</a:t>
            </a:r>
            <a:endParaRPr lang="en-US" sz="1200" i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5"/>
            <a:ext cx="7772400" cy="1889126"/>
          </a:xfrm>
        </p:spPr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7620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Calibri"/>
              <a:cs typeface="Calibri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6272213"/>
            <a:ext cx="9144000" cy="579437"/>
          </a:xfrm>
          <a:prstGeom prst="rect">
            <a:avLst/>
          </a:prstGeom>
          <a:solidFill>
            <a:srgbClr val="5F5F5F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04801" y="6430963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Calibri"/>
                <a:cs typeface="Calibri"/>
              </a:rPr>
              <a:t>OFCM-Sponsored Working Group for Tropical Cyclone Research</a:t>
            </a:r>
            <a:endParaRPr lang="en-US"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8451850" y="6553200"/>
            <a:ext cx="61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8996D5FB-B80E-4637-880F-DD2E4E31E5AA}" type="slidenum">
              <a:rPr lang="en-US" sz="1400" b="1">
                <a:solidFill>
                  <a:schemeClr val="bg1"/>
                </a:solidFill>
                <a:latin typeface="Calibri"/>
                <a:cs typeface="Calibri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6705600" y="63849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i="1">
                <a:solidFill>
                  <a:schemeClr val="bg1"/>
                </a:solidFill>
                <a:latin typeface="Calibri"/>
                <a:cs typeface="Calibri"/>
              </a:rPr>
              <a:t>WG/TCR</a:t>
            </a:r>
            <a:endParaRPr lang="en-US" sz="1200" i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640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50242-ED1D-490F-989D-59CE7EF3B5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640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3D6F-018F-4509-B7E6-C4E529F0C45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640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9ADEF-C550-465F-B927-50D661EE1D5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640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0B3F-298C-41D1-9FD4-706EB3AC788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640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749E-1609-4464-875C-8AA9A62F94D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Header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1600200"/>
            <a:ext cx="7696200" cy="106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2819400"/>
            <a:ext cx="38100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24400" y="2819400"/>
            <a:ext cx="3733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0" y="5715000"/>
            <a:ext cx="7696200" cy="53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xfrm>
            <a:off x="685800" y="6248400"/>
            <a:ext cx="640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8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5D71-48EE-4F2A-85A2-3E07228B5FD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066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Calibri"/>
              <a:cs typeface="Calibri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6272213"/>
            <a:ext cx="9144000" cy="579437"/>
          </a:xfrm>
          <a:prstGeom prst="rect">
            <a:avLst/>
          </a:prstGeom>
          <a:solidFill>
            <a:srgbClr val="5F5F5F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304800" y="6430963"/>
            <a:ext cx="6248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OFCM-Sponsored Working Group for Tropical Cyclone Research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8451850" y="6553200"/>
            <a:ext cx="615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9FF208AD-2388-4686-9702-BDD5997CA168}" type="slidenum">
              <a:rPr lang="en-US" sz="1400" b="1">
                <a:solidFill>
                  <a:schemeClr val="bg1"/>
                </a:solidFill>
                <a:latin typeface="Calibri"/>
                <a:cs typeface="Calibri"/>
              </a:rPr>
              <a:pPr algn="r">
                <a:defRPr/>
              </a:pPr>
              <a:t>‹#›</a:t>
            </a:fld>
            <a:endParaRPr lang="en-US" sz="1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 userDrawn="1"/>
        </p:nvSpPr>
        <p:spPr bwMode="auto">
          <a:xfrm>
            <a:off x="6705600" y="63849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i="1">
                <a:solidFill>
                  <a:schemeClr val="bg1"/>
                </a:solidFill>
                <a:latin typeface="Calibri"/>
                <a:cs typeface="Calibri"/>
              </a:rPr>
              <a:t>WG/TCR</a:t>
            </a:r>
            <a:endParaRPr lang="en-US" sz="1200" i="1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2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219200"/>
            <a:ext cx="4267200" cy="350520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725"/>
              </a:spcBef>
              <a:spcAft>
                <a:spcPts val="125"/>
              </a:spcAft>
            </a:pPr>
            <a:r>
              <a:rPr lang="en-US" sz="4000" dirty="0" smtClean="0">
                <a:latin typeface="Calibri"/>
                <a:cs typeface="Calibri"/>
              </a:rPr>
              <a:t>Analysis of Federally Funded Tropical Cyclone R&amp;D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029200"/>
            <a:ext cx="9144000" cy="1143000"/>
          </a:xfrm>
        </p:spPr>
        <p:txBody>
          <a:bodyPr anchor="ctr" anchorCtr="1"/>
          <a:lstStyle/>
          <a:p>
            <a:pPr marL="0" indent="0" algn="ctr">
              <a:buFontTx/>
              <a:buNone/>
            </a:pPr>
            <a:r>
              <a:rPr lang="en-US" sz="2600" b="1" dirty="0" smtClean="0">
                <a:latin typeface="Calibri"/>
                <a:cs typeface="Calibri"/>
              </a:rPr>
              <a:t>Dr. Frank Marks (NOAA) and Dr. Ron </a:t>
            </a:r>
            <a:r>
              <a:rPr lang="en-US" sz="2600" b="1" dirty="0" err="1" smtClean="0">
                <a:latin typeface="Calibri"/>
                <a:cs typeface="Calibri"/>
              </a:rPr>
              <a:t>Ferek</a:t>
            </a:r>
            <a:r>
              <a:rPr lang="en-US" sz="2600" b="1" dirty="0" smtClean="0">
                <a:latin typeface="Calibri"/>
                <a:cs typeface="Calibri"/>
              </a:rPr>
              <a:t> (Navy)</a:t>
            </a:r>
          </a:p>
          <a:p>
            <a:pPr marL="0" indent="0" algn="ctr">
              <a:buFontTx/>
              <a:buNone/>
            </a:pPr>
            <a:r>
              <a:rPr lang="en-US" sz="2600" b="1" dirty="0" smtClean="0">
                <a:latin typeface="Calibri"/>
                <a:cs typeface="Calibri"/>
              </a:rPr>
              <a:t>Co-Chairs</a:t>
            </a:r>
          </a:p>
        </p:txBody>
      </p:sp>
      <p:pic>
        <p:nvPicPr>
          <p:cNvPr id="12291" name="Picture 5" descr="Web Page hurricane-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74813"/>
            <a:ext cx="4114800" cy="327818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0" y="4876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Figure above summarizes the amount of research activity for each of the detailed research need categories described in Table 2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20000"/>
              </a:spcAft>
              <a:buFont typeface="Courier New" pitchFamily="49" charset="0"/>
              <a:buChar char="▬"/>
            </a:pPr>
            <a:r>
              <a:rPr lang="en-US" altLang="ko-KR" sz="1800" b="1">
                <a:ea typeface="Gulim" pitchFamily="34" charset="-127"/>
              </a:rPr>
              <a:t>Investment from multiple agencies for most research areas</a:t>
            </a:r>
          </a:p>
          <a:p>
            <a:pPr marL="342900" indent="-342900" eaLnBrk="0" hangingPunct="0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Members of the Working Group did not attempt to evaluate whether there was </a:t>
            </a:r>
            <a:r>
              <a:rPr lang="en-US" altLang="ko-KR" sz="1800" b="1" u="sng">
                <a:ea typeface="Gulim" pitchFamily="34" charset="-127"/>
              </a:rPr>
              <a:t>sufficient</a:t>
            </a:r>
            <a:r>
              <a:rPr lang="en-US" altLang="ko-KR" sz="1800" b="1">
                <a:ea typeface="Gulim" pitchFamily="34" charset="-127"/>
              </a:rPr>
              <a:t> research being conducted in each of the research categories </a:t>
            </a:r>
            <a:endParaRPr lang="en-US" sz="1800" b="1"/>
          </a:p>
        </p:txBody>
      </p:sp>
      <p:grpSp>
        <p:nvGrpSpPr>
          <p:cNvPr id="59395" name="Group 30"/>
          <p:cNvGrpSpPr>
            <a:grpSpLocks/>
          </p:cNvGrpSpPr>
          <p:nvPr/>
        </p:nvGrpSpPr>
        <p:grpSpPr bwMode="auto">
          <a:xfrm>
            <a:off x="1117600" y="762000"/>
            <a:ext cx="6959600" cy="4038600"/>
            <a:chOff x="704" y="480"/>
            <a:chExt cx="4384" cy="2544"/>
          </a:xfrm>
        </p:grpSpPr>
        <p:grpSp>
          <p:nvGrpSpPr>
            <p:cNvPr id="59414" name="Group 26"/>
            <p:cNvGrpSpPr>
              <a:grpSpLocks/>
            </p:cNvGrpSpPr>
            <p:nvPr/>
          </p:nvGrpSpPr>
          <p:grpSpPr bwMode="auto">
            <a:xfrm>
              <a:off x="710" y="480"/>
              <a:ext cx="4378" cy="2304"/>
              <a:chOff x="710" y="576"/>
              <a:chExt cx="4378" cy="2304"/>
            </a:xfrm>
          </p:grpSpPr>
          <p:grpSp>
            <p:nvGrpSpPr>
              <p:cNvPr id="59417" name="Group 24"/>
              <p:cNvGrpSpPr>
                <a:grpSpLocks/>
              </p:cNvGrpSpPr>
              <p:nvPr/>
            </p:nvGrpSpPr>
            <p:grpSpPr bwMode="auto">
              <a:xfrm>
                <a:off x="710" y="576"/>
                <a:ext cx="4330" cy="2256"/>
                <a:chOff x="710" y="576"/>
                <a:chExt cx="4330" cy="2468"/>
              </a:xfrm>
            </p:grpSpPr>
            <p:pic>
              <p:nvPicPr>
                <p:cNvPr id="59419" name="Picture 7" descr="Figure 3_M-Y by Detailed Research Categories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2939" t="18640" r="3012" b="6796"/>
                <a:stretch>
                  <a:fillRect/>
                </a:stretch>
              </p:blipFill>
              <p:spPr bwMode="auto">
                <a:xfrm>
                  <a:off x="710" y="576"/>
                  <a:ext cx="4330" cy="246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9420" name="Rectangle 23"/>
                <p:cNvSpPr>
                  <a:spLocks noChangeArrowheads="1"/>
                </p:cNvSpPr>
                <p:nvPr/>
              </p:nvSpPr>
              <p:spPr bwMode="auto">
                <a:xfrm>
                  <a:off x="2352" y="2880"/>
                  <a:ext cx="912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9418" name="Rectangle 25"/>
              <p:cNvSpPr>
                <a:spLocks noChangeArrowheads="1"/>
              </p:cNvSpPr>
              <p:nvPr/>
            </p:nvSpPr>
            <p:spPr bwMode="auto">
              <a:xfrm>
                <a:off x="4752" y="2784"/>
                <a:ext cx="336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15" name="Rectangle 28"/>
            <p:cNvSpPr>
              <a:spLocks noChangeArrowheads="1"/>
            </p:cNvSpPr>
            <p:nvPr/>
          </p:nvSpPr>
          <p:spPr bwMode="auto">
            <a:xfrm>
              <a:off x="704" y="480"/>
              <a:ext cx="4336" cy="25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0" y="2708"/>
              <a:ext cx="4044" cy="1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grpSp>
        <p:nvGrpSpPr>
          <p:cNvPr id="59396" name="Group 31"/>
          <p:cNvGrpSpPr>
            <a:grpSpLocks/>
          </p:cNvGrpSpPr>
          <p:nvPr/>
        </p:nvGrpSpPr>
        <p:grpSpPr bwMode="auto">
          <a:xfrm>
            <a:off x="1582738" y="4038600"/>
            <a:ext cx="6037262" cy="762000"/>
            <a:chOff x="997" y="2544"/>
            <a:chExt cx="3803" cy="480"/>
          </a:xfrm>
        </p:grpSpPr>
        <p:sp>
          <p:nvSpPr>
            <p:cNvPr id="59398" name="AutoShape 6"/>
            <p:cNvSpPr>
              <a:spLocks/>
            </p:cNvSpPr>
            <p:nvPr/>
          </p:nvSpPr>
          <p:spPr bwMode="auto">
            <a:xfrm rot="-5400000">
              <a:off x="1276" y="2314"/>
              <a:ext cx="96" cy="652"/>
            </a:xfrm>
            <a:prstGeom prst="leftBrace">
              <a:avLst>
                <a:gd name="adj1" fmla="val 5659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399" name="Text Box 9"/>
            <p:cNvSpPr txBox="1">
              <a:spLocks noChangeArrowheads="1"/>
            </p:cNvSpPr>
            <p:nvPr/>
          </p:nvSpPr>
          <p:spPr bwMode="auto">
            <a:xfrm>
              <a:off x="997" y="2688"/>
              <a:ext cx="6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Intensity / Structure</a:t>
              </a:r>
            </a:p>
          </p:txBody>
        </p:sp>
        <p:sp>
          <p:nvSpPr>
            <p:cNvPr id="59400" name="AutoShape 6"/>
            <p:cNvSpPr>
              <a:spLocks/>
            </p:cNvSpPr>
            <p:nvPr/>
          </p:nvSpPr>
          <p:spPr bwMode="auto">
            <a:xfrm rot="-5400000">
              <a:off x="1855" y="2459"/>
              <a:ext cx="96" cy="362"/>
            </a:xfrm>
            <a:prstGeom prst="leftBrace">
              <a:avLst>
                <a:gd name="adj1" fmla="val 314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01" name="Text Box 9"/>
            <p:cNvSpPr txBox="1">
              <a:spLocks noChangeArrowheads="1"/>
            </p:cNvSpPr>
            <p:nvPr/>
          </p:nvSpPr>
          <p:spPr bwMode="auto">
            <a:xfrm>
              <a:off x="1577" y="2688"/>
              <a:ext cx="6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Track</a:t>
              </a:r>
            </a:p>
          </p:txBody>
        </p:sp>
        <p:sp>
          <p:nvSpPr>
            <p:cNvPr id="59402" name="AutoShape 6"/>
            <p:cNvSpPr>
              <a:spLocks/>
            </p:cNvSpPr>
            <p:nvPr/>
          </p:nvSpPr>
          <p:spPr bwMode="auto">
            <a:xfrm rot="-5400000">
              <a:off x="2290" y="2459"/>
              <a:ext cx="96" cy="362"/>
            </a:xfrm>
            <a:prstGeom prst="leftBrace">
              <a:avLst>
                <a:gd name="adj1" fmla="val 3142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03" name="Text Box 9"/>
            <p:cNvSpPr txBox="1">
              <a:spLocks noChangeArrowheads="1"/>
            </p:cNvSpPr>
            <p:nvPr/>
          </p:nvSpPr>
          <p:spPr bwMode="auto">
            <a:xfrm>
              <a:off x="2012" y="2688"/>
              <a:ext cx="6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59404" name="AutoShape 6"/>
            <p:cNvSpPr>
              <a:spLocks/>
            </p:cNvSpPr>
            <p:nvPr/>
          </p:nvSpPr>
          <p:spPr bwMode="auto">
            <a:xfrm rot="-5400000">
              <a:off x="2652" y="2495"/>
              <a:ext cx="96" cy="290"/>
            </a:xfrm>
            <a:prstGeom prst="leftBrace">
              <a:avLst>
                <a:gd name="adj1" fmla="val 2517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05" name="Text Box 9"/>
            <p:cNvSpPr txBox="1">
              <a:spLocks noChangeArrowheads="1"/>
            </p:cNvSpPr>
            <p:nvPr/>
          </p:nvSpPr>
          <p:spPr bwMode="auto">
            <a:xfrm>
              <a:off x="2519" y="2688"/>
              <a:ext cx="3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QPF</a:t>
              </a:r>
            </a:p>
          </p:txBody>
        </p:sp>
        <p:sp>
          <p:nvSpPr>
            <p:cNvPr id="59406" name="AutoShape 6"/>
            <p:cNvSpPr>
              <a:spLocks/>
            </p:cNvSpPr>
            <p:nvPr/>
          </p:nvSpPr>
          <p:spPr bwMode="auto">
            <a:xfrm rot="-5400000">
              <a:off x="2942" y="2531"/>
              <a:ext cx="96" cy="217"/>
            </a:xfrm>
            <a:prstGeom prst="leftBrace">
              <a:avLst>
                <a:gd name="adj1" fmla="val 1883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07" name="Text Box 9"/>
            <p:cNvSpPr txBox="1">
              <a:spLocks noChangeArrowheads="1"/>
            </p:cNvSpPr>
            <p:nvPr/>
          </p:nvSpPr>
          <p:spPr bwMode="auto">
            <a:xfrm>
              <a:off x="2758" y="2688"/>
              <a:ext cx="4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Surge</a:t>
              </a:r>
            </a:p>
          </p:txBody>
        </p:sp>
        <p:sp>
          <p:nvSpPr>
            <p:cNvPr id="59408" name="Text Box 9"/>
            <p:cNvSpPr txBox="1">
              <a:spLocks noChangeArrowheads="1"/>
            </p:cNvSpPr>
            <p:nvPr/>
          </p:nvSpPr>
          <p:spPr bwMode="auto">
            <a:xfrm>
              <a:off x="2736" y="2851"/>
              <a:ext cx="6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[Seasonal]</a:t>
              </a:r>
            </a:p>
          </p:txBody>
        </p:sp>
        <p:sp>
          <p:nvSpPr>
            <p:cNvPr id="59409" name="Line 25"/>
            <p:cNvSpPr>
              <a:spLocks noChangeShapeType="1"/>
            </p:cNvSpPr>
            <p:nvPr/>
          </p:nvSpPr>
          <p:spPr bwMode="auto">
            <a:xfrm flipH="1" flipV="1">
              <a:off x="3134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AutoShape 6"/>
            <p:cNvSpPr>
              <a:spLocks/>
            </p:cNvSpPr>
            <p:nvPr/>
          </p:nvSpPr>
          <p:spPr bwMode="auto">
            <a:xfrm rot="-5400000">
              <a:off x="3612" y="2187"/>
              <a:ext cx="96" cy="905"/>
            </a:xfrm>
            <a:prstGeom prst="leftBrace">
              <a:avLst>
                <a:gd name="adj1" fmla="val 7855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11" name="Text Box 9"/>
            <p:cNvSpPr txBox="1">
              <a:spLocks noChangeArrowheads="1"/>
            </p:cNvSpPr>
            <p:nvPr/>
          </p:nvSpPr>
          <p:spPr bwMode="auto">
            <a:xfrm>
              <a:off x="3244" y="2688"/>
              <a:ext cx="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Model Development</a:t>
              </a:r>
            </a:p>
          </p:txBody>
        </p:sp>
        <p:sp>
          <p:nvSpPr>
            <p:cNvPr id="59412" name="AutoShape 6"/>
            <p:cNvSpPr>
              <a:spLocks/>
            </p:cNvSpPr>
            <p:nvPr/>
          </p:nvSpPr>
          <p:spPr bwMode="auto">
            <a:xfrm rot="-5400000">
              <a:off x="4354" y="2422"/>
              <a:ext cx="96" cy="435"/>
            </a:xfrm>
            <a:prstGeom prst="leftBrace">
              <a:avLst>
                <a:gd name="adj1" fmla="val 3776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 sz="1200">
                <a:ea typeface="MS PGothic" pitchFamily="34" charset="-128"/>
              </a:endParaRPr>
            </a:p>
          </p:txBody>
        </p:sp>
        <p:sp>
          <p:nvSpPr>
            <p:cNvPr id="59413" name="Text Box 9"/>
            <p:cNvSpPr txBox="1">
              <a:spLocks noChangeArrowheads="1"/>
            </p:cNvSpPr>
            <p:nvPr/>
          </p:nvSpPr>
          <p:spPr bwMode="auto">
            <a:xfrm>
              <a:off x="4077" y="2688"/>
              <a:ext cx="7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>
                  <a:ea typeface="MS PGothic" pitchFamily="34" charset="-128"/>
                </a:rPr>
                <a:t>Obs</a:t>
              </a:r>
            </a:p>
          </p:txBody>
        </p:sp>
      </p:grpSp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4476750" y="3429000"/>
            <a:ext cx="476250" cy="3762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5638800" y="3429000"/>
            <a:ext cx="476250" cy="3762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2743200" y="3522663"/>
            <a:ext cx="554038" cy="2825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6400800" y="3617913"/>
            <a:ext cx="238125" cy="1873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800" b="1">
                <a:ea typeface="MS PGothic" pitchFamily="34" charset="-128"/>
              </a:rPr>
              <a:t>Research Needs Mapped onto Ops Priorities</a:t>
            </a:r>
          </a:p>
        </p:txBody>
      </p:sp>
      <p:sp>
        <p:nvSpPr>
          <p:cNvPr id="77829" name="TextBox 9"/>
          <p:cNvSpPr txBox="1">
            <a:spLocks noChangeArrowheads="1"/>
          </p:cNvSpPr>
          <p:nvPr/>
        </p:nvSpPr>
        <p:spPr bwMode="auto">
          <a:xfrm>
            <a:off x="304800" y="14478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ea typeface="MS PGothic" pitchFamily="34" charset="-128"/>
              </a:rPr>
              <a:t>Table 1</a:t>
            </a:r>
          </a:p>
        </p:txBody>
      </p:sp>
      <p:grpSp>
        <p:nvGrpSpPr>
          <p:cNvPr id="77830" name="Group 11"/>
          <p:cNvGrpSpPr>
            <a:grpSpLocks/>
          </p:cNvGrpSpPr>
          <p:nvPr/>
        </p:nvGrpSpPr>
        <p:grpSpPr bwMode="auto">
          <a:xfrm>
            <a:off x="1676400" y="838200"/>
            <a:ext cx="5510213" cy="5943600"/>
            <a:chOff x="1056" y="528"/>
            <a:chExt cx="3471" cy="3744"/>
          </a:xfrm>
        </p:grpSpPr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1056" y="528"/>
            <a:ext cx="3471" cy="3744"/>
          </p:xfrm>
          <a:graphic>
            <a:graphicData uri="http://schemas.openxmlformats.org/presentationml/2006/ole">
              <p:oleObj spid="_x0000_s77827" name="Document" r:id="rId3" imgW="18290553" imgH="19967187" progId="Word.Document.12">
                <p:embed/>
              </p:oleObj>
            </a:graphicData>
          </a:graphic>
        </p:graphicFrame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5400000">
              <a:off x="2700" y="2351"/>
              <a:ext cx="364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Oval 9"/>
          <p:cNvSpPr>
            <a:spLocks noChangeArrowheads="1"/>
          </p:cNvSpPr>
          <p:nvPr/>
        </p:nvSpPr>
        <p:spPr bwMode="auto">
          <a:xfrm>
            <a:off x="6172200" y="533400"/>
            <a:ext cx="1371600" cy="6248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 txBox="1">
            <a:spLocks noChangeArrowheads="1"/>
          </p:cNvSpPr>
          <p:nvPr/>
        </p:nvSpPr>
        <p:spPr bwMode="auto">
          <a:xfrm>
            <a:off x="0" y="434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5000"/>
              </a:spcBef>
              <a:spcAft>
                <a:spcPct val="25000"/>
              </a:spcAft>
            </a:pPr>
            <a:endParaRPr lang="en-US" sz="1600" b="1" i="1">
              <a:solidFill>
                <a:srgbClr val="000099"/>
              </a:solidFill>
            </a:endParaRP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609600" y="838200"/>
            <a:ext cx="8047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>
                <a:solidFill>
                  <a:srgbClr val="000099"/>
                </a:solidFill>
                <a:ea typeface="Gulim" pitchFamily="34" charset="-127"/>
              </a:rPr>
              <a:t>Research Needs Mapped to Operational Priorities</a:t>
            </a:r>
            <a:r>
              <a:rPr lang="en-US" altLang="ko-KR" sz="2600" i="1">
                <a:solidFill>
                  <a:srgbClr val="000099"/>
                </a:solidFill>
                <a:ea typeface="Gulim" pitchFamily="34" charset="-127"/>
              </a:rPr>
              <a:t> </a:t>
            </a:r>
          </a:p>
        </p:txBody>
      </p:sp>
      <p:grpSp>
        <p:nvGrpSpPr>
          <p:cNvPr id="79876" name="Group 5"/>
          <p:cNvGrpSpPr>
            <a:grpSpLocks/>
          </p:cNvGrpSpPr>
          <p:nvPr/>
        </p:nvGrpSpPr>
        <p:grpSpPr bwMode="auto">
          <a:xfrm>
            <a:off x="76200" y="1471613"/>
            <a:ext cx="4267200" cy="2871787"/>
            <a:chOff x="566" y="591"/>
            <a:chExt cx="3600" cy="2345"/>
          </a:xfrm>
        </p:grpSpPr>
        <p:pic>
          <p:nvPicPr>
            <p:cNvPr id="79886" name="Picture 6" descr="Figure 4a_Research Mapped to JTWC Priorities"/>
            <p:cNvPicPr>
              <a:picLocks noChangeAspect="1" noChangeArrowheads="1"/>
            </p:cNvPicPr>
            <p:nvPr/>
          </p:nvPicPr>
          <p:blipFill>
            <a:blip r:embed="rId2"/>
            <a:srcRect l="2597" t="17618" r="2597" b="7062"/>
            <a:stretch>
              <a:fillRect/>
            </a:stretch>
          </p:blipFill>
          <p:spPr bwMode="auto">
            <a:xfrm>
              <a:off x="566" y="591"/>
              <a:ext cx="3600" cy="23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9887" name="Oval 7"/>
            <p:cNvSpPr>
              <a:spLocks noChangeArrowheads="1"/>
            </p:cNvSpPr>
            <p:nvPr/>
          </p:nvSpPr>
          <p:spPr bwMode="auto">
            <a:xfrm>
              <a:off x="1622" y="1960"/>
              <a:ext cx="864" cy="6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8" name="Oval 8"/>
            <p:cNvSpPr>
              <a:spLocks noChangeArrowheads="1"/>
            </p:cNvSpPr>
            <p:nvPr/>
          </p:nvSpPr>
          <p:spPr bwMode="auto">
            <a:xfrm>
              <a:off x="2582" y="2352"/>
              <a:ext cx="288" cy="2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877" name="Group 9"/>
          <p:cNvGrpSpPr>
            <a:grpSpLocks/>
          </p:cNvGrpSpPr>
          <p:nvPr/>
        </p:nvGrpSpPr>
        <p:grpSpPr bwMode="auto">
          <a:xfrm>
            <a:off x="4495800" y="1490663"/>
            <a:ext cx="4267200" cy="2852737"/>
            <a:chOff x="566" y="2048"/>
            <a:chExt cx="3600" cy="2277"/>
          </a:xfrm>
        </p:grpSpPr>
        <p:pic>
          <p:nvPicPr>
            <p:cNvPr id="79883" name="Picture 10" descr="Figure 4b_Research Mapped to NHC-CPHC Priorities"/>
            <p:cNvPicPr>
              <a:picLocks noChangeAspect="1" noChangeArrowheads="1"/>
            </p:cNvPicPr>
            <p:nvPr/>
          </p:nvPicPr>
          <p:blipFill>
            <a:blip r:embed="rId3"/>
            <a:srcRect l="2740" t="14891" r="4109" b="6538"/>
            <a:stretch>
              <a:fillRect/>
            </a:stretch>
          </p:blipFill>
          <p:spPr bwMode="auto">
            <a:xfrm>
              <a:off x="566" y="2048"/>
              <a:ext cx="3600" cy="227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9884" name="Oval 11"/>
            <p:cNvSpPr>
              <a:spLocks noChangeArrowheads="1"/>
            </p:cNvSpPr>
            <p:nvPr/>
          </p:nvSpPr>
          <p:spPr bwMode="auto">
            <a:xfrm>
              <a:off x="1238" y="3378"/>
              <a:ext cx="864" cy="6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Oval 12"/>
            <p:cNvSpPr>
              <a:spLocks noChangeArrowheads="1"/>
            </p:cNvSpPr>
            <p:nvPr/>
          </p:nvSpPr>
          <p:spPr bwMode="auto">
            <a:xfrm>
              <a:off x="2678" y="3769"/>
              <a:ext cx="288" cy="26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78" name="Rectangle 13"/>
          <p:cNvSpPr>
            <a:spLocks noChangeArrowheads="1"/>
          </p:cNvSpPr>
          <p:nvPr/>
        </p:nvSpPr>
        <p:spPr bwMode="auto">
          <a:xfrm>
            <a:off x="1676400" y="4171950"/>
            <a:ext cx="685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Rectangle 14"/>
          <p:cNvSpPr>
            <a:spLocks noChangeArrowheads="1"/>
          </p:cNvSpPr>
          <p:nvPr/>
        </p:nvSpPr>
        <p:spPr bwMode="auto">
          <a:xfrm>
            <a:off x="5943600" y="417195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Rectangle 2"/>
          <p:cNvSpPr txBox="1">
            <a:spLocks noChangeArrowheads="1"/>
          </p:cNvSpPr>
          <p:nvPr/>
        </p:nvSpPr>
        <p:spPr bwMode="auto">
          <a:xfrm>
            <a:off x="1143000" y="4038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5000"/>
              </a:spcBef>
              <a:spcAft>
                <a:spcPct val="25000"/>
              </a:spcAft>
            </a:pPr>
            <a:r>
              <a:rPr lang="en-US" sz="1600" b="1"/>
              <a:t>JTWC Priorities</a:t>
            </a:r>
          </a:p>
        </p:txBody>
      </p:sp>
      <p:sp>
        <p:nvSpPr>
          <p:cNvPr id="79881" name="Rectangle 2"/>
          <p:cNvSpPr txBox="1">
            <a:spLocks noChangeArrowheads="1"/>
          </p:cNvSpPr>
          <p:nvPr/>
        </p:nvSpPr>
        <p:spPr bwMode="auto">
          <a:xfrm>
            <a:off x="5334000" y="40386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5000"/>
              </a:spcBef>
              <a:spcAft>
                <a:spcPct val="25000"/>
              </a:spcAft>
            </a:pPr>
            <a:r>
              <a:rPr lang="en-US" sz="1600" b="1"/>
              <a:t>NHC / CPHC Priorities</a:t>
            </a:r>
          </a:p>
        </p:txBody>
      </p:sp>
      <p:sp>
        <p:nvSpPr>
          <p:cNvPr id="79882" name="Rectangle 2"/>
          <p:cNvSpPr txBox="1">
            <a:spLocks noChangeArrowheads="1"/>
          </p:cNvSpPr>
          <p:nvPr/>
        </p:nvSpPr>
        <p:spPr bwMode="auto">
          <a:xfrm>
            <a:off x="76200" y="4495800"/>
            <a:ext cx="906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Research is better aligned to JTWC priorities versus NHC / CPHC priorities</a:t>
            </a:r>
          </a:p>
          <a:p>
            <a:pPr marL="231775" indent="-231775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altLang="ko-KR" sz="1800" b="1">
                <a:ea typeface="Gulim" pitchFamily="34" charset="-127"/>
              </a:rPr>
              <a:t>Reviewing the top 10 priorities, there are </a:t>
            </a:r>
            <a:r>
              <a:rPr lang="en-US" altLang="ko-KR" sz="1800" b="1" u="sng">
                <a:ea typeface="Gulim" pitchFamily="34" charset="-127"/>
              </a:rPr>
              <a:t>apparent mismatches</a:t>
            </a:r>
            <a:r>
              <a:rPr lang="en-US" altLang="ko-KR" sz="1800" b="1">
                <a:ea typeface="Gulim" pitchFamily="34" charset="-127"/>
              </a:rPr>
              <a:t> to JTWC &amp;     NHC / CPHC </a:t>
            </a:r>
            <a:r>
              <a:rPr lang="en-US" altLang="ko-KR" sz="1800" b="1" u="sng">
                <a:ea typeface="Gulim" pitchFamily="34" charset="-127"/>
              </a:rPr>
              <a:t>operational priorities</a:t>
            </a:r>
          </a:p>
          <a:p>
            <a:pPr marL="623888" lvl="1" indent="-217488" eaLnBrk="0" hangingPunct="0"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en-US" sz="1800" b="1" i="1">
                <a:solidFill>
                  <a:srgbClr val="000099"/>
                </a:solidFill>
              </a:rPr>
              <a:t>Circles indicate apparent mismatches with low research investments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172200" cy="838200"/>
          </a:xfrm>
        </p:spPr>
        <p:txBody>
          <a:bodyPr/>
          <a:lstStyle/>
          <a:p>
            <a:r>
              <a:rPr lang="en-US" dirty="0" smtClean="0"/>
              <a:t>Where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772400" cy="2514600"/>
          </a:xfrm>
        </p:spPr>
        <p:txBody>
          <a:bodyPr/>
          <a:lstStyle/>
          <a:p>
            <a:r>
              <a:rPr lang="en-US" dirty="0" smtClean="0"/>
              <a:t>Just completed the 2010 snapshot</a:t>
            </a:r>
          </a:p>
          <a:p>
            <a:r>
              <a:rPr lang="en-US" dirty="0" smtClean="0"/>
              <a:t>Mapping 2010 research activities to 2009 and new 2011 JHT AO operational priorities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Compare 2008 and 2010 research activities mapped to 2009 JHT AO operational priorities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3352800" y="2362200"/>
          <a:ext cx="6400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533400" y="2438400"/>
          <a:ext cx="6477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6"/>
          <p:cNvSpPr>
            <a:spLocks noChangeArrowheads="1"/>
          </p:cNvSpPr>
          <p:nvPr/>
        </p:nvSpPr>
        <p:spPr bwMode="auto">
          <a:xfrm>
            <a:off x="1961513" y="152400"/>
            <a:ext cx="5046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/>
              </a:rPr>
              <a:t>Analysis of Tropical Cyclone R&amp;D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799980" y="836454"/>
            <a:ext cx="344721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 dirty="0" smtClean="0">
                <a:solidFill>
                  <a:srgbClr val="000099"/>
                </a:solidFill>
                <a:latin typeface="Calibri"/>
                <a:ea typeface="Gulim" pitchFamily="34" charset="-127"/>
                <a:cs typeface="Calibri"/>
              </a:rPr>
              <a:t>2008-2010 Comparison</a:t>
            </a:r>
            <a:endParaRPr lang="en-US" altLang="ko-KR" sz="2600" i="1" dirty="0">
              <a:solidFill>
                <a:srgbClr val="000099"/>
              </a:solidFill>
              <a:latin typeface="Calibri"/>
              <a:ea typeface="Gulim" pitchFamily="34" charset="-127"/>
              <a:cs typeface="Calibri"/>
            </a:endParaRPr>
          </a:p>
        </p:txBody>
      </p:sp>
      <p:graphicFrame>
        <p:nvGraphicFramePr>
          <p:cNvPr id="30" name="Chart 29"/>
          <p:cNvGraphicFramePr>
            <a:graphicFrameLocks noGrp="1" noChangeAspect="1"/>
          </p:cNvGraphicFramePr>
          <p:nvPr/>
        </p:nvGraphicFramePr>
        <p:xfrm>
          <a:off x="0" y="1752600"/>
          <a:ext cx="463492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392668" y="4648200"/>
            <a:ext cx="4026932" cy="990600"/>
            <a:chOff x="392668" y="4648200"/>
            <a:chExt cx="4026932" cy="990600"/>
          </a:xfrm>
        </p:grpSpPr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 rot="16200000">
              <a:off x="137420" y="4979648"/>
              <a:ext cx="8798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Intensity / Structure</a:t>
              </a: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 rot="16200000">
              <a:off x="427198" y="4927928"/>
              <a:ext cx="79028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Track</a:t>
              </a: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 rot="16200000">
              <a:off x="634674" y="5011361"/>
              <a:ext cx="79028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 rot="16200000">
              <a:off x="1003407" y="4978712"/>
              <a:ext cx="56037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QPF</a:t>
              </a: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 rot="16200000">
              <a:off x="1155450" y="4938318"/>
              <a:ext cx="65866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Surge</a:t>
              </a:r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 rot="16200000">
              <a:off x="1218084" y="5028084"/>
              <a:ext cx="9906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 smtClean="0">
                  <a:ea typeface="MS PGothic" pitchFamily="34" charset="-128"/>
                </a:rPr>
                <a:t>Seasonal</a:t>
              </a:r>
              <a:endParaRPr lang="en-US" sz="900" b="1" i="1" dirty="0">
                <a:ea typeface="MS PGothic" pitchFamily="34" charset="-128"/>
              </a:endParaRPr>
            </a:p>
          </p:txBody>
        </p:sp>
        <p:sp>
          <p:nvSpPr>
            <p:cNvPr id="38" name="AutoShape 6"/>
            <p:cNvSpPr>
              <a:spLocks/>
            </p:cNvSpPr>
            <p:nvPr/>
          </p:nvSpPr>
          <p:spPr bwMode="auto">
            <a:xfrm rot="16200000">
              <a:off x="2635571" y="4083371"/>
              <a:ext cx="139058" cy="16002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ea typeface="MS PGothic" pitchFamily="34" charset="-128"/>
              </a:endParaRPr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133600" y="4964668"/>
              <a:ext cx="1047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Model Development</a:t>
              </a:r>
            </a:p>
          </p:txBody>
        </p:sp>
        <p:sp>
          <p:nvSpPr>
            <p:cNvPr id="40" name="AutoShape 6"/>
            <p:cNvSpPr>
              <a:spLocks/>
            </p:cNvSpPr>
            <p:nvPr/>
          </p:nvSpPr>
          <p:spPr bwMode="auto">
            <a:xfrm rot="16200000">
              <a:off x="3847899" y="4610301"/>
              <a:ext cx="139057" cy="51965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ea typeface="MS PGothic" pitchFamily="34" charset="-128"/>
              </a:endParaRP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446872" y="4953000"/>
              <a:ext cx="97272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Observations</a:t>
              </a:r>
            </a:p>
          </p:txBody>
        </p:sp>
      </p:grpSp>
      <p:graphicFrame>
        <p:nvGraphicFramePr>
          <p:cNvPr id="43" name="Chart 42"/>
          <p:cNvGraphicFramePr>
            <a:graphicFrameLocks noGrp="1" noChangeAspect="1"/>
          </p:cNvGraphicFramePr>
          <p:nvPr/>
        </p:nvGraphicFramePr>
        <p:xfrm>
          <a:off x="4509083" y="1752600"/>
          <a:ext cx="4634917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4876800" y="4648200"/>
            <a:ext cx="4026932" cy="990600"/>
            <a:chOff x="392668" y="4648200"/>
            <a:chExt cx="4026932" cy="990600"/>
          </a:xfrm>
        </p:grpSpPr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 rot="16200000">
              <a:off x="137420" y="4979648"/>
              <a:ext cx="8798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Intensity / Structure</a:t>
              </a: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 rot="16200000">
              <a:off x="427198" y="4927928"/>
              <a:ext cx="79028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Track</a:t>
              </a: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 rot="16200000">
              <a:off x="634674" y="5011361"/>
              <a:ext cx="79028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Genesis</a:t>
              </a: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 rot="16200000">
              <a:off x="1003407" y="4978712"/>
              <a:ext cx="56037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QPF</a:t>
              </a: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 rot="16200000">
              <a:off x="1155450" y="4938318"/>
              <a:ext cx="65866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Surge</a:t>
              </a:r>
            </a:p>
          </p:txBody>
        </p:sp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 rot="16200000">
              <a:off x="1218084" y="5028084"/>
              <a:ext cx="9906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 smtClean="0">
                  <a:ea typeface="MS PGothic" pitchFamily="34" charset="-128"/>
                </a:rPr>
                <a:t>Seasonal</a:t>
              </a:r>
              <a:endParaRPr lang="en-US" sz="900" b="1" i="1" dirty="0">
                <a:ea typeface="MS PGothic" pitchFamily="34" charset="-128"/>
              </a:endParaRPr>
            </a:p>
          </p:txBody>
        </p:sp>
        <p:sp>
          <p:nvSpPr>
            <p:cNvPr id="52" name="AutoShape 6"/>
            <p:cNvSpPr>
              <a:spLocks/>
            </p:cNvSpPr>
            <p:nvPr/>
          </p:nvSpPr>
          <p:spPr bwMode="auto">
            <a:xfrm rot="16200000">
              <a:off x="2635571" y="4083371"/>
              <a:ext cx="139058" cy="16002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ea typeface="MS PGothic" pitchFamily="34" charset="-128"/>
              </a:endParaRPr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2133600" y="4964668"/>
              <a:ext cx="1047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Model Development</a:t>
              </a:r>
            </a:p>
          </p:txBody>
        </p:sp>
        <p:sp>
          <p:nvSpPr>
            <p:cNvPr id="54" name="AutoShape 6"/>
            <p:cNvSpPr>
              <a:spLocks/>
            </p:cNvSpPr>
            <p:nvPr/>
          </p:nvSpPr>
          <p:spPr bwMode="auto">
            <a:xfrm rot="16200000">
              <a:off x="3847899" y="4610301"/>
              <a:ext cx="139057" cy="51965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1100">
                <a:ea typeface="MS PGothic" pitchFamily="34" charset="-128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3446872" y="4953000"/>
              <a:ext cx="97272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i="1" dirty="0">
                  <a:ea typeface="MS PGothic" pitchFamily="34" charset="-128"/>
                </a:rPr>
                <a:t>Observations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48400" y="3124200"/>
            <a:ext cx="1752600" cy="1219200"/>
            <a:chOff x="5902325" y="2724148"/>
            <a:chExt cx="3140075" cy="1981200"/>
          </a:xfrm>
        </p:grpSpPr>
        <p:sp>
          <p:nvSpPr>
            <p:cNvPr id="57" name="Oval 56"/>
            <p:cNvSpPr/>
            <p:nvPr/>
          </p:nvSpPr>
          <p:spPr>
            <a:xfrm>
              <a:off x="5902325" y="2724148"/>
              <a:ext cx="3140075" cy="19812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94525" y="2724148"/>
              <a:ext cx="1092200" cy="5001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HFIP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315200" y="2209800"/>
            <a:ext cx="987361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US" sz="1200" b="1" dirty="0" smtClean="0">
                <a:solidFill>
                  <a:schemeClr val="accent1"/>
                </a:solidFill>
              </a:rPr>
              <a:t>Total = 211</a:t>
            </a:r>
          </a:p>
          <a:p>
            <a:pPr algn="ctr" rtl="0">
              <a:defRPr sz="1000"/>
            </a:pPr>
            <a:r>
              <a:rPr lang="en-US" sz="1200" b="1" i="0" u="none" strike="noStrike" baseline="0" dirty="0" smtClean="0">
                <a:solidFill>
                  <a:schemeClr val="tx2"/>
                </a:solidFill>
                <a:latin typeface="Calibri"/>
              </a:rPr>
              <a:t>HFIP </a:t>
            </a:r>
            <a:r>
              <a:rPr lang="en-US" sz="1200" b="1" i="0" u="none" strike="noStrike" baseline="0" dirty="0">
                <a:solidFill>
                  <a:schemeClr val="tx2"/>
                </a:solidFill>
                <a:latin typeface="Calibri"/>
              </a:rPr>
              <a:t>=</a:t>
            </a:r>
            <a:r>
              <a:rPr lang="en-US" sz="1200" b="1" i="0" u="none" strike="noStrike" baseline="0" dirty="0" smtClean="0">
                <a:solidFill>
                  <a:schemeClr val="tx2"/>
                </a:solidFill>
                <a:latin typeface="Calibri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Calibri"/>
              </a:rPr>
              <a:t>  75</a:t>
            </a:r>
            <a:endParaRPr lang="en-US" sz="1200" b="1" i="0" u="none" strike="noStrike" baseline="0" dirty="0">
              <a:solidFill>
                <a:schemeClr val="tx2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4"/>
          <p:cNvSpPr>
            <a:spLocks noChangeArrowheads="1"/>
          </p:cNvSpPr>
          <p:nvPr/>
        </p:nvSpPr>
        <p:spPr bwMode="auto">
          <a:xfrm>
            <a:off x="2383076" y="2697163"/>
            <a:ext cx="43857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atin typeface="Calibri"/>
                <a:cs typeface="Calibri"/>
              </a:rPr>
              <a:t>QUESTIONS</a:t>
            </a:r>
            <a:r>
              <a:rPr lang="en-US" sz="60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OFCM_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143000"/>
            <a:ext cx="37338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0668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Joint Action Group/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Tropical Cyclone Research (JAG</a:t>
            </a:r>
            <a:r>
              <a:rPr lang="en-US" dirty="0">
                <a:ea typeface="ＭＳ Ｐゴシック" charset="-128"/>
              </a:rPr>
              <a:t>/</a:t>
            </a:r>
            <a:r>
              <a:rPr lang="en-US" dirty="0" smtClean="0">
                <a:ea typeface="ＭＳ Ｐゴシック" charset="-128"/>
              </a:rPr>
              <a:t>TCR)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76200" y="1143000"/>
            <a:ext cx="533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10000"/>
              </a:lnSpc>
              <a:spcBef>
                <a:spcPts val="238"/>
              </a:spcBef>
              <a:spcAft>
                <a:spcPts val="838"/>
              </a:spcAft>
              <a:buFontTx/>
              <a:buChar char="•"/>
            </a:pPr>
            <a:r>
              <a:rPr lang="en-US" sz="2400" dirty="0">
                <a:solidFill>
                  <a:srgbClr val="3333CC"/>
                </a:solidFill>
                <a:latin typeface="Calibri"/>
                <a:cs typeface="Calibri"/>
              </a:rPr>
              <a:t>February 2005:</a:t>
            </a:r>
            <a:r>
              <a:rPr lang="en-US" sz="2400" dirty="0">
                <a:latin typeface="Calibri"/>
                <a:cs typeface="Calibri"/>
              </a:rPr>
              <a:t> Federal Coordinator formed JAG/TCR</a:t>
            </a:r>
          </a:p>
          <a:p>
            <a:pPr marL="742950" lvl="1" indent="-285750">
              <a:lnSpc>
                <a:spcPct val="110000"/>
              </a:lnSpc>
              <a:spcBef>
                <a:spcPts val="238"/>
              </a:spcBef>
              <a:spcAft>
                <a:spcPts val="838"/>
              </a:spcAft>
              <a:buFontTx/>
              <a:buChar char="–"/>
            </a:pPr>
            <a:r>
              <a:rPr lang="en-US" dirty="0">
                <a:latin typeface="Calibri"/>
                <a:cs typeface="Calibri"/>
              </a:rPr>
              <a:t>Formed as result of principal action item from 58</a:t>
            </a:r>
            <a:r>
              <a:rPr lang="en-US" baseline="30000" dirty="0">
                <a:latin typeface="Calibri"/>
                <a:cs typeface="Calibri"/>
              </a:rPr>
              <a:t>th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altLang="ja-JP" dirty="0">
                <a:latin typeface="Calibri"/>
                <a:cs typeface="Calibri"/>
              </a:rPr>
              <a:t>IHC</a:t>
            </a:r>
          </a:p>
          <a:p>
            <a:pPr marL="742950" lvl="1" indent="-285750">
              <a:lnSpc>
                <a:spcPct val="110000"/>
              </a:lnSpc>
              <a:spcBef>
                <a:spcPts val="238"/>
              </a:spcBef>
              <a:spcAft>
                <a:spcPts val="838"/>
              </a:spcAft>
              <a:buFontTx/>
              <a:buChar char="–"/>
            </a:pPr>
            <a:r>
              <a:rPr lang="en-US" dirty="0">
                <a:latin typeface="Calibri"/>
                <a:cs typeface="Calibri"/>
              </a:rPr>
              <a:t>Supported by </a:t>
            </a:r>
            <a:r>
              <a:rPr lang="en-US" altLang="ja-JP" dirty="0">
                <a:latin typeface="Calibri"/>
                <a:cs typeface="Calibri"/>
              </a:rPr>
              <a:t>Interdepartmental Committee for Meteorological Services and Supporting Research (ICMSSR)</a:t>
            </a:r>
            <a:endParaRPr lang="en-US" dirty="0">
              <a:latin typeface="Calibri"/>
              <a:cs typeface="Calibri"/>
            </a:endParaRPr>
          </a:p>
          <a:p>
            <a:pPr marL="342900" indent="-342900">
              <a:lnSpc>
                <a:spcPct val="110000"/>
              </a:lnSpc>
              <a:spcBef>
                <a:spcPts val="238"/>
              </a:spcBef>
              <a:spcAft>
                <a:spcPts val="838"/>
              </a:spcAft>
              <a:buFontTx/>
              <a:buChar char="•"/>
            </a:pPr>
            <a:r>
              <a:rPr lang="en-US" sz="2400" dirty="0">
                <a:solidFill>
                  <a:srgbClr val="3333CC"/>
                </a:solidFill>
                <a:latin typeface="Calibri"/>
                <a:cs typeface="Calibri"/>
              </a:rPr>
              <a:t>February 2007:</a:t>
            </a:r>
            <a:r>
              <a:rPr lang="en-US" sz="2400" dirty="0">
                <a:latin typeface="Calibri"/>
                <a:cs typeface="Calibri"/>
              </a:rPr>
              <a:t> JAG/TCR work culminated with publication of </a:t>
            </a:r>
            <a:r>
              <a:rPr lang="en-US" sz="2400" i="1" dirty="0">
                <a:latin typeface="Calibri"/>
                <a:cs typeface="Calibri"/>
              </a:rPr>
              <a:t>Interagency Strategic Research Plan for Tropical Cyclones: The Way Ahead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ts val="900"/>
              </a:spcBef>
              <a:spcAft>
                <a:spcPts val="0"/>
              </a:spcAft>
            </a:pPr>
            <a:r>
              <a:rPr lang="en-US" altLang="ja-JP" sz="2200" dirty="0" smtClean="0">
                <a:latin typeface="Calibri"/>
                <a:cs typeface="Calibri"/>
              </a:rPr>
              <a:t>Form Working Group/Tropical Cyclone Research (WG/TCR) to:</a:t>
            </a:r>
          </a:p>
          <a:p>
            <a:pPr marL="742950" lvl="1" indent="-285750">
              <a:spcBef>
                <a:spcPts val="900"/>
              </a:spcBef>
              <a:spcAft>
                <a:spcPts val="0"/>
              </a:spcAft>
              <a:buFontTx/>
              <a:buChar char="–"/>
            </a:pPr>
            <a:r>
              <a:rPr lang="en-US" altLang="ja-JP" sz="2200" dirty="0" smtClean="0">
                <a:latin typeface="Calibri"/>
                <a:cs typeface="Calibri"/>
              </a:rPr>
              <a:t>Summarize </a:t>
            </a:r>
            <a:r>
              <a:rPr lang="en-US" altLang="ja-JP" sz="2200" dirty="0">
                <a:latin typeface="Calibri"/>
                <a:cs typeface="Calibri"/>
              </a:rPr>
              <a:t>operational needs of three operational tropical cyclone forecast and warning centers: TPC/NHC, CPHC, </a:t>
            </a:r>
            <a:r>
              <a:rPr lang="en-US" altLang="ja-JP" sz="2200" dirty="0" smtClean="0">
                <a:latin typeface="Calibri"/>
                <a:cs typeface="Calibri"/>
              </a:rPr>
              <a:t>JTWC </a:t>
            </a:r>
            <a:r>
              <a:rPr lang="en-US" altLang="ja-JP" sz="2200" dirty="0" smtClean="0">
                <a:solidFill>
                  <a:srgbClr val="FF0000"/>
                </a:solidFill>
                <a:latin typeface="Calibri"/>
                <a:cs typeface="Calibri"/>
              </a:rPr>
              <a:t>(Table 1</a:t>
            </a:r>
            <a:r>
              <a:rPr lang="en-US" altLang="ja-JP" sz="22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lang="en-US" altLang="ja-JP" sz="2200" dirty="0" smtClean="0">
              <a:latin typeface="Calibri"/>
              <a:cs typeface="Calibri"/>
            </a:endParaRPr>
          </a:p>
          <a:p>
            <a:pPr marL="742950" lvl="1" indent="-285750">
              <a:spcBef>
                <a:spcPts val="900"/>
              </a:spcBef>
              <a:spcAft>
                <a:spcPts val="0"/>
              </a:spcAft>
              <a:buFontTx/>
              <a:buChar char="–"/>
            </a:pPr>
            <a:r>
              <a:rPr lang="en-US" altLang="ja-JP" sz="2200" dirty="0" smtClean="0">
                <a:latin typeface="Calibri"/>
                <a:cs typeface="Calibri"/>
              </a:rPr>
              <a:t>Present </a:t>
            </a:r>
            <a:r>
              <a:rPr lang="en-US" altLang="ja-JP" sz="2200" dirty="0">
                <a:latin typeface="Calibri"/>
                <a:cs typeface="Calibri"/>
              </a:rPr>
              <a:t>research priorities to aid in meeting</a:t>
            </a:r>
            <a:r>
              <a:rPr lang="en-US" altLang="ja-JP" sz="2200" dirty="0" smtClean="0">
                <a:latin typeface="Calibri"/>
                <a:cs typeface="Calibri"/>
              </a:rPr>
              <a:t> needs </a:t>
            </a:r>
            <a:r>
              <a:rPr lang="en-US" altLang="ja-JP" sz="2200" dirty="0">
                <a:latin typeface="Calibri"/>
                <a:cs typeface="Calibri"/>
              </a:rPr>
              <a:t>of</a:t>
            </a:r>
            <a:r>
              <a:rPr lang="en-US" altLang="ja-JP" sz="2200" dirty="0" smtClean="0">
                <a:latin typeface="Calibri"/>
                <a:cs typeface="Calibri"/>
              </a:rPr>
              <a:t> operational </a:t>
            </a:r>
            <a:r>
              <a:rPr lang="en-US" altLang="ja-JP" sz="2200" dirty="0">
                <a:latin typeface="Calibri"/>
                <a:cs typeface="Calibri"/>
              </a:rPr>
              <a:t>tropical cyclone forecast and warning </a:t>
            </a:r>
            <a:r>
              <a:rPr lang="en-US" altLang="ja-JP" sz="2200" dirty="0" smtClean="0">
                <a:latin typeface="Calibri"/>
                <a:cs typeface="Calibri"/>
              </a:rPr>
              <a:t>centers </a:t>
            </a:r>
            <a:r>
              <a:rPr lang="en-US" altLang="ja-JP" sz="22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altLang="ja-JP" sz="2200" dirty="0" smtClean="0">
                <a:solidFill>
                  <a:srgbClr val="FF0000"/>
                </a:solidFill>
                <a:latin typeface="Calibri"/>
                <a:cs typeface="Calibri"/>
              </a:rPr>
              <a:t>Table</a:t>
            </a:r>
            <a:r>
              <a:rPr lang="en-US" altLang="ja-JP" sz="2200" dirty="0" smtClean="0">
                <a:solidFill>
                  <a:srgbClr val="FF0000"/>
                </a:solidFill>
                <a:latin typeface="Calibri"/>
                <a:cs typeface="Calibri"/>
              </a:rPr>
              <a:t> 2)</a:t>
            </a:r>
            <a:endParaRPr lang="en-US" altLang="ja-JP" sz="2200" dirty="0" smtClean="0">
              <a:latin typeface="Calibri"/>
              <a:cs typeface="Calibri"/>
            </a:endParaRPr>
          </a:p>
          <a:p>
            <a:pPr marL="742950" lvl="1" indent="-28575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FontTx/>
              <a:buChar char="–"/>
            </a:pPr>
            <a:r>
              <a:rPr lang="en-US" altLang="ja-JP" sz="2200" dirty="0" smtClean="0">
                <a:latin typeface="Calibri"/>
                <a:cs typeface="Calibri"/>
              </a:rPr>
              <a:t>Coordinate </a:t>
            </a:r>
            <a:r>
              <a:rPr lang="en-US" altLang="ja-JP" sz="2200" dirty="0">
                <a:latin typeface="Calibri"/>
                <a:cs typeface="Calibri"/>
              </a:rPr>
              <a:t>TC </a:t>
            </a:r>
            <a:r>
              <a:rPr lang="en-US" altLang="ja-JP" sz="2200" dirty="0" smtClean="0">
                <a:latin typeface="Calibri"/>
                <a:cs typeface="Calibri"/>
              </a:rPr>
              <a:t>research:</a:t>
            </a:r>
          </a:p>
          <a:p>
            <a:pPr marL="1257300" lvl="2" indent="-342900" eaLnBrk="0" hangingPunct="0">
              <a:spcBef>
                <a:spcPts val="9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>
                <a:latin typeface="Calibri"/>
                <a:ea typeface="MS PGothic" pitchFamily="34" charset="-128"/>
                <a:cs typeface="Calibri"/>
              </a:rPr>
              <a:t>Update </a:t>
            </a:r>
            <a:r>
              <a:rPr lang="en-US" sz="2200" dirty="0" smtClean="0">
                <a:latin typeface="Calibri"/>
                <a:ea typeface="MS PGothic" pitchFamily="34" charset="-128"/>
                <a:cs typeface="Calibri"/>
              </a:rPr>
              <a:t>Tables 1 and 2</a:t>
            </a:r>
            <a:r>
              <a:rPr lang="en-US" sz="2200" dirty="0" smtClean="0">
                <a:latin typeface="Calibri"/>
                <a:ea typeface="MS PGothic" pitchFamily="34" charset="-128"/>
                <a:cs typeface="Calibri"/>
              </a:rPr>
              <a:t> regularly (every 2 years)</a:t>
            </a:r>
          </a:p>
          <a:p>
            <a:pPr marL="1257300" lvl="2" indent="-342900" eaLnBrk="0" hangingPunct="0">
              <a:spcBef>
                <a:spcPts val="9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>
                <a:latin typeface="Calibri"/>
                <a:ea typeface="MS PGothic" pitchFamily="34" charset="-128"/>
                <a:cs typeface="Calibri"/>
              </a:rPr>
              <a:t>Map agency</a:t>
            </a:r>
            <a:r>
              <a:rPr lang="en-US" sz="2200" dirty="0" smtClean="0">
                <a:latin typeface="Calibri"/>
                <a:ea typeface="MS PGothic" pitchFamily="34" charset="-128"/>
                <a:cs typeface="Calibri"/>
              </a:rPr>
              <a:t> efforts </a:t>
            </a:r>
            <a:r>
              <a:rPr lang="en-US" sz="2200" dirty="0" smtClean="0">
                <a:latin typeface="Calibri"/>
                <a:ea typeface="MS PGothic" pitchFamily="34" charset="-128"/>
                <a:cs typeface="Calibri"/>
              </a:rPr>
              <a:t>against TC research needs </a:t>
            </a:r>
            <a:r>
              <a:rPr lang="en-US" sz="2200" u="sng" dirty="0" smtClean="0">
                <a:latin typeface="Calibri"/>
                <a:ea typeface="MS PGothic" pitchFamily="34" charset="-128"/>
                <a:cs typeface="Calibri"/>
              </a:rPr>
              <a:t>and</a:t>
            </a:r>
            <a:r>
              <a:rPr lang="en-US" sz="2200" dirty="0" smtClean="0">
                <a:latin typeface="Calibri"/>
                <a:ea typeface="MS PGothic" pitchFamily="34" charset="-128"/>
                <a:cs typeface="Calibri"/>
              </a:rPr>
              <a:t> operational priorities</a:t>
            </a:r>
          </a:p>
          <a:p>
            <a:pPr marL="1257300" lvl="2" indent="-342900" eaLnBrk="0" hangingPunct="0">
              <a:spcBef>
                <a:spcPts val="9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>
                <a:solidFill>
                  <a:srgbClr val="000099"/>
                </a:solidFill>
                <a:latin typeface="Calibri"/>
                <a:ea typeface="MS PGothic" pitchFamily="34" charset="-128"/>
                <a:cs typeface="Calibri"/>
              </a:rPr>
              <a:t>Analyze results</a:t>
            </a:r>
            <a:r>
              <a:rPr lang="en-US" sz="2200" dirty="0" smtClean="0">
                <a:latin typeface="Calibri"/>
                <a:ea typeface="MS PGothic" pitchFamily="34" charset="-128"/>
                <a:cs typeface="Calibri"/>
              </a:rPr>
              <a:t> </a:t>
            </a:r>
          </a:p>
          <a:p>
            <a:pPr marL="1257300" lvl="2" indent="-342900" eaLnBrk="0" hangingPunct="0">
              <a:spcBef>
                <a:spcPts val="9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>
                <a:solidFill>
                  <a:srgbClr val="000099"/>
                </a:solidFill>
                <a:latin typeface="Calibri"/>
                <a:ea typeface="MS PGothic" pitchFamily="34" charset="-128"/>
                <a:cs typeface="Calibri"/>
              </a:rPr>
              <a:t>Update information at </a:t>
            </a:r>
            <a:r>
              <a:rPr lang="en-US" sz="2200" dirty="0" smtClean="0">
                <a:solidFill>
                  <a:srgbClr val="000099"/>
                </a:solidFill>
                <a:latin typeface="Calibri"/>
                <a:ea typeface="MS PGothic" pitchFamily="34" charset="-128"/>
                <a:cs typeface="Calibri"/>
              </a:rPr>
              <a:t>IHC annually</a:t>
            </a:r>
          </a:p>
          <a:p>
            <a:pPr marL="1257300" lvl="2" indent="-342900" eaLnBrk="0" hangingPunct="0">
              <a:spcBef>
                <a:spcPts val="9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>
                <a:latin typeface="Calibri"/>
                <a:ea typeface="MS PGothic" pitchFamily="34" charset="-128"/>
                <a:cs typeface="Calibri"/>
              </a:rPr>
              <a:t>Publish results &amp; analysis of agency research</a:t>
            </a:r>
            <a:endParaRPr lang="en-US" sz="2200" dirty="0">
              <a:latin typeface="Calibri"/>
              <a:ea typeface="MS PGothic" pitchFamily="34" charset="-128"/>
              <a:cs typeface="Calibri"/>
            </a:endParaRP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620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Outcome </a:t>
            </a:r>
            <a:r>
              <a:rPr lang="en-US" dirty="0">
                <a:ea typeface="ＭＳ Ｐゴシック" charset="-128"/>
                <a:cs typeface="ＭＳ Ｐゴシック" charset="-128"/>
              </a:rPr>
              <a:t>of Interagency Plan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 smtClean="0">
                <a:solidFill>
                  <a:schemeClr val="tx2"/>
                </a:solidFill>
                <a:latin typeface="Calibri"/>
                <a:ea typeface="MS PGothic" pitchFamily="34" charset="-128"/>
                <a:cs typeface="Calibri"/>
              </a:rPr>
              <a:t>Operational </a:t>
            </a:r>
            <a:r>
              <a:rPr lang="en-US" sz="3600" b="1" dirty="0">
                <a:solidFill>
                  <a:schemeClr val="tx2"/>
                </a:solidFill>
                <a:latin typeface="Calibri"/>
                <a:ea typeface="MS PGothic" pitchFamily="34" charset="-128"/>
                <a:cs typeface="Calibri"/>
              </a:rPr>
              <a:t>Priorities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676400" y="914400"/>
          <a:ext cx="5510213" cy="5943600"/>
        </p:xfrm>
        <a:graphic>
          <a:graphicData uri="http://schemas.openxmlformats.org/presentationml/2006/ole">
            <p:oleObj spid="_x0000_s45059" name="Document" r:id="rId3" imgW="18290553" imgH="19967187" progId="Word.Document.12">
              <p:embed/>
            </p:oleObj>
          </a:graphicData>
        </a:graphic>
      </p:graphicFrame>
      <p:sp>
        <p:nvSpPr>
          <p:cNvPr id="45061" name="TextBox 9"/>
          <p:cNvSpPr txBox="1">
            <a:spLocks noChangeArrowheads="1"/>
          </p:cNvSpPr>
          <p:nvPr/>
        </p:nvSpPr>
        <p:spPr bwMode="auto">
          <a:xfrm>
            <a:off x="304800" y="14478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/>
                <a:ea typeface="MS PGothic" pitchFamily="34" charset="-128"/>
                <a:cs typeface="Calibri"/>
              </a:rPr>
              <a:t>Table 1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4267994" y="3809206"/>
            <a:ext cx="5791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286000" y="3962400"/>
            <a:ext cx="762000" cy="609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  <a:ea typeface="MS PGothic" pitchFamily="34" charset="-128"/>
              <a:cs typeface="Calibri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286000" y="4724400"/>
            <a:ext cx="762000" cy="609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  <a:ea typeface="MS PGothic" pitchFamily="34" charset="-128"/>
              <a:cs typeface="Calibri"/>
            </a:endParaRPr>
          </a:p>
        </p:txBody>
      </p:sp>
      <p:sp>
        <p:nvSpPr>
          <p:cNvPr id="45065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chemeClr val="tx2"/>
                </a:solidFill>
                <a:latin typeface="Calibri"/>
                <a:ea typeface="MS PGothic" pitchFamily="34" charset="-128"/>
                <a:cs typeface="Calibri"/>
              </a:rPr>
              <a:t>Research Needs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28600" y="838200"/>
          <a:ext cx="4419600" cy="5619750"/>
        </p:xfrm>
        <a:graphic>
          <a:graphicData uri="http://schemas.openxmlformats.org/presentationml/2006/ole">
            <p:oleObj spid="_x0000_s46083" name="Document" r:id="rId3" imgW="18138132" imgH="22672665" progId="Word.Document.12">
              <p:link updateAutomatic="1"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724400" y="838200"/>
          <a:ext cx="4191000" cy="5591175"/>
        </p:xfrm>
        <a:graphic>
          <a:graphicData uri="http://schemas.openxmlformats.org/presentationml/2006/ole">
            <p:oleObj spid="_x0000_s46084" name="Document" r:id="rId3" imgW="18138132" imgH="24196877" progId="Word.Document.12">
              <p:link updateAutomatic="1"/>
            </p:oleObj>
          </a:graphicData>
        </a:graphic>
      </p:graphicFrame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3886200" y="63246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/>
                <a:ea typeface="MS PGothic" pitchFamily="34" charset="-128"/>
                <a:cs typeface="Calibri"/>
              </a:rPr>
              <a:t>Table 2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 noGrp="1"/>
          </p:cNvGraphicFramePr>
          <p:nvPr/>
        </p:nvGraphicFramePr>
        <p:xfrm>
          <a:off x="228600" y="9144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3400" y="914400"/>
            <a:ext cx="8077200" cy="38100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>
                <a:latin typeface="Calibri"/>
                <a:ea typeface="MS PGothic" pitchFamily="34" charset="-128"/>
                <a:cs typeface="Calibri"/>
              </a:rPr>
              <a:t>Man-Years vs. Detailed Research Topic</a:t>
            </a: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tx2"/>
                </a:solidFill>
                <a:latin typeface="Calibri"/>
                <a:ea typeface="MS PGothic" pitchFamily="34" charset="-128"/>
                <a:cs typeface="Calibri"/>
              </a:rPr>
              <a:t>Agency Contribution to Research Needs</a:t>
            </a:r>
          </a:p>
        </p:txBody>
      </p:sp>
      <p:grpSp>
        <p:nvGrpSpPr>
          <p:cNvPr id="47108" name="Group 24"/>
          <p:cNvGrpSpPr>
            <a:grpSpLocks/>
          </p:cNvGrpSpPr>
          <p:nvPr/>
        </p:nvGrpSpPr>
        <p:grpSpPr bwMode="auto">
          <a:xfrm>
            <a:off x="228600" y="5867400"/>
            <a:ext cx="8686800" cy="869950"/>
            <a:chOff x="144" y="3696"/>
            <a:chExt cx="5472" cy="548"/>
          </a:xfrm>
        </p:grpSpPr>
        <p:sp>
          <p:nvSpPr>
            <p:cNvPr id="23" name="Rectangle 22"/>
            <p:cNvSpPr/>
            <p:nvPr/>
          </p:nvSpPr>
          <p:spPr>
            <a:xfrm>
              <a:off x="144" y="3860"/>
              <a:ext cx="542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/>
                <a:ea typeface="MS PGothic" pitchFamily="34" charset="-128"/>
                <a:cs typeface="Calibri"/>
              </a:endParaRPr>
            </a:p>
          </p:txBody>
        </p:sp>
        <p:sp>
          <p:nvSpPr>
            <p:cNvPr id="47112" name="AutoShape 6"/>
            <p:cNvSpPr>
              <a:spLocks/>
            </p:cNvSpPr>
            <p:nvPr/>
          </p:nvSpPr>
          <p:spPr bwMode="auto">
            <a:xfrm rot="-5400000">
              <a:off x="960" y="3360"/>
              <a:ext cx="96" cy="86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Calibri"/>
                <a:ea typeface="MS PGothic" pitchFamily="34" charset="-128"/>
                <a:cs typeface="Calibri"/>
              </a:endParaRPr>
            </a:p>
          </p:txBody>
        </p:sp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576" y="3840"/>
              <a:ext cx="86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latin typeface="Calibri"/>
                  <a:ea typeface="MS PGothic" pitchFamily="34" charset="-128"/>
                  <a:cs typeface="Calibri"/>
                </a:rPr>
                <a:t>Intensity / Structure</a:t>
              </a:r>
            </a:p>
          </p:txBody>
        </p:sp>
        <p:sp>
          <p:nvSpPr>
            <p:cNvPr id="47114" name="AutoShape 6"/>
            <p:cNvSpPr>
              <a:spLocks/>
            </p:cNvSpPr>
            <p:nvPr/>
          </p:nvSpPr>
          <p:spPr bwMode="auto">
            <a:xfrm rot="-5400000">
              <a:off x="1728" y="3552"/>
              <a:ext cx="96" cy="48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Calibri"/>
                <a:ea typeface="MS PGothic" pitchFamily="34" charset="-128"/>
                <a:cs typeface="Calibri"/>
              </a:endParaRP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1344" y="3840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latin typeface="Calibri"/>
                  <a:ea typeface="MS PGothic" pitchFamily="34" charset="-128"/>
                  <a:cs typeface="Calibri"/>
                </a:rPr>
                <a:t>Track</a:t>
              </a:r>
            </a:p>
          </p:txBody>
        </p:sp>
        <p:sp>
          <p:nvSpPr>
            <p:cNvPr id="47116" name="AutoShape 6"/>
            <p:cNvSpPr>
              <a:spLocks/>
            </p:cNvSpPr>
            <p:nvPr/>
          </p:nvSpPr>
          <p:spPr bwMode="auto">
            <a:xfrm rot="-5400000">
              <a:off x="2304" y="3552"/>
              <a:ext cx="96" cy="48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Calibri"/>
                <a:ea typeface="MS PGothic" pitchFamily="34" charset="-128"/>
                <a:cs typeface="Calibri"/>
              </a:endParaRPr>
            </a:p>
          </p:txBody>
        </p:sp>
        <p:sp>
          <p:nvSpPr>
            <p:cNvPr id="47117" name="Text Box 9"/>
            <p:cNvSpPr txBox="1">
              <a:spLocks noChangeArrowheads="1"/>
            </p:cNvSpPr>
            <p:nvPr/>
          </p:nvSpPr>
          <p:spPr bwMode="auto">
            <a:xfrm>
              <a:off x="1920" y="3840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latin typeface="Calibri"/>
                  <a:ea typeface="MS PGothic" pitchFamily="34" charset="-128"/>
                  <a:cs typeface="Calibri"/>
                </a:rPr>
                <a:t>Genesis</a:t>
              </a:r>
            </a:p>
          </p:txBody>
        </p:sp>
        <p:sp>
          <p:nvSpPr>
            <p:cNvPr id="47118" name="AutoShape 6"/>
            <p:cNvSpPr>
              <a:spLocks/>
            </p:cNvSpPr>
            <p:nvPr/>
          </p:nvSpPr>
          <p:spPr bwMode="auto">
            <a:xfrm rot="-5400000">
              <a:off x="2784" y="3600"/>
              <a:ext cx="96" cy="384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Calibri"/>
                <a:ea typeface="MS PGothic" pitchFamily="34" charset="-128"/>
                <a:cs typeface="Calibri"/>
              </a:endParaRPr>
            </a:p>
          </p:txBody>
        </p:sp>
        <p:sp>
          <p:nvSpPr>
            <p:cNvPr id="47119" name="Text Box 9"/>
            <p:cNvSpPr txBox="1">
              <a:spLocks noChangeArrowheads="1"/>
            </p:cNvSpPr>
            <p:nvPr/>
          </p:nvSpPr>
          <p:spPr bwMode="auto">
            <a:xfrm>
              <a:off x="2592" y="38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latin typeface="Calibri"/>
                  <a:ea typeface="MS PGothic" pitchFamily="34" charset="-128"/>
                  <a:cs typeface="Calibri"/>
                </a:rPr>
                <a:t>QPF</a:t>
              </a:r>
            </a:p>
          </p:txBody>
        </p:sp>
        <p:sp>
          <p:nvSpPr>
            <p:cNvPr id="47120" name="AutoShape 6"/>
            <p:cNvSpPr>
              <a:spLocks/>
            </p:cNvSpPr>
            <p:nvPr/>
          </p:nvSpPr>
          <p:spPr bwMode="auto">
            <a:xfrm rot="-5400000">
              <a:off x="3168" y="3648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Calibri"/>
                <a:ea typeface="MS PGothic" pitchFamily="34" charset="-128"/>
                <a:cs typeface="Calibri"/>
              </a:endParaRPr>
            </a:p>
          </p:txBody>
        </p:sp>
        <p:sp>
          <p:nvSpPr>
            <p:cNvPr id="47121" name="Text Box 9"/>
            <p:cNvSpPr txBox="1">
              <a:spLocks noChangeArrowheads="1"/>
            </p:cNvSpPr>
            <p:nvPr/>
          </p:nvSpPr>
          <p:spPr bwMode="auto">
            <a:xfrm>
              <a:off x="2910" y="3840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latin typeface="Calibri"/>
                  <a:ea typeface="MS PGothic" pitchFamily="34" charset="-128"/>
                  <a:cs typeface="Calibri"/>
                </a:rPr>
                <a:t>Surge</a:t>
              </a:r>
            </a:p>
          </p:txBody>
        </p:sp>
        <p:sp>
          <p:nvSpPr>
            <p:cNvPr id="47122" name="Text Box 9"/>
            <p:cNvSpPr txBox="1">
              <a:spLocks noChangeArrowheads="1"/>
            </p:cNvSpPr>
            <p:nvPr/>
          </p:nvSpPr>
          <p:spPr bwMode="auto">
            <a:xfrm>
              <a:off x="2880" y="4032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latin typeface="Calibri"/>
                  <a:ea typeface="MS PGothic" pitchFamily="34" charset="-128"/>
                  <a:cs typeface="Calibri"/>
                </a:rPr>
                <a:t>[Seasonal]</a:t>
              </a:r>
            </a:p>
          </p:txBody>
        </p:sp>
        <p:sp>
          <p:nvSpPr>
            <p:cNvPr id="47123" name="Line 25"/>
            <p:cNvSpPr>
              <a:spLocks noChangeShapeType="1"/>
            </p:cNvSpPr>
            <p:nvPr/>
          </p:nvSpPr>
          <p:spPr bwMode="auto">
            <a:xfrm flipH="1" flipV="1">
              <a:off x="3408" y="36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7124" name="AutoShape 6"/>
            <p:cNvSpPr>
              <a:spLocks/>
            </p:cNvSpPr>
            <p:nvPr/>
          </p:nvSpPr>
          <p:spPr bwMode="auto">
            <a:xfrm rot="-5400000">
              <a:off x="4056" y="3192"/>
              <a:ext cx="96" cy="1200"/>
            </a:xfrm>
            <a:prstGeom prst="leftBrace">
              <a:avLst>
                <a:gd name="adj1" fmla="val 1041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Calibri"/>
                <a:ea typeface="MS PGothic" pitchFamily="34" charset="-128"/>
                <a:cs typeface="Calibri"/>
              </a:endParaRPr>
            </a:p>
          </p:txBody>
        </p:sp>
        <p:sp>
          <p:nvSpPr>
            <p:cNvPr id="47125" name="Text Box 9"/>
            <p:cNvSpPr txBox="1">
              <a:spLocks noChangeArrowheads="1"/>
            </p:cNvSpPr>
            <p:nvPr/>
          </p:nvSpPr>
          <p:spPr bwMode="auto">
            <a:xfrm>
              <a:off x="3552" y="3840"/>
              <a:ext cx="11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latin typeface="Calibri"/>
                  <a:ea typeface="MS PGothic" pitchFamily="34" charset="-128"/>
                  <a:cs typeface="Calibri"/>
                </a:rPr>
                <a:t>Model Development</a:t>
              </a:r>
            </a:p>
          </p:txBody>
        </p:sp>
        <p:sp>
          <p:nvSpPr>
            <p:cNvPr id="47126" name="AutoShape 6"/>
            <p:cNvSpPr>
              <a:spLocks/>
            </p:cNvSpPr>
            <p:nvPr/>
          </p:nvSpPr>
          <p:spPr bwMode="auto">
            <a:xfrm rot="-5400000">
              <a:off x="5040" y="350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Calibri"/>
                <a:ea typeface="MS PGothic" pitchFamily="34" charset="-128"/>
                <a:cs typeface="Calibri"/>
              </a:endParaRPr>
            </a:p>
          </p:txBody>
        </p:sp>
        <p:sp>
          <p:nvSpPr>
            <p:cNvPr id="47127" name="Text Box 9"/>
            <p:cNvSpPr txBox="1">
              <a:spLocks noChangeArrowheads="1"/>
            </p:cNvSpPr>
            <p:nvPr/>
          </p:nvSpPr>
          <p:spPr bwMode="auto">
            <a:xfrm>
              <a:off x="4656" y="384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latin typeface="Calibri"/>
                  <a:ea typeface="MS PGothic" pitchFamily="34" charset="-128"/>
                  <a:cs typeface="Calibri"/>
                </a:rPr>
                <a:t>Observations</a:t>
              </a:r>
            </a:p>
          </p:txBody>
        </p:sp>
      </p:grpSp>
      <p:sp>
        <p:nvSpPr>
          <p:cNvPr id="47109" name="TextBox 20"/>
          <p:cNvSpPr txBox="1">
            <a:spLocks noChangeArrowheads="1"/>
          </p:cNvSpPr>
          <p:nvPr/>
        </p:nvSpPr>
        <p:spPr bwMode="auto">
          <a:xfrm>
            <a:off x="2362200" y="2590800"/>
            <a:ext cx="4240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/>
                <a:ea typeface="MS PGothic" pitchFamily="34" charset="-128"/>
                <a:cs typeface="Calibri"/>
              </a:rPr>
              <a:t>Mapped using Detailed Research Need in Table 2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>
                <a:solidFill>
                  <a:schemeClr val="tx2"/>
                </a:solidFill>
                <a:latin typeface="Calibri"/>
                <a:ea typeface="MS PGothic" pitchFamily="34" charset="-128"/>
              </a:rPr>
              <a:t>Agency Research Contributions</a:t>
            </a:r>
          </a:p>
        </p:txBody>
      </p:sp>
      <p:sp>
        <p:nvSpPr>
          <p:cNvPr id="49154" name="TextBox 8"/>
          <p:cNvSpPr txBox="1">
            <a:spLocks noChangeArrowheads="1"/>
          </p:cNvSpPr>
          <p:nvPr/>
        </p:nvSpPr>
        <p:spPr bwMode="auto">
          <a:xfrm>
            <a:off x="304800" y="990600"/>
            <a:ext cx="6917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5425" indent="-225425">
              <a:buFont typeface="Arial" charset="0"/>
              <a:buChar char="•"/>
            </a:pPr>
            <a:r>
              <a:rPr lang="en-US">
                <a:latin typeface="Calibri"/>
                <a:ea typeface="MS PGothic" pitchFamily="34" charset="-128"/>
              </a:rPr>
              <a:t>Tabulated each agency research contribution (Man-year and $)</a:t>
            </a:r>
          </a:p>
        </p:txBody>
      </p:sp>
      <p:pic>
        <p:nvPicPr>
          <p:cNvPr id="10" name="Picture 9" descr="Agency Research_Table_2_NOA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40105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1000" y="1447800"/>
            <a:ext cx="5334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/>
              <a:ea typeface="MS PGothic" pitchFamily="34" charset="-128"/>
            </a:endParaRPr>
          </a:p>
        </p:txBody>
      </p:sp>
      <p:pic>
        <p:nvPicPr>
          <p:cNvPr id="8" name="Picture 7" descr="Picture 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371600"/>
            <a:ext cx="86106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6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ChangeArrowheads="1"/>
          </p:cNvSpPr>
          <p:nvPr/>
        </p:nvSpPr>
        <p:spPr bwMode="auto">
          <a:xfrm>
            <a:off x="1961513" y="152400"/>
            <a:ext cx="50463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Calibri"/>
              </a:rPr>
              <a:t>Analysis of Tropical Cyclone R&amp;D</a:t>
            </a:r>
          </a:p>
        </p:txBody>
      </p:sp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3371503" y="804704"/>
            <a:ext cx="232955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 dirty="0" smtClean="0">
                <a:solidFill>
                  <a:srgbClr val="000099"/>
                </a:solidFill>
                <a:latin typeface="Calibri"/>
                <a:ea typeface="Gulim" pitchFamily="34" charset="-127"/>
              </a:rPr>
              <a:t>2008 Overview</a:t>
            </a:r>
            <a:r>
              <a:rPr lang="en-US" altLang="ko-KR" sz="2600" i="1" dirty="0" smtClean="0">
                <a:solidFill>
                  <a:srgbClr val="000099"/>
                </a:solidFill>
                <a:latin typeface="Calibri"/>
                <a:ea typeface="Gulim" pitchFamily="34" charset="-127"/>
              </a:rPr>
              <a:t> </a:t>
            </a:r>
            <a:endParaRPr lang="en-US" altLang="ko-KR" sz="2600" i="1" dirty="0">
              <a:solidFill>
                <a:srgbClr val="000099"/>
              </a:solidFill>
              <a:latin typeface="Calibri"/>
              <a:ea typeface="Gulim" pitchFamily="34" charset="-127"/>
            </a:endParaRPr>
          </a:p>
        </p:txBody>
      </p:sp>
      <p:pic>
        <p:nvPicPr>
          <p:cNvPr id="56323" name="Picture 20" descr="Figure 1_M-Y by Research Categories"/>
          <p:cNvPicPr>
            <a:picLocks noChangeAspect="1" noChangeArrowheads="1"/>
          </p:cNvPicPr>
          <p:nvPr/>
        </p:nvPicPr>
        <p:blipFill>
          <a:blip r:embed="rId2"/>
          <a:srcRect l="24945" t="23651" r="6625" b="10968"/>
          <a:stretch>
            <a:fillRect/>
          </a:stretch>
        </p:blipFill>
        <p:spPr bwMode="auto">
          <a:xfrm>
            <a:off x="5257800" y="4043363"/>
            <a:ext cx="2971800" cy="21288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6324" name="Rectangle 21"/>
          <p:cNvSpPr>
            <a:spLocks noChangeArrowheads="1"/>
          </p:cNvSpPr>
          <p:nvPr/>
        </p:nvSpPr>
        <p:spPr bwMode="auto">
          <a:xfrm>
            <a:off x="0" y="12192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 dirty="0" smtClean="0">
                <a:latin typeface="Calibri"/>
              </a:rPr>
              <a:t>F</a:t>
            </a:r>
            <a:r>
              <a:rPr lang="en-US" sz="2400" b="1" dirty="0" smtClean="0">
                <a:latin typeface="Calibri"/>
              </a:rPr>
              <a:t>irst</a:t>
            </a:r>
            <a:r>
              <a:rPr lang="en-US" sz="2400" b="1" dirty="0">
                <a:latin typeface="Calibri"/>
              </a:rPr>
              <a:t>-ever snapshot analysis of all identified agency R&amp;D efforts mapped against: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 dirty="0">
                <a:latin typeface="Calibri"/>
              </a:rPr>
              <a:t>Research needs (Table 2)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 dirty="0">
                <a:latin typeface="Calibri"/>
              </a:rPr>
              <a:t>Operational priorities of TC forecasting and warning centers (Table 1)</a:t>
            </a:r>
          </a:p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 dirty="0">
                <a:latin typeface="Calibri"/>
              </a:rPr>
              <a:t>Encompassed R&amp;D activities during FY 2008-2009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 dirty="0">
                <a:latin typeface="Calibri"/>
              </a:rPr>
              <a:t>NOAA, Navy, NSF, NASA, USACE, DOI/MMS, DHS/S&amp;T</a:t>
            </a:r>
          </a:p>
        </p:txBody>
      </p:sp>
      <p:sp>
        <p:nvSpPr>
          <p:cNvPr id="56325" name="Rectangle 22"/>
          <p:cNvSpPr>
            <a:spLocks noChangeArrowheads="1"/>
          </p:cNvSpPr>
          <p:nvPr/>
        </p:nvSpPr>
        <p:spPr bwMode="auto">
          <a:xfrm>
            <a:off x="0" y="4038600"/>
            <a:ext cx="480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2400" b="1">
                <a:latin typeface="Calibri"/>
              </a:rPr>
              <a:t>Total of 228 man-years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>
                <a:latin typeface="Calibri"/>
              </a:rPr>
              <a:t>General research: 112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>
                <a:latin typeface="Calibri"/>
              </a:rPr>
              <a:t>Model development: 70</a:t>
            </a: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sz="2200" b="1">
                <a:latin typeface="Calibri"/>
              </a:rPr>
              <a:t>Observations: 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1524000" y="152400"/>
            <a:ext cx="5921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Analysis of Tropical Cyclone R&amp;D</a:t>
            </a: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2409825" y="838200"/>
            <a:ext cx="42449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ko-KR" sz="2600" b="1" i="1">
                <a:solidFill>
                  <a:srgbClr val="000099"/>
                </a:solidFill>
                <a:ea typeface="Gulim" pitchFamily="34" charset="-127"/>
              </a:rPr>
              <a:t>Interagency Partnerships</a:t>
            </a:r>
            <a:r>
              <a:rPr lang="en-US" altLang="ko-KR" sz="2600" i="1">
                <a:solidFill>
                  <a:srgbClr val="000099"/>
                </a:solidFill>
                <a:ea typeface="Gulim" pitchFamily="34" charset="-127"/>
              </a:rPr>
              <a:t> 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ko-KR" b="1">
                <a:ea typeface="Gulim" pitchFamily="34" charset="-127"/>
              </a:rPr>
              <a:t>Strong partnerships exist between federal agencies on tropical cyclone research efforts</a:t>
            </a:r>
            <a:endParaRPr lang="en-US" b="1"/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altLang="ko-KR" b="1">
                <a:ea typeface="Gulim" pitchFamily="34" charset="-127"/>
              </a:rPr>
              <a:t>Substantial investments from multiple agencies are required to address the research needs that support operational priorities</a:t>
            </a:r>
            <a:endParaRPr lang="en-US" altLang="ko-KR">
              <a:ea typeface="Gulim" pitchFamily="34" charset="-127"/>
            </a:endParaRPr>
          </a:p>
          <a:p>
            <a:pPr marL="742950" lvl="1" indent="-285750" eaLnBrk="0" hangingPunct="0">
              <a:spcBef>
                <a:spcPct val="10000"/>
              </a:spcBef>
              <a:spcAft>
                <a:spcPct val="10000"/>
              </a:spcAft>
              <a:buFontTx/>
              <a:buChar char="–"/>
            </a:pPr>
            <a:r>
              <a:rPr lang="en-US" altLang="ko-KR" b="1">
                <a:ea typeface="Gulim" pitchFamily="34" charset="-127"/>
              </a:rPr>
              <a:t>Addressing operational priorities require both basic and applied research</a:t>
            </a:r>
            <a:r>
              <a:rPr lang="en-US" altLang="ko-KR">
                <a:ea typeface="Gulim" pitchFamily="34" charset="-127"/>
              </a:rPr>
              <a:t> </a:t>
            </a:r>
            <a:endParaRPr lang="en-US" b="1"/>
          </a:p>
        </p:txBody>
      </p:sp>
      <p:pic>
        <p:nvPicPr>
          <p:cNvPr id="58372" name="Picture 5" descr="Figure 2a_M-Y by Agencies"/>
          <p:cNvPicPr>
            <a:picLocks noChangeAspect="1" noChangeArrowheads="1"/>
          </p:cNvPicPr>
          <p:nvPr/>
        </p:nvPicPr>
        <p:blipFill>
          <a:blip r:embed="rId2"/>
          <a:srcRect l="25085" t="24577" r="13622" b="8554"/>
          <a:stretch>
            <a:fillRect/>
          </a:stretch>
        </p:blipFill>
        <p:spPr bwMode="auto">
          <a:xfrm>
            <a:off x="609600" y="3352800"/>
            <a:ext cx="3352800" cy="27416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8373" name="Picture 6" descr="Figure 2b_M-Y by Basic-Applied"/>
          <p:cNvPicPr>
            <a:picLocks noChangeAspect="1" noChangeArrowheads="1"/>
          </p:cNvPicPr>
          <p:nvPr/>
        </p:nvPicPr>
        <p:blipFill>
          <a:blip r:embed="rId3"/>
          <a:srcRect l="5038" t="20442" r="10358" b="7732"/>
          <a:stretch>
            <a:fillRect/>
          </a:stretch>
        </p:blipFill>
        <p:spPr bwMode="auto">
          <a:xfrm>
            <a:off x="4191000" y="3352800"/>
            <a:ext cx="4343400" cy="27638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PNECStandardBri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5362</TotalTime>
  <Words>710</Words>
  <Application>Microsoft Macintosh PowerPoint</Application>
  <PresentationFormat>On-screen Show (4:3)</PresentationFormat>
  <Paragraphs>121</Paragraphs>
  <Slides>15</Slides>
  <Notes>3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NEPNECStandardBrief</vt:lpstr>
      <vt:lpstr>???</vt:lpstr>
      <vt:lpstr>???</vt:lpstr>
      <vt:lpstr>Document</vt:lpstr>
      <vt:lpstr>Analysis of Federally Funded Tropical Cyclone R&amp;D</vt:lpstr>
      <vt:lpstr>Joint Action Group/ Tropical Cyclone Research (JAG/TCR)</vt:lpstr>
      <vt:lpstr>Outcome of Interagency Plan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Where do we go from here?</vt:lpstr>
      <vt:lpstr>Slide 14</vt:lpstr>
      <vt:lpstr>Slide 15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 Standard Presentation Format</dc:title>
  <dc:creator>kamos</dc:creator>
  <cp:lastModifiedBy>Frank Marks</cp:lastModifiedBy>
  <cp:revision>221</cp:revision>
  <dcterms:created xsi:type="dcterms:W3CDTF">2011-01-24T15:29:36Z</dcterms:created>
  <dcterms:modified xsi:type="dcterms:W3CDTF">2011-01-25T15:46:41Z</dcterms:modified>
</cp:coreProperties>
</file>