
<file path=[Content_Types].xml><?xml version="1.0" encoding="utf-8"?>
<Types xmlns="http://schemas.openxmlformats.org/package/2006/content-types">
  <Default Extension="tif" ContentType="image/tiff"/>
  <Default Extension="rels" ContentType="application/vnd.openxmlformats-package.relationships+xml"/>
  <Default Extension="xls" ContentType="application/vnd.ms-excel"/>
  <Default Extension="jpg" ContentType="image/jpeg"/>
  <Default Extension="xml" ContentType="application/xml"/>
  <Default Extension="wmf" ContentType="image/x-wmf"/>
  <Default Extension="vml" ContentType="application/vnd.openxmlformats-officedocument.vmlDrawing"/>
  <Default Extension="jpeg" ContentType="image/jpeg"/>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57" r:id="rId4"/>
    <p:sldId id="259" r:id="rId5"/>
    <p:sldId id="260" r:id="rId6"/>
    <p:sldId id="264" r:id="rId7"/>
    <p:sldId id="263" r:id="rId8"/>
    <p:sldId id="261" r:id="rId9"/>
    <p:sldId id="262" r:id="rId10"/>
    <p:sldId id="266" r:id="rId11"/>
    <p:sldId id="268" r:id="rId12"/>
    <p:sldId id="26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6" d="100"/>
          <a:sy n="96" d="100"/>
        </p:scale>
        <p:origin x="-129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 Type="http://schemas.openxmlformats.org/officeDocument/2006/relationships/printerSettings" Target="printerSettings/printerSettings1.bin"/><Relationship Id="rId4" Type="http://schemas.openxmlformats.org/officeDocument/2006/relationships/slide" Target="slides/slide3.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viewProps" Target="viewProp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8D8351-7A0B-FD48-9160-3D7095788199}" type="datetimeFigureOut">
              <a:rPr lang="en-US" smtClean="0"/>
              <a:t>4/13/11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153C5-A280-E54A-A1B4-CA7A29C89A8A}" type="slidenum">
              <a:rPr lang="en-US" smtClean="0"/>
              <a:t>‹#›</a:t>
            </a:fld>
            <a:endParaRPr lang="en-US"/>
          </a:p>
        </p:txBody>
      </p:sp>
    </p:spTree>
    <p:extLst>
      <p:ext uri="{BB962C8B-B14F-4D97-AF65-F5344CB8AC3E}">
        <p14:creationId xmlns:p14="http://schemas.microsoft.com/office/powerpoint/2010/main" val="281625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D8351-7A0B-FD48-9160-3D7095788199}" type="datetimeFigureOut">
              <a:rPr lang="en-US" smtClean="0"/>
              <a:t>4/13/11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153C5-A280-E54A-A1B4-CA7A29C89A8A}" type="slidenum">
              <a:rPr lang="en-US" smtClean="0"/>
              <a:t>‹#›</a:t>
            </a:fld>
            <a:endParaRPr lang="en-US"/>
          </a:p>
        </p:txBody>
      </p:sp>
    </p:spTree>
    <p:extLst>
      <p:ext uri="{BB962C8B-B14F-4D97-AF65-F5344CB8AC3E}">
        <p14:creationId xmlns:p14="http://schemas.microsoft.com/office/powerpoint/2010/main" val="3372973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D8351-7A0B-FD48-9160-3D7095788199}" type="datetimeFigureOut">
              <a:rPr lang="en-US" smtClean="0"/>
              <a:t>4/13/11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153C5-A280-E54A-A1B4-CA7A29C89A8A}" type="slidenum">
              <a:rPr lang="en-US" smtClean="0"/>
              <a:t>‹#›</a:t>
            </a:fld>
            <a:endParaRPr lang="en-US"/>
          </a:p>
        </p:txBody>
      </p:sp>
    </p:spTree>
    <p:extLst>
      <p:ext uri="{BB962C8B-B14F-4D97-AF65-F5344CB8AC3E}">
        <p14:creationId xmlns:p14="http://schemas.microsoft.com/office/powerpoint/2010/main" val="135475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D8351-7A0B-FD48-9160-3D7095788199}" type="datetimeFigureOut">
              <a:rPr lang="en-US" smtClean="0"/>
              <a:t>4/13/11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153C5-A280-E54A-A1B4-CA7A29C89A8A}" type="slidenum">
              <a:rPr lang="en-US" smtClean="0"/>
              <a:t>‹#›</a:t>
            </a:fld>
            <a:endParaRPr lang="en-US"/>
          </a:p>
        </p:txBody>
      </p:sp>
    </p:spTree>
    <p:extLst>
      <p:ext uri="{BB962C8B-B14F-4D97-AF65-F5344CB8AC3E}">
        <p14:creationId xmlns:p14="http://schemas.microsoft.com/office/powerpoint/2010/main" val="204895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8D8351-7A0B-FD48-9160-3D7095788199}" type="datetimeFigureOut">
              <a:rPr lang="en-US" smtClean="0"/>
              <a:t>4/13/11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153C5-A280-E54A-A1B4-CA7A29C89A8A}" type="slidenum">
              <a:rPr lang="en-US" smtClean="0"/>
              <a:t>‹#›</a:t>
            </a:fld>
            <a:endParaRPr lang="en-US"/>
          </a:p>
        </p:txBody>
      </p:sp>
    </p:spTree>
    <p:extLst>
      <p:ext uri="{BB962C8B-B14F-4D97-AF65-F5344CB8AC3E}">
        <p14:creationId xmlns:p14="http://schemas.microsoft.com/office/powerpoint/2010/main" val="1067696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8D8351-7A0B-FD48-9160-3D7095788199}" type="datetimeFigureOut">
              <a:rPr lang="en-US" smtClean="0"/>
              <a:t>4/13/11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153C5-A280-E54A-A1B4-CA7A29C89A8A}" type="slidenum">
              <a:rPr lang="en-US" smtClean="0"/>
              <a:t>‹#›</a:t>
            </a:fld>
            <a:endParaRPr lang="en-US"/>
          </a:p>
        </p:txBody>
      </p:sp>
    </p:spTree>
    <p:extLst>
      <p:ext uri="{BB962C8B-B14F-4D97-AF65-F5344CB8AC3E}">
        <p14:creationId xmlns:p14="http://schemas.microsoft.com/office/powerpoint/2010/main" val="3614875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8D8351-7A0B-FD48-9160-3D7095788199}" type="datetimeFigureOut">
              <a:rPr lang="en-US" smtClean="0"/>
              <a:t>4/13/11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153C5-A280-E54A-A1B4-CA7A29C89A8A}" type="slidenum">
              <a:rPr lang="en-US" smtClean="0"/>
              <a:t>‹#›</a:t>
            </a:fld>
            <a:endParaRPr lang="en-US"/>
          </a:p>
        </p:txBody>
      </p:sp>
    </p:spTree>
    <p:extLst>
      <p:ext uri="{BB962C8B-B14F-4D97-AF65-F5344CB8AC3E}">
        <p14:creationId xmlns:p14="http://schemas.microsoft.com/office/powerpoint/2010/main" val="2809774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8D8351-7A0B-FD48-9160-3D7095788199}" type="datetimeFigureOut">
              <a:rPr lang="en-US" smtClean="0"/>
              <a:t>4/13/11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153C5-A280-E54A-A1B4-CA7A29C89A8A}" type="slidenum">
              <a:rPr lang="en-US" smtClean="0"/>
              <a:t>‹#›</a:t>
            </a:fld>
            <a:endParaRPr lang="en-US"/>
          </a:p>
        </p:txBody>
      </p:sp>
    </p:spTree>
    <p:extLst>
      <p:ext uri="{BB962C8B-B14F-4D97-AF65-F5344CB8AC3E}">
        <p14:creationId xmlns:p14="http://schemas.microsoft.com/office/powerpoint/2010/main" val="142210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D8351-7A0B-FD48-9160-3D7095788199}" type="datetimeFigureOut">
              <a:rPr lang="en-US" smtClean="0"/>
              <a:t>4/13/11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153C5-A280-E54A-A1B4-CA7A29C89A8A}" type="slidenum">
              <a:rPr lang="en-US" smtClean="0"/>
              <a:t>‹#›</a:t>
            </a:fld>
            <a:endParaRPr lang="en-US"/>
          </a:p>
        </p:txBody>
      </p:sp>
    </p:spTree>
    <p:extLst>
      <p:ext uri="{BB962C8B-B14F-4D97-AF65-F5344CB8AC3E}">
        <p14:creationId xmlns:p14="http://schemas.microsoft.com/office/powerpoint/2010/main" val="364928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8D8351-7A0B-FD48-9160-3D7095788199}" type="datetimeFigureOut">
              <a:rPr lang="en-US" smtClean="0"/>
              <a:t>4/13/11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153C5-A280-E54A-A1B4-CA7A29C89A8A}" type="slidenum">
              <a:rPr lang="en-US" smtClean="0"/>
              <a:t>‹#›</a:t>
            </a:fld>
            <a:endParaRPr lang="en-US"/>
          </a:p>
        </p:txBody>
      </p:sp>
    </p:spTree>
    <p:extLst>
      <p:ext uri="{BB962C8B-B14F-4D97-AF65-F5344CB8AC3E}">
        <p14:creationId xmlns:p14="http://schemas.microsoft.com/office/powerpoint/2010/main" val="4753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8D8351-7A0B-FD48-9160-3D7095788199}" type="datetimeFigureOut">
              <a:rPr lang="en-US" smtClean="0"/>
              <a:t>4/13/11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153C5-A280-E54A-A1B4-CA7A29C89A8A}" type="slidenum">
              <a:rPr lang="en-US" smtClean="0"/>
              <a:t>‹#›</a:t>
            </a:fld>
            <a:endParaRPr lang="en-US"/>
          </a:p>
        </p:txBody>
      </p:sp>
    </p:spTree>
    <p:extLst>
      <p:ext uri="{BB962C8B-B14F-4D97-AF65-F5344CB8AC3E}">
        <p14:creationId xmlns:p14="http://schemas.microsoft.com/office/powerpoint/2010/main" val="2529476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D8351-7A0B-FD48-9160-3D7095788199}" type="datetimeFigureOut">
              <a:rPr lang="en-US" smtClean="0"/>
              <a:t>4/13/11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153C5-A280-E54A-A1B4-CA7A29C89A8A}" type="slidenum">
              <a:rPr lang="en-US" smtClean="0"/>
              <a:t>‹#›</a:t>
            </a:fld>
            <a:endParaRPr lang="en-US"/>
          </a:p>
        </p:txBody>
      </p:sp>
    </p:spTree>
    <p:extLst>
      <p:ext uri="{BB962C8B-B14F-4D97-AF65-F5344CB8AC3E}">
        <p14:creationId xmlns:p14="http://schemas.microsoft.com/office/powerpoint/2010/main" val="2665967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4" Type="http://schemas.openxmlformats.org/officeDocument/2006/relationships/image" Target="../media/image27.wmf"/><Relationship Id="rId5" Type="http://schemas.openxmlformats.org/officeDocument/2006/relationships/oleObject" Target="../embeddings/Microsoft_Excel_Chart1.xls"/><Relationship Id="rId7" Type="http://schemas.openxmlformats.org/officeDocument/2006/relationships/oleObject" Target="../embeddings/Microsoft_Excel_Chart2.xls"/><Relationship Id="rId1" Type="http://schemas.openxmlformats.org/officeDocument/2006/relationships/vmlDrawing" Target="../drawings/vmlDrawing1.vml"/><Relationship Id="rId2" Type="http://schemas.openxmlformats.org/officeDocument/2006/relationships/slideLayout" Target="../slideLayouts/slideLayout2.xml"/><Relationship Id="rId9" Type="http://schemas.openxmlformats.org/officeDocument/2006/relationships/image" Target="../media/image28.wmf"/><Relationship Id="rId3" Type="http://schemas.openxmlformats.org/officeDocument/2006/relationships/image" Target="../media/image26.wmf"/><Relationship Id="rId6"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29.emf"/><Relationship Id="rId1" Type="http://schemas.openxmlformats.org/officeDocument/2006/relationships/vmlDrawing" Target="../drawings/vmlDrawing2.vml"/><Relationship Id="rId2" Type="http://schemas.openxmlformats.org/officeDocument/2006/relationships/slideLayout" Target="../slideLayouts/slideLayout1.xml"/><Relationship Id="rId3" Type="http://schemas.openxmlformats.org/officeDocument/2006/relationships/oleObject" Target="MacintoshHD:Users:bhkahn:Library:Mail%20Downloads:figure_hurricane_report-4.docx!OLE_LINK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6" Type="http://schemas.openxmlformats.org/officeDocument/2006/relationships/image" Target="../media/image12.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3"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image" Target="../media/image22.tif"/><Relationship Id="rId1" Type="http://schemas.openxmlformats.org/officeDocument/2006/relationships/slideLayout" Target="../slideLayouts/slideLayout1.xml"/><Relationship Id="rId2" Type="http://schemas.openxmlformats.org/officeDocument/2006/relationships/image" Target="../media/image20.tif"/><Relationship Id="rId3" Type="http://schemas.openxmlformats.org/officeDocument/2006/relationships/image" Target="../media/image21.tif"/><Relationship Id="rId5" Type="http://schemas.openxmlformats.org/officeDocument/2006/relationships/image" Target="../media/image2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7656"/>
            <a:ext cx="7772400" cy="1470025"/>
          </a:xfrm>
        </p:spPr>
        <p:txBody>
          <a:bodyPr>
            <a:normAutofit/>
          </a:bodyPr>
          <a:lstStyle/>
          <a:p>
            <a:r>
              <a:rPr lang="en-US" sz="3200" dirty="0" smtClean="0"/>
              <a:t>Thermodynamic soundings from AIRS/AMSU: Relevance to tropical cyclones</a:t>
            </a:r>
            <a:endParaRPr lang="en-US" sz="3200" dirty="0"/>
          </a:p>
        </p:txBody>
      </p:sp>
      <p:sp>
        <p:nvSpPr>
          <p:cNvPr id="3" name="Subtitle 2"/>
          <p:cNvSpPr>
            <a:spLocks noGrp="1"/>
          </p:cNvSpPr>
          <p:nvPr>
            <p:ph type="subTitle" idx="1"/>
          </p:nvPr>
        </p:nvSpPr>
        <p:spPr>
          <a:xfrm>
            <a:off x="1371600" y="3886200"/>
            <a:ext cx="6400800" cy="1950396"/>
          </a:xfrm>
        </p:spPr>
        <p:txBody>
          <a:bodyPr>
            <a:normAutofit/>
          </a:bodyPr>
          <a:lstStyle/>
          <a:p>
            <a:r>
              <a:rPr lang="en-US" sz="2400" u="sng" dirty="0" smtClean="0"/>
              <a:t>Contributors:</a:t>
            </a:r>
            <a:r>
              <a:rPr lang="en-US" sz="2400" dirty="0" smtClean="0"/>
              <a:t> Brian Kahn (JPL), Chris </a:t>
            </a:r>
            <a:r>
              <a:rPr lang="en-US" sz="2400" dirty="0" err="1" smtClean="0"/>
              <a:t>Collimore</a:t>
            </a:r>
            <a:r>
              <a:rPr lang="en-US" sz="2400" dirty="0" smtClean="0"/>
              <a:t> (UCLA), Eric </a:t>
            </a:r>
            <a:r>
              <a:rPr lang="en-US" sz="2400" dirty="0" err="1" smtClean="0"/>
              <a:t>Fetzer</a:t>
            </a:r>
            <a:r>
              <a:rPr lang="en-US" sz="2400" dirty="0" smtClean="0"/>
              <a:t> (JPL), </a:t>
            </a:r>
            <a:r>
              <a:rPr lang="en-US" sz="2400" dirty="0" err="1" smtClean="0"/>
              <a:t>Svetla</a:t>
            </a:r>
            <a:r>
              <a:rPr lang="en-US" sz="2400" dirty="0" smtClean="0"/>
              <a:t> </a:t>
            </a:r>
            <a:r>
              <a:rPr lang="en-US" sz="2400" dirty="0" err="1" smtClean="0"/>
              <a:t>Hristova-Veleva</a:t>
            </a:r>
            <a:r>
              <a:rPr lang="en-US" sz="2400" dirty="0" smtClean="0"/>
              <a:t> (JPL), Bill Irion (JPL), </a:t>
            </a:r>
            <a:r>
              <a:rPr lang="en-US" sz="2400" dirty="0" err="1" smtClean="0"/>
              <a:t>Xianan</a:t>
            </a:r>
            <a:r>
              <a:rPr lang="en-US" sz="2400" dirty="0" smtClean="0"/>
              <a:t> Jiang (JPL/JIFRESSE), </a:t>
            </a:r>
            <a:r>
              <a:rPr lang="en-US" sz="2400" dirty="0" err="1" smtClean="0"/>
              <a:t>Shaima</a:t>
            </a:r>
            <a:r>
              <a:rPr lang="en-US" sz="2400" dirty="0" smtClean="0"/>
              <a:t> </a:t>
            </a:r>
            <a:r>
              <a:rPr lang="en-US" sz="2400" dirty="0" err="1" smtClean="0"/>
              <a:t>Nasiri</a:t>
            </a:r>
            <a:r>
              <a:rPr lang="en-US" sz="2400" dirty="0" smtClean="0"/>
              <a:t> (Texas A&amp;M), </a:t>
            </a:r>
            <a:r>
              <a:rPr lang="en-US" sz="2400" dirty="0" err="1" smtClean="0"/>
              <a:t>Hui</a:t>
            </a:r>
            <a:r>
              <a:rPr lang="en-US" sz="2400" dirty="0" smtClean="0"/>
              <a:t> Su (JPL), Duane </a:t>
            </a:r>
            <a:r>
              <a:rPr lang="en-US" sz="2400" dirty="0" err="1" smtClean="0"/>
              <a:t>Waliser</a:t>
            </a:r>
            <a:r>
              <a:rPr lang="en-US" sz="2400" dirty="0" smtClean="0"/>
              <a:t> (JPL), </a:t>
            </a:r>
            <a:r>
              <a:rPr lang="en-US" sz="2400" dirty="0" err="1" smtClean="0"/>
              <a:t>Longtao</a:t>
            </a:r>
            <a:r>
              <a:rPr lang="en-US" sz="2400" dirty="0" smtClean="0"/>
              <a:t> Wu (JPL), Qing </a:t>
            </a:r>
            <a:r>
              <a:rPr lang="en-US" sz="2400" dirty="0" err="1" smtClean="0"/>
              <a:t>Yue</a:t>
            </a:r>
            <a:r>
              <a:rPr lang="en-US" sz="2400" dirty="0" smtClean="0"/>
              <a:t> (JPL)</a:t>
            </a:r>
            <a:endParaRPr lang="en-US" sz="2400" dirty="0"/>
          </a:p>
        </p:txBody>
      </p:sp>
    </p:spTree>
    <p:extLst>
      <p:ext uri="{BB962C8B-B14F-4D97-AF65-F5344CB8AC3E}">
        <p14:creationId xmlns:p14="http://schemas.microsoft.com/office/powerpoint/2010/main" val="38181143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0"/>
          <p:cNvSpPr txBox="1">
            <a:spLocks noChangeArrowheads="1"/>
          </p:cNvSpPr>
          <p:nvPr/>
        </p:nvSpPr>
        <p:spPr bwMode="auto">
          <a:xfrm>
            <a:off x="5208588" y="989013"/>
            <a:ext cx="2524125" cy="585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defRPr/>
            </a:pPr>
            <a:r>
              <a:rPr lang="en-US" sz="1600" dirty="0" smtClean="0">
                <a:latin typeface="Calibri" pitchFamily="34" charset="0"/>
                <a:cs typeface="+mn-cs"/>
              </a:rPr>
              <a:t>Shading: </a:t>
            </a:r>
            <a:r>
              <a:rPr lang="en-US" sz="1600" dirty="0" smtClean="0">
                <a:solidFill>
                  <a:schemeClr val="accent6"/>
                </a:solidFill>
                <a:latin typeface="Calibri" pitchFamily="34" charset="0"/>
                <a:cs typeface="+mn-cs"/>
              </a:rPr>
              <a:t>Rainfall anomalies</a:t>
            </a:r>
          </a:p>
          <a:p>
            <a:pPr>
              <a:defRPr/>
            </a:pPr>
            <a:r>
              <a:rPr lang="en-US" sz="1600" dirty="0" smtClean="0">
                <a:latin typeface="Calibri" pitchFamily="34" charset="0"/>
                <a:cs typeface="+mn-cs"/>
              </a:rPr>
              <a:t>Dots: </a:t>
            </a:r>
            <a:r>
              <a:rPr lang="en-US" sz="1600" dirty="0" smtClean="0">
                <a:solidFill>
                  <a:srgbClr val="006600"/>
                </a:solidFill>
                <a:latin typeface="Calibri" pitchFamily="34" charset="0"/>
                <a:cs typeface="+mn-cs"/>
              </a:rPr>
              <a:t>TC genesis</a:t>
            </a:r>
          </a:p>
        </p:txBody>
      </p:sp>
      <p:pic>
        <p:nvPicPr>
          <p:cNvPr id="3075" name="Picture 10"/>
          <p:cNvPicPr>
            <a:picLocks noChangeAspect="1"/>
          </p:cNvPicPr>
          <p:nvPr/>
        </p:nvPicPr>
        <p:blipFill>
          <a:blip r:embed="rId3">
            <a:extLst>
              <a:ext uri="{28A0092B-C50C-407E-A947-70E740481C1C}">
                <a14:useLocalDpi xmlns:a14="http://schemas.microsoft.com/office/drawing/2010/main" val="0"/>
              </a:ext>
            </a:extLst>
          </a:blip>
          <a:srcRect t="25308" r="51888"/>
          <a:stretch>
            <a:fillRect/>
          </a:stretch>
        </p:blipFill>
        <p:spPr bwMode="auto">
          <a:xfrm>
            <a:off x="388938" y="850900"/>
            <a:ext cx="24003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35"/>
          <p:cNvSpPr txBox="1">
            <a:spLocks noChangeArrowheads="1"/>
          </p:cNvSpPr>
          <p:nvPr/>
        </p:nvSpPr>
        <p:spPr bwMode="auto">
          <a:xfrm>
            <a:off x="628650" y="719138"/>
            <a:ext cx="931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a:solidFill>
                  <a:schemeClr val="hlink"/>
                </a:solidFill>
                <a:latin typeface="Calibri" charset="0"/>
              </a:rPr>
              <a:t>Phase 1+8</a:t>
            </a:r>
          </a:p>
        </p:txBody>
      </p:sp>
      <p:sp>
        <p:nvSpPr>
          <p:cNvPr id="3077" name="Text Box 36"/>
          <p:cNvSpPr txBox="1">
            <a:spLocks noChangeArrowheads="1"/>
          </p:cNvSpPr>
          <p:nvPr/>
        </p:nvSpPr>
        <p:spPr bwMode="auto">
          <a:xfrm>
            <a:off x="627063" y="2152650"/>
            <a:ext cx="931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a:solidFill>
                  <a:schemeClr val="hlink"/>
                </a:solidFill>
                <a:latin typeface="Calibri" charset="0"/>
              </a:rPr>
              <a:t>Phase 2+3</a:t>
            </a:r>
          </a:p>
        </p:txBody>
      </p:sp>
      <p:sp>
        <p:nvSpPr>
          <p:cNvPr id="3078" name="Text Box 37"/>
          <p:cNvSpPr txBox="1">
            <a:spLocks noChangeArrowheads="1"/>
          </p:cNvSpPr>
          <p:nvPr/>
        </p:nvSpPr>
        <p:spPr bwMode="auto">
          <a:xfrm>
            <a:off x="628650" y="3560763"/>
            <a:ext cx="931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a:solidFill>
                  <a:schemeClr val="hlink"/>
                </a:solidFill>
                <a:latin typeface="Calibri" charset="0"/>
              </a:rPr>
              <a:t>Phase 4+5</a:t>
            </a:r>
          </a:p>
        </p:txBody>
      </p:sp>
      <p:sp>
        <p:nvSpPr>
          <p:cNvPr id="3079" name="Text Box 38"/>
          <p:cNvSpPr txBox="1">
            <a:spLocks noChangeArrowheads="1"/>
          </p:cNvSpPr>
          <p:nvPr/>
        </p:nvSpPr>
        <p:spPr bwMode="auto">
          <a:xfrm>
            <a:off x="649288" y="5013325"/>
            <a:ext cx="931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a:solidFill>
                  <a:schemeClr val="hlink"/>
                </a:solidFill>
                <a:latin typeface="Calibri" charset="0"/>
              </a:rPr>
              <a:t>Phase 6+7</a:t>
            </a:r>
          </a:p>
        </p:txBody>
      </p:sp>
      <p:pic>
        <p:nvPicPr>
          <p:cNvPr id="3080" name="Picture 19"/>
          <p:cNvPicPr>
            <a:picLocks noChangeAspect="1"/>
          </p:cNvPicPr>
          <p:nvPr/>
        </p:nvPicPr>
        <p:blipFill>
          <a:blip r:embed="rId4">
            <a:extLst>
              <a:ext uri="{28A0092B-C50C-407E-A947-70E740481C1C}">
                <a14:useLocalDpi xmlns:a14="http://schemas.microsoft.com/office/drawing/2010/main" val="0"/>
              </a:ext>
            </a:extLst>
          </a:blip>
          <a:srcRect t="26173" r="50000"/>
          <a:stretch>
            <a:fillRect/>
          </a:stretch>
        </p:blipFill>
        <p:spPr bwMode="auto">
          <a:xfrm>
            <a:off x="2819400" y="922338"/>
            <a:ext cx="2487613"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35"/>
          <p:cNvSpPr txBox="1">
            <a:spLocks noChangeArrowheads="1"/>
          </p:cNvSpPr>
          <p:nvPr/>
        </p:nvSpPr>
        <p:spPr bwMode="auto">
          <a:xfrm>
            <a:off x="3117850" y="720725"/>
            <a:ext cx="931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a:solidFill>
                  <a:schemeClr val="hlink"/>
                </a:solidFill>
                <a:latin typeface="Calibri" charset="0"/>
              </a:rPr>
              <a:t>Phase 1+8</a:t>
            </a:r>
          </a:p>
        </p:txBody>
      </p:sp>
      <p:sp>
        <p:nvSpPr>
          <p:cNvPr id="3082" name="Text Box 36"/>
          <p:cNvSpPr txBox="1">
            <a:spLocks noChangeArrowheads="1"/>
          </p:cNvSpPr>
          <p:nvPr/>
        </p:nvSpPr>
        <p:spPr bwMode="auto">
          <a:xfrm>
            <a:off x="3098800" y="2163763"/>
            <a:ext cx="931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a:solidFill>
                  <a:schemeClr val="hlink"/>
                </a:solidFill>
                <a:latin typeface="Calibri" charset="0"/>
              </a:rPr>
              <a:t>Phase 2+3</a:t>
            </a:r>
          </a:p>
        </p:txBody>
      </p:sp>
      <p:sp>
        <p:nvSpPr>
          <p:cNvPr id="3083" name="Text Box 37"/>
          <p:cNvSpPr txBox="1">
            <a:spLocks noChangeArrowheads="1"/>
          </p:cNvSpPr>
          <p:nvPr/>
        </p:nvSpPr>
        <p:spPr bwMode="auto">
          <a:xfrm>
            <a:off x="3100388" y="3597275"/>
            <a:ext cx="931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a:solidFill>
                  <a:schemeClr val="hlink"/>
                </a:solidFill>
                <a:latin typeface="Calibri" charset="0"/>
              </a:rPr>
              <a:t>Phase 4+5</a:t>
            </a:r>
          </a:p>
        </p:txBody>
      </p:sp>
      <p:sp>
        <p:nvSpPr>
          <p:cNvPr id="3084" name="Text Box 38"/>
          <p:cNvSpPr txBox="1">
            <a:spLocks noChangeArrowheads="1"/>
          </p:cNvSpPr>
          <p:nvPr/>
        </p:nvSpPr>
        <p:spPr bwMode="auto">
          <a:xfrm>
            <a:off x="3121025" y="5024438"/>
            <a:ext cx="931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a:solidFill>
                  <a:schemeClr val="hlink"/>
                </a:solidFill>
                <a:latin typeface="Calibri" charset="0"/>
              </a:rPr>
              <a:t>Phase 6+7</a:t>
            </a:r>
          </a:p>
        </p:txBody>
      </p:sp>
      <p:graphicFrame>
        <p:nvGraphicFramePr>
          <p:cNvPr id="3085" name="Chart 1"/>
          <p:cNvGraphicFramePr>
            <a:graphicFrameLocks/>
          </p:cNvGraphicFramePr>
          <p:nvPr/>
        </p:nvGraphicFramePr>
        <p:xfrm>
          <a:off x="5621338" y="2030413"/>
          <a:ext cx="3044825" cy="1900237"/>
        </p:xfrm>
        <a:graphic>
          <a:graphicData uri="http://schemas.openxmlformats.org/presentationml/2006/ole">
            <mc:AlternateContent xmlns:mc="http://schemas.openxmlformats.org/markup-compatibility/2006">
              <mc:Choice xmlns:v="urn:schemas-microsoft-com:vml" Requires="v">
                <p:oleObj spid="_x0000_s8201" r:id="rId5" imgW="3048264" imgH="1902117" progId="Excel.Chart.8">
                  <p:embed/>
                </p:oleObj>
              </mc:Choice>
              <mc:Fallback>
                <p:oleObj r:id="rId5" imgW="3048264" imgH="1902117"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1338" y="2030413"/>
                        <a:ext cx="3044825" cy="1900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6" name="TextBox 2"/>
          <p:cNvSpPr txBox="1">
            <a:spLocks noChangeArrowheads="1"/>
          </p:cNvSpPr>
          <p:nvPr/>
        </p:nvSpPr>
        <p:spPr bwMode="auto">
          <a:xfrm>
            <a:off x="6637338" y="5884863"/>
            <a:ext cx="1203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600">
                <a:solidFill>
                  <a:srgbClr val="0070C0"/>
                </a:solidFill>
                <a:latin typeface="Calibri" charset="0"/>
                <a:cs typeface="Calibri" charset="0"/>
              </a:rPr>
              <a:t>MJO Phases</a:t>
            </a:r>
          </a:p>
        </p:txBody>
      </p:sp>
      <p:graphicFrame>
        <p:nvGraphicFramePr>
          <p:cNvPr id="3087" name="Object 28"/>
          <p:cNvGraphicFramePr>
            <a:graphicFrameLocks/>
          </p:cNvGraphicFramePr>
          <p:nvPr/>
        </p:nvGraphicFramePr>
        <p:xfrm>
          <a:off x="5621338" y="4114800"/>
          <a:ext cx="3078162" cy="1854200"/>
        </p:xfrm>
        <a:graphic>
          <a:graphicData uri="http://schemas.openxmlformats.org/presentationml/2006/ole">
            <mc:AlternateContent xmlns:mc="http://schemas.openxmlformats.org/markup-compatibility/2006">
              <mc:Choice xmlns:v="urn:schemas-microsoft-com:vml" Requires="v">
                <p:oleObj spid="_x0000_s8202" name="Chart" r:id="rId7" imgW="3078747" imgH="1853345" progId="Excel.Chart.8">
                  <p:embed/>
                </p:oleObj>
              </mc:Choice>
              <mc:Fallback>
                <p:oleObj name="Chart" r:id="rId7" imgW="3078747" imgH="1853345"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1338" y="4114800"/>
                        <a:ext cx="3078162" cy="185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88" name="Picture 32"/>
          <p:cNvPicPr>
            <a:picLocks noChangeAspect="1" noChangeArrowheads="1"/>
          </p:cNvPicPr>
          <p:nvPr/>
        </p:nvPicPr>
        <p:blipFill>
          <a:blip r:embed="rId9">
            <a:extLst>
              <a:ext uri="{28A0092B-C50C-407E-A947-70E740481C1C}">
                <a14:useLocalDpi xmlns:a14="http://schemas.microsoft.com/office/drawing/2010/main" val="0"/>
              </a:ext>
            </a:extLst>
          </a:blip>
          <a:srcRect l="14462" t="94701"/>
          <a:stretch>
            <a:fillRect/>
          </a:stretch>
        </p:blipFill>
        <p:spPr bwMode="auto">
          <a:xfrm>
            <a:off x="1592263" y="6529388"/>
            <a:ext cx="2808287" cy="3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89" name="Text Box 6"/>
          <p:cNvSpPr txBox="1">
            <a:spLocks noChangeArrowheads="1"/>
          </p:cNvSpPr>
          <p:nvPr/>
        </p:nvSpPr>
        <p:spPr bwMode="auto">
          <a:xfrm>
            <a:off x="1803400" y="58738"/>
            <a:ext cx="57340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b="0" dirty="0">
                <a:latin typeface="Calibri" charset="0"/>
              </a:rPr>
              <a:t>Eastern Pacific MJO &amp; Tropical Cyclone Genesis (1998-2009)</a:t>
            </a:r>
            <a:endParaRPr lang="en-US" sz="1800" b="0" dirty="0">
              <a:solidFill>
                <a:srgbClr val="C00000"/>
              </a:solidFill>
              <a:latin typeface="Calibri" charset="0"/>
            </a:endParaRPr>
          </a:p>
        </p:txBody>
      </p:sp>
      <p:sp>
        <p:nvSpPr>
          <p:cNvPr id="3090" name="Rectangle 31"/>
          <p:cNvSpPr>
            <a:spLocks noChangeArrowheads="1"/>
          </p:cNvSpPr>
          <p:nvPr/>
        </p:nvSpPr>
        <p:spPr bwMode="auto">
          <a:xfrm>
            <a:off x="1179513" y="406400"/>
            <a:ext cx="623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2060"/>
                </a:solidFill>
                <a:latin typeface="Calibri" charset="0"/>
              </a:rPr>
              <a:t>OBS</a:t>
            </a:r>
            <a:endParaRPr lang="en-US" sz="2000">
              <a:solidFill>
                <a:srgbClr val="002060"/>
              </a:solidFill>
            </a:endParaRPr>
          </a:p>
        </p:txBody>
      </p:sp>
      <p:sp>
        <p:nvSpPr>
          <p:cNvPr id="3091" name="Rectangle 32"/>
          <p:cNvSpPr>
            <a:spLocks noChangeArrowheads="1"/>
          </p:cNvSpPr>
          <p:nvPr/>
        </p:nvSpPr>
        <p:spPr bwMode="auto">
          <a:xfrm>
            <a:off x="2930525" y="400050"/>
            <a:ext cx="2351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2060"/>
                </a:solidFill>
                <a:latin typeface="Calibri" charset="0"/>
              </a:rPr>
              <a:t>GFDL HiRAM (50km)</a:t>
            </a:r>
            <a:endParaRPr lang="en-US" sz="2000">
              <a:solidFill>
                <a:srgbClr val="002060"/>
              </a:solidFill>
            </a:endParaRPr>
          </a:p>
        </p:txBody>
      </p:sp>
      <p:sp>
        <p:nvSpPr>
          <p:cNvPr id="3092" name="TextBox 2"/>
          <p:cNvSpPr txBox="1">
            <a:spLocks noChangeArrowheads="1"/>
          </p:cNvSpPr>
          <p:nvPr/>
        </p:nvSpPr>
        <p:spPr bwMode="auto">
          <a:xfrm>
            <a:off x="6610350" y="3827463"/>
            <a:ext cx="1203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600">
                <a:solidFill>
                  <a:srgbClr val="0070C0"/>
                </a:solidFill>
                <a:latin typeface="Calibri" charset="0"/>
                <a:cs typeface="Calibri" charset="0"/>
              </a:rPr>
              <a:t>MJO Phases</a:t>
            </a:r>
          </a:p>
        </p:txBody>
      </p:sp>
      <p:sp>
        <p:nvSpPr>
          <p:cNvPr id="3093" name="TextBox 38"/>
          <p:cNvSpPr txBox="1">
            <a:spLocks noChangeArrowheads="1"/>
          </p:cNvSpPr>
          <p:nvPr/>
        </p:nvSpPr>
        <p:spPr bwMode="auto">
          <a:xfrm>
            <a:off x="5367338" y="4622800"/>
            <a:ext cx="4318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600">
                <a:solidFill>
                  <a:srgbClr val="0070C0"/>
                </a:solidFill>
              </a:rPr>
              <a:t>TC Counts</a:t>
            </a:r>
          </a:p>
        </p:txBody>
      </p:sp>
      <p:sp>
        <p:nvSpPr>
          <p:cNvPr id="3094" name="TextBox 40"/>
          <p:cNvSpPr txBox="1">
            <a:spLocks noChangeArrowheads="1"/>
          </p:cNvSpPr>
          <p:nvPr/>
        </p:nvSpPr>
        <p:spPr bwMode="auto">
          <a:xfrm>
            <a:off x="5334000" y="2595563"/>
            <a:ext cx="43021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600">
                <a:solidFill>
                  <a:srgbClr val="0070C0"/>
                </a:solidFill>
              </a:rPr>
              <a:t>TC Counts</a:t>
            </a:r>
          </a:p>
        </p:txBody>
      </p:sp>
      <p:sp>
        <p:nvSpPr>
          <p:cNvPr id="3095" name="Rectangle 41"/>
          <p:cNvSpPr>
            <a:spLocks noChangeArrowheads="1"/>
          </p:cNvSpPr>
          <p:nvPr/>
        </p:nvSpPr>
        <p:spPr bwMode="auto">
          <a:xfrm>
            <a:off x="5997575" y="2108200"/>
            <a:ext cx="623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2060"/>
                </a:solidFill>
                <a:latin typeface="Calibri" charset="0"/>
              </a:rPr>
              <a:t>OBS</a:t>
            </a:r>
            <a:endParaRPr lang="en-US" sz="2000">
              <a:solidFill>
                <a:srgbClr val="002060"/>
              </a:solidFill>
            </a:endParaRPr>
          </a:p>
        </p:txBody>
      </p:sp>
      <p:sp>
        <p:nvSpPr>
          <p:cNvPr id="3096" name="Rectangle 42"/>
          <p:cNvSpPr>
            <a:spLocks noChangeArrowheads="1"/>
          </p:cNvSpPr>
          <p:nvPr/>
        </p:nvSpPr>
        <p:spPr bwMode="auto">
          <a:xfrm>
            <a:off x="6027738" y="4170363"/>
            <a:ext cx="93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2060"/>
                </a:solidFill>
                <a:latin typeface="Calibri" charset="0"/>
              </a:rPr>
              <a:t>HiRAM</a:t>
            </a:r>
            <a:endParaRPr lang="en-US" sz="2000">
              <a:solidFill>
                <a:srgbClr val="002060"/>
              </a:solidFill>
            </a:endParaRPr>
          </a:p>
        </p:txBody>
      </p:sp>
      <p:cxnSp>
        <p:nvCxnSpPr>
          <p:cNvPr id="45" name="Straight Connector 44"/>
          <p:cNvCxnSpPr/>
          <p:nvPr/>
        </p:nvCxnSpPr>
        <p:spPr>
          <a:xfrm>
            <a:off x="2797175" y="927100"/>
            <a:ext cx="0" cy="547370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098" name="TextBox 45"/>
          <p:cNvSpPr txBox="1">
            <a:spLocks noChangeArrowheads="1"/>
          </p:cNvSpPr>
          <p:nvPr/>
        </p:nvSpPr>
        <p:spPr bwMode="auto">
          <a:xfrm>
            <a:off x="4284663" y="6513513"/>
            <a:ext cx="709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200"/>
              <a:t>mm/day</a:t>
            </a:r>
          </a:p>
        </p:txBody>
      </p:sp>
      <p:sp>
        <p:nvSpPr>
          <p:cNvPr id="3099" name="TextBox 46"/>
          <p:cNvSpPr txBox="1">
            <a:spLocks noChangeArrowheads="1"/>
          </p:cNvSpPr>
          <p:nvPr/>
        </p:nvSpPr>
        <p:spPr bwMode="auto">
          <a:xfrm>
            <a:off x="6311395" y="6570611"/>
            <a:ext cx="28114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200" b="0" dirty="0" smtClean="0">
                <a:solidFill>
                  <a:srgbClr val="FF0000"/>
                </a:solidFill>
              </a:rPr>
              <a:t>Courtesy of </a:t>
            </a:r>
            <a:r>
              <a:rPr lang="en-US" sz="1200" b="0" dirty="0" err="1" smtClean="0">
                <a:solidFill>
                  <a:srgbClr val="FF0000"/>
                </a:solidFill>
              </a:rPr>
              <a:t>Xianan</a:t>
            </a:r>
            <a:r>
              <a:rPr lang="en-US" sz="1200" b="0" dirty="0" smtClean="0">
                <a:solidFill>
                  <a:srgbClr val="FF0000"/>
                </a:solidFill>
              </a:rPr>
              <a:t> Jiang </a:t>
            </a:r>
            <a:r>
              <a:rPr lang="en-US" sz="1200" b="0" dirty="0">
                <a:solidFill>
                  <a:srgbClr val="FF0000"/>
                </a:solidFill>
              </a:rPr>
              <a:t>et al.  (2011)</a:t>
            </a:r>
          </a:p>
        </p:txBody>
      </p:sp>
    </p:spTree>
    <p:extLst>
      <p:ext uri="{BB962C8B-B14F-4D97-AF65-F5344CB8AC3E}">
        <p14:creationId xmlns:p14="http://schemas.microsoft.com/office/powerpoint/2010/main" val="1975132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381000" y="1295400"/>
            <a:ext cx="8521700" cy="3962400"/>
          </a:xfrm>
        </p:spPr>
        <p:txBody>
          <a:bodyPr/>
          <a:lstStyle/>
          <a:p>
            <a:pPr eaLnBrk="1" hangingPunct="1">
              <a:lnSpc>
                <a:spcPct val="90000"/>
              </a:lnSpc>
              <a:spcAft>
                <a:spcPct val="50000"/>
              </a:spcAft>
              <a:buClr>
                <a:srgbClr val="000066"/>
              </a:buClr>
            </a:pPr>
            <a:r>
              <a:rPr lang="en-US" sz="2400">
                <a:latin typeface="Calibri" charset="0"/>
                <a:ea typeface="ＭＳ Ｐゴシック" charset="0"/>
                <a:cs typeface="ＭＳ Ｐゴシック" charset="0"/>
              </a:rPr>
              <a:t>The recently developed GFDL HiRAM exhibits improved capability in representing both the intraseasonal oscillation and TC activities. In particular, the modulation of the TC activity by the MJO over the eastern Pacific is faithfully simulated .</a:t>
            </a:r>
          </a:p>
          <a:p>
            <a:pPr eaLnBrk="1" hangingPunct="1">
              <a:lnSpc>
                <a:spcPct val="90000"/>
              </a:lnSpc>
              <a:spcAft>
                <a:spcPct val="50000"/>
              </a:spcAft>
              <a:buClr>
                <a:srgbClr val="000066"/>
              </a:buClr>
            </a:pPr>
            <a:r>
              <a:rPr lang="en-US" sz="2400">
                <a:latin typeface="Calibri" charset="0"/>
                <a:ea typeface="ＭＳ Ｐゴシック" charset="0"/>
                <a:cs typeface="ＭＳ Ｐゴシック" charset="0"/>
              </a:rPr>
              <a:t>Further analysis on the MJO composite GPI evolution illustrates that both 850mb vorticity and mid-level relative humidity play critical roles in modulating the intraseasonal TC activity. </a:t>
            </a:r>
          </a:p>
          <a:p>
            <a:pPr eaLnBrk="1" hangingPunct="1">
              <a:lnSpc>
                <a:spcPct val="90000"/>
              </a:lnSpc>
              <a:spcAft>
                <a:spcPct val="50000"/>
              </a:spcAft>
              <a:buClr>
                <a:srgbClr val="000066"/>
              </a:buClr>
            </a:pPr>
            <a:r>
              <a:rPr lang="en-US" sz="2400">
                <a:latin typeface="Calibri" charset="0"/>
                <a:ea typeface="ＭＳ Ｐゴシック" charset="0"/>
                <a:cs typeface="ＭＳ Ｐゴシック" charset="0"/>
              </a:rPr>
              <a:t>The results presented here suggests great potential of intraseasonal TC forecast based on high-resolution dynamical models with improved physics.</a:t>
            </a:r>
          </a:p>
        </p:txBody>
      </p:sp>
      <p:sp>
        <p:nvSpPr>
          <p:cNvPr id="5" name="Rectangle 2"/>
          <p:cNvSpPr txBox="1">
            <a:spLocks noChangeArrowheads="1"/>
          </p:cNvSpPr>
          <p:nvPr/>
        </p:nvSpPr>
        <p:spPr bwMode="auto">
          <a:xfrm>
            <a:off x="3276600" y="419100"/>
            <a:ext cx="2362200" cy="7239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b="1">
                <a:solidFill>
                  <a:schemeClr val="tx1"/>
                </a:solidFill>
                <a:latin typeface="Arial" charset="0"/>
                <a:ea typeface="ＭＳ Ｐゴシック" charset="0"/>
                <a:cs typeface="ＭＳ Ｐゴシック" charset="0"/>
              </a:defRPr>
            </a:lvl1pPr>
            <a:lvl2pPr marL="742950" indent="-285750" defTabSz="457200">
              <a:defRPr sz="2400" b="1">
                <a:solidFill>
                  <a:schemeClr val="tx1"/>
                </a:solidFill>
                <a:latin typeface="Arial" charset="0"/>
                <a:ea typeface="ＭＳ Ｐゴシック" charset="0"/>
              </a:defRPr>
            </a:lvl2pPr>
            <a:lvl3pPr marL="1143000" indent="-228600" defTabSz="457200">
              <a:defRPr sz="2400" b="1">
                <a:solidFill>
                  <a:schemeClr val="tx1"/>
                </a:solidFill>
                <a:latin typeface="Arial" charset="0"/>
                <a:ea typeface="ＭＳ Ｐゴシック" charset="0"/>
              </a:defRPr>
            </a:lvl3pPr>
            <a:lvl4pPr marL="1600200" indent="-228600" defTabSz="457200">
              <a:defRPr sz="2400" b="1">
                <a:solidFill>
                  <a:schemeClr val="tx1"/>
                </a:solidFill>
                <a:latin typeface="Arial" charset="0"/>
                <a:ea typeface="ＭＳ Ｐゴシック" charset="0"/>
              </a:defRPr>
            </a:lvl4pPr>
            <a:lvl5pPr marL="2057400" indent="-228600" defTabSz="4572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200">
                <a:solidFill>
                  <a:srgbClr val="0000FF"/>
                </a:solidFill>
                <a:latin typeface="Calibri" charset="0"/>
                <a:cs typeface="Calibri" charset="0"/>
              </a:rPr>
              <a:t>3. Summary</a:t>
            </a:r>
            <a:endParaRPr lang="en-US" sz="3200">
              <a:solidFill>
                <a:schemeClr val="hlink"/>
              </a:solidFill>
              <a:latin typeface="Calibri" charset="0"/>
              <a:cs typeface="Calibri" charset="0"/>
            </a:endParaRPr>
          </a:p>
        </p:txBody>
      </p:sp>
    </p:spTree>
    <p:extLst>
      <p:ext uri="{BB962C8B-B14F-4D97-AF65-F5344CB8AC3E}">
        <p14:creationId xmlns:p14="http://schemas.microsoft.com/office/powerpoint/2010/main" val="3447076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947109008"/>
              </p:ext>
            </p:extLst>
          </p:nvPr>
        </p:nvGraphicFramePr>
        <p:xfrm>
          <a:off x="3278628" y="139700"/>
          <a:ext cx="5511800" cy="6578600"/>
        </p:xfrm>
        <a:graphic>
          <a:graphicData uri="http://schemas.openxmlformats.org/presentationml/2006/ole">
            <mc:AlternateContent xmlns:mc="http://schemas.openxmlformats.org/markup-compatibility/2006">
              <mc:Choice xmlns:v="urn:schemas-microsoft-com:vml" Requires="v">
                <p:oleObj spid="_x0000_s10244" name="Document" r:id="rId3" imgW="5511800" imgH="6578600" progId="Word.Document.12">
                  <p:link updateAutomatic="1"/>
                </p:oleObj>
              </mc:Choice>
              <mc:Fallback>
                <p:oleObj name="Document" r:id="rId3" imgW="5511800" imgH="6578600" progId="Word.Document.12">
                  <p:link updateAutomatic="1"/>
                  <p:pic>
                    <p:nvPicPr>
                      <p:cNvPr id="0" name=""/>
                      <p:cNvPicPr/>
                      <p:nvPr/>
                    </p:nvPicPr>
                    <p:blipFill>
                      <a:blip r:embed="rId4"/>
                      <a:stretch>
                        <a:fillRect/>
                      </a:stretch>
                    </p:blipFill>
                    <p:spPr>
                      <a:xfrm>
                        <a:off x="3278628" y="139700"/>
                        <a:ext cx="5511800" cy="6578600"/>
                      </a:xfrm>
                      <a:prstGeom prst="rect">
                        <a:avLst/>
                      </a:prstGeom>
                    </p:spPr>
                  </p:pic>
                </p:oleObj>
              </mc:Fallback>
            </mc:AlternateContent>
          </a:graphicData>
        </a:graphic>
      </p:graphicFrame>
      <p:sp>
        <p:nvSpPr>
          <p:cNvPr id="3" name="TextBox 2"/>
          <p:cNvSpPr txBox="1"/>
          <p:nvPr/>
        </p:nvSpPr>
        <p:spPr>
          <a:xfrm>
            <a:off x="346389" y="474627"/>
            <a:ext cx="2932240" cy="4893647"/>
          </a:xfrm>
          <a:prstGeom prst="rect">
            <a:avLst/>
          </a:prstGeom>
          <a:noFill/>
        </p:spPr>
        <p:txBody>
          <a:bodyPr wrap="square" rtlCol="0">
            <a:spAutoFit/>
          </a:bodyPr>
          <a:lstStyle/>
          <a:p>
            <a:pPr algn="ctr"/>
            <a:r>
              <a:rPr lang="en-US" sz="2400" u="sng" dirty="0" smtClean="0"/>
              <a:t>Azimuthal average q (g/kg) and RH (%) from AIRS</a:t>
            </a:r>
          </a:p>
          <a:p>
            <a:endParaRPr lang="en-US" sz="2400" dirty="0"/>
          </a:p>
          <a:p>
            <a:pPr algn="ctr"/>
            <a:r>
              <a:rPr lang="en-US" sz="2400" dirty="0" smtClean="0">
                <a:solidFill>
                  <a:srgbClr val="008000"/>
                </a:solidFill>
              </a:rPr>
              <a:t>Best track data from JTWC for 2 Pacific TCs</a:t>
            </a:r>
          </a:p>
          <a:p>
            <a:pPr algn="ctr"/>
            <a:endParaRPr lang="en-US" sz="2400" dirty="0" smtClean="0"/>
          </a:p>
          <a:p>
            <a:pPr algn="ctr"/>
            <a:r>
              <a:rPr lang="en-US" sz="2400" dirty="0" smtClean="0">
                <a:solidFill>
                  <a:srgbClr val="FF0000"/>
                </a:solidFill>
              </a:rPr>
              <a:t>CAPE from AIRST &amp; q </a:t>
            </a:r>
          </a:p>
          <a:p>
            <a:pPr algn="ctr"/>
            <a:endParaRPr lang="en-US" sz="2400" dirty="0"/>
          </a:p>
          <a:p>
            <a:pPr algn="ctr"/>
            <a:r>
              <a:rPr lang="en-US" sz="2400" dirty="0" smtClean="0">
                <a:solidFill>
                  <a:srgbClr val="0000FF"/>
                </a:solidFill>
              </a:rPr>
              <a:t>Azimuthal</a:t>
            </a:r>
            <a:r>
              <a:rPr lang="en-US" sz="2400" dirty="0">
                <a:solidFill>
                  <a:srgbClr val="0000FF"/>
                </a:solidFill>
              </a:rPr>
              <a:t>-averaged </a:t>
            </a:r>
            <a:r>
              <a:rPr lang="en-US" sz="2400" dirty="0" smtClean="0">
                <a:solidFill>
                  <a:srgbClr val="0000FF"/>
                </a:solidFill>
              </a:rPr>
              <a:t>q</a:t>
            </a:r>
          </a:p>
          <a:p>
            <a:pPr algn="ctr"/>
            <a:endParaRPr lang="en-US" sz="2400" dirty="0" smtClean="0"/>
          </a:p>
          <a:p>
            <a:pPr algn="ctr"/>
            <a:r>
              <a:rPr lang="en-US" sz="2400" dirty="0" smtClean="0">
                <a:solidFill>
                  <a:srgbClr val="FF6600"/>
                </a:solidFill>
              </a:rPr>
              <a:t>Azimuthal-averaged RH</a:t>
            </a:r>
            <a:endParaRPr lang="en-US" sz="2400" dirty="0">
              <a:solidFill>
                <a:srgbClr val="FF6600"/>
              </a:solidFill>
            </a:endParaRPr>
          </a:p>
        </p:txBody>
      </p:sp>
      <p:sp>
        <p:nvSpPr>
          <p:cNvPr id="4" name="TextBox 3"/>
          <p:cNvSpPr txBox="1"/>
          <p:nvPr/>
        </p:nvSpPr>
        <p:spPr>
          <a:xfrm>
            <a:off x="0" y="6488668"/>
            <a:ext cx="3324348" cy="369332"/>
          </a:xfrm>
          <a:prstGeom prst="rect">
            <a:avLst/>
          </a:prstGeom>
          <a:noFill/>
        </p:spPr>
        <p:txBody>
          <a:bodyPr wrap="none" rtlCol="0">
            <a:spAutoFit/>
          </a:bodyPr>
          <a:lstStyle/>
          <a:p>
            <a:r>
              <a:rPr lang="en-US" dirty="0" smtClean="0"/>
              <a:t>Courtesy: </a:t>
            </a:r>
            <a:r>
              <a:rPr lang="en-US" dirty="0" err="1" smtClean="0"/>
              <a:t>Longtao</a:t>
            </a:r>
            <a:r>
              <a:rPr lang="en-US" dirty="0" smtClean="0"/>
              <a:t> Wu and </a:t>
            </a:r>
            <a:r>
              <a:rPr lang="en-US" dirty="0" err="1" smtClean="0"/>
              <a:t>Hui</a:t>
            </a:r>
            <a:r>
              <a:rPr lang="en-US" dirty="0" smtClean="0"/>
              <a:t> Su</a:t>
            </a:r>
            <a:endParaRPr lang="en-US" dirty="0"/>
          </a:p>
        </p:txBody>
      </p:sp>
    </p:spTree>
    <p:extLst>
      <p:ext uri="{BB962C8B-B14F-4D97-AF65-F5344CB8AC3E}">
        <p14:creationId xmlns:p14="http://schemas.microsoft.com/office/powerpoint/2010/main" val="40325134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1967" y="73020"/>
            <a:ext cx="8743846" cy="5635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u="sng" dirty="0" smtClean="0"/>
              <a:t>AIRS/AMSU Retrievals based on “Cloud-Clearing”</a:t>
            </a:r>
            <a:endParaRPr lang="en-US" sz="2400" u="sng" dirty="0"/>
          </a:p>
        </p:txBody>
      </p:sp>
      <p:sp>
        <p:nvSpPr>
          <p:cNvPr id="7" name="Oval 6"/>
          <p:cNvSpPr/>
          <p:nvPr/>
        </p:nvSpPr>
        <p:spPr>
          <a:xfrm>
            <a:off x="5241471" y="4162011"/>
            <a:ext cx="2362200" cy="2209800"/>
          </a:xfrm>
          <a:prstGeom prst="ellipse">
            <a:avLst/>
          </a:prstGeom>
          <a:solidFill>
            <a:srgbClr val="F2D26F"/>
          </a:solidFill>
          <a:ln w="31750"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232071" y="4196976"/>
            <a:ext cx="97971" cy="11049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9" name="Oval 8"/>
          <p:cNvSpPr/>
          <p:nvPr/>
        </p:nvSpPr>
        <p:spPr>
          <a:xfrm>
            <a:off x="6232071" y="4501776"/>
            <a:ext cx="97971" cy="11049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10" name="Oval 9"/>
          <p:cNvSpPr/>
          <p:nvPr/>
        </p:nvSpPr>
        <p:spPr>
          <a:xfrm>
            <a:off x="6232071" y="4806576"/>
            <a:ext cx="97971" cy="11049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11" name="Oval 10"/>
          <p:cNvSpPr/>
          <p:nvPr/>
        </p:nvSpPr>
        <p:spPr>
          <a:xfrm>
            <a:off x="6232071" y="5111376"/>
            <a:ext cx="97971" cy="11049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p:txBody>
      </p:sp>
      <p:sp>
        <p:nvSpPr>
          <p:cNvPr id="12" name="Oval 11"/>
          <p:cNvSpPr/>
          <p:nvPr/>
        </p:nvSpPr>
        <p:spPr>
          <a:xfrm>
            <a:off x="6232071" y="5416176"/>
            <a:ext cx="97971" cy="11049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p:txBody>
      </p:sp>
      <p:sp>
        <p:nvSpPr>
          <p:cNvPr id="13" name="Oval 12"/>
          <p:cNvSpPr/>
          <p:nvPr/>
        </p:nvSpPr>
        <p:spPr>
          <a:xfrm>
            <a:off x="6232071" y="5720976"/>
            <a:ext cx="97971" cy="11049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p:txBody>
      </p:sp>
      <p:sp>
        <p:nvSpPr>
          <p:cNvPr id="14" name="Oval 13"/>
          <p:cNvSpPr/>
          <p:nvPr/>
        </p:nvSpPr>
        <p:spPr>
          <a:xfrm>
            <a:off x="6232071" y="6025776"/>
            <a:ext cx="97971" cy="11049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p:txBody>
      </p:sp>
      <p:pic>
        <p:nvPicPr>
          <p:cNvPr id="16" name="Picture 15"/>
          <p:cNvPicPr>
            <a:picLocks noChangeAspect="1"/>
          </p:cNvPicPr>
          <p:nvPr/>
        </p:nvPicPr>
        <p:blipFill>
          <a:blip r:embed="rId2" cstate="print"/>
          <a:stretch>
            <a:fillRect/>
          </a:stretch>
        </p:blipFill>
        <p:spPr>
          <a:xfrm>
            <a:off x="1269999" y="3969289"/>
            <a:ext cx="2387603" cy="2476500"/>
          </a:xfrm>
          <a:prstGeom prst="rect">
            <a:avLst/>
          </a:prstGeom>
        </p:spPr>
      </p:pic>
      <p:cxnSp>
        <p:nvCxnSpPr>
          <p:cNvPr id="17" name="Straight Connector 16"/>
          <p:cNvCxnSpPr/>
          <p:nvPr/>
        </p:nvCxnSpPr>
        <p:spPr>
          <a:xfrm rot="16200000" flipH="1">
            <a:off x="970634" y="5005999"/>
            <a:ext cx="2926950" cy="360610"/>
          </a:xfrm>
          <a:prstGeom prst="line">
            <a:avLst/>
          </a:prstGeom>
          <a:ln w="571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flipH="1">
            <a:off x="5295363" y="5309229"/>
            <a:ext cx="2362200"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666963" y="5347329"/>
            <a:ext cx="1600200" cy="369332"/>
          </a:xfrm>
          <a:prstGeom prst="rect">
            <a:avLst/>
          </a:prstGeom>
          <a:noFill/>
        </p:spPr>
        <p:txBody>
          <a:bodyPr wrap="square" rtlCol="0">
            <a:spAutoFit/>
          </a:bodyPr>
          <a:lstStyle/>
          <a:p>
            <a:r>
              <a:rPr lang="en-US" dirty="0" smtClean="0"/>
              <a:t>45km at Nadir</a:t>
            </a:r>
            <a:endParaRPr lang="en-US" dirty="0"/>
          </a:p>
        </p:txBody>
      </p:sp>
      <p:sp>
        <p:nvSpPr>
          <p:cNvPr id="20" name="TextBox 19"/>
          <p:cNvSpPr txBox="1"/>
          <p:nvPr/>
        </p:nvSpPr>
        <p:spPr>
          <a:xfrm>
            <a:off x="7657563" y="4664228"/>
            <a:ext cx="1486437" cy="369332"/>
          </a:xfrm>
          <a:prstGeom prst="rect">
            <a:avLst/>
          </a:prstGeom>
          <a:noFill/>
        </p:spPr>
        <p:txBody>
          <a:bodyPr wrap="square" rtlCol="0">
            <a:spAutoFit/>
          </a:bodyPr>
          <a:lstStyle/>
          <a:p>
            <a:r>
              <a:rPr lang="en-US" dirty="0" smtClean="0"/>
              <a:t>1.4 by 2.5 km</a:t>
            </a:r>
            <a:endParaRPr lang="en-US" dirty="0"/>
          </a:p>
        </p:txBody>
      </p:sp>
      <p:cxnSp>
        <p:nvCxnSpPr>
          <p:cNvPr id="21" name="Straight Arrow Connector 20"/>
          <p:cNvCxnSpPr/>
          <p:nvPr/>
        </p:nvCxnSpPr>
        <p:spPr>
          <a:xfrm>
            <a:off x="6383934" y="4959384"/>
            <a:ext cx="1349829"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742267" y="5209219"/>
            <a:ext cx="1151465" cy="365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3" name="Picture 22" descr="Scan_Ge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720" y="628722"/>
            <a:ext cx="4293243" cy="3027958"/>
          </a:xfrm>
          <a:prstGeom prst="rect">
            <a:avLst/>
          </a:prstGeom>
        </p:spPr>
      </p:pic>
      <p:sp>
        <p:nvSpPr>
          <p:cNvPr id="25" name="Parallelogram 24"/>
          <p:cNvSpPr/>
          <p:nvPr/>
        </p:nvSpPr>
        <p:spPr>
          <a:xfrm>
            <a:off x="4934124" y="636582"/>
            <a:ext cx="1984231" cy="1480187"/>
          </a:xfrm>
          <a:prstGeom prst="parallelogram">
            <a:avLst>
              <a:gd name="adj" fmla="val 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28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005.08.28.075.925.000.h2o.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89" y="490411"/>
            <a:ext cx="2604325" cy="297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2005.08.28.075.700.000.h2o.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242" y="3784166"/>
            <a:ext cx="2604324" cy="297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2005.08.28.075.500.000.h2o.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9345" y="3778585"/>
            <a:ext cx="2606922" cy="29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2005.08.28.075.250.000.h2o.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5376" y="3784166"/>
            <a:ext cx="2602038" cy="297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2005.08.28.075.Tb960.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49345" y="503240"/>
            <a:ext cx="2593096" cy="29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141121" y="64134"/>
            <a:ext cx="3002029" cy="3399336"/>
          </a:xfrm>
        </p:spPr>
        <p:txBody>
          <a:bodyPr>
            <a:noAutofit/>
          </a:bodyPr>
          <a:lstStyle/>
          <a:p>
            <a:r>
              <a:rPr lang="en-US" sz="2400" u="sng" dirty="0" smtClean="0"/>
              <a:t>Katrina (08–28–2005) 130 AM local time</a:t>
            </a:r>
            <a:br>
              <a:rPr lang="en-US" sz="2400" u="sng" dirty="0" smtClean="0"/>
            </a:br>
            <a:r>
              <a:rPr lang="en-US" sz="2400" dirty="0"/>
              <a:t/>
            </a:r>
            <a:br>
              <a:rPr lang="en-US" sz="2400" dirty="0"/>
            </a:br>
            <a:r>
              <a:rPr lang="en-US" sz="2400" dirty="0" smtClean="0">
                <a:solidFill>
                  <a:srgbClr val="FF0000"/>
                </a:solidFill>
              </a:rPr>
              <a:t>“Halo” of high q (g/kg) around storm</a:t>
            </a:r>
            <a:r>
              <a:rPr lang="en-US" sz="2400" dirty="0" smtClean="0"/>
              <a:t/>
            </a:r>
            <a:br>
              <a:rPr lang="en-US" sz="2400" dirty="0" smtClean="0"/>
            </a:br>
            <a:r>
              <a:rPr lang="en-US" sz="2400" dirty="0" smtClean="0"/>
              <a:t> </a:t>
            </a:r>
            <a:r>
              <a:rPr lang="en-US" sz="2400" dirty="0">
                <a:solidFill>
                  <a:srgbClr val="008000"/>
                </a:solidFill>
              </a:rPr>
              <a:t>E</a:t>
            </a:r>
            <a:r>
              <a:rPr lang="en-US" sz="2400" dirty="0" smtClean="0">
                <a:solidFill>
                  <a:srgbClr val="008000"/>
                </a:solidFill>
              </a:rPr>
              <a:t>ncroaching mid-level “dry slot”</a:t>
            </a:r>
            <a:br>
              <a:rPr lang="en-US" sz="2400" dirty="0" smtClean="0">
                <a:solidFill>
                  <a:srgbClr val="008000"/>
                </a:solidFill>
              </a:rPr>
            </a:br>
            <a:r>
              <a:rPr lang="en-US" sz="2400" dirty="0" smtClean="0">
                <a:solidFill>
                  <a:srgbClr val="0000FF"/>
                </a:solidFill>
              </a:rPr>
              <a:t>Data drop-outs in thick cloud</a:t>
            </a:r>
            <a:endParaRPr lang="en-US" sz="2400" dirty="0">
              <a:solidFill>
                <a:srgbClr val="0000FF"/>
              </a:solidFill>
            </a:endParaRPr>
          </a:p>
        </p:txBody>
      </p:sp>
      <p:sp>
        <p:nvSpPr>
          <p:cNvPr id="12" name="TextBox 11"/>
          <p:cNvSpPr txBox="1"/>
          <p:nvPr/>
        </p:nvSpPr>
        <p:spPr>
          <a:xfrm>
            <a:off x="3630659" y="71888"/>
            <a:ext cx="2005677" cy="369332"/>
          </a:xfrm>
          <a:prstGeom prst="rect">
            <a:avLst/>
          </a:prstGeom>
          <a:noFill/>
        </p:spPr>
        <p:txBody>
          <a:bodyPr wrap="none" rtlCol="0">
            <a:spAutoFit/>
          </a:bodyPr>
          <a:lstStyle/>
          <a:p>
            <a:r>
              <a:rPr lang="en-US" dirty="0" smtClean="0"/>
              <a:t>AIRS T</a:t>
            </a:r>
            <a:r>
              <a:rPr lang="en-US" baseline="-25000" dirty="0" smtClean="0"/>
              <a:t>b</a:t>
            </a:r>
            <a:r>
              <a:rPr lang="en-US" dirty="0" smtClean="0"/>
              <a:t> @ 960 cm</a:t>
            </a:r>
            <a:r>
              <a:rPr lang="en-US" baseline="30000" dirty="0" smtClean="0"/>
              <a:t>–1</a:t>
            </a:r>
            <a:endParaRPr lang="en-US" baseline="30000" dirty="0"/>
          </a:p>
        </p:txBody>
      </p:sp>
      <p:sp>
        <p:nvSpPr>
          <p:cNvPr id="13" name="TextBox 12"/>
          <p:cNvSpPr txBox="1"/>
          <p:nvPr/>
        </p:nvSpPr>
        <p:spPr>
          <a:xfrm>
            <a:off x="6336068" y="57524"/>
            <a:ext cx="2431337" cy="369332"/>
          </a:xfrm>
          <a:prstGeom prst="rect">
            <a:avLst/>
          </a:prstGeom>
          <a:noFill/>
        </p:spPr>
        <p:txBody>
          <a:bodyPr wrap="none" rtlCol="0">
            <a:spAutoFit/>
          </a:bodyPr>
          <a:lstStyle/>
          <a:p>
            <a:r>
              <a:rPr lang="en-US" dirty="0" smtClean="0"/>
              <a:t>AIRS q (g/kg) at 925 </a:t>
            </a:r>
            <a:r>
              <a:rPr lang="en-US" dirty="0" err="1" smtClean="0"/>
              <a:t>hPa</a:t>
            </a:r>
            <a:endParaRPr lang="en-US" baseline="30000" dirty="0"/>
          </a:p>
        </p:txBody>
      </p:sp>
      <p:sp>
        <p:nvSpPr>
          <p:cNvPr id="14" name="TextBox 13"/>
          <p:cNvSpPr txBox="1"/>
          <p:nvPr/>
        </p:nvSpPr>
        <p:spPr>
          <a:xfrm>
            <a:off x="394608" y="3427662"/>
            <a:ext cx="2431337" cy="369332"/>
          </a:xfrm>
          <a:prstGeom prst="rect">
            <a:avLst/>
          </a:prstGeom>
          <a:noFill/>
        </p:spPr>
        <p:txBody>
          <a:bodyPr wrap="none" rtlCol="0">
            <a:spAutoFit/>
          </a:bodyPr>
          <a:lstStyle/>
          <a:p>
            <a:r>
              <a:rPr lang="en-US" dirty="0" smtClean="0"/>
              <a:t>AIRS q (g/kg) at 700 </a:t>
            </a:r>
            <a:r>
              <a:rPr lang="en-US" dirty="0" err="1" smtClean="0"/>
              <a:t>hPa</a:t>
            </a:r>
            <a:endParaRPr lang="en-US" baseline="30000" dirty="0"/>
          </a:p>
        </p:txBody>
      </p:sp>
      <p:sp>
        <p:nvSpPr>
          <p:cNvPr id="15" name="TextBox 14"/>
          <p:cNvSpPr txBox="1"/>
          <p:nvPr/>
        </p:nvSpPr>
        <p:spPr>
          <a:xfrm>
            <a:off x="3334130" y="3424986"/>
            <a:ext cx="2431337" cy="369332"/>
          </a:xfrm>
          <a:prstGeom prst="rect">
            <a:avLst/>
          </a:prstGeom>
          <a:noFill/>
        </p:spPr>
        <p:txBody>
          <a:bodyPr wrap="none" rtlCol="0">
            <a:spAutoFit/>
          </a:bodyPr>
          <a:lstStyle/>
          <a:p>
            <a:r>
              <a:rPr lang="en-US" dirty="0" smtClean="0"/>
              <a:t>AIRS q (g/kg) at 500 </a:t>
            </a:r>
            <a:r>
              <a:rPr lang="en-US" dirty="0" err="1" smtClean="0"/>
              <a:t>hPa</a:t>
            </a:r>
            <a:endParaRPr lang="en-US" baseline="30000" dirty="0"/>
          </a:p>
        </p:txBody>
      </p:sp>
      <p:sp>
        <p:nvSpPr>
          <p:cNvPr id="16" name="TextBox 15"/>
          <p:cNvSpPr txBox="1"/>
          <p:nvPr/>
        </p:nvSpPr>
        <p:spPr>
          <a:xfrm>
            <a:off x="6336068" y="3427662"/>
            <a:ext cx="2431337" cy="369332"/>
          </a:xfrm>
          <a:prstGeom prst="rect">
            <a:avLst/>
          </a:prstGeom>
          <a:noFill/>
        </p:spPr>
        <p:txBody>
          <a:bodyPr wrap="none" rtlCol="0">
            <a:spAutoFit/>
          </a:bodyPr>
          <a:lstStyle/>
          <a:p>
            <a:r>
              <a:rPr lang="en-US" dirty="0" smtClean="0"/>
              <a:t>AIRS q (g/kg) at 250 </a:t>
            </a:r>
            <a:r>
              <a:rPr lang="en-US" dirty="0" err="1" smtClean="0"/>
              <a:t>hPa</a:t>
            </a:r>
            <a:endParaRPr lang="en-US" baseline="30000" dirty="0"/>
          </a:p>
        </p:txBody>
      </p:sp>
    </p:spTree>
    <p:extLst>
      <p:ext uri="{BB962C8B-B14F-4D97-AF65-F5344CB8AC3E}">
        <p14:creationId xmlns:p14="http://schemas.microsoft.com/office/powerpoint/2010/main" val="2253012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ctrTitle"/>
          </p:nvPr>
        </p:nvSpPr>
        <p:spPr>
          <a:xfrm>
            <a:off x="141121" y="64134"/>
            <a:ext cx="3002029" cy="3399336"/>
          </a:xfrm>
        </p:spPr>
        <p:txBody>
          <a:bodyPr>
            <a:noAutofit/>
          </a:bodyPr>
          <a:lstStyle/>
          <a:p>
            <a:r>
              <a:rPr lang="en-US" sz="2400" u="sng" dirty="0" smtClean="0"/>
              <a:t>Gustav (09–01–2008) 130 AM local time</a:t>
            </a:r>
            <a:br>
              <a:rPr lang="en-US" sz="2400" u="sng" dirty="0" smtClean="0"/>
            </a:br>
            <a:r>
              <a:rPr lang="en-US" sz="2400" dirty="0"/>
              <a:t/>
            </a:r>
            <a:br>
              <a:rPr lang="en-US" sz="2400" dirty="0"/>
            </a:br>
            <a:r>
              <a:rPr lang="en-US" sz="2400" dirty="0" smtClean="0">
                <a:solidFill>
                  <a:srgbClr val="FF0000"/>
                </a:solidFill>
              </a:rPr>
              <a:t>“Halo” of high q (g/kg) at low levels</a:t>
            </a:r>
            <a:r>
              <a:rPr lang="en-US" sz="2400" dirty="0" smtClean="0"/>
              <a:t/>
            </a:r>
            <a:br>
              <a:rPr lang="en-US" sz="2400" dirty="0" smtClean="0"/>
            </a:br>
            <a:r>
              <a:rPr lang="en-US" sz="2400" dirty="0" smtClean="0"/>
              <a:t> </a:t>
            </a:r>
            <a:r>
              <a:rPr lang="en-US" sz="2400" dirty="0" smtClean="0">
                <a:solidFill>
                  <a:srgbClr val="008000"/>
                </a:solidFill>
              </a:rPr>
              <a:t>Large mid-and high-level “dry slot”</a:t>
            </a:r>
            <a:br>
              <a:rPr lang="en-US" sz="2400" dirty="0" smtClean="0">
                <a:solidFill>
                  <a:srgbClr val="008000"/>
                </a:solidFill>
              </a:rPr>
            </a:br>
            <a:r>
              <a:rPr lang="en-US" sz="2400" dirty="0" smtClean="0">
                <a:solidFill>
                  <a:srgbClr val="0000FF"/>
                </a:solidFill>
              </a:rPr>
              <a:t>Data drop-outs &amp; noise in thick cloud</a:t>
            </a:r>
            <a:endParaRPr lang="en-US" sz="2400" dirty="0">
              <a:solidFill>
                <a:srgbClr val="0000FF"/>
              </a:solidFill>
            </a:endParaRPr>
          </a:p>
        </p:txBody>
      </p:sp>
      <p:sp>
        <p:nvSpPr>
          <p:cNvPr id="12" name="TextBox 11"/>
          <p:cNvSpPr txBox="1"/>
          <p:nvPr/>
        </p:nvSpPr>
        <p:spPr>
          <a:xfrm>
            <a:off x="3630659" y="71888"/>
            <a:ext cx="2005677" cy="369332"/>
          </a:xfrm>
          <a:prstGeom prst="rect">
            <a:avLst/>
          </a:prstGeom>
          <a:noFill/>
        </p:spPr>
        <p:txBody>
          <a:bodyPr wrap="none" rtlCol="0">
            <a:spAutoFit/>
          </a:bodyPr>
          <a:lstStyle/>
          <a:p>
            <a:r>
              <a:rPr lang="en-US" dirty="0" smtClean="0"/>
              <a:t>AIRS T</a:t>
            </a:r>
            <a:r>
              <a:rPr lang="en-US" baseline="-25000" dirty="0" smtClean="0"/>
              <a:t>b</a:t>
            </a:r>
            <a:r>
              <a:rPr lang="en-US" dirty="0" smtClean="0"/>
              <a:t> @ 960 cm</a:t>
            </a:r>
            <a:r>
              <a:rPr lang="en-US" baseline="30000" dirty="0" smtClean="0"/>
              <a:t>–1</a:t>
            </a:r>
            <a:endParaRPr lang="en-US" baseline="30000" dirty="0"/>
          </a:p>
        </p:txBody>
      </p:sp>
      <p:sp>
        <p:nvSpPr>
          <p:cNvPr id="13" name="TextBox 12"/>
          <p:cNvSpPr txBox="1"/>
          <p:nvPr/>
        </p:nvSpPr>
        <p:spPr>
          <a:xfrm>
            <a:off x="6336068" y="57524"/>
            <a:ext cx="2431337" cy="369332"/>
          </a:xfrm>
          <a:prstGeom prst="rect">
            <a:avLst/>
          </a:prstGeom>
          <a:noFill/>
        </p:spPr>
        <p:txBody>
          <a:bodyPr wrap="none" rtlCol="0">
            <a:spAutoFit/>
          </a:bodyPr>
          <a:lstStyle/>
          <a:p>
            <a:r>
              <a:rPr lang="en-US" dirty="0" smtClean="0"/>
              <a:t>AIRS q (g/kg) at 925 </a:t>
            </a:r>
            <a:r>
              <a:rPr lang="en-US" dirty="0" err="1" smtClean="0"/>
              <a:t>hPa</a:t>
            </a:r>
            <a:endParaRPr lang="en-US" baseline="30000" dirty="0"/>
          </a:p>
        </p:txBody>
      </p:sp>
      <p:sp>
        <p:nvSpPr>
          <p:cNvPr id="14" name="TextBox 13"/>
          <p:cNvSpPr txBox="1"/>
          <p:nvPr/>
        </p:nvSpPr>
        <p:spPr>
          <a:xfrm>
            <a:off x="394608" y="3427662"/>
            <a:ext cx="2431337" cy="369332"/>
          </a:xfrm>
          <a:prstGeom prst="rect">
            <a:avLst/>
          </a:prstGeom>
          <a:noFill/>
        </p:spPr>
        <p:txBody>
          <a:bodyPr wrap="none" rtlCol="0">
            <a:spAutoFit/>
          </a:bodyPr>
          <a:lstStyle/>
          <a:p>
            <a:r>
              <a:rPr lang="en-US" dirty="0" smtClean="0"/>
              <a:t>AIRS q (g/kg) at 700 </a:t>
            </a:r>
            <a:r>
              <a:rPr lang="en-US" dirty="0" err="1" smtClean="0"/>
              <a:t>hPa</a:t>
            </a:r>
            <a:endParaRPr lang="en-US" baseline="30000" dirty="0"/>
          </a:p>
        </p:txBody>
      </p:sp>
      <p:sp>
        <p:nvSpPr>
          <p:cNvPr id="15" name="TextBox 14"/>
          <p:cNvSpPr txBox="1"/>
          <p:nvPr/>
        </p:nvSpPr>
        <p:spPr>
          <a:xfrm>
            <a:off x="3334130" y="3424986"/>
            <a:ext cx="2431337" cy="369332"/>
          </a:xfrm>
          <a:prstGeom prst="rect">
            <a:avLst/>
          </a:prstGeom>
          <a:noFill/>
        </p:spPr>
        <p:txBody>
          <a:bodyPr wrap="none" rtlCol="0">
            <a:spAutoFit/>
          </a:bodyPr>
          <a:lstStyle/>
          <a:p>
            <a:r>
              <a:rPr lang="en-US" dirty="0" smtClean="0"/>
              <a:t>AIRS q (g/kg) at 500 </a:t>
            </a:r>
            <a:r>
              <a:rPr lang="en-US" dirty="0" err="1" smtClean="0"/>
              <a:t>hPa</a:t>
            </a:r>
            <a:endParaRPr lang="en-US" baseline="30000" dirty="0"/>
          </a:p>
        </p:txBody>
      </p:sp>
      <p:sp>
        <p:nvSpPr>
          <p:cNvPr id="16" name="TextBox 15"/>
          <p:cNvSpPr txBox="1"/>
          <p:nvPr/>
        </p:nvSpPr>
        <p:spPr>
          <a:xfrm>
            <a:off x="6336068" y="3427662"/>
            <a:ext cx="2431337" cy="369332"/>
          </a:xfrm>
          <a:prstGeom prst="rect">
            <a:avLst/>
          </a:prstGeom>
          <a:noFill/>
        </p:spPr>
        <p:txBody>
          <a:bodyPr wrap="none" rtlCol="0">
            <a:spAutoFit/>
          </a:bodyPr>
          <a:lstStyle/>
          <a:p>
            <a:r>
              <a:rPr lang="en-US" dirty="0" smtClean="0"/>
              <a:t>AIRS q (g/kg) at 250 </a:t>
            </a:r>
            <a:r>
              <a:rPr lang="en-US" dirty="0" err="1" smtClean="0"/>
              <a:t>hPa</a:t>
            </a:r>
            <a:endParaRPr lang="en-US" baseline="30000" dirty="0"/>
          </a:p>
        </p:txBody>
      </p:sp>
      <p:pic>
        <p:nvPicPr>
          <p:cNvPr id="18" name="Picture 1" descr="2008.09.01.080.Tb96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8602" y="503239"/>
            <a:ext cx="2591495" cy="296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descr="2008.09.01.080.925.000.h2o.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5376" y="503239"/>
            <a:ext cx="2599124" cy="296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descr="2008.09.01.080.700.000.h2o.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442" y="3796994"/>
            <a:ext cx="2589434" cy="295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descr="2008.09.01.080.500.000.h2o.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65456" y="3796994"/>
            <a:ext cx="2590811" cy="296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descr="2008.09.01.080.250.000.h2o.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5376" y="3788173"/>
            <a:ext cx="2602038" cy="297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8084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2008.08.30.192.Tb96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8921" y="505055"/>
            <a:ext cx="2590804" cy="29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descr="2008.08.31.073.Tb960.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7906" y="493087"/>
            <a:ext cx="2590805" cy="29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 descr="2008.08.30.192.500.000.h2o.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6578" y="3799957"/>
            <a:ext cx="2593147" cy="296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descr="2008.08.31.073.500.000.h2o.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0253" y="3787129"/>
            <a:ext cx="2601279" cy="297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5041869" y="71888"/>
            <a:ext cx="2005677" cy="369332"/>
          </a:xfrm>
          <a:prstGeom prst="rect">
            <a:avLst/>
          </a:prstGeom>
          <a:noFill/>
        </p:spPr>
        <p:txBody>
          <a:bodyPr wrap="none" rtlCol="0">
            <a:spAutoFit/>
          </a:bodyPr>
          <a:lstStyle/>
          <a:p>
            <a:r>
              <a:rPr lang="en-US" dirty="0" smtClean="0"/>
              <a:t>AIRS T</a:t>
            </a:r>
            <a:r>
              <a:rPr lang="en-US" baseline="-25000" dirty="0" smtClean="0"/>
              <a:t>b</a:t>
            </a:r>
            <a:r>
              <a:rPr lang="en-US" dirty="0" smtClean="0"/>
              <a:t> @ 960 cm</a:t>
            </a:r>
            <a:r>
              <a:rPr lang="en-US" baseline="30000" dirty="0" smtClean="0"/>
              <a:t>–1</a:t>
            </a:r>
            <a:endParaRPr lang="en-US" baseline="30000" dirty="0"/>
          </a:p>
        </p:txBody>
      </p:sp>
      <p:sp>
        <p:nvSpPr>
          <p:cNvPr id="31" name="TextBox 30"/>
          <p:cNvSpPr txBox="1"/>
          <p:nvPr/>
        </p:nvSpPr>
        <p:spPr>
          <a:xfrm>
            <a:off x="4835144" y="3417797"/>
            <a:ext cx="2431337" cy="369332"/>
          </a:xfrm>
          <a:prstGeom prst="rect">
            <a:avLst/>
          </a:prstGeom>
          <a:noFill/>
        </p:spPr>
        <p:txBody>
          <a:bodyPr wrap="none" rtlCol="0">
            <a:spAutoFit/>
          </a:bodyPr>
          <a:lstStyle/>
          <a:p>
            <a:r>
              <a:rPr lang="en-US" dirty="0" smtClean="0"/>
              <a:t>AIRS q (g/kg) at 500 </a:t>
            </a:r>
            <a:r>
              <a:rPr lang="en-US" dirty="0" err="1" smtClean="0"/>
              <a:t>hPa</a:t>
            </a:r>
            <a:endParaRPr lang="en-US" baseline="30000" dirty="0"/>
          </a:p>
        </p:txBody>
      </p:sp>
      <p:sp>
        <p:nvSpPr>
          <p:cNvPr id="32" name="Title 1"/>
          <p:cNvSpPr>
            <a:spLocks noGrp="1"/>
          </p:cNvSpPr>
          <p:nvPr>
            <p:ph type="ctrTitle"/>
          </p:nvPr>
        </p:nvSpPr>
        <p:spPr>
          <a:xfrm>
            <a:off x="141121" y="64133"/>
            <a:ext cx="3002029" cy="6439501"/>
          </a:xfrm>
        </p:spPr>
        <p:txBody>
          <a:bodyPr>
            <a:noAutofit/>
          </a:bodyPr>
          <a:lstStyle/>
          <a:p>
            <a:r>
              <a:rPr lang="en-US" sz="2400" u="sng" dirty="0" smtClean="0"/>
              <a:t>Gustav (2008)</a:t>
            </a:r>
            <a:br>
              <a:rPr lang="en-US" sz="2400" u="sng" dirty="0" smtClean="0"/>
            </a:br>
            <a:r>
              <a:rPr lang="en-US" sz="2400" u="sng" dirty="0" smtClean="0"/>
              <a:t/>
            </a:r>
            <a:br>
              <a:rPr lang="en-US" sz="2400" u="sng" dirty="0" smtClean="0"/>
            </a:br>
            <a:r>
              <a:rPr lang="en-US" sz="2400" dirty="0" smtClean="0"/>
              <a:t>08–30 on left, 08–31 on right</a:t>
            </a:r>
            <a:r>
              <a:rPr lang="en-US" sz="2400" u="sng" dirty="0" smtClean="0"/>
              <a:t/>
            </a:r>
            <a:br>
              <a:rPr lang="en-US" sz="2400" u="sng" dirty="0" smtClean="0"/>
            </a:br>
            <a:r>
              <a:rPr lang="en-US" sz="2400" dirty="0"/>
              <a:t/>
            </a:r>
            <a:br>
              <a:rPr lang="en-US" sz="2400" dirty="0"/>
            </a:br>
            <a:r>
              <a:rPr lang="en-US" sz="2400" dirty="0" smtClean="0">
                <a:solidFill>
                  <a:srgbClr val="FF0000"/>
                </a:solidFill>
              </a:rPr>
              <a:t>500 </a:t>
            </a:r>
            <a:r>
              <a:rPr lang="en-US" sz="2400" dirty="0" err="1" smtClean="0">
                <a:solidFill>
                  <a:srgbClr val="FF0000"/>
                </a:solidFill>
              </a:rPr>
              <a:t>hPa</a:t>
            </a:r>
            <a:r>
              <a:rPr lang="en-US" sz="2400" dirty="0" smtClean="0">
                <a:solidFill>
                  <a:srgbClr val="FF0000"/>
                </a:solidFill>
              </a:rPr>
              <a:t> q (g/kg) </a:t>
            </a:r>
            <a:r>
              <a:rPr lang="en-US" sz="2400" dirty="0" smtClean="0"/>
              <a:t/>
            </a:r>
            <a:br>
              <a:rPr lang="en-US" sz="2400" dirty="0" smtClean="0"/>
            </a:br>
            <a:r>
              <a:rPr lang="en-US" sz="2400" dirty="0" smtClean="0"/>
              <a:t> </a:t>
            </a:r>
            <a:br>
              <a:rPr lang="en-US" sz="2400" dirty="0" smtClean="0"/>
            </a:br>
            <a:r>
              <a:rPr lang="en-US" sz="2400" dirty="0" smtClean="0">
                <a:solidFill>
                  <a:srgbClr val="FF6600"/>
                </a:solidFill>
              </a:rPr>
              <a:t>“Halo” of high q to west when Cat 4</a:t>
            </a:r>
            <a:br>
              <a:rPr lang="en-US" sz="2400" dirty="0" smtClean="0">
                <a:solidFill>
                  <a:srgbClr val="FF6600"/>
                </a:solidFill>
              </a:rPr>
            </a:br>
            <a:r>
              <a:rPr lang="en-US" sz="2400" dirty="0">
                <a:solidFill>
                  <a:srgbClr val="008000"/>
                </a:solidFill>
              </a:rPr>
              <a:t/>
            </a:r>
            <a:br>
              <a:rPr lang="en-US" sz="2400" dirty="0">
                <a:solidFill>
                  <a:srgbClr val="008000"/>
                </a:solidFill>
              </a:rPr>
            </a:br>
            <a:r>
              <a:rPr lang="en-US" sz="2400" dirty="0" smtClean="0">
                <a:solidFill>
                  <a:srgbClr val="008000"/>
                </a:solidFill>
              </a:rPr>
              <a:t>Dry air intrusion next day when Cat. 3 and continued weakening</a:t>
            </a:r>
            <a:br>
              <a:rPr lang="en-US" sz="2400" dirty="0" smtClean="0">
                <a:solidFill>
                  <a:srgbClr val="008000"/>
                </a:solidFill>
              </a:rPr>
            </a:br>
            <a:r>
              <a:rPr lang="en-US" sz="2400" dirty="0" smtClean="0">
                <a:solidFill>
                  <a:srgbClr val="008000"/>
                </a:solidFill>
              </a:rPr>
              <a:t/>
            </a:r>
            <a:br>
              <a:rPr lang="en-US" sz="2400" dirty="0" smtClean="0">
                <a:solidFill>
                  <a:srgbClr val="008000"/>
                </a:solidFill>
              </a:rPr>
            </a:br>
            <a:r>
              <a:rPr lang="en-US" sz="2400" dirty="0" smtClean="0">
                <a:solidFill>
                  <a:srgbClr val="0000FF"/>
                </a:solidFill>
              </a:rPr>
              <a:t>Note data drop-outs &amp; noise in thick cloud</a:t>
            </a:r>
            <a:endParaRPr lang="en-US" sz="2400" dirty="0">
              <a:solidFill>
                <a:srgbClr val="0000FF"/>
              </a:solidFill>
            </a:endParaRPr>
          </a:p>
        </p:txBody>
      </p:sp>
    </p:spTree>
    <p:extLst>
      <p:ext uri="{BB962C8B-B14F-4D97-AF65-F5344CB8AC3E}">
        <p14:creationId xmlns:p14="http://schemas.microsoft.com/office/powerpoint/2010/main" val="7074782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ctrTitle"/>
          </p:nvPr>
        </p:nvSpPr>
        <p:spPr>
          <a:xfrm>
            <a:off x="141121" y="64135"/>
            <a:ext cx="8476890" cy="974908"/>
          </a:xfrm>
        </p:spPr>
        <p:txBody>
          <a:bodyPr>
            <a:noAutofit/>
          </a:bodyPr>
          <a:lstStyle/>
          <a:p>
            <a:r>
              <a:rPr lang="en-US" sz="2400" u="sng" dirty="0" smtClean="0"/>
              <a:t>How does AIRS/AMSU sample in different cloud types?</a:t>
            </a:r>
            <a:r>
              <a:rPr lang="en-US" sz="2000" dirty="0" smtClean="0">
                <a:solidFill>
                  <a:srgbClr val="FF0000"/>
                </a:solidFill>
              </a:rPr>
              <a:t/>
            </a:r>
            <a:br>
              <a:rPr lang="en-US" sz="2000" dirty="0" smtClean="0">
                <a:solidFill>
                  <a:srgbClr val="FF0000"/>
                </a:solidFill>
              </a:rPr>
            </a:br>
            <a:endParaRPr lang="en-US" sz="2000" dirty="0">
              <a:solidFill>
                <a:srgbClr val="0000FF"/>
              </a:solidFill>
            </a:endParaRPr>
          </a:p>
        </p:txBody>
      </p:sp>
      <p:pic>
        <p:nvPicPr>
          <p:cNvPr id="4" name="Picture 3" descr="deep_tropics_Sampling.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155" y="1077527"/>
            <a:ext cx="5774559" cy="5562850"/>
          </a:xfrm>
          <a:prstGeom prst="rect">
            <a:avLst/>
          </a:prstGeom>
        </p:spPr>
      </p:pic>
      <p:sp>
        <p:nvSpPr>
          <p:cNvPr id="13" name="Title 1"/>
          <p:cNvSpPr txBox="1">
            <a:spLocks/>
          </p:cNvSpPr>
          <p:nvPr/>
        </p:nvSpPr>
        <p:spPr>
          <a:xfrm>
            <a:off x="267870" y="1077527"/>
            <a:ext cx="2682842" cy="51952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q</a:t>
            </a:r>
            <a:r>
              <a:rPr lang="en-US" sz="2400" dirty="0" smtClean="0"/>
              <a:t> (g/kg) differences relative to tropical mean value</a:t>
            </a:r>
            <a:br>
              <a:rPr lang="en-US" sz="2400" dirty="0" smtClean="0"/>
            </a:br>
            <a:endParaRPr lang="en-US" sz="2400" dirty="0" smtClean="0"/>
          </a:p>
          <a:p>
            <a:r>
              <a:rPr lang="en-US" sz="2400" dirty="0" smtClean="0">
                <a:solidFill>
                  <a:srgbClr val="FF0000"/>
                </a:solidFill>
              </a:rPr>
              <a:t>Differences as a function of cloud type (2B-CLDCLASS from </a:t>
            </a:r>
            <a:r>
              <a:rPr lang="en-US" sz="2400" dirty="0" err="1" smtClean="0">
                <a:solidFill>
                  <a:srgbClr val="FF0000"/>
                </a:solidFill>
              </a:rPr>
              <a:t>CloudSat</a:t>
            </a:r>
            <a:r>
              <a:rPr lang="en-US" sz="2400" dirty="0" smtClean="0">
                <a:solidFill>
                  <a:srgbClr val="FF0000"/>
                </a:solidFill>
              </a:rPr>
              <a:t>)</a:t>
            </a:r>
          </a:p>
          <a:p>
            <a:endParaRPr lang="en-US" sz="2400" dirty="0">
              <a:solidFill>
                <a:srgbClr val="FF0000"/>
              </a:solidFill>
            </a:endParaRPr>
          </a:p>
          <a:p>
            <a:r>
              <a:rPr lang="en-US" sz="2400" dirty="0" smtClean="0">
                <a:solidFill>
                  <a:srgbClr val="008000"/>
                </a:solidFill>
              </a:rPr>
              <a:t>% yield very high in some clouds and much lower in others</a:t>
            </a:r>
            <a:br>
              <a:rPr lang="en-US" sz="2400" dirty="0" smtClean="0">
                <a:solidFill>
                  <a:srgbClr val="008000"/>
                </a:solidFill>
              </a:rPr>
            </a:br>
            <a:endParaRPr lang="en-US" sz="2400" dirty="0">
              <a:solidFill>
                <a:srgbClr val="008000"/>
              </a:solidFill>
            </a:endParaRPr>
          </a:p>
        </p:txBody>
      </p:sp>
      <p:sp>
        <p:nvSpPr>
          <p:cNvPr id="5" name="TextBox 4"/>
          <p:cNvSpPr txBox="1"/>
          <p:nvPr/>
        </p:nvSpPr>
        <p:spPr>
          <a:xfrm>
            <a:off x="0" y="6550223"/>
            <a:ext cx="2698175" cy="307777"/>
          </a:xfrm>
          <a:prstGeom prst="rect">
            <a:avLst/>
          </a:prstGeom>
          <a:noFill/>
        </p:spPr>
        <p:txBody>
          <a:bodyPr wrap="none" rtlCol="0">
            <a:spAutoFit/>
          </a:bodyPr>
          <a:lstStyle/>
          <a:p>
            <a:r>
              <a:rPr lang="en-US" sz="1400" dirty="0" smtClean="0"/>
              <a:t>Courtesy: Qing </a:t>
            </a:r>
            <a:r>
              <a:rPr lang="en-US" sz="1400" dirty="0" err="1" smtClean="0"/>
              <a:t>Yue</a:t>
            </a:r>
            <a:r>
              <a:rPr lang="en-US" sz="1400" dirty="0" smtClean="0"/>
              <a:t> and Eric </a:t>
            </a:r>
            <a:r>
              <a:rPr lang="en-US" sz="1400" dirty="0" err="1" smtClean="0"/>
              <a:t>Fetzer</a:t>
            </a:r>
            <a:endParaRPr lang="en-US" sz="1400" dirty="0"/>
          </a:p>
        </p:txBody>
      </p:sp>
    </p:spTree>
    <p:extLst>
      <p:ext uri="{BB962C8B-B14F-4D97-AF65-F5344CB8AC3E}">
        <p14:creationId xmlns:p14="http://schemas.microsoft.com/office/powerpoint/2010/main" val="15950298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7656"/>
            <a:ext cx="7772400" cy="1470025"/>
          </a:xfrm>
        </p:spPr>
        <p:txBody>
          <a:bodyPr>
            <a:normAutofit/>
          </a:bodyPr>
          <a:lstStyle/>
          <a:p>
            <a:r>
              <a:rPr lang="en-US" sz="3200" u="sng" dirty="0" smtClean="0"/>
              <a:t>Backup Slides</a:t>
            </a:r>
            <a:endParaRPr lang="en-US" sz="3200" u="sng" dirty="0"/>
          </a:p>
        </p:txBody>
      </p:sp>
    </p:spTree>
    <p:extLst>
      <p:ext uri="{BB962C8B-B14F-4D97-AF65-F5344CB8AC3E}">
        <p14:creationId xmlns:p14="http://schemas.microsoft.com/office/powerpoint/2010/main" val="17963125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ph type="ctrTitle"/>
          </p:nvPr>
        </p:nvSpPr>
        <p:spPr>
          <a:xfrm>
            <a:off x="141121" y="436141"/>
            <a:ext cx="3002029" cy="974904"/>
          </a:xfrm>
        </p:spPr>
        <p:txBody>
          <a:bodyPr>
            <a:noAutofit/>
          </a:bodyPr>
          <a:lstStyle/>
          <a:p>
            <a:r>
              <a:rPr lang="en-US" sz="2400" u="sng" dirty="0" smtClean="0"/>
              <a:t>Standard AIRS Cloud Products</a:t>
            </a:r>
            <a:endParaRPr lang="en-US" sz="2400" dirty="0">
              <a:solidFill>
                <a:srgbClr val="0000FF"/>
              </a:solidFill>
            </a:endParaRPr>
          </a:p>
        </p:txBody>
      </p:sp>
      <p:pic>
        <p:nvPicPr>
          <p:cNvPr id="7" name="Picture 6"/>
          <p:cNvPicPr>
            <a:picLocks noChangeAspect="1"/>
          </p:cNvPicPr>
          <p:nvPr/>
        </p:nvPicPr>
        <p:blipFill>
          <a:blip r:embed="rId2"/>
          <a:stretch>
            <a:fillRect/>
          </a:stretch>
        </p:blipFill>
        <p:spPr>
          <a:xfrm>
            <a:off x="356336" y="2039602"/>
            <a:ext cx="5305275" cy="4818398"/>
          </a:xfrm>
          <a:prstGeom prst="rect">
            <a:avLst/>
          </a:prstGeom>
        </p:spPr>
      </p:pic>
      <p:pic>
        <p:nvPicPr>
          <p:cNvPr id="20" name="Picture 19"/>
          <p:cNvPicPr>
            <a:picLocks noChangeAspect="1"/>
          </p:cNvPicPr>
          <p:nvPr/>
        </p:nvPicPr>
        <p:blipFill>
          <a:blip r:embed="rId3"/>
          <a:stretch>
            <a:fillRect/>
          </a:stretch>
        </p:blipFill>
        <p:spPr>
          <a:xfrm>
            <a:off x="3002029" y="189155"/>
            <a:ext cx="6004058" cy="2395597"/>
          </a:xfrm>
          <a:prstGeom prst="rect">
            <a:avLst/>
          </a:prstGeom>
        </p:spPr>
      </p:pic>
      <p:sp>
        <p:nvSpPr>
          <p:cNvPr id="8" name="TextBox 7"/>
          <p:cNvSpPr txBox="1"/>
          <p:nvPr/>
        </p:nvSpPr>
        <p:spPr>
          <a:xfrm>
            <a:off x="5914253" y="3219748"/>
            <a:ext cx="2976371" cy="2585323"/>
          </a:xfrm>
          <a:prstGeom prst="rect">
            <a:avLst/>
          </a:prstGeom>
          <a:noFill/>
        </p:spPr>
        <p:txBody>
          <a:bodyPr wrap="square" rtlCol="0">
            <a:spAutoFit/>
          </a:bodyPr>
          <a:lstStyle/>
          <a:p>
            <a:pPr algn="ctr"/>
            <a:r>
              <a:rPr lang="en-US" dirty="0" smtClean="0">
                <a:solidFill>
                  <a:srgbClr val="FF6600"/>
                </a:solidFill>
              </a:rPr>
              <a:t>Cloud type validation with </a:t>
            </a:r>
            <a:r>
              <a:rPr lang="en-US" dirty="0" err="1" smtClean="0">
                <a:solidFill>
                  <a:srgbClr val="FF6600"/>
                </a:solidFill>
              </a:rPr>
              <a:t>CloudSat</a:t>
            </a:r>
            <a:r>
              <a:rPr lang="en-US" dirty="0">
                <a:solidFill>
                  <a:srgbClr val="FF6600"/>
                </a:solidFill>
              </a:rPr>
              <a:t> </a:t>
            </a:r>
            <a:r>
              <a:rPr lang="en-US" dirty="0" smtClean="0">
                <a:solidFill>
                  <a:srgbClr val="FF6600"/>
                </a:solidFill>
              </a:rPr>
              <a:t>&amp; CALIPSO (Kahn et al., 2008, ACP)</a:t>
            </a:r>
          </a:p>
          <a:p>
            <a:pPr algn="ctr"/>
            <a:endParaRPr lang="en-US" dirty="0"/>
          </a:p>
          <a:p>
            <a:pPr algn="ctr"/>
            <a:r>
              <a:rPr lang="en-US" dirty="0" smtClean="0">
                <a:solidFill>
                  <a:srgbClr val="008000"/>
                </a:solidFill>
              </a:rPr>
              <a:t>Other comparisons to the Microwave Limb Sounder (MLS), Moderate Resolution Imaging </a:t>
            </a:r>
            <a:r>
              <a:rPr lang="en-US" dirty="0" err="1" smtClean="0">
                <a:solidFill>
                  <a:srgbClr val="008000"/>
                </a:solidFill>
              </a:rPr>
              <a:t>Spectroradiometer</a:t>
            </a:r>
            <a:r>
              <a:rPr lang="en-US" dirty="0" smtClean="0">
                <a:solidFill>
                  <a:srgbClr val="008000"/>
                </a:solidFill>
              </a:rPr>
              <a:t> (MODIS)</a:t>
            </a:r>
            <a:endParaRPr lang="en-US" dirty="0">
              <a:solidFill>
                <a:srgbClr val="008000"/>
              </a:solidFill>
            </a:endParaRPr>
          </a:p>
        </p:txBody>
      </p:sp>
    </p:spTree>
    <p:extLst>
      <p:ext uri="{BB962C8B-B14F-4D97-AF65-F5344CB8AC3E}">
        <p14:creationId xmlns:p14="http://schemas.microsoft.com/office/powerpoint/2010/main" val="6210343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3630659" y="71888"/>
            <a:ext cx="2005677" cy="369332"/>
          </a:xfrm>
          <a:prstGeom prst="rect">
            <a:avLst/>
          </a:prstGeom>
          <a:noFill/>
        </p:spPr>
        <p:txBody>
          <a:bodyPr wrap="none" rtlCol="0">
            <a:spAutoFit/>
          </a:bodyPr>
          <a:lstStyle/>
          <a:p>
            <a:r>
              <a:rPr lang="en-US" dirty="0" smtClean="0"/>
              <a:t>AIRS T</a:t>
            </a:r>
            <a:r>
              <a:rPr lang="en-US" baseline="-25000" dirty="0" smtClean="0"/>
              <a:t>b</a:t>
            </a:r>
            <a:r>
              <a:rPr lang="en-US" dirty="0" smtClean="0"/>
              <a:t> @ 960 cm</a:t>
            </a:r>
            <a:r>
              <a:rPr lang="en-US" baseline="30000" dirty="0" smtClean="0"/>
              <a:t>–1</a:t>
            </a:r>
            <a:endParaRPr lang="en-US" baseline="30000" dirty="0"/>
          </a:p>
        </p:txBody>
      </p:sp>
      <p:sp>
        <p:nvSpPr>
          <p:cNvPr id="32" name="Title 1"/>
          <p:cNvSpPr>
            <a:spLocks noGrp="1"/>
          </p:cNvSpPr>
          <p:nvPr>
            <p:ph type="ctrTitle"/>
          </p:nvPr>
        </p:nvSpPr>
        <p:spPr>
          <a:xfrm>
            <a:off x="141121" y="307864"/>
            <a:ext cx="3002029" cy="6182942"/>
          </a:xfrm>
        </p:spPr>
        <p:txBody>
          <a:bodyPr>
            <a:noAutofit/>
          </a:bodyPr>
          <a:lstStyle/>
          <a:p>
            <a:r>
              <a:rPr lang="en-US" sz="2400" u="sng" dirty="0" err="1" smtClean="0"/>
              <a:t>Ele</a:t>
            </a:r>
            <a:r>
              <a:rPr lang="en-US" sz="2400" u="sng" dirty="0" smtClean="0"/>
              <a:t> (2002)</a:t>
            </a:r>
            <a:br>
              <a:rPr lang="en-US" sz="2400" u="sng" dirty="0" smtClean="0"/>
            </a:br>
            <a:r>
              <a:rPr lang="en-US" sz="2400" u="sng" dirty="0" smtClean="0"/>
              <a:t/>
            </a:r>
            <a:br>
              <a:rPr lang="en-US" sz="2400" u="sng" dirty="0" smtClean="0"/>
            </a:br>
            <a:r>
              <a:rPr lang="en-US" sz="2400" dirty="0" smtClean="0"/>
              <a:t>09–06 central Pacific</a:t>
            </a:r>
            <a:r>
              <a:rPr lang="en-US" sz="2400" u="sng" dirty="0" smtClean="0"/>
              <a:t/>
            </a:r>
            <a:br>
              <a:rPr lang="en-US" sz="2400" u="sng" dirty="0" smtClean="0"/>
            </a:br>
            <a:r>
              <a:rPr lang="en-US" sz="2400" dirty="0"/>
              <a:t/>
            </a:r>
            <a:br>
              <a:rPr lang="en-US" sz="2400" dirty="0"/>
            </a:br>
            <a:r>
              <a:rPr lang="en-US" sz="2400" dirty="0" smtClean="0">
                <a:solidFill>
                  <a:srgbClr val="FF0000"/>
                </a:solidFill>
              </a:rPr>
              <a:t>New cloud products for Version 6</a:t>
            </a:r>
            <a:r>
              <a:rPr lang="en-US" sz="2400" dirty="0" smtClean="0"/>
              <a:t/>
            </a:r>
            <a:br>
              <a:rPr lang="en-US" sz="2400" dirty="0" smtClean="0"/>
            </a:br>
            <a:r>
              <a:rPr lang="en-US" sz="2400" dirty="0" smtClean="0"/>
              <a:t> </a:t>
            </a:r>
            <a:br>
              <a:rPr lang="en-US" sz="2400" dirty="0" smtClean="0"/>
            </a:br>
            <a:r>
              <a:rPr lang="en-US" sz="2400" dirty="0" smtClean="0">
                <a:solidFill>
                  <a:srgbClr val="FF6600"/>
                </a:solidFill>
              </a:rPr>
              <a:t>Cloud Thermodynamic Phase (</a:t>
            </a:r>
            <a:r>
              <a:rPr lang="en-US" sz="2400" dirty="0">
                <a:solidFill>
                  <a:srgbClr val="FF6600"/>
                </a:solidFill>
              </a:rPr>
              <a:t>u</a:t>
            </a:r>
            <a:r>
              <a:rPr lang="en-US" sz="2400" dirty="0" smtClean="0">
                <a:solidFill>
                  <a:srgbClr val="FF6600"/>
                </a:solidFill>
              </a:rPr>
              <a:t>pper right)</a:t>
            </a:r>
            <a:r>
              <a:rPr lang="en-US" sz="2400" dirty="0">
                <a:solidFill>
                  <a:srgbClr val="008000"/>
                </a:solidFill>
              </a:rPr>
              <a:t/>
            </a:r>
            <a:br>
              <a:rPr lang="en-US" sz="2400" dirty="0">
                <a:solidFill>
                  <a:srgbClr val="008000"/>
                </a:solidFill>
              </a:rPr>
            </a:br>
            <a:r>
              <a:rPr lang="en-US" sz="2400" dirty="0" smtClean="0">
                <a:solidFill>
                  <a:srgbClr val="008000"/>
                </a:solidFill>
              </a:rPr>
              <a:t/>
            </a:r>
            <a:br>
              <a:rPr lang="en-US" sz="2400" dirty="0" smtClean="0">
                <a:solidFill>
                  <a:srgbClr val="008000"/>
                </a:solidFill>
              </a:rPr>
            </a:br>
            <a:r>
              <a:rPr lang="en-US" sz="2400" dirty="0" smtClean="0">
                <a:solidFill>
                  <a:srgbClr val="008000"/>
                </a:solidFill>
              </a:rPr>
              <a:t>Ice cloud optical thickness (lower left)</a:t>
            </a:r>
            <a:br>
              <a:rPr lang="en-US" sz="2400" dirty="0" smtClean="0">
                <a:solidFill>
                  <a:srgbClr val="008000"/>
                </a:solidFill>
              </a:rPr>
            </a:br>
            <a:r>
              <a:rPr lang="en-US" sz="2400" dirty="0" smtClean="0">
                <a:solidFill>
                  <a:srgbClr val="008000"/>
                </a:solidFill>
              </a:rPr>
              <a:t/>
            </a:r>
            <a:br>
              <a:rPr lang="en-US" sz="2400" dirty="0" smtClean="0">
                <a:solidFill>
                  <a:srgbClr val="008000"/>
                </a:solidFill>
              </a:rPr>
            </a:br>
            <a:r>
              <a:rPr lang="en-US" sz="2400" dirty="0" smtClean="0">
                <a:solidFill>
                  <a:srgbClr val="0000FF"/>
                </a:solidFill>
              </a:rPr>
              <a:t>Ice cloud effective diameter (lower right)</a:t>
            </a:r>
            <a:endParaRPr lang="en-US" sz="2400" dirty="0">
              <a:solidFill>
                <a:srgbClr val="0000FF"/>
              </a:solidFill>
            </a:endParaRPr>
          </a:p>
        </p:txBody>
      </p:sp>
      <p:pic>
        <p:nvPicPr>
          <p:cNvPr id="10" name="Picture 9" descr="Ele_bt.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578" y="489722"/>
            <a:ext cx="2593147" cy="2963596"/>
          </a:xfrm>
          <a:prstGeom prst="rect">
            <a:avLst/>
          </a:prstGeom>
        </p:spPr>
      </p:pic>
      <p:pic>
        <p:nvPicPr>
          <p:cNvPr id="12" name="Picture 11" descr="Ele_phas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253" y="508128"/>
            <a:ext cx="2588457" cy="2958236"/>
          </a:xfrm>
          <a:prstGeom prst="rect">
            <a:avLst/>
          </a:prstGeom>
        </p:spPr>
      </p:pic>
      <p:sp>
        <p:nvSpPr>
          <p:cNvPr id="13" name="TextBox 12"/>
          <p:cNvSpPr txBox="1"/>
          <p:nvPr/>
        </p:nvSpPr>
        <p:spPr>
          <a:xfrm>
            <a:off x="6615128" y="71888"/>
            <a:ext cx="1808721" cy="369332"/>
          </a:xfrm>
          <a:prstGeom prst="rect">
            <a:avLst/>
          </a:prstGeom>
          <a:noFill/>
        </p:spPr>
        <p:txBody>
          <a:bodyPr wrap="none" rtlCol="0">
            <a:spAutoFit/>
          </a:bodyPr>
          <a:lstStyle/>
          <a:p>
            <a:r>
              <a:rPr lang="en-US" dirty="0" smtClean="0"/>
              <a:t>AIRS Cloud Phase</a:t>
            </a:r>
            <a:endParaRPr lang="en-US" baseline="30000" dirty="0"/>
          </a:p>
        </p:txBody>
      </p:sp>
      <p:pic>
        <p:nvPicPr>
          <p:cNvPr id="15" name="Picture 14" descr="Ele_od.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275" y="3803493"/>
            <a:ext cx="2589450" cy="2959371"/>
          </a:xfrm>
          <a:prstGeom prst="rect">
            <a:avLst/>
          </a:prstGeom>
        </p:spPr>
      </p:pic>
      <p:pic>
        <p:nvPicPr>
          <p:cNvPr id="17" name="Picture 16" descr="Ele_de.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373" y="3803493"/>
            <a:ext cx="2590900" cy="2961028"/>
          </a:xfrm>
          <a:prstGeom prst="rect">
            <a:avLst/>
          </a:prstGeom>
        </p:spPr>
      </p:pic>
    </p:spTree>
    <p:extLst>
      <p:ext uri="{BB962C8B-B14F-4D97-AF65-F5344CB8AC3E}">
        <p14:creationId xmlns:p14="http://schemas.microsoft.com/office/powerpoint/2010/main" val="38443911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TotalTime>
  <Words>544</Words>
  <Application>Microsoft Macintosh PowerPoint</Application>
  <PresentationFormat>On-screen Show (4:3)</PresentationFormat>
  <Paragraphs>69</Paragraphs>
  <Slides>12</Slides>
  <Notes>0</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12</vt:i4>
      </vt:variant>
    </vt:vector>
  </HeadingPairs>
  <TitlesOfParts>
    <vt:vector size="15" baseType="lpstr">
      <vt:lpstr>Office Theme</vt:lpstr>
      <vt:lpstr>MacintoshHD:Users:bhkahn:Library:Mail Downloads:figure_hurricane_report-4.docx!OLE_LINK1</vt:lpstr>
      <vt:lpstr>Microsoft Excel Chart</vt:lpstr>
      <vt:lpstr>Thermodynamic soundings from AIRS/AMSU: Relevance to tropical cyclones</vt:lpstr>
      <vt:lpstr>PowerPoint Presentation</vt:lpstr>
      <vt:lpstr>Katrina (08–28–2005) 130 AM local time  “Halo” of high q (g/kg) around storm  Encroaching mid-level “dry slot” Data drop-outs in thick cloud</vt:lpstr>
      <vt:lpstr>Gustav (09–01–2008) 130 AM local time  “Halo” of high q (g/kg) at low levels  Large mid-and high-level “dry slot” Data drop-outs &amp; noise in thick cloud</vt:lpstr>
      <vt:lpstr>Gustav (2008)  08–30 on left, 08–31 on right  500 hPa q (g/kg)    “Halo” of high q to west when Cat 4  Dry air intrusion next day when Cat. 3 and continued weakening  Note data drop-outs &amp; noise in thick cloud</vt:lpstr>
      <vt:lpstr>How does AIRS/AMSU sample in different cloud types? </vt:lpstr>
      <vt:lpstr>Backup Slides</vt:lpstr>
      <vt:lpstr>Standard AIRS Cloud Products</vt:lpstr>
      <vt:lpstr>Ele (2002)  09–06 central Pacific  New cloud products for Version 6   Cloud Thermodynamic Phase (upper right)  Ice cloud optical thickness (lower left)  Ice cloud effective diameter (lower right)</vt:lpstr>
      <vt:lpstr>PowerPoint Presentation</vt:lpstr>
      <vt:lpstr>PowerPoint Presentation</vt:lpstr>
      <vt:lpstr>PowerPoint Presentation</vt:lpstr>
    </vt:vector>
  </TitlesOfParts>
  <Company>JPL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Temperature, water vapor, and relative humidity profiles from AIRS/AMSU</dc:title>
  <dc:creator>Brian Kahn</dc:creator>
  <cp:lastModifiedBy>Brian Kahn</cp:lastModifiedBy>
  <cp:revision>30</cp:revision>
  <dcterms:created xsi:type="dcterms:W3CDTF">2011-04-13T17:22:50Z</dcterms:created>
  <dcterms:modified xsi:type="dcterms:W3CDTF">2011-04-13T20:02:41Z</dcterms:modified>
</cp:coreProperties>
</file>