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98"/>
  </p:notesMasterIdLst>
  <p:handoutMasterIdLst>
    <p:handoutMasterId r:id="rId99"/>
  </p:handoutMasterIdLst>
  <p:sldIdLst>
    <p:sldId id="500" r:id="rId2"/>
    <p:sldId id="1001" r:id="rId3"/>
    <p:sldId id="745" r:id="rId4"/>
    <p:sldId id="746" r:id="rId5"/>
    <p:sldId id="560" r:id="rId6"/>
    <p:sldId id="562" r:id="rId7"/>
    <p:sldId id="981" r:id="rId8"/>
    <p:sldId id="982" r:id="rId9"/>
    <p:sldId id="897" r:id="rId10"/>
    <p:sldId id="1034" r:id="rId11"/>
    <p:sldId id="984" r:id="rId12"/>
    <p:sldId id="983" r:id="rId13"/>
    <p:sldId id="1035" r:id="rId14"/>
    <p:sldId id="1033" r:id="rId15"/>
    <p:sldId id="899" r:id="rId16"/>
    <p:sldId id="946" r:id="rId17"/>
    <p:sldId id="947" r:id="rId18"/>
    <p:sldId id="948" r:id="rId19"/>
    <p:sldId id="949" r:id="rId20"/>
    <p:sldId id="1036" r:id="rId21"/>
    <p:sldId id="951" r:id="rId22"/>
    <p:sldId id="952" r:id="rId23"/>
    <p:sldId id="1042" r:id="rId24"/>
    <p:sldId id="954" r:id="rId25"/>
    <p:sldId id="935" r:id="rId26"/>
    <p:sldId id="1025" r:id="rId27"/>
    <p:sldId id="1020" r:id="rId28"/>
    <p:sldId id="633" r:id="rId29"/>
    <p:sldId id="634" r:id="rId30"/>
    <p:sldId id="635" r:id="rId31"/>
    <p:sldId id="636" r:id="rId32"/>
    <p:sldId id="687" r:id="rId33"/>
    <p:sldId id="638" r:id="rId34"/>
    <p:sldId id="686" r:id="rId35"/>
    <p:sldId id="506" r:id="rId36"/>
    <p:sldId id="942" r:id="rId37"/>
    <p:sldId id="751" r:id="rId38"/>
    <p:sldId id="923" r:id="rId39"/>
    <p:sldId id="896" r:id="rId40"/>
    <p:sldId id="868" r:id="rId41"/>
    <p:sldId id="755" r:id="rId42"/>
    <p:sldId id="756" r:id="rId43"/>
    <p:sldId id="757" r:id="rId44"/>
    <p:sldId id="758" r:id="rId45"/>
    <p:sldId id="955" r:id="rId46"/>
    <p:sldId id="943" r:id="rId47"/>
    <p:sldId id="894" r:id="rId48"/>
    <p:sldId id="944" r:id="rId49"/>
    <p:sldId id="1037" r:id="rId50"/>
    <p:sldId id="945" r:id="rId51"/>
    <p:sldId id="990" r:id="rId52"/>
    <p:sldId id="992" r:id="rId53"/>
    <p:sldId id="993" r:id="rId54"/>
    <p:sldId id="985" r:id="rId55"/>
    <p:sldId id="995" r:id="rId56"/>
    <p:sldId id="996" r:id="rId57"/>
    <p:sldId id="999" r:id="rId58"/>
    <p:sldId id="1039" r:id="rId59"/>
    <p:sldId id="1032" r:id="rId60"/>
    <p:sldId id="1002" r:id="rId61"/>
    <p:sldId id="1003" r:id="rId62"/>
    <p:sldId id="1004" r:id="rId63"/>
    <p:sldId id="1010" r:id="rId64"/>
    <p:sldId id="1011" r:id="rId65"/>
    <p:sldId id="1013" r:id="rId66"/>
    <p:sldId id="1005" r:id="rId67"/>
    <p:sldId id="1006" r:id="rId68"/>
    <p:sldId id="1007" r:id="rId69"/>
    <p:sldId id="1008" r:id="rId70"/>
    <p:sldId id="1009" r:id="rId71"/>
    <p:sldId id="1012" r:id="rId72"/>
    <p:sldId id="1014" r:id="rId73"/>
    <p:sldId id="1015" r:id="rId74"/>
    <p:sldId id="1016" r:id="rId75"/>
    <p:sldId id="1000" r:id="rId76"/>
    <p:sldId id="759" r:id="rId77"/>
    <p:sldId id="886" r:id="rId78"/>
    <p:sldId id="888" r:id="rId79"/>
    <p:sldId id="889" r:id="rId80"/>
    <p:sldId id="928" r:id="rId81"/>
    <p:sldId id="929" r:id="rId82"/>
    <p:sldId id="964" r:id="rId83"/>
    <p:sldId id="965" r:id="rId84"/>
    <p:sldId id="966" r:id="rId85"/>
    <p:sldId id="967" r:id="rId86"/>
    <p:sldId id="968" r:id="rId87"/>
    <p:sldId id="969" r:id="rId88"/>
    <p:sldId id="975" r:id="rId89"/>
    <p:sldId id="976" r:id="rId90"/>
    <p:sldId id="986" r:id="rId91"/>
    <p:sldId id="1021" r:id="rId92"/>
    <p:sldId id="1022" r:id="rId93"/>
    <p:sldId id="1023" r:id="rId94"/>
    <p:sldId id="1024" r:id="rId95"/>
    <p:sldId id="1040" r:id="rId96"/>
    <p:sldId id="1041" r:id="rId97"/>
  </p:sldIdLst>
  <p:sldSz cx="9144000" cy="6858000" type="screen4x3"/>
  <p:notesSz cx="6934200" cy="92329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66FF33"/>
    <a:srgbClr val="FFFFCC"/>
    <a:srgbClr val="FFFF99"/>
    <a:srgbClr val="FF3300"/>
    <a:srgbClr val="00FFFF"/>
    <a:srgbClr val="FFFF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861" autoAdjust="0"/>
    <p:restoredTop sz="94660"/>
  </p:normalViewPr>
  <p:slideViewPr>
    <p:cSldViewPr>
      <p:cViewPr>
        <p:scale>
          <a:sx n="66" d="100"/>
          <a:sy n="66" d="100"/>
        </p:scale>
        <p:origin x="-114" y="-1062"/>
      </p:cViewPr>
      <p:guideLst>
        <p:guide orient="horz" pos="4176"/>
        <p:guide orient="horz" pos="2496"/>
        <p:guide pos="864"/>
        <p:guide pos="2496"/>
        <p:guide pos="1248"/>
      </p:guideLst>
    </p:cSldViewPr>
  </p:slideViewPr>
  <p:notesTextViewPr>
    <p:cViewPr>
      <p:scale>
        <a:sx n="100" d="100"/>
        <a:sy n="100" d="100"/>
      </p:scale>
      <p:origin x="0" y="0"/>
    </p:cViewPr>
  </p:notesTextViewPr>
  <p:sorterViewPr>
    <p:cViewPr>
      <p:scale>
        <a:sx n="100" d="100"/>
        <a:sy n="100" d="100"/>
      </p:scale>
      <p:origin x="0" y="1140"/>
    </p:cViewPr>
  </p:sorterViewPr>
  <p:notesViewPr>
    <p:cSldViewPr>
      <p:cViewPr varScale="1">
        <p:scale>
          <a:sx n="41" d="100"/>
          <a:sy n="41" d="100"/>
        </p:scale>
        <p:origin x="-1458" y="-72"/>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8754" name="Rectangle 2"/>
          <p:cNvSpPr>
            <a:spLocks noGrp="1" noChangeArrowheads="1"/>
          </p:cNvSpPr>
          <p:nvPr>
            <p:ph type="hdr" sz="quarter"/>
          </p:nvPr>
        </p:nvSpPr>
        <p:spPr bwMode="auto">
          <a:xfrm>
            <a:off x="0" y="0"/>
            <a:ext cx="3006725" cy="461963"/>
          </a:xfrm>
          <a:prstGeom prst="rect">
            <a:avLst/>
          </a:prstGeom>
          <a:noFill/>
          <a:ln w="9525">
            <a:noFill/>
            <a:miter lim="800000"/>
            <a:headEnd/>
            <a:tailEnd/>
          </a:ln>
        </p:spPr>
        <p:txBody>
          <a:bodyPr vert="horz" wrap="square" lIns="90619" tIns="45309" rIns="90619" bIns="45309" numCol="1" anchor="t" anchorCtr="0" compatLnSpc="1">
            <a:prstTxWarp prst="textNoShape">
              <a:avLst/>
            </a:prstTxWarp>
          </a:bodyPr>
          <a:lstStyle>
            <a:lvl1pPr defTabSz="906463" eaLnBrk="0" hangingPunct="0">
              <a:defRPr sz="1200">
                <a:latin typeface="Times New Roman" pitchFamily="18" charset="0"/>
              </a:defRPr>
            </a:lvl1pPr>
          </a:lstStyle>
          <a:p>
            <a:endParaRPr lang="en-US"/>
          </a:p>
        </p:txBody>
      </p:sp>
      <p:sp>
        <p:nvSpPr>
          <p:cNvPr id="458755" name="Rectangle 3"/>
          <p:cNvSpPr>
            <a:spLocks noGrp="1" noChangeArrowheads="1"/>
          </p:cNvSpPr>
          <p:nvPr>
            <p:ph type="dt" sz="quarter" idx="1"/>
          </p:nvPr>
        </p:nvSpPr>
        <p:spPr bwMode="auto">
          <a:xfrm>
            <a:off x="3925888" y="0"/>
            <a:ext cx="3006725" cy="461963"/>
          </a:xfrm>
          <a:prstGeom prst="rect">
            <a:avLst/>
          </a:prstGeom>
          <a:noFill/>
          <a:ln w="9525">
            <a:noFill/>
            <a:miter lim="800000"/>
            <a:headEnd/>
            <a:tailEnd/>
          </a:ln>
        </p:spPr>
        <p:txBody>
          <a:bodyPr vert="horz" wrap="square" lIns="90619" tIns="45309" rIns="90619" bIns="45309" numCol="1" anchor="t" anchorCtr="0" compatLnSpc="1">
            <a:prstTxWarp prst="textNoShape">
              <a:avLst/>
            </a:prstTxWarp>
          </a:bodyPr>
          <a:lstStyle>
            <a:lvl1pPr algn="r" defTabSz="906463" eaLnBrk="0" hangingPunct="0">
              <a:defRPr sz="1200">
                <a:latin typeface="Times New Roman" pitchFamily="18" charset="0"/>
              </a:defRPr>
            </a:lvl1pPr>
          </a:lstStyle>
          <a:p>
            <a:endParaRPr lang="en-US"/>
          </a:p>
        </p:txBody>
      </p:sp>
      <p:sp>
        <p:nvSpPr>
          <p:cNvPr id="458756" name="Rectangle 4"/>
          <p:cNvSpPr>
            <a:spLocks noGrp="1" noChangeArrowheads="1"/>
          </p:cNvSpPr>
          <p:nvPr>
            <p:ph type="ftr" sz="quarter" idx="2"/>
          </p:nvPr>
        </p:nvSpPr>
        <p:spPr bwMode="auto">
          <a:xfrm>
            <a:off x="0" y="8769350"/>
            <a:ext cx="3006725" cy="461963"/>
          </a:xfrm>
          <a:prstGeom prst="rect">
            <a:avLst/>
          </a:prstGeom>
          <a:noFill/>
          <a:ln w="9525">
            <a:noFill/>
            <a:miter lim="800000"/>
            <a:headEnd/>
            <a:tailEnd/>
          </a:ln>
        </p:spPr>
        <p:txBody>
          <a:bodyPr vert="horz" wrap="square" lIns="90619" tIns="45309" rIns="90619" bIns="45309" numCol="1" anchor="b" anchorCtr="0" compatLnSpc="1">
            <a:prstTxWarp prst="textNoShape">
              <a:avLst/>
            </a:prstTxWarp>
          </a:bodyPr>
          <a:lstStyle>
            <a:lvl1pPr defTabSz="906463" eaLnBrk="0" hangingPunct="0">
              <a:defRPr sz="1200">
                <a:latin typeface="Times New Roman" pitchFamily="18" charset="0"/>
              </a:defRPr>
            </a:lvl1pPr>
          </a:lstStyle>
          <a:p>
            <a:endParaRPr lang="en-US"/>
          </a:p>
        </p:txBody>
      </p:sp>
      <p:sp>
        <p:nvSpPr>
          <p:cNvPr id="458757" name="Rectangle 5"/>
          <p:cNvSpPr>
            <a:spLocks noGrp="1" noChangeArrowheads="1"/>
          </p:cNvSpPr>
          <p:nvPr>
            <p:ph type="sldNum" sz="quarter" idx="3"/>
          </p:nvPr>
        </p:nvSpPr>
        <p:spPr bwMode="auto">
          <a:xfrm>
            <a:off x="3925888" y="8769350"/>
            <a:ext cx="3006725" cy="461963"/>
          </a:xfrm>
          <a:prstGeom prst="rect">
            <a:avLst/>
          </a:prstGeom>
          <a:noFill/>
          <a:ln w="9525">
            <a:noFill/>
            <a:miter lim="800000"/>
            <a:headEnd/>
            <a:tailEnd/>
          </a:ln>
        </p:spPr>
        <p:txBody>
          <a:bodyPr vert="horz" wrap="square" lIns="90619" tIns="45309" rIns="90619" bIns="45309" numCol="1" anchor="b" anchorCtr="0" compatLnSpc="1">
            <a:prstTxWarp prst="textNoShape">
              <a:avLst/>
            </a:prstTxWarp>
          </a:bodyPr>
          <a:lstStyle>
            <a:lvl1pPr algn="r" defTabSz="906463" eaLnBrk="0" hangingPunct="0">
              <a:defRPr sz="1200">
                <a:latin typeface="Times New Roman" pitchFamily="18" charset="0"/>
              </a:defRPr>
            </a:lvl1pPr>
          </a:lstStyle>
          <a:p>
            <a:fld id="{98339C4D-44B0-4708-8E55-BE38972C4ACB}" type="slidenum">
              <a:rPr lang="en-US"/>
              <a:pPr/>
              <a:t>‹#›</a:t>
            </a:fld>
            <a:endParaRPr lang="en-US"/>
          </a:p>
        </p:txBody>
      </p:sp>
    </p:spTree>
    <p:extLst>
      <p:ext uri="{BB962C8B-B14F-4D97-AF65-F5344CB8AC3E}">
        <p14:creationId xmlns:p14="http://schemas.microsoft.com/office/powerpoint/2010/main" val="703099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65138"/>
          </a:xfrm>
          <a:prstGeom prst="rect">
            <a:avLst/>
          </a:prstGeom>
          <a:noFill/>
          <a:ln w="9525">
            <a:noFill/>
            <a:miter lim="800000"/>
            <a:headEnd/>
            <a:tailEnd/>
          </a:ln>
        </p:spPr>
        <p:txBody>
          <a:bodyPr vert="horz" wrap="square" lIns="92266" tIns="46133" rIns="92266" bIns="46133" numCol="1" anchor="t" anchorCtr="0" compatLnSpc="1">
            <a:prstTxWarp prst="textNoShape">
              <a:avLst/>
            </a:prstTxWarp>
          </a:bodyPr>
          <a:lstStyle>
            <a:lvl1pPr defTabSz="923925" eaLnBrk="0" hangingPunct="0">
              <a:defRPr sz="1200">
                <a:latin typeface="Times New Roman" pitchFamily="18" charset="0"/>
              </a:defRPr>
            </a:lvl1pPr>
          </a:lstStyle>
          <a:p>
            <a:endParaRPr lang="en-US"/>
          </a:p>
        </p:txBody>
      </p:sp>
      <p:sp>
        <p:nvSpPr>
          <p:cNvPr id="29699" name="Rectangle 3"/>
          <p:cNvSpPr>
            <a:spLocks noGrp="1" noChangeArrowheads="1"/>
          </p:cNvSpPr>
          <p:nvPr>
            <p:ph type="dt" idx="1"/>
          </p:nvPr>
        </p:nvSpPr>
        <p:spPr bwMode="auto">
          <a:xfrm>
            <a:off x="3962400" y="0"/>
            <a:ext cx="2971800" cy="465138"/>
          </a:xfrm>
          <a:prstGeom prst="rect">
            <a:avLst/>
          </a:prstGeom>
          <a:noFill/>
          <a:ln w="9525">
            <a:noFill/>
            <a:miter lim="800000"/>
            <a:headEnd/>
            <a:tailEnd/>
          </a:ln>
        </p:spPr>
        <p:txBody>
          <a:bodyPr vert="horz" wrap="square" lIns="92266" tIns="46133" rIns="92266" bIns="46133" numCol="1" anchor="t" anchorCtr="0" compatLnSpc="1">
            <a:prstTxWarp prst="textNoShape">
              <a:avLst/>
            </a:prstTxWarp>
          </a:bodyPr>
          <a:lstStyle>
            <a:lvl1pPr algn="r" defTabSz="923925" eaLnBrk="0" hangingPunct="0">
              <a:defRPr sz="1200">
                <a:latin typeface="Times New Roman" pitchFamily="18" charset="0"/>
              </a:defRPr>
            </a:lvl1pPr>
          </a:lstStyle>
          <a:p>
            <a:endParaRPr lang="en-US"/>
          </a:p>
        </p:txBody>
      </p:sp>
      <p:sp>
        <p:nvSpPr>
          <p:cNvPr id="14340" name="Rectangle 4"/>
          <p:cNvSpPr>
            <a:spLocks noGrp="1" noRot="1" noChangeAspect="1" noChangeArrowheads="1" noTextEdit="1"/>
          </p:cNvSpPr>
          <p:nvPr>
            <p:ph type="sldImg" idx="2"/>
          </p:nvPr>
        </p:nvSpPr>
        <p:spPr bwMode="auto">
          <a:xfrm>
            <a:off x="1144588" y="696913"/>
            <a:ext cx="4648200" cy="3486150"/>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914400" y="4416425"/>
            <a:ext cx="5105400" cy="4106863"/>
          </a:xfrm>
          <a:prstGeom prst="rect">
            <a:avLst/>
          </a:prstGeom>
          <a:noFill/>
          <a:ln w="9525">
            <a:noFill/>
            <a:miter lim="800000"/>
            <a:headEnd/>
            <a:tailEnd/>
          </a:ln>
        </p:spPr>
        <p:txBody>
          <a:bodyPr vert="horz" wrap="square" lIns="92266" tIns="46133" rIns="92266" bIns="4613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9702" name="Rectangle 6"/>
          <p:cNvSpPr>
            <a:spLocks noGrp="1" noChangeArrowheads="1"/>
          </p:cNvSpPr>
          <p:nvPr>
            <p:ph type="ftr" sz="quarter" idx="4"/>
          </p:nvPr>
        </p:nvSpPr>
        <p:spPr bwMode="auto">
          <a:xfrm>
            <a:off x="0" y="8755063"/>
            <a:ext cx="2971800" cy="465137"/>
          </a:xfrm>
          <a:prstGeom prst="rect">
            <a:avLst/>
          </a:prstGeom>
          <a:noFill/>
          <a:ln w="9525">
            <a:noFill/>
            <a:miter lim="800000"/>
            <a:headEnd/>
            <a:tailEnd/>
          </a:ln>
        </p:spPr>
        <p:txBody>
          <a:bodyPr vert="horz" wrap="square" lIns="92266" tIns="46133" rIns="92266" bIns="46133" numCol="1" anchor="b" anchorCtr="0" compatLnSpc="1">
            <a:prstTxWarp prst="textNoShape">
              <a:avLst/>
            </a:prstTxWarp>
          </a:bodyPr>
          <a:lstStyle>
            <a:lvl1pPr defTabSz="923925" eaLnBrk="0" hangingPunct="0">
              <a:defRPr sz="1200">
                <a:latin typeface="Times New Roman" pitchFamily="18" charset="0"/>
              </a:defRPr>
            </a:lvl1pPr>
          </a:lstStyle>
          <a:p>
            <a:endParaRPr lang="en-US"/>
          </a:p>
        </p:txBody>
      </p:sp>
      <p:sp>
        <p:nvSpPr>
          <p:cNvPr id="29703" name="Rectangle 7"/>
          <p:cNvSpPr>
            <a:spLocks noGrp="1" noChangeArrowheads="1"/>
          </p:cNvSpPr>
          <p:nvPr>
            <p:ph type="sldNum" sz="quarter" idx="5"/>
          </p:nvPr>
        </p:nvSpPr>
        <p:spPr bwMode="auto">
          <a:xfrm>
            <a:off x="3962400" y="8755063"/>
            <a:ext cx="2971800" cy="465137"/>
          </a:xfrm>
          <a:prstGeom prst="rect">
            <a:avLst/>
          </a:prstGeom>
          <a:noFill/>
          <a:ln w="9525">
            <a:noFill/>
            <a:miter lim="800000"/>
            <a:headEnd/>
            <a:tailEnd/>
          </a:ln>
        </p:spPr>
        <p:txBody>
          <a:bodyPr vert="horz" wrap="square" lIns="92266" tIns="46133" rIns="92266" bIns="46133" numCol="1" anchor="b" anchorCtr="0" compatLnSpc="1">
            <a:prstTxWarp prst="textNoShape">
              <a:avLst/>
            </a:prstTxWarp>
          </a:bodyPr>
          <a:lstStyle>
            <a:lvl1pPr algn="r" defTabSz="923925" eaLnBrk="0" hangingPunct="0">
              <a:defRPr sz="1200">
                <a:latin typeface="Times New Roman" pitchFamily="18" charset="0"/>
              </a:defRPr>
            </a:lvl1pPr>
          </a:lstStyle>
          <a:p>
            <a:fld id="{93472FA7-BFA6-4262-B919-504B8ED83710}" type="slidenum">
              <a:rPr lang="en-US"/>
              <a:pPr/>
              <a:t>‹#›</a:t>
            </a:fld>
            <a:endParaRPr lang="en-US"/>
          </a:p>
        </p:txBody>
      </p:sp>
    </p:spTree>
    <p:extLst>
      <p:ext uri="{BB962C8B-B14F-4D97-AF65-F5344CB8AC3E}">
        <p14:creationId xmlns:p14="http://schemas.microsoft.com/office/powerpoint/2010/main" val="30291858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A09AB015-E771-4174-A903-4474A121DD36}" type="slidenum">
              <a:rPr lang="en-US"/>
              <a:pPr/>
              <a:t>1</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52" tIns="46126" rIns="92252" bIns="46126" anchor="b"/>
          <a:lstStyle/>
          <a:p>
            <a:pPr algn="r" defTabSz="923925" eaLnBrk="0" hangingPunct="0"/>
            <a:fld id="{129E3BE7-B3C7-4FEF-8D0B-B0CC63353635}" type="slidenum">
              <a:rPr lang="en-US" sz="1200">
                <a:latin typeface="Times New Roman" pitchFamily="18" charset="0"/>
              </a:rPr>
              <a:pPr algn="r" defTabSz="923925" eaLnBrk="0" hangingPunct="0"/>
              <a:t>10</a:t>
            </a:fld>
            <a:endParaRPr lang="en-US" sz="1200">
              <a:latin typeface="Times New Roman" pitchFamily="18"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p:txBody>
          <a:bodyPr lIns="92252" tIns="46126" rIns="92252" bIns="46126"/>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p:txBody>
          <a:bodyPr/>
          <a:lstStyle/>
          <a:p>
            <a:endParaRPr lang="en-US" smtClean="0"/>
          </a:p>
        </p:txBody>
      </p:sp>
      <p:sp>
        <p:nvSpPr>
          <p:cNvPr id="39939" name="Slide Number Placeholder 3"/>
          <p:cNvSpPr>
            <a:spLocks noGrp="1"/>
          </p:cNvSpPr>
          <p:nvPr>
            <p:ph type="sldNum" sz="quarter" idx="5"/>
          </p:nvPr>
        </p:nvSpPr>
        <p:spPr>
          <a:noFill/>
        </p:spPr>
        <p:txBody>
          <a:bodyPr/>
          <a:lstStyle/>
          <a:p>
            <a:fld id="{029196E6-8B0A-42D1-9A42-123EE170058A}" type="slidenum">
              <a:rPr lang="en-US"/>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p>
            <a:fld id="{7D7FA78D-085F-45C5-B9FC-D46AEEFC6C53}" type="slidenum">
              <a:rPr lang="en-US"/>
              <a:pPr/>
              <a:t>12</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DA2F027C-4E57-4244-922F-EAAF270986A9}" type="slidenum">
              <a:rPr lang="en-US" sz="1200">
                <a:latin typeface="Times New Roman" pitchFamily="18" charset="0"/>
              </a:rPr>
              <a:pPr algn="r" defTabSz="923925" eaLnBrk="0" hangingPunct="0"/>
              <a:t>13</a:t>
            </a:fld>
            <a:endParaRPr lang="en-US" sz="1200">
              <a:latin typeface="Times New Roman" pitchFamily="18"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52" tIns="46126" rIns="92252" bIns="46126" anchor="b"/>
          <a:lstStyle/>
          <a:p>
            <a:pPr algn="r" defTabSz="923925" eaLnBrk="0" hangingPunct="0"/>
            <a:fld id="{F861AE1D-B7E0-4A5E-86F6-B6FB6DA39177}" type="slidenum">
              <a:rPr lang="en-US" sz="1200">
                <a:latin typeface="Times New Roman" pitchFamily="18" charset="0"/>
              </a:rPr>
              <a:pPr algn="r" defTabSz="923925" eaLnBrk="0" hangingPunct="0"/>
              <a:t>14</a:t>
            </a:fld>
            <a:endParaRPr lang="en-US" sz="1200">
              <a:latin typeface="Times New Roman" pitchFamily="18"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p:txBody>
          <a:bodyPr lIns="92252" tIns="46126" rIns="92252" bIns="46126"/>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p:txBody>
          <a:bodyPr/>
          <a:lstStyle/>
          <a:p>
            <a:endParaRPr lang="en-US" smtClean="0"/>
          </a:p>
        </p:txBody>
      </p:sp>
      <p:sp>
        <p:nvSpPr>
          <p:cNvPr id="44035" name="Slide Number Placeholder 3"/>
          <p:cNvSpPr>
            <a:spLocks noGrp="1"/>
          </p:cNvSpPr>
          <p:nvPr>
            <p:ph type="sldNum" sz="quarter" idx="5"/>
          </p:nvPr>
        </p:nvSpPr>
        <p:spPr>
          <a:noFill/>
        </p:spPr>
        <p:txBody>
          <a:bodyPr/>
          <a:lstStyle/>
          <a:p>
            <a:fld id="{BDAA2423-D465-4EE4-A83E-86FFE8EACFF1}" type="slidenum">
              <a:rPr lang="en-US"/>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D572B89E-E413-4DD7-BEDB-0F60552625C1}" type="slidenum">
              <a:rPr lang="en-US"/>
              <a:pPr/>
              <a:t>16</a:t>
            </a:fld>
            <a:endParaRPr lang="en-US"/>
          </a:p>
        </p:txBody>
      </p:sp>
      <p:sp>
        <p:nvSpPr>
          <p:cNvPr id="46082" name="Rectangle 2"/>
          <p:cNvSpPr>
            <a:spLocks noGrp="1" noRot="1" noChangeAspect="1" noChangeArrowheads="1" noTextEdit="1"/>
          </p:cNvSpPr>
          <p:nvPr>
            <p:ph type="sldImg"/>
          </p:nvPr>
        </p:nvSpPr>
        <p:spPr>
          <a:xfrm>
            <a:off x="1158875" y="693738"/>
            <a:ext cx="4616450" cy="3462337"/>
          </a:xfrm>
          <a:ln/>
        </p:spPr>
      </p:sp>
      <p:sp>
        <p:nvSpPr>
          <p:cNvPr id="46083" name="Rectangle 3"/>
          <p:cNvSpPr>
            <a:spLocks noGrp="1" noChangeArrowheads="1"/>
          </p:cNvSpPr>
          <p:nvPr>
            <p:ph type="body" idx="1"/>
          </p:nvPr>
        </p:nvSpPr>
        <p:spPr>
          <a:xfrm>
            <a:off x="925513" y="4386263"/>
            <a:ext cx="5083175" cy="4152900"/>
          </a:xfrm>
        </p:spPr>
        <p:txBody>
          <a:bodyPr lIns="92335" tIns="46167" rIns="92335" bIns="46167"/>
          <a:lstStyle/>
          <a:p>
            <a:r>
              <a:rPr lang="en-US" smtClean="0"/>
              <a:t>This is the NOAA dork logo…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p>
            <a:fld id="{A077E2CA-2DED-4828-9903-92AEB4633C99}" type="slidenum">
              <a:rPr lang="en-US"/>
              <a:pPr/>
              <a:t>17</a:t>
            </a:fld>
            <a:endParaRPr 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F851C096-B42C-4DF5-AAF2-72D1FD34A001}" type="slidenum">
              <a:rPr lang="en-US"/>
              <a:pPr/>
              <a:t>18</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04C1D768-5F94-4371-A762-309AD20E5AB1}" type="slidenum">
              <a:rPr lang="en-US"/>
              <a:pPr/>
              <a:t>19</a:t>
            </a:fld>
            <a:endParaRPr lang="en-US"/>
          </a:p>
        </p:txBody>
      </p:sp>
      <p:sp>
        <p:nvSpPr>
          <p:cNvPr id="53250" name="Rectangle 2"/>
          <p:cNvSpPr>
            <a:spLocks noGrp="1" noRot="1" noChangeAspect="1" noChangeArrowheads="1" noTextEdit="1"/>
          </p:cNvSpPr>
          <p:nvPr>
            <p:ph type="sldImg"/>
          </p:nvPr>
        </p:nvSpPr>
        <p:spPr>
          <a:xfrm>
            <a:off x="1158875" y="693738"/>
            <a:ext cx="4616450" cy="3462337"/>
          </a:xfrm>
          <a:ln/>
        </p:spPr>
      </p:sp>
      <p:sp>
        <p:nvSpPr>
          <p:cNvPr id="53251" name="Rectangle 3"/>
          <p:cNvSpPr>
            <a:spLocks noGrp="1" noChangeArrowheads="1"/>
          </p:cNvSpPr>
          <p:nvPr>
            <p:ph type="body" idx="1"/>
          </p:nvPr>
        </p:nvSpPr>
        <p:spPr>
          <a:xfrm>
            <a:off x="925513" y="4386263"/>
            <a:ext cx="5083175" cy="4152900"/>
          </a:xfrm>
        </p:spPr>
        <p:txBody>
          <a:bodyPr lIns="92335" tIns="46167" rIns="92335" bIns="46167"/>
          <a:lstStyle/>
          <a:p>
            <a:r>
              <a:rPr lang="en-US" smtClean="0"/>
              <a:t>This is the NOAA dork logo…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8F709D02-5F7C-4B74-A09E-5067E12B82C5}" type="slidenum">
              <a:rPr lang="en-US" sz="1200">
                <a:latin typeface="Times New Roman" pitchFamily="18" charset="0"/>
              </a:rPr>
              <a:pPr algn="r" defTabSz="923925" eaLnBrk="0" hangingPunct="0"/>
              <a:t>2</a:t>
            </a:fld>
            <a:endParaRPr lang="en-US" sz="1200">
              <a:latin typeface="Times New Roman" pitchFamily="18" charset="0"/>
            </a:endParaRPr>
          </a:p>
        </p:txBody>
      </p:sp>
      <p:sp>
        <p:nvSpPr>
          <p:cNvPr id="23554" name="Rectangle 2"/>
          <p:cNvSpPr>
            <a:spLocks noGrp="1" noRot="1" noChangeAspect="1" noChangeArrowheads="1" noTextEdit="1"/>
          </p:cNvSpPr>
          <p:nvPr>
            <p:ph type="sldImg"/>
          </p:nvPr>
        </p:nvSpPr>
        <p:spPr>
          <a:xfrm>
            <a:off x="1158875" y="693738"/>
            <a:ext cx="4616450" cy="3462337"/>
          </a:xfrm>
          <a:ln/>
        </p:spPr>
      </p:sp>
      <p:sp>
        <p:nvSpPr>
          <p:cNvPr id="23555" name="Rectangle 3"/>
          <p:cNvSpPr>
            <a:spLocks noGrp="1" noChangeArrowheads="1"/>
          </p:cNvSpPr>
          <p:nvPr>
            <p:ph type="body" idx="1"/>
          </p:nvPr>
        </p:nvSpPr>
        <p:spPr>
          <a:xfrm>
            <a:off x="925513" y="4386263"/>
            <a:ext cx="5083175" cy="4152900"/>
          </a:xfrm>
        </p:spPr>
        <p:txBody>
          <a:bodyPr lIns="92335" tIns="46167" rIns="92335" bIns="46167"/>
          <a:lstStyle/>
          <a:p>
            <a:r>
              <a:rPr lang="en-US" smtClean="0"/>
              <a:t>This is the NOAA dork logo…</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52" tIns="46126" rIns="92252" bIns="46126" anchor="b"/>
          <a:lstStyle/>
          <a:p>
            <a:pPr algn="r" defTabSz="923925" eaLnBrk="0" hangingPunct="0"/>
            <a:fld id="{61A3F670-8F37-4EC0-82AD-201C3266084A}" type="slidenum">
              <a:rPr lang="en-US" sz="1200">
                <a:latin typeface="Times New Roman" pitchFamily="18" charset="0"/>
              </a:rPr>
              <a:pPr algn="r" defTabSz="923925" eaLnBrk="0" hangingPunct="0"/>
              <a:t>20</a:t>
            </a:fld>
            <a:endParaRPr lang="en-US" sz="1200">
              <a:latin typeface="Times New Roman" pitchFamily="18" charset="0"/>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p:txBody>
          <a:bodyPr lIns="92252" tIns="46126" rIns="92252" bIns="46126"/>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26AE4D15-A308-4D2C-B196-58E17E24E0EE}" type="slidenum">
              <a:rPr lang="en-US"/>
              <a:pPr/>
              <a:t>21</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29689270-3491-4AC0-92A2-66014DFBEA61}" type="slidenum">
              <a:rPr lang="en-US"/>
              <a:pPr/>
              <a:t>22</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29689270-3491-4AC0-92A2-66014DFBEA61}" type="slidenum">
              <a:rPr lang="en-US">
                <a:solidFill>
                  <a:prstClr val="black"/>
                </a:solidFill>
              </a:rPr>
              <a:pPr/>
              <a:t>23</a:t>
            </a:fld>
            <a:endParaRPr lang="en-US">
              <a:solidFill>
                <a:prstClr val="black"/>
              </a:solidFill>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98549EE6-5552-4B91-99B4-A124D40F83F5}" type="slidenum">
              <a:rPr lang="en-US" sz="1200">
                <a:latin typeface="Times New Roman" pitchFamily="18" charset="0"/>
              </a:rPr>
              <a:pPr algn="r" defTabSz="923925" eaLnBrk="0" hangingPunct="0"/>
              <a:t>24</a:t>
            </a:fld>
            <a:endParaRPr lang="en-US" sz="1200">
              <a:latin typeface="Times New Roman" pitchFamily="18"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p:txBody>
          <a:bodyPr/>
          <a:lstStyle/>
          <a:p>
            <a:endParaRPr lang="en-US" smtClean="0"/>
          </a:p>
        </p:txBody>
      </p:sp>
      <p:sp>
        <p:nvSpPr>
          <p:cNvPr id="63491" name="Slide Number Placeholder 3"/>
          <p:cNvSpPr>
            <a:spLocks noGrp="1"/>
          </p:cNvSpPr>
          <p:nvPr>
            <p:ph type="sldNum" sz="quarter" idx="5"/>
          </p:nvPr>
        </p:nvSpPr>
        <p:spPr>
          <a:noFill/>
        </p:spPr>
        <p:txBody>
          <a:bodyPr/>
          <a:lstStyle/>
          <a:p>
            <a:fld id="{50B20001-E404-4696-AD0F-987DD888C53D}" type="slidenum">
              <a:rPr lang="en-US"/>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p>
            <a:fld id="{E50FB6B8-4B5A-408A-8E5C-CAD70717CD6A}" type="slidenum">
              <a:rPr lang="en-US"/>
              <a:pPr/>
              <a:t>26</a:t>
            </a:fld>
            <a:endParaRPr lang="en-US"/>
          </a:p>
        </p:txBody>
      </p:sp>
      <p:sp>
        <p:nvSpPr>
          <p:cNvPr id="65538" name="Rectangle 2"/>
          <p:cNvSpPr>
            <a:spLocks noGrp="1" noRot="1" noChangeAspect="1" noChangeArrowheads="1" noTextEdit="1"/>
          </p:cNvSpPr>
          <p:nvPr>
            <p:ph type="sldImg"/>
          </p:nvPr>
        </p:nvSpPr>
        <p:spPr>
          <a:xfrm>
            <a:off x="1158875" y="693738"/>
            <a:ext cx="4616450" cy="3462337"/>
          </a:xfrm>
          <a:ln/>
        </p:spPr>
      </p:sp>
      <p:sp>
        <p:nvSpPr>
          <p:cNvPr id="65539"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p>
            <a:fld id="{DAA9EC4B-BD42-454E-8689-7B84C9E76D1F}" type="slidenum">
              <a:rPr lang="en-US"/>
              <a:pPr/>
              <a:t>27</a:t>
            </a:fld>
            <a:endParaRPr lang="en-US"/>
          </a:p>
        </p:txBody>
      </p:sp>
      <p:sp>
        <p:nvSpPr>
          <p:cNvPr id="67586" name="Rectangle 2"/>
          <p:cNvSpPr>
            <a:spLocks noGrp="1" noRot="1" noChangeAspect="1" noChangeArrowheads="1" noTextEdit="1"/>
          </p:cNvSpPr>
          <p:nvPr>
            <p:ph type="sldImg"/>
          </p:nvPr>
        </p:nvSpPr>
        <p:spPr>
          <a:xfrm>
            <a:off x="1158875" y="693738"/>
            <a:ext cx="4616450" cy="3462337"/>
          </a:xfrm>
          <a:ln/>
        </p:spPr>
      </p:sp>
      <p:sp>
        <p:nvSpPr>
          <p:cNvPr id="67587"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E1D2E534-7C2B-4006-815A-4CA03C935D08}" type="slidenum">
              <a:rPr lang="en-US"/>
              <a:pPr/>
              <a:t>28</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0717A324-2932-4FAE-A8B6-BA0B57756109}" type="slidenum">
              <a:rPr lang="en-US"/>
              <a:pPr/>
              <a:t>29</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4F1EF9DE-DB06-43DD-8845-C5A39906F248}" type="slidenum">
              <a:rPr lang="en-US"/>
              <a:pPr/>
              <a:t>3</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p>
            <a:fld id="{9E19BE3F-F26E-4C2B-B91E-1B93815ED943}" type="slidenum">
              <a:rPr lang="en-US"/>
              <a:pPr/>
              <a:t>30</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p:spPr>
        <p:txBody>
          <a:bodyPr/>
          <a:lstStyle/>
          <a:p>
            <a:fld id="{23AA3582-B273-48CF-B816-3549ACC5290B}" type="slidenum">
              <a:rPr lang="en-US"/>
              <a:pPr/>
              <a:t>31</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p>
            <a:fld id="{DDEDBF56-B054-4D48-9461-A1D894993028}" type="slidenum">
              <a:rPr lang="en-US"/>
              <a:pPr/>
              <a:t>32</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p>
            <a:fld id="{38B2F34A-C9CE-4C17-BB75-AB2B366C4293}" type="slidenum">
              <a:rPr lang="en-US"/>
              <a:pPr/>
              <a:t>33</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p:spPr>
        <p:txBody>
          <a:bodyPr/>
          <a:lstStyle/>
          <a:p>
            <a:fld id="{0E561A77-A940-474B-9196-4DED04F3E250}" type="slidenum">
              <a:rPr lang="en-US"/>
              <a:pPr/>
              <a:t>34</a:t>
            </a:fld>
            <a:endParaRPr lang="en-US"/>
          </a:p>
        </p:txBody>
      </p:sp>
      <p:sp>
        <p:nvSpPr>
          <p:cNvPr id="81922" name="Rectangle 2"/>
          <p:cNvSpPr>
            <a:spLocks noGrp="1" noRot="1" noChangeAspect="1" noChangeArrowheads="1" noTextEdit="1"/>
          </p:cNvSpPr>
          <p:nvPr>
            <p:ph type="sldImg"/>
          </p:nvPr>
        </p:nvSpPr>
        <p:spPr>
          <a:xfrm>
            <a:off x="1158875" y="693738"/>
            <a:ext cx="4616450" cy="3462337"/>
          </a:xfrm>
          <a:ln/>
        </p:spPr>
      </p:sp>
      <p:sp>
        <p:nvSpPr>
          <p:cNvPr id="81923" name="Rectangle 3"/>
          <p:cNvSpPr>
            <a:spLocks noGrp="1" noChangeArrowheads="1"/>
          </p:cNvSpPr>
          <p:nvPr>
            <p:ph type="body" idx="1"/>
          </p:nvPr>
        </p:nvSpPr>
        <p:spPr>
          <a:xfrm>
            <a:off x="925513" y="4386263"/>
            <a:ext cx="5083175" cy="4152900"/>
          </a:xfrm>
        </p:spPr>
        <p:txBody>
          <a:bodyPr lIns="92336" tIns="46167" rIns="92336" bIns="46167"/>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p>
            <a:fld id="{5EBFD04F-DEB8-4FFB-AD4C-4206F4E99BCF}" type="slidenum">
              <a:rPr lang="en-US"/>
              <a:pPr/>
              <a:t>35</a:t>
            </a:fld>
            <a:endParaRPr lang="en-US"/>
          </a:p>
        </p:txBody>
      </p:sp>
      <p:sp>
        <p:nvSpPr>
          <p:cNvPr id="83970" name="Rectangle 2"/>
          <p:cNvSpPr>
            <a:spLocks noGrp="1" noRot="1" noChangeAspect="1" noChangeArrowheads="1" noTextEdit="1"/>
          </p:cNvSpPr>
          <p:nvPr>
            <p:ph type="sldImg"/>
          </p:nvPr>
        </p:nvSpPr>
        <p:spPr>
          <a:xfrm>
            <a:off x="1158875" y="693738"/>
            <a:ext cx="4616450" cy="3462337"/>
          </a:xfrm>
          <a:ln/>
        </p:spPr>
      </p:sp>
      <p:sp>
        <p:nvSpPr>
          <p:cNvPr id="83971" name="Rectangle 3"/>
          <p:cNvSpPr>
            <a:spLocks noGrp="1" noChangeArrowheads="1"/>
          </p:cNvSpPr>
          <p:nvPr>
            <p:ph type="body" idx="1"/>
          </p:nvPr>
        </p:nvSpPr>
        <p:spPr>
          <a:xfrm>
            <a:off x="925513" y="4386263"/>
            <a:ext cx="5083175" cy="4152900"/>
          </a:xfrm>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p>
            <a:fld id="{5799041D-88BD-453F-8079-C294C28D4305}" type="slidenum">
              <a:rPr lang="en-US"/>
              <a:pPr/>
              <a:t>36</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p:spPr>
        <p:txBody>
          <a:bodyPr/>
          <a:lstStyle/>
          <a:p>
            <a:fld id="{E203E2D2-33F4-4DD8-A51F-630024610ECA}" type="slidenum">
              <a:rPr lang="en-US"/>
              <a:pPr/>
              <a:t>37</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68964EA9-C5C8-439E-9BE6-D77E97614834}" type="slidenum">
              <a:rPr lang="en-US"/>
              <a:pPr/>
              <a:t>38</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p:spPr>
        <p:txBody>
          <a:bodyPr/>
          <a:lstStyle/>
          <a:p>
            <a:fld id="{5AEC5246-8D53-47DB-BF48-48974FC4157E}" type="slidenum">
              <a:rPr lang="en-US"/>
              <a:pPr/>
              <a:t>39</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FF693CA7-443A-42AE-957D-9854CC773193}" type="slidenum">
              <a:rPr lang="en-US"/>
              <a:pPr/>
              <a:t>4</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p:spPr>
        <p:txBody>
          <a:bodyPr/>
          <a:lstStyle/>
          <a:p>
            <a:fld id="{557FD15B-CC99-4642-8DC6-38B74B3E29CD}" type="slidenum">
              <a:rPr lang="en-US"/>
              <a:pPr/>
              <a:t>40</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p:spPr>
        <p:txBody>
          <a:bodyPr/>
          <a:lstStyle/>
          <a:p>
            <a:fld id="{9D83DF4D-06BC-4E99-B8BD-A89D9BFFACBC}" type="slidenum">
              <a:rPr lang="en-US"/>
              <a:pPr/>
              <a:t>41</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p:spPr>
        <p:txBody>
          <a:bodyPr/>
          <a:lstStyle/>
          <a:p>
            <a:fld id="{A76A96FC-6FB2-4784-A6A9-CD48CD0EAC0E}" type="slidenum">
              <a:rPr lang="en-US"/>
              <a:pPr/>
              <a:t>42</a:t>
            </a:fld>
            <a:endParaRPr 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p>
            <a:fld id="{2B067319-7440-4425-AA9D-D687EAB9D818}" type="slidenum">
              <a:rPr lang="en-US"/>
              <a:pPr/>
              <a:t>43</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p:spPr>
        <p:txBody>
          <a:bodyPr/>
          <a:lstStyle/>
          <a:p>
            <a:fld id="{8DABF832-8E15-46CC-8D64-74CC37B6A434}" type="slidenum">
              <a:rPr lang="en-US"/>
              <a:pPr/>
              <a:t>44</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p:spPr>
        <p:txBody>
          <a:bodyPr/>
          <a:lstStyle/>
          <a:p>
            <a:fld id="{DC9DA29F-333C-4403-9074-53FE56069151}" type="slidenum">
              <a:rPr lang="en-US"/>
              <a:pPr/>
              <a:t>45</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p:spPr>
        <p:txBody>
          <a:bodyPr/>
          <a:lstStyle/>
          <a:p>
            <a:fld id="{3BE40F68-C443-4E1F-B855-55165E38D8F0}" type="slidenum">
              <a:rPr lang="en-US"/>
              <a:pPr/>
              <a:t>46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p:spPr>
        <p:txBody>
          <a:bodyPr/>
          <a:lstStyle/>
          <a:p>
            <a:fld id="{B916132B-974B-48E2-86AA-A22FABAE4095}" type="slidenum">
              <a:rPr lang="en-US"/>
              <a:pPr/>
              <a:t>47</a:t>
            </a:fld>
            <a:endParaRPr 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p:spPr>
        <p:txBody>
          <a:bodyPr/>
          <a:lstStyle/>
          <a:p>
            <a:fld id="{060F88E6-BDAC-4F95-8BA8-FD12B6F949F8}" type="slidenum">
              <a:rPr lang="en-US"/>
              <a:pPr/>
              <a:t>48</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88BA6E80-8153-4356-BE9D-4965BDC3909D}" type="slidenum">
              <a:rPr lang="en-US" sz="1200">
                <a:latin typeface="Times New Roman" pitchFamily="18" charset="0"/>
              </a:rPr>
              <a:pPr algn="r" defTabSz="923925" eaLnBrk="0" hangingPunct="0"/>
              <a:t>49</a:t>
            </a:fld>
            <a:endParaRPr lang="en-US" sz="1200">
              <a:latin typeface="Times New Roman" pitchFamily="18" charset="0"/>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BCCF7D2D-2EA6-4A01-9FD2-05761D73384E}" type="slidenum">
              <a:rPr lang="en-US"/>
              <a:pPr/>
              <a:t>5</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p>
            <a:fld id="{BB272EB7-3054-40E9-89A3-6290EC2118E6}" type="slidenum">
              <a:rPr lang="en-US"/>
              <a:pPr/>
              <a:t>50</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p>
            <a:fld id="{AB1A7B84-BC90-4CB5-9E8D-55E543C05D0F}" type="slidenum">
              <a:rPr lang="en-US"/>
              <a:pPr/>
              <a:t>51</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p>
            <a:fld id="{572CF6B8-5576-419B-ADA9-745830EDE3BF}" type="slidenum">
              <a:rPr lang="en-US"/>
              <a:pPr/>
              <a:t>52</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4CC3E659-4408-4FBB-AD66-780132C62FC5}" type="slidenum">
              <a:rPr lang="en-US" sz="1200">
                <a:latin typeface="Times New Roman" pitchFamily="18" charset="0"/>
              </a:rPr>
              <a:pPr algn="r" defTabSz="923925" eaLnBrk="0" hangingPunct="0"/>
              <a:t>53</a:t>
            </a:fld>
            <a:endParaRPr lang="en-US" sz="1200">
              <a:latin typeface="Times New Roman" pitchFamily="18"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52" tIns="46126" rIns="92252" bIns="46126" anchor="b"/>
          <a:lstStyle/>
          <a:p>
            <a:pPr algn="r" defTabSz="923925" eaLnBrk="0" hangingPunct="0"/>
            <a:fld id="{7C16EEA0-9439-44F1-B540-790D1E9BF378}" type="slidenum">
              <a:rPr lang="en-US" sz="1200">
                <a:latin typeface="Times New Roman" pitchFamily="18" charset="0"/>
              </a:rPr>
              <a:pPr algn="r" defTabSz="923925" eaLnBrk="0" hangingPunct="0"/>
              <a:t>54</a:t>
            </a:fld>
            <a:endParaRPr lang="en-US" sz="1200">
              <a:latin typeface="Times New Roman" pitchFamily="18" charset="0"/>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lIns="92252" tIns="46126" rIns="92252" bIns="46126"/>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p>
            <a:fld id="{829E879E-8560-4D13-9C38-26CD782FB892}" type="slidenum">
              <a:rPr lang="en-US"/>
              <a:pPr/>
              <a:t>55</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C60E4927-337D-49D3-B841-3A00304543E1}" type="slidenum">
              <a:rPr lang="en-US" sz="1200">
                <a:latin typeface="Times New Roman" pitchFamily="18" charset="0"/>
              </a:rPr>
              <a:pPr algn="r" defTabSz="923925" eaLnBrk="0" hangingPunct="0"/>
              <a:t>56</a:t>
            </a:fld>
            <a:endParaRPr lang="en-US" sz="1200">
              <a:latin typeface="Times New Roman" pitchFamily="18"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p:spPr>
        <p:txBody>
          <a:bodyPr/>
          <a:lstStyle/>
          <a:p>
            <a:fld id="{C7202238-9485-43DC-B4C7-43CCB798C54B}" type="slidenum">
              <a:rPr lang="en-US"/>
              <a:pPr/>
              <a:t>57</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A09AB015-E771-4174-A903-4474A121DD36}" type="slidenum">
              <a:rPr lang="en-US">
                <a:solidFill>
                  <a:prstClr val="black"/>
                </a:solidFill>
              </a:rPr>
              <a:pPr/>
              <a:t>58</a:t>
            </a:fld>
            <a:endParaRPr lang="en-US">
              <a:solidFill>
                <a:prstClr val="black"/>
              </a:solidFill>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1BD40575-F9D6-404E-B7D6-C4FFF8997431}" type="slidenum">
              <a:rPr lang="en-US" sz="1200">
                <a:latin typeface="Times New Roman" pitchFamily="18" charset="0"/>
              </a:rPr>
              <a:pPr algn="r" defTabSz="923925" eaLnBrk="0" hangingPunct="0"/>
              <a:t>59</a:t>
            </a:fld>
            <a:endParaRPr lang="en-US" sz="1200">
              <a:latin typeface="Times New Roman" pitchFamily="18"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0DC788AA-70D9-4885-8D05-6FEE3B134CC0}" type="slidenum">
              <a:rPr lang="en-US"/>
              <a:pPr/>
              <a:t>6</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p>
            <a:fld id="{405E3171-1869-4204-A01E-E58DAD687DE5}" type="slidenum">
              <a:rPr lang="en-US"/>
              <a:pPr/>
              <a:t>60</a:t>
            </a:fld>
            <a:endParaRPr lang="en-U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a:ln/>
        </p:spPr>
      </p:sp>
      <p:sp>
        <p:nvSpPr>
          <p:cNvPr id="140290" name="Notes Placeholder 2"/>
          <p:cNvSpPr>
            <a:spLocks noGrp="1"/>
          </p:cNvSpPr>
          <p:nvPr>
            <p:ph type="body" idx="1"/>
          </p:nvPr>
        </p:nvSpPr>
        <p:spPr/>
        <p:txBody>
          <a:bodyPr/>
          <a:lstStyle/>
          <a:p>
            <a:endParaRPr lang="en-US" smtClean="0"/>
          </a:p>
        </p:txBody>
      </p:sp>
      <p:sp>
        <p:nvSpPr>
          <p:cNvPr id="140291" name="Slide Number Placeholder 3"/>
          <p:cNvSpPr>
            <a:spLocks noGrp="1"/>
          </p:cNvSpPr>
          <p:nvPr>
            <p:ph type="sldNum" sz="quarter" idx="5"/>
          </p:nvPr>
        </p:nvSpPr>
        <p:spPr>
          <a:noFill/>
        </p:spPr>
        <p:txBody>
          <a:bodyPr/>
          <a:lstStyle/>
          <a:p>
            <a:fld id="{F32D0811-E43D-418F-93BF-B066AD016295}" type="slidenum">
              <a:rPr lang="en-US"/>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a:ln/>
        </p:spPr>
      </p:sp>
      <p:sp>
        <p:nvSpPr>
          <p:cNvPr id="142338" name="Notes Placeholder 2"/>
          <p:cNvSpPr>
            <a:spLocks noGrp="1"/>
          </p:cNvSpPr>
          <p:nvPr>
            <p:ph type="body" idx="1"/>
          </p:nvPr>
        </p:nvSpPr>
        <p:spPr/>
        <p:txBody>
          <a:bodyPr/>
          <a:lstStyle/>
          <a:p>
            <a:endParaRPr lang="en-US" smtClean="0"/>
          </a:p>
        </p:txBody>
      </p:sp>
      <p:sp>
        <p:nvSpPr>
          <p:cNvPr id="142339" name="Slide Number Placeholder 3"/>
          <p:cNvSpPr>
            <a:spLocks noGrp="1"/>
          </p:cNvSpPr>
          <p:nvPr>
            <p:ph type="sldNum" sz="quarter" idx="5"/>
          </p:nvPr>
        </p:nvSpPr>
        <p:spPr>
          <a:noFill/>
        </p:spPr>
        <p:txBody>
          <a:bodyPr/>
          <a:lstStyle/>
          <a:p>
            <a:fld id="{81CDDD89-8955-47A4-B5D7-1D8212A23163}" type="slidenum">
              <a:rPr lang="en-US"/>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a:ln/>
        </p:spPr>
      </p:sp>
      <p:sp>
        <p:nvSpPr>
          <p:cNvPr id="144386" name="Notes Placeholder 2"/>
          <p:cNvSpPr>
            <a:spLocks noGrp="1"/>
          </p:cNvSpPr>
          <p:nvPr>
            <p:ph type="body" idx="1"/>
          </p:nvPr>
        </p:nvSpPr>
        <p:spPr/>
        <p:txBody>
          <a:bodyPr/>
          <a:lstStyle/>
          <a:p>
            <a:endParaRPr lang="en-US" smtClean="0"/>
          </a:p>
        </p:txBody>
      </p:sp>
      <p:sp>
        <p:nvSpPr>
          <p:cNvPr id="144387" name="Slide Number Placeholder 3"/>
          <p:cNvSpPr>
            <a:spLocks noGrp="1"/>
          </p:cNvSpPr>
          <p:nvPr>
            <p:ph type="sldNum" sz="quarter" idx="5"/>
          </p:nvPr>
        </p:nvSpPr>
        <p:spPr>
          <a:noFill/>
        </p:spPr>
        <p:txBody>
          <a:bodyPr/>
          <a:lstStyle/>
          <a:p>
            <a:fld id="{E8F7C67E-95C2-4931-B390-FEFDF1305752}" type="slidenum">
              <a:rPr lang="en-US"/>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p:txBody>
          <a:bodyPr/>
          <a:lstStyle/>
          <a:p>
            <a:endParaRPr lang="en-US" smtClean="0"/>
          </a:p>
        </p:txBody>
      </p:sp>
      <p:sp>
        <p:nvSpPr>
          <p:cNvPr id="146435" name="Slide Number Placeholder 3"/>
          <p:cNvSpPr>
            <a:spLocks noGrp="1"/>
          </p:cNvSpPr>
          <p:nvPr>
            <p:ph type="sldNum" sz="quarter" idx="5"/>
          </p:nvPr>
        </p:nvSpPr>
        <p:spPr>
          <a:noFill/>
        </p:spPr>
        <p:txBody>
          <a:bodyPr/>
          <a:lstStyle/>
          <a:p>
            <a:fld id="{8A6D1BAD-64D0-46ED-832D-C6E17C674D47}" type="slidenum">
              <a:rPr lang="en-US"/>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a:ln/>
        </p:spPr>
      </p:sp>
      <p:sp>
        <p:nvSpPr>
          <p:cNvPr id="149506" name="Notes Placeholder 2"/>
          <p:cNvSpPr>
            <a:spLocks noGrp="1"/>
          </p:cNvSpPr>
          <p:nvPr>
            <p:ph type="body" idx="1"/>
          </p:nvPr>
        </p:nvSpPr>
        <p:spPr/>
        <p:txBody>
          <a:bodyPr/>
          <a:lstStyle/>
          <a:p>
            <a:endParaRPr lang="en-US" smtClean="0"/>
          </a:p>
        </p:txBody>
      </p:sp>
      <p:sp>
        <p:nvSpPr>
          <p:cNvPr id="149507" name="Slide Number Placeholder 3"/>
          <p:cNvSpPr>
            <a:spLocks noGrp="1"/>
          </p:cNvSpPr>
          <p:nvPr>
            <p:ph type="sldNum" sz="quarter" idx="5"/>
          </p:nvPr>
        </p:nvSpPr>
        <p:spPr>
          <a:noFill/>
        </p:spPr>
        <p:txBody>
          <a:bodyPr/>
          <a:lstStyle/>
          <a:p>
            <a:fld id="{63888EAE-9C75-4AC6-97D0-1833F39C1E4F}" type="slidenum">
              <a:rPr lang="en-US"/>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p:txBody>
          <a:bodyPr/>
          <a:lstStyle/>
          <a:p>
            <a:endParaRPr lang="en-US" smtClean="0"/>
          </a:p>
        </p:txBody>
      </p:sp>
      <p:sp>
        <p:nvSpPr>
          <p:cNvPr id="151555" name="Slide Number Placeholder 3"/>
          <p:cNvSpPr>
            <a:spLocks noGrp="1"/>
          </p:cNvSpPr>
          <p:nvPr>
            <p:ph type="sldNum" sz="quarter" idx="5"/>
          </p:nvPr>
        </p:nvSpPr>
        <p:spPr>
          <a:noFill/>
        </p:spPr>
        <p:txBody>
          <a:bodyPr/>
          <a:lstStyle/>
          <a:p>
            <a:fld id="{ACB26F6A-3C1B-4D75-98A8-084F14091D08}" type="slidenum">
              <a:rPr lang="en-US"/>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p:txBody>
          <a:bodyPr/>
          <a:lstStyle/>
          <a:p>
            <a:endParaRPr lang="en-US" smtClean="0"/>
          </a:p>
        </p:txBody>
      </p:sp>
      <p:sp>
        <p:nvSpPr>
          <p:cNvPr id="153603" name="Slide Number Placeholder 3"/>
          <p:cNvSpPr>
            <a:spLocks noGrp="1"/>
          </p:cNvSpPr>
          <p:nvPr>
            <p:ph type="sldNum" sz="quarter" idx="5"/>
          </p:nvPr>
        </p:nvSpPr>
        <p:spPr>
          <a:noFill/>
        </p:spPr>
        <p:txBody>
          <a:bodyPr/>
          <a:lstStyle/>
          <a:p>
            <a:fld id="{AF714171-ABD5-4BDC-B3C9-07598E4DC6C2}" type="slidenum">
              <a:rPr lang="en-US"/>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p:txBody>
          <a:bodyPr/>
          <a:lstStyle/>
          <a:p>
            <a:endParaRPr lang="en-US" smtClean="0"/>
          </a:p>
        </p:txBody>
      </p:sp>
      <p:sp>
        <p:nvSpPr>
          <p:cNvPr id="155651" name="Slide Number Placeholder 3"/>
          <p:cNvSpPr>
            <a:spLocks noGrp="1"/>
          </p:cNvSpPr>
          <p:nvPr>
            <p:ph type="sldNum" sz="quarter" idx="5"/>
          </p:nvPr>
        </p:nvSpPr>
        <p:spPr>
          <a:noFill/>
        </p:spPr>
        <p:txBody>
          <a:bodyPr/>
          <a:lstStyle/>
          <a:p>
            <a:fld id="{CDB95A03-A8DF-4F30-9837-C4416D489DB2}" type="slidenum">
              <a:rPr lang="en-US"/>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a:ln/>
        </p:spPr>
      </p:sp>
      <p:sp>
        <p:nvSpPr>
          <p:cNvPr id="157698" name="Notes Placeholder 2"/>
          <p:cNvSpPr>
            <a:spLocks noGrp="1"/>
          </p:cNvSpPr>
          <p:nvPr>
            <p:ph type="body" idx="1"/>
          </p:nvPr>
        </p:nvSpPr>
        <p:spPr/>
        <p:txBody>
          <a:bodyPr/>
          <a:lstStyle/>
          <a:p>
            <a:endParaRPr lang="en-US" smtClean="0"/>
          </a:p>
        </p:txBody>
      </p:sp>
      <p:sp>
        <p:nvSpPr>
          <p:cNvPr id="157699" name="Slide Number Placeholder 3"/>
          <p:cNvSpPr>
            <a:spLocks noGrp="1"/>
          </p:cNvSpPr>
          <p:nvPr>
            <p:ph type="sldNum" sz="quarter" idx="5"/>
          </p:nvPr>
        </p:nvSpPr>
        <p:spPr>
          <a:noFill/>
        </p:spPr>
        <p:txBody>
          <a:bodyPr/>
          <a:lstStyle/>
          <a:p>
            <a:fld id="{A3011A56-364E-49DC-A8CC-AD023D7ED92A}" type="slidenum">
              <a:rPr lang="en-US"/>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E2A35191-4F07-4FE9-896E-8930AF6B4F89}" type="slidenum">
              <a:rPr lang="en-US"/>
              <a:pPr/>
              <a:t>7</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a:ln/>
        </p:spPr>
      </p:sp>
      <p:sp>
        <p:nvSpPr>
          <p:cNvPr id="159746" name="Notes Placeholder 2"/>
          <p:cNvSpPr>
            <a:spLocks noGrp="1"/>
          </p:cNvSpPr>
          <p:nvPr>
            <p:ph type="body" idx="1"/>
          </p:nvPr>
        </p:nvSpPr>
        <p:spPr/>
        <p:txBody>
          <a:bodyPr/>
          <a:lstStyle/>
          <a:p>
            <a:endParaRPr lang="en-US" smtClean="0"/>
          </a:p>
        </p:txBody>
      </p:sp>
      <p:sp>
        <p:nvSpPr>
          <p:cNvPr id="159747" name="Slide Number Placeholder 3"/>
          <p:cNvSpPr>
            <a:spLocks noGrp="1"/>
          </p:cNvSpPr>
          <p:nvPr>
            <p:ph type="sldNum" sz="quarter" idx="5"/>
          </p:nvPr>
        </p:nvSpPr>
        <p:spPr>
          <a:noFill/>
        </p:spPr>
        <p:txBody>
          <a:bodyPr/>
          <a:lstStyle/>
          <a:p>
            <a:fld id="{54328A8B-CB07-4B59-A183-832FF564AFA4}" type="slidenum">
              <a:rPr lang="en-US"/>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p:cNvSpPr>
          <p:nvPr>
            <p:ph type="sldImg"/>
          </p:nvPr>
        </p:nvSpPr>
        <p:spPr>
          <a:ln/>
        </p:spPr>
      </p:sp>
      <p:sp>
        <p:nvSpPr>
          <p:cNvPr id="161794" name="Notes Placeholder 2"/>
          <p:cNvSpPr>
            <a:spLocks noGrp="1"/>
          </p:cNvSpPr>
          <p:nvPr>
            <p:ph type="body" idx="1"/>
          </p:nvPr>
        </p:nvSpPr>
        <p:spPr/>
        <p:txBody>
          <a:bodyPr/>
          <a:lstStyle/>
          <a:p>
            <a:endParaRPr lang="en-US" smtClean="0"/>
          </a:p>
        </p:txBody>
      </p:sp>
      <p:sp>
        <p:nvSpPr>
          <p:cNvPr id="161795" name="Slide Number Placeholder 3"/>
          <p:cNvSpPr>
            <a:spLocks noGrp="1"/>
          </p:cNvSpPr>
          <p:nvPr>
            <p:ph type="sldNum" sz="quarter" idx="5"/>
          </p:nvPr>
        </p:nvSpPr>
        <p:spPr>
          <a:noFill/>
        </p:spPr>
        <p:txBody>
          <a:bodyPr/>
          <a:lstStyle/>
          <a:p>
            <a:fld id="{D5F3D880-BD9E-421C-8D43-C823CE47679D}" type="slidenum">
              <a:rPr lang="en-US"/>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a:ln/>
        </p:spPr>
      </p:sp>
      <p:sp>
        <p:nvSpPr>
          <p:cNvPr id="163842" name="Notes Placeholder 2"/>
          <p:cNvSpPr>
            <a:spLocks noGrp="1"/>
          </p:cNvSpPr>
          <p:nvPr>
            <p:ph type="body" idx="1"/>
          </p:nvPr>
        </p:nvSpPr>
        <p:spPr/>
        <p:txBody>
          <a:bodyPr/>
          <a:lstStyle/>
          <a:p>
            <a:endParaRPr lang="en-US" smtClean="0"/>
          </a:p>
        </p:txBody>
      </p:sp>
      <p:sp>
        <p:nvSpPr>
          <p:cNvPr id="163843" name="Slide Number Placeholder 3"/>
          <p:cNvSpPr>
            <a:spLocks noGrp="1"/>
          </p:cNvSpPr>
          <p:nvPr>
            <p:ph type="sldNum" sz="quarter" idx="5"/>
          </p:nvPr>
        </p:nvSpPr>
        <p:spPr>
          <a:noFill/>
        </p:spPr>
        <p:txBody>
          <a:bodyPr/>
          <a:lstStyle/>
          <a:p>
            <a:fld id="{8442F074-ECA7-4F12-8227-C5DDA1E56113}" type="slidenum">
              <a:rPr lang="en-US"/>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p:cNvSpPr>
          <p:nvPr>
            <p:ph type="sldImg"/>
          </p:nvPr>
        </p:nvSpPr>
        <p:spPr>
          <a:ln/>
        </p:spPr>
      </p:sp>
      <p:sp>
        <p:nvSpPr>
          <p:cNvPr id="165890" name="Notes Placeholder 2"/>
          <p:cNvSpPr>
            <a:spLocks noGrp="1"/>
          </p:cNvSpPr>
          <p:nvPr>
            <p:ph type="body" idx="1"/>
          </p:nvPr>
        </p:nvSpPr>
        <p:spPr/>
        <p:txBody>
          <a:bodyPr/>
          <a:lstStyle/>
          <a:p>
            <a:endParaRPr lang="en-US" smtClean="0"/>
          </a:p>
        </p:txBody>
      </p:sp>
      <p:sp>
        <p:nvSpPr>
          <p:cNvPr id="165891" name="Slide Number Placeholder 3"/>
          <p:cNvSpPr>
            <a:spLocks noGrp="1"/>
          </p:cNvSpPr>
          <p:nvPr>
            <p:ph type="sldNum" sz="quarter" idx="5"/>
          </p:nvPr>
        </p:nvSpPr>
        <p:spPr>
          <a:noFill/>
        </p:spPr>
        <p:txBody>
          <a:bodyPr/>
          <a:lstStyle/>
          <a:p>
            <a:fld id="{EA3EFA41-196E-482A-B65D-3EB6DBC3CEF4}" type="slidenum">
              <a:rPr lang="en-US"/>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p:cNvSpPr>
          <p:nvPr>
            <p:ph type="sldImg"/>
          </p:nvPr>
        </p:nvSpPr>
        <p:spPr>
          <a:ln/>
        </p:spPr>
      </p:sp>
      <p:sp>
        <p:nvSpPr>
          <p:cNvPr id="167938" name="Notes Placeholder 2"/>
          <p:cNvSpPr>
            <a:spLocks noGrp="1"/>
          </p:cNvSpPr>
          <p:nvPr>
            <p:ph type="body" idx="1"/>
          </p:nvPr>
        </p:nvSpPr>
        <p:spPr/>
        <p:txBody>
          <a:bodyPr/>
          <a:lstStyle/>
          <a:p>
            <a:endParaRPr lang="en-US" smtClean="0"/>
          </a:p>
        </p:txBody>
      </p:sp>
      <p:sp>
        <p:nvSpPr>
          <p:cNvPr id="167939" name="Slide Number Placeholder 3"/>
          <p:cNvSpPr>
            <a:spLocks noGrp="1"/>
          </p:cNvSpPr>
          <p:nvPr>
            <p:ph type="sldNum" sz="quarter" idx="5"/>
          </p:nvPr>
        </p:nvSpPr>
        <p:spPr>
          <a:noFill/>
        </p:spPr>
        <p:txBody>
          <a:bodyPr/>
          <a:lstStyle/>
          <a:p>
            <a:fld id="{CDA7C804-89A0-4FCC-ABD1-68CE5B0B61DB}" type="slidenum">
              <a:rPr lang="en-US"/>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85CD4C21-A4CE-4E18-B101-9C8FAA6F7B0E}" type="slidenum">
              <a:rPr lang="en-US" sz="1200">
                <a:latin typeface="Times New Roman" pitchFamily="18" charset="0"/>
              </a:rPr>
              <a:pPr algn="r" defTabSz="923925" eaLnBrk="0" hangingPunct="0"/>
              <a:t>75</a:t>
            </a:fld>
            <a:endParaRPr lang="en-US" sz="1200">
              <a:latin typeface="Times New Roman" pitchFamily="18"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p:spPr>
        <p:txBody>
          <a:bodyPr/>
          <a:lstStyle/>
          <a:p>
            <a:fld id="{42B7D4AF-67DE-4A73-A1A5-6FC62D834932}" type="slidenum">
              <a:rPr lang="en-US"/>
              <a:pPr/>
              <a:t>76</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p>
            <a:fld id="{AFC0DF03-5309-4061-935E-63F81A4CD3A9}" type="slidenum">
              <a:rPr lang="en-US"/>
              <a:pPr/>
              <a:t>77</a:t>
            </a:fld>
            <a:endParaRPr 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p:spPr>
        <p:txBody>
          <a:bodyPr/>
          <a:lstStyle/>
          <a:p>
            <a:fld id="{98C30B43-B5F7-4A02-AFE4-C02A256953A0}" type="slidenum">
              <a:rPr lang="en-US"/>
              <a:pPr/>
              <a:t>78</a:t>
            </a:fld>
            <a:endParaRPr 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p:spPr>
        <p:txBody>
          <a:bodyPr/>
          <a:lstStyle/>
          <a:p>
            <a:fld id="{D2EB46DA-1BBA-4E31-BB89-87485647F296}" type="slidenum">
              <a:rPr lang="en-US"/>
              <a:pPr/>
              <a:t>79</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p>
            <a:fld id="{F1860A4B-C7EA-4F33-982D-C21525D12D55}" type="slidenum">
              <a:rPr lang="en-US"/>
              <a:pPr/>
              <a:t>8</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84E09563-017A-4F31-A02E-32FDC7C6B0BA}" type="slidenum">
              <a:rPr lang="en-US"/>
              <a:pPr/>
              <a:t>80</a:t>
            </a:fld>
            <a:endParaRPr 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p:spPr>
        <p:txBody>
          <a:bodyPr/>
          <a:lstStyle/>
          <a:p>
            <a:fld id="{BCE5A412-25CF-42C0-88ED-06C2726001FC}" type="slidenum">
              <a:rPr lang="en-US"/>
              <a:pPr/>
              <a:t>81</a:t>
            </a:fld>
            <a:endParaRPr lang="en-U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p:spPr>
        <p:txBody>
          <a:bodyPr/>
          <a:lstStyle/>
          <a:p>
            <a:fld id="{777891F6-94FB-4BF7-BF3C-D68F1D69D76F}" type="slidenum">
              <a:rPr lang="en-US"/>
              <a:pPr/>
              <a:t>82</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p:spPr>
        <p:txBody>
          <a:bodyPr/>
          <a:lstStyle/>
          <a:p>
            <a:fld id="{F975AD7C-46B6-4F74-AE05-7F8FE9A1C05C}" type="slidenum">
              <a:rPr lang="en-US"/>
              <a:pPr/>
              <a:t>83</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p:spPr>
        <p:txBody>
          <a:bodyPr/>
          <a:lstStyle/>
          <a:p>
            <a:fld id="{0E87113C-9B6B-440D-9A7A-D388068E69DA}" type="slidenum">
              <a:rPr lang="en-US"/>
              <a:pPr/>
              <a:t>84</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p:spPr>
        <p:txBody>
          <a:bodyPr/>
          <a:lstStyle/>
          <a:p>
            <a:fld id="{D482871F-EBD9-4529-9FAE-8501FD957586}" type="slidenum">
              <a:rPr lang="en-US"/>
              <a:pPr/>
              <a:t>85</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p:spPr>
        <p:txBody>
          <a:bodyPr/>
          <a:lstStyle/>
          <a:p>
            <a:fld id="{F33DBF70-D8BA-4B5F-8BB4-B65BE81302D9}" type="slidenum">
              <a:rPr lang="en-US"/>
              <a:pPr/>
              <a:t>86</a:t>
            </a:fld>
            <a:endParaRPr 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p:spPr>
        <p:txBody>
          <a:bodyPr/>
          <a:lstStyle/>
          <a:p>
            <a:fld id="{E38460BE-065F-41BC-A833-F4C7D91E33C6}" type="slidenum">
              <a:rPr lang="en-US"/>
              <a:pPr/>
              <a:t>87</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p>
            <a:fld id="{2F2A48E1-C0AC-498C-A03D-FF17920B9956}" type="slidenum">
              <a:rPr lang="en-US"/>
              <a:pPr/>
              <a:t>88</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p:spPr>
        <p:txBody>
          <a:bodyPr/>
          <a:lstStyle/>
          <a:p>
            <a:fld id="{8051564A-B3D8-48D9-BCF0-B361BF5759BB}" type="slidenum">
              <a:rPr lang="en-US"/>
              <a:pPr/>
              <a:t>89</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fld id="{1D1FDCFF-E3E7-4389-9265-9295D7FF6B58}" type="slidenum">
              <a:rPr lang="en-US"/>
              <a:pPr/>
              <a:t>9</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705EB656-01DD-46C0-B05B-4831C2401E4A}" type="slidenum">
              <a:rPr lang="en-US" sz="1200">
                <a:latin typeface="Times New Roman" pitchFamily="18" charset="0"/>
              </a:rPr>
              <a:pPr algn="r" defTabSz="923925" eaLnBrk="0" hangingPunct="0"/>
              <a:t>90</a:t>
            </a:fld>
            <a:endParaRPr lang="en-US" sz="1200">
              <a:latin typeface="Times New Roman" pitchFamily="18"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p:spPr>
        <p:txBody>
          <a:bodyPr/>
          <a:lstStyle/>
          <a:p>
            <a:fld id="{19C6264C-C811-4833-8AC5-645976D9AB25}" type="slidenum">
              <a:rPr lang="en-US"/>
              <a:pPr/>
              <a:t>91</a:t>
            </a:fld>
            <a:endParaRPr lang="en-US"/>
          </a:p>
        </p:txBody>
      </p:sp>
      <p:sp>
        <p:nvSpPr>
          <p:cNvPr id="202754" name="Rectangle 2"/>
          <p:cNvSpPr>
            <a:spLocks noGrp="1" noRot="1" noChangeAspect="1" noChangeArrowheads="1" noTextEdit="1"/>
          </p:cNvSpPr>
          <p:nvPr>
            <p:ph type="sldImg"/>
          </p:nvPr>
        </p:nvSpPr>
        <p:spPr>
          <a:xfrm>
            <a:off x="1158875" y="693738"/>
            <a:ext cx="4616450" cy="3462337"/>
          </a:xfrm>
          <a:ln/>
        </p:spPr>
      </p:sp>
      <p:sp>
        <p:nvSpPr>
          <p:cNvPr id="202755"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p:spPr>
        <p:txBody>
          <a:bodyPr/>
          <a:lstStyle/>
          <a:p>
            <a:fld id="{81A82D16-75DE-43B0-8AA2-53CB4E641DE2}" type="slidenum">
              <a:rPr lang="en-US"/>
              <a:pPr/>
              <a:t>92</a:t>
            </a:fld>
            <a:endParaRPr lang="en-US"/>
          </a:p>
        </p:txBody>
      </p:sp>
      <p:sp>
        <p:nvSpPr>
          <p:cNvPr id="204802" name="Rectangle 2"/>
          <p:cNvSpPr>
            <a:spLocks noGrp="1" noRot="1" noChangeAspect="1" noChangeArrowheads="1" noTextEdit="1"/>
          </p:cNvSpPr>
          <p:nvPr>
            <p:ph type="sldImg"/>
          </p:nvPr>
        </p:nvSpPr>
        <p:spPr>
          <a:xfrm>
            <a:off x="1158875" y="693738"/>
            <a:ext cx="4616450" cy="3462337"/>
          </a:xfrm>
          <a:ln/>
        </p:spPr>
      </p:sp>
      <p:sp>
        <p:nvSpPr>
          <p:cNvPr id="204803"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p:spPr>
        <p:txBody>
          <a:bodyPr/>
          <a:lstStyle/>
          <a:p>
            <a:fld id="{150B1683-7279-4603-9DB4-74144EF4FAD7}" type="slidenum">
              <a:rPr lang="en-US"/>
              <a:pPr/>
              <a:t>93</a:t>
            </a:fld>
            <a:endParaRPr lang="en-US"/>
          </a:p>
        </p:txBody>
      </p:sp>
      <p:sp>
        <p:nvSpPr>
          <p:cNvPr id="206850" name="Rectangle 2"/>
          <p:cNvSpPr>
            <a:spLocks noGrp="1" noRot="1" noChangeAspect="1" noChangeArrowheads="1" noTextEdit="1"/>
          </p:cNvSpPr>
          <p:nvPr>
            <p:ph type="sldImg"/>
          </p:nvPr>
        </p:nvSpPr>
        <p:spPr>
          <a:xfrm>
            <a:off x="1158875" y="693738"/>
            <a:ext cx="4616450" cy="3462337"/>
          </a:xfrm>
          <a:ln/>
        </p:spPr>
      </p:sp>
      <p:sp>
        <p:nvSpPr>
          <p:cNvPr id="206851"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p:spPr>
        <p:txBody>
          <a:bodyPr/>
          <a:lstStyle/>
          <a:p>
            <a:fld id="{3702B5CA-AE51-4955-8BC7-CED637E7E466}" type="slidenum">
              <a:rPr lang="en-US"/>
              <a:pPr/>
              <a:t>94</a:t>
            </a:fld>
            <a:endParaRPr lang="en-US"/>
          </a:p>
        </p:txBody>
      </p:sp>
      <p:sp>
        <p:nvSpPr>
          <p:cNvPr id="208898" name="Rectangle 2"/>
          <p:cNvSpPr>
            <a:spLocks noGrp="1" noRot="1" noChangeAspect="1" noChangeArrowheads="1" noTextEdit="1"/>
          </p:cNvSpPr>
          <p:nvPr>
            <p:ph type="sldImg"/>
          </p:nvPr>
        </p:nvSpPr>
        <p:spPr>
          <a:xfrm>
            <a:off x="1158875" y="693738"/>
            <a:ext cx="4616450" cy="3462337"/>
          </a:xfrm>
          <a:ln/>
        </p:spPr>
      </p:sp>
      <p:sp>
        <p:nvSpPr>
          <p:cNvPr id="208899"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p:txBody>
          <a:bodyPr/>
          <a:lstStyle/>
          <a:p>
            <a:endParaRPr lang="en-US" smtClean="0"/>
          </a:p>
        </p:txBody>
      </p:sp>
      <p:sp>
        <p:nvSpPr>
          <p:cNvPr id="114691" name="Slide Number Placeholder 3"/>
          <p:cNvSpPr>
            <a:spLocks noGrp="1"/>
          </p:cNvSpPr>
          <p:nvPr>
            <p:ph type="sldNum" sz="quarter" idx="5"/>
          </p:nvPr>
        </p:nvSpPr>
        <p:spPr>
          <a:noFill/>
        </p:spPr>
        <p:txBody>
          <a:bodyPr/>
          <a:lstStyle/>
          <a:p>
            <a:fld id="{E228946B-555E-49C6-A5EE-5EFFAA6D3C40}" type="slidenum">
              <a:rPr lang="en-US">
                <a:solidFill>
                  <a:prstClr val="black"/>
                </a:solidFill>
              </a:rPr>
              <a:pPr/>
              <a:t>95</a:t>
            </a:fld>
            <a:endParaRPr lang="en-US">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a:ln/>
        </p:spPr>
      </p:sp>
      <p:sp>
        <p:nvSpPr>
          <p:cNvPr id="116738" name="Notes Placeholder 2"/>
          <p:cNvSpPr>
            <a:spLocks noGrp="1"/>
          </p:cNvSpPr>
          <p:nvPr>
            <p:ph type="body" idx="1"/>
          </p:nvPr>
        </p:nvSpPr>
        <p:spPr/>
        <p:txBody>
          <a:bodyPr/>
          <a:lstStyle/>
          <a:p>
            <a:endParaRPr lang="en-US" smtClean="0"/>
          </a:p>
        </p:txBody>
      </p:sp>
      <p:sp>
        <p:nvSpPr>
          <p:cNvPr id="116739" name="Slide Number Placeholder 3"/>
          <p:cNvSpPr>
            <a:spLocks noGrp="1"/>
          </p:cNvSpPr>
          <p:nvPr>
            <p:ph type="sldNum" sz="quarter" idx="5"/>
          </p:nvPr>
        </p:nvSpPr>
        <p:spPr>
          <a:noFill/>
        </p:spPr>
        <p:txBody>
          <a:bodyPr/>
          <a:lstStyle/>
          <a:p>
            <a:fld id="{348C6D64-2951-487A-B521-2DDC64485A75}" type="slidenum">
              <a:rPr lang="en-US">
                <a:solidFill>
                  <a:prstClr val="black"/>
                </a:solidFill>
              </a:rPr>
              <a:pPr/>
              <a:t>96</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7574F7-A6D7-4CB9-A016-BF1361F85774}" type="slidenum">
              <a:rPr lang="en-US"/>
              <a:pPr>
                <a:defRPr/>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E43D7F-CA43-4A2F-B911-6A531C735F47}" type="slidenum">
              <a:rPr lang="en-US"/>
              <a:pPr>
                <a:defRPr/>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37632E-6154-4035-850B-A09868FE3388}" type="slidenum">
              <a:rPr lang="en-US"/>
              <a:pPr>
                <a:defRPr/>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33D250-2BD6-4359-BA5F-0B9FDCAB05C6}" type="slidenum">
              <a:rPr lang="en-US"/>
              <a:pPr>
                <a:defRPr/>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39DD80-6F92-4F55-B067-F3F12B2AFA5A}" type="slidenum">
              <a:rPr lang="en-US"/>
              <a:pPr>
                <a:defRPr/>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9C981E-332C-4CDC-8E60-DD195E4AC560}" type="slidenum">
              <a:rPr lang="en-US"/>
              <a:pPr>
                <a:defRPr/>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267668-3DCF-4765-8144-BA39FA2BBBCA}" type="slidenum">
              <a:rPr lang="en-US"/>
              <a:pPr>
                <a:defRPr/>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6C6808-783E-4A75-A0AA-BCBBE0D9A708}" type="slidenum">
              <a:rPr lang="en-US"/>
              <a:pPr>
                <a:defRPr/>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E15FD83-2518-4DE9-9EF5-F39C43E03D73}" type="slidenum">
              <a:rPr lang="en-US"/>
              <a:pPr>
                <a:defRPr/>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CB4FBE3-C456-4C55-AF32-BD52242BCAF1}" type="slidenum">
              <a:rPr lang="en-US"/>
              <a:pPr>
                <a:defRPr/>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5A209F-956E-4E2D-9524-739E2F643F26}" type="slidenum">
              <a:rPr lang="en-US"/>
              <a:pPr>
                <a:defRPr/>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5682A2-874F-4C6A-A30D-E5C91725C1FF}" type="slidenum">
              <a:rPr lang="en-US"/>
              <a:pPr>
                <a:defRPr/>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a:defRPr/>
            </a:pPr>
            <a:fld id="{C086F56E-979E-42A5-AE49-E455170CBC9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8.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wmf"/></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50.wmf"/><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wmf"/></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2.emf"/><Relationship Id="rId4" Type="http://schemas.openxmlformats.org/officeDocument/2006/relationships/oleObject" Target="../embeddings/oleObject2.bin"/></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70.emf"/><Relationship Id="rId4" Type="http://schemas.openxmlformats.org/officeDocument/2006/relationships/oleObject" Target="../embeddings/oleObject3.bin"/></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wmf"/></Relationships>
</file>

<file path=ppt/slides/_rels/slide68.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wmf"/></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78.emf"/><Relationship Id="rId4" Type="http://schemas.openxmlformats.org/officeDocument/2006/relationships/oleObject" Target="../embeddings/oleObject4.bin"/></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27.wmf"/></Relationships>
</file>

<file path=ppt/slides/_rels/slide9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3">
            <a:lum contrast="-56000"/>
          </a:blip>
          <a:srcRect/>
          <a:stretch>
            <a:fillRect/>
          </a:stretch>
        </p:blipFill>
        <p:spPr bwMode="auto">
          <a:xfrm>
            <a:off x="0" y="4763"/>
            <a:ext cx="9144000" cy="8072437"/>
          </a:xfrm>
          <a:prstGeom prst="rect">
            <a:avLst/>
          </a:prstGeom>
          <a:noFill/>
          <a:ln w="9525">
            <a:noFill/>
            <a:miter lim="800000"/>
            <a:headEnd/>
            <a:tailEnd/>
          </a:ln>
        </p:spPr>
      </p:pic>
      <p:sp>
        <p:nvSpPr>
          <p:cNvPr id="457731" name="Text Box 3"/>
          <p:cNvSpPr txBox="1">
            <a:spLocks noChangeArrowheads="1"/>
          </p:cNvSpPr>
          <p:nvPr/>
        </p:nvSpPr>
        <p:spPr bwMode="auto">
          <a:xfrm>
            <a:off x="0" y="304800"/>
            <a:ext cx="9144000" cy="1323975"/>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eaLnBrk="0" hangingPunct="0">
              <a:defRPr/>
            </a:pPr>
            <a:r>
              <a:rPr lang="en-US" sz="4000" b="1" dirty="0">
                <a:solidFill>
                  <a:srgbClr val="FFFF00"/>
                </a:solidFill>
              </a:rPr>
              <a:t>Hurricanes and Climate Change:</a:t>
            </a:r>
          </a:p>
          <a:p>
            <a:pPr algn="ctr" eaLnBrk="0" hangingPunct="0">
              <a:defRPr/>
            </a:pPr>
            <a:r>
              <a:rPr lang="en-US" sz="4000" b="1" dirty="0">
                <a:solidFill>
                  <a:srgbClr val="FFFF00"/>
                </a:solidFill>
              </a:rPr>
              <a:t>Expectations versus Observations</a:t>
            </a:r>
            <a:endParaRPr lang="en-US" sz="4000" dirty="0">
              <a:solidFill>
                <a:srgbClr val="FFFF00"/>
              </a:solidFill>
            </a:endParaRPr>
          </a:p>
        </p:txBody>
      </p:sp>
      <p:grpSp>
        <p:nvGrpSpPr>
          <p:cNvPr id="16387" name="Group 6"/>
          <p:cNvGrpSpPr>
            <a:grpSpLocks noChangeAspect="1"/>
          </p:cNvGrpSpPr>
          <p:nvPr/>
        </p:nvGrpSpPr>
        <p:grpSpPr bwMode="auto">
          <a:xfrm>
            <a:off x="7848600" y="5562600"/>
            <a:ext cx="1295400" cy="1295400"/>
            <a:chOff x="918" y="287"/>
            <a:chExt cx="528" cy="527"/>
          </a:xfrm>
        </p:grpSpPr>
        <p:sp>
          <p:nvSpPr>
            <p:cNvPr id="16392" name="Oval 7"/>
            <p:cNvSpPr>
              <a:spLocks noChangeAspect="1" noChangeArrowheads="1"/>
            </p:cNvSpPr>
            <p:nvPr/>
          </p:nvSpPr>
          <p:spPr bwMode="auto">
            <a:xfrm>
              <a:off x="918" y="294"/>
              <a:ext cx="527" cy="512"/>
            </a:xfrm>
            <a:prstGeom prst="ellipse">
              <a:avLst/>
            </a:prstGeom>
            <a:solidFill>
              <a:schemeClr val="bg1"/>
            </a:solidFill>
            <a:ln w="9525">
              <a:noFill/>
              <a:round/>
              <a:headEnd/>
              <a:tailEnd/>
            </a:ln>
          </p:spPr>
          <p:txBody>
            <a:bodyPr wrap="none" anchor="ctr"/>
            <a:lstStyle/>
            <a:p>
              <a:pPr eaLnBrk="0" hangingPunct="0"/>
              <a:endParaRPr lang="en-US"/>
            </a:p>
          </p:txBody>
        </p:sp>
        <p:sp>
          <p:nvSpPr>
            <p:cNvPr id="16393" name="Freeform 8"/>
            <p:cNvSpPr>
              <a:spLocks noChangeAspect="1"/>
            </p:cNvSpPr>
            <p:nvPr/>
          </p:nvSpPr>
          <p:spPr bwMode="auto">
            <a:xfrm>
              <a:off x="919" y="445"/>
              <a:ext cx="527" cy="369"/>
            </a:xfrm>
            <a:custGeom>
              <a:avLst/>
              <a:gdLst>
                <a:gd name="T0" fmla="*/ 63 w 1055"/>
                <a:gd name="T1" fmla="*/ 1 h 739"/>
                <a:gd name="T2" fmla="*/ 64 w 1055"/>
                <a:gd name="T3" fmla="*/ 4 h 739"/>
                <a:gd name="T4" fmla="*/ 65 w 1055"/>
                <a:gd name="T5" fmla="*/ 6 h 739"/>
                <a:gd name="T6" fmla="*/ 65 w 1055"/>
                <a:gd name="T7" fmla="*/ 8 h 739"/>
                <a:gd name="T8" fmla="*/ 65 w 1055"/>
                <a:gd name="T9" fmla="*/ 11 h 739"/>
                <a:gd name="T10" fmla="*/ 65 w 1055"/>
                <a:gd name="T11" fmla="*/ 16 h 739"/>
                <a:gd name="T12" fmla="*/ 63 w 1055"/>
                <a:gd name="T13" fmla="*/ 26 h 739"/>
                <a:gd name="T14" fmla="*/ 58 w 1055"/>
                <a:gd name="T15" fmla="*/ 34 h 739"/>
                <a:gd name="T16" fmla="*/ 51 w 1055"/>
                <a:gd name="T17" fmla="*/ 40 h 739"/>
                <a:gd name="T18" fmla="*/ 42 w 1055"/>
                <a:gd name="T19" fmla="*/ 44 h 739"/>
                <a:gd name="T20" fmla="*/ 33 w 1055"/>
                <a:gd name="T21" fmla="*/ 46 h 739"/>
                <a:gd name="T22" fmla="*/ 23 w 1055"/>
                <a:gd name="T23" fmla="*/ 44 h 739"/>
                <a:gd name="T24" fmla="*/ 14 w 1055"/>
                <a:gd name="T25" fmla="*/ 40 h 739"/>
                <a:gd name="T26" fmla="*/ 7 w 1055"/>
                <a:gd name="T27" fmla="*/ 34 h 739"/>
                <a:gd name="T28" fmla="*/ 2 w 1055"/>
                <a:gd name="T29" fmla="*/ 26 h 739"/>
                <a:gd name="T30" fmla="*/ 0 w 1055"/>
                <a:gd name="T31" fmla="*/ 16 h 739"/>
                <a:gd name="T32" fmla="*/ 0 w 1055"/>
                <a:gd name="T33" fmla="*/ 10 h 739"/>
                <a:gd name="T34" fmla="*/ 0 w 1055"/>
                <a:gd name="T35" fmla="*/ 7 h 739"/>
                <a:gd name="T36" fmla="*/ 1 w 1055"/>
                <a:gd name="T37" fmla="*/ 4 h 739"/>
                <a:gd name="T38" fmla="*/ 2 w 1055"/>
                <a:gd name="T39" fmla="*/ 4 h 739"/>
                <a:gd name="T40" fmla="*/ 4 w 1055"/>
                <a:gd name="T41" fmla="*/ 5 h 739"/>
                <a:gd name="T42" fmla="*/ 6 w 1055"/>
                <a:gd name="T43" fmla="*/ 7 h 739"/>
                <a:gd name="T44" fmla="*/ 8 w 1055"/>
                <a:gd name="T45" fmla="*/ 9 h 739"/>
                <a:gd name="T46" fmla="*/ 12 w 1055"/>
                <a:gd name="T47" fmla="*/ 13 h 739"/>
                <a:gd name="T48" fmla="*/ 18 w 1055"/>
                <a:gd name="T49" fmla="*/ 17 h 739"/>
                <a:gd name="T50" fmla="*/ 25 w 1055"/>
                <a:gd name="T51" fmla="*/ 21 h 739"/>
                <a:gd name="T52" fmla="*/ 32 w 1055"/>
                <a:gd name="T53" fmla="*/ 22 h 739"/>
                <a:gd name="T54" fmla="*/ 30 w 1055"/>
                <a:gd name="T55" fmla="*/ 23 h 739"/>
                <a:gd name="T56" fmla="*/ 26 w 1055"/>
                <a:gd name="T57" fmla="*/ 25 h 739"/>
                <a:gd name="T58" fmla="*/ 22 w 1055"/>
                <a:gd name="T59" fmla="*/ 26 h 739"/>
                <a:gd name="T60" fmla="*/ 23 w 1055"/>
                <a:gd name="T61" fmla="*/ 26 h 739"/>
                <a:gd name="T62" fmla="*/ 24 w 1055"/>
                <a:gd name="T63" fmla="*/ 27 h 739"/>
                <a:gd name="T64" fmla="*/ 27 w 1055"/>
                <a:gd name="T65" fmla="*/ 27 h 739"/>
                <a:gd name="T66" fmla="*/ 32 w 1055"/>
                <a:gd name="T67" fmla="*/ 26 h 739"/>
                <a:gd name="T68" fmla="*/ 38 w 1055"/>
                <a:gd name="T69" fmla="*/ 23 h 739"/>
                <a:gd name="T70" fmla="*/ 43 w 1055"/>
                <a:gd name="T71" fmla="*/ 21 h 739"/>
                <a:gd name="T72" fmla="*/ 47 w 1055"/>
                <a:gd name="T73" fmla="*/ 20 h 739"/>
                <a:gd name="T74" fmla="*/ 47 w 1055"/>
                <a:gd name="T75" fmla="*/ 20 h 739"/>
                <a:gd name="T76" fmla="*/ 43 w 1055"/>
                <a:gd name="T77" fmla="*/ 19 h 739"/>
                <a:gd name="T78" fmla="*/ 41 w 1055"/>
                <a:gd name="T79" fmla="*/ 19 h 739"/>
                <a:gd name="T80" fmla="*/ 44 w 1055"/>
                <a:gd name="T81" fmla="*/ 17 h 739"/>
                <a:gd name="T82" fmla="*/ 50 w 1055"/>
                <a:gd name="T83" fmla="*/ 13 h 739"/>
                <a:gd name="T84" fmla="*/ 55 w 1055"/>
                <a:gd name="T85" fmla="*/ 8 h 739"/>
                <a:gd name="T86" fmla="*/ 60 w 1055"/>
                <a:gd name="T87" fmla="*/ 4 h 739"/>
                <a:gd name="T88" fmla="*/ 62 w 1055"/>
                <a:gd name="T89" fmla="*/ 0 h 7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55"/>
                <a:gd name="T136" fmla="*/ 0 h 739"/>
                <a:gd name="T137" fmla="*/ 1055 w 1055"/>
                <a:gd name="T138" fmla="*/ 739 h 7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55" h="739">
                  <a:moveTo>
                    <a:pt x="1011" y="0"/>
                  </a:moveTo>
                  <a:lnTo>
                    <a:pt x="1016" y="12"/>
                  </a:lnTo>
                  <a:lnTo>
                    <a:pt x="1021" y="25"/>
                  </a:lnTo>
                  <a:lnTo>
                    <a:pt x="1026" y="38"/>
                  </a:lnTo>
                  <a:lnTo>
                    <a:pt x="1030" y="51"/>
                  </a:lnTo>
                  <a:lnTo>
                    <a:pt x="1033" y="64"/>
                  </a:lnTo>
                  <a:lnTo>
                    <a:pt x="1037" y="77"/>
                  </a:lnTo>
                  <a:lnTo>
                    <a:pt x="1041" y="89"/>
                  </a:lnTo>
                  <a:lnTo>
                    <a:pt x="1044" y="102"/>
                  </a:lnTo>
                  <a:lnTo>
                    <a:pt x="1046" y="116"/>
                  </a:lnTo>
                  <a:lnTo>
                    <a:pt x="1048" y="129"/>
                  </a:lnTo>
                  <a:lnTo>
                    <a:pt x="1050" y="143"/>
                  </a:lnTo>
                  <a:lnTo>
                    <a:pt x="1051" y="156"/>
                  </a:lnTo>
                  <a:lnTo>
                    <a:pt x="1054" y="170"/>
                  </a:lnTo>
                  <a:lnTo>
                    <a:pt x="1054" y="184"/>
                  </a:lnTo>
                  <a:lnTo>
                    <a:pt x="1055" y="198"/>
                  </a:lnTo>
                  <a:lnTo>
                    <a:pt x="1055" y="212"/>
                  </a:lnTo>
                  <a:lnTo>
                    <a:pt x="1051" y="266"/>
                  </a:lnTo>
                  <a:lnTo>
                    <a:pt x="1044" y="318"/>
                  </a:lnTo>
                  <a:lnTo>
                    <a:pt x="1031" y="369"/>
                  </a:lnTo>
                  <a:lnTo>
                    <a:pt x="1014" y="417"/>
                  </a:lnTo>
                  <a:lnTo>
                    <a:pt x="991" y="463"/>
                  </a:lnTo>
                  <a:lnTo>
                    <a:pt x="964" y="506"/>
                  </a:lnTo>
                  <a:lnTo>
                    <a:pt x="934" y="547"/>
                  </a:lnTo>
                  <a:lnTo>
                    <a:pt x="901" y="585"/>
                  </a:lnTo>
                  <a:lnTo>
                    <a:pt x="863" y="618"/>
                  </a:lnTo>
                  <a:lnTo>
                    <a:pt x="822" y="648"/>
                  </a:lnTo>
                  <a:lnTo>
                    <a:pt x="779" y="675"/>
                  </a:lnTo>
                  <a:lnTo>
                    <a:pt x="733" y="698"/>
                  </a:lnTo>
                  <a:lnTo>
                    <a:pt x="685" y="715"/>
                  </a:lnTo>
                  <a:lnTo>
                    <a:pt x="634" y="728"/>
                  </a:lnTo>
                  <a:lnTo>
                    <a:pt x="582" y="735"/>
                  </a:lnTo>
                  <a:lnTo>
                    <a:pt x="528" y="739"/>
                  </a:lnTo>
                  <a:lnTo>
                    <a:pt x="474" y="735"/>
                  </a:lnTo>
                  <a:lnTo>
                    <a:pt x="422" y="728"/>
                  </a:lnTo>
                  <a:lnTo>
                    <a:pt x="371" y="715"/>
                  </a:lnTo>
                  <a:lnTo>
                    <a:pt x="323" y="698"/>
                  </a:lnTo>
                  <a:lnTo>
                    <a:pt x="276" y="675"/>
                  </a:lnTo>
                  <a:lnTo>
                    <a:pt x="233" y="648"/>
                  </a:lnTo>
                  <a:lnTo>
                    <a:pt x="193" y="618"/>
                  </a:lnTo>
                  <a:lnTo>
                    <a:pt x="155" y="585"/>
                  </a:lnTo>
                  <a:lnTo>
                    <a:pt x="121" y="547"/>
                  </a:lnTo>
                  <a:lnTo>
                    <a:pt x="90" y="506"/>
                  </a:lnTo>
                  <a:lnTo>
                    <a:pt x="64" y="463"/>
                  </a:lnTo>
                  <a:lnTo>
                    <a:pt x="42" y="417"/>
                  </a:lnTo>
                  <a:lnTo>
                    <a:pt x="24" y="369"/>
                  </a:lnTo>
                  <a:lnTo>
                    <a:pt x="11" y="318"/>
                  </a:lnTo>
                  <a:lnTo>
                    <a:pt x="3" y="266"/>
                  </a:lnTo>
                  <a:lnTo>
                    <a:pt x="0" y="212"/>
                  </a:lnTo>
                  <a:lnTo>
                    <a:pt x="0" y="193"/>
                  </a:lnTo>
                  <a:lnTo>
                    <a:pt x="1" y="173"/>
                  </a:lnTo>
                  <a:lnTo>
                    <a:pt x="3" y="155"/>
                  </a:lnTo>
                  <a:lnTo>
                    <a:pt x="6" y="137"/>
                  </a:lnTo>
                  <a:lnTo>
                    <a:pt x="9" y="118"/>
                  </a:lnTo>
                  <a:lnTo>
                    <a:pt x="12" y="100"/>
                  </a:lnTo>
                  <a:lnTo>
                    <a:pt x="16" y="82"/>
                  </a:lnTo>
                  <a:lnTo>
                    <a:pt x="22" y="65"/>
                  </a:lnTo>
                  <a:lnTo>
                    <a:pt x="24" y="65"/>
                  </a:lnTo>
                  <a:lnTo>
                    <a:pt x="28" y="67"/>
                  </a:lnTo>
                  <a:lnTo>
                    <a:pt x="37" y="70"/>
                  </a:lnTo>
                  <a:lnTo>
                    <a:pt x="47" y="74"/>
                  </a:lnTo>
                  <a:lnTo>
                    <a:pt x="59" y="81"/>
                  </a:lnTo>
                  <a:lnTo>
                    <a:pt x="74" y="89"/>
                  </a:lnTo>
                  <a:lnTo>
                    <a:pt x="89" y="100"/>
                  </a:lnTo>
                  <a:lnTo>
                    <a:pt x="105" y="114"/>
                  </a:lnTo>
                  <a:lnTo>
                    <a:pt x="108" y="117"/>
                  </a:lnTo>
                  <a:lnTo>
                    <a:pt x="114" y="125"/>
                  </a:lnTo>
                  <a:lnTo>
                    <a:pt x="125" y="138"/>
                  </a:lnTo>
                  <a:lnTo>
                    <a:pt x="139" y="154"/>
                  </a:lnTo>
                  <a:lnTo>
                    <a:pt x="156" y="173"/>
                  </a:lnTo>
                  <a:lnTo>
                    <a:pt x="178" y="194"/>
                  </a:lnTo>
                  <a:lnTo>
                    <a:pt x="202" y="216"/>
                  </a:lnTo>
                  <a:lnTo>
                    <a:pt x="229" y="240"/>
                  </a:lnTo>
                  <a:lnTo>
                    <a:pt x="259" y="262"/>
                  </a:lnTo>
                  <a:lnTo>
                    <a:pt x="291" y="285"/>
                  </a:lnTo>
                  <a:lnTo>
                    <a:pt x="326" y="305"/>
                  </a:lnTo>
                  <a:lnTo>
                    <a:pt x="362" y="323"/>
                  </a:lnTo>
                  <a:lnTo>
                    <a:pt x="401" y="337"/>
                  </a:lnTo>
                  <a:lnTo>
                    <a:pt x="441" y="347"/>
                  </a:lnTo>
                  <a:lnTo>
                    <a:pt x="482" y="353"/>
                  </a:lnTo>
                  <a:lnTo>
                    <a:pt x="525" y="353"/>
                  </a:lnTo>
                  <a:lnTo>
                    <a:pt x="521" y="355"/>
                  </a:lnTo>
                  <a:lnTo>
                    <a:pt x="511" y="362"/>
                  </a:lnTo>
                  <a:lnTo>
                    <a:pt x="495" y="372"/>
                  </a:lnTo>
                  <a:lnTo>
                    <a:pt x="473" y="384"/>
                  </a:lnTo>
                  <a:lnTo>
                    <a:pt x="448" y="396"/>
                  </a:lnTo>
                  <a:lnTo>
                    <a:pt x="422" y="405"/>
                  </a:lnTo>
                  <a:lnTo>
                    <a:pt x="392" y="414"/>
                  </a:lnTo>
                  <a:lnTo>
                    <a:pt x="363" y="417"/>
                  </a:lnTo>
                  <a:lnTo>
                    <a:pt x="365" y="418"/>
                  </a:lnTo>
                  <a:lnTo>
                    <a:pt x="366" y="420"/>
                  </a:lnTo>
                  <a:lnTo>
                    <a:pt x="369" y="423"/>
                  </a:lnTo>
                  <a:lnTo>
                    <a:pt x="373" y="426"/>
                  </a:lnTo>
                  <a:lnTo>
                    <a:pt x="380" y="430"/>
                  </a:lnTo>
                  <a:lnTo>
                    <a:pt x="388" y="433"/>
                  </a:lnTo>
                  <a:lnTo>
                    <a:pt x="399" y="437"/>
                  </a:lnTo>
                  <a:lnTo>
                    <a:pt x="412" y="438"/>
                  </a:lnTo>
                  <a:lnTo>
                    <a:pt x="427" y="439"/>
                  </a:lnTo>
                  <a:lnTo>
                    <a:pt x="445" y="438"/>
                  </a:lnTo>
                  <a:lnTo>
                    <a:pt x="466" y="435"/>
                  </a:lnTo>
                  <a:lnTo>
                    <a:pt x="489" y="430"/>
                  </a:lnTo>
                  <a:lnTo>
                    <a:pt x="516" y="421"/>
                  </a:lnTo>
                  <a:lnTo>
                    <a:pt x="547" y="411"/>
                  </a:lnTo>
                  <a:lnTo>
                    <a:pt x="581" y="397"/>
                  </a:lnTo>
                  <a:lnTo>
                    <a:pt x="618" y="378"/>
                  </a:lnTo>
                  <a:lnTo>
                    <a:pt x="646" y="366"/>
                  </a:lnTo>
                  <a:lnTo>
                    <a:pt x="674" y="356"/>
                  </a:lnTo>
                  <a:lnTo>
                    <a:pt x="701" y="347"/>
                  </a:lnTo>
                  <a:lnTo>
                    <a:pt x="727" y="342"/>
                  </a:lnTo>
                  <a:lnTo>
                    <a:pt x="748" y="337"/>
                  </a:lnTo>
                  <a:lnTo>
                    <a:pt x="765" y="334"/>
                  </a:lnTo>
                  <a:lnTo>
                    <a:pt x="776" y="332"/>
                  </a:lnTo>
                  <a:lnTo>
                    <a:pt x="779" y="331"/>
                  </a:lnTo>
                  <a:lnTo>
                    <a:pt x="761" y="323"/>
                  </a:lnTo>
                  <a:lnTo>
                    <a:pt x="742" y="316"/>
                  </a:lnTo>
                  <a:lnTo>
                    <a:pt x="720" y="312"/>
                  </a:lnTo>
                  <a:lnTo>
                    <a:pt x="701" y="310"/>
                  </a:lnTo>
                  <a:lnTo>
                    <a:pt x="683" y="309"/>
                  </a:lnTo>
                  <a:lnTo>
                    <a:pt x="668" y="309"/>
                  </a:lnTo>
                  <a:lnTo>
                    <a:pt x="658" y="309"/>
                  </a:lnTo>
                  <a:lnTo>
                    <a:pt x="655" y="309"/>
                  </a:lnTo>
                  <a:lnTo>
                    <a:pt x="685" y="299"/>
                  </a:lnTo>
                  <a:lnTo>
                    <a:pt x="716" y="284"/>
                  </a:lnTo>
                  <a:lnTo>
                    <a:pt x="747" y="266"/>
                  </a:lnTo>
                  <a:lnTo>
                    <a:pt x="777" y="244"/>
                  </a:lnTo>
                  <a:lnTo>
                    <a:pt x="807" y="219"/>
                  </a:lnTo>
                  <a:lnTo>
                    <a:pt x="838" y="194"/>
                  </a:lnTo>
                  <a:lnTo>
                    <a:pt x="865" y="167"/>
                  </a:lnTo>
                  <a:lnTo>
                    <a:pt x="892" y="140"/>
                  </a:lnTo>
                  <a:lnTo>
                    <a:pt x="917" y="113"/>
                  </a:lnTo>
                  <a:lnTo>
                    <a:pt x="940" y="87"/>
                  </a:lnTo>
                  <a:lnTo>
                    <a:pt x="960" y="64"/>
                  </a:lnTo>
                  <a:lnTo>
                    <a:pt x="977" y="43"/>
                  </a:lnTo>
                  <a:lnTo>
                    <a:pt x="991" y="25"/>
                  </a:lnTo>
                  <a:lnTo>
                    <a:pt x="1002" y="12"/>
                  </a:lnTo>
                  <a:lnTo>
                    <a:pt x="1008" y="3"/>
                  </a:lnTo>
                  <a:lnTo>
                    <a:pt x="1011" y="0"/>
                  </a:lnTo>
                  <a:close/>
                </a:path>
              </a:pathLst>
            </a:custGeom>
            <a:solidFill>
              <a:srgbClr val="00FFFF"/>
            </a:solidFill>
            <a:ln w="9525">
              <a:noFill/>
              <a:round/>
              <a:headEnd/>
              <a:tailEnd/>
            </a:ln>
          </p:spPr>
          <p:txBody>
            <a:bodyPr/>
            <a:lstStyle/>
            <a:p>
              <a:endParaRPr lang="en-US"/>
            </a:p>
          </p:txBody>
        </p:sp>
        <p:sp>
          <p:nvSpPr>
            <p:cNvPr id="16394" name="Freeform 9"/>
            <p:cNvSpPr>
              <a:spLocks noChangeAspect="1"/>
            </p:cNvSpPr>
            <p:nvPr/>
          </p:nvSpPr>
          <p:spPr bwMode="auto">
            <a:xfrm>
              <a:off x="964" y="287"/>
              <a:ext cx="430" cy="313"/>
            </a:xfrm>
            <a:custGeom>
              <a:avLst/>
              <a:gdLst>
                <a:gd name="T0" fmla="*/ 2 w 860"/>
                <a:gd name="T1" fmla="*/ 13 h 626"/>
                <a:gd name="T2" fmla="*/ 3 w 860"/>
                <a:gd name="T3" fmla="*/ 10 h 626"/>
                <a:gd name="T4" fmla="*/ 7 w 860"/>
                <a:gd name="T5" fmla="*/ 7 h 626"/>
                <a:gd name="T6" fmla="*/ 10 w 860"/>
                <a:gd name="T7" fmla="*/ 5 h 626"/>
                <a:gd name="T8" fmla="*/ 13 w 860"/>
                <a:gd name="T9" fmla="*/ 3 h 626"/>
                <a:gd name="T10" fmla="*/ 18 w 860"/>
                <a:gd name="T11" fmla="*/ 1 h 626"/>
                <a:gd name="T12" fmla="*/ 22 w 860"/>
                <a:gd name="T13" fmla="*/ 1 h 626"/>
                <a:gd name="T14" fmla="*/ 26 w 860"/>
                <a:gd name="T15" fmla="*/ 1 h 626"/>
                <a:gd name="T16" fmla="*/ 29 w 860"/>
                <a:gd name="T17" fmla="*/ 1 h 626"/>
                <a:gd name="T18" fmla="*/ 34 w 860"/>
                <a:gd name="T19" fmla="*/ 1 h 626"/>
                <a:gd name="T20" fmla="*/ 38 w 860"/>
                <a:gd name="T21" fmla="*/ 1 h 626"/>
                <a:gd name="T22" fmla="*/ 41 w 860"/>
                <a:gd name="T23" fmla="*/ 2 h 626"/>
                <a:gd name="T24" fmla="*/ 45 w 860"/>
                <a:gd name="T25" fmla="*/ 5 h 626"/>
                <a:gd name="T26" fmla="*/ 48 w 860"/>
                <a:gd name="T27" fmla="*/ 6 h 626"/>
                <a:gd name="T28" fmla="*/ 50 w 860"/>
                <a:gd name="T29" fmla="*/ 10 h 626"/>
                <a:gd name="T30" fmla="*/ 53 w 860"/>
                <a:gd name="T31" fmla="*/ 11 h 626"/>
                <a:gd name="T32" fmla="*/ 54 w 860"/>
                <a:gd name="T33" fmla="*/ 13 h 626"/>
                <a:gd name="T34" fmla="*/ 52 w 860"/>
                <a:gd name="T35" fmla="*/ 14 h 626"/>
                <a:gd name="T36" fmla="*/ 49 w 860"/>
                <a:gd name="T37" fmla="*/ 17 h 626"/>
                <a:gd name="T38" fmla="*/ 46 w 860"/>
                <a:gd name="T39" fmla="*/ 21 h 626"/>
                <a:gd name="T40" fmla="*/ 45 w 860"/>
                <a:gd name="T41" fmla="*/ 24 h 626"/>
                <a:gd name="T42" fmla="*/ 44 w 860"/>
                <a:gd name="T43" fmla="*/ 25 h 626"/>
                <a:gd name="T44" fmla="*/ 43 w 860"/>
                <a:gd name="T45" fmla="*/ 27 h 626"/>
                <a:gd name="T46" fmla="*/ 42 w 860"/>
                <a:gd name="T47" fmla="*/ 29 h 626"/>
                <a:gd name="T48" fmla="*/ 41 w 860"/>
                <a:gd name="T49" fmla="*/ 33 h 626"/>
                <a:gd name="T50" fmla="*/ 38 w 860"/>
                <a:gd name="T51" fmla="*/ 35 h 626"/>
                <a:gd name="T52" fmla="*/ 35 w 860"/>
                <a:gd name="T53" fmla="*/ 38 h 626"/>
                <a:gd name="T54" fmla="*/ 31 w 860"/>
                <a:gd name="T55" fmla="*/ 39 h 626"/>
                <a:gd name="T56" fmla="*/ 29 w 860"/>
                <a:gd name="T57" fmla="*/ 39 h 626"/>
                <a:gd name="T58" fmla="*/ 28 w 860"/>
                <a:gd name="T59" fmla="*/ 39 h 626"/>
                <a:gd name="T60" fmla="*/ 27 w 860"/>
                <a:gd name="T61" fmla="*/ 39 h 626"/>
                <a:gd name="T62" fmla="*/ 26 w 860"/>
                <a:gd name="T63" fmla="*/ 39 h 626"/>
                <a:gd name="T64" fmla="*/ 24 w 860"/>
                <a:gd name="T65" fmla="*/ 38 h 626"/>
                <a:gd name="T66" fmla="*/ 21 w 860"/>
                <a:gd name="T67" fmla="*/ 36 h 626"/>
                <a:gd name="T68" fmla="*/ 18 w 860"/>
                <a:gd name="T69" fmla="*/ 33 h 626"/>
                <a:gd name="T70" fmla="*/ 13 w 860"/>
                <a:gd name="T71" fmla="*/ 27 h 626"/>
                <a:gd name="T72" fmla="*/ 11 w 860"/>
                <a:gd name="T73" fmla="*/ 23 h 626"/>
                <a:gd name="T74" fmla="*/ 9 w 860"/>
                <a:gd name="T75" fmla="*/ 20 h 626"/>
                <a:gd name="T76" fmla="*/ 7 w 860"/>
                <a:gd name="T77" fmla="*/ 19 h 626"/>
                <a:gd name="T78" fmla="*/ 5 w 860"/>
                <a:gd name="T79" fmla="*/ 17 h 626"/>
                <a:gd name="T80" fmla="*/ 3 w 860"/>
                <a:gd name="T81" fmla="*/ 15 h 626"/>
                <a:gd name="T82" fmla="*/ 2 w 860"/>
                <a:gd name="T83" fmla="*/ 15 h 626"/>
                <a:gd name="T84" fmla="*/ 1 w 860"/>
                <a:gd name="T85" fmla="*/ 14 h 626"/>
                <a:gd name="T86" fmla="*/ 1 w 860"/>
                <a:gd name="T87" fmla="*/ 14 h 6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60"/>
                <a:gd name="T133" fmla="*/ 0 h 626"/>
                <a:gd name="T134" fmla="*/ 860 w 860"/>
                <a:gd name="T135" fmla="*/ 626 h 6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60" h="626">
                  <a:moveTo>
                    <a:pt x="0" y="233"/>
                  </a:moveTo>
                  <a:lnTo>
                    <a:pt x="19" y="208"/>
                  </a:lnTo>
                  <a:lnTo>
                    <a:pt x="39" y="183"/>
                  </a:lnTo>
                  <a:lnTo>
                    <a:pt x="61" y="159"/>
                  </a:lnTo>
                  <a:lnTo>
                    <a:pt x="83" y="138"/>
                  </a:lnTo>
                  <a:lnTo>
                    <a:pt x="107" y="117"/>
                  </a:lnTo>
                  <a:lnTo>
                    <a:pt x="133" y="98"/>
                  </a:lnTo>
                  <a:lnTo>
                    <a:pt x="160" y="80"/>
                  </a:lnTo>
                  <a:lnTo>
                    <a:pt x="186" y="64"/>
                  </a:lnTo>
                  <a:lnTo>
                    <a:pt x="215" y="50"/>
                  </a:lnTo>
                  <a:lnTo>
                    <a:pt x="244" y="37"/>
                  </a:lnTo>
                  <a:lnTo>
                    <a:pt x="275" y="26"/>
                  </a:lnTo>
                  <a:lnTo>
                    <a:pt x="306" y="16"/>
                  </a:lnTo>
                  <a:lnTo>
                    <a:pt x="338" y="10"/>
                  </a:lnTo>
                  <a:lnTo>
                    <a:pt x="371" y="5"/>
                  </a:lnTo>
                  <a:lnTo>
                    <a:pt x="405" y="1"/>
                  </a:lnTo>
                  <a:lnTo>
                    <a:pt x="438" y="0"/>
                  </a:lnTo>
                  <a:lnTo>
                    <a:pt x="470" y="1"/>
                  </a:lnTo>
                  <a:lnTo>
                    <a:pt x="501" y="5"/>
                  </a:lnTo>
                  <a:lnTo>
                    <a:pt x="533" y="9"/>
                  </a:lnTo>
                  <a:lnTo>
                    <a:pt x="564" y="15"/>
                  </a:lnTo>
                  <a:lnTo>
                    <a:pt x="594" y="24"/>
                  </a:lnTo>
                  <a:lnTo>
                    <a:pt x="623" y="34"/>
                  </a:lnTo>
                  <a:lnTo>
                    <a:pt x="651" y="45"/>
                  </a:lnTo>
                  <a:lnTo>
                    <a:pt x="679" y="58"/>
                  </a:lnTo>
                  <a:lnTo>
                    <a:pt x="705" y="73"/>
                  </a:lnTo>
                  <a:lnTo>
                    <a:pt x="730" y="89"/>
                  </a:lnTo>
                  <a:lnTo>
                    <a:pt x="755" y="107"/>
                  </a:lnTo>
                  <a:lnTo>
                    <a:pt x="779" y="125"/>
                  </a:lnTo>
                  <a:lnTo>
                    <a:pt x="800" y="145"/>
                  </a:lnTo>
                  <a:lnTo>
                    <a:pt x="822" y="167"/>
                  </a:lnTo>
                  <a:lnTo>
                    <a:pt x="842" y="189"/>
                  </a:lnTo>
                  <a:lnTo>
                    <a:pt x="860" y="213"/>
                  </a:lnTo>
                  <a:lnTo>
                    <a:pt x="855" y="215"/>
                  </a:lnTo>
                  <a:lnTo>
                    <a:pt x="841" y="222"/>
                  </a:lnTo>
                  <a:lnTo>
                    <a:pt x="821" y="232"/>
                  </a:lnTo>
                  <a:lnTo>
                    <a:pt x="797" y="250"/>
                  </a:lnTo>
                  <a:lnTo>
                    <a:pt x="771" y="272"/>
                  </a:lnTo>
                  <a:lnTo>
                    <a:pt x="745" y="302"/>
                  </a:lnTo>
                  <a:lnTo>
                    <a:pt x="724" y="339"/>
                  </a:lnTo>
                  <a:lnTo>
                    <a:pt x="707" y="384"/>
                  </a:lnTo>
                  <a:lnTo>
                    <a:pt x="706" y="386"/>
                  </a:lnTo>
                  <a:lnTo>
                    <a:pt x="703" y="394"/>
                  </a:lnTo>
                  <a:lnTo>
                    <a:pt x="700" y="404"/>
                  </a:lnTo>
                  <a:lnTo>
                    <a:pt x="695" y="418"/>
                  </a:lnTo>
                  <a:lnTo>
                    <a:pt x="688" y="436"/>
                  </a:lnTo>
                  <a:lnTo>
                    <a:pt x="680" y="455"/>
                  </a:lnTo>
                  <a:lnTo>
                    <a:pt x="669" y="475"/>
                  </a:lnTo>
                  <a:lnTo>
                    <a:pt x="656" y="497"/>
                  </a:lnTo>
                  <a:lnTo>
                    <a:pt x="642" y="518"/>
                  </a:lnTo>
                  <a:lnTo>
                    <a:pt x="625" y="540"/>
                  </a:lnTo>
                  <a:lnTo>
                    <a:pt x="606" y="560"/>
                  </a:lnTo>
                  <a:lnTo>
                    <a:pt x="585" y="578"/>
                  </a:lnTo>
                  <a:lnTo>
                    <a:pt x="560" y="596"/>
                  </a:lnTo>
                  <a:lnTo>
                    <a:pt x="535" y="609"/>
                  </a:lnTo>
                  <a:lnTo>
                    <a:pt x="506" y="619"/>
                  </a:lnTo>
                  <a:lnTo>
                    <a:pt x="473" y="625"/>
                  </a:lnTo>
                  <a:lnTo>
                    <a:pt x="472" y="625"/>
                  </a:lnTo>
                  <a:lnTo>
                    <a:pt x="468" y="626"/>
                  </a:lnTo>
                  <a:lnTo>
                    <a:pt x="462" y="626"/>
                  </a:lnTo>
                  <a:lnTo>
                    <a:pt x="453" y="625"/>
                  </a:lnTo>
                  <a:lnTo>
                    <a:pt x="442" y="624"/>
                  </a:lnTo>
                  <a:lnTo>
                    <a:pt x="429" y="620"/>
                  </a:lnTo>
                  <a:lnTo>
                    <a:pt x="413" y="615"/>
                  </a:lnTo>
                  <a:lnTo>
                    <a:pt x="396" y="606"/>
                  </a:lnTo>
                  <a:lnTo>
                    <a:pt x="377" y="596"/>
                  </a:lnTo>
                  <a:lnTo>
                    <a:pt x="355" y="582"/>
                  </a:lnTo>
                  <a:lnTo>
                    <a:pt x="333" y="563"/>
                  </a:lnTo>
                  <a:lnTo>
                    <a:pt x="308" y="541"/>
                  </a:lnTo>
                  <a:lnTo>
                    <a:pt x="281" y="514"/>
                  </a:lnTo>
                  <a:lnTo>
                    <a:pt x="253" y="482"/>
                  </a:lnTo>
                  <a:lnTo>
                    <a:pt x="223" y="443"/>
                  </a:lnTo>
                  <a:lnTo>
                    <a:pt x="192" y="399"/>
                  </a:lnTo>
                  <a:lnTo>
                    <a:pt x="172" y="372"/>
                  </a:lnTo>
                  <a:lnTo>
                    <a:pt x="154" y="347"/>
                  </a:lnTo>
                  <a:lnTo>
                    <a:pt x="136" y="327"/>
                  </a:lnTo>
                  <a:lnTo>
                    <a:pt x="119" y="309"/>
                  </a:lnTo>
                  <a:lnTo>
                    <a:pt x="103" y="293"/>
                  </a:lnTo>
                  <a:lnTo>
                    <a:pt x="86" y="279"/>
                  </a:lnTo>
                  <a:lnTo>
                    <a:pt x="71" y="268"/>
                  </a:lnTo>
                  <a:lnTo>
                    <a:pt x="57" y="258"/>
                  </a:lnTo>
                  <a:lnTo>
                    <a:pt x="46" y="251"/>
                  </a:lnTo>
                  <a:lnTo>
                    <a:pt x="34" y="245"/>
                  </a:lnTo>
                  <a:lnTo>
                    <a:pt x="24" y="241"/>
                  </a:lnTo>
                  <a:lnTo>
                    <a:pt x="15" y="238"/>
                  </a:lnTo>
                  <a:lnTo>
                    <a:pt x="9" y="236"/>
                  </a:lnTo>
                  <a:lnTo>
                    <a:pt x="5" y="235"/>
                  </a:lnTo>
                  <a:lnTo>
                    <a:pt x="2" y="233"/>
                  </a:lnTo>
                  <a:lnTo>
                    <a:pt x="0" y="233"/>
                  </a:lnTo>
                  <a:close/>
                </a:path>
              </a:pathLst>
            </a:custGeom>
            <a:solidFill>
              <a:srgbClr val="0000FF"/>
            </a:solidFill>
            <a:ln w="9525">
              <a:noFill/>
              <a:round/>
              <a:headEnd/>
              <a:tailEnd/>
            </a:ln>
          </p:spPr>
          <p:txBody>
            <a:bodyPr/>
            <a:lstStyle/>
            <a:p>
              <a:endParaRPr lang="en-US"/>
            </a:p>
          </p:txBody>
        </p:sp>
        <p:sp>
          <p:nvSpPr>
            <p:cNvPr id="16395" name="Freeform 10"/>
            <p:cNvSpPr>
              <a:spLocks noChangeAspect="1"/>
            </p:cNvSpPr>
            <p:nvPr/>
          </p:nvSpPr>
          <p:spPr bwMode="auto">
            <a:xfrm>
              <a:off x="1077" y="394"/>
              <a:ext cx="45" cy="66"/>
            </a:xfrm>
            <a:custGeom>
              <a:avLst/>
              <a:gdLst>
                <a:gd name="T0" fmla="*/ 3 w 90"/>
                <a:gd name="T1" fmla="*/ 1 h 133"/>
                <a:gd name="T2" fmla="*/ 3 w 90"/>
                <a:gd name="T3" fmla="*/ 8 h 133"/>
                <a:gd name="T4" fmla="*/ 6 w 90"/>
                <a:gd name="T5" fmla="*/ 8 h 133"/>
                <a:gd name="T6" fmla="*/ 6 w 90"/>
                <a:gd name="T7" fmla="*/ 1 h 133"/>
                <a:gd name="T8" fmla="*/ 6 w 90"/>
                <a:gd name="T9" fmla="*/ 1 h 133"/>
                <a:gd name="T10" fmla="*/ 6 w 90"/>
                <a:gd name="T11" fmla="*/ 0 h 133"/>
                <a:gd name="T12" fmla="*/ 5 w 90"/>
                <a:gd name="T13" fmla="*/ 0 h 133"/>
                <a:gd name="T14" fmla="*/ 5 w 90"/>
                <a:gd name="T15" fmla="*/ 0 h 133"/>
                <a:gd name="T16" fmla="*/ 0 w 90"/>
                <a:gd name="T17" fmla="*/ 0 h 133"/>
                <a:gd name="T18" fmla="*/ 0 w 90"/>
                <a:gd name="T19" fmla="*/ 8 h 133"/>
                <a:gd name="T20" fmla="*/ 1 w 90"/>
                <a:gd name="T21" fmla="*/ 8 h 133"/>
                <a:gd name="T22" fmla="*/ 1 w 90"/>
                <a:gd name="T23" fmla="*/ 1 h 133"/>
                <a:gd name="T24" fmla="*/ 1 w 90"/>
                <a:gd name="T25" fmla="*/ 1 h 133"/>
                <a:gd name="T26" fmla="*/ 1 w 90"/>
                <a:gd name="T27" fmla="*/ 1 h 133"/>
                <a:gd name="T28" fmla="*/ 1 w 90"/>
                <a:gd name="T29" fmla="*/ 1 h 133"/>
                <a:gd name="T30" fmla="*/ 2 w 90"/>
                <a:gd name="T31" fmla="*/ 1 h 133"/>
                <a:gd name="T32" fmla="*/ 3 w 90"/>
                <a:gd name="T33" fmla="*/ 1 h 133"/>
                <a:gd name="T34" fmla="*/ 3 w 90"/>
                <a:gd name="T35" fmla="*/ 1 h 133"/>
                <a:gd name="T36" fmla="*/ 3 w 90"/>
                <a:gd name="T37" fmla="*/ 1 h 133"/>
                <a:gd name="T38" fmla="*/ 3 w 90"/>
                <a:gd name="T39" fmla="*/ 1 h 133"/>
                <a:gd name="T40" fmla="*/ 3 w 90"/>
                <a:gd name="T41" fmla="*/ 1 h 1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133"/>
                <a:gd name="T65" fmla="*/ 90 w 90"/>
                <a:gd name="T66" fmla="*/ 133 h 1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133">
                  <a:moveTo>
                    <a:pt x="59" y="27"/>
                  </a:moveTo>
                  <a:lnTo>
                    <a:pt x="59" y="133"/>
                  </a:lnTo>
                  <a:lnTo>
                    <a:pt x="90" y="133"/>
                  </a:lnTo>
                  <a:lnTo>
                    <a:pt x="90" y="26"/>
                  </a:lnTo>
                  <a:lnTo>
                    <a:pt x="89" y="22"/>
                  </a:lnTo>
                  <a:lnTo>
                    <a:pt x="86" y="13"/>
                  </a:lnTo>
                  <a:lnTo>
                    <a:pt x="79" y="4"/>
                  </a:lnTo>
                  <a:lnTo>
                    <a:pt x="68" y="0"/>
                  </a:lnTo>
                  <a:lnTo>
                    <a:pt x="0" y="0"/>
                  </a:lnTo>
                  <a:lnTo>
                    <a:pt x="0" y="133"/>
                  </a:lnTo>
                  <a:lnTo>
                    <a:pt x="28" y="133"/>
                  </a:lnTo>
                  <a:lnTo>
                    <a:pt x="28" y="27"/>
                  </a:lnTo>
                  <a:lnTo>
                    <a:pt x="29" y="25"/>
                  </a:lnTo>
                  <a:lnTo>
                    <a:pt x="30" y="23"/>
                  </a:lnTo>
                  <a:lnTo>
                    <a:pt x="31" y="22"/>
                  </a:lnTo>
                  <a:lnTo>
                    <a:pt x="32" y="22"/>
                  </a:lnTo>
                  <a:lnTo>
                    <a:pt x="54" y="22"/>
                  </a:lnTo>
                  <a:lnTo>
                    <a:pt x="56" y="23"/>
                  </a:lnTo>
                  <a:lnTo>
                    <a:pt x="58" y="24"/>
                  </a:lnTo>
                  <a:lnTo>
                    <a:pt x="59" y="26"/>
                  </a:lnTo>
                  <a:lnTo>
                    <a:pt x="59" y="27"/>
                  </a:lnTo>
                  <a:close/>
                </a:path>
              </a:pathLst>
            </a:custGeom>
            <a:solidFill>
              <a:srgbClr val="FFFFFF"/>
            </a:solidFill>
            <a:ln w="9525">
              <a:noFill/>
              <a:round/>
              <a:headEnd/>
              <a:tailEnd/>
            </a:ln>
          </p:spPr>
          <p:txBody>
            <a:bodyPr/>
            <a:lstStyle/>
            <a:p>
              <a:endParaRPr lang="en-US"/>
            </a:p>
          </p:txBody>
        </p:sp>
        <p:sp>
          <p:nvSpPr>
            <p:cNvPr id="16396" name="Freeform 11"/>
            <p:cNvSpPr>
              <a:spLocks noChangeAspect="1"/>
            </p:cNvSpPr>
            <p:nvPr/>
          </p:nvSpPr>
          <p:spPr bwMode="auto">
            <a:xfrm>
              <a:off x="1134" y="392"/>
              <a:ext cx="44" cy="68"/>
            </a:xfrm>
            <a:custGeom>
              <a:avLst/>
              <a:gdLst>
                <a:gd name="T0" fmla="*/ 5 w 88"/>
                <a:gd name="T1" fmla="*/ 9 h 135"/>
                <a:gd name="T2" fmla="*/ 5 w 88"/>
                <a:gd name="T3" fmla="*/ 9 h 135"/>
                <a:gd name="T4" fmla="*/ 6 w 88"/>
                <a:gd name="T5" fmla="*/ 9 h 135"/>
                <a:gd name="T6" fmla="*/ 6 w 88"/>
                <a:gd name="T7" fmla="*/ 8 h 135"/>
                <a:gd name="T8" fmla="*/ 6 w 88"/>
                <a:gd name="T9" fmla="*/ 8 h 135"/>
                <a:gd name="T10" fmla="*/ 6 w 88"/>
                <a:gd name="T11" fmla="*/ 2 h 135"/>
                <a:gd name="T12" fmla="*/ 6 w 88"/>
                <a:gd name="T13" fmla="*/ 1 h 135"/>
                <a:gd name="T14" fmla="*/ 6 w 88"/>
                <a:gd name="T15" fmla="*/ 1 h 135"/>
                <a:gd name="T16" fmla="*/ 5 w 88"/>
                <a:gd name="T17" fmla="*/ 1 h 135"/>
                <a:gd name="T18" fmla="*/ 5 w 88"/>
                <a:gd name="T19" fmla="*/ 0 h 135"/>
                <a:gd name="T20" fmla="*/ 1 w 88"/>
                <a:gd name="T21" fmla="*/ 0 h 135"/>
                <a:gd name="T22" fmla="*/ 1 w 88"/>
                <a:gd name="T23" fmla="*/ 1 h 135"/>
                <a:gd name="T24" fmla="*/ 1 w 88"/>
                <a:gd name="T25" fmla="*/ 1 h 135"/>
                <a:gd name="T26" fmla="*/ 1 w 88"/>
                <a:gd name="T27" fmla="*/ 1 h 135"/>
                <a:gd name="T28" fmla="*/ 0 w 88"/>
                <a:gd name="T29" fmla="*/ 2 h 135"/>
                <a:gd name="T30" fmla="*/ 0 w 88"/>
                <a:gd name="T31" fmla="*/ 8 h 135"/>
                <a:gd name="T32" fmla="*/ 1 w 88"/>
                <a:gd name="T33" fmla="*/ 8 h 135"/>
                <a:gd name="T34" fmla="*/ 1 w 88"/>
                <a:gd name="T35" fmla="*/ 9 h 135"/>
                <a:gd name="T36" fmla="*/ 1 w 88"/>
                <a:gd name="T37" fmla="*/ 9 h 135"/>
                <a:gd name="T38" fmla="*/ 1 w 88"/>
                <a:gd name="T39" fmla="*/ 9 h 135"/>
                <a:gd name="T40" fmla="*/ 5 w 88"/>
                <a:gd name="T41" fmla="*/ 9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135"/>
                <a:gd name="T65" fmla="*/ 88 w 88"/>
                <a:gd name="T66" fmla="*/ 135 h 1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135">
                  <a:moveTo>
                    <a:pt x="67" y="135"/>
                  </a:moveTo>
                  <a:lnTo>
                    <a:pt x="75" y="133"/>
                  </a:lnTo>
                  <a:lnTo>
                    <a:pt x="82" y="129"/>
                  </a:lnTo>
                  <a:lnTo>
                    <a:pt x="86" y="121"/>
                  </a:lnTo>
                  <a:lnTo>
                    <a:pt x="88" y="113"/>
                  </a:lnTo>
                  <a:lnTo>
                    <a:pt x="88" y="22"/>
                  </a:lnTo>
                  <a:lnTo>
                    <a:pt x="86" y="14"/>
                  </a:lnTo>
                  <a:lnTo>
                    <a:pt x="82" y="6"/>
                  </a:lnTo>
                  <a:lnTo>
                    <a:pt x="75" y="2"/>
                  </a:lnTo>
                  <a:lnTo>
                    <a:pt x="67" y="0"/>
                  </a:lnTo>
                  <a:lnTo>
                    <a:pt x="22" y="0"/>
                  </a:lnTo>
                  <a:lnTo>
                    <a:pt x="13" y="2"/>
                  </a:lnTo>
                  <a:lnTo>
                    <a:pt x="6" y="6"/>
                  </a:lnTo>
                  <a:lnTo>
                    <a:pt x="2" y="14"/>
                  </a:lnTo>
                  <a:lnTo>
                    <a:pt x="0" y="22"/>
                  </a:lnTo>
                  <a:lnTo>
                    <a:pt x="0" y="113"/>
                  </a:lnTo>
                  <a:lnTo>
                    <a:pt x="2" y="121"/>
                  </a:lnTo>
                  <a:lnTo>
                    <a:pt x="6" y="129"/>
                  </a:lnTo>
                  <a:lnTo>
                    <a:pt x="13" y="133"/>
                  </a:lnTo>
                  <a:lnTo>
                    <a:pt x="22" y="135"/>
                  </a:lnTo>
                  <a:lnTo>
                    <a:pt x="67" y="135"/>
                  </a:lnTo>
                  <a:close/>
                </a:path>
              </a:pathLst>
            </a:custGeom>
            <a:solidFill>
              <a:srgbClr val="FFFFFF"/>
            </a:solidFill>
            <a:ln w="9525">
              <a:noFill/>
              <a:round/>
              <a:headEnd/>
              <a:tailEnd/>
            </a:ln>
          </p:spPr>
          <p:txBody>
            <a:bodyPr/>
            <a:lstStyle/>
            <a:p>
              <a:endParaRPr lang="en-US"/>
            </a:p>
          </p:txBody>
        </p:sp>
        <p:sp>
          <p:nvSpPr>
            <p:cNvPr id="16397" name="Freeform 12"/>
            <p:cNvSpPr>
              <a:spLocks noChangeAspect="1"/>
            </p:cNvSpPr>
            <p:nvPr/>
          </p:nvSpPr>
          <p:spPr bwMode="auto">
            <a:xfrm>
              <a:off x="1146" y="403"/>
              <a:ext cx="19" cy="47"/>
            </a:xfrm>
            <a:custGeom>
              <a:avLst/>
              <a:gdLst>
                <a:gd name="T0" fmla="*/ 2 w 37"/>
                <a:gd name="T1" fmla="*/ 6 h 94"/>
                <a:gd name="T2" fmla="*/ 3 w 37"/>
                <a:gd name="T3" fmla="*/ 6 h 94"/>
                <a:gd name="T4" fmla="*/ 3 w 37"/>
                <a:gd name="T5" fmla="*/ 6 h 94"/>
                <a:gd name="T6" fmla="*/ 3 w 37"/>
                <a:gd name="T7" fmla="*/ 6 h 94"/>
                <a:gd name="T8" fmla="*/ 3 w 37"/>
                <a:gd name="T9" fmla="*/ 6 h 94"/>
                <a:gd name="T10" fmla="*/ 3 w 37"/>
                <a:gd name="T11" fmla="*/ 1 h 94"/>
                <a:gd name="T12" fmla="*/ 3 w 37"/>
                <a:gd name="T13" fmla="*/ 1 h 94"/>
                <a:gd name="T14" fmla="*/ 3 w 37"/>
                <a:gd name="T15" fmla="*/ 1 h 94"/>
                <a:gd name="T16" fmla="*/ 3 w 37"/>
                <a:gd name="T17" fmla="*/ 0 h 94"/>
                <a:gd name="T18" fmla="*/ 2 w 37"/>
                <a:gd name="T19" fmla="*/ 0 h 94"/>
                <a:gd name="T20" fmla="*/ 1 w 37"/>
                <a:gd name="T21" fmla="*/ 0 h 94"/>
                <a:gd name="T22" fmla="*/ 1 w 37"/>
                <a:gd name="T23" fmla="*/ 0 h 94"/>
                <a:gd name="T24" fmla="*/ 1 w 37"/>
                <a:gd name="T25" fmla="*/ 1 h 94"/>
                <a:gd name="T26" fmla="*/ 1 w 37"/>
                <a:gd name="T27" fmla="*/ 1 h 94"/>
                <a:gd name="T28" fmla="*/ 0 w 37"/>
                <a:gd name="T29" fmla="*/ 1 h 94"/>
                <a:gd name="T30" fmla="*/ 0 w 37"/>
                <a:gd name="T31" fmla="*/ 6 h 94"/>
                <a:gd name="T32" fmla="*/ 1 w 37"/>
                <a:gd name="T33" fmla="*/ 6 h 94"/>
                <a:gd name="T34" fmla="*/ 1 w 37"/>
                <a:gd name="T35" fmla="*/ 6 h 94"/>
                <a:gd name="T36" fmla="*/ 1 w 37"/>
                <a:gd name="T37" fmla="*/ 6 h 94"/>
                <a:gd name="T38" fmla="*/ 1 w 37"/>
                <a:gd name="T39" fmla="*/ 6 h 94"/>
                <a:gd name="T40" fmla="*/ 2 w 37"/>
                <a:gd name="T41" fmla="*/ 6 h 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94"/>
                <a:gd name="T65" fmla="*/ 37 w 37"/>
                <a:gd name="T66" fmla="*/ 94 h 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94">
                  <a:moveTo>
                    <a:pt x="32" y="94"/>
                  </a:moveTo>
                  <a:lnTo>
                    <a:pt x="34" y="94"/>
                  </a:lnTo>
                  <a:lnTo>
                    <a:pt x="36" y="93"/>
                  </a:lnTo>
                  <a:lnTo>
                    <a:pt x="37" y="91"/>
                  </a:lnTo>
                  <a:lnTo>
                    <a:pt x="37" y="90"/>
                  </a:lnTo>
                  <a:lnTo>
                    <a:pt x="37" y="6"/>
                  </a:lnTo>
                  <a:lnTo>
                    <a:pt x="37" y="4"/>
                  </a:lnTo>
                  <a:lnTo>
                    <a:pt x="36" y="1"/>
                  </a:lnTo>
                  <a:lnTo>
                    <a:pt x="34" y="0"/>
                  </a:lnTo>
                  <a:lnTo>
                    <a:pt x="32" y="0"/>
                  </a:lnTo>
                  <a:lnTo>
                    <a:pt x="5" y="0"/>
                  </a:lnTo>
                  <a:lnTo>
                    <a:pt x="3" y="0"/>
                  </a:lnTo>
                  <a:lnTo>
                    <a:pt x="2" y="1"/>
                  </a:lnTo>
                  <a:lnTo>
                    <a:pt x="1" y="4"/>
                  </a:lnTo>
                  <a:lnTo>
                    <a:pt x="0" y="6"/>
                  </a:lnTo>
                  <a:lnTo>
                    <a:pt x="0" y="90"/>
                  </a:lnTo>
                  <a:lnTo>
                    <a:pt x="1" y="91"/>
                  </a:lnTo>
                  <a:lnTo>
                    <a:pt x="2" y="93"/>
                  </a:lnTo>
                  <a:lnTo>
                    <a:pt x="3" y="94"/>
                  </a:lnTo>
                  <a:lnTo>
                    <a:pt x="5" y="94"/>
                  </a:lnTo>
                  <a:lnTo>
                    <a:pt x="32" y="94"/>
                  </a:lnTo>
                  <a:close/>
                </a:path>
              </a:pathLst>
            </a:custGeom>
            <a:solidFill>
              <a:srgbClr val="0000FF"/>
            </a:solidFill>
            <a:ln w="9525">
              <a:noFill/>
              <a:round/>
              <a:headEnd/>
              <a:tailEnd/>
            </a:ln>
          </p:spPr>
          <p:txBody>
            <a:bodyPr/>
            <a:lstStyle/>
            <a:p>
              <a:endParaRPr lang="en-US"/>
            </a:p>
          </p:txBody>
        </p:sp>
        <p:sp>
          <p:nvSpPr>
            <p:cNvPr id="16398" name="Freeform 13"/>
            <p:cNvSpPr>
              <a:spLocks noChangeAspect="1"/>
            </p:cNvSpPr>
            <p:nvPr/>
          </p:nvSpPr>
          <p:spPr bwMode="auto">
            <a:xfrm>
              <a:off x="1189" y="393"/>
              <a:ext cx="44" cy="67"/>
            </a:xfrm>
            <a:custGeom>
              <a:avLst/>
              <a:gdLst>
                <a:gd name="T0" fmla="*/ 5 w 89"/>
                <a:gd name="T1" fmla="*/ 8 h 134"/>
                <a:gd name="T2" fmla="*/ 5 w 89"/>
                <a:gd name="T3" fmla="*/ 1 h 134"/>
                <a:gd name="T4" fmla="*/ 5 w 89"/>
                <a:gd name="T5" fmla="*/ 1 h 134"/>
                <a:gd name="T6" fmla="*/ 5 w 89"/>
                <a:gd name="T7" fmla="*/ 1 h 134"/>
                <a:gd name="T8" fmla="*/ 4 w 89"/>
                <a:gd name="T9" fmla="*/ 1 h 134"/>
                <a:gd name="T10" fmla="*/ 4 w 89"/>
                <a:gd name="T11" fmla="*/ 0 h 134"/>
                <a:gd name="T12" fmla="*/ 1 w 89"/>
                <a:gd name="T13" fmla="*/ 0 h 134"/>
                <a:gd name="T14" fmla="*/ 0 w 89"/>
                <a:gd name="T15" fmla="*/ 1 h 134"/>
                <a:gd name="T16" fmla="*/ 0 w 89"/>
                <a:gd name="T17" fmla="*/ 1 h 134"/>
                <a:gd name="T18" fmla="*/ 0 w 89"/>
                <a:gd name="T19" fmla="*/ 1 h 134"/>
                <a:gd name="T20" fmla="*/ 0 w 89"/>
                <a:gd name="T21" fmla="*/ 1 h 134"/>
                <a:gd name="T22" fmla="*/ 0 w 89"/>
                <a:gd name="T23" fmla="*/ 8 h 134"/>
                <a:gd name="T24" fmla="*/ 1 w 89"/>
                <a:gd name="T25" fmla="*/ 8 h 134"/>
                <a:gd name="T26" fmla="*/ 1 w 89"/>
                <a:gd name="T27" fmla="*/ 4 h 134"/>
                <a:gd name="T28" fmla="*/ 3 w 89"/>
                <a:gd name="T29" fmla="*/ 4 h 134"/>
                <a:gd name="T30" fmla="*/ 3 w 89"/>
                <a:gd name="T31" fmla="*/ 8 h 134"/>
                <a:gd name="T32" fmla="*/ 5 w 89"/>
                <a:gd name="T33" fmla="*/ 8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34"/>
                <a:gd name="T53" fmla="*/ 89 w 89"/>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34">
                  <a:moveTo>
                    <a:pt x="89" y="134"/>
                  </a:moveTo>
                  <a:lnTo>
                    <a:pt x="89" y="23"/>
                  </a:lnTo>
                  <a:lnTo>
                    <a:pt x="87" y="14"/>
                  </a:lnTo>
                  <a:lnTo>
                    <a:pt x="83" y="6"/>
                  </a:lnTo>
                  <a:lnTo>
                    <a:pt x="75" y="2"/>
                  </a:lnTo>
                  <a:lnTo>
                    <a:pt x="66" y="0"/>
                  </a:lnTo>
                  <a:lnTo>
                    <a:pt x="22" y="0"/>
                  </a:lnTo>
                  <a:lnTo>
                    <a:pt x="14" y="2"/>
                  </a:lnTo>
                  <a:lnTo>
                    <a:pt x="6" y="6"/>
                  </a:lnTo>
                  <a:lnTo>
                    <a:pt x="2" y="14"/>
                  </a:lnTo>
                  <a:lnTo>
                    <a:pt x="0" y="23"/>
                  </a:lnTo>
                  <a:lnTo>
                    <a:pt x="0" y="134"/>
                  </a:lnTo>
                  <a:lnTo>
                    <a:pt x="26" y="134"/>
                  </a:lnTo>
                  <a:lnTo>
                    <a:pt x="26" y="77"/>
                  </a:lnTo>
                  <a:lnTo>
                    <a:pt x="61" y="77"/>
                  </a:lnTo>
                  <a:lnTo>
                    <a:pt x="61" y="134"/>
                  </a:lnTo>
                  <a:lnTo>
                    <a:pt x="89" y="134"/>
                  </a:lnTo>
                  <a:close/>
                </a:path>
              </a:pathLst>
            </a:custGeom>
            <a:solidFill>
              <a:srgbClr val="FFFFFF"/>
            </a:solidFill>
            <a:ln w="9525">
              <a:noFill/>
              <a:round/>
              <a:headEnd/>
              <a:tailEnd/>
            </a:ln>
          </p:spPr>
          <p:txBody>
            <a:bodyPr/>
            <a:lstStyle/>
            <a:p>
              <a:endParaRPr lang="en-US"/>
            </a:p>
          </p:txBody>
        </p:sp>
        <p:sp>
          <p:nvSpPr>
            <p:cNvPr id="16399" name="Freeform 14"/>
            <p:cNvSpPr>
              <a:spLocks noChangeAspect="1"/>
            </p:cNvSpPr>
            <p:nvPr/>
          </p:nvSpPr>
          <p:spPr bwMode="auto">
            <a:xfrm>
              <a:off x="1201" y="404"/>
              <a:ext cx="19" cy="17"/>
            </a:xfrm>
            <a:custGeom>
              <a:avLst/>
              <a:gdLst>
                <a:gd name="T0" fmla="*/ 2 w 38"/>
                <a:gd name="T1" fmla="*/ 2 h 34"/>
                <a:gd name="T2" fmla="*/ 2 w 38"/>
                <a:gd name="T3" fmla="*/ 1 h 34"/>
                <a:gd name="T4" fmla="*/ 2 w 38"/>
                <a:gd name="T5" fmla="*/ 1 h 34"/>
                <a:gd name="T6" fmla="*/ 2 w 38"/>
                <a:gd name="T7" fmla="*/ 1 h 34"/>
                <a:gd name="T8" fmla="*/ 2 w 38"/>
                <a:gd name="T9" fmla="*/ 0 h 34"/>
                <a:gd name="T10" fmla="*/ 2 w 38"/>
                <a:gd name="T11" fmla="*/ 0 h 34"/>
                <a:gd name="T12" fmla="*/ 1 w 38"/>
                <a:gd name="T13" fmla="*/ 0 h 34"/>
                <a:gd name="T14" fmla="*/ 1 w 38"/>
                <a:gd name="T15" fmla="*/ 0 h 34"/>
                <a:gd name="T16" fmla="*/ 1 w 38"/>
                <a:gd name="T17" fmla="*/ 1 h 34"/>
                <a:gd name="T18" fmla="*/ 0 w 38"/>
                <a:gd name="T19" fmla="*/ 1 h 34"/>
                <a:gd name="T20" fmla="*/ 0 w 38"/>
                <a:gd name="T21" fmla="*/ 1 h 34"/>
                <a:gd name="T22" fmla="*/ 0 w 38"/>
                <a:gd name="T23" fmla="*/ 2 h 34"/>
                <a:gd name="T24" fmla="*/ 2 w 38"/>
                <a:gd name="T25" fmla="*/ 2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p>
          </p:txBody>
        </p:sp>
        <p:sp>
          <p:nvSpPr>
            <p:cNvPr id="16400" name="Freeform 15"/>
            <p:cNvSpPr>
              <a:spLocks noChangeAspect="1"/>
            </p:cNvSpPr>
            <p:nvPr/>
          </p:nvSpPr>
          <p:spPr bwMode="auto">
            <a:xfrm>
              <a:off x="1246" y="394"/>
              <a:ext cx="45" cy="67"/>
            </a:xfrm>
            <a:custGeom>
              <a:avLst/>
              <a:gdLst>
                <a:gd name="T0" fmla="*/ 6 w 89"/>
                <a:gd name="T1" fmla="*/ 8 h 134"/>
                <a:gd name="T2" fmla="*/ 6 w 89"/>
                <a:gd name="T3" fmla="*/ 1 h 134"/>
                <a:gd name="T4" fmla="*/ 6 w 89"/>
                <a:gd name="T5" fmla="*/ 1 h 134"/>
                <a:gd name="T6" fmla="*/ 6 w 89"/>
                <a:gd name="T7" fmla="*/ 1 h 134"/>
                <a:gd name="T8" fmla="*/ 5 w 89"/>
                <a:gd name="T9" fmla="*/ 1 h 134"/>
                <a:gd name="T10" fmla="*/ 5 w 89"/>
                <a:gd name="T11" fmla="*/ 0 h 134"/>
                <a:gd name="T12" fmla="*/ 2 w 89"/>
                <a:gd name="T13" fmla="*/ 0 h 134"/>
                <a:gd name="T14" fmla="*/ 1 w 89"/>
                <a:gd name="T15" fmla="*/ 1 h 134"/>
                <a:gd name="T16" fmla="*/ 1 w 89"/>
                <a:gd name="T17" fmla="*/ 1 h 134"/>
                <a:gd name="T18" fmla="*/ 1 w 89"/>
                <a:gd name="T19" fmla="*/ 1 h 134"/>
                <a:gd name="T20" fmla="*/ 0 w 89"/>
                <a:gd name="T21" fmla="*/ 1 h 134"/>
                <a:gd name="T22" fmla="*/ 0 w 89"/>
                <a:gd name="T23" fmla="*/ 8 h 134"/>
                <a:gd name="T24" fmla="*/ 2 w 89"/>
                <a:gd name="T25" fmla="*/ 8 h 134"/>
                <a:gd name="T26" fmla="*/ 2 w 89"/>
                <a:gd name="T27" fmla="*/ 4 h 134"/>
                <a:gd name="T28" fmla="*/ 4 w 89"/>
                <a:gd name="T29" fmla="*/ 4 h 134"/>
                <a:gd name="T30" fmla="*/ 4 w 89"/>
                <a:gd name="T31" fmla="*/ 8 h 134"/>
                <a:gd name="T32" fmla="*/ 6 w 89"/>
                <a:gd name="T33" fmla="*/ 8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34"/>
                <a:gd name="T53" fmla="*/ 89 w 89"/>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34">
                  <a:moveTo>
                    <a:pt x="89" y="134"/>
                  </a:moveTo>
                  <a:lnTo>
                    <a:pt x="89" y="23"/>
                  </a:lnTo>
                  <a:lnTo>
                    <a:pt x="87" y="14"/>
                  </a:lnTo>
                  <a:lnTo>
                    <a:pt x="83" y="7"/>
                  </a:lnTo>
                  <a:lnTo>
                    <a:pt x="75" y="2"/>
                  </a:lnTo>
                  <a:lnTo>
                    <a:pt x="66" y="0"/>
                  </a:lnTo>
                  <a:lnTo>
                    <a:pt x="22" y="0"/>
                  </a:lnTo>
                  <a:lnTo>
                    <a:pt x="14" y="2"/>
                  </a:lnTo>
                  <a:lnTo>
                    <a:pt x="6" y="7"/>
                  </a:lnTo>
                  <a:lnTo>
                    <a:pt x="2" y="14"/>
                  </a:lnTo>
                  <a:lnTo>
                    <a:pt x="0" y="23"/>
                  </a:lnTo>
                  <a:lnTo>
                    <a:pt x="0" y="134"/>
                  </a:lnTo>
                  <a:lnTo>
                    <a:pt x="26" y="134"/>
                  </a:lnTo>
                  <a:lnTo>
                    <a:pt x="26" y="79"/>
                  </a:lnTo>
                  <a:lnTo>
                    <a:pt x="62" y="79"/>
                  </a:lnTo>
                  <a:lnTo>
                    <a:pt x="62" y="134"/>
                  </a:lnTo>
                  <a:lnTo>
                    <a:pt x="89" y="134"/>
                  </a:lnTo>
                  <a:close/>
                </a:path>
              </a:pathLst>
            </a:custGeom>
            <a:solidFill>
              <a:srgbClr val="FFFFFF"/>
            </a:solidFill>
            <a:ln w="9525">
              <a:noFill/>
              <a:round/>
              <a:headEnd/>
              <a:tailEnd/>
            </a:ln>
          </p:spPr>
          <p:txBody>
            <a:bodyPr/>
            <a:lstStyle/>
            <a:p>
              <a:endParaRPr lang="en-US"/>
            </a:p>
          </p:txBody>
        </p:sp>
        <p:sp>
          <p:nvSpPr>
            <p:cNvPr id="16401" name="Freeform 16"/>
            <p:cNvSpPr>
              <a:spLocks noChangeAspect="1"/>
            </p:cNvSpPr>
            <p:nvPr/>
          </p:nvSpPr>
          <p:spPr bwMode="auto">
            <a:xfrm>
              <a:off x="1259" y="405"/>
              <a:ext cx="19" cy="17"/>
            </a:xfrm>
            <a:custGeom>
              <a:avLst/>
              <a:gdLst>
                <a:gd name="T0" fmla="*/ 2 w 38"/>
                <a:gd name="T1" fmla="*/ 2 h 34"/>
                <a:gd name="T2" fmla="*/ 2 w 38"/>
                <a:gd name="T3" fmla="*/ 1 h 34"/>
                <a:gd name="T4" fmla="*/ 2 w 38"/>
                <a:gd name="T5" fmla="*/ 1 h 34"/>
                <a:gd name="T6" fmla="*/ 2 w 38"/>
                <a:gd name="T7" fmla="*/ 1 h 34"/>
                <a:gd name="T8" fmla="*/ 2 w 38"/>
                <a:gd name="T9" fmla="*/ 0 h 34"/>
                <a:gd name="T10" fmla="*/ 2 w 38"/>
                <a:gd name="T11" fmla="*/ 0 h 34"/>
                <a:gd name="T12" fmla="*/ 1 w 38"/>
                <a:gd name="T13" fmla="*/ 0 h 34"/>
                <a:gd name="T14" fmla="*/ 1 w 38"/>
                <a:gd name="T15" fmla="*/ 0 h 34"/>
                <a:gd name="T16" fmla="*/ 1 w 38"/>
                <a:gd name="T17" fmla="*/ 1 h 34"/>
                <a:gd name="T18" fmla="*/ 0 w 38"/>
                <a:gd name="T19" fmla="*/ 1 h 34"/>
                <a:gd name="T20" fmla="*/ 0 w 38"/>
                <a:gd name="T21" fmla="*/ 1 h 34"/>
                <a:gd name="T22" fmla="*/ 0 w 38"/>
                <a:gd name="T23" fmla="*/ 2 h 34"/>
                <a:gd name="T24" fmla="*/ 2 w 38"/>
                <a:gd name="T25" fmla="*/ 2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p>
          </p:txBody>
        </p:sp>
      </p:grpSp>
      <p:pic>
        <p:nvPicPr>
          <p:cNvPr id="16388" name="Picture 17" descr="WSFOLOGO"/>
          <p:cNvPicPr>
            <a:picLocks noChangeAspect="1" noChangeArrowheads="1"/>
          </p:cNvPicPr>
          <p:nvPr/>
        </p:nvPicPr>
        <p:blipFill>
          <a:blip r:embed="rId4"/>
          <a:srcRect/>
          <a:stretch>
            <a:fillRect/>
          </a:stretch>
        </p:blipFill>
        <p:spPr bwMode="auto">
          <a:xfrm>
            <a:off x="0" y="5503863"/>
            <a:ext cx="1371600" cy="1354137"/>
          </a:xfrm>
          <a:prstGeom prst="rect">
            <a:avLst/>
          </a:prstGeom>
          <a:noFill/>
          <a:ln w="9525">
            <a:noFill/>
            <a:miter lim="800000"/>
            <a:headEnd/>
            <a:tailEnd/>
          </a:ln>
        </p:spPr>
      </p:pic>
      <p:sp>
        <p:nvSpPr>
          <p:cNvPr id="457746" name="Text Box 18"/>
          <p:cNvSpPr txBox="1">
            <a:spLocks noChangeArrowheads="1"/>
          </p:cNvSpPr>
          <p:nvPr/>
        </p:nvSpPr>
        <p:spPr bwMode="auto">
          <a:xfrm>
            <a:off x="609600" y="2286000"/>
            <a:ext cx="8077200" cy="116046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spcBef>
                <a:spcPct val="50000"/>
              </a:spcBef>
            </a:pPr>
            <a:r>
              <a:rPr lang="en-US" sz="2800" b="1" dirty="0" smtClean="0">
                <a:solidFill>
                  <a:schemeClr val="bg1"/>
                </a:solidFill>
              </a:rPr>
              <a:t>23 February, 2011</a:t>
            </a:r>
            <a:endParaRPr lang="en-US" sz="2800" b="1" dirty="0">
              <a:solidFill>
                <a:schemeClr val="bg1"/>
              </a:solidFill>
            </a:endParaRPr>
          </a:p>
          <a:p>
            <a:pPr algn="ctr" eaLnBrk="0" hangingPunct="0">
              <a:spcBef>
                <a:spcPct val="50000"/>
              </a:spcBef>
            </a:pPr>
            <a:r>
              <a:rPr lang="en-US" sz="2800" b="1" dirty="0" smtClean="0">
                <a:solidFill>
                  <a:schemeClr val="bg1"/>
                </a:solidFill>
              </a:rPr>
              <a:t>West Central Florida AMS Chapter Banquet</a:t>
            </a:r>
            <a:endParaRPr lang="en-US" sz="2800" dirty="0">
              <a:latin typeface="Times New Roman" pitchFamily="18" charset="0"/>
            </a:endParaRPr>
          </a:p>
        </p:txBody>
      </p:sp>
      <p:pic>
        <p:nvPicPr>
          <p:cNvPr id="16390" name="Picture 20" descr="ncep1"/>
          <p:cNvPicPr>
            <a:picLocks noChangeAspect="1" noChangeArrowheads="1"/>
          </p:cNvPicPr>
          <p:nvPr/>
        </p:nvPicPr>
        <p:blipFill>
          <a:blip r:embed="rId5"/>
          <a:srcRect/>
          <a:stretch>
            <a:fillRect/>
          </a:stretch>
        </p:blipFill>
        <p:spPr bwMode="auto">
          <a:xfrm>
            <a:off x="3733800" y="5705475"/>
            <a:ext cx="1447800" cy="1152525"/>
          </a:xfrm>
          <a:prstGeom prst="rect">
            <a:avLst/>
          </a:prstGeom>
          <a:noFill/>
          <a:ln w="9525">
            <a:noFill/>
            <a:miter lim="800000"/>
            <a:headEnd/>
            <a:tailEnd/>
          </a:ln>
        </p:spPr>
      </p:pic>
      <p:sp>
        <p:nvSpPr>
          <p:cNvPr id="20" name="Text Box 5"/>
          <p:cNvSpPr txBox="1">
            <a:spLocks noChangeArrowheads="1"/>
          </p:cNvSpPr>
          <p:nvPr/>
        </p:nvSpPr>
        <p:spPr bwMode="auto">
          <a:xfrm>
            <a:off x="0" y="4038600"/>
            <a:ext cx="9144000" cy="1077913"/>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eaLnBrk="0" hangingPunct="0">
              <a:spcBef>
                <a:spcPct val="50000"/>
              </a:spcBef>
              <a:defRPr/>
            </a:pPr>
            <a:r>
              <a:rPr lang="en-US" sz="2800" dirty="0">
                <a:solidFill>
                  <a:srgbClr val="FFFF00"/>
                </a:solidFill>
              </a:rPr>
              <a:t>Chris Landsea, </a:t>
            </a:r>
            <a:r>
              <a:rPr lang="en-US" dirty="0">
                <a:solidFill>
                  <a:srgbClr val="FFFF00"/>
                </a:solidFill>
              </a:rPr>
              <a:t>National Hurricane Center, Miami, USA</a:t>
            </a:r>
          </a:p>
          <a:p>
            <a:pPr algn="ctr" eaLnBrk="0" hangingPunct="0">
              <a:spcBef>
                <a:spcPct val="50000"/>
              </a:spcBef>
              <a:defRPr/>
            </a:pPr>
            <a:r>
              <a:rPr lang="en-US" dirty="0">
                <a:solidFill>
                  <a:srgbClr val="FFFF00"/>
                </a:solidFill>
              </a:rPr>
              <a:t>Chris.Landsea@noaa.gov</a:t>
            </a:r>
            <a:endParaRPr lang="en-US" dirty="0">
              <a:solidFill>
                <a:srgbClr val="FFFF00"/>
              </a:solidFill>
              <a:latin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1"/>
          <p:cNvPicPr>
            <a:picLocks noChangeAspect="1" noChangeArrowheads="1"/>
          </p:cNvPicPr>
          <p:nvPr/>
        </p:nvPicPr>
        <p:blipFill>
          <a:blip r:embed="rId3"/>
          <a:srcRect/>
          <a:stretch>
            <a:fillRect/>
          </a:stretch>
        </p:blipFill>
        <p:spPr bwMode="auto">
          <a:xfrm>
            <a:off x="-18191163" y="228600"/>
            <a:ext cx="27335163" cy="12942888"/>
          </a:xfrm>
          <a:prstGeom prst="rect">
            <a:avLst/>
          </a:prstGeom>
          <a:noFill/>
          <a:ln w="9525">
            <a:noFill/>
            <a:miter lim="800000"/>
            <a:headEnd/>
            <a:tailEnd/>
          </a:ln>
        </p:spPr>
      </p:pic>
      <p:sp>
        <p:nvSpPr>
          <p:cNvPr id="211971" name="Text Box 4"/>
          <p:cNvSpPr txBox="1">
            <a:spLocks noChangeArrowheads="1"/>
          </p:cNvSpPr>
          <p:nvPr/>
        </p:nvSpPr>
        <p:spPr bwMode="auto">
          <a:xfrm>
            <a:off x="3962400" y="6172200"/>
            <a:ext cx="1892300" cy="338138"/>
          </a:xfrm>
          <a:prstGeom prst="rect">
            <a:avLst/>
          </a:prstGeom>
          <a:noFill/>
          <a:ln w="9525">
            <a:noFill/>
            <a:miter lim="800000"/>
            <a:headEnd/>
            <a:tailEnd/>
          </a:ln>
        </p:spPr>
        <p:txBody>
          <a:bodyPr wrap="none">
            <a:spAutoFit/>
          </a:bodyPr>
          <a:lstStyle/>
          <a:p>
            <a:pPr algn="ctr"/>
            <a:r>
              <a:rPr lang="en-US" sz="1600" b="1">
                <a:latin typeface="Times New Roman" pitchFamily="18" charset="0"/>
              </a:rPr>
              <a:t>Bender et al. (2010)</a:t>
            </a:r>
          </a:p>
        </p:txBody>
      </p:sp>
      <p:sp>
        <p:nvSpPr>
          <p:cNvPr id="211972" name="Text Box 3"/>
          <p:cNvSpPr txBox="1">
            <a:spLocks noChangeArrowheads="1"/>
          </p:cNvSpPr>
          <p:nvPr/>
        </p:nvSpPr>
        <p:spPr bwMode="auto">
          <a:xfrm>
            <a:off x="0" y="0"/>
            <a:ext cx="9144000" cy="1200150"/>
          </a:xfrm>
          <a:prstGeom prst="rect">
            <a:avLst/>
          </a:prstGeom>
          <a:solidFill>
            <a:schemeClr val="tx1"/>
          </a:solidFill>
          <a:ln w="9525">
            <a:noFill/>
            <a:miter lim="800000"/>
            <a:headEnd/>
            <a:tailEnd/>
          </a:ln>
        </p:spPr>
        <p:txBody>
          <a:bodyPr>
            <a:spAutoFit/>
          </a:bodyPr>
          <a:lstStyle/>
          <a:p>
            <a:pPr algn="ctr"/>
            <a:r>
              <a:rPr lang="en-US">
                <a:solidFill>
                  <a:schemeClr val="bg1"/>
                </a:solidFill>
                <a:latin typeface="Times New Roman" pitchFamily="18" charset="0"/>
              </a:rPr>
              <a:t>Global Warming and Hurricanes:</a:t>
            </a:r>
          </a:p>
          <a:p>
            <a:pPr algn="ctr"/>
            <a:r>
              <a:rPr lang="en-US">
                <a:solidFill>
                  <a:schemeClr val="bg1"/>
                </a:solidFill>
                <a:latin typeface="Times New Roman" pitchFamily="18" charset="0"/>
              </a:rPr>
              <a:t>Theory and Modeling Work Suggest ~3% wind increase with a DECREASE in frequency by late 21</a:t>
            </a:r>
            <a:r>
              <a:rPr lang="en-US" baseline="30000">
                <a:solidFill>
                  <a:schemeClr val="bg1"/>
                </a:solidFill>
                <a:latin typeface="Times New Roman" pitchFamily="18" charset="0"/>
              </a:rPr>
              <a:t>st</a:t>
            </a:r>
            <a:r>
              <a:rPr lang="en-US">
                <a:solidFill>
                  <a:schemeClr val="bg1"/>
                </a:solidFill>
                <a:latin typeface="Times New Roman" pitchFamily="18" charset="0"/>
              </a:rPr>
              <a:t> Century</a:t>
            </a:r>
          </a:p>
        </p:txBody>
      </p:sp>
      <p:sp>
        <p:nvSpPr>
          <p:cNvPr id="211973" name="Text Box 4"/>
          <p:cNvSpPr txBox="1">
            <a:spLocks noChangeArrowheads="1"/>
          </p:cNvSpPr>
          <p:nvPr/>
        </p:nvSpPr>
        <p:spPr bwMode="auto">
          <a:xfrm>
            <a:off x="1828800" y="6519863"/>
            <a:ext cx="750888"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10 m/s</a:t>
            </a:r>
          </a:p>
        </p:txBody>
      </p:sp>
      <p:sp>
        <p:nvSpPr>
          <p:cNvPr id="211974" name="Text Box 4"/>
          <p:cNvSpPr txBox="1">
            <a:spLocks noChangeArrowheads="1"/>
          </p:cNvSpPr>
          <p:nvPr/>
        </p:nvSpPr>
        <p:spPr bwMode="auto">
          <a:xfrm>
            <a:off x="3124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20</a:t>
            </a:r>
          </a:p>
        </p:txBody>
      </p:sp>
      <p:sp>
        <p:nvSpPr>
          <p:cNvPr id="211975" name="Text Box 4"/>
          <p:cNvSpPr txBox="1">
            <a:spLocks noChangeArrowheads="1"/>
          </p:cNvSpPr>
          <p:nvPr/>
        </p:nvSpPr>
        <p:spPr bwMode="auto">
          <a:xfrm>
            <a:off x="4267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30</a:t>
            </a:r>
          </a:p>
        </p:txBody>
      </p:sp>
      <p:sp>
        <p:nvSpPr>
          <p:cNvPr id="211976" name="Text Box 4"/>
          <p:cNvSpPr txBox="1">
            <a:spLocks noChangeArrowheads="1"/>
          </p:cNvSpPr>
          <p:nvPr/>
        </p:nvSpPr>
        <p:spPr bwMode="auto">
          <a:xfrm>
            <a:off x="5410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40</a:t>
            </a:r>
          </a:p>
        </p:txBody>
      </p:sp>
      <p:sp>
        <p:nvSpPr>
          <p:cNvPr id="211977" name="Text Box 4"/>
          <p:cNvSpPr txBox="1">
            <a:spLocks noChangeArrowheads="1"/>
          </p:cNvSpPr>
          <p:nvPr/>
        </p:nvSpPr>
        <p:spPr bwMode="auto">
          <a:xfrm>
            <a:off x="6477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50</a:t>
            </a:r>
          </a:p>
        </p:txBody>
      </p:sp>
      <p:sp>
        <p:nvSpPr>
          <p:cNvPr id="211978" name="Text Box 4"/>
          <p:cNvSpPr txBox="1">
            <a:spLocks noChangeArrowheads="1"/>
          </p:cNvSpPr>
          <p:nvPr/>
        </p:nvSpPr>
        <p:spPr bwMode="auto">
          <a:xfrm>
            <a:off x="7620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60</a:t>
            </a:r>
          </a:p>
        </p:txBody>
      </p:sp>
      <p:sp>
        <p:nvSpPr>
          <p:cNvPr id="211979" name="Text Box 11"/>
          <p:cNvSpPr txBox="1">
            <a:spLocks noChangeArrowheads="1"/>
          </p:cNvSpPr>
          <p:nvPr/>
        </p:nvSpPr>
        <p:spPr bwMode="auto">
          <a:xfrm>
            <a:off x="3352800" y="5029200"/>
            <a:ext cx="1676400" cy="1196975"/>
          </a:xfrm>
          <a:prstGeom prst="rect">
            <a:avLst/>
          </a:prstGeom>
          <a:solidFill>
            <a:schemeClr val="bg1"/>
          </a:solidFill>
          <a:ln w="9525">
            <a:solidFill>
              <a:schemeClr val="tx1"/>
            </a:solidFill>
            <a:miter lim="800000"/>
            <a:headEnd/>
            <a:tailEnd/>
          </a:ln>
        </p:spPr>
        <p:txBody>
          <a:bodyPr>
            <a:spAutoFit/>
          </a:bodyPr>
          <a:lstStyle/>
          <a:p>
            <a:r>
              <a:rPr lang="en-US"/>
              <a:t>Slightly Stronger Hurricanes</a:t>
            </a:r>
          </a:p>
        </p:txBody>
      </p:sp>
      <p:sp>
        <p:nvSpPr>
          <p:cNvPr id="211980" name="Line 12"/>
          <p:cNvSpPr>
            <a:spLocks noChangeShapeType="1"/>
          </p:cNvSpPr>
          <p:nvPr/>
        </p:nvSpPr>
        <p:spPr bwMode="auto">
          <a:xfrm>
            <a:off x="4953000" y="5791200"/>
            <a:ext cx="2590800" cy="76200"/>
          </a:xfrm>
          <a:prstGeom prst="line">
            <a:avLst/>
          </a:prstGeom>
          <a:noFill/>
          <a:ln w="63500">
            <a:solidFill>
              <a:srgbClr val="FF0000"/>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i1520-0442-17-18-3477-f03"/>
          <p:cNvPicPr>
            <a:picLocks noChangeAspect="1" noChangeArrowheads="1"/>
          </p:cNvPicPr>
          <p:nvPr/>
        </p:nvPicPr>
        <p:blipFill>
          <a:blip r:embed="rId3"/>
          <a:srcRect/>
          <a:stretch>
            <a:fillRect/>
          </a:stretch>
        </p:blipFill>
        <p:spPr bwMode="auto">
          <a:xfrm>
            <a:off x="0" y="0"/>
            <a:ext cx="9144000" cy="6827838"/>
          </a:xfrm>
          <a:prstGeom prst="rect">
            <a:avLst/>
          </a:prstGeom>
          <a:noFill/>
          <a:ln w="9525">
            <a:noFill/>
            <a:miter lim="800000"/>
            <a:headEnd/>
            <a:tailEnd/>
          </a:ln>
        </p:spPr>
      </p:pic>
      <p:sp>
        <p:nvSpPr>
          <p:cNvPr id="38914" name="Text Box 3"/>
          <p:cNvSpPr txBox="1">
            <a:spLocks noChangeArrowheads="1"/>
          </p:cNvSpPr>
          <p:nvPr/>
        </p:nvSpPr>
        <p:spPr bwMode="auto">
          <a:xfrm>
            <a:off x="1143000" y="5257800"/>
            <a:ext cx="1343025" cy="581025"/>
          </a:xfrm>
          <a:prstGeom prst="rect">
            <a:avLst/>
          </a:prstGeom>
          <a:noFill/>
          <a:ln w="9525">
            <a:noFill/>
            <a:miter lim="800000"/>
            <a:headEnd/>
            <a:tailEnd/>
          </a:ln>
        </p:spPr>
        <p:txBody>
          <a:bodyPr wrap="none">
            <a:spAutoFit/>
          </a:bodyPr>
          <a:lstStyle/>
          <a:p>
            <a:pPr algn="ctr"/>
            <a:r>
              <a:rPr lang="en-US" sz="1600">
                <a:latin typeface="Times New Roman" pitchFamily="18" charset="0"/>
              </a:rPr>
              <a:t>Knutson and </a:t>
            </a:r>
          </a:p>
          <a:p>
            <a:pPr algn="ctr"/>
            <a:r>
              <a:rPr lang="en-US" sz="1600">
                <a:latin typeface="Times New Roman" pitchFamily="18" charset="0"/>
              </a:rPr>
              <a:t>Tuleya (2004)</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3"/>
          <p:cNvSpPr txBox="1">
            <a:spLocks noChangeArrowheads="1"/>
          </p:cNvSpPr>
          <p:nvPr/>
        </p:nvSpPr>
        <p:spPr bwMode="auto">
          <a:xfrm>
            <a:off x="838200" y="3505200"/>
            <a:ext cx="7543800" cy="2227263"/>
          </a:xfrm>
          <a:prstGeom prst="rect">
            <a:avLst/>
          </a:prstGeom>
          <a:solidFill>
            <a:schemeClr val="bg1"/>
          </a:solidFill>
          <a:ln w="9525">
            <a:noFill/>
            <a:miter lim="800000"/>
            <a:headEnd/>
            <a:tailEnd/>
          </a:ln>
        </p:spPr>
        <p:txBody>
          <a:bodyPr>
            <a:spAutoFit/>
          </a:bodyPr>
          <a:lstStyle/>
          <a:p>
            <a:pPr algn="ctr"/>
            <a:endParaRPr lang="en-US" sz="2800">
              <a:latin typeface="Times New Roman" pitchFamily="18" charset="0"/>
            </a:endParaRPr>
          </a:p>
          <a:p>
            <a:pPr algn="ctr"/>
            <a:r>
              <a:rPr lang="en-US" sz="2800">
                <a:latin typeface="Times New Roman" pitchFamily="18" charset="0"/>
              </a:rPr>
              <a:t>Maximum Potential Intensity Change</a:t>
            </a:r>
          </a:p>
          <a:p>
            <a:pPr algn="ctr"/>
            <a:r>
              <a:rPr lang="en-US" sz="2800">
                <a:latin typeface="Times New Roman" pitchFamily="18" charset="0"/>
              </a:rPr>
              <a:t>Atlantic Basin:  +1% stronger per </a:t>
            </a:r>
            <a:r>
              <a:rPr lang="en-US" sz="2800" baseline="30000">
                <a:latin typeface="Times New Roman" pitchFamily="18" charset="0"/>
              </a:rPr>
              <a:t>o</a:t>
            </a:r>
            <a:r>
              <a:rPr lang="en-US" sz="2800">
                <a:latin typeface="Times New Roman" pitchFamily="18" charset="0"/>
              </a:rPr>
              <a:t>C SST change</a:t>
            </a:r>
          </a:p>
          <a:p>
            <a:pPr algn="ctr"/>
            <a:r>
              <a:rPr lang="en-US" sz="2800">
                <a:latin typeface="Times New Roman" pitchFamily="18" charset="0"/>
              </a:rPr>
              <a:t>Vecchi and Soden (2007)</a:t>
            </a:r>
          </a:p>
          <a:p>
            <a:pPr algn="ctr"/>
            <a:endParaRPr lang="en-US" sz="2800">
              <a:latin typeface="Times New Roman" pitchFamily="18" charset="0"/>
            </a:endParaRPr>
          </a:p>
        </p:txBody>
      </p:sp>
      <p:pic>
        <p:nvPicPr>
          <p:cNvPr id="36866" name="Picture 4"/>
          <p:cNvPicPr>
            <a:picLocks noChangeAspect="1" noChangeArrowheads="1"/>
          </p:cNvPicPr>
          <p:nvPr/>
        </p:nvPicPr>
        <p:blipFill>
          <a:blip r:embed="rId3"/>
          <a:srcRect/>
          <a:stretch>
            <a:fillRect/>
          </a:stretch>
        </p:blipFill>
        <p:spPr bwMode="auto">
          <a:xfrm>
            <a:off x="-88900" y="0"/>
            <a:ext cx="9232900" cy="2895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1"/>
          <p:cNvPicPr>
            <a:picLocks noChangeAspect="1" noChangeArrowheads="1"/>
          </p:cNvPicPr>
          <p:nvPr/>
        </p:nvPicPr>
        <p:blipFill>
          <a:blip r:embed="rId3"/>
          <a:srcRect/>
          <a:stretch>
            <a:fillRect/>
          </a:stretch>
        </p:blipFill>
        <p:spPr bwMode="auto">
          <a:xfrm>
            <a:off x="-18191163" y="228600"/>
            <a:ext cx="27335163" cy="12942888"/>
          </a:xfrm>
          <a:prstGeom prst="rect">
            <a:avLst/>
          </a:prstGeom>
          <a:noFill/>
          <a:ln w="9525">
            <a:noFill/>
            <a:miter lim="800000"/>
            <a:headEnd/>
            <a:tailEnd/>
          </a:ln>
        </p:spPr>
      </p:pic>
      <p:sp>
        <p:nvSpPr>
          <p:cNvPr id="214019" name="Text Box 4"/>
          <p:cNvSpPr txBox="1">
            <a:spLocks noChangeArrowheads="1"/>
          </p:cNvSpPr>
          <p:nvPr/>
        </p:nvSpPr>
        <p:spPr bwMode="auto">
          <a:xfrm>
            <a:off x="3962400" y="6172200"/>
            <a:ext cx="1892300" cy="338138"/>
          </a:xfrm>
          <a:prstGeom prst="rect">
            <a:avLst/>
          </a:prstGeom>
          <a:noFill/>
          <a:ln w="9525">
            <a:noFill/>
            <a:miter lim="800000"/>
            <a:headEnd/>
            <a:tailEnd/>
          </a:ln>
        </p:spPr>
        <p:txBody>
          <a:bodyPr wrap="none">
            <a:spAutoFit/>
          </a:bodyPr>
          <a:lstStyle/>
          <a:p>
            <a:pPr algn="ctr"/>
            <a:r>
              <a:rPr lang="en-US" sz="1600" b="1">
                <a:latin typeface="Times New Roman" pitchFamily="18" charset="0"/>
              </a:rPr>
              <a:t>Bender et al. (2010)</a:t>
            </a:r>
          </a:p>
        </p:txBody>
      </p:sp>
      <p:sp>
        <p:nvSpPr>
          <p:cNvPr id="214020" name="Text Box 3"/>
          <p:cNvSpPr txBox="1">
            <a:spLocks noChangeArrowheads="1"/>
          </p:cNvSpPr>
          <p:nvPr/>
        </p:nvSpPr>
        <p:spPr bwMode="auto">
          <a:xfrm>
            <a:off x="0" y="0"/>
            <a:ext cx="9144000" cy="1200150"/>
          </a:xfrm>
          <a:prstGeom prst="rect">
            <a:avLst/>
          </a:prstGeom>
          <a:solidFill>
            <a:schemeClr val="tx1"/>
          </a:solidFill>
          <a:ln w="9525">
            <a:noFill/>
            <a:miter lim="800000"/>
            <a:headEnd/>
            <a:tailEnd/>
          </a:ln>
        </p:spPr>
        <p:txBody>
          <a:bodyPr>
            <a:spAutoFit/>
          </a:bodyPr>
          <a:lstStyle/>
          <a:p>
            <a:pPr algn="ctr"/>
            <a:r>
              <a:rPr lang="en-US">
                <a:solidFill>
                  <a:schemeClr val="bg1"/>
                </a:solidFill>
                <a:latin typeface="Times New Roman" pitchFamily="18" charset="0"/>
              </a:rPr>
              <a:t>Global Warming and Hurricanes:</a:t>
            </a:r>
          </a:p>
          <a:p>
            <a:pPr algn="ctr"/>
            <a:r>
              <a:rPr lang="en-US">
                <a:solidFill>
                  <a:schemeClr val="bg1"/>
                </a:solidFill>
                <a:latin typeface="Times New Roman" pitchFamily="18" charset="0"/>
              </a:rPr>
              <a:t>Theory and Modeling Work Suggest ~3% wind increase with a DECREASE in frequency by late 21</a:t>
            </a:r>
            <a:r>
              <a:rPr lang="en-US" baseline="30000">
                <a:solidFill>
                  <a:schemeClr val="bg1"/>
                </a:solidFill>
                <a:latin typeface="Times New Roman" pitchFamily="18" charset="0"/>
              </a:rPr>
              <a:t>st</a:t>
            </a:r>
            <a:r>
              <a:rPr lang="en-US">
                <a:solidFill>
                  <a:schemeClr val="bg1"/>
                </a:solidFill>
                <a:latin typeface="Times New Roman" pitchFamily="18" charset="0"/>
              </a:rPr>
              <a:t> Century</a:t>
            </a:r>
          </a:p>
        </p:txBody>
      </p:sp>
      <p:sp>
        <p:nvSpPr>
          <p:cNvPr id="214021" name="Text Box 4"/>
          <p:cNvSpPr txBox="1">
            <a:spLocks noChangeArrowheads="1"/>
          </p:cNvSpPr>
          <p:nvPr/>
        </p:nvSpPr>
        <p:spPr bwMode="auto">
          <a:xfrm>
            <a:off x="1828800" y="6519863"/>
            <a:ext cx="750888"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10 m/s</a:t>
            </a:r>
          </a:p>
        </p:txBody>
      </p:sp>
      <p:sp>
        <p:nvSpPr>
          <p:cNvPr id="214022" name="Text Box 4"/>
          <p:cNvSpPr txBox="1">
            <a:spLocks noChangeArrowheads="1"/>
          </p:cNvSpPr>
          <p:nvPr/>
        </p:nvSpPr>
        <p:spPr bwMode="auto">
          <a:xfrm>
            <a:off x="3124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20</a:t>
            </a:r>
          </a:p>
        </p:txBody>
      </p:sp>
      <p:sp>
        <p:nvSpPr>
          <p:cNvPr id="214023" name="Text Box 4"/>
          <p:cNvSpPr txBox="1">
            <a:spLocks noChangeArrowheads="1"/>
          </p:cNvSpPr>
          <p:nvPr/>
        </p:nvSpPr>
        <p:spPr bwMode="auto">
          <a:xfrm>
            <a:off x="4267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30</a:t>
            </a:r>
          </a:p>
        </p:txBody>
      </p:sp>
      <p:sp>
        <p:nvSpPr>
          <p:cNvPr id="214024" name="Text Box 4"/>
          <p:cNvSpPr txBox="1">
            <a:spLocks noChangeArrowheads="1"/>
          </p:cNvSpPr>
          <p:nvPr/>
        </p:nvSpPr>
        <p:spPr bwMode="auto">
          <a:xfrm>
            <a:off x="5410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40</a:t>
            </a:r>
          </a:p>
        </p:txBody>
      </p:sp>
      <p:sp>
        <p:nvSpPr>
          <p:cNvPr id="214025" name="Text Box 4"/>
          <p:cNvSpPr txBox="1">
            <a:spLocks noChangeArrowheads="1"/>
          </p:cNvSpPr>
          <p:nvPr/>
        </p:nvSpPr>
        <p:spPr bwMode="auto">
          <a:xfrm>
            <a:off x="6477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50</a:t>
            </a:r>
          </a:p>
        </p:txBody>
      </p:sp>
      <p:sp>
        <p:nvSpPr>
          <p:cNvPr id="214026" name="Text Box 4"/>
          <p:cNvSpPr txBox="1">
            <a:spLocks noChangeArrowheads="1"/>
          </p:cNvSpPr>
          <p:nvPr/>
        </p:nvSpPr>
        <p:spPr bwMode="auto">
          <a:xfrm>
            <a:off x="7620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60</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1"/>
          <p:cNvPicPr>
            <a:picLocks noChangeAspect="1" noChangeArrowheads="1"/>
          </p:cNvPicPr>
          <p:nvPr/>
        </p:nvPicPr>
        <p:blipFill>
          <a:blip r:embed="rId3"/>
          <a:srcRect/>
          <a:stretch>
            <a:fillRect/>
          </a:stretch>
        </p:blipFill>
        <p:spPr bwMode="auto">
          <a:xfrm>
            <a:off x="-18191163" y="228600"/>
            <a:ext cx="27335163" cy="12942888"/>
          </a:xfrm>
          <a:prstGeom prst="rect">
            <a:avLst/>
          </a:prstGeom>
          <a:noFill/>
          <a:ln w="9525">
            <a:noFill/>
            <a:miter lim="800000"/>
            <a:headEnd/>
            <a:tailEnd/>
          </a:ln>
        </p:spPr>
      </p:pic>
      <p:sp>
        <p:nvSpPr>
          <p:cNvPr id="209923" name="Text Box 4"/>
          <p:cNvSpPr txBox="1">
            <a:spLocks noChangeArrowheads="1"/>
          </p:cNvSpPr>
          <p:nvPr/>
        </p:nvSpPr>
        <p:spPr bwMode="auto">
          <a:xfrm>
            <a:off x="3962400" y="6172200"/>
            <a:ext cx="1892300" cy="338138"/>
          </a:xfrm>
          <a:prstGeom prst="rect">
            <a:avLst/>
          </a:prstGeom>
          <a:noFill/>
          <a:ln w="9525">
            <a:noFill/>
            <a:miter lim="800000"/>
            <a:headEnd/>
            <a:tailEnd/>
          </a:ln>
        </p:spPr>
        <p:txBody>
          <a:bodyPr wrap="none">
            <a:spAutoFit/>
          </a:bodyPr>
          <a:lstStyle/>
          <a:p>
            <a:pPr algn="ctr"/>
            <a:r>
              <a:rPr lang="en-US" sz="1600" b="1">
                <a:latin typeface="Times New Roman" pitchFamily="18" charset="0"/>
              </a:rPr>
              <a:t>Bender et al. (2010)</a:t>
            </a:r>
          </a:p>
        </p:txBody>
      </p:sp>
      <p:sp>
        <p:nvSpPr>
          <p:cNvPr id="209924" name="Text Box 3"/>
          <p:cNvSpPr txBox="1">
            <a:spLocks noChangeArrowheads="1"/>
          </p:cNvSpPr>
          <p:nvPr/>
        </p:nvSpPr>
        <p:spPr bwMode="auto">
          <a:xfrm>
            <a:off x="0" y="0"/>
            <a:ext cx="9144000" cy="1200150"/>
          </a:xfrm>
          <a:prstGeom prst="rect">
            <a:avLst/>
          </a:prstGeom>
          <a:solidFill>
            <a:schemeClr val="tx1"/>
          </a:solidFill>
          <a:ln w="9525">
            <a:noFill/>
            <a:miter lim="800000"/>
            <a:headEnd/>
            <a:tailEnd/>
          </a:ln>
        </p:spPr>
        <p:txBody>
          <a:bodyPr>
            <a:spAutoFit/>
          </a:bodyPr>
          <a:lstStyle/>
          <a:p>
            <a:pPr algn="ctr"/>
            <a:r>
              <a:rPr lang="en-US">
                <a:solidFill>
                  <a:schemeClr val="bg1"/>
                </a:solidFill>
                <a:latin typeface="Times New Roman" pitchFamily="18" charset="0"/>
              </a:rPr>
              <a:t>Global Warming and Hurricanes:</a:t>
            </a:r>
          </a:p>
          <a:p>
            <a:pPr algn="ctr"/>
            <a:r>
              <a:rPr lang="en-US">
                <a:solidFill>
                  <a:schemeClr val="bg1"/>
                </a:solidFill>
                <a:latin typeface="Times New Roman" pitchFamily="18" charset="0"/>
              </a:rPr>
              <a:t>Theory and Modeling Work Suggest ~3% wind increase with a DECREASE in frequency by late 21</a:t>
            </a:r>
            <a:r>
              <a:rPr lang="en-US" baseline="30000">
                <a:solidFill>
                  <a:schemeClr val="bg1"/>
                </a:solidFill>
                <a:latin typeface="Times New Roman" pitchFamily="18" charset="0"/>
              </a:rPr>
              <a:t>st</a:t>
            </a:r>
            <a:r>
              <a:rPr lang="en-US">
                <a:solidFill>
                  <a:schemeClr val="bg1"/>
                </a:solidFill>
                <a:latin typeface="Times New Roman" pitchFamily="18" charset="0"/>
              </a:rPr>
              <a:t> Century</a:t>
            </a:r>
          </a:p>
        </p:txBody>
      </p:sp>
      <p:sp>
        <p:nvSpPr>
          <p:cNvPr id="209925" name="Text Box 4"/>
          <p:cNvSpPr txBox="1">
            <a:spLocks noChangeArrowheads="1"/>
          </p:cNvSpPr>
          <p:nvPr/>
        </p:nvSpPr>
        <p:spPr bwMode="auto">
          <a:xfrm>
            <a:off x="1828800" y="6519863"/>
            <a:ext cx="750888"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10 m/s</a:t>
            </a:r>
          </a:p>
        </p:txBody>
      </p:sp>
      <p:sp>
        <p:nvSpPr>
          <p:cNvPr id="209926" name="Text Box 4"/>
          <p:cNvSpPr txBox="1">
            <a:spLocks noChangeArrowheads="1"/>
          </p:cNvSpPr>
          <p:nvPr/>
        </p:nvSpPr>
        <p:spPr bwMode="auto">
          <a:xfrm>
            <a:off x="3124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20</a:t>
            </a:r>
          </a:p>
        </p:txBody>
      </p:sp>
      <p:sp>
        <p:nvSpPr>
          <p:cNvPr id="209927" name="Text Box 4"/>
          <p:cNvSpPr txBox="1">
            <a:spLocks noChangeArrowheads="1"/>
          </p:cNvSpPr>
          <p:nvPr/>
        </p:nvSpPr>
        <p:spPr bwMode="auto">
          <a:xfrm>
            <a:off x="4267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30</a:t>
            </a:r>
          </a:p>
        </p:txBody>
      </p:sp>
      <p:sp>
        <p:nvSpPr>
          <p:cNvPr id="209928" name="Text Box 4"/>
          <p:cNvSpPr txBox="1">
            <a:spLocks noChangeArrowheads="1"/>
          </p:cNvSpPr>
          <p:nvPr/>
        </p:nvSpPr>
        <p:spPr bwMode="auto">
          <a:xfrm>
            <a:off x="5410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40</a:t>
            </a:r>
          </a:p>
        </p:txBody>
      </p:sp>
      <p:sp>
        <p:nvSpPr>
          <p:cNvPr id="209929" name="Text Box 4"/>
          <p:cNvSpPr txBox="1">
            <a:spLocks noChangeArrowheads="1"/>
          </p:cNvSpPr>
          <p:nvPr/>
        </p:nvSpPr>
        <p:spPr bwMode="auto">
          <a:xfrm>
            <a:off x="6477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50</a:t>
            </a:r>
          </a:p>
        </p:txBody>
      </p:sp>
      <p:sp>
        <p:nvSpPr>
          <p:cNvPr id="209930" name="Text Box 4"/>
          <p:cNvSpPr txBox="1">
            <a:spLocks noChangeArrowheads="1"/>
          </p:cNvSpPr>
          <p:nvPr/>
        </p:nvSpPr>
        <p:spPr bwMode="auto">
          <a:xfrm>
            <a:off x="7620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60</a:t>
            </a:r>
          </a:p>
        </p:txBody>
      </p:sp>
      <p:sp>
        <p:nvSpPr>
          <p:cNvPr id="209931" name="Text Box 11"/>
          <p:cNvSpPr txBox="1">
            <a:spLocks noChangeArrowheads="1"/>
          </p:cNvSpPr>
          <p:nvPr/>
        </p:nvSpPr>
        <p:spPr bwMode="auto">
          <a:xfrm>
            <a:off x="1295400" y="1295400"/>
            <a:ext cx="2301875" cy="1196975"/>
          </a:xfrm>
          <a:prstGeom prst="rect">
            <a:avLst/>
          </a:prstGeom>
          <a:solidFill>
            <a:schemeClr val="bg1"/>
          </a:solidFill>
          <a:ln w="9525">
            <a:solidFill>
              <a:schemeClr val="tx1"/>
            </a:solidFill>
            <a:miter lim="800000"/>
            <a:headEnd/>
            <a:tailEnd/>
          </a:ln>
        </p:spPr>
        <p:txBody>
          <a:bodyPr>
            <a:spAutoFit/>
          </a:bodyPr>
          <a:lstStyle/>
          <a:p>
            <a:r>
              <a:rPr lang="en-US"/>
              <a:t>Fewer Tropical Storms and Hurricanes</a:t>
            </a:r>
          </a:p>
        </p:txBody>
      </p:sp>
      <p:sp>
        <p:nvSpPr>
          <p:cNvPr id="209932" name="Line 12"/>
          <p:cNvSpPr>
            <a:spLocks noChangeShapeType="1"/>
          </p:cNvSpPr>
          <p:nvPr/>
        </p:nvSpPr>
        <p:spPr bwMode="auto">
          <a:xfrm>
            <a:off x="4191000" y="1828800"/>
            <a:ext cx="0" cy="2362200"/>
          </a:xfrm>
          <a:prstGeom prst="line">
            <a:avLst/>
          </a:prstGeom>
          <a:noFill/>
          <a:ln w="63500">
            <a:solidFill>
              <a:srgbClr val="FF0000"/>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2"/>
          <p:cNvSpPr txBox="1">
            <a:spLocks noChangeArrowheads="1"/>
          </p:cNvSpPr>
          <p:nvPr/>
        </p:nvSpPr>
        <p:spPr bwMode="auto">
          <a:xfrm>
            <a:off x="719138" y="180975"/>
            <a:ext cx="7510462" cy="579438"/>
          </a:xfrm>
          <a:prstGeom prst="rect">
            <a:avLst/>
          </a:prstGeom>
          <a:noFill/>
          <a:ln w="9525">
            <a:noFill/>
            <a:miter lim="800000"/>
            <a:headEnd/>
            <a:tailEnd/>
          </a:ln>
        </p:spPr>
        <p:txBody>
          <a:bodyPr wrap="none">
            <a:spAutoFit/>
          </a:bodyPr>
          <a:lstStyle/>
          <a:p>
            <a:pPr algn="ctr"/>
            <a:r>
              <a:rPr lang="en-US" sz="3200">
                <a:solidFill>
                  <a:schemeClr val="bg1"/>
                </a:solidFill>
                <a:latin typeface="Times New Roman" pitchFamily="18" charset="0"/>
              </a:rPr>
              <a:t>Increased Wind Shear from Global Warming</a:t>
            </a:r>
          </a:p>
        </p:txBody>
      </p:sp>
      <p:pic>
        <p:nvPicPr>
          <p:cNvPr id="43010" name="Picture 3"/>
          <p:cNvPicPr>
            <a:picLocks noChangeAspect="1" noChangeArrowheads="1"/>
          </p:cNvPicPr>
          <p:nvPr/>
        </p:nvPicPr>
        <p:blipFill>
          <a:blip r:embed="rId3"/>
          <a:srcRect/>
          <a:stretch>
            <a:fillRect/>
          </a:stretch>
        </p:blipFill>
        <p:spPr bwMode="auto">
          <a:xfrm>
            <a:off x="0" y="1371600"/>
            <a:ext cx="9144000" cy="4343400"/>
          </a:xfrm>
          <a:prstGeom prst="rect">
            <a:avLst/>
          </a:prstGeom>
          <a:noFill/>
          <a:ln w="9525">
            <a:noFill/>
            <a:miter lim="800000"/>
            <a:headEnd/>
            <a:tailEnd/>
          </a:ln>
        </p:spPr>
      </p:pic>
      <p:sp>
        <p:nvSpPr>
          <p:cNvPr id="43011" name="Text Box 4"/>
          <p:cNvSpPr txBox="1">
            <a:spLocks noChangeArrowheads="1"/>
          </p:cNvSpPr>
          <p:nvPr/>
        </p:nvSpPr>
        <p:spPr bwMode="auto">
          <a:xfrm>
            <a:off x="5100638" y="6019800"/>
            <a:ext cx="3806825" cy="519113"/>
          </a:xfrm>
          <a:prstGeom prst="rect">
            <a:avLst/>
          </a:prstGeom>
          <a:noFill/>
          <a:ln w="9525">
            <a:noFill/>
            <a:miter lim="800000"/>
            <a:headEnd/>
            <a:tailEnd/>
          </a:ln>
        </p:spPr>
        <p:txBody>
          <a:bodyPr wrap="none">
            <a:spAutoFit/>
          </a:bodyPr>
          <a:lstStyle/>
          <a:p>
            <a:pPr algn="ctr"/>
            <a:r>
              <a:rPr lang="en-US" sz="2800">
                <a:solidFill>
                  <a:schemeClr val="bg1"/>
                </a:solidFill>
                <a:latin typeface="Times New Roman" pitchFamily="18" charset="0"/>
              </a:rPr>
              <a:t>Vecchi and Soden (2007)</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en-US" smtClean="0"/>
              <a:t>NOAA Dork Logo</a:t>
            </a:r>
          </a:p>
        </p:txBody>
      </p:sp>
      <p:sp>
        <p:nvSpPr>
          <p:cNvPr id="45058" name="Rectangle 3"/>
          <p:cNvSpPr>
            <a:spLocks noGrp="1" noChangeArrowheads="1" noTextEdit="1"/>
          </p:cNvSpPr>
          <p:nvPr>
            <p:ph type="chart" idx="1"/>
          </p:nvPr>
        </p:nvSpPr>
        <p:spPr/>
      </p:sp>
      <p:pic>
        <p:nvPicPr>
          <p:cNvPr id="45059" name="Picture 4" descr="MONTAGE-4STORMS-track"/>
          <p:cNvPicPr>
            <a:picLocks noChangeAspect="1" noChangeArrowheads="1"/>
          </p:cNvPicPr>
          <p:nvPr/>
        </p:nvPicPr>
        <p:blipFill>
          <a:blip r:embed="rId3"/>
          <a:srcRect/>
          <a:stretch>
            <a:fillRect/>
          </a:stretch>
        </p:blipFill>
        <p:spPr bwMode="auto">
          <a:xfrm>
            <a:off x="0" y="0"/>
            <a:ext cx="9144000" cy="68548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usdamage"/>
          <p:cNvPicPr>
            <a:picLocks noChangeAspect="1" noChangeArrowheads="1"/>
          </p:cNvPicPr>
          <p:nvPr/>
        </p:nvPicPr>
        <p:blipFill>
          <a:blip r:embed="rId3"/>
          <a:srcRect/>
          <a:stretch>
            <a:fillRect/>
          </a:stretch>
        </p:blipFill>
        <p:spPr bwMode="auto">
          <a:xfrm>
            <a:off x="0" y="0"/>
            <a:ext cx="9144000" cy="6862763"/>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33" name="Photo Editor Photo" r:id="rId4" imgW="7102456" imgH="5113463" progId="">
                  <p:embed/>
                </p:oleObj>
              </mc:Choice>
              <mc:Fallback>
                <p:oleObj name="Photo Editor Photo" r:id="rId4" imgW="7102456" imgH="5113463"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Text Box 3"/>
          <p:cNvSpPr txBox="1">
            <a:spLocks noChangeArrowheads="1"/>
          </p:cNvSpPr>
          <p:nvPr/>
        </p:nvSpPr>
        <p:spPr bwMode="auto">
          <a:xfrm>
            <a:off x="533400" y="0"/>
            <a:ext cx="8001000" cy="1373188"/>
          </a:xfrm>
          <a:prstGeom prst="rect">
            <a:avLst/>
          </a:prstGeom>
          <a:solidFill>
            <a:schemeClr val="bg1"/>
          </a:solidFill>
          <a:ln w="9525">
            <a:noFill/>
            <a:miter lim="800000"/>
            <a:headEnd/>
            <a:tailEnd/>
          </a:ln>
        </p:spPr>
        <p:txBody>
          <a:bodyPr>
            <a:spAutoFit/>
          </a:bodyPr>
          <a:lstStyle/>
          <a:p>
            <a:pPr algn="ctr">
              <a:spcBef>
                <a:spcPct val="50000"/>
              </a:spcBef>
            </a:pPr>
            <a:r>
              <a:rPr lang="en-US" sz="2800" dirty="0">
                <a:latin typeface="Times New Roman" pitchFamily="18" charset="0"/>
              </a:rPr>
              <a:t>Increases in personal wealth (people have more “stuff”, and larger homes to stow their stuff, etc.) has led to greatly increased damage from hurricanes.</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524-dr1287-tx-gatley"/>
          <p:cNvPicPr>
            <a:picLocks noChangeAspect="1" noChangeArrowheads="1"/>
          </p:cNvPicPr>
          <p:nvPr/>
        </p:nvPicPr>
        <p:blipFill>
          <a:blip r:embed="rId3"/>
          <a:srcRect/>
          <a:stretch>
            <a:fillRect/>
          </a:stretch>
        </p:blipFill>
        <p:spPr bwMode="auto">
          <a:xfrm>
            <a:off x="0" y="0"/>
            <a:ext cx="9144000" cy="68548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p:cNvSpPr>
            <a:spLocks noGrp="1" noChangeArrowheads="1" noTextEdit="1"/>
          </p:cNvSpPr>
          <p:nvPr>
            <p:ph type="chart" idx="4294967295"/>
          </p:nvPr>
        </p:nvSpPr>
        <p:spPr/>
      </p:sp>
      <p:pic>
        <p:nvPicPr>
          <p:cNvPr id="22530" name="Picture 5" descr="book-animation"/>
          <p:cNvPicPr>
            <a:picLocks noChangeAspect="1" noChangeArrowheads="1" noCrop="1"/>
          </p:cNvPicPr>
          <p:nvPr/>
        </p:nvPicPr>
        <p:blipFill>
          <a:blip r:embed="rId3"/>
          <a:srcRect/>
          <a:stretch>
            <a:fillRect/>
          </a:stretch>
        </p:blipFill>
        <p:spPr bwMode="auto">
          <a:xfrm>
            <a:off x="0" y="2141538"/>
            <a:ext cx="6096000" cy="4716462"/>
          </a:xfrm>
          <a:prstGeom prst="rect">
            <a:avLst/>
          </a:prstGeom>
          <a:noFill/>
          <a:ln w="9525">
            <a:noFill/>
            <a:miter lim="800000"/>
            <a:headEnd/>
            <a:tailEnd/>
          </a:ln>
        </p:spPr>
      </p:pic>
      <p:pic>
        <p:nvPicPr>
          <p:cNvPr id="22531" name="Picture 1"/>
          <p:cNvPicPr>
            <a:picLocks noChangeAspect="1" noChangeArrowheads="1"/>
          </p:cNvPicPr>
          <p:nvPr/>
        </p:nvPicPr>
        <p:blipFill>
          <a:blip r:embed="rId4"/>
          <a:srcRect/>
          <a:stretch>
            <a:fillRect/>
          </a:stretch>
        </p:blipFill>
        <p:spPr bwMode="auto">
          <a:xfrm>
            <a:off x="5257800" y="0"/>
            <a:ext cx="3886200" cy="5745163"/>
          </a:xfrm>
          <a:prstGeom prst="rect">
            <a:avLst/>
          </a:prstGeom>
          <a:noFill/>
          <a:ln w="9525">
            <a:noFill/>
            <a:miter lim="800000"/>
            <a:headEnd/>
            <a:tailEnd/>
          </a:ln>
        </p:spPr>
      </p:pic>
      <p:sp>
        <p:nvSpPr>
          <p:cNvPr id="22532" name="Text Box 2"/>
          <p:cNvSpPr txBox="1">
            <a:spLocks noChangeArrowheads="1"/>
          </p:cNvSpPr>
          <p:nvPr/>
        </p:nvSpPr>
        <p:spPr bwMode="auto">
          <a:xfrm>
            <a:off x="0" y="152400"/>
            <a:ext cx="5257800" cy="1816100"/>
          </a:xfrm>
          <a:prstGeom prst="rect">
            <a:avLst/>
          </a:prstGeom>
          <a:noFill/>
          <a:ln w="9525">
            <a:noFill/>
            <a:miter lim="800000"/>
            <a:headEnd/>
            <a:tailEnd/>
          </a:ln>
        </p:spPr>
        <p:txBody>
          <a:bodyPr>
            <a:spAutoFit/>
          </a:bodyPr>
          <a:lstStyle/>
          <a:p>
            <a:pPr algn="ctr"/>
            <a:r>
              <a:rPr lang="en-US" sz="2800" b="1">
                <a:solidFill>
                  <a:schemeClr val="bg1"/>
                </a:solidFill>
                <a:latin typeface="Times New Roman" pitchFamily="18" charset="0"/>
              </a:rPr>
              <a:t>How is global warming affecting:</a:t>
            </a:r>
          </a:p>
          <a:p>
            <a:pPr algn="ctr"/>
            <a:r>
              <a:rPr lang="en-US" sz="2800" b="1">
                <a:solidFill>
                  <a:schemeClr val="bg1"/>
                </a:solidFill>
                <a:latin typeface="Times New Roman" pitchFamily="18" charset="0"/>
              </a:rPr>
              <a:t>Tropical cyclone frequency, intensity, genesis, track, and overall activity?</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07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p:cNvSpPr txBox="1">
            <a:spLocks noChangeArrowheads="1"/>
          </p:cNvSpPr>
          <p:nvPr/>
        </p:nvSpPr>
        <p:spPr bwMode="auto">
          <a:xfrm>
            <a:off x="152400" y="533400"/>
            <a:ext cx="8991600" cy="4332288"/>
          </a:xfrm>
          <a:prstGeom prst="rect">
            <a:avLst/>
          </a:prstGeom>
          <a:noFill/>
          <a:ln w="9525">
            <a:noFill/>
            <a:miter lim="800000"/>
            <a:headEnd/>
            <a:tailEnd/>
          </a:ln>
        </p:spPr>
        <p:txBody>
          <a:bodyPr>
            <a:spAutoFit/>
          </a:bodyPr>
          <a:lstStyle/>
          <a:p>
            <a:pPr eaLnBrk="0" hangingPunct="0"/>
            <a:r>
              <a:rPr lang="en-US" sz="3600">
                <a:solidFill>
                  <a:schemeClr val="bg1"/>
                </a:solidFill>
                <a:latin typeface="Times New Roman" pitchFamily="18" charset="0"/>
              </a:rPr>
              <a:t>NORMALIZED DAMAGE…</a:t>
            </a:r>
          </a:p>
          <a:p>
            <a:pPr eaLnBrk="0" hangingPunct="0"/>
            <a:r>
              <a:rPr lang="en-US" sz="3600">
                <a:solidFill>
                  <a:schemeClr val="bg1"/>
                </a:solidFill>
                <a:latin typeface="Times New Roman" pitchFamily="18" charset="0"/>
              </a:rPr>
              <a:t>Estimated direct damage if past storms made</a:t>
            </a:r>
          </a:p>
          <a:p>
            <a:pPr eaLnBrk="0" hangingPunct="0"/>
            <a:r>
              <a:rPr lang="en-US" sz="3600">
                <a:solidFill>
                  <a:schemeClr val="bg1"/>
                </a:solidFill>
                <a:latin typeface="Times New Roman" pitchFamily="18" charset="0"/>
              </a:rPr>
              <a:t>landfall with present-day societal conditions</a:t>
            </a:r>
          </a:p>
          <a:p>
            <a:pPr eaLnBrk="0" hangingPunct="0"/>
            <a:endParaRPr lang="en-US" sz="3600">
              <a:solidFill>
                <a:schemeClr val="bg1"/>
              </a:solidFill>
              <a:latin typeface="Times New Roman" pitchFamily="18" charset="0"/>
            </a:endParaRPr>
          </a:p>
          <a:p>
            <a:pPr eaLnBrk="0" hangingPunct="0"/>
            <a:r>
              <a:rPr lang="en-US" sz="3600">
                <a:solidFill>
                  <a:schemeClr val="bg1"/>
                </a:solidFill>
                <a:latin typeface="Times New Roman" pitchFamily="18" charset="0"/>
              </a:rPr>
              <a:t>ND = f(inflation, coastal population, wealth)</a:t>
            </a:r>
          </a:p>
          <a:p>
            <a:pPr eaLnBrk="0" hangingPunct="0"/>
            <a:r>
              <a:rPr lang="en-US" sz="2800">
                <a:solidFill>
                  <a:schemeClr val="bg1"/>
                </a:solidFill>
                <a:latin typeface="Times New Roman" pitchFamily="18" charset="0"/>
              </a:rPr>
              <a:t>Pielke and Landsea (1998)</a:t>
            </a:r>
            <a:endParaRPr lang="en-US" sz="3600">
              <a:solidFill>
                <a:schemeClr val="bg1"/>
              </a:solidFill>
              <a:latin typeface="Times New Roman" pitchFamily="18" charset="0"/>
            </a:endParaRPr>
          </a:p>
          <a:p>
            <a:pPr eaLnBrk="0" hangingPunct="0">
              <a:lnSpc>
                <a:spcPct val="70000"/>
              </a:lnSpc>
            </a:pPr>
            <a:endParaRPr lang="en-US" sz="3600">
              <a:solidFill>
                <a:schemeClr val="bg1"/>
              </a:solidFill>
              <a:latin typeface="Times New Roman" pitchFamily="18" charset="0"/>
            </a:endParaRPr>
          </a:p>
          <a:p>
            <a:pPr eaLnBrk="0" hangingPunct="0">
              <a:lnSpc>
                <a:spcPct val="70000"/>
              </a:lnSpc>
            </a:pPr>
            <a:r>
              <a:rPr lang="en-US" sz="3600">
                <a:solidFill>
                  <a:schemeClr val="bg1"/>
                </a:solidFill>
                <a:latin typeface="Times New Roman" pitchFamily="18" charset="0"/>
              </a:rPr>
              <a:t>ND = f(inflation, coastal housing, wealth)</a:t>
            </a:r>
          </a:p>
          <a:p>
            <a:pPr eaLnBrk="0" hangingPunct="0">
              <a:lnSpc>
                <a:spcPct val="70000"/>
              </a:lnSpc>
            </a:pPr>
            <a:r>
              <a:rPr lang="en-US" sz="2800">
                <a:solidFill>
                  <a:schemeClr val="bg1"/>
                </a:solidFill>
                <a:latin typeface="Times New Roman" pitchFamily="18" charset="0"/>
              </a:rPr>
              <a:t>Pielke et al. (2008)	</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AutoShape 2" descr="1926 hurrican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58370" name="AutoShape 3" descr="1926hurrican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58371" name="AutoShape 4" descr="1926hurrican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58372" name="Rectangle 5"/>
          <p:cNvSpPr>
            <a:spLocks noGrp="1" noChangeArrowheads="1"/>
          </p:cNvSpPr>
          <p:nvPr>
            <p:ph type="title"/>
          </p:nvPr>
        </p:nvSpPr>
        <p:spPr>
          <a:xfrm>
            <a:off x="0" y="152400"/>
            <a:ext cx="9144000" cy="1003300"/>
          </a:xfrm>
        </p:spPr>
        <p:txBody>
          <a:bodyPr/>
          <a:lstStyle/>
          <a:p>
            <a:r>
              <a:rPr lang="en-US" sz="4000" smtClean="0">
                <a:solidFill>
                  <a:schemeClr val="bg1"/>
                </a:solidFill>
                <a:latin typeface="Charlesworth"/>
              </a:rPr>
              <a:t>1926 Great Miami Hurricane</a:t>
            </a:r>
            <a:br>
              <a:rPr lang="en-US" sz="4000" smtClean="0">
                <a:solidFill>
                  <a:schemeClr val="bg1"/>
                </a:solidFill>
                <a:latin typeface="Charlesworth"/>
              </a:rPr>
            </a:br>
            <a:r>
              <a:rPr lang="en-US" sz="2800" smtClean="0">
                <a:solidFill>
                  <a:schemeClr val="bg1"/>
                </a:solidFill>
                <a:latin typeface="Charlesworth"/>
              </a:rPr>
              <a:t>$140-157 Billion Today                           </a:t>
            </a:r>
            <a:br>
              <a:rPr lang="en-US" sz="2800" smtClean="0">
                <a:solidFill>
                  <a:schemeClr val="bg1"/>
                </a:solidFill>
                <a:latin typeface="Charlesworth"/>
              </a:rPr>
            </a:br>
            <a:endParaRPr lang="en-US" sz="2800" smtClean="0">
              <a:solidFill>
                <a:schemeClr val="bg1"/>
              </a:solidFill>
              <a:latin typeface="Charlesworth"/>
            </a:endParaRPr>
          </a:p>
        </p:txBody>
      </p:sp>
      <p:sp>
        <p:nvSpPr>
          <p:cNvPr id="58373" name="AutoShape 6" descr="1926_hurricane-11"/>
          <p:cNvSpPr>
            <a:spLocks noChangeAspect="1" noChangeArrowheads="1"/>
          </p:cNvSpPr>
          <p:nvPr/>
        </p:nvSpPr>
        <p:spPr bwMode="auto">
          <a:xfrm>
            <a:off x="2667000" y="2333625"/>
            <a:ext cx="3810000" cy="2190750"/>
          </a:xfrm>
          <a:prstGeom prst="rect">
            <a:avLst/>
          </a:prstGeom>
          <a:noFill/>
          <a:ln w="9525">
            <a:noFill/>
            <a:miter lim="800000"/>
            <a:headEnd/>
            <a:tailEnd/>
          </a:ln>
        </p:spPr>
        <p:txBody>
          <a:bodyPr/>
          <a:lstStyle/>
          <a:p>
            <a:pPr eaLnBrk="0" hangingPunct="0"/>
            <a:endParaRPr lang="en-US"/>
          </a:p>
        </p:txBody>
      </p:sp>
      <p:sp>
        <p:nvSpPr>
          <p:cNvPr id="58374" name="AutoShape 7" descr="1926_hurricane-11"/>
          <p:cNvSpPr>
            <a:spLocks noChangeAspect="1" noChangeArrowheads="1"/>
          </p:cNvSpPr>
          <p:nvPr/>
        </p:nvSpPr>
        <p:spPr bwMode="auto">
          <a:xfrm>
            <a:off x="2667000" y="2333625"/>
            <a:ext cx="3810000" cy="2190750"/>
          </a:xfrm>
          <a:prstGeom prst="rect">
            <a:avLst/>
          </a:prstGeom>
          <a:noFill/>
          <a:ln w="9525">
            <a:noFill/>
            <a:miter lim="800000"/>
            <a:headEnd/>
            <a:tailEnd/>
          </a:ln>
        </p:spPr>
        <p:txBody>
          <a:bodyPr/>
          <a:lstStyle/>
          <a:p>
            <a:pPr eaLnBrk="0" hangingPunct="0"/>
            <a:endParaRPr lang="en-US"/>
          </a:p>
        </p:txBody>
      </p:sp>
      <p:sp>
        <p:nvSpPr>
          <p:cNvPr id="58375" name="AutoShape 8" descr="1926_hurricane-11"/>
          <p:cNvSpPr>
            <a:spLocks noChangeAspect="1" noChangeArrowheads="1"/>
          </p:cNvSpPr>
          <p:nvPr/>
        </p:nvSpPr>
        <p:spPr bwMode="auto">
          <a:xfrm>
            <a:off x="2667000" y="2333625"/>
            <a:ext cx="3810000" cy="2190750"/>
          </a:xfrm>
          <a:prstGeom prst="rect">
            <a:avLst/>
          </a:prstGeom>
          <a:noFill/>
          <a:ln w="9525">
            <a:noFill/>
            <a:miter lim="800000"/>
            <a:headEnd/>
            <a:tailEnd/>
          </a:ln>
        </p:spPr>
        <p:txBody>
          <a:bodyPr/>
          <a:lstStyle/>
          <a:p>
            <a:pPr eaLnBrk="0" hangingPunct="0"/>
            <a:endParaRPr lang="en-US"/>
          </a:p>
        </p:txBody>
      </p:sp>
      <p:pic>
        <p:nvPicPr>
          <p:cNvPr id="58376" name="Picture 9" descr="Beach1926"/>
          <p:cNvPicPr>
            <a:picLocks noChangeAspect="1" noChangeArrowheads="1"/>
          </p:cNvPicPr>
          <p:nvPr/>
        </p:nvPicPr>
        <p:blipFill>
          <a:blip r:embed="rId3"/>
          <a:srcRect/>
          <a:stretch>
            <a:fillRect/>
          </a:stretch>
        </p:blipFill>
        <p:spPr bwMode="auto">
          <a:xfrm>
            <a:off x="381000" y="1524000"/>
            <a:ext cx="4006850" cy="4953000"/>
          </a:xfrm>
          <a:prstGeom prst="rect">
            <a:avLst/>
          </a:prstGeom>
          <a:noFill/>
          <a:ln w="9525">
            <a:noFill/>
            <a:miter lim="800000"/>
            <a:headEnd/>
            <a:tailEnd/>
          </a:ln>
        </p:spPr>
      </p:pic>
      <p:sp>
        <p:nvSpPr>
          <p:cNvPr id="58377" name="Text Box 10"/>
          <p:cNvSpPr txBox="1">
            <a:spLocks noChangeArrowheads="1"/>
          </p:cNvSpPr>
          <p:nvPr/>
        </p:nvSpPr>
        <p:spPr bwMode="auto">
          <a:xfrm>
            <a:off x="533400" y="6553200"/>
            <a:ext cx="2590800" cy="306388"/>
          </a:xfrm>
          <a:prstGeom prst="rect">
            <a:avLst/>
          </a:prstGeom>
          <a:noFill/>
          <a:ln w="9525">
            <a:noFill/>
            <a:miter lim="800000"/>
            <a:headEnd/>
            <a:tailEnd/>
          </a:ln>
        </p:spPr>
        <p:txBody>
          <a:bodyPr>
            <a:spAutoFit/>
          </a:bodyPr>
          <a:lstStyle/>
          <a:p>
            <a:pPr eaLnBrk="0" hangingPunct="0">
              <a:spcBef>
                <a:spcPct val="50000"/>
              </a:spcBef>
            </a:pPr>
            <a:r>
              <a:rPr lang="en-US" sz="1400">
                <a:solidFill>
                  <a:schemeClr val="bg1"/>
                </a:solidFill>
                <a:latin typeface="Tahoma" pitchFamily="34" charset="0"/>
              </a:rPr>
              <a:t>Wendler Collection</a:t>
            </a:r>
            <a:endParaRPr lang="en-US" sz="1800">
              <a:solidFill>
                <a:schemeClr val="bg1"/>
              </a:solidFill>
              <a:latin typeface="Tahoma" pitchFamily="34" charset="0"/>
            </a:endParaRPr>
          </a:p>
        </p:txBody>
      </p:sp>
      <p:sp>
        <p:nvSpPr>
          <p:cNvPr id="58378" name="Text Box 11"/>
          <p:cNvSpPr txBox="1">
            <a:spLocks noChangeArrowheads="1"/>
          </p:cNvSpPr>
          <p:nvPr/>
        </p:nvSpPr>
        <p:spPr bwMode="auto">
          <a:xfrm>
            <a:off x="838200" y="1143000"/>
            <a:ext cx="2895600" cy="368300"/>
          </a:xfrm>
          <a:prstGeom prst="rect">
            <a:avLst/>
          </a:prstGeom>
          <a:noFill/>
          <a:ln w="9525">
            <a:noFill/>
            <a:miter lim="800000"/>
            <a:headEnd/>
            <a:tailEnd/>
          </a:ln>
        </p:spPr>
        <p:txBody>
          <a:bodyPr>
            <a:spAutoFit/>
          </a:bodyPr>
          <a:lstStyle/>
          <a:p>
            <a:pPr algn="ctr" eaLnBrk="0" hangingPunct="0">
              <a:spcBef>
                <a:spcPct val="50000"/>
              </a:spcBef>
            </a:pPr>
            <a:r>
              <a:rPr lang="en-US" sz="1800">
                <a:solidFill>
                  <a:schemeClr val="bg1"/>
                </a:solidFill>
                <a:latin typeface="Tahoma" pitchFamily="34" charset="0"/>
              </a:rPr>
              <a:t>Miami Beach 1926</a:t>
            </a:r>
          </a:p>
        </p:txBody>
      </p:sp>
      <p:pic>
        <p:nvPicPr>
          <p:cNvPr id="58379" name="Picture 12" descr="Beach2006"/>
          <p:cNvPicPr>
            <a:picLocks noChangeArrowheads="1"/>
          </p:cNvPicPr>
          <p:nvPr/>
        </p:nvPicPr>
        <p:blipFill>
          <a:blip r:embed="rId4"/>
          <a:srcRect/>
          <a:stretch>
            <a:fillRect/>
          </a:stretch>
        </p:blipFill>
        <p:spPr bwMode="auto">
          <a:xfrm>
            <a:off x="4876800" y="1600200"/>
            <a:ext cx="3886200" cy="4800600"/>
          </a:xfrm>
          <a:prstGeom prst="rect">
            <a:avLst/>
          </a:prstGeom>
          <a:noFill/>
          <a:ln w="63500">
            <a:solidFill>
              <a:schemeClr val="bg1"/>
            </a:solidFill>
            <a:miter lim="800000"/>
            <a:headEnd/>
            <a:tailEnd/>
          </a:ln>
        </p:spPr>
      </p:pic>
      <p:sp>
        <p:nvSpPr>
          <p:cNvPr id="58380" name="Text Box 13"/>
          <p:cNvSpPr txBox="1">
            <a:spLocks noChangeArrowheads="1"/>
          </p:cNvSpPr>
          <p:nvPr/>
        </p:nvSpPr>
        <p:spPr bwMode="auto">
          <a:xfrm>
            <a:off x="4876800" y="6553200"/>
            <a:ext cx="2590800" cy="306388"/>
          </a:xfrm>
          <a:prstGeom prst="rect">
            <a:avLst/>
          </a:prstGeom>
          <a:noFill/>
          <a:ln w="9525">
            <a:noFill/>
            <a:miter lim="800000"/>
            <a:headEnd/>
            <a:tailEnd/>
          </a:ln>
        </p:spPr>
        <p:txBody>
          <a:bodyPr>
            <a:spAutoFit/>
          </a:bodyPr>
          <a:lstStyle/>
          <a:p>
            <a:pPr eaLnBrk="0" hangingPunct="0">
              <a:spcBef>
                <a:spcPct val="50000"/>
              </a:spcBef>
            </a:pPr>
            <a:r>
              <a:rPr lang="en-US" sz="1400">
                <a:solidFill>
                  <a:schemeClr val="bg1"/>
                </a:solidFill>
                <a:latin typeface="Tahoma" pitchFamily="34" charset="0"/>
              </a:rPr>
              <a:t>Joel Gratz © 2006</a:t>
            </a:r>
            <a:endParaRPr lang="en-US" sz="1800">
              <a:solidFill>
                <a:schemeClr val="bg1"/>
              </a:solidFill>
              <a:latin typeface="Tahoma" pitchFamily="34" charset="0"/>
            </a:endParaRPr>
          </a:p>
        </p:txBody>
      </p:sp>
      <p:sp>
        <p:nvSpPr>
          <p:cNvPr id="58381" name="Text Box 14"/>
          <p:cNvSpPr txBox="1">
            <a:spLocks noChangeArrowheads="1"/>
          </p:cNvSpPr>
          <p:nvPr/>
        </p:nvSpPr>
        <p:spPr bwMode="auto">
          <a:xfrm>
            <a:off x="5334000" y="1143000"/>
            <a:ext cx="2895600" cy="368300"/>
          </a:xfrm>
          <a:prstGeom prst="rect">
            <a:avLst/>
          </a:prstGeom>
          <a:noFill/>
          <a:ln w="9525">
            <a:noFill/>
            <a:miter lim="800000"/>
            <a:headEnd/>
            <a:tailEnd/>
          </a:ln>
        </p:spPr>
        <p:txBody>
          <a:bodyPr>
            <a:spAutoFit/>
          </a:bodyPr>
          <a:lstStyle/>
          <a:p>
            <a:pPr algn="ctr" eaLnBrk="0" hangingPunct="0">
              <a:spcBef>
                <a:spcPct val="50000"/>
              </a:spcBef>
            </a:pPr>
            <a:r>
              <a:rPr lang="en-US" sz="1800">
                <a:solidFill>
                  <a:schemeClr val="bg1"/>
                </a:solidFill>
                <a:latin typeface="Tahoma" pitchFamily="34" charset="0"/>
              </a:rPr>
              <a:t>Miami Beach 2006</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AutoShape 2" descr="1926 hurrican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solidFill>
                <a:srgbClr val="000000"/>
              </a:solidFill>
            </a:endParaRPr>
          </a:p>
        </p:txBody>
      </p:sp>
      <p:sp>
        <p:nvSpPr>
          <p:cNvPr id="58370" name="AutoShape 3" descr="1926hurrican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solidFill>
                <a:srgbClr val="000000"/>
              </a:solidFill>
            </a:endParaRPr>
          </a:p>
        </p:txBody>
      </p:sp>
      <p:sp>
        <p:nvSpPr>
          <p:cNvPr id="58371" name="AutoShape 4" descr="1926hurrican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solidFill>
                <a:srgbClr val="000000"/>
              </a:solidFill>
            </a:endParaRPr>
          </a:p>
        </p:txBody>
      </p:sp>
      <p:sp>
        <p:nvSpPr>
          <p:cNvPr id="58372" name="Rectangle 5"/>
          <p:cNvSpPr>
            <a:spLocks noGrp="1" noChangeArrowheads="1"/>
          </p:cNvSpPr>
          <p:nvPr>
            <p:ph type="title"/>
          </p:nvPr>
        </p:nvSpPr>
        <p:spPr>
          <a:xfrm>
            <a:off x="21771" y="1066800"/>
            <a:ext cx="9144000" cy="1003300"/>
          </a:xfrm>
        </p:spPr>
        <p:txBody>
          <a:bodyPr/>
          <a:lstStyle/>
          <a:p>
            <a:r>
              <a:rPr lang="en-US" sz="4000" dirty="0" smtClean="0">
                <a:solidFill>
                  <a:schemeClr val="bg1"/>
                </a:solidFill>
                <a:latin typeface="Charlesworth"/>
              </a:rPr>
              <a:t>1921 Tampa Bay Hurricane</a:t>
            </a:r>
            <a:br>
              <a:rPr lang="en-US" sz="4000" dirty="0" smtClean="0">
                <a:solidFill>
                  <a:schemeClr val="bg1"/>
                </a:solidFill>
                <a:latin typeface="Charlesworth"/>
              </a:rPr>
            </a:br>
            <a:r>
              <a:rPr lang="en-US" sz="2800" dirty="0" smtClean="0">
                <a:solidFill>
                  <a:schemeClr val="bg1"/>
                </a:solidFill>
                <a:latin typeface="Charlesworth"/>
              </a:rPr>
              <a:t>952 mb Central Pressure</a:t>
            </a:r>
            <a:br>
              <a:rPr lang="en-US" sz="2800" dirty="0" smtClean="0">
                <a:solidFill>
                  <a:schemeClr val="bg1"/>
                </a:solidFill>
                <a:latin typeface="Charlesworth"/>
              </a:rPr>
            </a:br>
            <a:r>
              <a:rPr lang="en-US" sz="2800" dirty="0" smtClean="0">
                <a:solidFill>
                  <a:schemeClr val="bg1"/>
                </a:solidFill>
                <a:latin typeface="Charlesworth"/>
              </a:rPr>
              <a:t>105 kt Max 1 min Winds (estimated)</a:t>
            </a:r>
            <a:br>
              <a:rPr lang="en-US" sz="2800" dirty="0" smtClean="0">
                <a:solidFill>
                  <a:schemeClr val="bg1"/>
                </a:solidFill>
                <a:latin typeface="Charlesworth"/>
              </a:rPr>
            </a:br>
            <a:r>
              <a:rPr lang="en-US" sz="2800" dirty="0" smtClean="0">
                <a:solidFill>
                  <a:schemeClr val="bg1"/>
                </a:solidFill>
                <a:latin typeface="Charlesworth"/>
              </a:rPr>
              <a:t>$3 Million in 1921 &gt;&gt;&gt; $4 Billion today</a:t>
            </a:r>
            <a:br>
              <a:rPr lang="en-US" sz="2800" dirty="0" smtClean="0">
                <a:solidFill>
                  <a:schemeClr val="bg1"/>
                </a:solidFill>
                <a:latin typeface="Charlesworth"/>
              </a:rPr>
            </a:br>
            <a:endParaRPr lang="en-US" sz="2800" dirty="0" smtClean="0">
              <a:solidFill>
                <a:schemeClr val="bg1"/>
              </a:solidFill>
              <a:latin typeface="Charlesworth"/>
            </a:endParaRPr>
          </a:p>
        </p:txBody>
      </p:sp>
      <p:sp>
        <p:nvSpPr>
          <p:cNvPr id="58373" name="AutoShape 6" descr="1926_hurricane-11"/>
          <p:cNvSpPr>
            <a:spLocks noChangeAspect="1" noChangeArrowheads="1"/>
          </p:cNvSpPr>
          <p:nvPr/>
        </p:nvSpPr>
        <p:spPr bwMode="auto">
          <a:xfrm>
            <a:off x="2667000" y="2333625"/>
            <a:ext cx="3810000" cy="2190750"/>
          </a:xfrm>
          <a:prstGeom prst="rect">
            <a:avLst/>
          </a:prstGeom>
          <a:noFill/>
          <a:ln w="9525">
            <a:noFill/>
            <a:miter lim="800000"/>
            <a:headEnd/>
            <a:tailEnd/>
          </a:ln>
        </p:spPr>
        <p:txBody>
          <a:bodyPr/>
          <a:lstStyle/>
          <a:p>
            <a:pPr eaLnBrk="0" hangingPunct="0"/>
            <a:endParaRPr lang="en-US">
              <a:solidFill>
                <a:srgbClr val="000000"/>
              </a:solidFill>
            </a:endParaRPr>
          </a:p>
        </p:txBody>
      </p:sp>
      <p:sp>
        <p:nvSpPr>
          <p:cNvPr id="58374" name="AutoShape 7" descr="1926_hurricane-11"/>
          <p:cNvSpPr>
            <a:spLocks noChangeAspect="1" noChangeArrowheads="1"/>
          </p:cNvSpPr>
          <p:nvPr/>
        </p:nvSpPr>
        <p:spPr bwMode="auto">
          <a:xfrm>
            <a:off x="2667000" y="2333625"/>
            <a:ext cx="3810000" cy="2190750"/>
          </a:xfrm>
          <a:prstGeom prst="rect">
            <a:avLst/>
          </a:prstGeom>
          <a:noFill/>
          <a:ln w="9525">
            <a:noFill/>
            <a:miter lim="800000"/>
            <a:headEnd/>
            <a:tailEnd/>
          </a:ln>
        </p:spPr>
        <p:txBody>
          <a:bodyPr/>
          <a:lstStyle/>
          <a:p>
            <a:pPr eaLnBrk="0" hangingPunct="0"/>
            <a:endParaRPr lang="en-US">
              <a:solidFill>
                <a:srgbClr val="000000"/>
              </a:solidFill>
            </a:endParaRPr>
          </a:p>
        </p:txBody>
      </p:sp>
      <p:sp>
        <p:nvSpPr>
          <p:cNvPr id="58375" name="AutoShape 8" descr="1926_hurricane-11"/>
          <p:cNvSpPr>
            <a:spLocks noChangeAspect="1" noChangeArrowheads="1"/>
          </p:cNvSpPr>
          <p:nvPr/>
        </p:nvSpPr>
        <p:spPr bwMode="auto">
          <a:xfrm>
            <a:off x="2667000" y="2333625"/>
            <a:ext cx="3810000" cy="2190750"/>
          </a:xfrm>
          <a:prstGeom prst="rect">
            <a:avLst/>
          </a:prstGeom>
          <a:noFill/>
          <a:ln w="9525">
            <a:noFill/>
            <a:miter lim="800000"/>
            <a:headEnd/>
            <a:tailEnd/>
          </a:ln>
        </p:spPr>
        <p:txBody>
          <a:bodyPr/>
          <a:lstStyle/>
          <a:p>
            <a:pPr eaLnBrk="0" hangingPunct="0"/>
            <a:endParaRPr lang="en-US">
              <a:solidFill>
                <a:srgbClr val="000000"/>
              </a:solidFill>
            </a:endParaRPr>
          </a:p>
        </p:txBody>
      </p:sp>
      <p:pic>
        <p:nvPicPr>
          <p:cNvPr id="16" name="Picture 4" descr="tampahurr_yb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1" y="3048000"/>
            <a:ext cx="4572000" cy="38220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rticle_sp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3048000"/>
            <a:ext cx="4579257" cy="382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02442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5"/>
          <p:cNvPicPr>
            <a:picLocks noChangeAspect="1" noChangeArrowheads="1"/>
          </p:cNvPicPr>
          <p:nvPr/>
        </p:nvPicPr>
        <p:blipFill>
          <a:blip r:embed="rId3">
            <a:lum bright="52000" contrast="-76000"/>
          </a:blip>
          <a:srcRect/>
          <a:stretch>
            <a:fillRect/>
          </a:stretch>
        </p:blipFill>
        <p:spPr bwMode="auto">
          <a:xfrm>
            <a:off x="0" y="0"/>
            <a:ext cx="9144000" cy="7924800"/>
          </a:xfrm>
          <a:prstGeom prst="rect">
            <a:avLst/>
          </a:prstGeom>
          <a:solidFill>
            <a:schemeClr val="bg1">
              <a:alpha val="49019"/>
            </a:schemeClr>
          </a:solidFill>
          <a:ln w="9525">
            <a:noFill/>
            <a:miter lim="800000"/>
            <a:headEnd/>
            <a:tailEnd/>
          </a:ln>
        </p:spPr>
      </p:pic>
      <p:sp>
        <p:nvSpPr>
          <p:cNvPr id="62466" name="Text Box 2"/>
          <p:cNvSpPr txBox="1">
            <a:spLocks noChangeArrowheads="1"/>
          </p:cNvSpPr>
          <p:nvPr/>
        </p:nvSpPr>
        <p:spPr bwMode="auto">
          <a:xfrm>
            <a:off x="685800" y="1524000"/>
            <a:ext cx="7478713" cy="3478213"/>
          </a:xfrm>
          <a:prstGeom prst="rect">
            <a:avLst/>
          </a:prstGeom>
          <a:noFill/>
          <a:ln w="9525">
            <a:noFill/>
            <a:miter lim="800000"/>
            <a:headEnd/>
            <a:tailEnd/>
          </a:ln>
        </p:spPr>
        <p:txBody>
          <a:bodyPr>
            <a:spAutoFit/>
          </a:bodyPr>
          <a:lstStyle/>
          <a:p>
            <a:pPr algn="ctr"/>
            <a:r>
              <a:rPr lang="en-US" sz="4400" b="1">
                <a:latin typeface="Times New Roman" pitchFamily="18" charset="0"/>
              </a:rPr>
              <a:t>What does the Atlantic hurricane database (HURDAT) show for changes in time of tropical cyclone frequency and intensity?</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4"/>
          <p:cNvSpPr txBox="1">
            <a:spLocks noChangeArrowheads="1"/>
          </p:cNvSpPr>
          <p:nvPr/>
        </p:nvSpPr>
        <p:spPr bwMode="auto">
          <a:xfrm>
            <a:off x="0" y="0"/>
            <a:ext cx="3886200" cy="3786188"/>
          </a:xfrm>
          <a:prstGeom prst="rect">
            <a:avLst/>
          </a:prstGeom>
          <a:noFill/>
          <a:ln w="9525">
            <a:noFill/>
            <a:miter lim="800000"/>
            <a:headEnd/>
            <a:tailEnd/>
          </a:ln>
        </p:spPr>
        <p:txBody>
          <a:bodyPr>
            <a:spAutoFit/>
          </a:bodyPr>
          <a:lstStyle/>
          <a:p>
            <a:r>
              <a:rPr lang="en-US">
                <a:solidFill>
                  <a:schemeClr val="bg1"/>
                </a:solidFill>
              </a:rPr>
              <a:t>“This record [of Atlantic tropical cyclone counts] … shows a strong, long-term relationship with tropical Atlantic August-October SST…The underlying factor appears to be the influence of (primarily anthropogenic) forced large-scale warming.”</a:t>
            </a:r>
          </a:p>
        </p:txBody>
      </p:sp>
      <p:pic>
        <p:nvPicPr>
          <p:cNvPr id="64514" name="Picture 5"/>
          <p:cNvPicPr>
            <a:picLocks noChangeAspect="1" noChangeArrowheads="1"/>
          </p:cNvPicPr>
          <p:nvPr/>
        </p:nvPicPr>
        <p:blipFill>
          <a:blip r:embed="rId3"/>
          <a:srcRect/>
          <a:stretch>
            <a:fillRect/>
          </a:stretch>
        </p:blipFill>
        <p:spPr bwMode="auto">
          <a:xfrm>
            <a:off x="0" y="3810000"/>
            <a:ext cx="3657600" cy="3048000"/>
          </a:xfrm>
          <a:prstGeom prst="rect">
            <a:avLst/>
          </a:prstGeom>
          <a:noFill/>
          <a:ln w="9525">
            <a:noFill/>
            <a:miter lim="800000"/>
            <a:headEnd/>
            <a:tailEnd/>
          </a:ln>
        </p:spPr>
      </p:pic>
      <p:pic>
        <p:nvPicPr>
          <p:cNvPr id="64515" name="Picture 2" descr="Aug-Oct MDR SST-count_filt"/>
          <p:cNvPicPr>
            <a:picLocks noChangeAspect="1" noChangeArrowheads="1"/>
          </p:cNvPicPr>
          <p:nvPr/>
        </p:nvPicPr>
        <p:blipFill>
          <a:blip r:embed="rId4"/>
          <a:srcRect/>
          <a:stretch>
            <a:fillRect/>
          </a:stretch>
        </p:blipFill>
        <p:spPr bwMode="auto">
          <a:xfrm>
            <a:off x="3886200" y="914400"/>
            <a:ext cx="5257800" cy="5943600"/>
          </a:xfrm>
          <a:prstGeom prst="rect">
            <a:avLst/>
          </a:prstGeom>
          <a:noFill/>
          <a:ln w="9525">
            <a:noFill/>
            <a:miter lim="800000"/>
            <a:headEnd/>
            <a:tailEnd/>
          </a:ln>
        </p:spPr>
      </p:pic>
      <p:sp>
        <p:nvSpPr>
          <p:cNvPr id="64516" name="Text Box 3"/>
          <p:cNvSpPr txBox="1">
            <a:spLocks noChangeArrowheads="1"/>
          </p:cNvSpPr>
          <p:nvPr/>
        </p:nvSpPr>
        <p:spPr bwMode="auto">
          <a:xfrm>
            <a:off x="3810000" y="0"/>
            <a:ext cx="5334000" cy="830263"/>
          </a:xfrm>
          <a:prstGeom prst="rect">
            <a:avLst/>
          </a:prstGeom>
          <a:noFill/>
          <a:ln w="9525">
            <a:noFill/>
            <a:miter lim="800000"/>
            <a:headEnd/>
            <a:tailEnd/>
          </a:ln>
        </p:spPr>
        <p:txBody>
          <a:bodyPr>
            <a:spAutoFit/>
          </a:bodyPr>
          <a:lstStyle/>
          <a:p>
            <a:pPr algn="ctr">
              <a:spcBef>
                <a:spcPct val="50000"/>
              </a:spcBef>
            </a:pPr>
            <a:r>
              <a:rPr lang="en-US">
                <a:solidFill>
                  <a:schemeClr val="bg1"/>
                </a:solidFill>
              </a:rPr>
              <a:t>Linking Atlantic storm numbers to ocean temperatures</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3"/>
          <p:cNvSpPr txBox="1">
            <a:spLocks noChangeArrowheads="1"/>
          </p:cNvSpPr>
          <p:nvPr/>
        </p:nvSpPr>
        <p:spPr bwMode="auto">
          <a:xfrm>
            <a:off x="228600" y="152400"/>
            <a:ext cx="8305800" cy="5453063"/>
          </a:xfrm>
          <a:prstGeom prst="rect">
            <a:avLst/>
          </a:prstGeom>
          <a:noFill/>
          <a:ln w="9525">
            <a:noFill/>
            <a:miter lim="800000"/>
            <a:headEnd/>
            <a:tailEnd/>
          </a:ln>
        </p:spPr>
        <p:txBody>
          <a:bodyPr>
            <a:spAutoFit/>
          </a:bodyPr>
          <a:lstStyle/>
          <a:p>
            <a:r>
              <a:rPr lang="en-US" sz="3200"/>
              <a:t>   </a:t>
            </a:r>
            <a:r>
              <a:rPr lang="en-US" sz="3200">
                <a:solidFill>
                  <a:schemeClr val="bg1"/>
                </a:solidFill>
              </a:rPr>
              <a:t>“Although wind estimates prior to the 1940s are problematic, detection of the existence of tropical cyclones is less so,</a:t>
            </a:r>
          </a:p>
          <a:p>
            <a:r>
              <a:rPr lang="en-US" sz="3200">
                <a:solidFill>
                  <a:schemeClr val="bg1"/>
                </a:solidFill>
              </a:rPr>
              <a:t>because without aircraft and satellites to</a:t>
            </a:r>
          </a:p>
          <a:p>
            <a:r>
              <a:rPr lang="en-US" sz="3200">
                <a:solidFill>
                  <a:schemeClr val="bg1"/>
                </a:solidFill>
              </a:rPr>
              <a:t>warn them off, ships often encountered</a:t>
            </a:r>
          </a:p>
          <a:p>
            <a:r>
              <a:rPr lang="en-US" sz="3200">
                <a:solidFill>
                  <a:schemeClr val="bg1"/>
                </a:solidFill>
              </a:rPr>
              <a:t>storms at sea, at least peripherally. A reasonably reliable record of annual North Atlantic tropical cyclone counts is thus available back into the late nineteenth century.”  </a:t>
            </a:r>
          </a:p>
          <a:p>
            <a:r>
              <a:rPr lang="en-US" sz="3200">
                <a:solidFill>
                  <a:schemeClr val="bg1"/>
                </a:solidFill>
              </a:rPr>
              <a:t>--- Mann and Emanuel (2006)</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2007datafinal"/>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8610" name="Text Box 3"/>
          <p:cNvSpPr txBox="1">
            <a:spLocks noChangeArrowheads="1"/>
          </p:cNvSpPr>
          <p:nvPr/>
        </p:nvSpPr>
        <p:spPr bwMode="auto">
          <a:xfrm>
            <a:off x="152400" y="152400"/>
            <a:ext cx="3276600" cy="1200150"/>
          </a:xfrm>
          <a:prstGeom prst="rect">
            <a:avLst/>
          </a:prstGeom>
          <a:solidFill>
            <a:schemeClr val="bg1"/>
          </a:solidFill>
          <a:ln w="9525">
            <a:noFill/>
            <a:miter lim="800000"/>
            <a:headEnd/>
            <a:tailEnd/>
          </a:ln>
        </p:spPr>
        <p:txBody>
          <a:bodyPr>
            <a:spAutoFit/>
          </a:bodyPr>
          <a:lstStyle/>
          <a:p>
            <a:pPr algn="ctr"/>
            <a:r>
              <a:rPr lang="en-US" dirty="0">
                <a:latin typeface="Times New Roman" pitchFamily="18" charset="0"/>
              </a:rPr>
              <a:t>A Typical Day in </a:t>
            </a:r>
            <a:r>
              <a:rPr lang="en-US" dirty="0" smtClean="0">
                <a:latin typeface="Times New Roman" pitchFamily="18" charset="0"/>
              </a:rPr>
              <a:t>2011 </a:t>
            </a:r>
            <a:r>
              <a:rPr lang="en-US" dirty="0">
                <a:latin typeface="Times New Roman" pitchFamily="18" charset="0"/>
              </a:rPr>
              <a:t>– Marine Data Available around 12 UTC</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2007datafinal"/>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0658" name="Text Box 3"/>
          <p:cNvSpPr txBox="1">
            <a:spLocks noChangeArrowheads="1"/>
          </p:cNvSpPr>
          <p:nvPr/>
        </p:nvSpPr>
        <p:spPr bwMode="auto">
          <a:xfrm>
            <a:off x="152400" y="152400"/>
            <a:ext cx="3276600" cy="1200150"/>
          </a:xfrm>
          <a:prstGeom prst="rect">
            <a:avLst/>
          </a:prstGeom>
          <a:solidFill>
            <a:schemeClr val="bg1"/>
          </a:solidFill>
          <a:ln w="9525">
            <a:noFill/>
            <a:miter lim="800000"/>
            <a:headEnd/>
            <a:tailEnd/>
          </a:ln>
        </p:spPr>
        <p:txBody>
          <a:bodyPr>
            <a:spAutoFit/>
          </a:bodyPr>
          <a:lstStyle/>
          <a:p>
            <a:pPr algn="ctr"/>
            <a:r>
              <a:rPr lang="en-US" dirty="0">
                <a:latin typeface="Times New Roman" pitchFamily="18" charset="0"/>
              </a:rPr>
              <a:t>A Typical Day in </a:t>
            </a:r>
            <a:r>
              <a:rPr lang="en-US" dirty="0" smtClean="0">
                <a:latin typeface="Times New Roman" pitchFamily="18" charset="0"/>
              </a:rPr>
              <a:t>2011 </a:t>
            </a:r>
            <a:r>
              <a:rPr lang="en-US" dirty="0">
                <a:latin typeface="Times New Roman" pitchFamily="18" charset="0"/>
              </a:rPr>
              <a:t>– Marine Data Available around 12 UTC</a:t>
            </a:r>
          </a:p>
        </p:txBody>
      </p:sp>
      <p:pic>
        <p:nvPicPr>
          <p:cNvPr id="70659" name="Picture 4" descr="Michel Jarraud Presentation_16_0001"/>
          <p:cNvPicPr>
            <a:picLocks noChangeAspect="1" noChangeArrowheads="1"/>
          </p:cNvPicPr>
          <p:nvPr/>
        </p:nvPicPr>
        <p:blipFill>
          <a:blip r:embed="rId4"/>
          <a:srcRect l="11104" t="22812" r="7686" b="1906"/>
          <a:stretch>
            <a:fillRect/>
          </a:stretch>
        </p:blipFill>
        <p:spPr bwMode="auto">
          <a:xfrm>
            <a:off x="4114800" y="838200"/>
            <a:ext cx="4800600" cy="31686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backydb"/>
          <p:cNvPicPr>
            <a:picLocks noChangeAspect="1" noChangeArrowheads="1"/>
          </p:cNvPicPr>
          <p:nvPr/>
        </p:nvPicPr>
        <p:blipFill>
          <a:blip r:embed="rId3"/>
          <a:srcRect/>
          <a:stretch>
            <a:fillRect/>
          </a:stretch>
        </p:blipFill>
        <p:spPr bwMode="auto">
          <a:xfrm>
            <a:off x="-609600" y="0"/>
            <a:ext cx="11811000" cy="6861175"/>
          </a:xfrm>
          <a:prstGeom prst="rect">
            <a:avLst/>
          </a:prstGeom>
          <a:noFill/>
          <a:ln w="9525">
            <a:noFill/>
            <a:miter lim="800000"/>
            <a:headEnd/>
            <a:tailEnd/>
          </a:ln>
        </p:spPr>
      </p:pic>
      <p:sp>
        <p:nvSpPr>
          <p:cNvPr id="24578" name="Text Box 3"/>
          <p:cNvSpPr txBox="1">
            <a:spLocks noChangeArrowheads="1"/>
          </p:cNvSpPr>
          <p:nvPr/>
        </p:nvSpPr>
        <p:spPr bwMode="auto">
          <a:xfrm>
            <a:off x="1295400" y="5911850"/>
            <a:ext cx="5791200" cy="519113"/>
          </a:xfrm>
          <a:prstGeom prst="rect">
            <a:avLst/>
          </a:prstGeom>
          <a:solidFill>
            <a:schemeClr val="bg2"/>
          </a:solidFill>
          <a:ln w="9525">
            <a:noFill/>
            <a:miter lim="800000"/>
            <a:headEnd/>
            <a:tailEnd/>
          </a:ln>
        </p:spPr>
        <p:txBody>
          <a:bodyPr>
            <a:spAutoFit/>
          </a:bodyPr>
          <a:lstStyle/>
          <a:p>
            <a:pPr algn="ctr">
              <a:spcBef>
                <a:spcPct val="50000"/>
              </a:spcBef>
            </a:pPr>
            <a:r>
              <a:rPr lang="en-US" sz="2800">
                <a:latin typeface="Times New Roman" pitchFamily="18" charset="0"/>
              </a:rPr>
              <a:t>Before Katrina…</a:t>
            </a:r>
          </a:p>
        </p:txBody>
      </p:sp>
      <p:sp>
        <p:nvSpPr>
          <p:cNvPr id="24579" name="Text Box 4"/>
          <p:cNvSpPr txBox="1">
            <a:spLocks noChangeArrowheads="1"/>
          </p:cNvSpPr>
          <p:nvPr/>
        </p:nvSpPr>
        <p:spPr bwMode="auto">
          <a:xfrm>
            <a:off x="7162800" y="6340475"/>
            <a:ext cx="1981200" cy="517525"/>
          </a:xfrm>
          <a:prstGeom prst="rect">
            <a:avLst/>
          </a:prstGeom>
          <a:noFill/>
          <a:ln w="9525">
            <a:noFill/>
            <a:miter lim="800000"/>
            <a:headEnd/>
            <a:tailEnd/>
          </a:ln>
        </p:spPr>
        <p:txBody>
          <a:bodyPr>
            <a:spAutoFit/>
          </a:bodyPr>
          <a:lstStyle/>
          <a:p>
            <a:pPr eaLnBrk="0" hangingPunct="0">
              <a:spcBef>
                <a:spcPct val="50000"/>
              </a:spcBef>
            </a:pPr>
            <a:r>
              <a:rPr lang="en-US" sz="1400">
                <a:solidFill>
                  <a:schemeClr val="bg1"/>
                </a:solidFill>
                <a:latin typeface="Tahoma" pitchFamily="34" charset="0"/>
              </a:rPr>
              <a:t>David &amp; Kimberly King Waveland, MS</a:t>
            </a:r>
            <a:endParaRPr lang="en-US" sz="1800">
              <a:solidFill>
                <a:schemeClr val="bg1"/>
              </a:solidFill>
              <a:latin typeface="Tahoma" pitchFamily="34" charset="0"/>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2007datafinal"/>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2706" name="Text Box 3"/>
          <p:cNvSpPr txBox="1">
            <a:spLocks noChangeArrowheads="1"/>
          </p:cNvSpPr>
          <p:nvPr/>
        </p:nvSpPr>
        <p:spPr bwMode="auto">
          <a:xfrm>
            <a:off x="152400" y="152400"/>
            <a:ext cx="3276600" cy="1200150"/>
          </a:xfrm>
          <a:prstGeom prst="rect">
            <a:avLst/>
          </a:prstGeom>
          <a:solidFill>
            <a:schemeClr val="bg1"/>
          </a:solidFill>
          <a:ln w="9525">
            <a:noFill/>
            <a:miter lim="800000"/>
            <a:headEnd/>
            <a:tailEnd/>
          </a:ln>
        </p:spPr>
        <p:txBody>
          <a:bodyPr>
            <a:spAutoFit/>
          </a:bodyPr>
          <a:lstStyle/>
          <a:p>
            <a:pPr algn="ctr"/>
            <a:r>
              <a:rPr lang="en-US" dirty="0">
                <a:latin typeface="Times New Roman" pitchFamily="18" charset="0"/>
              </a:rPr>
              <a:t>A Typical Day in </a:t>
            </a:r>
            <a:r>
              <a:rPr lang="en-US" dirty="0" smtClean="0">
                <a:latin typeface="Times New Roman" pitchFamily="18" charset="0"/>
              </a:rPr>
              <a:t>2011 </a:t>
            </a:r>
            <a:r>
              <a:rPr lang="en-US" dirty="0">
                <a:latin typeface="Times New Roman" pitchFamily="18" charset="0"/>
              </a:rPr>
              <a:t>– Marine Data Available around 12 UTC</a:t>
            </a:r>
          </a:p>
        </p:txBody>
      </p:sp>
      <p:pic>
        <p:nvPicPr>
          <p:cNvPr id="72707" name="Picture 4" descr="Michel Jarraud Presentation_16_0001"/>
          <p:cNvPicPr>
            <a:picLocks noChangeAspect="1" noChangeArrowheads="1"/>
          </p:cNvPicPr>
          <p:nvPr/>
        </p:nvPicPr>
        <p:blipFill>
          <a:blip r:embed="rId4"/>
          <a:srcRect l="11104" t="22812" r="7686" b="1906"/>
          <a:stretch>
            <a:fillRect/>
          </a:stretch>
        </p:blipFill>
        <p:spPr bwMode="auto">
          <a:xfrm>
            <a:off x="4114800" y="838200"/>
            <a:ext cx="4800600" cy="3168650"/>
          </a:xfrm>
          <a:prstGeom prst="rect">
            <a:avLst/>
          </a:prstGeom>
          <a:noFill/>
          <a:ln w="9525">
            <a:noFill/>
            <a:miter lim="800000"/>
            <a:headEnd/>
            <a:tailEnd/>
          </a:ln>
        </p:spPr>
      </p:pic>
      <p:pic>
        <p:nvPicPr>
          <p:cNvPr id="72708" name="Picture 5" descr="phstart"/>
          <p:cNvPicPr>
            <a:picLocks noChangeAspect="1" noChangeArrowheads="1"/>
          </p:cNvPicPr>
          <p:nvPr/>
        </p:nvPicPr>
        <p:blipFill>
          <a:blip r:embed="rId5"/>
          <a:srcRect/>
          <a:stretch>
            <a:fillRect/>
          </a:stretch>
        </p:blipFill>
        <p:spPr bwMode="auto">
          <a:xfrm>
            <a:off x="533400" y="3048000"/>
            <a:ext cx="4572000" cy="32861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2007datafinal"/>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4754" name="Text Box 3"/>
          <p:cNvSpPr txBox="1">
            <a:spLocks noChangeArrowheads="1"/>
          </p:cNvSpPr>
          <p:nvPr/>
        </p:nvSpPr>
        <p:spPr bwMode="auto">
          <a:xfrm>
            <a:off x="152400" y="152400"/>
            <a:ext cx="3276600" cy="1200150"/>
          </a:xfrm>
          <a:prstGeom prst="rect">
            <a:avLst/>
          </a:prstGeom>
          <a:solidFill>
            <a:schemeClr val="bg1"/>
          </a:solidFill>
          <a:ln w="9525">
            <a:noFill/>
            <a:miter lim="800000"/>
            <a:headEnd/>
            <a:tailEnd/>
          </a:ln>
        </p:spPr>
        <p:txBody>
          <a:bodyPr>
            <a:spAutoFit/>
          </a:bodyPr>
          <a:lstStyle/>
          <a:p>
            <a:pPr algn="ctr"/>
            <a:r>
              <a:rPr lang="en-US">
                <a:latin typeface="Times New Roman" pitchFamily="18" charset="0"/>
              </a:rPr>
              <a:t>A Typical Day in 2008 –Marine Data Available around 12 UTC</a:t>
            </a:r>
          </a:p>
        </p:txBody>
      </p:sp>
      <p:pic>
        <p:nvPicPr>
          <p:cNvPr id="74755" name="Picture 4" descr="Michel Jarraud Presentation_16_0001"/>
          <p:cNvPicPr>
            <a:picLocks noChangeAspect="1" noChangeArrowheads="1"/>
          </p:cNvPicPr>
          <p:nvPr/>
        </p:nvPicPr>
        <p:blipFill>
          <a:blip r:embed="rId4"/>
          <a:srcRect l="11104" t="22812" r="7686" b="1906"/>
          <a:stretch>
            <a:fillRect/>
          </a:stretch>
        </p:blipFill>
        <p:spPr bwMode="auto">
          <a:xfrm>
            <a:off x="4114800" y="838200"/>
            <a:ext cx="4800600" cy="3168650"/>
          </a:xfrm>
          <a:prstGeom prst="rect">
            <a:avLst/>
          </a:prstGeom>
          <a:noFill/>
          <a:ln w="9525">
            <a:noFill/>
            <a:miter lim="800000"/>
            <a:headEnd/>
            <a:tailEnd/>
          </a:ln>
        </p:spPr>
      </p:pic>
      <p:pic>
        <p:nvPicPr>
          <p:cNvPr id="74756" name="Picture 5" descr="phstart"/>
          <p:cNvPicPr>
            <a:picLocks noChangeAspect="1" noChangeArrowheads="1"/>
          </p:cNvPicPr>
          <p:nvPr/>
        </p:nvPicPr>
        <p:blipFill>
          <a:blip r:embed="rId5"/>
          <a:srcRect/>
          <a:stretch>
            <a:fillRect/>
          </a:stretch>
        </p:blipFill>
        <p:spPr bwMode="auto">
          <a:xfrm>
            <a:off x="533400" y="3048000"/>
            <a:ext cx="4572000" cy="3286125"/>
          </a:xfrm>
          <a:prstGeom prst="rect">
            <a:avLst/>
          </a:prstGeom>
          <a:noFill/>
          <a:ln w="9525">
            <a:noFill/>
            <a:miter lim="800000"/>
            <a:headEnd/>
            <a:tailEnd/>
          </a:ln>
        </p:spPr>
      </p:pic>
      <p:pic>
        <p:nvPicPr>
          <p:cNvPr id="74757" name="Picture 8" descr="GustavNHC0222"/>
          <p:cNvPicPr>
            <a:picLocks noChangeAspect="1" noChangeArrowheads="1"/>
          </p:cNvPicPr>
          <p:nvPr/>
        </p:nvPicPr>
        <p:blipFill>
          <a:blip r:embed="rId6"/>
          <a:srcRect/>
          <a:stretch>
            <a:fillRect/>
          </a:stretch>
        </p:blipFill>
        <p:spPr bwMode="auto">
          <a:xfrm>
            <a:off x="228600" y="228600"/>
            <a:ext cx="8458200" cy="63436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1907datafinal"/>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6802" name="Text Box 3"/>
          <p:cNvSpPr txBox="1">
            <a:spLocks noChangeArrowheads="1"/>
          </p:cNvSpPr>
          <p:nvPr/>
        </p:nvSpPr>
        <p:spPr bwMode="auto">
          <a:xfrm>
            <a:off x="152400" y="152400"/>
            <a:ext cx="3276600" cy="1200150"/>
          </a:xfrm>
          <a:prstGeom prst="rect">
            <a:avLst/>
          </a:prstGeom>
          <a:solidFill>
            <a:schemeClr val="bg1"/>
          </a:solidFill>
          <a:ln w="9525">
            <a:noFill/>
            <a:miter lim="800000"/>
            <a:headEnd/>
            <a:tailEnd/>
          </a:ln>
        </p:spPr>
        <p:txBody>
          <a:bodyPr>
            <a:spAutoFit/>
          </a:bodyPr>
          <a:lstStyle/>
          <a:p>
            <a:pPr algn="ctr"/>
            <a:r>
              <a:rPr lang="en-US" dirty="0">
                <a:latin typeface="Times New Roman" pitchFamily="18" charset="0"/>
              </a:rPr>
              <a:t>A Typical Day in </a:t>
            </a:r>
            <a:r>
              <a:rPr lang="en-US" dirty="0" smtClean="0">
                <a:latin typeface="Times New Roman" pitchFamily="18" charset="0"/>
              </a:rPr>
              <a:t>1911 </a:t>
            </a:r>
            <a:r>
              <a:rPr lang="en-US" dirty="0">
                <a:latin typeface="Times New Roman" pitchFamily="18" charset="0"/>
              </a:rPr>
              <a:t>– Marine Data Available around 12 UTC</a:t>
            </a: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1907datafinal"/>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8850" name="Text Box 3"/>
          <p:cNvSpPr txBox="1">
            <a:spLocks noChangeArrowheads="1"/>
          </p:cNvSpPr>
          <p:nvPr/>
        </p:nvSpPr>
        <p:spPr bwMode="auto">
          <a:xfrm>
            <a:off x="152400" y="152400"/>
            <a:ext cx="3276600" cy="1200150"/>
          </a:xfrm>
          <a:prstGeom prst="rect">
            <a:avLst/>
          </a:prstGeom>
          <a:solidFill>
            <a:schemeClr val="bg1"/>
          </a:solidFill>
          <a:ln w="9525">
            <a:noFill/>
            <a:miter lim="800000"/>
            <a:headEnd/>
            <a:tailEnd/>
          </a:ln>
        </p:spPr>
        <p:txBody>
          <a:bodyPr>
            <a:spAutoFit/>
          </a:bodyPr>
          <a:lstStyle/>
          <a:p>
            <a:pPr algn="ctr"/>
            <a:r>
              <a:rPr lang="en-US" dirty="0">
                <a:latin typeface="Times New Roman" pitchFamily="18" charset="0"/>
              </a:rPr>
              <a:t>A Typical Day in </a:t>
            </a:r>
            <a:r>
              <a:rPr lang="en-US" dirty="0" smtClean="0">
                <a:latin typeface="Times New Roman" pitchFamily="18" charset="0"/>
              </a:rPr>
              <a:t>1911 </a:t>
            </a:r>
            <a:r>
              <a:rPr lang="en-US" dirty="0">
                <a:latin typeface="Times New Roman" pitchFamily="18" charset="0"/>
              </a:rPr>
              <a:t>– Marine Data Available around 12 UTC</a:t>
            </a:r>
          </a:p>
        </p:txBody>
      </p:sp>
      <p:pic>
        <p:nvPicPr>
          <p:cNvPr id="78851" name="Picture 4"/>
          <p:cNvPicPr>
            <a:picLocks noChangeAspect="1" noChangeArrowheads="1"/>
          </p:cNvPicPr>
          <p:nvPr/>
        </p:nvPicPr>
        <p:blipFill>
          <a:blip r:embed="rId4"/>
          <a:srcRect/>
          <a:stretch>
            <a:fillRect/>
          </a:stretch>
        </p:blipFill>
        <p:spPr bwMode="auto">
          <a:xfrm>
            <a:off x="533400" y="381000"/>
            <a:ext cx="8229600" cy="6011863"/>
          </a:xfrm>
          <a:prstGeom prst="rect">
            <a:avLst/>
          </a:prstGeom>
          <a:noFill/>
          <a:ln w="9525">
            <a:noFill/>
            <a:miter lim="800000"/>
            <a:headEnd/>
            <a:tailEnd/>
          </a:ln>
        </p:spPr>
      </p:pic>
      <p:pic>
        <p:nvPicPr>
          <p:cNvPr id="78852" name="Picture 5"/>
          <p:cNvPicPr>
            <a:picLocks noChangeAspect="1" noChangeArrowheads="1"/>
          </p:cNvPicPr>
          <p:nvPr/>
        </p:nvPicPr>
        <p:blipFill>
          <a:blip r:embed="rId5"/>
          <a:srcRect/>
          <a:stretch>
            <a:fillRect/>
          </a:stretch>
        </p:blipFill>
        <p:spPr bwMode="auto">
          <a:xfrm>
            <a:off x="4038600" y="2819400"/>
            <a:ext cx="792163" cy="1143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Kids"/>
          <p:cNvPicPr>
            <a:picLocks noChangeAspect="1" noChangeArrowheads="1"/>
          </p:cNvPicPr>
          <p:nvPr/>
        </p:nvPicPr>
        <p:blipFill>
          <a:blip r:embed="rId3"/>
          <a:srcRect/>
          <a:stretch>
            <a:fillRect/>
          </a:stretch>
        </p:blipFill>
        <p:spPr bwMode="auto">
          <a:xfrm>
            <a:off x="0" y="4686300"/>
            <a:ext cx="9293225" cy="2171700"/>
          </a:xfrm>
          <a:prstGeom prst="rect">
            <a:avLst/>
          </a:prstGeom>
          <a:noFill/>
          <a:ln w="9525">
            <a:noFill/>
            <a:miter lim="800000"/>
            <a:headEnd/>
            <a:tailEnd/>
          </a:ln>
        </p:spPr>
      </p:pic>
      <p:sp>
        <p:nvSpPr>
          <p:cNvPr id="80898" name="Rectangle 3"/>
          <p:cNvSpPr>
            <a:spLocks noChangeArrowheads="1"/>
          </p:cNvSpPr>
          <p:nvPr/>
        </p:nvSpPr>
        <p:spPr bwMode="auto">
          <a:xfrm>
            <a:off x="457200" y="228600"/>
            <a:ext cx="8458200" cy="519113"/>
          </a:xfrm>
          <a:prstGeom prst="rect">
            <a:avLst/>
          </a:prstGeom>
          <a:noFill/>
          <a:ln w="9525">
            <a:noFill/>
            <a:miter lim="800000"/>
            <a:headEnd/>
            <a:tailEnd/>
          </a:ln>
        </p:spPr>
        <p:txBody>
          <a:bodyPr>
            <a:spAutoFit/>
          </a:bodyPr>
          <a:lstStyle/>
          <a:p>
            <a:pPr algn="ctr"/>
            <a:r>
              <a:rPr lang="en-US" sz="2800" b="1">
                <a:solidFill>
                  <a:schemeClr val="bg1"/>
                </a:solidFill>
                <a:latin typeface="Times New Roman" pitchFamily="18" charset="0"/>
              </a:rPr>
              <a:t>Atlantic Hurricane Database Re-Analysis Project</a:t>
            </a:r>
          </a:p>
        </p:txBody>
      </p:sp>
      <p:sp>
        <p:nvSpPr>
          <p:cNvPr id="80899" name="Rectangle 4"/>
          <p:cNvSpPr>
            <a:spLocks noChangeArrowheads="1"/>
          </p:cNvSpPr>
          <p:nvPr/>
        </p:nvSpPr>
        <p:spPr bwMode="auto">
          <a:xfrm>
            <a:off x="0" y="6491288"/>
            <a:ext cx="4648200" cy="366712"/>
          </a:xfrm>
          <a:prstGeom prst="rect">
            <a:avLst/>
          </a:prstGeom>
          <a:noFill/>
          <a:ln w="9525">
            <a:noFill/>
            <a:miter lim="800000"/>
            <a:headEnd/>
            <a:tailEnd/>
          </a:ln>
        </p:spPr>
        <p:txBody>
          <a:bodyPr>
            <a:spAutoFit/>
          </a:bodyPr>
          <a:lstStyle/>
          <a:p>
            <a:r>
              <a:rPr lang="en-US" sz="1800" b="1">
                <a:solidFill>
                  <a:schemeClr val="bg1"/>
                </a:solidFill>
                <a:latin typeface="Times New Roman" pitchFamily="18" charset="0"/>
              </a:rPr>
              <a:t>"Florida's Hurricane History"</a:t>
            </a:r>
            <a:endParaRPr lang="en-US">
              <a:latin typeface="Times New Roman" pitchFamily="18" charset="0"/>
            </a:endParaRPr>
          </a:p>
        </p:txBody>
      </p:sp>
      <p:sp>
        <p:nvSpPr>
          <p:cNvPr id="80900" name="Rectangle 5"/>
          <p:cNvSpPr>
            <a:spLocks noChangeArrowheads="1"/>
          </p:cNvSpPr>
          <p:nvPr/>
        </p:nvSpPr>
        <p:spPr bwMode="auto">
          <a:xfrm>
            <a:off x="-49213" y="7096125"/>
            <a:ext cx="9144001" cy="15875"/>
          </a:xfrm>
          <a:prstGeom prst="rect">
            <a:avLst/>
          </a:prstGeom>
          <a:solidFill>
            <a:srgbClr val="000000"/>
          </a:solidFill>
          <a:ln w="9525">
            <a:solidFill>
              <a:schemeClr val="tx1"/>
            </a:solidFill>
            <a:miter lim="800000"/>
            <a:headEnd/>
            <a:tailEnd/>
          </a:ln>
        </p:spPr>
        <p:txBody>
          <a:bodyPr>
            <a:spAutoFit/>
          </a:bodyPr>
          <a:lstStyle/>
          <a:p>
            <a:pPr eaLnBrk="0" hangingPunct="0"/>
            <a:endParaRPr lang="en-US"/>
          </a:p>
        </p:txBody>
      </p:sp>
      <p:pic>
        <p:nvPicPr>
          <p:cNvPr id="80901" name="Picture 6" descr="hurdat"/>
          <p:cNvPicPr>
            <a:picLocks noChangeAspect="1" noChangeArrowheads="1"/>
          </p:cNvPicPr>
          <p:nvPr/>
        </p:nvPicPr>
        <p:blipFill>
          <a:blip r:embed="rId4"/>
          <a:srcRect/>
          <a:stretch>
            <a:fillRect/>
          </a:stretch>
        </p:blipFill>
        <p:spPr bwMode="auto">
          <a:xfrm>
            <a:off x="609600" y="1905000"/>
            <a:ext cx="1143000" cy="1143000"/>
          </a:xfrm>
          <a:prstGeom prst="rect">
            <a:avLst/>
          </a:prstGeom>
          <a:noFill/>
          <a:ln w="9525">
            <a:noFill/>
            <a:miter lim="800000"/>
            <a:headEnd/>
            <a:tailEnd/>
          </a:ln>
        </p:spPr>
      </p:pic>
      <p:pic>
        <p:nvPicPr>
          <p:cNvPr id="80902" name="Picture 7" descr="hurdat"/>
          <p:cNvPicPr>
            <a:picLocks noChangeAspect="1" noChangeArrowheads="1"/>
          </p:cNvPicPr>
          <p:nvPr/>
        </p:nvPicPr>
        <p:blipFill>
          <a:blip r:embed="rId4"/>
          <a:srcRect/>
          <a:stretch>
            <a:fillRect/>
          </a:stretch>
        </p:blipFill>
        <p:spPr bwMode="auto">
          <a:xfrm>
            <a:off x="7620000" y="1981200"/>
            <a:ext cx="1143000" cy="1143000"/>
          </a:xfrm>
          <a:prstGeom prst="rect">
            <a:avLst/>
          </a:prstGeom>
          <a:noFill/>
          <a:ln w="9525">
            <a:noFill/>
            <a:miter lim="800000"/>
            <a:headEnd/>
            <a:tailEnd/>
          </a:ln>
        </p:spPr>
      </p:pic>
      <p:sp>
        <p:nvSpPr>
          <p:cNvPr id="80903" name="Rectangle 8"/>
          <p:cNvSpPr>
            <a:spLocks noChangeArrowheads="1"/>
          </p:cNvSpPr>
          <p:nvPr/>
        </p:nvSpPr>
        <p:spPr bwMode="auto">
          <a:xfrm>
            <a:off x="1295400" y="838200"/>
            <a:ext cx="6710363" cy="457200"/>
          </a:xfrm>
          <a:prstGeom prst="rect">
            <a:avLst/>
          </a:prstGeom>
          <a:noFill/>
          <a:ln w="9525">
            <a:noFill/>
            <a:miter lim="800000"/>
            <a:headEnd/>
            <a:tailEnd/>
          </a:ln>
        </p:spPr>
        <p:txBody>
          <a:bodyPr wrap="none">
            <a:spAutoFit/>
          </a:bodyPr>
          <a:lstStyle/>
          <a:p>
            <a:pPr algn="ctr"/>
            <a:r>
              <a:rPr lang="en-US">
                <a:solidFill>
                  <a:schemeClr val="bg1"/>
                </a:solidFill>
                <a:latin typeface="Times New Roman" pitchFamily="18" charset="0"/>
              </a:rPr>
              <a:t>http://www.aoml.noaa.gov/hrd/data_sub/re_anal.html</a:t>
            </a:r>
          </a:p>
        </p:txBody>
      </p:sp>
      <p:sp>
        <p:nvSpPr>
          <p:cNvPr id="80904" name="Rectangle 9"/>
          <p:cNvSpPr>
            <a:spLocks noChangeArrowheads="1"/>
          </p:cNvSpPr>
          <p:nvPr/>
        </p:nvSpPr>
        <p:spPr bwMode="auto">
          <a:xfrm>
            <a:off x="1752600" y="1752600"/>
            <a:ext cx="5867400" cy="1323975"/>
          </a:xfrm>
          <a:prstGeom prst="rect">
            <a:avLst/>
          </a:prstGeom>
          <a:noFill/>
          <a:ln w="9525">
            <a:noFill/>
            <a:miter lim="800000"/>
            <a:headEnd/>
            <a:tailEnd/>
          </a:ln>
        </p:spPr>
        <p:txBody>
          <a:bodyPr>
            <a:spAutoFit/>
          </a:bodyPr>
          <a:lstStyle/>
          <a:p>
            <a:pPr>
              <a:spcBef>
                <a:spcPct val="50000"/>
              </a:spcBef>
            </a:pPr>
            <a:r>
              <a:rPr lang="en-US" sz="2000" dirty="0">
                <a:solidFill>
                  <a:schemeClr val="bg1"/>
                </a:solidFill>
                <a:latin typeface="Times New Roman" pitchFamily="18" charset="0"/>
              </a:rPr>
              <a:t>1851 through </a:t>
            </a:r>
            <a:r>
              <a:rPr lang="en-US" sz="2000" dirty="0" smtClean="0">
                <a:solidFill>
                  <a:schemeClr val="bg1"/>
                </a:solidFill>
                <a:latin typeface="Times New Roman" pitchFamily="18" charset="0"/>
              </a:rPr>
              <a:t>1930 </a:t>
            </a:r>
            <a:r>
              <a:rPr lang="en-US" sz="2000" dirty="0">
                <a:solidFill>
                  <a:schemeClr val="bg1"/>
                </a:solidFill>
                <a:latin typeface="Times New Roman" pitchFamily="18" charset="0"/>
              </a:rPr>
              <a:t>changes accepted and officially adopted by NHC.  Revisions for </a:t>
            </a:r>
            <a:r>
              <a:rPr lang="en-US" sz="2000" dirty="0" smtClean="0">
                <a:solidFill>
                  <a:schemeClr val="bg1"/>
                </a:solidFill>
                <a:latin typeface="Times New Roman" pitchFamily="18" charset="0"/>
              </a:rPr>
              <a:t>1931 </a:t>
            </a:r>
            <a:r>
              <a:rPr lang="en-US" sz="2000" dirty="0">
                <a:solidFill>
                  <a:schemeClr val="bg1"/>
                </a:solidFill>
                <a:latin typeface="Times New Roman" pitchFamily="18" charset="0"/>
              </a:rPr>
              <a:t>to </a:t>
            </a:r>
            <a:r>
              <a:rPr lang="en-US" sz="2000" dirty="0" smtClean="0">
                <a:solidFill>
                  <a:schemeClr val="bg1"/>
                </a:solidFill>
                <a:latin typeface="Times New Roman" pitchFamily="18" charset="0"/>
              </a:rPr>
              <a:t>1953 have been submitted and are being </a:t>
            </a:r>
            <a:r>
              <a:rPr lang="en-US" sz="2000" dirty="0">
                <a:solidFill>
                  <a:schemeClr val="bg1"/>
                </a:solidFill>
                <a:latin typeface="Times New Roman" pitchFamily="18" charset="0"/>
              </a:rPr>
              <a:t>considered.  Remainder of 20</a:t>
            </a:r>
            <a:r>
              <a:rPr lang="en-US" sz="2000" baseline="30000" dirty="0">
                <a:solidFill>
                  <a:schemeClr val="bg1"/>
                </a:solidFill>
                <a:latin typeface="Times New Roman" pitchFamily="18" charset="0"/>
              </a:rPr>
              <a:t>th</a:t>
            </a:r>
            <a:r>
              <a:rPr lang="en-US" sz="2000" dirty="0">
                <a:solidFill>
                  <a:schemeClr val="bg1"/>
                </a:solidFill>
                <a:latin typeface="Times New Roman" pitchFamily="18" charset="0"/>
              </a:rPr>
              <a:t> Century currently being reanalyzed.</a:t>
            </a:r>
          </a:p>
        </p:txBody>
      </p:sp>
      <p:sp>
        <p:nvSpPr>
          <p:cNvPr id="80905" name="Rectangle 10"/>
          <p:cNvSpPr>
            <a:spLocks noChangeArrowheads="1"/>
          </p:cNvSpPr>
          <p:nvPr/>
        </p:nvSpPr>
        <p:spPr bwMode="auto">
          <a:xfrm>
            <a:off x="457200" y="3505200"/>
            <a:ext cx="8458200" cy="946150"/>
          </a:xfrm>
          <a:prstGeom prst="rect">
            <a:avLst/>
          </a:prstGeom>
          <a:noFill/>
          <a:ln w="9525">
            <a:noFill/>
            <a:miter lim="800000"/>
            <a:headEnd/>
            <a:tailEnd/>
          </a:ln>
        </p:spPr>
        <p:txBody>
          <a:bodyPr>
            <a:spAutoFit/>
          </a:bodyPr>
          <a:lstStyle/>
          <a:p>
            <a:pPr algn="ctr"/>
            <a:r>
              <a:rPr lang="en-US" sz="2800" b="1">
                <a:solidFill>
                  <a:schemeClr val="bg1"/>
                </a:solidFill>
                <a:latin typeface="Times New Roman" pitchFamily="18" charset="0"/>
              </a:rPr>
              <a:t>RE-ANALYSES NEED TO BE CONDUCTED GLOBALLY!!!</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1933"/>
          <p:cNvPicPr>
            <a:picLocks noChangeAspect="1" noChangeArrowheads="1"/>
          </p:cNvPicPr>
          <p:nvPr/>
        </p:nvPicPr>
        <p:blipFill>
          <a:blip r:embed="rId3"/>
          <a:srcRect/>
          <a:stretch>
            <a:fillRect/>
          </a:stretch>
        </p:blipFill>
        <p:spPr bwMode="auto">
          <a:xfrm>
            <a:off x="3019425" y="2124075"/>
            <a:ext cx="6124575" cy="4733925"/>
          </a:xfrm>
          <a:prstGeom prst="rect">
            <a:avLst/>
          </a:prstGeom>
          <a:noFill/>
          <a:ln w="9525">
            <a:noFill/>
            <a:miter lim="800000"/>
            <a:headEnd/>
            <a:tailEnd/>
          </a:ln>
        </p:spPr>
      </p:pic>
      <p:pic>
        <p:nvPicPr>
          <p:cNvPr id="82946" name="Picture 3" descr="2005atl"/>
          <p:cNvPicPr>
            <a:picLocks noChangeAspect="1" noChangeArrowheads="1"/>
          </p:cNvPicPr>
          <p:nvPr/>
        </p:nvPicPr>
        <p:blipFill>
          <a:blip r:embed="rId4"/>
          <a:srcRect/>
          <a:stretch>
            <a:fillRect/>
          </a:stretch>
        </p:blipFill>
        <p:spPr bwMode="auto">
          <a:xfrm>
            <a:off x="0" y="0"/>
            <a:ext cx="5867400" cy="4411663"/>
          </a:xfrm>
          <a:prstGeom prst="rect">
            <a:avLst/>
          </a:prstGeom>
          <a:solidFill>
            <a:schemeClr val="bg1"/>
          </a:solidFill>
          <a:ln w="9525">
            <a:noFill/>
            <a:miter lim="800000"/>
            <a:headEnd/>
            <a:tailEnd/>
          </a:ln>
        </p:spPr>
      </p:pic>
      <p:sp>
        <p:nvSpPr>
          <p:cNvPr id="82947" name="Text Box 4"/>
          <p:cNvSpPr txBox="1">
            <a:spLocks noChangeArrowheads="1"/>
          </p:cNvSpPr>
          <p:nvPr/>
        </p:nvSpPr>
        <p:spPr bwMode="auto">
          <a:xfrm>
            <a:off x="5921375" y="304800"/>
            <a:ext cx="3222625" cy="1066800"/>
          </a:xfrm>
          <a:prstGeom prst="rect">
            <a:avLst/>
          </a:prstGeom>
          <a:noFill/>
          <a:ln w="9525">
            <a:noFill/>
            <a:miter lim="800000"/>
            <a:headEnd/>
            <a:tailEnd/>
          </a:ln>
        </p:spPr>
        <p:txBody>
          <a:bodyPr wrap="none">
            <a:spAutoFit/>
          </a:bodyPr>
          <a:lstStyle/>
          <a:p>
            <a:pPr algn="ctr"/>
            <a:r>
              <a:rPr lang="en-US" sz="3200">
                <a:solidFill>
                  <a:schemeClr val="bg1"/>
                </a:solidFill>
                <a:latin typeface="Times New Roman" pitchFamily="18" charset="0"/>
              </a:rPr>
              <a:t>Open Atlantic</a:t>
            </a:r>
          </a:p>
          <a:p>
            <a:pPr algn="ctr"/>
            <a:r>
              <a:rPr lang="en-US" sz="3200">
                <a:solidFill>
                  <a:schemeClr val="bg1"/>
                </a:solidFill>
                <a:latin typeface="Times New Roman" pitchFamily="18" charset="0"/>
              </a:rPr>
              <a:t>Ocean Differences</a:t>
            </a:r>
          </a:p>
        </p:txBody>
      </p:sp>
      <p:sp>
        <p:nvSpPr>
          <p:cNvPr id="82948" name="Text Box 5"/>
          <p:cNvSpPr txBox="1">
            <a:spLocks noChangeArrowheads="1"/>
          </p:cNvSpPr>
          <p:nvPr/>
        </p:nvSpPr>
        <p:spPr bwMode="auto">
          <a:xfrm>
            <a:off x="4648200" y="6019800"/>
            <a:ext cx="4102100" cy="650875"/>
          </a:xfrm>
          <a:prstGeom prst="rect">
            <a:avLst/>
          </a:prstGeom>
          <a:solidFill>
            <a:schemeClr val="bg1"/>
          </a:solidFill>
          <a:ln w="9525">
            <a:solidFill>
              <a:schemeClr val="tx1"/>
            </a:solidFill>
            <a:miter lim="800000"/>
            <a:headEnd/>
            <a:tailEnd/>
          </a:ln>
        </p:spPr>
        <p:txBody>
          <a:bodyPr wrap="none">
            <a:spAutoFit/>
          </a:bodyPr>
          <a:lstStyle/>
          <a:p>
            <a:pPr algn="ctr"/>
            <a:r>
              <a:rPr lang="en-US" sz="3600">
                <a:solidFill>
                  <a:schemeClr val="bg2"/>
                </a:solidFill>
                <a:latin typeface="Times New Roman" pitchFamily="18" charset="0"/>
              </a:rPr>
              <a:t> </a:t>
            </a:r>
            <a:r>
              <a:rPr lang="en-US" sz="3200">
                <a:latin typeface="Times New Roman" pitchFamily="18" charset="0"/>
              </a:rPr>
              <a:t>1933 Hurricane Season</a:t>
            </a:r>
          </a:p>
        </p:txBody>
      </p:sp>
      <p:sp>
        <p:nvSpPr>
          <p:cNvPr id="82949" name="Line 6"/>
          <p:cNvSpPr>
            <a:spLocks noChangeShapeType="1"/>
          </p:cNvSpPr>
          <p:nvPr/>
        </p:nvSpPr>
        <p:spPr bwMode="auto">
          <a:xfrm>
            <a:off x="7315200" y="1295400"/>
            <a:ext cx="76200" cy="3429000"/>
          </a:xfrm>
          <a:prstGeom prst="line">
            <a:avLst/>
          </a:prstGeom>
          <a:noFill/>
          <a:ln w="63500">
            <a:solidFill>
              <a:schemeClr val="tx1"/>
            </a:solidFill>
            <a:round/>
            <a:headEnd/>
            <a:tailEnd type="triangle" w="med" len="med"/>
          </a:ln>
        </p:spPr>
        <p:txBody>
          <a:bodyPr anchor="ctr">
            <a:spAutoFit/>
          </a:bodyPr>
          <a:lstStyle/>
          <a:p>
            <a:endParaRPr lang="en-US"/>
          </a:p>
        </p:txBody>
      </p:sp>
      <p:sp>
        <p:nvSpPr>
          <p:cNvPr id="82950" name="Line 7"/>
          <p:cNvSpPr>
            <a:spLocks noChangeShapeType="1"/>
          </p:cNvSpPr>
          <p:nvPr/>
        </p:nvSpPr>
        <p:spPr bwMode="auto">
          <a:xfrm flipH="1">
            <a:off x="3733800" y="1295400"/>
            <a:ext cx="3581400" cy="1066800"/>
          </a:xfrm>
          <a:prstGeom prst="line">
            <a:avLst/>
          </a:prstGeom>
          <a:noFill/>
          <a:ln w="63500">
            <a:solidFill>
              <a:schemeClr val="tx1"/>
            </a:solidFill>
            <a:round/>
            <a:headEnd/>
            <a:tailEnd type="triangle" w="med" len="med"/>
          </a:ln>
        </p:spPr>
        <p:txBody>
          <a:bodyPr anchor="ctr">
            <a:spAutoFit/>
          </a:bodyPr>
          <a:lstStyle/>
          <a:p>
            <a:endParaRPr lang="en-US"/>
          </a:p>
        </p:txBody>
      </p:sp>
      <p:sp>
        <p:nvSpPr>
          <p:cNvPr id="82951" name="Text Box 8"/>
          <p:cNvSpPr txBox="1">
            <a:spLocks noChangeArrowheads="1"/>
          </p:cNvSpPr>
          <p:nvPr/>
        </p:nvSpPr>
        <p:spPr bwMode="auto">
          <a:xfrm>
            <a:off x="609600" y="0"/>
            <a:ext cx="4102100" cy="650875"/>
          </a:xfrm>
          <a:prstGeom prst="rect">
            <a:avLst/>
          </a:prstGeom>
          <a:solidFill>
            <a:schemeClr val="bg1"/>
          </a:solidFill>
          <a:ln w="9525">
            <a:solidFill>
              <a:schemeClr val="tx1"/>
            </a:solidFill>
            <a:miter lim="800000"/>
            <a:headEnd/>
            <a:tailEnd/>
          </a:ln>
        </p:spPr>
        <p:txBody>
          <a:bodyPr wrap="none">
            <a:spAutoFit/>
          </a:bodyPr>
          <a:lstStyle/>
          <a:p>
            <a:pPr algn="ctr"/>
            <a:r>
              <a:rPr lang="en-US" sz="3600">
                <a:solidFill>
                  <a:schemeClr val="bg2"/>
                </a:solidFill>
                <a:latin typeface="Times New Roman" pitchFamily="18" charset="0"/>
              </a:rPr>
              <a:t> </a:t>
            </a:r>
            <a:r>
              <a:rPr lang="en-US" sz="3200">
                <a:latin typeface="Times New Roman" pitchFamily="18" charset="0"/>
              </a:rPr>
              <a:t>2005 Hurricane Season</a:t>
            </a:r>
          </a:p>
        </p:txBody>
      </p:sp>
      <p:sp>
        <p:nvSpPr>
          <p:cNvPr id="82952" name="Oval 9"/>
          <p:cNvSpPr>
            <a:spLocks noChangeArrowheads="1"/>
          </p:cNvSpPr>
          <p:nvPr/>
        </p:nvSpPr>
        <p:spPr bwMode="auto">
          <a:xfrm>
            <a:off x="6019800" y="3352800"/>
            <a:ext cx="2743200" cy="2667000"/>
          </a:xfrm>
          <a:prstGeom prst="ellipse">
            <a:avLst/>
          </a:prstGeom>
          <a:noFill/>
          <a:ln w="38100">
            <a:solidFill>
              <a:srgbClr val="FF0000"/>
            </a:solidFill>
            <a:round/>
            <a:headEnd/>
            <a:tailEnd/>
          </a:ln>
        </p:spPr>
        <p:txBody>
          <a:bodyPr anchor="ctr">
            <a:spAutoFit/>
          </a:bodyPr>
          <a:lstStyle/>
          <a:p>
            <a:pPr eaLnBrk="0" hangingPunct="0"/>
            <a:endParaRPr lang="en-US"/>
          </a:p>
        </p:txBody>
      </p:sp>
      <p:sp>
        <p:nvSpPr>
          <p:cNvPr id="82953" name="Oval 10"/>
          <p:cNvSpPr>
            <a:spLocks noChangeArrowheads="1"/>
          </p:cNvSpPr>
          <p:nvPr/>
        </p:nvSpPr>
        <p:spPr bwMode="auto">
          <a:xfrm>
            <a:off x="2590800" y="1143000"/>
            <a:ext cx="2667000" cy="2667000"/>
          </a:xfrm>
          <a:prstGeom prst="ellipse">
            <a:avLst/>
          </a:prstGeom>
          <a:noFill/>
          <a:ln w="38100">
            <a:solidFill>
              <a:srgbClr val="FF0000"/>
            </a:solidFill>
            <a:round/>
            <a:headEnd/>
            <a:tailEnd/>
          </a:ln>
        </p:spPr>
        <p:txBody>
          <a:bodyPr anchor="ctr">
            <a:spAutoFit/>
          </a:bodyPr>
          <a:lstStyle/>
          <a:p>
            <a:pPr eaLnBrk="0" hangingPunct="0"/>
            <a:endParaRPr lang="en-US"/>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8"/>
          <p:cNvPicPr>
            <a:picLocks noChangeAspect="1" noChangeArrowheads="1"/>
          </p:cNvPicPr>
          <p:nvPr/>
        </p:nvPicPr>
        <p:blipFill>
          <a:blip r:embed="rId3"/>
          <a:srcRect/>
          <a:stretch>
            <a:fillRect/>
          </a:stretch>
        </p:blipFill>
        <p:spPr bwMode="auto">
          <a:xfrm>
            <a:off x="-457200" y="-1905000"/>
            <a:ext cx="9601200" cy="9220200"/>
          </a:xfrm>
          <a:prstGeom prst="rect">
            <a:avLst/>
          </a:prstGeom>
          <a:solidFill>
            <a:srgbClr val="FFFFFF"/>
          </a:solidFill>
          <a:ln w="9525">
            <a:noFill/>
            <a:miter lim="800000"/>
            <a:headEnd/>
            <a:tailEnd/>
          </a:ln>
        </p:spPr>
      </p:pic>
      <p:sp>
        <p:nvSpPr>
          <p:cNvPr id="84994"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84995" name="Rectangle 3"/>
          <p:cNvSpPr>
            <a:spLocks noChangeArrowheads="1"/>
          </p:cNvSpPr>
          <p:nvPr/>
        </p:nvSpPr>
        <p:spPr bwMode="auto">
          <a:xfrm>
            <a:off x="2379663" y="264160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84996" name="Text Box 5"/>
          <p:cNvSpPr txBox="1">
            <a:spLocks noChangeArrowheads="1"/>
          </p:cNvSpPr>
          <p:nvPr/>
        </p:nvSpPr>
        <p:spPr bwMode="auto">
          <a:xfrm>
            <a:off x="2286000" y="0"/>
            <a:ext cx="6400800" cy="1323975"/>
          </a:xfrm>
          <a:prstGeom prst="rect">
            <a:avLst/>
          </a:prstGeom>
          <a:solidFill>
            <a:schemeClr val="bg1"/>
          </a:solidFill>
          <a:ln w="9525">
            <a:noFill/>
            <a:miter lim="800000"/>
            <a:headEnd/>
            <a:tailEnd/>
          </a:ln>
        </p:spPr>
        <p:txBody>
          <a:bodyPr>
            <a:spAutoFit/>
          </a:bodyPr>
          <a:lstStyle/>
          <a:p>
            <a:pPr eaLnBrk="0" hangingPunct="0"/>
            <a:r>
              <a:rPr lang="en-US" sz="2800" b="1">
                <a:latin typeface="Times New Roman" pitchFamily="18" charset="0"/>
              </a:rPr>
              <a:t>Tropical Storm and Hurricane Numbers – A Very Large Trend over a Century</a:t>
            </a:r>
          </a:p>
          <a:p>
            <a:pPr eaLnBrk="0" hangingPunct="0"/>
            <a:endParaRPr lang="en-US" b="1">
              <a:latin typeface="Times New Roman" pitchFamily="18" charset="0"/>
            </a:endParaRPr>
          </a:p>
        </p:txBody>
      </p:sp>
      <p:sp>
        <p:nvSpPr>
          <p:cNvPr id="84997" name="Text Box 6"/>
          <p:cNvSpPr txBox="1">
            <a:spLocks noChangeArrowheads="1"/>
          </p:cNvSpPr>
          <p:nvPr/>
        </p:nvSpPr>
        <p:spPr bwMode="auto">
          <a:xfrm>
            <a:off x="0" y="4114800"/>
            <a:ext cx="457200" cy="461963"/>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84998" name="Text Box 7"/>
          <p:cNvSpPr txBox="1">
            <a:spLocks noChangeArrowheads="1"/>
          </p:cNvSpPr>
          <p:nvPr/>
        </p:nvSpPr>
        <p:spPr bwMode="auto">
          <a:xfrm>
            <a:off x="8534400" y="2819400"/>
            <a:ext cx="609600" cy="461963"/>
          </a:xfrm>
          <a:prstGeom prst="rect">
            <a:avLst/>
          </a:prstGeom>
          <a:solidFill>
            <a:schemeClr val="bg1"/>
          </a:solidFill>
          <a:ln w="31750">
            <a:solidFill>
              <a:srgbClr val="FF3300"/>
            </a:solidFill>
            <a:miter lim="800000"/>
            <a:headEnd/>
            <a:tailEnd/>
          </a:ln>
        </p:spPr>
        <p:txBody>
          <a:bodyPr>
            <a:spAutoFit/>
          </a:bodyPr>
          <a:lstStyle/>
          <a:p>
            <a:r>
              <a:rPr lang="en-US" b="1"/>
              <a:t>12</a:t>
            </a: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5" descr="2007atl"/>
          <p:cNvPicPr>
            <a:picLocks noChangeAspect="1" noChangeArrowheads="1"/>
          </p:cNvPicPr>
          <p:nvPr/>
        </p:nvPicPr>
        <p:blipFill>
          <a:blip r:embed="rId3"/>
          <a:srcRect/>
          <a:stretch>
            <a:fillRect/>
          </a:stretch>
        </p:blipFill>
        <p:spPr bwMode="auto">
          <a:xfrm>
            <a:off x="0" y="-31750"/>
            <a:ext cx="9144000" cy="6889750"/>
          </a:xfrm>
          <a:prstGeom prst="rect">
            <a:avLst/>
          </a:prstGeom>
          <a:noFill/>
          <a:ln w="9525">
            <a:noFill/>
            <a:miter lim="800000"/>
            <a:headEnd/>
            <a:tailEnd/>
          </a:ln>
        </p:spPr>
      </p:pic>
      <p:sp>
        <p:nvSpPr>
          <p:cNvPr id="87042" name="Text Box 6"/>
          <p:cNvSpPr txBox="1">
            <a:spLocks noChangeArrowheads="1"/>
          </p:cNvSpPr>
          <p:nvPr/>
        </p:nvSpPr>
        <p:spPr bwMode="auto">
          <a:xfrm>
            <a:off x="0" y="0"/>
            <a:ext cx="6705600" cy="1382713"/>
          </a:xfrm>
          <a:prstGeom prst="rect">
            <a:avLst/>
          </a:prstGeom>
          <a:solidFill>
            <a:schemeClr val="bg1"/>
          </a:solidFill>
          <a:ln w="9525">
            <a:solidFill>
              <a:schemeClr val="tx1"/>
            </a:solidFill>
            <a:miter lim="800000"/>
            <a:headEnd/>
            <a:tailEnd/>
          </a:ln>
        </p:spPr>
        <p:txBody>
          <a:bodyPr>
            <a:spAutoFit/>
          </a:bodyPr>
          <a:lstStyle/>
          <a:p>
            <a:pPr eaLnBrk="0" hangingPunct="0"/>
            <a:r>
              <a:rPr lang="en-US" sz="2800" b="1">
                <a:latin typeface="Times New Roman" pitchFamily="18" charset="0"/>
              </a:rPr>
              <a:t>2007 Hurricane Season - </a:t>
            </a:r>
          </a:p>
          <a:p>
            <a:pPr eaLnBrk="0" hangingPunct="0"/>
            <a:r>
              <a:rPr lang="en-US" sz="2800">
                <a:latin typeface="Times New Roman" pitchFamily="18" charset="0"/>
              </a:rPr>
              <a:t>15 Tropical Storms &amp; Hurricanes…</a:t>
            </a:r>
          </a:p>
          <a:p>
            <a:pPr eaLnBrk="0" hangingPunct="0"/>
            <a:r>
              <a:rPr lang="en-US" sz="2800">
                <a:latin typeface="Times New Roman" pitchFamily="18" charset="0"/>
              </a:rPr>
              <a:t>…9 of which were very short-lived (&lt; 36 hr)     </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2"/>
          <p:cNvSpPr txBox="1">
            <a:spLocks noChangeArrowheads="1"/>
          </p:cNvSpPr>
          <p:nvPr/>
        </p:nvSpPr>
        <p:spPr bwMode="auto">
          <a:xfrm>
            <a:off x="366713" y="0"/>
            <a:ext cx="8299450" cy="519113"/>
          </a:xfrm>
          <a:prstGeom prst="rect">
            <a:avLst/>
          </a:prstGeom>
          <a:noFill/>
          <a:ln w="9525">
            <a:noFill/>
            <a:miter lim="800000"/>
            <a:headEnd/>
            <a:tailEnd/>
          </a:ln>
        </p:spPr>
        <p:txBody>
          <a:bodyPr wrap="none">
            <a:spAutoFit/>
          </a:bodyPr>
          <a:lstStyle/>
          <a:p>
            <a:pPr algn="ctr"/>
            <a:r>
              <a:rPr lang="en-US" sz="2800" b="1">
                <a:solidFill>
                  <a:schemeClr val="bg1"/>
                </a:solidFill>
                <a:latin typeface="Times New Roman" pitchFamily="18" charset="0"/>
              </a:rPr>
              <a:t>New Tools and Technologies ~ Additional TCs lately?</a:t>
            </a:r>
          </a:p>
        </p:txBody>
      </p:sp>
      <p:pic>
        <p:nvPicPr>
          <p:cNvPr id="89090" name="Picture 3"/>
          <p:cNvPicPr>
            <a:picLocks noChangeAspect="1" noChangeArrowheads="1"/>
          </p:cNvPicPr>
          <p:nvPr/>
        </p:nvPicPr>
        <p:blipFill>
          <a:blip r:embed="rId3"/>
          <a:srcRect/>
          <a:stretch>
            <a:fillRect/>
          </a:stretch>
        </p:blipFill>
        <p:spPr bwMode="auto">
          <a:xfrm>
            <a:off x="0" y="3657600"/>
            <a:ext cx="9144000" cy="3200400"/>
          </a:xfrm>
          <a:prstGeom prst="rect">
            <a:avLst/>
          </a:prstGeom>
          <a:noFill/>
          <a:ln w="9525">
            <a:noFill/>
            <a:miter lim="800000"/>
            <a:headEnd/>
            <a:tailEnd/>
          </a:ln>
        </p:spPr>
      </p:pic>
      <p:sp>
        <p:nvSpPr>
          <p:cNvPr id="89091" name="Text Box 4"/>
          <p:cNvSpPr txBox="1">
            <a:spLocks noChangeArrowheads="1"/>
          </p:cNvSpPr>
          <p:nvPr/>
        </p:nvSpPr>
        <p:spPr bwMode="auto">
          <a:xfrm>
            <a:off x="0" y="2819400"/>
            <a:ext cx="2767013" cy="822325"/>
          </a:xfrm>
          <a:prstGeom prst="rect">
            <a:avLst/>
          </a:prstGeom>
          <a:noFill/>
          <a:ln w="9525">
            <a:noFill/>
            <a:miter lim="800000"/>
            <a:headEnd/>
            <a:tailEnd/>
          </a:ln>
        </p:spPr>
        <p:txBody>
          <a:bodyPr wrap="none">
            <a:spAutoFit/>
          </a:bodyPr>
          <a:lstStyle/>
          <a:p>
            <a:pPr algn="ctr"/>
            <a:r>
              <a:rPr lang="en-US">
                <a:solidFill>
                  <a:schemeClr val="bg1"/>
                </a:solidFill>
                <a:latin typeface="Times New Roman" pitchFamily="18" charset="0"/>
              </a:rPr>
              <a:t>AMSU Tropospheric</a:t>
            </a:r>
          </a:p>
          <a:p>
            <a:pPr algn="ctr"/>
            <a:r>
              <a:rPr lang="en-US">
                <a:solidFill>
                  <a:schemeClr val="bg1"/>
                </a:solidFill>
                <a:latin typeface="Times New Roman" pitchFamily="18" charset="0"/>
              </a:rPr>
              <a:t>Temperatures</a:t>
            </a:r>
          </a:p>
        </p:txBody>
      </p:sp>
      <p:pic>
        <p:nvPicPr>
          <p:cNvPr id="89092" name="Picture 5"/>
          <p:cNvPicPr>
            <a:picLocks noChangeAspect="1" noChangeArrowheads="1"/>
          </p:cNvPicPr>
          <p:nvPr/>
        </p:nvPicPr>
        <p:blipFill>
          <a:blip r:embed="rId4"/>
          <a:srcRect/>
          <a:stretch>
            <a:fillRect/>
          </a:stretch>
        </p:blipFill>
        <p:spPr bwMode="auto">
          <a:xfrm>
            <a:off x="4495800" y="762000"/>
            <a:ext cx="4648200" cy="2895600"/>
          </a:xfrm>
          <a:prstGeom prst="rect">
            <a:avLst/>
          </a:prstGeom>
          <a:noFill/>
          <a:ln w="9525">
            <a:noFill/>
            <a:miter lim="800000"/>
            <a:headEnd/>
            <a:tailEnd/>
          </a:ln>
        </p:spPr>
      </p:pic>
      <p:sp>
        <p:nvSpPr>
          <p:cNvPr id="89093" name="Text Box 6"/>
          <p:cNvSpPr txBox="1">
            <a:spLocks noChangeArrowheads="1"/>
          </p:cNvSpPr>
          <p:nvPr/>
        </p:nvSpPr>
        <p:spPr bwMode="auto">
          <a:xfrm>
            <a:off x="1676400" y="762000"/>
            <a:ext cx="2824163" cy="822325"/>
          </a:xfrm>
          <a:prstGeom prst="rect">
            <a:avLst/>
          </a:prstGeom>
          <a:noFill/>
          <a:ln w="9525">
            <a:noFill/>
            <a:miter lim="800000"/>
            <a:headEnd/>
            <a:tailEnd/>
          </a:ln>
        </p:spPr>
        <p:txBody>
          <a:bodyPr wrap="none">
            <a:spAutoFit/>
          </a:bodyPr>
          <a:lstStyle/>
          <a:p>
            <a:pPr algn="ctr"/>
            <a:r>
              <a:rPr lang="en-US">
                <a:solidFill>
                  <a:schemeClr val="bg1"/>
                </a:solidFill>
                <a:latin typeface="Times New Roman" pitchFamily="18" charset="0"/>
              </a:rPr>
              <a:t>Hart’s Cyclone Phase</a:t>
            </a:r>
          </a:p>
          <a:p>
            <a:pPr algn="ctr"/>
            <a:r>
              <a:rPr lang="en-US">
                <a:solidFill>
                  <a:schemeClr val="bg1"/>
                </a:solidFill>
                <a:latin typeface="Times New Roman" pitchFamily="18" charset="0"/>
              </a:rPr>
              <a:t>Space Analyses</a:t>
            </a:r>
          </a:p>
        </p:txBody>
      </p:sp>
      <p:pic>
        <p:nvPicPr>
          <p:cNvPr id="89094" name="Picture 7" descr="Lisa Quikscat exercise (barbs)"/>
          <p:cNvPicPr>
            <a:picLocks noChangeAspect="1" noChangeArrowheads="1"/>
          </p:cNvPicPr>
          <p:nvPr/>
        </p:nvPicPr>
        <p:blipFill>
          <a:blip r:embed="rId5"/>
          <a:srcRect/>
          <a:stretch>
            <a:fillRect/>
          </a:stretch>
        </p:blipFill>
        <p:spPr bwMode="auto">
          <a:xfrm>
            <a:off x="4495800" y="3657600"/>
            <a:ext cx="4648200" cy="3200400"/>
          </a:xfrm>
          <a:prstGeom prst="rect">
            <a:avLst/>
          </a:prstGeom>
          <a:noFill/>
          <a:ln w="9525">
            <a:noFill/>
            <a:miter lim="800000"/>
            <a:headEnd/>
            <a:tailEnd/>
          </a:ln>
        </p:spPr>
      </p:pic>
      <p:sp>
        <p:nvSpPr>
          <p:cNvPr id="89095" name="Text Box 8"/>
          <p:cNvSpPr txBox="1">
            <a:spLocks noChangeArrowheads="1"/>
          </p:cNvSpPr>
          <p:nvPr/>
        </p:nvSpPr>
        <p:spPr bwMode="auto">
          <a:xfrm>
            <a:off x="1371600" y="1828800"/>
            <a:ext cx="2359025" cy="822325"/>
          </a:xfrm>
          <a:prstGeom prst="rect">
            <a:avLst/>
          </a:prstGeom>
          <a:noFill/>
          <a:ln w="9525">
            <a:noFill/>
            <a:miter lim="800000"/>
            <a:headEnd/>
            <a:tailEnd/>
          </a:ln>
        </p:spPr>
        <p:txBody>
          <a:bodyPr>
            <a:spAutoFit/>
          </a:bodyPr>
          <a:lstStyle/>
          <a:p>
            <a:pPr algn="ctr"/>
            <a:r>
              <a:rPr lang="en-US">
                <a:solidFill>
                  <a:schemeClr val="bg1"/>
                </a:solidFill>
                <a:latin typeface="Times New Roman" pitchFamily="18" charset="0"/>
              </a:rPr>
              <a:t>Quikscat Surface Vectors</a:t>
            </a:r>
          </a:p>
        </p:txBody>
      </p:sp>
      <p:sp>
        <p:nvSpPr>
          <p:cNvPr id="89096" name="Line 9"/>
          <p:cNvSpPr>
            <a:spLocks noChangeShapeType="1"/>
          </p:cNvSpPr>
          <p:nvPr/>
        </p:nvSpPr>
        <p:spPr bwMode="auto">
          <a:xfrm>
            <a:off x="3276600" y="2362200"/>
            <a:ext cx="2971800" cy="2819400"/>
          </a:xfrm>
          <a:prstGeom prst="line">
            <a:avLst/>
          </a:prstGeom>
          <a:noFill/>
          <a:ln w="44450">
            <a:solidFill>
              <a:srgbClr val="FF0000"/>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3"/>
          <p:cNvSpPr>
            <a:spLocks noChangeArrowheads="1"/>
          </p:cNvSpPr>
          <p:nvPr/>
        </p:nvSpPr>
        <p:spPr bwMode="auto">
          <a:xfrm>
            <a:off x="5334000" y="228600"/>
            <a:ext cx="3581400" cy="3046413"/>
          </a:xfrm>
          <a:prstGeom prst="rect">
            <a:avLst/>
          </a:prstGeom>
          <a:noFill/>
          <a:ln w="9525">
            <a:noFill/>
            <a:miter lim="800000"/>
            <a:headEnd/>
            <a:tailEnd/>
          </a:ln>
        </p:spPr>
        <p:txBody>
          <a:bodyPr>
            <a:spAutoFit/>
          </a:bodyPr>
          <a:lstStyle/>
          <a:p>
            <a:pPr algn="ctr" eaLnBrk="0" hangingPunct="0"/>
            <a:r>
              <a:rPr lang="en-US" sz="3200" b="1">
                <a:solidFill>
                  <a:schemeClr val="bg1"/>
                </a:solidFill>
              </a:rPr>
              <a:t>Six weak, short-lived storms in recent seasons – </a:t>
            </a:r>
          </a:p>
          <a:p>
            <a:pPr algn="ctr" eaLnBrk="0" hangingPunct="0"/>
            <a:r>
              <a:rPr lang="en-US" sz="3200" b="1">
                <a:solidFill>
                  <a:schemeClr val="bg1"/>
                </a:solidFill>
              </a:rPr>
              <a:t>Unlikely to have been “named” previously</a:t>
            </a:r>
          </a:p>
        </p:txBody>
      </p:sp>
      <p:pic>
        <p:nvPicPr>
          <p:cNvPr id="91138" name="Picture 4" descr="six-tcs"/>
          <p:cNvPicPr>
            <a:picLocks noChangeAspect="1" noChangeArrowheads="1"/>
          </p:cNvPicPr>
          <p:nvPr/>
        </p:nvPicPr>
        <p:blipFill>
          <a:blip r:embed="rId3"/>
          <a:srcRect/>
          <a:stretch>
            <a:fillRect/>
          </a:stretch>
        </p:blipFill>
        <p:spPr bwMode="auto">
          <a:xfrm>
            <a:off x="0" y="0"/>
            <a:ext cx="5257800" cy="7010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BkYdAfter"/>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6626" name="Text Box 3"/>
          <p:cNvSpPr txBox="1">
            <a:spLocks noChangeArrowheads="1"/>
          </p:cNvSpPr>
          <p:nvPr/>
        </p:nvSpPr>
        <p:spPr bwMode="auto">
          <a:xfrm>
            <a:off x="1295400" y="5911850"/>
            <a:ext cx="5791200" cy="519113"/>
          </a:xfrm>
          <a:prstGeom prst="rect">
            <a:avLst/>
          </a:prstGeom>
          <a:solidFill>
            <a:schemeClr val="bg2"/>
          </a:solidFill>
          <a:ln w="9525">
            <a:noFill/>
            <a:miter lim="800000"/>
            <a:headEnd/>
            <a:tailEnd/>
          </a:ln>
        </p:spPr>
        <p:txBody>
          <a:bodyPr>
            <a:spAutoFit/>
          </a:bodyPr>
          <a:lstStyle/>
          <a:p>
            <a:pPr algn="ctr">
              <a:spcBef>
                <a:spcPct val="50000"/>
              </a:spcBef>
            </a:pPr>
            <a:r>
              <a:rPr lang="en-US" sz="2800">
                <a:latin typeface="Times New Roman" pitchFamily="18" charset="0"/>
              </a:rPr>
              <a:t>…After Katrina</a:t>
            </a:r>
          </a:p>
        </p:txBody>
      </p:sp>
      <p:sp>
        <p:nvSpPr>
          <p:cNvPr id="26627" name="Text Box 4"/>
          <p:cNvSpPr txBox="1">
            <a:spLocks noChangeArrowheads="1"/>
          </p:cNvSpPr>
          <p:nvPr/>
        </p:nvSpPr>
        <p:spPr bwMode="auto">
          <a:xfrm>
            <a:off x="7162800" y="6340475"/>
            <a:ext cx="1981200" cy="517525"/>
          </a:xfrm>
          <a:prstGeom prst="rect">
            <a:avLst/>
          </a:prstGeom>
          <a:noFill/>
          <a:ln w="9525">
            <a:noFill/>
            <a:miter lim="800000"/>
            <a:headEnd/>
            <a:tailEnd/>
          </a:ln>
        </p:spPr>
        <p:txBody>
          <a:bodyPr>
            <a:spAutoFit/>
          </a:bodyPr>
          <a:lstStyle/>
          <a:p>
            <a:pPr eaLnBrk="0" hangingPunct="0">
              <a:spcBef>
                <a:spcPct val="50000"/>
              </a:spcBef>
            </a:pPr>
            <a:r>
              <a:rPr lang="en-US" sz="1400">
                <a:solidFill>
                  <a:schemeClr val="bg1"/>
                </a:solidFill>
                <a:latin typeface="Tahoma" pitchFamily="34" charset="0"/>
              </a:rPr>
              <a:t>David &amp; Kimberly King Waveland, MS</a:t>
            </a:r>
            <a:endParaRPr lang="en-US" sz="1800">
              <a:solidFill>
                <a:schemeClr val="bg1"/>
              </a:solidFill>
              <a:latin typeface="Tahoma" pitchFamily="34" charset="0"/>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5" descr="short-tcs"/>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93186" name="Rectangle 3"/>
          <p:cNvSpPr>
            <a:spLocks noChangeArrowheads="1"/>
          </p:cNvSpPr>
          <p:nvPr/>
        </p:nvSpPr>
        <p:spPr bwMode="auto">
          <a:xfrm>
            <a:off x="3657600" y="1143000"/>
            <a:ext cx="44196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3187" name="Text Box 4"/>
          <p:cNvSpPr txBox="1">
            <a:spLocks noChangeArrowheads="1"/>
          </p:cNvSpPr>
          <p:nvPr/>
        </p:nvSpPr>
        <p:spPr bwMode="auto">
          <a:xfrm>
            <a:off x="4191000" y="1981200"/>
            <a:ext cx="2743200" cy="1187450"/>
          </a:xfrm>
          <a:prstGeom prst="rect">
            <a:avLst/>
          </a:prstGeom>
          <a:solidFill>
            <a:schemeClr val="bg1"/>
          </a:solidFill>
          <a:ln w="9525">
            <a:noFill/>
            <a:miter lim="800000"/>
            <a:headEnd/>
            <a:tailEnd/>
          </a:ln>
        </p:spPr>
        <p:txBody>
          <a:bodyPr>
            <a:spAutoFit/>
          </a:bodyPr>
          <a:lstStyle/>
          <a:p>
            <a:pPr eaLnBrk="0" hangingPunct="0"/>
            <a:r>
              <a:rPr lang="en-US">
                <a:latin typeface="Times New Roman" pitchFamily="18" charset="0"/>
              </a:rPr>
              <a:t>1900-1943:  Only Ships and Coastal Stations</a:t>
            </a: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6" descr="short-tcs"/>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95234" name="Rectangle 3"/>
          <p:cNvSpPr>
            <a:spLocks noChangeArrowheads="1"/>
          </p:cNvSpPr>
          <p:nvPr/>
        </p:nvSpPr>
        <p:spPr bwMode="auto">
          <a:xfrm>
            <a:off x="5181600" y="1143000"/>
            <a:ext cx="28956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5235" name="Rectangle 4"/>
          <p:cNvSpPr>
            <a:spLocks noChangeArrowheads="1"/>
          </p:cNvSpPr>
          <p:nvPr/>
        </p:nvSpPr>
        <p:spPr bwMode="auto">
          <a:xfrm>
            <a:off x="762000" y="1143000"/>
            <a:ext cx="28956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5236" name="Text Box 5"/>
          <p:cNvSpPr txBox="1">
            <a:spLocks noChangeArrowheads="1"/>
          </p:cNvSpPr>
          <p:nvPr/>
        </p:nvSpPr>
        <p:spPr bwMode="auto">
          <a:xfrm>
            <a:off x="5715000" y="1981200"/>
            <a:ext cx="2133600" cy="1552575"/>
          </a:xfrm>
          <a:prstGeom prst="rect">
            <a:avLst/>
          </a:prstGeom>
          <a:solidFill>
            <a:schemeClr val="bg1"/>
          </a:solidFill>
          <a:ln w="9525">
            <a:noFill/>
            <a:miter lim="800000"/>
            <a:headEnd/>
            <a:tailEnd/>
          </a:ln>
        </p:spPr>
        <p:txBody>
          <a:bodyPr>
            <a:spAutoFit/>
          </a:bodyPr>
          <a:lstStyle/>
          <a:p>
            <a:pPr eaLnBrk="0" hangingPunct="0"/>
            <a:r>
              <a:rPr lang="en-US">
                <a:latin typeface="Times New Roman" pitchFamily="18" charset="0"/>
              </a:rPr>
              <a:t>1944-1965:  Aircraft Reconnaissance Available</a:t>
            </a: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6" descr="short-tcs"/>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97282" name="Rectangle 5"/>
          <p:cNvSpPr>
            <a:spLocks noChangeArrowheads="1"/>
          </p:cNvSpPr>
          <p:nvPr/>
        </p:nvSpPr>
        <p:spPr bwMode="auto">
          <a:xfrm>
            <a:off x="7620000" y="1143000"/>
            <a:ext cx="4572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7283" name="Rectangle 3"/>
          <p:cNvSpPr>
            <a:spLocks noChangeArrowheads="1"/>
          </p:cNvSpPr>
          <p:nvPr/>
        </p:nvSpPr>
        <p:spPr bwMode="auto">
          <a:xfrm>
            <a:off x="762000" y="1143000"/>
            <a:ext cx="41910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7284" name="Text Box 4"/>
          <p:cNvSpPr txBox="1">
            <a:spLocks noChangeArrowheads="1"/>
          </p:cNvSpPr>
          <p:nvPr/>
        </p:nvSpPr>
        <p:spPr bwMode="auto">
          <a:xfrm>
            <a:off x="1371600" y="2057400"/>
            <a:ext cx="2133600" cy="1917700"/>
          </a:xfrm>
          <a:prstGeom prst="rect">
            <a:avLst/>
          </a:prstGeom>
          <a:solidFill>
            <a:schemeClr val="bg1"/>
          </a:solidFill>
          <a:ln w="9525">
            <a:noFill/>
            <a:miter lim="800000"/>
            <a:headEnd/>
            <a:tailEnd/>
          </a:ln>
        </p:spPr>
        <p:txBody>
          <a:bodyPr>
            <a:spAutoFit/>
          </a:bodyPr>
          <a:lstStyle/>
          <a:p>
            <a:pPr eaLnBrk="0" hangingPunct="0"/>
            <a:r>
              <a:rPr lang="en-US">
                <a:latin typeface="Times New Roman" pitchFamily="18" charset="0"/>
              </a:rPr>
              <a:t>1966-2001:  Geostationary Satellite Imagery Available</a:t>
            </a: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5" descr="short-tcs"/>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99330" name="Rectangle 3"/>
          <p:cNvSpPr>
            <a:spLocks noChangeArrowheads="1"/>
          </p:cNvSpPr>
          <p:nvPr/>
        </p:nvSpPr>
        <p:spPr bwMode="auto">
          <a:xfrm>
            <a:off x="762000" y="1143000"/>
            <a:ext cx="68580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9331" name="Text Box 4"/>
          <p:cNvSpPr txBox="1">
            <a:spLocks noChangeArrowheads="1"/>
          </p:cNvSpPr>
          <p:nvPr/>
        </p:nvSpPr>
        <p:spPr bwMode="auto">
          <a:xfrm>
            <a:off x="1371600" y="2057400"/>
            <a:ext cx="2895600" cy="1917700"/>
          </a:xfrm>
          <a:prstGeom prst="rect">
            <a:avLst/>
          </a:prstGeom>
          <a:solidFill>
            <a:schemeClr val="bg1"/>
          </a:solidFill>
          <a:ln w="9525">
            <a:noFill/>
            <a:miter lim="800000"/>
            <a:headEnd/>
            <a:tailEnd/>
          </a:ln>
        </p:spPr>
        <p:txBody>
          <a:bodyPr>
            <a:spAutoFit/>
          </a:bodyPr>
          <a:lstStyle/>
          <a:p>
            <a:pPr eaLnBrk="0" hangingPunct="0"/>
            <a:r>
              <a:rPr lang="en-US">
                <a:latin typeface="Times New Roman" pitchFamily="18" charset="0"/>
              </a:rPr>
              <a:t>2002 onward:  AMSU,        QuikScat,       Cyclone Phase Space, Advanced Dvorak</a:t>
            </a: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4" descr="short-tcs"/>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101378" name="Text Box 3"/>
          <p:cNvSpPr txBox="1">
            <a:spLocks noChangeArrowheads="1"/>
          </p:cNvSpPr>
          <p:nvPr/>
        </p:nvSpPr>
        <p:spPr bwMode="auto">
          <a:xfrm>
            <a:off x="1295400" y="1828800"/>
            <a:ext cx="2895600" cy="1552575"/>
          </a:xfrm>
          <a:prstGeom prst="rect">
            <a:avLst/>
          </a:prstGeom>
          <a:solidFill>
            <a:schemeClr val="bg1"/>
          </a:solidFill>
          <a:ln w="9525">
            <a:noFill/>
            <a:miter lim="800000"/>
            <a:headEnd/>
            <a:tailEnd/>
          </a:ln>
        </p:spPr>
        <p:txBody>
          <a:bodyPr>
            <a:spAutoFit/>
          </a:bodyPr>
          <a:lstStyle/>
          <a:p>
            <a:pPr eaLnBrk="0" hangingPunct="0"/>
            <a:r>
              <a:rPr lang="en-US">
                <a:latin typeface="Times New Roman" pitchFamily="18" charset="0"/>
              </a:rPr>
              <a:t>Big Upward Trend – Consistent with Technological Improvements</a:t>
            </a: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8"/>
          <p:cNvPicPr>
            <a:picLocks noChangeAspect="1" noChangeArrowheads="1"/>
          </p:cNvPicPr>
          <p:nvPr/>
        </p:nvPicPr>
        <p:blipFill>
          <a:blip r:embed="rId3"/>
          <a:srcRect/>
          <a:stretch>
            <a:fillRect/>
          </a:stretch>
        </p:blipFill>
        <p:spPr bwMode="auto">
          <a:xfrm>
            <a:off x="-457200" y="-1905000"/>
            <a:ext cx="9601200" cy="9220200"/>
          </a:xfrm>
          <a:prstGeom prst="rect">
            <a:avLst/>
          </a:prstGeom>
          <a:solidFill>
            <a:srgbClr val="FFFFFF"/>
          </a:solidFill>
          <a:ln w="9525">
            <a:noFill/>
            <a:miter lim="800000"/>
            <a:headEnd/>
            <a:tailEnd/>
          </a:ln>
        </p:spPr>
      </p:pic>
      <p:sp>
        <p:nvSpPr>
          <p:cNvPr id="103426"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03427" name="Rectangle 3"/>
          <p:cNvSpPr>
            <a:spLocks noChangeArrowheads="1"/>
          </p:cNvSpPr>
          <p:nvPr/>
        </p:nvSpPr>
        <p:spPr bwMode="auto">
          <a:xfrm>
            <a:off x="2379663" y="264160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03428" name="Text Box 5"/>
          <p:cNvSpPr txBox="1">
            <a:spLocks noChangeArrowheads="1"/>
          </p:cNvSpPr>
          <p:nvPr/>
        </p:nvSpPr>
        <p:spPr bwMode="auto">
          <a:xfrm>
            <a:off x="2286000" y="0"/>
            <a:ext cx="6400800" cy="1323975"/>
          </a:xfrm>
          <a:prstGeom prst="rect">
            <a:avLst/>
          </a:prstGeom>
          <a:solidFill>
            <a:schemeClr val="bg1"/>
          </a:solidFill>
          <a:ln w="9525">
            <a:noFill/>
            <a:miter lim="800000"/>
            <a:headEnd/>
            <a:tailEnd/>
          </a:ln>
        </p:spPr>
        <p:txBody>
          <a:bodyPr>
            <a:spAutoFit/>
          </a:bodyPr>
          <a:lstStyle/>
          <a:p>
            <a:pPr eaLnBrk="0" hangingPunct="0"/>
            <a:r>
              <a:rPr lang="en-US" sz="2800" b="1">
                <a:latin typeface="Times New Roman" pitchFamily="18" charset="0"/>
              </a:rPr>
              <a:t>Tropical Storm and Hurricane Numbers – A Very Large Trend over a Century</a:t>
            </a:r>
          </a:p>
          <a:p>
            <a:pPr eaLnBrk="0" hangingPunct="0"/>
            <a:endParaRPr lang="en-US" b="1">
              <a:latin typeface="Times New Roman" pitchFamily="18" charset="0"/>
            </a:endParaRPr>
          </a:p>
        </p:txBody>
      </p:sp>
      <p:sp>
        <p:nvSpPr>
          <p:cNvPr id="103429" name="Text Box 6"/>
          <p:cNvSpPr txBox="1">
            <a:spLocks noChangeArrowheads="1"/>
          </p:cNvSpPr>
          <p:nvPr/>
        </p:nvSpPr>
        <p:spPr bwMode="auto">
          <a:xfrm>
            <a:off x="0" y="4114800"/>
            <a:ext cx="457200" cy="461963"/>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103430" name="Text Box 7"/>
          <p:cNvSpPr txBox="1">
            <a:spLocks noChangeArrowheads="1"/>
          </p:cNvSpPr>
          <p:nvPr/>
        </p:nvSpPr>
        <p:spPr bwMode="auto">
          <a:xfrm>
            <a:off x="8534400" y="2819400"/>
            <a:ext cx="609600" cy="461963"/>
          </a:xfrm>
          <a:prstGeom prst="rect">
            <a:avLst/>
          </a:prstGeom>
          <a:solidFill>
            <a:schemeClr val="bg1"/>
          </a:solidFill>
          <a:ln w="31750">
            <a:solidFill>
              <a:srgbClr val="FF3300"/>
            </a:solidFill>
            <a:miter lim="800000"/>
            <a:headEnd/>
            <a:tailEnd/>
          </a:ln>
        </p:spPr>
        <p:txBody>
          <a:bodyPr>
            <a:spAutoFit/>
          </a:bodyPr>
          <a:lstStyle/>
          <a:p>
            <a:r>
              <a:rPr lang="en-US" b="1"/>
              <a:t>12</a:t>
            </a: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0"/>
          <p:cNvPicPr>
            <a:picLocks noChangeAspect="1" noChangeArrowheads="1"/>
          </p:cNvPicPr>
          <p:nvPr/>
        </p:nvPicPr>
        <p:blipFill>
          <a:blip r:embed="rId3"/>
          <a:srcRect/>
          <a:stretch>
            <a:fillRect/>
          </a:stretch>
        </p:blipFill>
        <p:spPr bwMode="auto">
          <a:xfrm>
            <a:off x="-685800" y="-838200"/>
            <a:ext cx="9839325" cy="8077200"/>
          </a:xfrm>
          <a:prstGeom prst="rect">
            <a:avLst/>
          </a:prstGeom>
          <a:solidFill>
            <a:srgbClr val="FFFFFF"/>
          </a:solidFill>
          <a:ln w="9525">
            <a:noFill/>
            <a:miter lim="800000"/>
            <a:headEnd/>
            <a:tailEnd/>
          </a:ln>
        </p:spPr>
      </p:pic>
      <p:sp>
        <p:nvSpPr>
          <p:cNvPr id="105474"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05475" name="Rectangle 5"/>
          <p:cNvSpPr>
            <a:spLocks noChangeArrowheads="1"/>
          </p:cNvSpPr>
          <p:nvPr/>
        </p:nvSpPr>
        <p:spPr bwMode="auto">
          <a:xfrm>
            <a:off x="6429375" y="2395538"/>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05476" name="Text Box 6"/>
          <p:cNvSpPr txBox="1">
            <a:spLocks noChangeArrowheads="1"/>
          </p:cNvSpPr>
          <p:nvPr/>
        </p:nvSpPr>
        <p:spPr bwMode="auto">
          <a:xfrm>
            <a:off x="2133600" y="0"/>
            <a:ext cx="6477000" cy="1384300"/>
          </a:xfrm>
          <a:prstGeom prst="rect">
            <a:avLst/>
          </a:prstGeom>
          <a:solidFill>
            <a:schemeClr val="bg1"/>
          </a:solidFill>
          <a:ln w="9525">
            <a:noFill/>
            <a:miter lim="800000"/>
            <a:headEnd/>
            <a:tailEnd/>
          </a:ln>
        </p:spPr>
        <p:txBody>
          <a:bodyPr>
            <a:spAutoFit/>
          </a:bodyPr>
          <a:lstStyle/>
          <a:p>
            <a:pPr eaLnBrk="0" hangingPunct="0"/>
            <a:r>
              <a:rPr lang="en-US" sz="2800" b="1">
                <a:latin typeface="Times New Roman" pitchFamily="18" charset="0"/>
              </a:rPr>
              <a:t>Tropical Storm and Hurricane Numbers </a:t>
            </a:r>
          </a:p>
          <a:p>
            <a:pPr eaLnBrk="0" hangingPunct="0"/>
            <a:r>
              <a:rPr lang="en-US" sz="2800" b="1">
                <a:latin typeface="Times New Roman" pitchFamily="18" charset="0"/>
              </a:rPr>
              <a:t>- Trend Nearly Gone after Removal of </a:t>
            </a:r>
          </a:p>
          <a:p>
            <a:pPr eaLnBrk="0" hangingPunct="0"/>
            <a:r>
              <a:rPr lang="en-US" sz="2800" b="1">
                <a:latin typeface="Times New Roman" pitchFamily="18" charset="0"/>
              </a:rPr>
              <a:t>Very Short-Lived Cyclones</a:t>
            </a:r>
          </a:p>
        </p:txBody>
      </p:sp>
      <p:sp>
        <p:nvSpPr>
          <p:cNvPr id="105477" name="Text Box 7"/>
          <p:cNvSpPr txBox="1">
            <a:spLocks noChangeArrowheads="1"/>
          </p:cNvSpPr>
          <p:nvPr/>
        </p:nvSpPr>
        <p:spPr bwMode="auto">
          <a:xfrm>
            <a:off x="152400" y="3810000"/>
            <a:ext cx="381000" cy="488950"/>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105478" name="Text Box 8"/>
          <p:cNvSpPr txBox="1">
            <a:spLocks noChangeArrowheads="1"/>
          </p:cNvSpPr>
          <p:nvPr/>
        </p:nvSpPr>
        <p:spPr bwMode="auto">
          <a:xfrm>
            <a:off x="8686800" y="3429000"/>
            <a:ext cx="457200" cy="461963"/>
          </a:xfrm>
          <a:prstGeom prst="rect">
            <a:avLst/>
          </a:prstGeom>
          <a:solidFill>
            <a:schemeClr val="bg1"/>
          </a:solidFill>
          <a:ln w="31750">
            <a:solidFill>
              <a:srgbClr val="FF3300"/>
            </a:solidFill>
            <a:miter lim="800000"/>
            <a:headEnd/>
            <a:tailEnd/>
          </a:ln>
        </p:spPr>
        <p:txBody>
          <a:bodyPr>
            <a:spAutoFit/>
          </a:bodyPr>
          <a:lstStyle/>
          <a:p>
            <a:r>
              <a:rPr lang="en-US" b="1"/>
              <a:t>8</a:t>
            </a: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3"/>
          <p:cNvSpPr>
            <a:spLocks noChangeArrowheads="1"/>
          </p:cNvSpPr>
          <p:nvPr/>
        </p:nvSpPr>
        <p:spPr bwMode="auto">
          <a:xfrm>
            <a:off x="5410200" y="228600"/>
            <a:ext cx="3505200" cy="1066800"/>
          </a:xfrm>
          <a:prstGeom prst="rect">
            <a:avLst/>
          </a:prstGeom>
          <a:noFill/>
          <a:ln w="9525">
            <a:noFill/>
            <a:miter lim="800000"/>
            <a:headEnd/>
            <a:tailEnd/>
          </a:ln>
        </p:spPr>
        <p:txBody>
          <a:bodyPr>
            <a:spAutoFit/>
          </a:bodyPr>
          <a:lstStyle/>
          <a:p>
            <a:pPr algn="ctr" eaLnBrk="0" hangingPunct="0"/>
            <a:r>
              <a:rPr lang="en-US" sz="3200" b="1">
                <a:solidFill>
                  <a:schemeClr val="bg1"/>
                </a:solidFill>
              </a:rPr>
              <a:t>Atlantic ship traffic changes</a:t>
            </a:r>
          </a:p>
        </p:txBody>
      </p:sp>
      <p:pic>
        <p:nvPicPr>
          <p:cNvPr id="107522" name="Picture 4"/>
          <p:cNvPicPr>
            <a:picLocks noChangeAspect="1" noChangeArrowheads="1"/>
          </p:cNvPicPr>
          <p:nvPr/>
        </p:nvPicPr>
        <p:blipFill>
          <a:blip r:embed="rId3"/>
          <a:srcRect/>
          <a:stretch>
            <a:fillRect/>
          </a:stretch>
        </p:blipFill>
        <p:spPr bwMode="auto">
          <a:xfrm>
            <a:off x="0" y="0"/>
            <a:ext cx="4419600" cy="3376613"/>
          </a:xfrm>
          <a:prstGeom prst="rect">
            <a:avLst/>
          </a:prstGeom>
          <a:noFill/>
          <a:ln w="9525">
            <a:noFill/>
            <a:miter lim="800000"/>
            <a:headEnd/>
            <a:tailEnd/>
          </a:ln>
        </p:spPr>
      </p:pic>
      <p:sp>
        <p:nvSpPr>
          <p:cNvPr id="107523" name="Rectangle 5"/>
          <p:cNvSpPr>
            <a:spLocks noChangeArrowheads="1"/>
          </p:cNvSpPr>
          <p:nvPr/>
        </p:nvSpPr>
        <p:spPr bwMode="auto">
          <a:xfrm>
            <a:off x="5638800" y="2895600"/>
            <a:ext cx="3505200" cy="396875"/>
          </a:xfrm>
          <a:prstGeom prst="rect">
            <a:avLst/>
          </a:prstGeom>
          <a:noFill/>
          <a:ln w="9525">
            <a:noFill/>
            <a:miter lim="800000"/>
            <a:headEnd/>
            <a:tailEnd/>
          </a:ln>
        </p:spPr>
        <p:txBody>
          <a:bodyPr>
            <a:spAutoFit/>
          </a:bodyPr>
          <a:lstStyle/>
          <a:p>
            <a:pPr algn="ctr" eaLnBrk="0" hangingPunct="0"/>
            <a:r>
              <a:rPr lang="en-US" sz="2000" b="1">
                <a:solidFill>
                  <a:schemeClr val="bg1"/>
                </a:solidFill>
              </a:rPr>
              <a:t>Vecchi and Knutson (2008)</a:t>
            </a:r>
          </a:p>
        </p:txBody>
      </p:sp>
      <p:pic>
        <p:nvPicPr>
          <p:cNvPr id="107524" name="Picture 6"/>
          <p:cNvPicPr>
            <a:picLocks noChangeAspect="1" noChangeArrowheads="1"/>
          </p:cNvPicPr>
          <p:nvPr/>
        </p:nvPicPr>
        <p:blipFill>
          <a:blip r:embed="rId4"/>
          <a:srcRect/>
          <a:stretch>
            <a:fillRect/>
          </a:stretch>
        </p:blipFill>
        <p:spPr bwMode="auto">
          <a:xfrm>
            <a:off x="0" y="3576638"/>
            <a:ext cx="4343400" cy="3281362"/>
          </a:xfrm>
          <a:prstGeom prst="rect">
            <a:avLst/>
          </a:prstGeom>
          <a:noFill/>
          <a:ln w="9525">
            <a:noFill/>
            <a:miter lim="800000"/>
            <a:headEnd/>
            <a:tailEnd/>
          </a:ln>
        </p:spPr>
      </p:pic>
      <p:pic>
        <p:nvPicPr>
          <p:cNvPr id="107525" name="Picture 7"/>
          <p:cNvPicPr>
            <a:picLocks noChangeAspect="1" noChangeArrowheads="1"/>
          </p:cNvPicPr>
          <p:nvPr/>
        </p:nvPicPr>
        <p:blipFill>
          <a:blip r:embed="rId5"/>
          <a:srcRect/>
          <a:stretch>
            <a:fillRect/>
          </a:stretch>
        </p:blipFill>
        <p:spPr bwMode="auto">
          <a:xfrm>
            <a:off x="4800600" y="3563938"/>
            <a:ext cx="4343400" cy="32940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11"/>
          <p:cNvPicPr>
            <a:picLocks noChangeAspect="1" noChangeArrowheads="1"/>
          </p:cNvPicPr>
          <p:nvPr/>
        </p:nvPicPr>
        <p:blipFill>
          <a:blip r:embed="rId3"/>
          <a:srcRect/>
          <a:stretch>
            <a:fillRect/>
          </a:stretch>
        </p:blipFill>
        <p:spPr bwMode="auto">
          <a:xfrm>
            <a:off x="0" y="0"/>
            <a:ext cx="9117013" cy="6858000"/>
          </a:xfrm>
          <a:prstGeom prst="rect">
            <a:avLst/>
          </a:prstGeom>
          <a:solidFill>
            <a:srgbClr val="FFFFFF"/>
          </a:solidFill>
          <a:ln w="9525">
            <a:noFill/>
            <a:miter lim="800000"/>
            <a:headEnd/>
            <a:tailEnd/>
          </a:ln>
        </p:spPr>
      </p:pic>
      <p:sp>
        <p:nvSpPr>
          <p:cNvPr id="109570"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09571" name="Text Box 4"/>
          <p:cNvSpPr txBox="1">
            <a:spLocks noChangeArrowheads="1"/>
          </p:cNvSpPr>
          <p:nvPr/>
        </p:nvSpPr>
        <p:spPr bwMode="auto">
          <a:xfrm>
            <a:off x="4191000" y="304800"/>
            <a:ext cx="4648200" cy="1200150"/>
          </a:xfrm>
          <a:prstGeom prst="rect">
            <a:avLst/>
          </a:prstGeom>
          <a:solidFill>
            <a:schemeClr val="bg1"/>
          </a:solidFill>
          <a:ln w="9525">
            <a:noFill/>
            <a:miter lim="800000"/>
            <a:headEnd/>
            <a:tailEnd/>
          </a:ln>
        </p:spPr>
        <p:txBody>
          <a:bodyPr>
            <a:spAutoFit/>
          </a:bodyPr>
          <a:lstStyle/>
          <a:p>
            <a:pPr eaLnBrk="0" hangingPunct="0"/>
            <a:r>
              <a:rPr lang="en-US" b="1">
                <a:latin typeface="Times New Roman" pitchFamily="18" charset="0"/>
              </a:rPr>
              <a:t>Estimated Number of “Missed” Tropical Storms and Hurricanes of Medium to Long Duration</a:t>
            </a:r>
          </a:p>
        </p:txBody>
      </p:sp>
      <p:sp>
        <p:nvSpPr>
          <p:cNvPr id="109572" name="Line 5"/>
          <p:cNvSpPr>
            <a:spLocks noChangeShapeType="1"/>
          </p:cNvSpPr>
          <p:nvPr/>
        </p:nvSpPr>
        <p:spPr bwMode="auto">
          <a:xfrm flipH="1">
            <a:off x="1219200" y="2209800"/>
            <a:ext cx="533400" cy="228600"/>
          </a:xfrm>
          <a:prstGeom prst="line">
            <a:avLst/>
          </a:prstGeom>
          <a:noFill/>
          <a:ln w="38100">
            <a:solidFill>
              <a:schemeClr val="tx1"/>
            </a:solidFill>
            <a:round/>
            <a:headEnd/>
            <a:tailEnd type="triangle" w="med" len="med"/>
          </a:ln>
        </p:spPr>
        <p:txBody>
          <a:bodyPr/>
          <a:lstStyle/>
          <a:p>
            <a:endParaRPr lang="en-US"/>
          </a:p>
        </p:txBody>
      </p:sp>
      <p:sp>
        <p:nvSpPr>
          <p:cNvPr id="109573" name="Text Box 6"/>
          <p:cNvSpPr txBox="1">
            <a:spLocks noChangeArrowheads="1"/>
          </p:cNvSpPr>
          <p:nvPr/>
        </p:nvSpPr>
        <p:spPr bwMode="auto">
          <a:xfrm>
            <a:off x="1752600" y="1828800"/>
            <a:ext cx="1676400" cy="831850"/>
          </a:xfrm>
          <a:prstGeom prst="rect">
            <a:avLst/>
          </a:prstGeom>
          <a:solidFill>
            <a:schemeClr val="bg1"/>
          </a:solidFill>
          <a:ln w="9525">
            <a:solidFill>
              <a:schemeClr val="tx1"/>
            </a:solidFill>
            <a:miter lim="800000"/>
            <a:headEnd/>
            <a:tailEnd/>
          </a:ln>
        </p:spPr>
        <p:txBody>
          <a:bodyPr>
            <a:spAutoFit/>
          </a:bodyPr>
          <a:lstStyle/>
          <a:p>
            <a:pPr eaLnBrk="0" hangingPunct="0"/>
            <a:r>
              <a:rPr lang="en-US">
                <a:latin typeface="Times New Roman" pitchFamily="18" charset="0"/>
              </a:rPr>
              <a:t>2-3 per year </a:t>
            </a:r>
          </a:p>
          <a:p>
            <a:pPr eaLnBrk="0" hangingPunct="0"/>
            <a:r>
              <a:rPr lang="en-US">
                <a:latin typeface="Times New Roman" pitchFamily="18" charset="0"/>
              </a:rPr>
              <a:t>in 1880s</a:t>
            </a:r>
          </a:p>
        </p:txBody>
      </p:sp>
      <p:sp>
        <p:nvSpPr>
          <p:cNvPr id="109574" name="Line 9"/>
          <p:cNvSpPr>
            <a:spLocks noChangeShapeType="1"/>
          </p:cNvSpPr>
          <p:nvPr/>
        </p:nvSpPr>
        <p:spPr bwMode="auto">
          <a:xfrm flipH="1">
            <a:off x="5867400" y="4724400"/>
            <a:ext cx="609600" cy="990600"/>
          </a:xfrm>
          <a:prstGeom prst="line">
            <a:avLst/>
          </a:prstGeom>
          <a:noFill/>
          <a:ln w="38100">
            <a:solidFill>
              <a:schemeClr val="tx1"/>
            </a:solidFill>
            <a:round/>
            <a:headEnd/>
            <a:tailEnd type="triangle" w="med" len="med"/>
          </a:ln>
        </p:spPr>
        <p:txBody>
          <a:bodyPr/>
          <a:lstStyle/>
          <a:p>
            <a:endParaRPr lang="en-US"/>
          </a:p>
        </p:txBody>
      </p:sp>
      <p:sp>
        <p:nvSpPr>
          <p:cNvPr id="109575" name="Line 10"/>
          <p:cNvSpPr>
            <a:spLocks noChangeShapeType="1"/>
          </p:cNvSpPr>
          <p:nvPr/>
        </p:nvSpPr>
        <p:spPr bwMode="auto">
          <a:xfrm flipH="1">
            <a:off x="2286000" y="3429000"/>
            <a:ext cx="457200" cy="533400"/>
          </a:xfrm>
          <a:prstGeom prst="line">
            <a:avLst/>
          </a:prstGeom>
          <a:noFill/>
          <a:ln w="38100">
            <a:solidFill>
              <a:schemeClr val="tx1"/>
            </a:solidFill>
            <a:round/>
            <a:headEnd/>
            <a:tailEnd type="triangle" w="med" len="med"/>
          </a:ln>
        </p:spPr>
        <p:txBody>
          <a:bodyPr/>
          <a:lstStyle/>
          <a:p>
            <a:endParaRPr lang="en-US"/>
          </a:p>
        </p:txBody>
      </p:sp>
      <p:sp>
        <p:nvSpPr>
          <p:cNvPr id="109576" name="Text Box 7"/>
          <p:cNvSpPr txBox="1">
            <a:spLocks noChangeArrowheads="1"/>
          </p:cNvSpPr>
          <p:nvPr/>
        </p:nvSpPr>
        <p:spPr bwMode="auto">
          <a:xfrm>
            <a:off x="2743200" y="3124200"/>
            <a:ext cx="1676400" cy="831850"/>
          </a:xfrm>
          <a:prstGeom prst="rect">
            <a:avLst/>
          </a:prstGeom>
          <a:solidFill>
            <a:schemeClr val="bg1"/>
          </a:solidFill>
          <a:ln w="9525">
            <a:solidFill>
              <a:schemeClr val="tx1"/>
            </a:solidFill>
            <a:miter lim="800000"/>
            <a:headEnd/>
            <a:tailEnd/>
          </a:ln>
        </p:spPr>
        <p:txBody>
          <a:bodyPr>
            <a:spAutoFit/>
          </a:bodyPr>
          <a:lstStyle/>
          <a:p>
            <a:pPr eaLnBrk="0" hangingPunct="0"/>
            <a:r>
              <a:rPr lang="en-US">
                <a:latin typeface="Times New Roman" pitchFamily="18" charset="0"/>
              </a:rPr>
              <a:t>1-2 per year </a:t>
            </a:r>
          </a:p>
          <a:p>
            <a:pPr eaLnBrk="0" hangingPunct="0"/>
            <a:r>
              <a:rPr lang="en-US">
                <a:latin typeface="Times New Roman" pitchFamily="18" charset="0"/>
              </a:rPr>
              <a:t>in 1900s</a:t>
            </a:r>
          </a:p>
        </p:txBody>
      </p:sp>
      <p:sp>
        <p:nvSpPr>
          <p:cNvPr id="109577" name="Text Box 8"/>
          <p:cNvSpPr txBox="1">
            <a:spLocks noChangeArrowheads="1"/>
          </p:cNvSpPr>
          <p:nvPr/>
        </p:nvSpPr>
        <p:spPr bwMode="auto">
          <a:xfrm>
            <a:off x="6096000" y="4038600"/>
            <a:ext cx="1600200" cy="831850"/>
          </a:xfrm>
          <a:prstGeom prst="rect">
            <a:avLst/>
          </a:prstGeom>
          <a:solidFill>
            <a:schemeClr val="bg1"/>
          </a:solidFill>
          <a:ln w="9525">
            <a:solidFill>
              <a:schemeClr val="tx1"/>
            </a:solidFill>
            <a:miter lim="800000"/>
            <a:headEnd/>
            <a:tailEnd/>
          </a:ln>
        </p:spPr>
        <p:txBody>
          <a:bodyPr>
            <a:spAutoFit/>
          </a:bodyPr>
          <a:lstStyle/>
          <a:p>
            <a:pPr eaLnBrk="0" hangingPunct="0"/>
            <a:r>
              <a:rPr lang="en-US">
                <a:latin typeface="Times New Roman" pitchFamily="18" charset="0"/>
              </a:rPr>
              <a:t>&lt;1 per year </a:t>
            </a:r>
          </a:p>
          <a:p>
            <a:pPr eaLnBrk="0" hangingPunct="0"/>
            <a:r>
              <a:rPr lang="en-US">
                <a:latin typeface="Times New Roman" pitchFamily="18" charset="0"/>
              </a:rPr>
              <a:t>in 1950s</a:t>
            </a: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10"/>
          <p:cNvPicPr>
            <a:picLocks noChangeAspect="1" noChangeArrowheads="1"/>
          </p:cNvPicPr>
          <p:nvPr/>
        </p:nvPicPr>
        <p:blipFill>
          <a:blip r:embed="rId3"/>
          <a:srcRect/>
          <a:stretch>
            <a:fillRect/>
          </a:stretch>
        </p:blipFill>
        <p:spPr bwMode="auto">
          <a:xfrm>
            <a:off x="-685800" y="-838200"/>
            <a:ext cx="9839325" cy="8077200"/>
          </a:xfrm>
          <a:prstGeom prst="rect">
            <a:avLst/>
          </a:prstGeom>
          <a:solidFill>
            <a:srgbClr val="FFFFFF"/>
          </a:solidFill>
          <a:ln w="9525">
            <a:noFill/>
            <a:miter lim="800000"/>
            <a:headEnd/>
            <a:tailEnd/>
          </a:ln>
        </p:spPr>
      </p:pic>
      <p:sp>
        <p:nvSpPr>
          <p:cNvPr id="218115"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218116" name="Rectangle 5"/>
          <p:cNvSpPr>
            <a:spLocks noChangeArrowheads="1"/>
          </p:cNvSpPr>
          <p:nvPr/>
        </p:nvSpPr>
        <p:spPr bwMode="auto">
          <a:xfrm>
            <a:off x="6429375" y="2395538"/>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218117" name="Text Box 6"/>
          <p:cNvSpPr txBox="1">
            <a:spLocks noChangeArrowheads="1"/>
          </p:cNvSpPr>
          <p:nvPr/>
        </p:nvSpPr>
        <p:spPr bwMode="auto">
          <a:xfrm>
            <a:off x="2133600" y="0"/>
            <a:ext cx="6477000" cy="1384300"/>
          </a:xfrm>
          <a:prstGeom prst="rect">
            <a:avLst/>
          </a:prstGeom>
          <a:solidFill>
            <a:schemeClr val="bg1"/>
          </a:solidFill>
          <a:ln w="9525">
            <a:noFill/>
            <a:miter lim="800000"/>
            <a:headEnd/>
            <a:tailEnd/>
          </a:ln>
        </p:spPr>
        <p:txBody>
          <a:bodyPr>
            <a:spAutoFit/>
          </a:bodyPr>
          <a:lstStyle/>
          <a:p>
            <a:pPr eaLnBrk="0" hangingPunct="0"/>
            <a:r>
              <a:rPr lang="en-US" sz="2800" b="1">
                <a:latin typeface="Times New Roman" pitchFamily="18" charset="0"/>
              </a:rPr>
              <a:t>Tropical Storm and Hurricane Numbers </a:t>
            </a:r>
          </a:p>
          <a:p>
            <a:pPr eaLnBrk="0" hangingPunct="0"/>
            <a:r>
              <a:rPr lang="en-US" sz="2800" b="1">
                <a:latin typeface="Times New Roman" pitchFamily="18" charset="0"/>
              </a:rPr>
              <a:t>- Trend Nearly Gone after Removal of </a:t>
            </a:r>
          </a:p>
          <a:p>
            <a:pPr eaLnBrk="0" hangingPunct="0"/>
            <a:r>
              <a:rPr lang="en-US" sz="2800" b="1">
                <a:latin typeface="Times New Roman" pitchFamily="18" charset="0"/>
              </a:rPr>
              <a:t>Very Short-Lived Cyclones</a:t>
            </a:r>
          </a:p>
        </p:txBody>
      </p:sp>
      <p:sp>
        <p:nvSpPr>
          <p:cNvPr id="218118" name="Text Box 7"/>
          <p:cNvSpPr txBox="1">
            <a:spLocks noChangeArrowheads="1"/>
          </p:cNvSpPr>
          <p:nvPr/>
        </p:nvSpPr>
        <p:spPr bwMode="auto">
          <a:xfrm>
            <a:off x="152400" y="3810000"/>
            <a:ext cx="381000" cy="488950"/>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218119" name="Text Box 8"/>
          <p:cNvSpPr txBox="1">
            <a:spLocks noChangeArrowheads="1"/>
          </p:cNvSpPr>
          <p:nvPr/>
        </p:nvSpPr>
        <p:spPr bwMode="auto">
          <a:xfrm>
            <a:off x="8686800" y="3429000"/>
            <a:ext cx="457200" cy="461963"/>
          </a:xfrm>
          <a:prstGeom prst="rect">
            <a:avLst/>
          </a:prstGeom>
          <a:solidFill>
            <a:schemeClr val="bg1"/>
          </a:solidFill>
          <a:ln w="31750">
            <a:solidFill>
              <a:srgbClr val="FF3300"/>
            </a:solidFill>
            <a:miter lim="800000"/>
            <a:headEnd/>
            <a:tailEnd/>
          </a:ln>
        </p:spPr>
        <p:txBody>
          <a:bodyPr>
            <a:spAutoFit/>
          </a:bodyPr>
          <a:lstStyle/>
          <a:p>
            <a:r>
              <a:rPr lang="en-US" b="1"/>
              <a:t>8</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Hansen"/>
          <p:cNvPicPr>
            <a:picLocks noChangeAspect="1" noChangeArrowheads="1"/>
          </p:cNvPicPr>
          <p:nvPr/>
        </p:nvPicPr>
        <p:blipFill>
          <a:blip r:embed="rId3"/>
          <a:srcRect/>
          <a:stretch>
            <a:fillRect/>
          </a:stretch>
        </p:blipFill>
        <p:spPr bwMode="auto">
          <a:xfrm>
            <a:off x="609600" y="1295400"/>
            <a:ext cx="7924800" cy="5037138"/>
          </a:xfrm>
          <a:prstGeom prst="rect">
            <a:avLst/>
          </a:prstGeom>
          <a:noFill/>
          <a:ln w="9525">
            <a:noFill/>
            <a:miter lim="800000"/>
            <a:headEnd/>
            <a:tailEnd/>
          </a:ln>
        </p:spPr>
      </p:pic>
      <p:sp>
        <p:nvSpPr>
          <p:cNvPr id="28674" name="Text Box 3"/>
          <p:cNvSpPr txBox="1">
            <a:spLocks noChangeArrowheads="1"/>
          </p:cNvSpPr>
          <p:nvPr/>
        </p:nvSpPr>
        <p:spPr bwMode="auto">
          <a:xfrm>
            <a:off x="1066800" y="6583363"/>
            <a:ext cx="4560888" cy="274637"/>
          </a:xfrm>
          <a:prstGeom prst="rect">
            <a:avLst/>
          </a:prstGeom>
          <a:noFill/>
          <a:ln w="9525">
            <a:noFill/>
            <a:miter lim="800000"/>
            <a:headEnd/>
            <a:tailEnd/>
          </a:ln>
        </p:spPr>
        <p:txBody>
          <a:bodyPr wrap="none">
            <a:spAutoFit/>
          </a:bodyPr>
          <a:lstStyle/>
          <a:p>
            <a:r>
              <a:rPr lang="en-US" sz="1200">
                <a:solidFill>
                  <a:schemeClr val="bg1"/>
                </a:solidFill>
              </a:rPr>
              <a:t>Source:  NASA/GISS    http://data.giss.nasa.gov/gistemp/graphs/</a:t>
            </a:r>
          </a:p>
        </p:txBody>
      </p:sp>
      <p:sp>
        <p:nvSpPr>
          <p:cNvPr id="28675" name="Text Box 4"/>
          <p:cNvSpPr txBox="1">
            <a:spLocks noChangeArrowheads="1"/>
          </p:cNvSpPr>
          <p:nvPr/>
        </p:nvSpPr>
        <p:spPr bwMode="auto">
          <a:xfrm>
            <a:off x="2286000" y="152400"/>
            <a:ext cx="4267200" cy="946150"/>
          </a:xfrm>
          <a:prstGeom prst="rect">
            <a:avLst/>
          </a:prstGeom>
          <a:noFill/>
          <a:ln w="9525">
            <a:noFill/>
            <a:miter lim="800000"/>
            <a:headEnd/>
            <a:tailEnd/>
          </a:ln>
        </p:spPr>
        <p:txBody>
          <a:bodyPr>
            <a:spAutoFit/>
          </a:bodyPr>
          <a:lstStyle/>
          <a:p>
            <a:pPr algn="ctr"/>
            <a:r>
              <a:rPr lang="en-US" sz="2800">
                <a:solidFill>
                  <a:schemeClr val="bg1"/>
                </a:solidFill>
                <a:latin typeface="Times New Roman" pitchFamily="18" charset="0"/>
              </a:rPr>
              <a:t>Global Warming – </a:t>
            </a:r>
          </a:p>
          <a:p>
            <a:pPr algn="ctr"/>
            <a:r>
              <a:rPr lang="en-US" sz="2800">
                <a:solidFill>
                  <a:schemeClr val="bg1"/>
                </a:solidFill>
                <a:latin typeface="Times New Roman" pitchFamily="18" charset="0"/>
              </a:rPr>
              <a:t>Past Temperature Changes</a:t>
            </a: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9"/>
          <p:cNvPicPr>
            <a:picLocks noChangeAspect="1" noChangeArrowheads="1"/>
          </p:cNvPicPr>
          <p:nvPr/>
        </p:nvPicPr>
        <p:blipFill>
          <a:blip r:embed="rId3"/>
          <a:srcRect/>
          <a:stretch>
            <a:fillRect/>
          </a:stretch>
        </p:blipFill>
        <p:spPr bwMode="auto">
          <a:xfrm>
            <a:off x="0" y="0"/>
            <a:ext cx="9144000" cy="6858000"/>
          </a:xfrm>
          <a:prstGeom prst="rect">
            <a:avLst/>
          </a:prstGeom>
          <a:solidFill>
            <a:srgbClr val="FFFFFF"/>
          </a:solidFill>
          <a:ln w="9525">
            <a:noFill/>
            <a:miter lim="800000"/>
            <a:headEnd/>
            <a:tailEnd/>
          </a:ln>
        </p:spPr>
      </p:pic>
      <p:sp>
        <p:nvSpPr>
          <p:cNvPr id="111618"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11619" name="Rectangle 5"/>
          <p:cNvSpPr>
            <a:spLocks noChangeArrowheads="1"/>
          </p:cNvSpPr>
          <p:nvPr/>
        </p:nvSpPr>
        <p:spPr bwMode="auto">
          <a:xfrm>
            <a:off x="6646863" y="3309938"/>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11620" name="Text Box 6"/>
          <p:cNvSpPr txBox="1">
            <a:spLocks noChangeArrowheads="1"/>
          </p:cNvSpPr>
          <p:nvPr/>
        </p:nvSpPr>
        <p:spPr bwMode="auto">
          <a:xfrm>
            <a:off x="2133600" y="381000"/>
            <a:ext cx="6553200" cy="1200150"/>
          </a:xfrm>
          <a:prstGeom prst="rect">
            <a:avLst/>
          </a:prstGeom>
          <a:solidFill>
            <a:schemeClr val="bg1"/>
          </a:solidFill>
          <a:ln w="9525">
            <a:noFill/>
            <a:miter lim="800000"/>
            <a:headEnd/>
            <a:tailEnd/>
          </a:ln>
        </p:spPr>
        <p:txBody>
          <a:bodyPr>
            <a:spAutoFit/>
          </a:bodyPr>
          <a:lstStyle/>
          <a:p>
            <a:pPr eaLnBrk="0" hangingPunct="0"/>
            <a:r>
              <a:rPr lang="en-US" b="1">
                <a:latin typeface="Times New Roman" pitchFamily="18" charset="0"/>
              </a:rPr>
              <a:t>Tropical Storm and Hurricane Numbers –</a:t>
            </a:r>
          </a:p>
          <a:p>
            <a:pPr eaLnBrk="0" hangingPunct="0"/>
            <a:r>
              <a:rPr lang="en-US" b="1">
                <a:latin typeface="Times New Roman" pitchFamily="18" charset="0"/>
              </a:rPr>
              <a:t>Upward Trend Gone After Adding in “Missed” and Removing Very Short-Lived Cyclones</a:t>
            </a:r>
          </a:p>
        </p:txBody>
      </p:sp>
      <p:sp>
        <p:nvSpPr>
          <p:cNvPr id="111621" name="Text Box 7"/>
          <p:cNvSpPr txBox="1">
            <a:spLocks noChangeArrowheads="1"/>
          </p:cNvSpPr>
          <p:nvPr/>
        </p:nvSpPr>
        <p:spPr bwMode="auto">
          <a:xfrm>
            <a:off x="685800" y="3352800"/>
            <a:ext cx="381000" cy="488950"/>
          </a:xfrm>
          <a:prstGeom prst="rect">
            <a:avLst/>
          </a:prstGeom>
          <a:solidFill>
            <a:schemeClr val="bg1"/>
          </a:solidFill>
          <a:ln w="31750">
            <a:solidFill>
              <a:srgbClr val="FF3300"/>
            </a:solidFill>
            <a:miter lim="800000"/>
            <a:headEnd/>
            <a:tailEnd/>
          </a:ln>
        </p:spPr>
        <p:txBody>
          <a:bodyPr>
            <a:spAutoFit/>
          </a:bodyPr>
          <a:lstStyle/>
          <a:p>
            <a:r>
              <a:rPr lang="en-US" b="1"/>
              <a:t>9</a:t>
            </a:r>
          </a:p>
        </p:txBody>
      </p:sp>
      <p:sp>
        <p:nvSpPr>
          <p:cNvPr id="111622" name="Text Box 8"/>
          <p:cNvSpPr txBox="1">
            <a:spLocks noChangeArrowheads="1"/>
          </p:cNvSpPr>
          <p:nvPr/>
        </p:nvSpPr>
        <p:spPr bwMode="auto">
          <a:xfrm>
            <a:off x="8763000" y="3657600"/>
            <a:ext cx="381000" cy="461963"/>
          </a:xfrm>
          <a:prstGeom prst="rect">
            <a:avLst/>
          </a:prstGeom>
          <a:solidFill>
            <a:schemeClr val="bg1"/>
          </a:solidFill>
          <a:ln w="31750">
            <a:solidFill>
              <a:srgbClr val="FF3300"/>
            </a:solidFill>
            <a:miter lim="800000"/>
            <a:headEnd/>
            <a:tailEnd/>
          </a:ln>
        </p:spPr>
        <p:txBody>
          <a:bodyPr>
            <a:spAutoFit/>
          </a:bodyPr>
          <a:lstStyle/>
          <a:p>
            <a:r>
              <a:rPr lang="en-US" b="1"/>
              <a:t>8</a:t>
            </a: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1" y="0"/>
            <a:ext cx="915580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enfield"/>
          <p:cNvPicPr>
            <a:picLocks noChangeAspect="1" noChangeArrowheads="1"/>
          </p:cNvPicPr>
          <p:nvPr/>
        </p:nvPicPr>
        <p:blipFill>
          <a:blip r:embed="rId3"/>
          <a:srcRect/>
          <a:stretch>
            <a:fillRect/>
          </a:stretch>
        </p:blipFill>
        <p:spPr bwMode="auto">
          <a:xfrm>
            <a:off x="0" y="0"/>
            <a:ext cx="9144000" cy="6877050"/>
          </a:xfrm>
          <a:prstGeom prst="rect">
            <a:avLst/>
          </a:prstGeom>
          <a:noFill/>
          <a:ln w="9525">
            <a:noFill/>
            <a:miter lim="800000"/>
            <a:headEnd/>
            <a:tailEnd/>
          </a:ln>
        </p:spPr>
      </p:pic>
      <p:sp>
        <p:nvSpPr>
          <p:cNvPr id="119810" name="Text Box 3"/>
          <p:cNvSpPr txBox="1">
            <a:spLocks noChangeArrowheads="1"/>
          </p:cNvSpPr>
          <p:nvPr/>
        </p:nvSpPr>
        <p:spPr bwMode="auto">
          <a:xfrm>
            <a:off x="6553200" y="6491288"/>
            <a:ext cx="25908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Enfield and Cid (2009)</a:t>
            </a:r>
          </a:p>
        </p:txBody>
      </p:sp>
      <p:sp>
        <p:nvSpPr>
          <p:cNvPr id="119811" name="Text Box 4"/>
          <p:cNvSpPr txBox="1">
            <a:spLocks noChangeArrowheads="1"/>
          </p:cNvSpPr>
          <p:nvPr/>
        </p:nvSpPr>
        <p:spPr bwMode="auto">
          <a:xfrm>
            <a:off x="2667000" y="3352800"/>
            <a:ext cx="3733800" cy="955675"/>
          </a:xfrm>
          <a:prstGeom prst="rect">
            <a:avLst/>
          </a:prstGeom>
          <a:solidFill>
            <a:schemeClr val="bg1"/>
          </a:solidFill>
          <a:ln w="9525">
            <a:solidFill>
              <a:schemeClr val="tx1"/>
            </a:solidFill>
            <a:miter lim="800000"/>
            <a:headEnd/>
            <a:tailEnd/>
          </a:ln>
        </p:spPr>
        <p:txBody>
          <a:bodyPr>
            <a:spAutoFit/>
          </a:bodyPr>
          <a:lstStyle/>
          <a:p>
            <a:pPr algn="ctr"/>
            <a:r>
              <a:rPr lang="en-US" sz="2800">
                <a:latin typeface="Times New Roman" pitchFamily="18" charset="0"/>
              </a:rPr>
              <a:t>Residual Atlantic Multidecadal Oscillation</a:t>
            </a:r>
          </a:p>
        </p:txBody>
      </p:sp>
      <p:sp>
        <p:nvSpPr>
          <p:cNvPr id="119812" name="Text Box 5"/>
          <p:cNvSpPr txBox="1">
            <a:spLocks noChangeArrowheads="1"/>
          </p:cNvSpPr>
          <p:nvPr/>
        </p:nvSpPr>
        <p:spPr bwMode="auto">
          <a:xfrm>
            <a:off x="2667000" y="152400"/>
            <a:ext cx="4114800" cy="955675"/>
          </a:xfrm>
          <a:prstGeom prst="rect">
            <a:avLst/>
          </a:prstGeom>
          <a:solidFill>
            <a:schemeClr val="bg1"/>
          </a:solidFill>
          <a:ln w="9525">
            <a:solidFill>
              <a:schemeClr val="tx1"/>
            </a:solidFill>
            <a:miter lim="800000"/>
            <a:headEnd/>
            <a:tailEnd/>
          </a:ln>
        </p:spPr>
        <p:txBody>
          <a:bodyPr>
            <a:spAutoFit/>
          </a:bodyPr>
          <a:lstStyle/>
          <a:p>
            <a:pPr algn="ctr"/>
            <a:r>
              <a:rPr lang="en-US" sz="2800">
                <a:latin typeface="Times New Roman" pitchFamily="18" charset="0"/>
              </a:rPr>
              <a:t>North Atlantic SSTs and Quadratic Trend</a:t>
            </a: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6"/>
          <p:cNvPicPr>
            <a:picLocks noChangeAspect="1" noChangeArrowheads="1"/>
          </p:cNvPicPr>
          <p:nvPr/>
        </p:nvPicPr>
        <p:blipFill>
          <a:blip r:embed="rId3"/>
          <a:srcRect/>
          <a:stretch>
            <a:fillRect/>
          </a:stretch>
        </p:blipFill>
        <p:spPr bwMode="auto">
          <a:xfrm>
            <a:off x="0" y="0"/>
            <a:ext cx="6629400" cy="3505200"/>
          </a:xfrm>
          <a:prstGeom prst="rect">
            <a:avLst/>
          </a:prstGeom>
          <a:noFill/>
          <a:ln w="9525">
            <a:noFill/>
            <a:miter lim="800000"/>
            <a:headEnd/>
            <a:tailEnd/>
          </a:ln>
        </p:spPr>
      </p:pic>
      <p:pic>
        <p:nvPicPr>
          <p:cNvPr id="121858" name="Picture 7"/>
          <p:cNvPicPr>
            <a:picLocks noChangeAspect="1" noChangeArrowheads="1"/>
          </p:cNvPicPr>
          <p:nvPr/>
        </p:nvPicPr>
        <p:blipFill>
          <a:blip r:embed="rId4"/>
          <a:srcRect/>
          <a:stretch>
            <a:fillRect/>
          </a:stretch>
        </p:blipFill>
        <p:spPr bwMode="auto">
          <a:xfrm>
            <a:off x="152400" y="3657600"/>
            <a:ext cx="3200400" cy="625475"/>
          </a:xfrm>
          <a:prstGeom prst="rect">
            <a:avLst/>
          </a:prstGeom>
          <a:noFill/>
          <a:ln w="9525">
            <a:noFill/>
            <a:miter lim="800000"/>
            <a:headEnd/>
            <a:tailEnd/>
          </a:ln>
        </p:spPr>
      </p:pic>
      <p:pic>
        <p:nvPicPr>
          <p:cNvPr id="121859" name="Picture 8"/>
          <p:cNvPicPr>
            <a:picLocks noChangeAspect="1" noChangeArrowheads="1"/>
          </p:cNvPicPr>
          <p:nvPr/>
        </p:nvPicPr>
        <p:blipFill>
          <a:blip r:embed="rId5"/>
          <a:srcRect/>
          <a:stretch>
            <a:fillRect/>
          </a:stretch>
        </p:blipFill>
        <p:spPr bwMode="auto">
          <a:xfrm>
            <a:off x="3886200" y="3586163"/>
            <a:ext cx="5257800" cy="3271837"/>
          </a:xfrm>
          <a:prstGeom prst="rect">
            <a:avLst/>
          </a:prstGeom>
          <a:noFill/>
          <a:ln w="9525">
            <a:noFill/>
            <a:miter lim="800000"/>
            <a:headEnd/>
            <a:tailEnd/>
          </a:ln>
        </p:spPr>
      </p:pic>
      <p:sp>
        <p:nvSpPr>
          <p:cNvPr id="121860" name="Text Box 3"/>
          <p:cNvSpPr txBox="1">
            <a:spLocks noChangeArrowheads="1"/>
          </p:cNvSpPr>
          <p:nvPr/>
        </p:nvSpPr>
        <p:spPr bwMode="auto">
          <a:xfrm>
            <a:off x="6705600" y="3810000"/>
            <a:ext cx="2286000" cy="406400"/>
          </a:xfrm>
          <a:prstGeom prst="rect">
            <a:avLst/>
          </a:prstGeom>
          <a:solidFill>
            <a:schemeClr val="bg1"/>
          </a:solidFill>
          <a:ln w="9525">
            <a:solidFill>
              <a:schemeClr val="tx1"/>
            </a:solidFill>
            <a:miter lim="800000"/>
            <a:headEnd/>
            <a:tailEnd/>
          </a:ln>
        </p:spPr>
        <p:txBody>
          <a:bodyPr>
            <a:spAutoFit/>
          </a:bodyPr>
          <a:lstStyle/>
          <a:p>
            <a:pPr eaLnBrk="0" hangingPunct="0"/>
            <a:r>
              <a:rPr lang="en-US" sz="2000" b="1">
                <a:solidFill>
                  <a:srgbClr val="FF3300"/>
                </a:solidFill>
                <a:latin typeface="Times New Roman" pitchFamily="18" charset="0"/>
              </a:rPr>
              <a:t>AMO Warm Phase</a:t>
            </a:r>
          </a:p>
        </p:txBody>
      </p:sp>
      <p:sp>
        <p:nvSpPr>
          <p:cNvPr id="121861" name="Text Box 3"/>
          <p:cNvSpPr txBox="1">
            <a:spLocks noChangeArrowheads="1"/>
          </p:cNvSpPr>
          <p:nvPr/>
        </p:nvSpPr>
        <p:spPr bwMode="auto">
          <a:xfrm>
            <a:off x="4191000" y="3810000"/>
            <a:ext cx="2209800" cy="406400"/>
          </a:xfrm>
          <a:prstGeom prst="rect">
            <a:avLst/>
          </a:prstGeom>
          <a:solidFill>
            <a:schemeClr val="bg1"/>
          </a:solidFill>
          <a:ln w="9525">
            <a:solidFill>
              <a:schemeClr val="tx1"/>
            </a:solidFill>
            <a:miter lim="800000"/>
            <a:headEnd/>
            <a:tailEnd/>
          </a:ln>
        </p:spPr>
        <p:txBody>
          <a:bodyPr>
            <a:spAutoFit/>
          </a:bodyPr>
          <a:lstStyle/>
          <a:p>
            <a:pPr eaLnBrk="0" hangingPunct="0"/>
            <a:r>
              <a:rPr lang="en-US" sz="2000" b="1">
                <a:solidFill>
                  <a:srgbClr val="00FFFF"/>
                </a:solidFill>
                <a:latin typeface="Times New Roman" pitchFamily="18" charset="0"/>
              </a:rPr>
              <a:t>AMO Cool Phase</a:t>
            </a: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 Box 2"/>
          <p:cNvSpPr txBox="1">
            <a:spLocks noChangeArrowheads="1"/>
          </p:cNvSpPr>
          <p:nvPr/>
        </p:nvSpPr>
        <p:spPr bwMode="auto">
          <a:xfrm>
            <a:off x="0" y="1219200"/>
            <a:ext cx="9144000" cy="5632450"/>
          </a:xfrm>
          <a:prstGeom prst="rect">
            <a:avLst/>
          </a:prstGeom>
          <a:solidFill>
            <a:schemeClr val="bg1"/>
          </a:solidFill>
          <a:ln w="9525">
            <a:noFill/>
            <a:miter lim="800000"/>
            <a:headEnd/>
            <a:tailEnd/>
          </a:ln>
        </p:spPr>
        <p:txBody>
          <a:bodyPr>
            <a:spAutoFit/>
          </a:bodyPr>
          <a:lstStyle/>
          <a:p>
            <a:r>
              <a:rPr lang="en-US" b="1"/>
              <a:t>Frequency</a:t>
            </a:r>
            <a:r>
              <a:rPr lang="en-US"/>
              <a:t>:  Numbers may see a moderate decrease (~25%)</a:t>
            </a:r>
          </a:p>
          <a:p>
            <a:endParaRPr lang="en-US"/>
          </a:p>
          <a:p>
            <a:r>
              <a:rPr lang="en-US" b="1"/>
              <a:t>Wind Intensity</a:t>
            </a:r>
            <a:r>
              <a:rPr lang="en-US"/>
              <a:t>:  Small increase (~3% stronger)</a:t>
            </a:r>
          </a:p>
          <a:p>
            <a:endParaRPr lang="en-US"/>
          </a:p>
          <a:p>
            <a:r>
              <a:rPr lang="en-US" b="1"/>
              <a:t>Storm Surge</a:t>
            </a:r>
            <a:r>
              <a:rPr lang="en-US"/>
              <a:t>:  Small increase (~3% higher) produced by the </a:t>
            </a:r>
          </a:p>
          <a:p>
            <a:r>
              <a:rPr lang="en-US"/>
              <a:t>	hurricane (must also add on additional amount from </a:t>
            </a:r>
          </a:p>
          <a:p>
            <a:r>
              <a:rPr lang="en-US"/>
              <a:t>	general sea level rise)</a:t>
            </a:r>
          </a:p>
          <a:p>
            <a:endParaRPr lang="en-US"/>
          </a:p>
          <a:p>
            <a:r>
              <a:rPr lang="en-US" b="1"/>
              <a:t>Rainfall</a:t>
            </a:r>
            <a:r>
              <a:rPr lang="en-US"/>
              <a:t>:  Moderate increase per cyclone (~10% within</a:t>
            </a:r>
          </a:p>
          <a:p>
            <a:r>
              <a:rPr lang="en-US"/>
              <a:t>	200 mi of storm), but reduced frequency may </a:t>
            </a:r>
          </a:p>
          <a:p>
            <a:r>
              <a:rPr lang="en-US"/>
              <a:t>	offset increases</a:t>
            </a:r>
          </a:p>
          <a:p>
            <a:endParaRPr lang="en-US"/>
          </a:p>
          <a:p>
            <a:r>
              <a:rPr lang="en-US" b="1"/>
              <a:t>Genesis/Track</a:t>
            </a:r>
            <a:r>
              <a:rPr lang="en-US"/>
              <a:t>:  Not as clear, but no indications for large </a:t>
            </a:r>
          </a:p>
          <a:p>
            <a:r>
              <a:rPr lang="en-US"/>
              <a:t>	alterations</a:t>
            </a:r>
          </a:p>
          <a:p>
            <a:endParaRPr lang="en-US"/>
          </a:p>
        </p:txBody>
      </p:sp>
      <p:sp>
        <p:nvSpPr>
          <p:cNvPr id="123906" name="Rectangle 3"/>
          <p:cNvSpPr>
            <a:spLocks noChangeArrowheads="1"/>
          </p:cNvSpPr>
          <p:nvPr/>
        </p:nvSpPr>
        <p:spPr bwMode="auto">
          <a:xfrm>
            <a:off x="304800" y="0"/>
            <a:ext cx="8382000" cy="1066800"/>
          </a:xfrm>
          <a:prstGeom prst="rect">
            <a:avLst/>
          </a:prstGeom>
          <a:noFill/>
          <a:ln w="9525">
            <a:noFill/>
            <a:miter lim="800000"/>
            <a:headEnd/>
            <a:tailEnd/>
          </a:ln>
        </p:spPr>
        <p:txBody>
          <a:bodyPr>
            <a:spAutoFit/>
          </a:bodyPr>
          <a:lstStyle/>
          <a:p>
            <a:pPr algn="ctr" eaLnBrk="0" hangingPunct="0"/>
            <a:r>
              <a:rPr lang="en-US" sz="3200" b="1">
                <a:solidFill>
                  <a:schemeClr val="bg1"/>
                </a:solidFill>
              </a:rPr>
              <a:t>Overall Tropical Storm and Hurricane Changes Due to Global Warming by 2100</a:t>
            </a: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flapopmh2020"/>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flapopmh2020"/>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128002" name="Picture 3"/>
          <p:cNvPicPr>
            <a:picLocks noChangeAspect="1" noChangeArrowheads="1"/>
          </p:cNvPicPr>
          <p:nvPr/>
        </p:nvPicPr>
        <p:blipFill>
          <a:blip r:embed="rId4"/>
          <a:srcRect/>
          <a:stretch>
            <a:fillRect/>
          </a:stretch>
        </p:blipFill>
        <p:spPr bwMode="auto">
          <a:xfrm>
            <a:off x="7543800" y="5334000"/>
            <a:ext cx="838200" cy="720725"/>
          </a:xfrm>
          <a:prstGeom prst="rect">
            <a:avLst/>
          </a:prstGeom>
          <a:noFill/>
          <a:ln w="9525">
            <a:noFill/>
            <a:miter lim="800000"/>
            <a:headEnd/>
            <a:tailEnd/>
          </a:ln>
        </p:spPr>
      </p:pic>
      <p:pic>
        <p:nvPicPr>
          <p:cNvPr id="128003" name="Picture 9"/>
          <p:cNvPicPr>
            <a:picLocks noChangeAspect="1" noChangeArrowheads="1"/>
          </p:cNvPicPr>
          <p:nvPr/>
        </p:nvPicPr>
        <p:blipFill>
          <a:blip r:embed="rId4"/>
          <a:srcRect/>
          <a:stretch>
            <a:fillRect/>
          </a:stretch>
        </p:blipFill>
        <p:spPr bwMode="auto">
          <a:xfrm>
            <a:off x="7543800" y="2286000"/>
            <a:ext cx="838200" cy="720725"/>
          </a:xfrm>
          <a:prstGeom prst="rect">
            <a:avLst/>
          </a:prstGeom>
          <a:noFill/>
          <a:ln w="9525">
            <a:noFill/>
            <a:miter lim="800000"/>
            <a:headEnd/>
            <a:tailEnd/>
          </a:ln>
        </p:spPr>
      </p:pic>
      <p:pic>
        <p:nvPicPr>
          <p:cNvPr id="128004" name="Picture 10"/>
          <p:cNvPicPr>
            <a:picLocks noChangeAspect="1" noChangeArrowheads="1"/>
          </p:cNvPicPr>
          <p:nvPr/>
        </p:nvPicPr>
        <p:blipFill>
          <a:blip r:embed="rId4"/>
          <a:srcRect/>
          <a:stretch>
            <a:fillRect/>
          </a:stretch>
        </p:blipFill>
        <p:spPr bwMode="auto">
          <a:xfrm>
            <a:off x="7543800" y="3048000"/>
            <a:ext cx="838200" cy="720725"/>
          </a:xfrm>
          <a:prstGeom prst="rect">
            <a:avLst/>
          </a:prstGeom>
          <a:noFill/>
          <a:ln w="9525">
            <a:noFill/>
            <a:miter lim="800000"/>
            <a:headEnd/>
            <a:tailEnd/>
          </a:ln>
        </p:spPr>
      </p:pic>
      <p:pic>
        <p:nvPicPr>
          <p:cNvPr id="128005" name="Picture 11"/>
          <p:cNvPicPr>
            <a:picLocks noChangeAspect="1" noChangeArrowheads="1"/>
          </p:cNvPicPr>
          <p:nvPr/>
        </p:nvPicPr>
        <p:blipFill>
          <a:blip r:embed="rId4"/>
          <a:srcRect/>
          <a:stretch>
            <a:fillRect/>
          </a:stretch>
        </p:blipFill>
        <p:spPr bwMode="auto">
          <a:xfrm>
            <a:off x="7543800" y="3810000"/>
            <a:ext cx="838200" cy="720725"/>
          </a:xfrm>
          <a:prstGeom prst="rect">
            <a:avLst/>
          </a:prstGeom>
          <a:noFill/>
          <a:ln w="9525">
            <a:noFill/>
            <a:miter lim="800000"/>
            <a:headEnd/>
            <a:tailEnd/>
          </a:ln>
        </p:spPr>
      </p:pic>
      <p:pic>
        <p:nvPicPr>
          <p:cNvPr id="128006" name="Picture 12"/>
          <p:cNvPicPr>
            <a:picLocks noChangeAspect="1" noChangeArrowheads="1"/>
          </p:cNvPicPr>
          <p:nvPr/>
        </p:nvPicPr>
        <p:blipFill>
          <a:blip r:embed="rId4"/>
          <a:srcRect/>
          <a:stretch>
            <a:fillRect/>
          </a:stretch>
        </p:blipFill>
        <p:spPr bwMode="auto">
          <a:xfrm>
            <a:off x="7543800" y="4572000"/>
            <a:ext cx="838200" cy="720725"/>
          </a:xfrm>
          <a:prstGeom prst="rect">
            <a:avLst/>
          </a:prstGeom>
          <a:noFill/>
          <a:ln w="9525">
            <a:noFill/>
            <a:miter lim="800000"/>
            <a:headEnd/>
            <a:tailEnd/>
          </a:ln>
        </p:spPr>
      </p:pic>
      <p:sp>
        <p:nvSpPr>
          <p:cNvPr id="128007" name="Text Box 4"/>
          <p:cNvSpPr txBox="1">
            <a:spLocks noChangeArrowheads="1"/>
          </p:cNvSpPr>
          <p:nvPr/>
        </p:nvSpPr>
        <p:spPr bwMode="auto">
          <a:xfrm>
            <a:off x="1752600" y="762000"/>
            <a:ext cx="5105400" cy="1749425"/>
          </a:xfrm>
          <a:prstGeom prst="rect">
            <a:avLst/>
          </a:prstGeom>
          <a:solidFill>
            <a:schemeClr val="bg1"/>
          </a:solidFill>
          <a:ln w="9525">
            <a:solidFill>
              <a:schemeClr val="tx1"/>
            </a:solidFill>
            <a:miter lim="800000"/>
            <a:headEnd/>
            <a:tailEnd/>
          </a:ln>
        </p:spPr>
        <p:txBody>
          <a:bodyPr>
            <a:spAutoFit/>
          </a:bodyPr>
          <a:lstStyle/>
          <a:p>
            <a:pPr algn="ctr"/>
            <a:r>
              <a:rPr lang="en-US" sz="3600">
                <a:latin typeface="Times New Roman" pitchFamily="18" charset="0"/>
              </a:rPr>
              <a:t>Five Major Landfalling Hurricanes in Florida – 2000-2009</a:t>
            </a:r>
          </a:p>
        </p:txBody>
      </p:sp>
      <p:sp>
        <p:nvSpPr>
          <p:cNvPr id="128008" name="Line 15"/>
          <p:cNvSpPr>
            <a:spLocks noChangeShapeType="1"/>
          </p:cNvSpPr>
          <p:nvPr/>
        </p:nvSpPr>
        <p:spPr bwMode="auto">
          <a:xfrm>
            <a:off x="6172200" y="2133600"/>
            <a:ext cx="1219200" cy="533400"/>
          </a:xfrm>
          <a:prstGeom prst="line">
            <a:avLst/>
          </a:prstGeom>
          <a:noFill/>
          <a:ln w="38100">
            <a:solidFill>
              <a:schemeClr val="tx1"/>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p:cNvPicPr>
            <a:picLocks noChangeAspect="1" noChangeArrowheads="1"/>
          </p:cNvPicPr>
          <p:nvPr/>
        </p:nvPicPr>
        <p:blipFill>
          <a:blip r:embed="rId3"/>
          <a:srcRect/>
          <a:stretch>
            <a:fillRect/>
          </a:stretch>
        </p:blipFill>
        <p:spPr bwMode="auto">
          <a:xfrm>
            <a:off x="0" y="-1066800"/>
            <a:ext cx="9144000" cy="7924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3">
            <a:lum contrast="-56000"/>
          </a:blip>
          <a:srcRect/>
          <a:stretch>
            <a:fillRect/>
          </a:stretch>
        </p:blipFill>
        <p:spPr bwMode="auto">
          <a:xfrm>
            <a:off x="0" y="4763"/>
            <a:ext cx="9144000" cy="8072437"/>
          </a:xfrm>
          <a:prstGeom prst="rect">
            <a:avLst/>
          </a:prstGeom>
          <a:noFill/>
          <a:ln w="9525">
            <a:noFill/>
            <a:miter lim="800000"/>
            <a:headEnd/>
            <a:tailEnd/>
          </a:ln>
        </p:spPr>
      </p:pic>
      <p:sp>
        <p:nvSpPr>
          <p:cNvPr id="457731" name="Text Box 3"/>
          <p:cNvSpPr txBox="1">
            <a:spLocks noChangeArrowheads="1"/>
          </p:cNvSpPr>
          <p:nvPr/>
        </p:nvSpPr>
        <p:spPr bwMode="auto">
          <a:xfrm>
            <a:off x="0" y="304800"/>
            <a:ext cx="9144000" cy="1323975"/>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eaLnBrk="0" hangingPunct="0">
              <a:defRPr/>
            </a:pPr>
            <a:r>
              <a:rPr lang="en-US" sz="4000" b="1" dirty="0">
                <a:solidFill>
                  <a:srgbClr val="FFFF00"/>
                </a:solidFill>
              </a:rPr>
              <a:t>Hurricanes and Climate Change:</a:t>
            </a:r>
          </a:p>
          <a:p>
            <a:pPr algn="ctr" eaLnBrk="0" hangingPunct="0">
              <a:defRPr/>
            </a:pPr>
            <a:r>
              <a:rPr lang="en-US" sz="4000" b="1" dirty="0">
                <a:solidFill>
                  <a:srgbClr val="FFFF00"/>
                </a:solidFill>
              </a:rPr>
              <a:t>Expectations versus Observations</a:t>
            </a:r>
            <a:endParaRPr lang="en-US" sz="4000" dirty="0">
              <a:solidFill>
                <a:srgbClr val="FFFF00"/>
              </a:solidFill>
            </a:endParaRPr>
          </a:p>
        </p:txBody>
      </p:sp>
      <p:grpSp>
        <p:nvGrpSpPr>
          <p:cNvPr id="16387" name="Group 6"/>
          <p:cNvGrpSpPr>
            <a:grpSpLocks noChangeAspect="1"/>
          </p:cNvGrpSpPr>
          <p:nvPr/>
        </p:nvGrpSpPr>
        <p:grpSpPr bwMode="auto">
          <a:xfrm>
            <a:off x="7848600" y="5562600"/>
            <a:ext cx="1295400" cy="1295400"/>
            <a:chOff x="918" y="287"/>
            <a:chExt cx="528" cy="527"/>
          </a:xfrm>
        </p:grpSpPr>
        <p:sp>
          <p:nvSpPr>
            <p:cNvPr id="16392" name="Oval 7"/>
            <p:cNvSpPr>
              <a:spLocks noChangeAspect="1" noChangeArrowheads="1"/>
            </p:cNvSpPr>
            <p:nvPr/>
          </p:nvSpPr>
          <p:spPr bwMode="auto">
            <a:xfrm>
              <a:off x="918" y="294"/>
              <a:ext cx="527" cy="512"/>
            </a:xfrm>
            <a:prstGeom prst="ellipse">
              <a:avLst/>
            </a:prstGeom>
            <a:solidFill>
              <a:schemeClr val="bg1"/>
            </a:solidFill>
            <a:ln w="9525">
              <a:noFill/>
              <a:round/>
              <a:headEnd/>
              <a:tailEnd/>
            </a:ln>
          </p:spPr>
          <p:txBody>
            <a:bodyPr wrap="none" anchor="ctr"/>
            <a:lstStyle/>
            <a:p>
              <a:pPr eaLnBrk="0" hangingPunct="0"/>
              <a:endParaRPr lang="en-US">
                <a:solidFill>
                  <a:srgbClr val="000000"/>
                </a:solidFill>
              </a:endParaRPr>
            </a:p>
          </p:txBody>
        </p:sp>
        <p:sp>
          <p:nvSpPr>
            <p:cNvPr id="16393" name="Freeform 8"/>
            <p:cNvSpPr>
              <a:spLocks noChangeAspect="1"/>
            </p:cNvSpPr>
            <p:nvPr/>
          </p:nvSpPr>
          <p:spPr bwMode="auto">
            <a:xfrm>
              <a:off x="919" y="445"/>
              <a:ext cx="527" cy="369"/>
            </a:xfrm>
            <a:custGeom>
              <a:avLst/>
              <a:gdLst>
                <a:gd name="T0" fmla="*/ 63 w 1055"/>
                <a:gd name="T1" fmla="*/ 1 h 739"/>
                <a:gd name="T2" fmla="*/ 64 w 1055"/>
                <a:gd name="T3" fmla="*/ 4 h 739"/>
                <a:gd name="T4" fmla="*/ 65 w 1055"/>
                <a:gd name="T5" fmla="*/ 6 h 739"/>
                <a:gd name="T6" fmla="*/ 65 w 1055"/>
                <a:gd name="T7" fmla="*/ 8 h 739"/>
                <a:gd name="T8" fmla="*/ 65 w 1055"/>
                <a:gd name="T9" fmla="*/ 11 h 739"/>
                <a:gd name="T10" fmla="*/ 65 w 1055"/>
                <a:gd name="T11" fmla="*/ 16 h 739"/>
                <a:gd name="T12" fmla="*/ 63 w 1055"/>
                <a:gd name="T13" fmla="*/ 26 h 739"/>
                <a:gd name="T14" fmla="*/ 58 w 1055"/>
                <a:gd name="T15" fmla="*/ 34 h 739"/>
                <a:gd name="T16" fmla="*/ 51 w 1055"/>
                <a:gd name="T17" fmla="*/ 40 h 739"/>
                <a:gd name="T18" fmla="*/ 42 w 1055"/>
                <a:gd name="T19" fmla="*/ 44 h 739"/>
                <a:gd name="T20" fmla="*/ 33 w 1055"/>
                <a:gd name="T21" fmla="*/ 46 h 739"/>
                <a:gd name="T22" fmla="*/ 23 w 1055"/>
                <a:gd name="T23" fmla="*/ 44 h 739"/>
                <a:gd name="T24" fmla="*/ 14 w 1055"/>
                <a:gd name="T25" fmla="*/ 40 h 739"/>
                <a:gd name="T26" fmla="*/ 7 w 1055"/>
                <a:gd name="T27" fmla="*/ 34 h 739"/>
                <a:gd name="T28" fmla="*/ 2 w 1055"/>
                <a:gd name="T29" fmla="*/ 26 h 739"/>
                <a:gd name="T30" fmla="*/ 0 w 1055"/>
                <a:gd name="T31" fmla="*/ 16 h 739"/>
                <a:gd name="T32" fmla="*/ 0 w 1055"/>
                <a:gd name="T33" fmla="*/ 10 h 739"/>
                <a:gd name="T34" fmla="*/ 0 w 1055"/>
                <a:gd name="T35" fmla="*/ 7 h 739"/>
                <a:gd name="T36" fmla="*/ 1 w 1055"/>
                <a:gd name="T37" fmla="*/ 4 h 739"/>
                <a:gd name="T38" fmla="*/ 2 w 1055"/>
                <a:gd name="T39" fmla="*/ 4 h 739"/>
                <a:gd name="T40" fmla="*/ 4 w 1055"/>
                <a:gd name="T41" fmla="*/ 5 h 739"/>
                <a:gd name="T42" fmla="*/ 6 w 1055"/>
                <a:gd name="T43" fmla="*/ 7 h 739"/>
                <a:gd name="T44" fmla="*/ 8 w 1055"/>
                <a:gd name="T45" fmla="*/ 9 h 739"/>
                <a:gd name="T46" fmla="*/ 12 w 1055"/>
                <a:gd name="T47" fmla="*/ 13 h 739"/>
                <a:gd name="T48" fmla="*/ 18 w 1055"/>
                <a:gd name="T49" fmla="*/ 17 h 739"/>
                <a:gd name="T50" fmla="*/ 25 w 1055"/>
                <a:gd name="T51" fmla="*/ 21 h 739"/>
                <a:gd name="T52" fmla="*/ 32 w 1055"/>
                <a:gd name="T53" fmla="*/ 22 h 739"/>
                <a:gd name="T54" fmla="*/ 30 w 1055"/>
                <a:gd name="T55" fmla="*/ 23 h 739"/>
                <a:gd name="T56" fmla="*/ 26 w 1055"/>
                <a:gd name="T57" fmla="*/ 25 h 739"/>
                <a:gd name="T58" fmla="*/ 22 w 1055"/>
                <a:gd name="T59" fmla="*/ 26 h 739"/>
                <a:gd name="T60" fmla="*/ 23 w 1055"/>
                <a:gd name="T61" fmla="*/ 26 h 739"/>
                <a:gd name="T62" fmla="*/ 24 w 1055"/>
                <a:gd name="T63" fmla="*/ 27 h 739"/>
                <a:gd name="T64" fmla="*/ 27 w 1055"/>
                <a:gd name="T65" fmla="*/ 27 h 739"/>
                <a:gd name="T66" fmla="*/ 32 w 1055"/>
                <a:gd name="T67" fmla="*/ 26 h 739"/>
                <a:gd name="T68" fmla="*/ 38 w 1055"/>
                <a:gd name="T69" fmla="*/ 23 h 739"/>
                <a:gd name="T70" fmla="*/ 43 w 1055"/>
                <a:gd name="T71" fmla="*/ 21 h 739"/>
                <a:gd name="T72" fmla="*/ 47 w 1055"/>
                <a:gd name="T73" fmla="*/ 20 h 739"/>
                <a:gd name="T74" fmla="*/ 47 w 1055"/>
                <a:gd name="T75" fmla="*/ 20 h 739"/>
                <a:gd name="T76" fmla="*/ 43 w 1055"/>
                <a:gd name="T77" fmla="*/ 19 h 739"/>
                <a:gd name="T78" fmla="*/ 41 w 1055"/>
                <a:gd name="T79" fmla="*/ 19 h 739"/>
                <a:gd name="T80" fmla="*/ 44 w 1055"/>
                <a:gd name="T81" fmla="*/ 17 h 739"/>
                <a:gd name="T82" fmla="*/ 50 w 1055"/>
                <a:gd name="T83" fmla="*/ 13 h 739"/>
                <a:gd name="T84" fmla="*/ 55 w 1055"/>
                <a:gd name="T85" fmla="*/ 8 h 739"/>
                <a:gd name="T86" fmla="*/ 60 w 1055"/>
                <a:gd name="T87" fmla="*/ 4 h 739"/>
                <a:gd name="T88" fmla="*/ 62 w 1055"/>
                <a:gd name="T89" fmla="*/ 0 h 7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55"/>
                <a:gd name="T136" fmla="*/ 0 h 739"/>
                <a:gd name="T137" fmla="*/ 1055 w 1055"/>
                <a:gd name="T138" fmla="*/ 739 h 7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55" h="739">
                  <a:moveTo>
                    <a:pt x="1011" y="0"/>
                  </a:moveTo>
                  <a:lnTo>
                    <a:pt x="1016" y="12"/>
                  </a:lnTo>
                  <a:lnTo>
                    <a:pt x="1021" y="25"/>
                  </a:lnTo>
                  <a:lnTo>
                    <a:pt x="1026" y="38"/>
                  </a:lnTo>
                  <a:lnTo>
                    <a:pt x="1030" y="51"/>
                  </a:lnTo>
                  <a:lnTo>
                    <a:pt x="1033" y="64"/>
                  </a:lnTo>
                  <a:lnTo>
                    <a:pt x="1037" y="77"/>
                  </a:lnTo>
                  <a:lnTo>
                    <a:pt x="1041" y="89"/>
                  </a:lnTo>
                  <a:lnTo>
                    <a:pt x="1044" y="102"/>
                  </a:lnTo>
                  <a:lnTo>
                    <a:pt x="1046" y="116"/>
                  </a:lnTo>
                  <a:lnTo>
                    <a:pt x="1048" y="129"/>
                  </a:lnTo>
                  <a:lnTo>
                    <a:pt x="1050" y="143"/>
                  </a:lnTo>
                  <a:lnTo>
                    <a:pt x="1051" y="156"/>
                  </a:lnTo>
                  <a:lnTo>
                    <a:pt x="1054" y="170"/>
                  </a:lnTo>
                  <a:lnTo>
                    <a:pt x="1054" y="184"/>
                  </a:lnTo>
                  <a:lnTo>
                    <a:pt x="1055" y="198"/>
                  </a:lnTo>
                  <a:lnTo>
                    <a:pt x="1055" y="212"/>
                  </a:lnTo>
                  <a:lnTo>
                    <a:pt x="1051" y="266"/>
                  </a:lnTo>
                  <a:lnTo>
                    <a:pt x="1044" y="318"/>
                  </a:lnTo>
                  <a:lnTo>
                    <a:pt x="1031" y="369"/>
                  </a:lnTo>
                  <a:lnTo>
                    <a:pt x="1014" y="417"/>
                  </a:lnTo>
                  <a:lnTo>
                    <a:pt x="991" y="463"/>
                  </a:lnTo>
                  <a:lnTo>
                    <a:pt x="964" y="506"/>
                  </a:lnTo>
                  <a:lnTo>
                    <a:pt x="934" y="547"/>
                  </a:lnTo>
                  <a:lnTo>
                    <a:pt x="901" y="585"/>
                  </a:lnTo>
                  <a:lnTo>
                    <a:pt x="863" y="618"/>
                  </a:lnTo>
                  <a:lnTo>
                    <a:pt x="822" y="648"/>
                  </a:lnTo>
                  <a:lnTo>
                    <a:pt x="779" y="675"/>
                  </a:lnTo>
                  <a:lnTo>
                    <a:pt x="733" y="698"/>
                  </a:lnTo>
                  <a:lnTo>
                    <a:pt x="685" y="715"/>
                  </a:lnTo>
                  <a:lnTo>
                    <a:pt x="634" y="728"/>
                  </a:lnTo>
                  <a:lnTo>
                    <a:pt x="582" y="735"/>
                  </a:lnTo>
                  <a:lnTo>
                    <a:pt x="528" y="739"/>
                  </a:lnTo>
                  <a:lnTo>
                    <a:pt x="474" y="735"/>
                  </a:lnTo>
                  <a:lnTo>
                    <a:pt x="422" y="728"/>
                  </a:lnTo>
                  <a:lnTo>
                    <a:pt x="371" y="715"/>
                  </a:lnTo>
                  <a:lnTo>
                    <a:pt x="323" y="698"/>
                  </a:lnTo>
                  <a:lnTo>
                    <a:pt x="276" y="675"/>
                  </a:lnTo>
                  <a:lnTo>
                    <a:pt x="233" y="648"/>
                  </a:lnTo>
                  <a:lnTo>
                    <a:pt x="193" y="618"/>
                  </a:lnTo>
                  <a:lnTo>
                    <a:pt x="155" y="585"/>
                  </a:lnTo>
                  <a:lnTo>
                    <a:pt x="121" y="547"/>
                  </a:lnTo>
                  <a:lnTo>
                    <a:pt x="90" y="506"/>
                  </a:lnTo>
                  <a:lnTo>
                    <a:pt x="64" y="463"/>
                  </a:lnTo>
                  <a:lnTo>
                    <a:pt x="42" y="417"/>
                  </a:lnTo>
                  <a:lnTo>
                    <a:pt x="24" y="369"/>
                  </a:lnTo>
                  <a:lnTo>
                    <a:pt x="11" y="318"/>
                  </a:lnTo>
                  <a:lnTo>
                    <a:pt x="3" y="266"/>
                  </a:lnTo>
                  <a:lnTo>
                    <a:pt x="0" y="212"/>
                  </a:lnTo>
                  <a:lnTo>
                    <a:pt x="0" y="193"/>
                  </a:lnTo>
                  <a:lnTo>
                    <a:pt x="1" y="173"/>
                  </a:lnTo>
                  <a:lnTo>
                    <a:pt x="3" y="155"/>
                  </a:lnTo>
                  <a:lnTo>
                    <a:pt x="6" y="137"/>
                  </a:lnTo>
                  <a:lnTo>
                    <a:pt x="9" y="118"/>
                  </a:lnTo>
                  <a:lnTo>
                    <a:pt x="12" y="100"/>
                  </a:lnTo>
                  <a:lnTo>
                    <a:pt x="16" y="82"/>
                  </a:lnTo>
                  <a:lnTo>
                    <a:pt x="22" y="65"/>
                  </a:lnTo>
                  <a:lnTo>
                    <a:pt x="24" y="65"/>
                  </a:lnTo>
                  <a:lnTo>
                    <a:pt x="28" y="67"/>
                  </a:lnTo>
                  <a:lnTo>
                    <a:pt x="37" y="70"/>
                  </a:lnTo>
                  <a:lnTo>
                    <a:pt x="47" y="74"/>
                  </a:lnTo>
                  <a:lnTo>
                    <a:pt x="59" y="81"/>
                  </a:lnTo>
                  <a:lnTo>
                    <a:pt x="74" y="89"/>
                  </a:lnTo>
                  <a:lnTo>
                    <a:pt x="89" y="100"/>
                  </a:lnTo>
                  <a:lnTo>
                    <a:pt x="105" y="114"/>
                  </a:lnTo>
                  <a:lnTo>
                    <a:pt x="108" y="117"/>
                  </a:lnTo>
                  <a:lnTo>
                    <a:pt x="114" y="125"/>
                  </a:lnTo>
                  <a:lnTo>
                    <a:pt x="125" y="138"/>
                  </a:lnTo>
                  <a:lnTo>
                    <a:pt x="139" y="154"/>
                  </a:lnTo>
                  <a:lnTo>
                    <a:pt x="156" y="173"/>
                  </a:lnTo>
                  <a:lnTo>
                    <a:pt x="178" y="194"/>
                  </a:lnTo>
                  <a:lnTo>
                    <a:pt x="202" y="216"/>
                  </a:lnTo>
                  <a:lnTo>
                    <a:pt x="229" y="240"/>
                  </a:lnTo>
                  <a:lnTo>
                    <a:pt x="259" y="262"/>
                  </a:lnTo>
                  <a:lnTo>
                    <a:pt x="291" y="285"/>
                  </a:lnTo>
                  <a:lnTo>
                    <a:pt x="326" y="305"/>
                  </a:lnTo>
                  <a:lnTo>
                    <a:pt x="362" y="323"/>
                  </a:lnTo>
                  <a:lnTo>
                    <a:pt x="401" y="337"/>
                  </a:lnTo>
                  <a:lnTo>
                    <a:pt x="441" y="347"/>
                  </a:lnTo>
                  <a:lnTo>
                    <a:pt x="482" y="353"/>
                  </a:lnTo>
                  <a:lnTo>
                    <a:pt x="525" y="353"/>
                  </a:lnTo>
                  <a:lnTo>
                    <a:pt x="521" y="355"/>
                  </a:lnTo>
                  <a:lnTo>
                    <a:pt x="511" y="362"/>
                  </a:lnTo>
                  <a:lnTo>
                    <a:pt x="495" y="372"/>
                  </a:lnTo>
                  <a:lnTo>
                    <a:pt x="473" y="384"/>
                  </a:lnTo>
                  <a:lnTo>
                    <a:pt x="448" y="396"/>
                  </a:lnTo>
                  <a:lnTo>
                    <a:pt x="422" y="405"/>
                  </a:lnTo>
                  <a:lnTo>
                    <a:pt x="392" y="414"/>
                  </a:lnTo>
                  <a:lnTo>
                    <a:pt x="363" y="417"/>
                  </a:lnTo>
                  <a:lnTo>
                    <a:pt x="365" y="418"/>
                  </a:lnTo>
                  <a:lnTo>
                    <a:pt x="366" y="420"/>
                  </a:lnTo>
                  <a:lnTo>
                    <a:pt x="369" y="423"/>
                  </a:lnTo>
                  <a:lnTo>
                    <a:pt x="373" y="426"/>
                  </a:lnTo>
                  <a:lnTo>
                    <a:pt x="380" y="430"/>
                  </a:lnTo>
                  <a:lnTo>
                    <a:pt x="388" y="433"/>
                  </a:lnTo>
                  <a:lnTo>
                    <a:pt x="399" y="437"/>
                  </a:lnTo>
                  <a:lnTo>
                    <a:pt x="412" y="438"/>
                  </a:lnTo>
                  <a:lnTo>
                    <a:pt x="427" y="439"/>
                  </a:lnTo>
                  <a:lnTo>
                    <a:pt x="445" y="438"/>
                  </a:lnTo>
                  <a:lnTo>
                    <a:pt x="466" y="435"/>
                  </a:lnTo>
                  <a:lnTo>
                    <a:pt x="489" y="430"/>
                  </a:lnTo>
                  <a:lnTo>
                    <a:pt x="516" y="421"/>
                  </a:lnTo>
                  <a:lnTo>
                    <a:pt x="547" y="411"/>
                  </a:lnTo>
                  <a:lnTo>
                    <a:pt x="581" y="397"/>
                  </a:lnTo>
                  <a:lnTo>
                    <a:pt x="618" y="378"/>
                  </a:lnTo>
                  <a:lnTo>
                    <a:pt x="646" y="366"/>
                  </a:lnTo>
                  <a:lnTo>
                    <a:pt x="674" y="356"/>
                  </a:lnTo>
                  <a:lnTo>
                    <a:pt x="701" y="347"/>
                  </a:lnTo>
                  <a:lnTo>
                    <a:pt x="727" y="342"/>
                  </a:lnTo>
                  <a:lnTo>
                    <a:pt x="748" y="337"/>
                  </a:lnTo>
                  <a:lnTo>
                    <a:pt x="765" y="334"/>
                  </a:lnTo>
                  <a:lnTo>
                    <a:pt x="776" y="332"/>
                  </a:lnTo>
                  <a:lnTo>
                    <a:pt x="779" y="331"/>
                  </a:lnTo>
                  <a:lnTo>
                    <a:pt x="761" y="323"/>
                  </a:lnTo>
                  <a:lnTo>
                    <a:pt x="742" y="316"/>
                  </a:lnTo>
                  <a:lnTo>
                    <a:pt x="720" y="312"/>
                  </a:lnTo>
                  <a:lnTo>
                    <a:pt x="701" y="310"/>
                  </a:lnTo>
                  <a:lnTo>
                    <a:pt x="683" y="309"/>
                  </a:lnTo>
                  <a:lnTo>
                    <a:pt x="668" y="309"/>
                  </a:lnTo>
                  <a:lnTo>
                    <a:pt x="658" y="309"/>
                  </a:lnTo>
                  <a:lnTo>
                    <a:pt x="655" y="309"/>
                  </a:lnTo>
                  <a:lnTo>
                    <a:pt x="685" y="299"/>
                  </a:lnTo>
                  <a:lnTo>
                    <a:pt x="716" y="284"/>
                  </a:lnTo>
                  <a:lnTo>
                    <a:pt x="747" y="266"/>
                  </a:lnTo>
                  <a:lnTo>
                    <a:pt x="777" y="244"/>
                  </a:lnTo>
                  <a:lnTo>
                    <a:pt x="807" y="219"/>
                  </a:lnTo>
                  <a:lnTo>
                    <a:pt x="838" y="194"/>
                  </a:lnTo>
                  <a:lnTo>
                    <a:pt x="865" y="167"/>
                  </a:lnTo>
                  <a:lnTo>
                    <a:pt x="892" y="140"/>
                  </a:lnTo>
                  <a:lnTo>
                    <a:pt x="917" y="113"/>
                  </a:lnTo>
                  <a:lnTo>
                    <a:pt x="940" y="87"/>
                  </a:lnTo>
                  <a:lnTo>
                    <a:pt x="960" y="64"/>
                  </a:lnTo>
                  <a:lnTo>
                    <a:pt x="977" y="43"/>
                  </a:lnTo>
                  <a:lnTo>
                    <a:pt x="991" y="25"/>
                  </a:lnTo>
                  <a:lnTo>
                    <a:pt x="1002" y="12"/>
                  </a:lnTo>
                  <a:lnTo>
                    <a:pt x="1008" y="3"/>
                  </a:lnTo>
                  <a:lnTo>
                    <a:pt x="1011" y="0"/>
                  </a:lnTo>
                  <a:close/>
                </a:path>
              </a:pathLst>
            </a:custGeom>
            <a:solidFill>
              <a:srgbClr val="00FFFF"/>
            </a:solidFill>
            <a:ln w="9525">
              <a:noFill/>
              <a:round/>
              <a:headEnd/>
              <a:tailEnd/>
            </a:ln>
          </p:spPr>
          <p:txBody>
            <a:bodyPr/>
            <a:lstStyle/>
            <a:p>
              <a:endParaRPr lang="en-US">
                <a:solidFill>
                  <a:srgbClr val="000000"/>
                </a:solidFill>
              </a:endParaRPr>
            </a:p>
          </p:txBody>
        </p:sp>
        <p:sp>
          <p:nvSpPr>
            <p:cNvPr id="16394" name="Freeform 9"/>
            <p:cNvSpPr>
              <a:spLocks noChangeAspect="1"/>
            </p:cNvSpPr>
            <p:nvPr/>
          </p:nvSpPr>
          <p:spPr bwMode="auto">
            <a:xfrm>
              <a:off x="964" y="287"/>
              <a:ext cx="430" cy="313"/>
            </a:xfrm>
            <a:custGeom>
              <a:avLst/>
              <a:gdLst>
                <a:gd name="T0" fmla="*/ 2 w 860"/>
                <a:gd name="T1" fmla="*/ 13 h 626"/>
                <a:gd name="T2" fmla="*/ 3 w 860"/>
                <a:gd name="T3" fmla="*/ 10 h 626"/>
                <a:gd name="T4" fmla="*/ 7 w 860"/>
                <a:gd name="T5" fmla="*/ 7 h 626"/>
                <a:gd name="T6" fmla="*/ 10 w 860"/>
                <a:gd name="T7" fmla="*/ 5 h 626"/>
                <a:gd name="T8" fmla="*/ 13 w 860"/>
                <a:gd name="T9" fmla="*/ 3 h 626"/>
                <a:gd name="T10" fmla="*/ 18 w 860"/>
                <a:gd name="T11" fmla="*/ 1 h 626"/>
                <a:gd name="T12" fmla="*/ 22 w 860"/>
                <a:gd name="T13" fmla="*/ 1 h 626"/>
                <a:gd name="T14" fmla="*/ 26 w 860"/>
                <a:gd name="T15" fmla="*/ 1 h 626"/>
                <a:gd name="T16" fmla="*/ 29 w 860"/>
                <a:gd name="T17" fmla="*/ 1 h 626"/>
                <a:gd name="T18" fmla="*/ 34 w 860"/>
                <a:gd name="T19" fmla="*/ 1 h 626"/>
                <a:gd name="T20" fmla="*/ 38 w 860"/>
                <a:gd name="T21" fmla="*/ 1 h 626"/>
                <a:gd name="T22" fmla="*/ 41 w 860"/>
                <a:gd name="T23" fmla="*/ 2 h 626"/>
                <a:gd name="T24" fmla="*/ 45 w 860"/>
                <a:gd name="T25" fmla="*/ 5 h 626"/>
                <a:gd name="T26" fmla="*/ 48 w 860"/>
                <a:gd name="T27" fmla="*/ 6 h 626"/>
                <a:gd name="T28" fmla="*/ 50 w 860"/>
                <a:gd name="T29" fmla="*/ 10 h 626"/>
                <a:gd name="T30" fmla="*/ 53 w 860"/>
                <a:gd name="T31" fmla="*/ 11 h 626"/>
                <a:gd name="T32" fmla="*/ 54 w 860"/>
                <a:gd name="T33" fmla="*/ 13 h 626"/>
                <a:gd name="T34" fmla="*/ 52 w 860"/>
                <a:gd name="T35" fmla="*/ 14 h 626"/>
                <a:gd name="T36" fmla="*/ 49 w 860"/>
                <a:gd name="T37" fmla="*/ 17 h 626"/>
                <a:gd name="T38" fmla="*/ 46 w 860"/>
                <a:gd name="T39" fmla="*/ 21 h 626"/>
                <a:gd name="T40" fmla="*/ 45 w 860"/>
                <a:gd name="T41" fmla="*/ 24 h 626"/>
                <a:gd name="T42" fmla="*/ 44 w 860"/>
                <a:gd name="T43" fmla="*/ 25 h 626"/>
                <a:gd name="T44" fmla="*/ 43 w 860"/>
                <a:gd name="T45" fmla="*/ 27 h 626"/>
                <a:gd name="T46" fmla="*/ 42 w 860"/>
                <a:gd name="T47" fmla="*/ 29 h 626"/>
                <a:gd name="T48" fmla="*/ 41 w 860"/>
                <a:gd name="T49" fmla="*/ 33 h 626"/>
                <a:gd name="T50" fmla="*/ 38 w 860"/>
                <a:gd name="T51" fmla="*/ 35 h 626"/>
                <a:gd name="T52" fmla="*/ 35 w 860"/>
                <a:gd name="T53" fmla="*/ 38 h 626"/>
                <a:gd name="T54" fmla="*/ 31 w 860"/>
                <a:gd name="T55" fmla="*/ 39 h 626"/>
                <a:gd name="T56" fmla="*/ 29 w 860"/>
                <a:gd name="T57" fmla="*/ 39 h 626"/>
                <a:gd name="T58" fmla="*/ 28 w 860"/>
                <a:gd name="T59" fmla="*/ 39 h 626"/>
                <a:gd name="T60" fmla="*/ 27 w 860"/>
                <a:gd name="T61" fmla="*/ 39 h 626"/>
                <a:gd name="T62" fmla="*/ 26 w 860"/>
                <a:gd name="T63" fmla="*/ 39 h 626"/>
                <a:gd name="T64" fmla="*/ 24 w 860"/>
                <a:gd name="T65" fmla="*/ 38 h 626"/>
                <a:gd name="T66" fmla="*/ 21 w 860"/>
                <a:gd name="T67" fmla="*/ 36 h 626"/>
                <a:gd name="T68" fmla="*/ 18 w 860"/>
                <a:gd name="T69" fmla="*/ 33 h 626"/>
                <a:gd name="T70" fmla="*/ 13 w 860"/>
                <a:gd name="T71" fmla="*/ 27 h 626"/>
                <a:gd name="T72" fmla="*/ 11 w 860"/>
                <a:gd name="T73" fmla="*/ 23 h 626"/>
                <a:gd name="T74" fmla="*/ 9 w 860"/>
                <a:gd name="T75" fmla="*/ 20 h 626"/>
                <a:gd name="T76" fmla="*/ 7 w 860"/>
                <a:gd name="T77" fmla="*/ 19 h 626"/>
                <a:gd name="T78" fmla="*/ 5 w 860"/>
                <a:gd name="T79" fmla="*/ 17 h 626"/>
                <a:gd name="T80" fmla="*/ 3 w 860"/>
                <a:gd name="T81" fmla="*/ 15 h 626"/>
                <a:gd name="T82" fmla="*/ 2 w 860"/>
                <a:gd name="T83" fmla="*/ 15 h 626"/>
                <a:gd name="T84" fmla="*/ 1 w 860"/>
                <a:gd name="T85" fmla="*/ 14 h 626"/>
                <a:gd name="T86" fmla="*/ 1 w 860"/>
                <a:gd name="T87" fmla="*/ 14 h 6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60"/>
                <a:gd name="T133" fmla="*/ 0 h 626"/>
                <a:gd name="T134" fmla="*/ 860 w 860"/>
                <a:gd name="T135" fmla="*/ 626 h 6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60" h="626">
                  <a:moveTo>
                    <a:pt x="0" y="233"/>
                  </a:moveTo>
                  <a:lnTo>
                    <a:pt x="19" y="208"/>
                  </a:lnTo>
                  <a:lnTo>
                    <a:pt x="39" y="183"/>
                  </a:lnTo>
                  <a:lnTo>
                    <a:pt x="61" y="159"/>
                  </a:lnTo>
                  <a:lnTo>
                    <a:pt x="83" y="138"/>
                  </a:lnTo>
                  <a:lnTo>
                    <a:pt x="107" y="117"/>
                  </a:lnTo>
                  <a:lnTo>
                    <a:pt x="133" y="98"/>
                  </a:lnTo>
                  <a:lnTo>
                    <a:pt x="160" y="80"/>
                  </a:lnTo>
                  <a:lnTo>
                    <a:pt x="186" y="64"/>
                  </a:lnTo>
                  <a:lnTo>
                    <a:pt x="215" y="50"/>
                  </a:lnTo>
                  <a:lnTo>
                    <a:pt x="244" y="37"/>
                  </a:lnTo>
                  <a:lnTo>
                    <a:pt x="275" y="26"/>
                  </a:lnTo>
                  <a:lnTo>
                    <a:pt x="306" y="16"/>
                  </a:lnTo>
                  <a:lnTo>
                    <a:pt x="338" y="10"/>
                  </a:lnTo>
                  <a:lnTo>
                    <a:pt x="371" y="5"/>
                  </a:lnTo>
                  <a:lnTo>
                    <a:pt x="405" y="1"/>
                  </a:lnTo>
                  <a:lnTo>
                    <a:pt x="438" y="0"/>
                  </a:lnTo>
                  <a:lnTo>
                    <a:pt x="470" y="1"/>
                  </a:lnTo>
                  <a:lnTo>
                    <a:pt x="501" y="5"/>
                  </a:lnTo>
                  <a:lnTo>
                    <a:pt x="533" y="9"/>
                  </a:lnTo>
                  <a:lnTo>
                    <a:pt x="564" y="15"/>
                  </a:lnTo>
                  <a:lnTo>
                    <a:pt x="594" y="24"/>
                  </a:lnTo>
                  <a:lnTo>
                    <a:pt x="623" y="34"/>
                  </a:lnTo>
                  <a:lnTo>
                    <a:pt x="651" y="45"/>
                  </a:lnTo>
                  <a:lnTo>
                    <a:pt x="679" y="58"/>
                  </a:lnTo>
                  <a:lnTo>
                    <a:pt x="705" y="73"/>
                  </a:lnTo>
                  <a:lnTo>
                    <a:pt x="730" y="89"/>
                  </a:lnTo>
                  <a:lnTo>
                    <a:pt x="755" y="107"/>
                  </a:lnTo>
                  <a:lnTo>
                    <a:pt x="779" y="125"/>
                  </a:lnTo>
                  <a:lnTo>
                    <a:pt x="800" y="145"/>
                  </a:lnTo>
                  <a:lnTo>
                    <a:pt x="822" y="167"/>
                  </a:lnTo>
                  <a:lnTo>
                    <a:pt x="842" y="189"/>
                  </a:lnTo>
                  <a:lnTo>
                    <a:pt x="860" y="213"/>
                  </a:lnTo>
                  <a:lnTo>
                    <a:pt x="855" y="215"/>
                  </a:lnTo>
                  <a:lnTo>
                    <a:pt x="841" y="222"/>
                  </a:lnTo>
                  <a:lnTo>
                    <a:pt x="821" y="232"/>
                  </a:lnTo>
                  <a:lnTo>
                    <a:pt x="797" y="250"/>
                  </a:lnTo>
                  <a:lnTo>
                    <a:pt x="771" y="272"/>
                  </a:lnTo>
                  <a:lnTo>
                    <a:pt x="745" y="302"/>
                  </a:lnTo>
                  <a:lnTo>
                    <a:pt x="724" y="339"/>
                  </a:lnTo>
                  <a:lnTo>
                    <a:pt x="707" y="384"/>
                  </a:lnTo>
                  <a:lnTo>
                    <a:pt x="706" y="386"/>
                  </a:lnTo>
                  <a:lnTo>
                    <a:pt x="703" y="394"/>
                  </a:lnTo>
                  <a:lnTo>
                    <a:pt x="700" y="404"/>
                  </a:lnTo>
                  <a:lnTo>
                    <a:pt x="695" y="418"/>
                  </a:lnTo>
                  <a:lnTo>
                    <a:pt x="688" y="436"/>
                  </a:lnTo>
                  <a:lnTo>
                    <a:pt x="680" y="455"/>
                  </a:lnTo>
                  <a:lnTo>
                    <a:pt x="669" y="475"/>
                  </a:lnTo>
                  <a:lnTo>
                    <a:pt x="656" y="497"/>
                  </a:lnTo>
                  <a:lnTo>
                    <a:pt x="642" y="518"/>
                  </a:lnTo>
                  <a:lnTo>
                    <a:pt x="625" y="540"/>
                  </a:lnTo>
                  <a:lnTo>
                    <a:pt x="606" y="560"/>
                  </a:lnTo>
                  <a:lnTo>
                    <a:pt x="585" y="578"/>
                  </a:lnTo>
                  <a:lnTo>
                    <a:pt x="560" y="596"/>
                  </a:lnTo>
                  <a:lnTo>
                    <a:pt x="535" y="609"/>
                  </a:lnTo>
                  <a:lnTo>
                    <a:pt x="506" y="619"/>
                  </a:lnTo>
                  <a:lnTo>
                    <a:pt x="473" y="625"/>
                  </a:lnTo>
                  <a:lnTo>
                    <a:pt x="472" y="625"/>
                  </a:lnTo>
                  <a:lnTo>
                    <a:pt x="468" y="626"/>
                  </a:lnTo>
                  <a:lnTo>
                    <a:pt x="462" y="626"/>
                  </a:lnTo>
                  <a:lnTo>
                    <a:pt x="453" y="625"/>
                  </a:lnTo>
                  <a:lnTo>
                    <a:pt x="442" y="624"/>
                  </a:lnTo>
                  <a:lnTo>
                    <a:pt x="429" y="620"/>
                  </a:lnTo>
                  <a:lnTo>
                    <a:pt x="413" y="615"/>
                  </a:lnTo>
                  <a:lnTo>
                    <a:pt x="396" y="606"/>
                  </a:lnTo>
                  <a:lnTo>
                    <a:pt x="377" y="596"/>
                  </a:lnTo>
                  <a:lnTo>
                    <a:pt x="355" y="582"/>
                  </a:lnTo>
                  <a:lnTo>
                    <a:pt x="333" y="563"/>
                  </a:lnTo>
                  <a:lnTo>
                    <a:pt x="308" y="541"/>
                  </a:lnTo>
                  <a:lnTo>
                    <a:pt x="281" y="514"/>
                  </a:lnTo>
                  <a:lnTo>
                    <a:pt x="253" y="482"/>
                  </a:lnTo>
                  <a:lnTo>
                    <a:pt x="223" y="443"/>
                  </a:lnTo>
                  <a:lnTo>
                    <a:pt x="192" y="399"/>
                  </a:lnTo>
                  <a:lnTo>
                    <a:pt x="172" y="372"/>
                  </a:lnTo>
                  <a:lnTo>
                    <a:pt x="154" y="347"/>
                  </a:lnTo>
                  <a:lnTo>
                    <a:pt x="136" y="327"/>
                  </a:lnTo>
                  <a:lnTo>
                    <a:pt x="119" y="309"/>
                  </a:lnTo>
                  <a:lnTo>
                    <a:pt x="103" y="293"/>
                  </a:lnTo>
                  <a:lnTo>
                    <a:pt x="86" y="279"/>
                  </a:lnTo>
                  <a:lnTo>
                    <a:pt x="71" y="268"/>
                  </a:lnTo>
                  <a:lnTo>
                    <a:pt x="57" y="258"/>
                  </a:lnTo>
                  <a:lnTo>
                    <a:pt x="46" y="251"/>
                  </a:lnTo>
                  <a:lnTo>
                    <a:pt x="34" y="245"/>
                  </a:lnTo>
                  <a:lnTo>
                    <a:pt x="24" y="241"/>
                  </a:lnTo>
                  <a:lnTo>
                    <a:pt x="15" y="238"/>
                  </a:lnTo>
                  <a:lnTo>
                    <a:pt x="9" y="236"/>
                  </a:lnTo>
                  <a:lnTo>
                    <a:pt x="5" y="235"/>
                  </a:lnTo>
                  <a:lnTo>
                    <a:pt x="2" y="233"/>
                  </a:lnTo>
                  <a:lnTo>
                    <a:pt x="0" y="233"/>
                  </a:lnTo>
                  <a:close/>
                </a:path>
              </a:pathLst>
            </a:custGeom>
            <a:solidFill>
              <a:srgbClr val="0000FF"/>
            </a:solidFill>
            <a:ln w="9525">
              <a:noFill/>
              <a:round/>
              <a:headEnd/>
              <a:tailEnd/>
            </a:ln>
          </p:spPr>
          <p:txBody>
            <a:bodyPr/>
            <a:lstStyle/>
            <a:p>
              <a:endParaRPr lang="en-US">
                <a:solidFill>
                  <a:srgbClr val="000000"/>
                </a:solidFill>
              </a:endParaRPr>
            </a:p>
          </p:txBody>
        </p:sp>
        <p:sp>
          <p:nvSpPr>
            <p:cNvPr id="16395" name="Freeform 10"/>
            <p:cNvSpPr>
              <a:spLocks noChangeAspect="1"/>
            </p:cNvSpPr>
            <p:nvPr/>
          </p:nvSpPr>
          <p:spPr bwMode="auto">
            <a:xfrm>
              <a:off x="1077" y="394"/>
              <a:ext cx="45" cy="66"/>
            </a:xfrm>
            <a:custGeom>
              <a:avLst/>
              <a:gdLst>
                <a:gd name="T0" fmla="*/ 3 w 90"/>
                <a:gd name="T1" fmla="*/ 1 h 133"/>
                <a:gd name="T2" fmla="*/ 3 w 90"/>
                <a:gd name="T3" fmla="*/ 8 h 133"/>
                <a:gd name="T4" fmla="*/ 6 w 90"/>
                <a:gd name="T5" fmla="*/ 8 h 133"/>
                <a:gd name="T6" fmla="*/ 6 w 90"/>
                <a:gd name="T7" fmla="*/ 1 h 133"/>
                <a:gd name="T8" fmla="*/ 6 w 90"/>
                <a:gd name="T9" fmla="*/ 1 h 133"/>
                <a:gd name="T10" fmla="*/ 6 w 90"/>
                <a:gd name="T11" fmla="*/ 0 h 133"/>
                <a:gd name="T12" fmla="*/ 5 w 90"/>
                <a:gd name="T13" fmla="*/ 0 h 133"/>
                <a:gd name="T14" fmla="*/ 5 w 90"/>
                <a:gd name="T15" fmla="*/ 0 h 133"/>
                <a:gd name="T16" fmla="*/ 0 w 90"/>
                <a:gd name="T17" fmla="*/ 0 h 133"/>
                <a:gd name="T18" fmla="*/ 0 w 90"/>
                <a:gd name="T19" fmla="*/ 8 h 133"/>
                <a:gd name="T20" fmla="*/ 1 w 90"/>
                <a:gd name="T21" fmla="*/ 8 h 133"/>
                <a:gd name="T22" fmla="*/ 1 w 90"/>
                <a:gd name="T23" fmla="*/ 1 h 133"/>
                <a:gd name="T24" fmla="*/ 1 w 90"/>
                <a:gd name="T25" fmla="*/ 1 h 133"/>
                <a:gd name="T26" fmla="*/ 1 w 90"/>
                <a:gd name="T27" fmla="*/ 1 h 133"/>
                <a:gd name="T28" fmla="*/ 1 w 90"/>
                <a:gd name="T29" fmla="*/ 1 h 133"/>
                <a:gd name="T30" fmla="*/ 2 w 90"/>
                <a:gd name="T31" fmla="*/ 1 h 133"/>
                <a:gd name="T32" fmla="*/ 3 w 90"/>
                <a:gd name="T33" fmla="*/ 1 h 133"/>
                <a:gd name="T34" fmla="*/ 3 w 90"/>
                <a:gd name="T35" fmla="*/ 1 h 133"/>
                <a:gd name="T36" fmla="*/ 3 w 90"/>
                <a:gd name="T37" fmla="*/ 1 h 133"/>
                <a:gd name="T38" fmla="*/ 3 w 90"/>
                <a:gd name="T39" fmla="*/ 1 h 133"/>
                <a:gd name="T40" fmla="*/ 3 w 90"/>
                <a:gd name="T41" fmla="*/ 1 h 1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133"/>
                <a:gd name="T65" fmla="*/ 90 w 90"/>
                <a:gd name="T66" fmla="*/ 133 h 1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133">
                  <a:moveTo>
                    <a:pt x="59" y="27"/>
                  </a:moveTo>
                  <a:lnTo>
                    <a:pt x="59" y="133"/>
                  </a:lnTo>
                  <a:lnTo>
                    <a:pt x="90" y="133"/>
                  </a:lnTo>
                  <a:lnTo>
                    <a:pt x="90" y="26"/>
                  </a:lnTo>
                  <a:lnTo>
                    <a:pt x="89" y="22"/>
                  </a:lnTo>
                  <a:lnTo>
                    <a:pt x="86" y="13"/>
                  </a:lnTo>
                  <a:lnTo>
                    <a:pt x="79" y="4"/>
                  </a:lnTo>
                  <a:lnTo>
                    <a:pt x="68" y="0"/>
                  </a:lnTo>
                  <a:lnTo>
                    <a:pt x="0" y="0"/>
                  </a:lnTo>
                  <a:lnTo>
                    <a:pt x="0" y="133"/>
                  </a:lnTo>
                  <a:lnTo>
                    <a:pt x="28" y="133"/>
                  </a:lnTo>
                  <a:lnTo>
                    <a:pt x="28" y="27"/>
                  </a:lnTo>
                  <a:lnTo>
                    <a:pt x="29" y="25"/>
                  </a:lnTo>
                  <a:lnTo>
                    <a:pt x="30" y="23"/>
                  </a:lnTo>
                  <a:lnTo>
                    <a:pt x="31" y="22"/>
                  </a:lnTo>
                  <a:lnTo>
                    <a:pt x="32" y="22"/>
                  </a:lnTo>
                  <a:lnTo>
                    <a:pt x="54" y="22"/>
                  </a:lnTo>
                  <a:lnTo>
                    <a:pt x="56" y="23"/>
                  </a:lnTo>
                  <a:lnTo>
                    <a:pt x="58" y="24"/>
                  </a:lnTo>
                  <a:lnTo>
                    <a:pt x="59" y="26"/>
                  </a:lnTo>
                  <a:lnTo>
                    <a:pt x="59" y="27"/>
                  </a:lnTo>
                  <a:close/>
                </a:path>
              </a:pathLst>
            </a:custGeom>
            <a:solidFill>
              <a:srgbClr val="FFFFFF"/>
            </a:solidFill>
            <a:ln w="9525">
              <a:noFill/>
              <a:round/>
              <a:headEnd/>
              <a:tailEnd/>
            </a:ln>
          </p:spPr>
          <p:txBody>
            <a:bodyPr/>
            <a:lstStyle/>
            <a:p>
              <a:endParaRPr lang="en-US">
                <a:solidFill>
                  <a:srgbClr val="000000"/>
                </a:solidFill>
              </a:endParaRPr>
            </a:p>
          </p:txBody>
        </p:sp>
        <p:sp>
          <p:nvSpPr>
            <p:cNvPr id="16396" name="Freeform 11"/>
            <p:cNvSpPr>
              <a:spLocks noChangeAspect="1"/>
            </p:cNvSpPr>
            <p:nvPr/>
          </p:nvSpPr>
          <p:spPr bwMode="auto">
            <a:xfrm>
              <a:off x="1134" y="392"/>
              <a:ext cx="44" cy="68"/>
            </a:xfrm>
            <a:custGeom>
              <a:avLst/>
              <a:gdLst>
                <a:gd name="T0" fmla="*/ 5 w 88"/>
                <a:gd name="T1" fmla="*/ 9 h 135"/>
                <a:gd name="T2" fmla="*/ 5 w 88"/>
                <a:gd name="T3" fmla="*/ 9 h 135"/>
                <a:gd name="T4" fmla="*/ 6 w 88"/>
                <a:gd name="T5" fmla="*/ 9 h 135"/>
                <a:gd name="T6" fmla="*/ 6 w 88"/>
                <a:gd name="T7" fmla="*/ 8 h 135"/>
                <a:gd name="T8" fmla="*/ 6 w 88"/>
                <a:gd name="T9" fmla="*/ 8 h 135"/>
                <a:gd name="T10" fmla="*/ 6 w 88"/>
                <a:gd name="T11" fmla="*/ 2 h 135"/>
                <a:gd name="T12" fmla="*/ 6 w 88"/>
                <a:gd name="T13" fmla="*/ 1 h 135"/>
                <a:gd name="T14" fmla="*/ 6 w 88"/>
                <a:gd name="T15" fmla="*/ 1 h 135"/>
                <a:gd name="T16" fmla="*/ 5 w 88"/>
                <a:gd name="T17" fmla="*/ 1 h 135"/>
                <a:gd name="T18" fmla="*/ 5 w 88"/>
                <a:gd name="T19" fmla="*/ 0 h 135"/>
                <a:gd name="T20" fmla="*/ 1 w 88"/>
                <a:gd name="T21" fmla="*/ 0 h 135"/>
                <a:gd name="T22" fmla="*/ 1 w 88"/>
                <a:gd name="T23" fmla="*/ 1 h 135"/>
                <a:gd name="T24" fmla="*/ 1 w 88"/>
                <a:gd name="T25" fmla="*/ 1 h 135"/>
                <a:gd name="T26" fmla="*/ 1 w 88"/>
                <a:gd name="T27" fmla="*/ 1 h 135"/>
                <a:gd name="T28" fmla="*/ 0 w 88"/>
                <a:gd name="T29" fmla="*/ 2 h 135"/>
                <a:gd name="T30" fmla="*/ 0 w 88"/>
                <a:gd name="T31" fmla="*/ 8 h 135"/>
                <a:gd name="T32" fmla="*/ 1 w 88"/>
                <a:gd name="T33" fmla="*/ 8 h 135"/>
                <a:gd name="T34" fmla="*/ 1 w 88"/>
                <a:gd name="T35" fmla="*/ 9 h 135"/>
                <a:gd name="T36" fmla="*/ 1 w 88"/>
                <a:gd name="T37" fmla="*/ 9 h 135"/>
                <a:gd name="T38" fmla="*/ 1 w 88"/>
                <a:gd name="T39" fmla="*/ 9 h 135"/>
                <a:gd name="T40" fmla="*/ 5 w 88"/>
                <a:gd name="T41" fmla="*/ 9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135"/>
                <a:gd name="T65" fmla="*/ 88 w 88"/>
                <a:gd name="T66" fmla="*/ 135 h 1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135">
                  <a:moveTo>
                    <a:pt x="67" y="135"/>
                  </a:moveTo>
                  <a:lnTo>
                    <a:pt x="75" y="133"/>
                  </a:lnTo>
                  <a:lnTo>
                    <a:pt x="82" y="129"/>
                  </a:lnTo>
                  <a:lnTo>
                    <a:pt x="86" y="121"/>
                  </a:lnTo>
                  <a:lnTo>
                    <a:pt x="88" y="113"/>
                  </a:lnTo>
                  <a:lnTo>
                    <a:pt x="88" y="22"/>
                  </a:lnTo>
                  <a:lnTo>
                    <a:pt x="86" y="14"/>
                  </a:lnTo>
                  <a:lnTo>
                    <a:pt x="82" y="6"/>
                  </a:lnTo>
                  <a:lnTo>
                    <a:pt x="75" y="2"/>
                  </a:lnTo>
                  <a:lnTo>
                    <a:pt x="67" y="0"/>
                  </a:lnTo>
                  <a:lnTo>
                    <a:pt x="22" y="0"/>
                  </a:lnTo>
                  <a:lnTo>
                    <a:pt x="13" y="2"/>
                  </a:lnTo>
                  <a:lnTo>
                    <a:pt x="6" y="6"/>
                  </a:lnTo>
                  <a:lnTo>
                    <a:pt x="2" y="14"/>
                  </a:lnTo>
                  <a:lnTo>
                    <a:pt x="0" y="22"/>
                  </a:lnTo>
                  <a:lnTo>
                    <a:pt x="0" y="113"/>
                  </a:lnTo>
                  <a:lnTo>
                    <a:pt x="2" y="121"/>
                  </a:lnTo>
                  <a:lnTo>
                    <a:pt x="6" y="129"/>
                  </a:lnTo>
                  <a:lnTo>
                    <a:pt x="13" y="133"/>
                  </a:lnTo>
                  <a:lnTo>
                    <a:pt x="22" y="135"/>
                  </a:lnTo>
                  <a:lnTo>
                    <a:pt x="67" y="135"/>
                  </a:lnTo>
                  <a:close/>
                </a:path>
              </a:pathLst>
            </a:custGeom>
            <a:solidFill>
              <a:srgbClr val="FFFFFF"/>
            </a:solidFill>
            <a:ln w="9525">
              <a:noFill/>
              <a:round/>
              <a:headEnd/>
              <a:tailEnd/>
            </a:ln>
          </p:spPr>
          <p:txBody>
            <a:bodyPr/>
            <a:lstStyle/>
            <a:p>
              <a:endParaRPr lang="en-US">
                <a:solidFill>
                  <a:srgbClr val="000000"/>
                </a:solidFill>
              </a:endParaRPr>
            </a:p>
          </p:txBody>
        </p:sp>
        <p:sp>
          <p:nvSpPr>
            <p:cNvPr id="16397" name="Freeform 12"/>
            <p:cNvSpPr>
              <a:spLocks noChangeAspect="1"/>
            </p:cNvSpPr>
            <p:nvPr/>
          </p:nvSpPr>
          <p:spPr bwMode="auto">
            <a:xfrm>
              <a:off x="1146" y="403"/>
              <a:ext cx="19" cy="47"/>
            </a:xfrm>
            <a:custGeom>
              <a:avLst/>
              <a:gdLst>
                <a:gd name="T0" fmla="*/ 2 w 37"/>
                <a:gd name="T1" fmla="*/ 6 h 94"/>
                <a:gd name="T2" fmla="*/ 3 w 37"/>
                <a:gd name="T3" fmla="*/ 6 h 94"/>
                <a:gd name="T4" fmla="*/ 3 w 37"/>
                <a:gd name="T5" fmla="*/ 6 h 94"/>
                <a:gd name="T6" fmla="*/ 3 w 37"/>
                <a:gd name="T7" fmla="*/ 6 h 94"/>
                <a:gd name="T8" fmla="*/ 3 w 37"/>
                <a:gd name="T9" fmla="*/ 6 h 94"/>
                <a:gd name="T10" fmla="*/ 3 w 37"/>
                <a:gd name="T11" fmla="*/ 1 h 94"/>
                <a:gd name="T12" fmla="*/ 3 w 37"/>
                <a:gd name="T13" fmla="*/ 1 h 94"/>
                <a:gd name="T14" fmla="*/ 3 w 37"/>
                <a:gd name="T15" fmla="*/ 1 h 94"/>
                <a:gd name="T16" fmla="*/ 3 w 37"/>
                <a:gd name="T17" fmla="*/ 0 h 94"/>
                <a:gd name="T18" fmla="*/ 2 w 37"/>
                <a:gd name="T19" fmla="*/ 0 h 94"/>
                <a:gd name="T20" fmla="*/ 1 w 37"/>
                <a:gd name="T21" fmla="*/ 0 h 94"/>
                <a:gd name="T22" fmla="*/ 1 w 37"/>
                <a:gd name="T23" fmla="*/ 0 h 94"/>
                <a:gd name="T24" fmla="*/ 1 w 37"/>
                <a:gd name="T25" fmla="*/ 1 h 94"/>
                <a:gd name="T26" fmla="*/ 1 w 37"/>
                <a:gd name="T27" fmla="*/ 1 h 94"/>
                <a:gd name="T28" fmla="*/ 0 w 37"/>
                <a:gd name="T29" fmla="*/ 1 h 94"/>
                <a:gd name="T30" fmla="*/ 0 w 37"/>
                <a:gd name="T31" fmla="*/ 6 h 94"/>
                <a:gd name="T32" fmla="*/ 1 w 37"/>
                <a:gd name="T33" fmla="*/ 6 h 94"/>
                <a:gd name="T34" fmla="*/ 1 w 37"/>
                <a:gd name="T35" fmla="*/ 6 h 94"/>
                <a:gd name="T36" fmla="*/ 1 w 37"/>
                <a:gd name="T37" fmla="*/ 6 h 94"/>
                <a:gd name="T38" fmla="*/ 1 w 37"/>
                <a:gd name="T39" fmla="*/ 6 h 94"/>
                <a:gd name="T40" fmla="*/ 2 w 37"/>
                <a:gd name="T41" fmla="*/ 6 h 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94"/>
                <a:gd name="T65" fmla="*/ 37 w 37"/>
                <a:gd name="T66" fmla="*/ 94 h 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94">
                  <a:moveTo>
                    <a:pt x="32" y="94"/>
                  </a:moveTo>
                  <a:lnTo>
                    <a:pt x="34" y="94"/>
                  </a:lnTo>
                  <a:lnTo>
                    <a:pt x="36" y="93"/>
                  </a:lnTo>
                  <a:lnTo>
                    <a:pt x="37" y="91"/>
                  </a:lnTo>
                  <a:lnTo>
                    <a:pt x="37" y="90"/>
                  </a:lnTo>
                  <a:lnTo>
                    <a:pt x="37" y="6"/>
                  </a:lnTo>
                  <a:lnTo>
                    <a:pt x="37" y="4"/>
                  </a:lnTo>
                  <a:lnTo>
                    <a:pt x="36" y="1"/>
                  </a:lnTo>
                  <a:lnTo>
                    <a:pt x="34" y="0"/>
                  </a:lnTo>
                  <a:lnTo>
                    <a:pt x="32" y="0"/>
                  </a:lnTo>
                  <a:lnTo>
                    <a:pt x="5" y="0"/>
                  </a:lnTo>
                  <a:lnTo>
                    <a:pt x="3" y="0"/>
                  </a:lnTo>
                  <a:lnTo>
                    <a:pt x="2" y="1"/>
                  </a:lnTo>
                  <a:lnTo>
                    <a:pt x="1" y="4"/>
                  </a:lnTo>
                  <a:lnTo>
                    <a:pt x="0" y="6"/>
                  </a:lnTo>
                  <a:lnTo>
                    <a:pt x="0" y="90"/>
                  </a:lnTo>
                  <a:lnTo>
                    <a:pt x="1" y="91"/>
                  </a:lnTo>
                  <a:lnTo>
                    <a:pt x="2" y="93"/>
                  </a:lnTo>
                  <a:lnTo>
                    <a:pt x="3" y="94"/>
                  </a:lnTo>
                  <a:lnTo>
                    <a:pt x="5" y="94"/>
                  </a:lnTo>
                  <a:lnTo>
                    <a:pt x="32" y="94"/>
                  </a:lnTo>
                  <a:close/>
                </a:path>
              </a:pathLst>
            </a:custGeom>
            <a:solidFill>
              <a:srgbClr val="0000FF"/>
            </a:solidFill>
            <a:ln w="9525">
              <a:noFill/>
              <a:round/>
              <a:headEnd/>
              <a:tailEnd/>
            </a:ln>
          </p:spPr>
          <p:txBody>
            <a:bodyPr/>
            <a:lstStyle/>
            <a:p>
              <a:endParaRPr lang="en-US">
                <a:solidFill>
                  <a:srgbClr val="000000"/>
                </a:solidFill>
              </a:endParaRPr>
            </a:p>
          </p:txBody>
        </p:sp>
        <p:sp>
          <p:nvSpPr>
            <p:cNvPr id="16398" name="Freeform 13"/>
            <p:cNvSpPr>
              <a:spLocks noChangeAspect="1"/>
            </p:cNvSpPr>
            <p:nvPr/>
          </p:nvSpPr>
          <p:spPr bwMode="auto">
            <a:xfrm>
              <a:off x="1189" y="393"/>
              <a:ext cx="44" cy="67"/>
            </a:xfrm>
            <a:custGeom>
              <a:avLst/>
              <a:gdLst>
                <a:gd name="T0" fmla="*/ 5 w 89"/>
                <a:gd name="T1" fmla="*/ 8 h 134"/>
                <a:gd name="T2" fmla="*/ 5 w 89"/>
                <a:gd name="T3" fmla="*/ 1 h 134"/>
                <a:gd name="T4" fmla="*/ 5 w 89"/>
                <a:gd name="T5" fmla="*/ 1 h 134"/>
                <a:gd name="T6" fmla="*/ 5 w 89"/>
                <a:gd name="T7" fmla="*/ 1 h 134"/>
                <a:gd name="T8" fmla="*/ 4 w 89"/>
                <a:gd name="T9" fmla="*/ 1 h 134"/>
                <a:gd name="T10" fmla="*/ 4 w 89"/>
                <a:gd name="T11" fmla="*/ 0 h 134"/>
                <a:gd name="T12" fmla="*/ 1 w 89"/>
                <a:gd name="T13" fmla="*/ 0 h 134"/>
                <a:gd name="T14" fmla="*/ 0 w 89"/>
                <a:gd name="T15" fmla="*/ 1 h 134"/>
                <a:gd name="T16" fmla="*/ 0 w 89"/>
                <a:gd name="T17" fmla="*/ 1 h 134"/>
                <a:gd name="T18" fmla="*/ 0 w 89"/>
                <a:gd name="T19" fmla="*/ 1 h 134"/>
                <a:gd name="T20" fmla="*/ 0 w 89"/>
                <a:gd name="T21" fmla="*/ 1 h 134"/>
                <a:gd name="T22" fmla="*/ 0 w 89"/>
                <a:gd name="T23" fmla="*/ 8 h 134"/>
                <a:gd name="T24" fmla="*/ 1 w 89"/>
                <a:gd name="T25" fmla="*/ 8 h 134"/>
                <a:gd name="T26" fmla="*/ 1 w 89"/>
                <a:gd name="T27" fmla="*/ 4 h 134"/>
                <a:gd name="T28" fmla="*/ 3 w 89"/>
                <a:gd name="T29" fmla="*/ 4 h 134"/>
                <a:gd name="T30" fmla="*/ 3 w 89"/>
                <a:gd name="T31" fmla="*/ 8 h 134"/>
                <a:gd name="T32" fmla="*/ 5 w 89"/>
                <a:gd name="T33" fmla="*/ 8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34"/>
                <a:gd name="T53" fmla="*/ 89 w 89"/>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34">
                  <a:moveTo>
                    <a:pt x="89" y="134"/>
                  </a:moveTo>
                  <a:lnTo>
                    <a:pt x="89" y="23"/>
                  </a:lnTo>
                  <a:lnTo>
                    <a:pt x="87" y="14"/>
                  </a:lnTo>
                  <a:lnTo>
                    <a:pt x="83" y="6"/>
                  </a:lnTo>
                  <a:lnTo>
                    <a:pt x="75" y="2"/>
                  </a:lnTo>
                  <a:lnTo>
                    <a:pt x="66" y="0"/>
                  </a:lnTo>
                  <a:lnTo>
                    <a:pt x="22" y="0"/>
                  </a:lnTo>
                  <a:lnTo>
                    <a:pt x="14" y="2"/>
                  </a:lnTo>
                  <a:lnTo>
                    <a:pt x="6" y="6"/>
                  </a:lnTo>
                  <a:lnTo>
                    <a:pt x="2" y="14"/>
                  </a:lnTo>
                  <a:lnTo>
                    <a:pt x="0" y="23"/>
                  </a:lnTo>
                  <a:lnTo>
                    <a:pt x="0" y="134"/>
                  </a:lnTo>
                  <a:lnTo>
                    <a:pt x="26" y="134"/>
                  </a:lnTo>
                  <a:lnTo>
                    <a:pt x="26" y="77"/>
                  </a:lnTo>
                  <a:lnTo>
                    <a:pt x="61" y="77"/>
                  </a:lnTo>
                  <a:lnTo>
                    <a:pt x="61" y="134"/>
                  </a:lnTo>
                  <a:lnTo>
                    <a:pt x="89" y="134"/>
                  </a:lnTo>
                  <a:close/>
                </a:path>
              </a:pathLst>
            </a:custGeom>
            <a:solidFill>
              <a:srgbClr val="FFFFFF"/>
            </a:solidFill>
            <a:ln w="9525">
              <a:noFill/>
              <a:round/>
              <a:headEnd/>
              <a:tailEnd/>
            </a:ln>
          </p:spPr>
          <p:txBody>
            <a:bodyPr/>
            <a:lstStyle/>
            <a:p>
              <a:endParaRPr lang="en-US">
                <a:solidFill>
                  <a:srgbClr val="000000"/>
                </a:solidFill>
              </a:endParaRPr>
            </a:p>
          </p:txBody>
        </p:sp>
        <p:sp>
          <p:nvSpPr>
            <p:cNvPr id="16399" name="Freeform 14"/>
            <p:cNvSpPr>
              <a:spLocks noChangeAspect="1"/>
            </p:cNvSpPr>
            <p:nvPr/>
          </p:nvSpPr>
          <p:spPr bwMode="auto">
            <a:xfrm>
              <a:off x="1201" y="404"/>
              <a:ext cx="19" cy="17"/>
            </a:xfrm>
            <a:custGeom>
              <a:avLst/>
              <a:gdLst>
                <a:gd name="T0" fmla="*/ 2 w 38"/>
                <a:gd name="T1" fmla="*/ 2 h 34"/>
                <a:gd name="T2" fmla="*/ 2 w 38"/>
                <a:gd name="T3" fmla="*/ 1 h 34"/>
                <a:gd name="T4" fmla="*/ 2 w 38"/>
                <a:gd name="T5" fmla="*/ 1 h 34"/>
                <a:gd name="T6" fmla="*/ 2 w 38"/>
                <a:gd name="T7" fmla="*/ 1 h 34"/>
                <a:gd name="T8" fmla="*/ 2 w 38"/>
                <a:gd name="T9" fmla="*/ 0 h 34"/>
                <a:gd name="T10" fmla="*/ 2 w 38"/>
                <a:gd name="T11" fmla="*/ 0 h 34"/>
                <a:gd name="T12" fmla="*/ 1 w 38"/>
                <a:gd name="T13" fmla="*/ 0 h 34"/>
                <a:gd name="T14" fmla="*/ 1 w 38"/>
                <a:gd name="T15" fmla="*/ 0 h 34"/>
                <a:gd name="T16" fmla="*/ 1 w 38"/>
                <a:gd name="T17" fmla="*/ 1 h 34"/>
                <a:gd name="T18" fmla="*/ 0 w 38"/>
                <a:gd name="T19" fmla="*/ 1 h 34"/>
                <a:gd name="T20" fmla="*/ 0 w 38"/>
                <a:gd name="T21" fmla="*/ 1 h 34"/>
                <a:gd name="T22" fmla="*/ 0 w 38"/>
                <a:gd name="T23" fmla="*/ 2 h 34"/>
                <a:gd name="T24" fmla="*/ 2 w 38"/>
                <a:gd name="T25" fmla="*/ 2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solidFill>
                  <a:srgbClr val="000000"/>
                </a:solidFill>
              </a:endParaRPr>
            </a:p>
          </p:txBody>
        </p:sp>
        <p:sp>
          <p:nvSpPr>
            <p:cNvPr id="16400" name="Freeform 15"/>
            <p:cNvSpPr>
              <a:spLocks noChangeAspect="1"/>
            </p:cNvSpPr>
            <p:nvPr/>
          </p:nvSpPr>
          <p:spPr bwMode="auto">
            <a:xfrm>
              <a:off x="1246" y="394"/>
              <a:ext cx="45" cy="67"/>
            </a:xfrm>
            <a:custGeom>
              <a:avLst/>
              <a:gdLst>
                <a:gd name="T0" fmla="*/ 6 w 89"/>
                <a:gd name="T1" fmla="*/ 8 h 134"/>
                <a:gd name="T2" fmla="*/ 6 w 89"/>
                <a:gd name="T3" fmla="*/ 1 h 134"/>
                <a:gd name="T4" fmla="*/ 6 w 89"/>
                <a:gd name="T5" fmla="*/ 1 h 134"/>
                <a:gd name="T6" fmla="*/ 6 w 89"/>
                <a:gd name="T7" fmla="*/ 1 h 134"/>
                <a:gd name="T8" fmla="*/ 5 w 89"/>
                <a:gd name="T9" fmla="*/ 1 h 134"/>
                <a:gd name="T10" fmla="*/ 5 w 89"/>
                <a:gd name="T11" fmla="*/ 0 h 134"/>
                <a:gd name="T12" fmla="*/ 2 w 89"/>
                <a:gd name="T13" fmla="*/ 0 h 134"/>
                <a:gd name="T14" fmla="*/ 1 w 89"/>
                <a:gd name="T15" fmla="*/ 1 h 134"/>
                <a:gd name="T16" fmla="*/ 1 w 89"/>
                <a:gd name="T17" fmla="*/ 1 h 134"/>
                <a:gd name="T18" fmla="*/ 1 w 89"/>
                <a:gd name="T19" fmla="*/ 1 h 134"/>
                <a:gd name="T20" fmla="*/ 0 w 89"/>
                <a:gd name="T21" fmla="*/ 1 h 134"/>
                <a:gd name="T22" fmla="*/ 0 w 89"/>
                <a:gd name="T23" fmla="*/ 8 h 134"/>
                <a:gd name="T24" fmla="*/ 2 w 89"/>
                <a:gd name="T25" fmla="*/ 8 h 134"/>
                <a:gd name="T26" fmla="*/ 2 w 89"/>
                <a:gd name="T27" fmla="*/ 4 h 134"/>
                <a:gd name="T28" fmla="*/ 4 w 89"/>
                <a:gd name="T29" fmla="*/ 4 h 134"/>
                <a:gd name="T30" fmla="*/ 4 w 89"/>
                <a:gd name="T31" fmla="*/ 8 h 134"/>
                <a:gd name="T32" fmla="*/ 6 w 89"/>
                <a:gd name="T33" fmla="*/ 8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34"/>
                <a:gd name="T53" fmla="*/ 89 w 89"/>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34">
                  <a:moveTo>
                    <a:pt x="89" y="134"/>
                  </a:moveTo>
                  <a:lnTo>
                    <a:pt x="89" y="23"/>
                  </a:lnTo>
                  <a:lnTo>
                    <a:pt x="87" y="14"/>
                  </a:lnTo>
                  <a:lnTo>
                    <a:pt x="83" y="7"/>
                  </a:lnTo>
                  <a:lnTo>
                    <a:pt x="75" y="2"/>
                  </a:lnTo>
                  <a:lnTo>
                    <a:pt x="66" y="0"/>
                  </a:lnTo>
                  <a:lnTo>
                    <a:pt x="22" y="0"/>
                  </a:lnTo>
                  <a:lnTo>
                    <a:pt x="14" y="2"/>
                  </a:lnTo>
                  <a:lnTo>
                    <a:pt x="6" y="7"/>
                  </a:lnTo>
                  <a:lnTo>
                    <a:pt x="2" y="14"/>
                  </a:lnTo>
                  <a:lnTo>
                    <a:pt x="0" y="23"/>
                  </a:lnTo>
                  <a:lnTo>
                    <a:pt x="0" y="134"/>
                  </a:lnTo>
                  <a:lnTo>
                    <a:pt x="26" y="134"/>
                  </a:lnTo>
                  <a:lnTo>
                    <a:pt x="26" y="79"/>
                  </a:lnTo>
                  <a:lnTo>
                    <a:pt x="62" y="79"/>
                  </a:lnTo>
                  <a:lnTo>
                    <a:pt x="62" y="134"/>
                  </a:lnTo>
                  <a:lnTo>
                    <a:pt x="89" y="134"/>
                  </a:lnTo>
                  <a:close/>
                </a:path>
              </a:pathLst>
            </a:custGeom>
            <a:solidFill>
              <a:srgbClr val="FFFFFF"/>
            </a:solidFill>
            <a:ln w="9525">
              <a:noFill/>
              <a:round/>
              <a:headEnd/>
              <a:tailEnd/>
            </a:ln>
          </p:spPr>
          <p:txBody>
            <a:bodyPr/>
            <a:lstStyle/>
            <a:p>
              <a:endParaRPr lang="en-US">
                <a:solidFill>
                  <a:srgbClr val="000000"/>
                </a:solidFill>
              </a:endParaRPr>
            </a:p>
          </p:txBody>
        </p:sp>
        <p:sp>
          <p:nvSpPr>
            <p:cNvPr id="16401" name="Freeform 16"/>
            <p:cNvSpPr>
              <a:spLocks noChangeAspect="1"/>
            </p:cNvSpPr>
            <p:nvPr/>
          </p:nvSpPr>
          <p:spPr bwMode="auto">
            <a:xfrm>
              <a:off x="1259" y="405"/>
              <a:ext cx="19" cy="17"/>
            </a:xfrm>
            <a:custGeom>
              <a:avLst/>
              <a:gdLst>
                <a:gd name="T0" fmla="*/ 2 w 38"/>
                <a:gd name="T1" fmla="*/ 2 h 34"/>
                <a:gd name="T2" fmla="*/ 2 w 38"/>
                <a:gd name="T3" fmla="*/ 1 h 34"/>
                <a:gd name="T4" fmla="*/ 2 w 38"/>
                <a:gd name="T5" fmla="*/ 1 h 34"/>
                <a:gd name="T6" fmla="*/ 2 w 38"/>
                <a:gd name="T7" fmla="*/ 1 h 34"/>
                <a:gd name="T8" fmla="*/ 2 w 38"/>
                <a:gd name="T9" fmla="*/ 0 h 34"/>
                <a:gd name="T10" fmla="*/ 2 w 38"/>
                <a:gd name="T11" fmla="*/ 0 h 34"/>
                <a:gd name="T12" fmla="*/ 1 w 38"/>
                <a:gd name="T13" fmla="*/ 0 h 34"/>
                <a:gd name="T14" fmla="*/ 1 w 38"/>
                <a:gd name="T15" fmla="*/ 0 h 34"/>
                <a:gd name="T16" fmla="*/ 1 w 38"/>
                <a:gd name="T17" fmla="*/ 1 h 34"/>
                <a:gd name="T18" fmla="*/ 0 w 38"/>
                <a:gd name="T19" fmla="*/ 1 h 34"/>
                <a:gd name="T20" fmla="*/ 0 w 38"/>
                <a:gd name="T21" fmla="*/ 1 h 34"/>
                <a:gd name="T22" fmla="*/ 0 w 38"/>
                <a:gd name="T23" fmla="*/ 2 h 34"/>
                <a:gd name="T24" fmla="*/ 2 w 38"/>
                <a:gd name="T25" fmla="*/ 2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solidFill>
                  <a:srgbClr val="000000"/>
                </a:solidFill>
              </a:endParaRPr>
            </a:p>
          </p:txBody>
        </p:sp>
      </p:grpSp>
      <p:pic>
        <p:nvPicPr>
          <p:cNvPr id="16388" name="Picture 17" descr="WSFOLOGO"/>
          <p:cNvPicPr>
            <a:picLocks noChangeAspect="1" noChangeArrowheads="1"/>
          </p:cNvPicPr>
          <p:nvPr/>
        </p:nvPicPr>
        <p:blipFill>
          <a:blip r:embed="rId4"/>
          <a:srcRect/>
          <a:stretch>
            <a:fillRect/>
          </a:stretch>
        </p:blipFill>
        <p:spPr bwMode="auto">
          <a:xfrm>
            <a:off x="0" y="5503863"/>
            <a:ext cx="1371600" cy="1354137"/>
          </a:xfrm>
          <a:prstGeom prst="rect">
            <a:avLst/>
          </a:prstGeom>
          <a:noFill/>
          <a:ln w="9525">
            <a:noFill/>
            <a:miter lim="800000"/>
            <a:headEnd/>
            <a:tailEnd/>
          </a:ln>
        </p:spPr>
      </p:pic>
      <p:sp>
        <p:nvSpPr>
          <p:cNvPr id="457746" name="Text Box 18"/>
          <p:cNvSpPr txBox="1">
            <a:spLocks noChangeArrowheads="1"/>
          </p:cNvSpPr>
          <p:nvPr/>
        </p:nvSpPr>
        <p:spPr bwMode="auto">
          <a:xfrm>
            <a:off x="609600" y="2286000"/>
            <a:ext cx="8077200" cy="116046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spcBef>
                <a:spcPct val="50000"/>
              </a:spcBef>
            </a:pPr>
            <a:r>
              <a:rPr lang="en-US" sz="2800" b="1" dirty="0" smtClean="0">
                <a:solidFill>
                  <a:srgbClr val="FFFFFF"/>
                </a:solidFill>
              </a:rPr>
              <a:t>23 February, 2011</a:t>
            </a:r>
            <a:endParaRPr lang="en-US" sz="2800" b="1" dirty="0">
              <a:solidFill>
                <a:srgbClr val="FFFFFF"/>
              </a:solidFill>
            </a:endParaRPr>
          </a:p>
          <a:p>
            <a:pPr algn="ctr" eaLnBrk="0" hangingPunct="0">
              <a:spcBef>
                <a:spcPct val="50000"/>
              </a:spcBef>
            </a:pPr>
            <a:r>
              <a:rPr lang="en-US" sz="2800" b="1" dirty="0" smtClean="0">
                <a:solidFill>
                  <a:srgbClr val="FFFFFF"/>
                </a:solidFill>
              </a:rPr>
              <a:t>West Central Florida AMS Chapter Banquet</a:t>
            </a:r>
            <a:endParaRPr lang="en-US" sz="2800" dirty="0">
              <a:solidFill>
                <a:srgbClr val="000000"/>
              </a:solidFill>
              <a:latin typeface="Times New Roman" pitchFamily="18" charset="0"/>
            </a:endParaRPr>
          </a:p>
        </p:txBody>
      </p:sp>
      <p:pic>
        <p:nvPicPr>
          <p:cNvPr id="16390" name="Picture 20" descr="ncep1"/>
          <p:cNvPicPr>
            <a:picLocks noChangeAspect="1" noChangeArrowheads="1"/>
          </p:cNvPicPr>
          <p:nvPr/>
        </p:nvPicPr>
        <p:blipFill>
          <a:blip r:embed="rId5"/>
          <a:srcRect/>
          <a:stretch>
            <a:fillRect/>
          </a:stretch>
        </p:blipFill>
        <p:spPr bwMode="auto">
          <a:xfrm>
            <a:off x="3733800" y="5705475"/>
            <a:ext cx="1447800" cy="1152525"/>
          </a:xfrm>
          <a:prstGeom prst="rect">
            <a:avLst/>
          </a:prstGeom>
          <a:noFill/>
          <a:ln w="9525">
            <a:noFill/>
            <a:miter lim="800000"/>
            <a:headEnd/>
            <a:tailEnd/>
          </a:ln>
        </p:spPr>
      </p:pic>
      <p:sp>
        <p:nvSpPr>
          <p:cNvPr id="20" name="Text Box 5"/>
          <p:cNvSpPr txBox="1">
            <a:spLocks noChangeArrowheads="1"/>
          </p:cNvSpPr>
          <p:nvPr/>
        </p:nvSpPr>
        <p:spPr bwMode="auto">
          <a:xfrm>
            <a:off x="0" y="4038600"/>
            <a:ext cx="9144000" cy="1077913"/>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eaLnBrk="0" hangingPunct="0">
              <a:spcBef>
                <a:spcPct val="50000"/>
              </a:spcBef>
              <a:defRPr/>
            </a:pPr>
            <a:r>
              <a:rPr lang="en-US" sz="2800" dirty="0">
                <a:solidFill>
                  <a:srgbClr val="FFFF00"/>
                </a:solidFill>
              </a:rPr>
              <a:t>Chris Landsea, </a:t>
            </a:r>
            <a:r>
              <a:rPr lang="en-US" dirty="0">
                <a:solidFill>
                  <a:srgbClr val="FFFF00"/>
                </a:solidFill>
              </a:rPr>
              <a:t>National Hurricane Center, Miami, USA</a:t>
            </a:r>
          </a:p>
          <a:p>
            <a:pPr algn="ctr" eaLnBrk="0" hangingPunct="0">
              <a:spcBef>
                <a:spcPct val="50000"/>
              </a:spcBef>
              <a:defRPr/>
            </a:pPr>
            <a:r>
              <a:rPr lang="en-US" dirty="0">
                <a:solidFill>
                  <a:srgbClr val="FFFF00"/>
                </a:solidFill>
              </a:rPr>
              <a:t>Chris.Landsea@noaa.gov</a:t>
            </a:r>
            <a:endParaRPr lang="en-US" dirty="0">
              <a:solidFill>
                <a:srgbClr val="FFFF00"/>
              </a:solidFill>
              <a:latin typeface="Times New Roman" pitchFamily="18" charset="0"/>
            </a:endParaRPr>
          </a:p>
        </p:txBody>
      </p:sp>
    </p:spTree>
    <p:extLst>
      <p:ext uri="{BB962C8B-B14F-4D97-AF65-F5344CB8AC3E}">
        <p14:creationId xmlns:p14="http://schemas.microsoft.com/office/powerpoint/2010/main" val="3345772177"/>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3"/>
          <a:srcRect/>
          <a:stretch>
            <a:fillRect/>
          </a:stretch>
        </p:blipFill>
        <p:spPr bwMode="auto">
          <a:xfrm>
            <a:off x="0" y="1905000"/>
            <a:ext cx="9144000" cy="4953000"/>
          </a:xfrm>
          <a:prstGeom prst="rect">
            <a:avLst/>
          </a:prstGeom>
          <a:noFill/>
          <a:ln w="9525">
            <a:noFill/>
            <a:miter lim="800000"/>
            <a:headEnd/>
            <a:tailEnd/>
          </a:ln>
        </p:spPr>
      </p:pic>
      <p:sp>
        <p:nvSpPr>
          <p:cNvPr id="540675" name="Text Box 3"/>
          <p:cNvSpPr txBox="1">
            <a:spLocks noChangeArrowheads="1"/>
          </p:cNvSpPr>
          <p:nvPr/>
        </p:nvSpPr>
        <p:spPr bwMode="auto">
          <a:xfrm>
            <a:off x="6240463" y="1981200"/>
            <a:ext cx="2903537" cy="457200"/>
          </a:xfrm>
          <a:prstGeom prst="rect">
            <a:avLst/>
          </a:prstGeom>
          <a:noFill/>
          <a:ln w="9525">
            <a:noFill/>
            <a:miter lim="800000"/>
            <a:headEnd/>
            <a:tailEnd/>
          </a:ln>
          <a:effectLst/>
        </p:spPr>
        <p:txBody>
          <a:bodyPr>
            <a:spAutoFit/>
          </a:bodyPr>
          <a:lstStyle/>
          <a:p>
            <a:pPr eaLnBrk="0" hangingPunct="0">
              <a:defRPr/>
            </a:pPr>
            <a:r>
              <a:rPr lang="en-US" b="1">
                <a:effectLst>
                  <a:outerShdw blurRad="38100" dist="38100" dir="2700000" algn="tl">
                    <a:srgbClr val="C0C0C0"/>
                  </a:outerShdw>
                </a:effectLst>
                <a:latin typeface="Times New Roman" pitchFamily="18" charset="0"/>
              </a:rPr>
              <a:t>Outflow (“Exhaust”)</a:t>
            </a:r>
            <a:endParaRPr lang="en-US" sz="2800">
              <a:latin typeface="Times New Roman" pitchFamily="18" charset="0"/>
            </a:endParaRPr>
          </a:p>
        </p:txBody>
      </p:sp>
      <p:sp>
        <p:nvSpPr>
          <p:cNvPr id="540676" name="Text Box 4"/>
          <p:cNvSpPr txBox="1">
            <a:spLocks noChangeArrowheads="1"/>
          </p:cNvSpPr>
          <p:nvPr/>
        </p:nvSpPr>
        <p:spPr bwMode="auto">
          <a:xfrm>
            <a:off x="762000" y="4876800"/>
            <a:ext cx="2816225" cy="457200"/>
          </a:xfrm>
          <a:prstGeom prst="rect">
            <a:avLst/>
          </a:prstGeom>
          <a:noFill/>
          <a:ln w="9525">
            <a:noFill/>
            <a:miter lim="800000"/>
            <a:headEnd/>
            <a:tailEnd/>
          </a:ln>
          <a:effectLst/>
        </p:spPr>
        <p:txBody>
          <a:bodyPr>
            <a:spAutoFit/>
          </a:bodyPr>
          <a:lstStyle/>
          <a:p>
            <a:pPr eaLnBrk="0" hangingPunct="0">
              <a:defRPr/>
            </a:pPr>
            <a:r>
              <a:rPr lang="en-US" b="1">
                <a:solidFill>
                  <a:srgbClr val="3C0CCC"/>
                </a:solidFill>
                <a:effectLst>
                  <a:outerShdw blurRad="38100" dist="38100" dir="2700000" algn="tl">
                    <a:srgbClr val="C0C0C0"/>
                  </a:outerShdw>
                </a:effectLst>
                <a:latin typeface="Times New Roman" pitchFamily="18" charset="0"/>
              </a:rPr>
              <a:t>Ocean (“Fuel”)</a:t>
            </a:r>
            <a:endParaRPr lang="en-US" sz="2800">
              <a:latin typeface="Times New Roman" pitchFamily="18" charset="0"/>
            </a:endParaRPr>
          </a:p>
        </p:txBody>
      </p:sp>
      <p:sp>
        <p:nvSpPr>
          <p:cNvPr id="540677" name="Text Box 5"/>
          <p:cNvSpPr txBox="1">
            <a:spLocks noChangeArrowheads="1"/>
          </p:cNvSpPr>
          <p:nvPr/>
        </p:nvSpPr>
        <p:spPr bwMode="auto">
          <a:xfrm>
            <a:off x="1066800" y="2209800"/>
            <a:ext cx="2189163" cy="822325"/>
          </a:xfrm>
          <a:prstGeom prst="rect">
            <a:avLst/>
          </a:prstGeom>
          <a:noFill/>
          <a:ln w="9525">
            <a:noFill/>
            <a:miter lim="800000"/>
            <a:headEnd/>
            <a:tailEnd/>
          </a:ln>
          <a:effectLst/>
        </p:spPr>
        <p:txBody>
          <a:bodyPr>
            <a:spAutoFit/>
          </a:bodyPr>
          <a:lstStyle/>
          <a:p>
            <a:pPr eaLnBrk="0" hangingPunct="0">
              <a:defRPr/>
            </a:pPr>
            <a:r>
              <a:rPr lang="en-US" b="1">
                <a:solidFill>
                  <a:srgbClr val="FF021B"/>
                </a:solidFill>
                <a:effectLst>
                  <a:outerShdw blurRad="38100" dist="38100" dir="2700000" algn="tl">
                    <a:srgbClr val="C0C0C0"/>
                  </a:outerShdw>
                </a:effectLst>
                <a:latin typeface="Times New Roman" pitchFamily="18" charset="0"/>
              </a:rPr>
              <a:t>Energy Release</a:t>
            </a:r>
          </a:p>
          <a:p>
            <a:pPr eaLnBrk="0" hangingPunct="0">
              <a:defRPr/>
            </a:pPr>
            <a:r>
              <a:rPr lang="en-US" b="1">
                <a:solidFill>
                  <a:srgbClr val="FF021B"/>
                </a:solidFill>
                <a:effectLst>
                  <a:outerShdw blurRad="38100" dist="38100" dir="2700000" algn="tl">
                    <a:srgbClr val="C0C0C0"/>
                  </a:outerShdw>
                </a:effectLst>
                <a:latin typeface="Times New Roman" pitchFamily="18" charset="0"/>
              </a:rPr>
              <a:t>(“Cylinders”)</a:t>
            </a:r>
            <a:endParaRPr lang="en-US" sz="2800">
              <a:latin typeface="Times New Roman" pitchFamily="18" charset="0"/>
            </a:endParaRPr>
          </a:p>
        </p:txBody>
      </p:sp>
      <p:sp>
        <p:nvSpPr>
          <p:cNvPr id="30725" name="Line 6"/>
          <p:cNvSpPr>
            <a:spLocks noChangeShapeType="1"/>
          </p:cNvSpPr>
          <p:nvPr/>
        </p:nvSpPr>
        <p:spPr bwMode="auto">
          <a:xfrm flipH="1">
            <a:off x="5715000" y="2438400"/>
            <a:ext cx="990600" cy="76200"/>
          </a:xfrm>
          <a:prstGeom prst="line">
            <a:avLst/>
          </a:prstGeom>
          <a:noFill/>
          <a:ln w="38100">
            <a:solidFill>
              <a:schemeClr val="tx1"/>
            </a:solidFill>
            <a:round/>
            <a:headEnd/>
            <a:tailEnd type="stealth" w="med" len="med"/>
          </a:ln>
        </p:spPr>
        <p:txBody>
          <a:bodyPr wrap="none" anchor="ctr"/>
          <a:lstStyle/>
          <a:p>
            <a:endParaRPr lang="en-US"/>
          </a:p>
        </p:txBody>
      </p:sp>
      <p:sp>
        <p:nvSpPr>
          <p:cNvPr id="30726" name="Line 7"/>
          <p:cNvSpPr>
            <a:spLocks noChangeShapeType="1"/>
          </p:cNvSpPr>
          <p:nvPr/>
        </p:nvSpPr>
        <p:spPr bwMode="auto">
          <a:xfrm>
            <a:off x="3048000" y="2895600"/>
            <a:ext cx="990600" cy="914400"/>
          </a:xfrm>
          <a:prstGeom prst="line">
            <a:avLst/>
          </a:prstGeom>
          <a:noFill/>
          <a:ln w="38100">
            <a:solidFill>
              <a:srgbClr val="FFFF00"/>
            </a:solidFill>
            <a:round/>
            <a:headEnd/>
            <a:tailEnd type="diamond" w="med" len="med"/>
          </a:ln>
        </p:spPr>
        <p:txBody>
          <a:bodyPr wrap="none" anchor="ctr"/>
          <a:lstStyle/>
          <a:p>
            <a:endParaRPr lang="en-US"/>
          </a:p>
        </p:txBody>
      </p:sp>
      <p:sp>
        <p:nvSpPr>
          <p:cNvPr id="30727" name="Line 8"/>
          <p:cNvSpPr>
            <a:spLocks noChangeShapeType="1"/>
          </p:cNvSpPr>
          <p:nvPr/>
        </p:nvSpPr>
        <p:spPr bwMode="auto">
          <a:xfrm>
            <a:off x="3276600" y="3124200"/>
            <a:ext cx="1905000" cy="762000"/>
          </a:xfrm>
          <a:prstGeom prst="line">
            <a:avLst/>
          </a:prstGeom>
          <a:noFill/>
          <a:ln w="38100">
            <a:solidFill>
              <a:srgbClr val="FFFF00"/>
            </a:solidFill>
            <a:round/>
            <a:headEnd/>
            <a:tailEnd type="diamond" w="med" len="med"/>
          </a:ln>
        </p:spPr>
        <p:txBody>
          <a:bodyPr wrap="none" anchor="ctr"/>
          <a:lstStyle/>
          <a:p>
            <a:endParaRPr lang="en-US"/>
          </a:p>
        </p:txBody>
      </p:sp>
      <p:sp>
        <p:nvSpPr>
          <p:cNvPr id="30728" name="WordArt 9"/>
          <p:cNvSpPr>
            <a:spLocks noChangeArrowheads="1" noChangeShapeType="1" noTextEdit="1"/>
          </p:cNvSpPr>
          <p:nvPr/>
        </p:nvSpPr>
        <p:spPr bwMode="auto">
          <a:xfrm>
            <a:off x="1905000" y="304800"/>
            <a:ext cx="5207000" cy="13716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chemeClr val="bg1"/>
                </a:solidFill>
                <a:effectLst>
                  <a:outerShdw dist="35921" dir="2700000" algn="ctr" rotWithShape="0">
                    <a:srgbClr val="990000"/>
                  </a:outerShdw>
                </a:effectLst>
                <a:latin typeface="Impact"/>
              </a:rPr>
              <a:t>Nature's great heat engine...</a:t>
            </a:r>
          </a:p>
          <a:p>
            <a:pPr algn="ctr"/>
            <a:r>
              <a:rPr lang="en-US" sz="3600" kern="10">
                <a:ln w="19050">
                  <a:solidFill>
                    <a:srgbClr val="99CCFF"/>
                  </a:solidFill>
                  <a:round/>
                  <a:headEnd/>
                  <a:tailEnd/>
                </a:ln>
                <a:solidFill>
                  <a:schemeClr val="bg1"/>
                </a:solidFill>
                <a:effectLst>
                  <a:outerShdw dist="35921" dir="2700000" algn="ctr" rotWithShape="0">
                    <a:srgbClr val="990000"/>
                  </a:outerShdw>
                </a:effectLst>
                <a:latin typeface="Impact"/>
              </a:rPr>
              <a:t>The Hurricane </a:t>
            </a:r>
          </a:p>
        </p:txBody>
      </p:sp>
      <p:sp>
        <p:nvSpPr>
          <p:cNvPr id="30729" name="Line 10"/>
          <p:cNvSpPr>
            <a:spLocks noChangeShapeType="1"/>
          </p:cNvSpPr>
          <p:nvPr/>
        </p:nvSpPr>
        <p:spPr bwMode="auto">
          <a:xfrm>
            <a:off x="1371600" y="5257800"/>
            <a:ext cx="381000" cy="381000"/>
          </a:xfrm>
          <a:prstGeom prst="line">
            <a:avLst/>
          </a:prstGeom>
          <a:noFill/>
          <a:ln w="38100">
            <a:solidFill>
              <a:srgbClr val="3C0CCC"/>
            </a:solidFill>
            <a:round/>
            <a:headEnd/>
            <a:tailEnd type="stealth" w="med" len="med"/>
          </a:ln>
        </p:spPr>
        <p:txBody>
          <a:bodyPr wrap="none" anchor="ctr"/>
          <a:lstStyle/>
          <a:p>
            <a:endParaRPr lang="en-US"/>
          </a:p>
        </p:txBody>
      </p:sp>
      <p:sp>
        <p:nvSpPr>
          <p:cNvPr id="30730" name="Rectangle 11"/>
          <p:cNvSpPr>
            <a:spLocks noChangeArrowheads="1"/>
          </p:cNvSpPr>
          <p:nvPr/>
        </p:nvSpPr>
        <p:spPr bwMode="auto">
          <a:xfrm>
            <a:off x="7467600" y="5562600"/>
            <a:ext cx="914400" cy="228600"/>
          </a:xfrm>
          <a:prstGeom prst="rect">
            <a:avLst/>
          </a:prstGeom>
          <a:solidFill>
            <a:schemeClr val="accent1"/>
          </a:solidFill>
          <a:ln w="38100">
            <a:noFill/>
            <a:miter lim="800000"/>
            <a:headEnd/>
            <a:tailEnd/>
          </a:ln>
        </p:spPr>
        <p:txBody>
          <a:bodyPr wrap="none" anchor="ctr"/>
          <a:lstStyle/>
          <a:p>
            <a:pPr eaLnBrk="0" hangingPunct="0"/>
            <a:endParaRPr lang="en-US"/>
          </a:p>
        </p:txBody>
      </p:sp>
      <p:sp>
        <p:nvSpPr>
          <p:cNvPr id="30731" name="Rectangle 12"/>
          <p:cNvSpPr>
            <a:spLocks noChangeArrowheads="1"/>
          </p:cNvSpPr>
          <p:nvPr/>
        </p:nvSpPr>
        <p:spPr bwMode="auto">
          <a:xfrm>
            <a:off x="7391400" y="5562600"/>
            <a:ext cx="457200" cy="228600"/>
          </a:xfrm>
          <a:prstGeom prst="rect">
            <a:avLst/>
          </a:prstGeom>
          <a:solidFill>
            <a:schemeClr val="accent1"/>
          </a:solidFill>
          <a:ln w="38100">
            <a:noFill/>
            <a:miter lim="800000"/>
            <a:headEnd/>
            <a:tailEnd/>
          </a:ln>
        </p:spPr>
        <p:txBody>
          <a:bodyPr wrap="none" anchor="ctr"/>
          <a:lstStyle/>
          <a:p>
            <a:pPr eaLnBrk="0" hangingPunct="0"/>
            <a:endParaRPr lang="en-US"/>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6" name="Object 2"/>
          <p:cNvGraphicFramePr>
            <a:graphicFrameLocks noChangeAspect="1"/>
          </p:cNvGraphicFramePr>
          <p:nvPr/>
        </p:nvGraphicFramePr>
        <p:xfrm>
          <a:off x="-228600" y="-1143000"/>
          <a:ext cx="10515600" cy="9372600"/>
        </p:xfrm>
        <a:graphic>
          <a:graphicData uri="http://schemas.openxmlformats.org/presentationml/2006/ole">
            <mc:AlternateContent xmlns:mc="http://schemas.openxmlformats.org/markup-compatibility/2006">
              <mc:Choice xmlns:v="urn:schemas-microsoft-com:vml" Requires="v">
                <p:oleObj spid="_x0000_s47113" name="Acrobat Document" r:id="rId4" imgW="8910000" imgH="6885000" progId="AcroExch.Document.7">
                  <p:embed/>
                </p:oleObj>
              </mc:Choice>
              <mc:Fallback>
                <p:oleObj name="Acrobat Document" r:id="rId4" imgW="8910000" imgH="6885000" progId="AcroExch.Document.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43000"/>
                        <a:ext cx="10515600" cy="937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p:cNvSpPr>
            <a:spLocks noGrp="1"/>
          </p:cNvSpPr>
          <p:nvPr>
            <p:ph type="title"/>
          </p:nvPr>
        </p:nvSpPr>
        <p:spPr/>
        <p:txBody>
          <a:bodyPr/>
          <a:lstStyle/>
          <a:p>
            <a:endParaRPr lang="en-US" smtClean="0"/>
          </a:p>
        </p:txBody>
      </p:sp>
      <p:sp>
        <p:nvSpPr>
          <p:cNvPr id="139266" name="Content Placeholder 2"/>
          <p:cNvSpPr>
            <a:spLocks noGrp="1"/>
          </p:cNvSpPr>
          <p:nvPr>
            <p:ph idx="1"/>
          </p:nvPr>
        </p:nvSpPr>
        <p:spPr/>
        <p:txBody>
          <a:bodyPr/>
          <a:lstStyle/>
          <a:p>
            <a:endParaRPr lang="en-US" smtClean="0"/>
          </a:p>
        </p:txBody>
      </p:sp>
      <p:pic>
        <p:nvPicPr>
          <p:cNvPr id="139267" name="Picture 2"/>
          <p:cNvPicPr>
            <a:picLocks noChangeAspect="1" noChangeArrowheads="1"/>
          </p:cNvPicPr>
          <p:nvPr/>
        </p:nvPicPr>
        <p:blipFill>
          <a:blip r:embed="rId3"/>
          <a:srcRect/>
          <a:stretch>
            <a:fillRect/>
          </a:stretch>
        </p:blipFill>
        <p:spPr bwMode="auto">
          <a:xfrm>
            <a:off x="-990600" y="0"/>
            <a:ext cx="5791200" cy="5791200"/>
          </a:xfrm>
          <a:prstGeom prst="rect">
            <a:avLst/>
          </a:prstGeom>
          <a:noFill/>
          <a:ln w="9525">
            <a:noFill/>
            <a:miter lim="800000"/>
            <a:headEnd/>
            <a:tailEnd/>
          </a:ln>
        </p:spPr>
      </p:pic>
      <p:pic>
        <p:nvPicPr>
          <p:cNvPr id="139268" name="Picture 3"/>
          <p:cNvPicPr>
            <a:picLocks noChangeAspect="1" noChangeArrowheads="1"/>
          </p:cNvPicPr>
          <p:nvPr/>
        </p:nvPicPr>
        <p:blipFill>
          <a:blip r:embed="rId4"/>
          <a:srcRect/>
          <a:stretch>
            <a:fillRect/>
          </a:stretch>
        </p:blipFill>
        <p:spPr bwMode="auto">
          <a:xfrm>
            <a:off x="3810000" y="1524000"/>
            <a:ext cx="5334000" cy="5334000"/>
          </a:xfrm>
          <a:prstGeom prst="rect">
            <a:avLst/>
          </a:prstGeom>
          <a:noFill/>
          <a:ln w="9525">
            <a:noFill/>
            <a:miter lim="800000"/>
            <a:headEnd/>
            <a:tailEnd/>
          </a:ln>
        </p:spPr>
      </p:pic>
      <p:sp>
        <p:nvSpPr>
          <p:cNvPr id="139269" name="Text Box 9"/>
          <p:cNvSpPr txBox="1">
            <a:spLocks noChangeArrowheads="1"/>
          </p:cNvSpPr>
          <p:nvPr/>
        </p:nvSpPr>
        <p:spPr bwMode="auto">
          <a:xfrm>
            <a:off x="3048000" y="0"/>
            <a:ext cx="6096000" cy="1570038"/>
          </a:xfrm>
          <a:prstGeom prst="rect">
            <a:avLst/>
          </a:prstGeom>
          <a:solidFill>
            <a:schemeClr val="bg1"/>
          </a:solidFill>
          <a:ln w="25400">
            <a:solidFill>
              <a:schemeClr val="tx1"/>
            </a:solidFill>
            <a:miter lim="800000"/>
            <a:headEnd/>
            <a:tailEnd/>
          </a:ln>
        </p:spPr>
        <p:txBody>
          <a:bodyPr>
            <a:spAutoFit/>
          </a:bodyPr>
          <a:lstStyle/>
          <a:p>
            <a:pPr algn="ctr"/>
            <a:r>
              <a:rPr lang="en-US" sz="3200">
                <a:latin typeface="Times New Roman" pitchFamily="18" charset="0"/>
              </a:rPr>
              <a:t>2005’s Hurricane Wilma</a:t>
            </a:r>
          </a:p>
          <a:p>
            <a:pPr algn="ctr"/>
            <a:r>
              <a:rPr lang="en-US" sz="3200">
                <a:latin typeface="Times New Roman" pitchFamily="18" charset="0"/>
              </a:rPr>
              <a:t>Strongest Hurricane Ever Observed</a:t>
            </a:r>
          </a:p>
          <a:p>
            <a:pPr algn="ctr"/>
            <a:r>
              <a:rPr lang="en-US" sz="3200">
                <a:latin typeface="Times New Roman" pitchFamily="18" charset="0"/>
              </a:rPr>
              <a:t>with 882 mb Central Pressure…</a:t>
            </a:r>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p:cNvPicPr>
            <a:picLocks noChangeAspect="1" noChangeArrowheads="1"/>
          </p:cNvPicPr>
          <p:nvPr/>
        </p:nvPicPr>
        <p:blipFill>
          <a:blip r:embed="rId3"/>
          <a:srcRect/>
          <a:stretch>
            <a:fillRect/>
          </a:stretch>
        </p:blipFill>
        <p:spPr bwMode="auto">
          <a:xfrm>
            <a:off x="-990600" y="0"/>
            <a:ext cx="5810250" cy="5810250"/>
          </a:xfrm>
          <a:prstGeom prst="rect">
            <a:avLst/>
          </a:prstGeom>
          <a:noFill/>
          <a:ln w="9525">
            <a:noFill/>
            <a:miter lim="800000"/>
            <a:headEnd/>
            <a:tailEnd/>
          </a:ln>
        </p:spPr>
      </p:pic>
      <p:sp>
        <p:nvSpPr>
          <p:cNvPr id="141314" name="Title 1"/>
          <p:cNvSpPr>
            <a:spLocks noGrp="1"/>
          </p:cNvSpPr>
          <p:nvPr>
            <p:ph type="title"/>
          </p:nvPr>
        </p:nvSpPr>
        <p:spPr/>
        <p:txBody>
          <a:bodyPr/>
          <a:lstStyle/>
          <a:p>
            <a:endParaRPr lang="en-US" smtClean="0"/>
          </a:p>
        </p:txBody>
      </p:sp>
      <p:sp>
        <p:nvSpPr>
          <p:cNvPr id="141315" name="Content Placeholder 2"/>
          <p:cNvSpPr>
            <a:spLocks noGrp="1"/>
          </p:cNvSpPr>
          <p:nvPr>
            <p:ph idx="1"/>
          </p:nvPr>
        </p:nvSpPr>
        <p:spPr/>
        <p:txBody>
          <a:bodyPr/>
          <a:lstStyle/>
          <a:p>
            <a:endParaRPr lang="en-US" smtClean="0"/>
          </a:p>
        </p:txBody>
      </p:sp>
      <p:pic>
        <p:nvPicPr>
          <p:cNvPr id="141316" name="Picture 3"/>
          <p:cNvPicPr>
            <a:picLocks noChangeAspect="1" noChangeArrowheads="1"/>
          </p:cNvPicPr>
          <p:nvPr/>
        </p:nvPicPr>
        <p:blipFill>
          <a:blip r:embed="rId4"/>
          <a:srcRect/>
          <a:stretch>
            <a:fillRect/>
          </a:stretch>
        </p:blipFill>
        <p:spPr bwMode="auto">
          <a:xfrm>
            <a:off x="3810000" y="1524000"/>
            <a:ext cx="5334000" cy="5334000"/>
          </a:xfrm>
          <a:prstGeom prst="rect">
            <a:avLst/>
          </a:prstGeom>
          <a:noFill/>
          <a:ln w="9525">
            <a:noFill/>
            <a:miter lim="800000"/>
            <a:headEnd/>
            <a:tailEnd/>
          </a:ln>
        </p:spPr>
      </p:pic>
      <p:sp>
        <p:nvSpPr>
          <p:cNvPr id="141317" name="Text Box 9"/>
          <p:cNvSpPr txBox="1">
            <a:spLocks noChangeArrowheads="1"/>
          </p:cNvSpPr>
          <p:nvPr/>
        </p:nvSpPr>
        <p:spPr bwMode="auto">
          <a:xfrm>
            <a:off x="3048000" y="0"/>
            <a:ext cx="6096000" cy="1570038"/>
          </a:xfrm>
          <a:prstGeom prst="rect">
            <a:avLst/>
          </a:prstGeom>
          <a:solidFill>
            <a:schemeClr val="bg1"/>
          </a:solidFill>
          <a:ln w="25400">
            <a:solidFill>
              <a:schemeClr val="tx1"/>
            </a:solidFill>
            <a:miter lim="800000"/>
            <a:headEnd/>
            <a:tailEnd/>
          </a:ln>
        </p:spPr>
        <p:txBody>
          <a:bodyPr>
            <a:spAutoFit/>
          </a:bodyPr>
          <a:lstStyle/>
          <a:p>
            <a:pPr algn="ctr"/>
            <a:r>
              <a:rPr lang="en-US" sz="3200">
                <a:latin typeface="Times New Roman" pitchFamily="18" charset="0"/>
              </a:rPr>
              <a:t>…but only a Category 5 (&gt; 135 kt) for 18 hours over </a:t>
            </a:r>
          </a:p>
          <a:p>
            <a:pPr algn="ctr"/>
            <a:r>
              <a:rPr lang="en-US" sz="3200">
                <a:latin typeface="Times New Roman" pitchFamily="18" charset="0"/>
              </a:rPr>
              <a:t>the open Caribbean Sea</a:t>
            </a: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p:cNvSpPr>
            <a:spLocks noGrp="1"/>
          </p:cNvSpPr>
          <p:nvPr>
            <p:ph type="title"/>
          </p:nvPr>
        </p:nvSpPr>
        <p:spPr/>
        <p:txBody>
          <a:bodyPr/>
          <a:lstStyle/>
          <a:p>
            <a:endParaRPr lang="en-US" smtClean="0"/>
          </a:p>
        </p:txBody>
      </p:sp>
      <p:sp>
        <p:nvSpPr>
          <p:cNvPr id="143362" name="Content Placeholder 2"/>
          <p:cNvSpPr>
            <a:spLocks noGrp="1"/>
          </p:cNvSpPr>
          <p:nvPr>
            <p:ph idx="1"/>
          </p:nvPr>
        </p:nvSpPr>
        <p:spPr/>
        <p:txBody>
          <a:bodyPr/>
          <a:lstStyle/>
          <a:p>
            <a:endParaRPr lang="en-US" smtClean="0"/>
          </a:p>
        </p:txBody>
      </p:sp>
      <p:pic>
        <p:nvPicPr>
          <p:cNvPr id="143363" name="Picture 2" descr="C:\Documents and Settings\clandsea\Desktop\194904_center_fixes.png"/>
          <p:cNvPicPr>
            <a:picLocks noChangeAspect="1" noChangeArrowheads="1"/>
          </p:cNvPicPr>
          <p:nvPr/>
        </p:nvPicPr>
        <p:blipFill>
          <a:blip r:embed="rId3"/>
          <a:srcRect/>
          <a:stretch>
            <a:fillRect/>
          </a:stretch>
        </p:blipFill>
        <p:spPr bwMode="auto">
          <a:xfrm>
            <a:off x="0" y="0"/>
            <a:ext cx="6477000" cy="6858000"/>
          </a:xfrm>
          <a:prstGeom prst="rect">
            <a:avLst/>
          </a:prstGeom>
          <a:noFill/>
          <a:ln w="9525">
            <a:noFill/>
            <a:miter lim="800000"/>
            <a:headEnd/>
            <a:tailEnd/>
          </a:ln>
        </p:spPr>
      </p:pic>
      <p:pic>
        <p:nvPicPr>
          <p:cNvPr id="143364" name="Picture 2" descr="C:\Documents and Settings\clandsea\Desktop\194904_center_fixes_minus_cps.png"/>
          <p:cNvPicPr>
            <a:picLocks noChangeAspect="1" noChangeArrowheads="1"/>
          </p:cNvPicPr>
          <p:nvPr/>
        </p:nvPicPr>
        <p:blipFill>
          <a:blip r:embed="rId4"/>
          <a:srcRect/>
          <a:stretch>
            <a:fillRect/>
          </a:stretch>
        </p:blipFill>
        <p:spPr bwMode="auto">
          <a:xfrm>
            <a:off x="0" y="0"/>
            <a:ext cx="6477000" cy="6858000"/>
          </a:xfrm>
          <a:prstGeom prst="rect">
            <a:avLst/>
          </a:prstGeom>
          <a:noFill/>
          <a:ln w="9525">
            <a:noFill/>
            <a:miter lim="800000"/>
            <a:headEnd/>
            <a:tailEnd/>
          </a:ln>
        </p:spPr>
      </p:pic>
      <p:sp>
        <p:nvSpPr>
          <p:cNvPr id="143365" name="Text Box 9"/>
          <p:cNvSpPr txBox="1">
            <a:spLocks noChangeArrowheads="1"/>
          </p:cNvSpPr>
          <p:nvPr/>
        </p:nvSpPr>
        <p:spPr bwMode="auto">
          <a:xfrm>
            <a:off x="6172200" y="0"/>
            <a:ext cx="2971800" cy="3657600"/>
          </a:xfrm>
          <a:prstGeom prst="rect">
            <a:avLst/>
          </a:prstGeom>
          <a:solidFill>
            <a:schemeClr val="bg1"/>
          </a:solidFill>
          <a:ln w="9525">
            <a:noFill/>
            <a:miter lim="800000"/>
            <a:headEnd/>
            <a:tailEnd/>
          </a:ln>
        </p:spPr>
        <p:txBody>
          <a:bodyPr>
            <a:spAutoFit/>
          </a:bodyPr>
          <a:lstStyle/>
          <a:p>
            <a:pPr algn="ctr"/>
            <a:r>
              <a:rPr lang="en-US" sz="3200">
                <a:latin typeface="Times New Roman" pitchFamily="18" charset="0"/>
              </a:rPr>
              <a:t>Hurricane Aircraft Reconnaissance in 1940s and early 1950s:</a:t>
            </a:r>
          </a:p>
          <a:p>
            <a:pPr algn="ctr"/>
            <a:r>
              <a:rPr lang="en-US" sz="3200">
                <a:latin typeface="Times New Roman" pitchFamily="18" charset="0"/>
              </a:rPr>
              <a:t>U.S. Navy’s PB4Y2</a:t>
            </a:r>
          </a:p>
        </p:txBody>
      </p:sp>
      <p:pic>
        <p:nvPicPr>
          <p:cNvPr id="143366" name="Picture 3"/>
          <p:cNvPicPr>
            <a:picLocks noChangeAspect="1" noChangeArrowheads="1"/>
          </p:cNvPicPr>
          <p:nvPr/>
        </p:nvPicPr>
        <p:blipFill>
          <a:blip r:embed="rId5"/>
          <a:srcRect/>
          <a:stretch>
            <a:fillRect/>
          </a:stretch>
        </p:blipFill>
        <p:spPr bwMode="auto">
          <a:xfrm>
            <a:off x="3276600" y="3581400"/>
            <a:ext cx="5867400" cy="41132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p:cNvSpPr>
            <a:spLocks noGrp="1"/>
          </p:cNvSpPr>
          <p:nvPr>
            <p:ph type="title"/>
          </p:nvPr>
        </p:nvSpPr>
        <p:spPr/>
        <p:txBody>
          <a:bodyPr/>
          <a:lstStyle/>
          <a:p>
            <a:endParaRPr lang="en-US" smtClean="0"/>
          </a:p>
        </p:txBody>
      </p:sp>
      <p:sp>
        <p:nvSpPr>
          <p:cNvPr id="145410" name="Content Placeholder 2"/>
          <p:cNvSpPr>
            <a:spLocks noGrp="1"/>
          </p:cNvSpPr>
          <p:nvPr>
            <p:ph idx="1"/>
          </p:nvPr>
        </p:nvSpPr>
        <p:spPr/>
        <p:txBody>
          <a:bodyPr/>
          <a:lstStyle/>
          <a:p>
            <a:endParaRPr lang="en-US" smtClean="0"/>
          </a:p>
        </p:txBody>
      </p:sp>
      <p:pic>
        <p:nvPicPr>
          <p:cNvPr id="145411" name="Picture 2" descr="C:\Documents and Settings\clandsea\Desktop\194904_center_fixes.png"/>
          <p:cNvPicPr>
            <a:picLocks noChangeAspect="1" noChangeArrowheads="1"/>
          </p:cNvPicPr>
          <p:nvPr/>
        </p:nvPicPr>
        <p:blipFill>
          <a:blip r:embed="rId3"/>
          <a:srcRect/>
          <a:stretch>
            <a:fillRect/>
          </a:stretch>
        </p:blipFill>
        <p:spPr bwMode="auto">
          <a:xfrm>
            <a:off x="0" y="0"/>
            <a:ext cx="6477000" cy="6858000"/>
          </a:xfrm>
          <a:prstGeom prst="rect">
            <a:avLst/>
          </a:prstGeom>
          <a:noFill/>
          <a:ln w="9525">
            <a:noFill/>
            <a:miter lim="800000"/>
            <a:headEnd/>
            <a:tailEnd/>
          </a:ln>
        </p:spPr>
      </p:pic>
      <p:sp>
        <p:nvSpPr>
          <p:cNvPr id="145412" name="Text Box 9"/>
          <p:cNvSpPr txBox="1">
            <a:spLocks noChangeArrowheads="1"/>
          </p:cNvSpPr>
          <p:nvPr/>
        </p:nvSpPr>
        <p:spPr bwMode="auto">
          <a:xfrm>
            <a:off x="6172200" y="0"/>
            <a:ext cx="2971800" cy="4400550"/>
          </a:xfrm>
          <a:prstGeom prst="rect">
            <a:avLst/>
          </a:prstGeom>
          <a:solidFill>
            <a:schemeClr val="bg1"/>
          </a:solidFill>
          <a:ln w="9525">
            <a:noFill/>
            <a:miter lim="800000"/>
            <a:headEnd/>
            <a:tailEnd/>
          </a:ln>
        </p:spPr>
        <p:txBody>
          <a:bodyPr>
            <a:spAutoFit/>
          </a:bodyPr>
          <a:lstStyle/>
          <a:p>
            <a:r>
              <a:rPr lang="en-US" sz="2800">
                <a:latin typeface="Times New Roman" pitchFamily="18" charset="0"/>
              </a:rPr>
              <a:t>U.S. Navy’s PB4Y2:</a:t>
            </a:r>
          </a:p>
          <a:p>
            <a:pPr>
              <a:buFont typeface="Arial" charset="0"/>
              <a:buChar char="•"/>
            </a:pPr>
            <a:r>
              <a:rPr lang="en-US" sz="2800">
                <a:latin typeface="Times New Roman" pitchFamily="18" charset="0"/>
              </a:rPr>
              <a:t>No night flights</a:t>
            </a:r>
          </a:p>
          <a:p>
            <a:pPr>
              <a:buFont typeface="Arial" charset="0"/>
              <a:buChar char="•"/>
            </a:pPr>
            <a:r>
              <a:rPr lang="en-US" sz="2800">
                <a:latin typeface="Times New Roman" pitchFamily="18" charset="0"/>
              </a:rPr>
              <a:t>No central </a:t>
            </a:r>
          </a:p>
          <a:p>
            <a:r>
              <a:rPr lang="en-US" sz="2800">
                <a:latin typeface="Times New Roman" pitchFamily="18" charset="0"/>
              </a:rPr>
              <a:t>  pressure for major</a:t>
            </a:r>
          </a:p>
          <a:p>
            <a:r>
              <a:rPr lang="en-US" sz="2800">
                <a:latin typeface="Times New Roman" pitchFamily="18" charset="0"/>
              </a:rPr>
              <a:t>  hurricanes</a:t>
            </a:r>
          </a:p>
          <a:p>
            <a:pPr>
              <a:buFont typeface="Arial" charset="0"/>
              <a:buChar char="•"/>
            </a:pPr>
            <a:r>
              <a:rPr lang="en-US" sz="2800">
                <a:latin typeface="Times New Roman" pitchFamily="18" charset="0"/>
              </a:rPr>
              <a:t>No wind </a:t>
            </a:r>
          </a:p>
          <a:p>
            <a:r>
              <a:rPr lang="en-US" sz="2800">
                <a:latin typeface="Times New Roman" pitchFamily="18" charset="0"/>
              </a:rPr>
              <a:t>  instrumentation</a:t>
            </a:r>
          </a:p>
          <a:p>
            <a:pPr>
              <a:buFont typeface="Arial" charset="0"/>
              <a:buChar char="•"/>
            </a:pPr>
            <a:endParaRPr lang="en-US" sz="2800">
              <a:latin typeface="Times New Roman" pitchFamily="18" charset="0"/>
            </a:endParaRPr>
          </a:p>
          <a:p>
            <a:pPr>
              <a:buFont typeface="Arial" charset="0"/>
              <a:buChar char="•"/>
            </a:pPr>
            <a:endParaRPr lang="en-US" sz="2800">
              <a:latin typeface="Times New Roman" pitchFamily="18" charset="0"/>
            </a:endParaRPr>
          </a:p>
        </p:txBody>
      </p:sp>
      <p:pic>
        <p:nvPicPr>
          <p:cNvPr id="145413" name="Picture 3"/>
          <p:cNvPicPr>
            <a:picLocks noChangeAspect="1" noChangeArrowheads="1"/>
          </p:cNvPicPr>
          <p:nvPr/>
        </p:nvPicPr>
        <p:blipFill>
          <a:blip r:embed="rId4"/>
          <a:srcRect/>
          <a:stretch>
            <a:fillRect/>
          </a:stretch>
        </p:blipFill>
        <p:spPr bwMode="auto">
          <a:xfrm>
            <a:off x="3276600" y="3581400"/>
            <a:ext cx="5867400" cy="41132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nvGraphicFramePr>
        <p:xfrm>
          <a:off x="-685800" y="-457200"/>
          <a:ext cx="10650538" cy="8229600"/>
        </p:xfrm>
        <a:graphic>
          <a:graphicData uri="http://schemas.openxmlformats.org/presentationml/2006/ole">
            <mc:AlternateContent xmlns:mc="http://schemas.openxmlformats.org/markup-compatibility/2006">
              <mc:Choice xmlns:v="urn:schemas-microsoft-com:vml" Requires="v">
                <p:oleObj spid="_x0000_s48137" name="Acrobat Document" r:id="rId4" imgW="8910000" imgH="6885000" progId="AcroExch.Document.7">
                  <p:embed/>
                </p:oleObj>
              </mc:Choice>
              <mc:Fallback>
                <p:oleObj name="Acrobat Document" r:id="rId4" imgW="8910000" imgH="6885000" progId="AcroExch.Document.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457200"/>
                        <a:ext cx="10650538" cy="82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p:nvPr>
        </p:nvSpPr>
        <p:spPr>
          <a:xfrm>
            <a:off x="0" y="228600"/>
            <a:ext cx="8991600" cy="990600"/>
          </a:xfrm>
        </p:spPr>
        <p:txBody>
          <a:bodyPr/>
          <a:lstStyle/>
          <a:p>
            <a:r>
              <a:rPr lang="en-US" sz="4000" smtClean="0">
                <a:solidFill>
                  <a:schemeClr val="bg1"/>
                </a:solidFill>
              </a:rPr>
              <a:t>Observation Capabilities: </a:t>
            </a:r>
            <a:br>
              <a:rPr lang="en-US" sz="4000" smtClean="0">
                <a:solidFill>
                  <a:schemeClr val="bg1"/>
                </a:solidFill>
              </a:rPr>
            </a:br>
            <a:r>
              <a:rPr lang="en-US" sz="4000" smtClean="0">
                <a:solidFill>
                  <a:schemeClr val="bg1"/>
                </a:solidFill>
              </a:rPr>
              <a:t>Huge Improvements over Time</a:t>
            </a:r>
          </a:p>
        </p:txBody>
      </p:sp>
      <p:pic>
        <p:nvPicPr>
          <p:cNvPr id="150530" name="Picture 4"/>
          <p:cNvPicPr>
            <a:picLocks noChangeAspect="1" noChangeArrowheads="1"/>
          </p:cNvPicPr>
          <p:nvPr/>
        </p:nvPicPr>
        <p:blipFill>
          <a:blip r:embed="rId3"/>
          <a:srcRect l="2922"/>
          <a:stretch>
            <a:fillRect/>
          </a:stretch>
        </p:blipFill>
        <p:spPr bwMode="auto">
          <a:xfrm>
            <a:off x="0" y="1371600"/>
            <a:ext cx="9144000" cy="5334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2"/>
          <p:cNvSpPr txBox="1">
            <a:spLocks noChangeArrowheads="1"/>
          </p:cNvSpPr>
          <p:nvPr/>
        </p:nvSpPr>
        <p:spPr bwMode="auto">
          <a:xfrm>
            <a:off x="4572000" y="3048000"/>
            <a:ext cx="2362200" cy="3508375"/>
          </a:xfrm>
          <a:prstGeom prst="rect">
            <a:avLst/>
          </a:prstGeom>
          <a:noFill/>
          <a:ln w="9525">
            <a:noFill/>
            <a:miter lim="800000"/>
            <a:headEnd/>
            <a:tailEnd/>
          </a:ln>
        </p:spPr>
        <p:txBody>
          <a:bodyPr>
            <a:spAutoFit/>
          </a:bodyPr>
          <a:lstStyle/>
          <a:p>
            <a:pPr algn="ctr"/>
            <a:r>
              <a:rPr lang="en-US" sz="2800">
                <a:solidFill>
                  <a:schemeClr val="bg1"/>
                </a:solidFill>
                <a:latin typeface="Times New Roman" pitchFamily="18" charset="0"/>
              </a:rPr>
              <a:t>How many direct measurements/estimates of strongest winds and/or central pressure?</a:t>
            </a:r>
          </a:p>
        </p:txBody>
      </p:sp>
      <p:pic>
        <p:nvPicPr>
          <p:cNvPr id="152578" name="Picture 3"/>
          <p:cNvPicPr>
            <a:picLocks noChangeAspect="1" noChangeArrowheads="1"/>
          </p:cNvPicPr>
          <p:nvPr/>
        </p:nvPicPr>
        <p:blipFill>
          <a:blip r:embed="rId3"/>
          <a:srcRect/>
          <a:stretch>
            <a:fillRect/>
          </a:stretch>
        </p:blipFill>
        <p:spPr bwMode="auto">
          <a:xfrm>
            <a:off x="0" y="3429000"/>
            <a:ext cx="4495800" cy="4495800"/>
          </a:xfrm>
          <a:prstGeom prst="rect">
            <a:avLst/>
          </a:prstGeom>
          <a:noFill/>
          <a:ln w="9525">
            <a:noFill/>
            <a:miter lim="800000"/>
            <a:headEnd/>
            <a:tailEnd/>
          </a:ln>
        </p:spPr>
      </p:pic>
      <p:sp>
        <p:nvSpPr>
          <p:cNvPr id="152579" name="Text Box 4"/>
          <p:cNvSpPr txBox="1">
            <a:spLocks noChangeArrowheads="1"/>
          </p:cNvSpPr>
          <p:nvPr/>
        </p:nvSpPr>
        <p:spPr bwMode="auto">
          <a:xfrm>
            <a:off x="3276600" y="6338888"/>
            <a:ext cx="1149350" cy="519112"/>
          </a:xfrm>
          <a:prstGeom prst="rect">
            <a:avLst/>
          </a:prstGeom>
          <a:noFill/>
          <a:ln w="9525">
            <a:noFill/>
            <a:miter lim="800000"/>
            <a:headEnd/>
            <a:tailEnd/>
          </a:ln>
        </p:spPr>
        <p:txBody>
          <a:bodyPr wrap="none">
            <a:spAutoFit/>
          </a:bodyPr>
          <a:lstStyle/>
          <a:p>
            <a:pPr algn="ctr"/>
            <a:r>
              <a:rPr lang="en-US" sz="2800">
                <a:solidFill>
                  <a:schemeClr val="bg1"/>
                </a:solidFill>
                <a:latin typeface="Times New Roman" pitchFamily="18" charset="0"/>
              </a:rPr>
              <a:t>Wilma</a:t>
            </a:r>
          </a:p>
        </p:txBody>
      </p:sp>
      <p:pic>
        <p:nvPicPr>
          <p:cNvPr id="152580" name="Picture 5"/>
          <p:cNvPicPr>
            <a:picLocks noChangeAspect="1" noChangeArrowheads="1"/>
          </p:cNvPicPr>
          <p:nvPr/>
        </p:nvPicPr>
        <p:blipFill>
          <a:blip r:embed="rId4"/>
          <a:srcRect/>
          <a:stretch>
            <a:fillRect/>
          </a:stretch>
        </p:blipFill>
        <p:spPr bwMode="auto">
          <a:xfrm>
            <a:off x="6975475" y="917575"/>
            <a:ext cx="2168525" cy="5940425"/>
          </a:xfrm>
          <a:prstGeom prst="rect">
            <a:avLst/>
          </a:prstGeom>
          <a:noFill/>
          <a:ln w="9525">
            <a:noFill/>
            <a:miter lim="800000"/>
            <a:headEnd/>
            <a:tailEnd/>
          </a:ln>
        </p:spPr>
      </p:pic>
      <p:sp>
        <p:nvSpPr>
          <p:cNvPr id="152581" name="Text Box 6"/>
          <p:cNvSpPr txBox="1">
            <a:spLocks noChangeArrowheads="1"/>
          </p:cNvSpPr>
          <p:nvPr/>
        </p:nvSpPr>
        <p:spPr bwMode="auto">
          <a:xfrm>
            <a:off x="7924800" y="3962400"/>
            <a:ext cx="1073150" cy="946150"/>
          </a:xfrm>
          <a:prstGeom prst="rect">
            <a:avLst/>
          </a:prstGeom>
          <a:noFill/>
          <a:ln w="9525">
            <a:noFill/>
            <a:miter lim="800000"/>
            <a:headEnd/>
            <a:tailEnd/>
          </a:ln>
        </p:spPr>
        <p:txBody>
          <a:bodyPr>
            <a:spAutoFit/>
          </a:bodyPr>
          <a:lstStyle/>
          <a:p>
            <a:pPr algn="ctr"/>
            <a:r>
              <a:rPr lang="en-US" sz="2800">
                <a:latin typeface="Times New Roman" pitchFamily="18" charset="0"/>
              </a:rPr>
              <a:t>Carol 1954</a:t>
            </a:r>
          </a:p>
        </p:txBody>
      </p:sp>
      <p:sp>
        <p:nvSpPr>
          <p:cNvPr id="152582" name="Freeform 7"/>
          <p:cNvSpPr>
            <a:spLocks/>
          </p:cNvSpPr>
          <p:nvPr/>
        </p:nvSpPr>
        <p:spPr bwMode="auto">
          <a:xfrm>
            <a:off x="7239000" y="990600"/>
            <a:ext cx="1371600" cy="5486400"/>
          </a:xfrm>
          <a:custGeom>
            <a:avLst/>
            <a:gdLst>
              <a:gd name="T0" fmla="*/ 864 w 864"/>
              <a:gd name="T1" fmla="*/ 0 h 3456"/>
              <a:gd name="T2" fmla="*/ 768 w 864"/>
              <a:gd name="T3" fmla="*/ 384 h 3456"/>
              <a:gd name="T4" fmla="*/ 672 w 864"/>
              <a:gd name="T5" fmla="*/ 912 h 3456"/>
              <a:gd name="T6" fmla="*/ 432 w 864"/>
              <a:gd name="T7" fmla="*/ 1488 h 3456"/>
              <a:gd name="T8" fmla="*/ 240 w 864"/>
              <a:gd name="T9" fmla="*/ 1776 h 3456"/>
              <a:gd name="T10" fmla="*/ 48 w 864"/>
              <a:gd name="T11" fmla="*/ 2160 h 3456"/>
              <a:gd name="T12" fmla="*/ 0 w 864"/>
              <a:gd name="T13" fmla="*/ 2304 h 3456"/>
              <a:gd name="T14" fmla="*/ 48 w 864"/>
              <a:gd name="T15" fmla="*/ 2448 h 3456"/>
              <a:gd name="T16" fmla="*/ 192 w 864"/>
              <a:gd name="T17" fmla="*/ 2592 h 3456"/>
              <a:gd name="T18" fmla="*/ 240 w 864"/>
              <a:gd name="T19" fmla="*/ 2736 h 3456"/>
              <a:gd name="T20" fmla="*/ 192 w 864"/>
              <a:gd name="T21" fmla="*/ 2928 h 3456"/>
              <a:gd name="T22" fmla="*/ 336 w 864"/>
              <a:gd name="T23" fmla="*/ 3312 h 3456"/>
              <a:gd name="T24" fmla="*/ 432 w 864"/>
              <a:gd name="T25" fmla="*/ 3456 h 34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4"/>
              <a:gd name="T40" fmla="*/ 0 h 3456"/>
              <a:gd name="T41" fmla="*/ 864 w 864"/>
              <a:gd name="T42" fmla="*/ 3456 h 34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4" h="3456">
                <a:moveTo>
                  <a:pt x="864" y="0"/>
                </a:moveTo>
                <a:cubicBezTo>
                  <a:pt x="832" y="116"/>
                  <a:pt x="800" y="232"/>
                  <a:pt x="768" y="384"/>
                </a:cubicBezTo>
                <a:cubicBezTo>
                  <a:pt x="736" y="536"/>
                  <a:pt x="728" y="728"/>
                  <a:pt x="672" y="912"/>
                </a:cubicBezTo>
                <a:cubicBezTo>
                  <a:pt x="616" y="1096"/>
                  <a:pt x="504" y="1344"/>
                  <a:pt x="432" y="1488"/>
                </a:cubicBezTo>
                <a:cubicBezTo>
                  <a:pt x="360" y="1632"/>
                  <a:pt x="304" y="1664"/>
                  <a:pt x="240" y="1776"/>
                </a:cubicBezTo>
                <a:cubicBezTo>
                  <a:pt x="176" y="1888"/>
                  <a:pt x="88" y="2072"/>
                  <a:pt x="48" y="2160"/>
                </a:cubicBezTo>
                <a:cubicBezTo>
                  <a:pt x="8" y="2248"/>
                  <a:pt x="0" y="2256"/>
                  <a:pt x="0" y="2304"/>
                </a:cubicBezTo>
                <a:cubicBezTo>
                  <a:pt x="0" y="2352"/>
                  <a:pt x="16" y="2400"/>
                  <a:pt x="48" y="2448"/>
                </a:cubicBezTo>
                <a:cubicBezTo>
                  <a:pt x="80" y="2496"/>
                  <a:pt x="160" y="2544"/>
                  <a:pt x="192" y="2592"/>
                </a:cubicBezTo>
                <a:cubicBezTo>
                  <a:pt x="224" y="2640"/>
                  <a:pt x="240" y="2680"/>
                  <a:pt x="240" y="2736"/>
                </a:cubicBezTo>
                <a:cubicBezTo>
                  <a:pt x="240" y="2792"/>
                  <a:pt x="176" y="2832"/>
                  <a:pt x="192" y="2928"/>
                </a:cubicBezTo>
                <a:cubicBezTo>
                  <a:pt x="208" y="3024"/>
                  <a:pt x="296" y="3224"/>
                  <a:pt x="336" y="3312"/>
                </a:cubicBezTo>
                <a:cubicBezTo>
                  <a:pt x="376" y="3400"/>
                  <a:pt x="416" y="3432"/>
                  <a:pt x="432" y="3456"/>
                </a:cubicBezTo>
              </a:path>
            </a:pathLst>
          </a:custGeom>
          <a:noFill/>
          <a:ln w="44450">
            <a:solidFill>
              <a:srgbClr val="FF3300"/>
            </a:solidFill>
            <a:round/>
            <a:headEnd/>
            <a:tailEnd/>
          </a:ln>
        </p:spPr>
        <p:txBody>
          <a:bodyPr/>
          <a:lstStyle/>
          <a:p>
            <a:endParaRPr lang="en-US"/>
          </a:p>
        </p:txBody>
      </p:sp>
      <p:pic>
        <p:nvPicPr>
          <p:cNvPr id="152583" name="Picture 8"/>
          <p:cNvPicPr>
            <a:picLocks noChangeAspect="1" noChangeArrowheads="1"/>
          </p:cNvPicPr>
          <p:nvPr/>
        </p:nvPicPr>
        <p:blipFill>
          <a:blip r:embed="rId5"/>
          <a:srcRect/>
          <a:stretch>
            <a:fillRect/>
          </a:stretch>
        </p:blipFill>
        <p:spPr bwMode="auto">
          <a:xfrm>
            <a:off x="0" y="457200"/>
            <a:ext cx="6800850" cy="2527300"/>
          </a:xfrm>
          <a:prstGeom prst="rect">
            <a:avLst/>
          </a:prstGeom>
          <a:noFill/>
          <a:ln w="9525">
            <a:noFill/>
            <a:miter lim="800000"/>
            <a:headEnd/>
            <a:tailEnd/>
          </a:ln>
        </p:spPr>
      </p:pic>
      <p:sp>
        <p:nvSpPr>
          <p:cNvPr id="152584" name="Text Box 9"/>
          <p:cNvSpPr txBox="1">
            <a:spLocks noChangeArrowheads="1"/>
          </p:cNvSpPr>
          <p:nvPr/>
        </p:nvSpPr>
        <p:spPr bwMode="auto">
          <a:xfrm>
            <a:off x="152400" y="533400"/>
            <a:ext cx="2424113" cy="519113"/>
          </a:xfrm>
          <a:prstGeom prst="rect">
            <a:avLst/>
          </a:prstGeom>
          <a:noFill/>
          <a:ln w="9525">
            <a:noFill/>
            <a:miter lim="800000"/>
            <a:headEnd/>
            <a:tailEnd/>
          </a:ln>
        </p:spPr>
        <p:txBody>
          <a:bodyPr wrap="none">
            <a:spAutoFit/>
          </a:bodyPr>
          <a:lstStyle/>
          <a:p>
            <a:pPr algn="ctr"/>
            <a:r>
              <a:rPr lang="en-US" sz="2800">
                <a:latin typeface="Times New Roman" pitchFamily="18" charset="0"/>
              </a:rPr>
              <a:t>Galveston 1900</a:t>
            </a: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noChangeArrowheads="1"/>
          </p:cNvPicPr>
          <p:nvPr/>
        </p:nvPicPr>
        <p:blipFill>
          <a:blip r:embed="rId3">
            <a:lum bright="-18000" contrast="40000"/>
          </a:blip>
          <a:srcRect/>
          <a:stretch>
            <a:fillRect/>
          </a:stretch>
        </p:blipFill>
        <p:spPr bwMode="auto">
          <a:xfrm>
            <a:off x="0" y="0"/>
            <a:ext cx="9144000" cy="6858000"/>
          </a:xfrm>
          <a:prstGeom prst="rect">
            <a:avLst/>
          </a:prstGeom>
          <a:noFill/>
          <a:ln w="9525">
            <a:noFill/>
            <a:miter lim="800000"/>
            <a:headEnd/>
            <a:tailEnd/>
          </a:ln>
        </p:spPr>
      </p:pic>
      <p:sp>
        <p:nvSpPr>
          <p:cNvPr id="154626" name="Text Box 3"/>
          <p:cNvSpPr txBox="1">
            <a:spLocks noChangeArrowheads="1"/>
          </p:cNvSpPr>
          <p:nvPr/>
        </p:nvSpPr>
        <p:spPr bwMode="auto">
          <a:xfrm>
            <a:off x="6019800" y="228600"/>
            <a:ext cx="2895600" cy="946150"/>
          </a:xfrm>
          <a:prstGeom prst="rect">
            <a:avLst/>
          </a:prstGeom>
          <a:solidFill>
            <a:schemeClr val="bg1"/>
          </a:solidFill>
          <a:ln w="9525">
            <a:noFill/>
            <a:miter lim="800000"/>
            <a:headEnd/>
            <a:tailEnd/>
          </a:ln>
        </p:spPr>
        <p:txBody>
          <a:bodyPr>
            <a:spAutoFit/>
          </a:bodyPr>
          <a:lstStyle/>
          <a:p>
            <a:pPr algn="ctr"/>
            <a:r>
              <a:rPr lang="en-US" sz="2800">
                <a:latin typeface="Times New Roman" pitchFamily="18" charset="0"/>
              </a:rPr>
              <a:t>Wilma 2005 – Best Track Winds</a:t>
            </a:r>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 Box 2"/>
          <p:cNvSpPr txBox="1">
            <a:spLocks noChangeArrowheads="1"/>
          </p:cNvSpPr>
          <p:nvPr/>
        </p:nvSpPr>
        <p:spPr bwMode="auto">
          <a:xfrm>
            <a:off x="4572000" y="3048000"/>
            <a:ext cx="2362200" cy="3508375"/>
          </a:xfrm>
          <a:prstGeom prst="rect">
            <a:avLst/>
          </a:prstGeom>
          <a:noFill/>
          <a:ln w="9525">
            <a:noFill/>
            <a:miter lim="800000"/>
            <a:headEnd/>
            <a:tailEnd/>
          </a:ln>
        </p:spPr>
        <p:txBody>
          <a:bodyPr>
            <a:spAutoFit/>
          </a:bodyPr>
          <a:lstStyle/>
          <a:p>
            <a:pPr algn="ctr"/>
            <a:r>
              <a:rPr lang="en-US" sz="2800">
                <a:solidFill>
                  <a:schemeClr val="bg1"/>
                </a:solidFill>
                <a:latin typeface="Times New Roman" pitchFamily="18" charset="0"/>
              </a:rPr>
              <a:t>How many direct measurements/estimates of strongest winds and/or central pressure?</a:t>
            </a:r>
          </a:p>
        </p:txBody>
      </p:sp>
      <p:pic>
        <p:nvPicPr>
          <p:cNvPr id="156674" name="Picture 3"/>
          <p:cNvPicPr>
            <a:picLocks noChangeAspect="1" noChangeArrowheads="1"/>
          </p:cNvPicPr>
          <p:nvPr/>
        </p:nvPicPr>
        <p:blipFill>
          <a:blip r:embed="rId3"/>
          <a:srcRect/>
          <a:stretch>
            <a:fillRect/>
          </a:stretch>
        </p:blipFill>
        <p:spPr bwMode="auto">
          <a:xfrm>
            <a:off x="0" y="3429000"/>
            <a:ext cx="4495800" cy="4495800"/>
          </a:xfrm>
          <a:prstGeom prst="rect">
            <a:avLst/>
          </a:prstGeom>
          <a:noFill/>
          <a:ln w="9525">
            <a:noFill/>
            <a:miter lim="800000"/>
            <a:headEnd/>
            <a:tailEnd/>
          </a:ln>
        </p:spPr>
      </p:pic>
      <p:sp>
        <p:nvSpPr>
          <p:cNvPr id="156675" name="Text Box 4"/>
          <p:cNvSpPr txBox="1">
            <a:spLocks noChangeArrowheads="1"/>
          </p:cNvSpPr>
          <p:nvPr/>
        </p:nvSpPr>
        <p:spPr bwMode="auto">
          <a:xfrm>
            <a:off x="2335213" y="6276975"/>
            <a:ext cx="1966912" cy="579438"/>
          </a:xfrm>
          <a:prstGeom prst="rect">
            <a:avLst/>
          </a:prstGeom>
          <a:noFill/>
          <a:ln w="9525">
            <a:noFill/>
            <a:miter lim="800000"/>
            <a:headEnd/>
            <a:tailEnd/>
          </a:ln>
        </p:spPr>
        <p:txBody>
          <a:bodyPr wrap="none">
            <a:spAutoFit/>
          </a:bodyPr>
          <a:lstStyle/>
          <a:p>
            <a:pPr algn="ctr"/>
            <a:r>
              <a:rPr lang="en-US" sz="2800">
                <a:solidFill>
                  <a:schemeClr val="bg1"/>
                </a:solidFill>
                <a:latin typeface="Times New Roman" pitchFamily="18" charset="0"/>
              </a:rPr>
              <a:t>Wilma -</a:t>
            </a:r>
            <a:r>
              <a:rPr lang="en-US" sz="3200">
                <a:solidFill>
                  <a:srgbClr val="FF3300"/>
                </a:solidFill>
                <a:latin typeface="Times New Roman" pitchFamily="18" charset="0"/>
              </a:rPr>
              <a:t>280</a:t>
            </a:r>
          </a:p>
        </p:txBody>
      </p:sp>
      <p:pic>
        <p:nvPicPr>
          <p:cNvPr id="156676" name="Picture 5"/>
          <p:cNvPicPr>
            <a:picLocks noChangeAspect="1" noChangeArrowheads="1"/>
          </p:cNvPicPr>
          <p:nvPr/>
        </p:nvPicPr>
        <p:blipFill>
          <a:blip r:embed="rId4"/>
          <a:srcRect/>
          <a:stretch>
            <a:fillRect/>
          </a:stretch>
        </p:blipFill>
        <p:spPr bwMode="auto">
          <a:xfrm>
            <a:off x="6975475" y="917575"/>
            <a:ext cx="2168525" cy="5940425"/>
          </a:xfrm>
          <a:prstGeom prst="rect">
            <a:avLst/>
          </a:prstGeom>
          <a:noFill/>
          <a:ln w="9525">
            <a:noFill/>
            <a:miter lim="800000"/>
            <a:headEnd/>
            <a:tailEnd/>
          </a:ln>
        </p:spPr>
      </p:pic>
      <p:sp>
        <p:nvSpPr>
          <p:cNvPr id="156677" name="Text Box 6"/>
          <p:cNvSpPr txBox="1">
            <a:spLocks noChangeArrowheads="1"/>
          </p:cNvSpPr>
          <p:nvPr/>
        </p:nvSpPr>
        <p:spPr bwMode="auto">
          <a:xfrm>
            <a:off x="7924800" y="4038600"/>
            <a:ext cx="1073150" cy="1433513"/>
          </a:xfrm>
          <a:prstGeom prst="rect">
            <a:avLst/>
          </a:prstGeom>
          <a:noFill/>
          <a:ln w="9525">
            <a:noFill/>
            <a:miter lim="800000"/>
            <a:headEnd/>
            <a:tailEnd/>
          </a:ln>
        </p:spPr>
        <p:txBody>
          <a:bodyPr>
            <a:spAutoFit/>
          </a:bodyPr>
          <a:lstStyle/>
          <a:p>
            <a:pPr algn="ctr"/>
            <a:r>
              <a:rPr lang="en-US" sz="2800">
                <a:latin typeface="Times New Roman" pitchFamily="18" charset="0"/>
              </a:rPr>
              <a:t>Carol 1954 - </a:t>
            </a:r>
            <a:r>
              <a:rPr lang="en-US" sz="3200">
                <a:solidFill>
                  <a:srgbClr val="FF3300"/>
                </a:solidFill>
                <a:latin typeface="Times New Roman" pitchFamily="18" charset="0"/>
              </a:rPr>
              <a:t>7</a:t>
            </a:r>
          </a:p>
        </p:txBody>
      </p:sp>
      <p:sp>
        <p:nvSpPr>
          <p:cNvPr id="156678" name="Freeform 7"/>
          <p:cNvSpPr>
            <a:spLocks/>
          </p:cNvSpPr>
          <p:nvPr/>
        </p:nvSpPr>
        <p:spPr bwMode="auto">
          <a:xfrm>
            <a:off x="7239000" y="990600"/>
            <a:ext cx="1371600" cy="5486400"/>
          </a:xfrm>
          <a:custGeom>
            <a:avLst/>
            <a:gdLst>
              <a:gd name="T0" fmla="*/ 864 w 864"/>
              <a:gd name="T1" fmla="*/ 0 h 3456"/>
              <a:gd name="T2" fmla="*/ 768 w 864"/>
              <a:gd name="T3" fmla="*/ 384 h 3456"/>
              <a:gd name="T4" fmla="*/ 672 w 864"/>
              <a:gd name="T5" fmla="*/ 912 h 3456"/>
              <a:gd name="T6" fmla="*/ 432 w 864"/>
              <a:gd name="T7" fmla="*/ 1488 h 3456"/>
              <a:gd name="T8" fmla="*/ 240 w 864"/>
              <a:gd name="T9" fmla="*/ 1776 h 3456"/>
              <a:gd name="T10" fmla="*/ 48 w 864"/>
              <a:gd name="T11" fmla="*/ 2160 h 3456"/>
              <a:gd name="T12" fmla="*/ 0 w 864"/>
              <a:gd name="T13" fmla="*/ 2304 h 3456"/>
              <a:gd name="T14" fmla="*/ 48 w 864"/>
              <a:gd name="T15" fmla="*/ 2448 h 3456"/>
              <a:gd name="T16" fmla="*/ 192 w 864"/>
              <a:gd name="T17" fmla="*/ 2592 h 3456"/>
              <a:gd name="T18" fmla="*/ 240 w 864"/>
              <a:gd name="T19" fmla="*/ 2736 h 3456"/>
              <a:gd name="T20" fmla="*/ 192 w 864"/>
              <a:gd name="T21" fmla="*/ 2928 h 3456"/>
              <a:gd name="T22" fmla="*/ 336 w 864"/>
              <a:gd name="T23" fmla="*/ 3312 h 3456"/>
              <a:gd name="T24" fmla="*/ 432 w 864"/>
              <a:gd name="T25" fmla="*/ 3456 h 34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4"/>
              <a:gd name="T40" fmla="*/ 0 h 3456"/>
              <a:gd name="T41" fmla="*/ 864 w 864"/>
              <a:gd name="T42" fmla="*/ 3456 h 34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4" h="3456">
                <a:moveTo>
                  <a:pt x="864" y="0"/>
                </a:moveTo>
                <a:cubicBezTo>
                  <a:pt x="832" y="116"/>
                  <a:pt x="800" y="232"/>
                  <a:pt x="768" y="384"/>
                </a:cubicBezTo>
                <a:cubicBezTo>
                  <a:pt x="736" y="536"/>
                  <a:pt x="728" y="728"/>
                  <a:pt x="672" y="912"/>
                </a:cubicBezTo>
                <a:cubicBezTo>
                  <a:pt x="616" y="1096"/>
                  <a:pt x="504" y="1344"/>
                  <a:pt x="432" y="1488"/>
                </a:cubicBezTo>
                <a:cubicBezTo>
                  <a:pt x="360" y="1632"/>
                  <a:pt x="304" y="1664"/>
                  <a:pt x="240" y="1776"/>
                </a:cubicBezTo>
                <a:cubicBezTo>
                  <a:pt x="176" y="1888"/>
                  <a:pt x="88" y="2072"/>
                  <a:pt x="48" y="2160"/>
                </a:cubicBezTo>
                <a:cubicBezTo>
                  <a:pt x="8" y="2248"/>
                  <a:pt x="0" y="2256"/>
                  <a:pt x="0" y="2304"/>
                </a:cubicBezTo>
                <a:cubicBezTo>
                  <a:pt x="0" y="2352"/>
                  <a:pt x="16" y="2400"/>
                  <a:pt x="48" y="2448"/>
                </a:cubicBezTo>
                <a:cubicBezTo>
                  <a:pt x="80" y="2496"/>
                  <a:pt x="160" y="2544"/>
                  <a:pt x="192" y="2592"/>
                </a:cubicBezTo>
                <a:cubicBezTo>
                  <a:pt x="224" y="2640"/>
                  <a:pt x="240" y="2680"/>
                  <a:pt x="240" y="2736"/>
                </a:cubicBezTo>
                <a:cubicBezTo>
                  <a:pt x="240" y="2792"/>
                  <a:pt x="176" y="2832"/>
                  <a:pt x="192" y="2928"/>
                </a:cubicBezTo>
                <a:cubicBezTo>
                  <a:pt x="208" y="3024"/>
                  <a:pt x="296" y="3224"/>
                  <a:pt x="336" y="3312"/>
                </a:cubicBezTo>
                <a:cubicBezTo>
                  <a:pt x="376" y="3400"/>
                  <a:pt x="416" y="3432"/>
                  <a:pt x="432" y="3456"/>
                </a:cubicBezTo>
              </a:path>
            </a:pathLst>
          </a:custGeom>
          <a:noFill/>
          <a:ln w="44450">
            <a:solidFill>
              <a:srgbClr val="FF3300"/>
            </a:solidFill>
            <a:round/>
            <a:headEnd/>
            <a:tailEnd/>
          </a:ln>
        </p:spPr>
        <p:txBody>
          <a:bodyPr/>
          <a:lstStyle/>
          <a:p>
            <a:endParaRPr lang="en-US"/>
          </a:p>
        </p:txBody>
      </p:sp>
      <p:pic>
        <p:nvPicPr>
          <p:cNvPr id="156679" name="Picture 8"/>
          <p:cNvPicPr>
            <a:picLocks noChangeAspect="1" noChangeArrowheads="1"/>
          </p:cNvPicPr>
          <p:nvPr/>
        </p:nvPicPr>
        <p:blipFill>
          <a:blip r:embed="rId5"/>
          <a:srcRect/>
          <a:stretch>
            <a:fillRect/>
          </a:stretch>
        </p:blipFill>
        <p:spPr bwMode="auto">
          <a:xfrm>
            <a:off x="0" y="457200"/>
            <a:ext cx="6800850" cy="2527300"/>
          </a:xfrm>
          <a:prstGeom prst="rect">
            <a:avLst/>
          </a:prstGeom>
          <a:noFill/>
          <a:ln w="9525">
            <a:noFill/>
            <a:miter lim="800000"/>
            <a:headEnd/>
            <a:tailEnd/>
          </a:ln>
        </p:spPr>
      </p:pic>
      <p:sp>
        <p:nvSpPr>
          <p:cNvPr id="156680" name="Text Box 9"/>
          <p:cNvSpPr txBox="1">
            <a:spLocks noChangeArrowheads="1"/>
          </p:cNvSpPr>
          <p:nvPr/>
        </p:nvSpPr>
        <p:spPr bwMode="auto">
          <a:xfrm>
            <a:off x="139700" y="485775"/>
            <a:ext cx="2924175" cy="579438"/>
          </a:xfrm>
          <a:prstGeom prst="rect">
            <a:avLst/>
          </a:prstGeom>
          <a:noFill/>
          <a:ln w="9525">
            <a:noFill/>
            <a:miter lim="800000"/>
            <a:headEnd/>
            <a:tailEnd/>
          </a:ln>
        </p:spPr>
        <p:txBody>
          <a:bodyPr wrap="none">
            <a:spAutoFit/>
          </a:bodyPr>
          <a:lstStyle/>
          <a:p>
            <a:pPr algn="ctr"/>
            <a:r>
              <a:rPr lang="en-US" sz="2800">
                <a:latin typeface="Times New Roman" pitchFamily="18" charset="0"/>
              </a:rPr>
              <a:t>Galveston 1900 - </a:t>
            </a:r>
            <a:r>
              <a:rPr lang="en-US" sz="3200">
                <a:solidFill>
                  <a:srgbClr val="FF3300"/>
                </a:solidFill>
                <a:latin typeface="Times New Roman" pitchFamily="18" charset="0"/>
              </a:rPr>
              <a:t>1</a:t>
            </a: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2"/>
          <p:cNvSpPr txBox="1">
            <a:spLocks noChangeArrowheads="1"/>
          </p:cNvSpPr>
          <p:nvPr/>
        </p:nvSpPr>
        <p:spPr bwMode="auto">
          <a:xfrm>
            <a:off x="1089025" y="203200"/>
            <a:ext cx="7243763" cy="822325"/>
          </a:xfrm>
          <a:prstGeom prst="rect">
            <a:avLst/>
          </a:prstGeom>
          <a:noFill/>
          <a:ln w="9525">
            <a:noFill/>
            <a:miter lim="800000"/>
            <a:headEnd/>
            <a:tailEnd/>
          </a:ln>
        </p:spPr>
        <p:txBody>
          <a:bodyPr wrap="none">
            <a:spAutoFit/>
          </a:bodyPr>
          <a:lstStyle/>
          <a:p>
            <a:pPr algn="ctr"/>
            <a:r>
              <a:rPr lang="en-US">
                <a:solidFill>
                  <a:schemeClr val="bg1"/>
                </a:solidFill>
                <a:latin typeface="Times New Roman" pitchFamily="18" charset="0"/>
              </a:rPr>
              <a:t>Global Warming and Hurricane Winds:</a:t>
            </a:r>
          </a:p>
          <a:p>
            <a:pPr algn="ctr"/>
            <a:r>
              <a:rPr lang="en-US">
                <a:solidFill>
                  <a:schemeClr val="bg1"/>
                </a:solidFill>
                <a:latin typeface="Times New Roman" pitchFamily="18" charset="0"/>
              </a:rPr>
              <a:t>Theory and Modeling Work Suggest ~1% Increase Today</a:t>
            </a:r>
          </a:p>
        </p:txBody>
      </p:sp>
      <p:pic>
        <p:nvPicPr>
          <p:cNvPr id="32770" name="Picture 3"/>
          <p:cNvPicPr>
            <a:picLocks noChangeAspect="1" noChangeArrowheads="1"/>
          </p:cNvPicPr>
          <p:nvPr/>
        </p:nvPicPr>
        <p:blipFill>
          <a:blip r:embed="rId3"/>
          <a:srcRect/>
          <a:stretch>
            <a:fillRect/>
          </a:stretch>
        </p:blipFill>
        <p:spPr bwMode="auto">
          <a:xfrm>
            <a:off x="838200" y="1143000"/>
            <a:ext cx="7620000" cy="5715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p:nvPr>
        </p:nvSpPr>
        <p:spPr/>
        <p:txBody>
          <a:bodyPr/>
          <a:lstStyle/>
          <a:p>
            <a:endParaRPr lang="en-US" smtClean="0"/>
          </a:p>
        </p:txBody>
      </p:sp>
      <p:pic>
        <p:nvPicPr>
          <p:cNvPr id="15872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58723" name="Text Box 9"/>
          <p:cNvSpPr txBox="1">
            <a:spLocks noChangeArrowheads="1"/>
          </p:cNvSpPr>
          <p:nvPr/>
        </p:nvSpPr>
        <p:spPr bwMode="auto">
          <a:xfrm>
            <a:off x="6172200" y="1752600"/>
            <a:ext cx="2971800" cy="2246313"/>
          </a:xfrm>
          <a:prstGeom prst="rect">
            <a:avLst/>
          </a:prstGeom>
          <a:solidFill>
            <a:schemeClr val="bg1"/>
          </a:solidFill>
          <a:ln w="25400">
            <a:solidFill>
              <a:schemeClr val="tx1"/>
            </a:solidFill>
            <a:miter lim="800000"/>
            <a:headEnd/>
            <a:tailEnd/>
          </a:ln>
        </p:spPr>
        <p:txBody>
          <a:bodyPr>
            <a:spAutoFit/>
          </a:bodyPr>
          <a:lstStyle/>
          <a:p>
            <a:pPr algn="ctr"/>
            <a:r>
              <a:rPr lang="en-US" sz="2800">
                <a:latin typeface="Times New Roman" pitchFamily="18" charset="0"/>
              </a:rPr>
              <a:t>1940s  – </a:t>
            </a:r>
          </a:p>
          <a:p>
            <a:pPr algn="ctr"/>
            <a:r>
              <a:rPr lang="en-US" sz="2800">
                <a:latin typeface="Times New Roman" pitchFamily="18" charset="0"/>
              </a:rPr>
              <a:t>Extremely Busy Decade for U.S. Landfalling Major Hurricanes</a:t>
            </a:r>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p:cNvPicPr>
            <a:picLocks noChangeAspect="1" noChangeArrowheads="1"/>
          </p:cNvPicPr>
          <p:nvPr/>
        </p:nvPicPr>
        <p:blipFill>
          <a:blip r:embed="rId3"/>
          <a:srcRect/>
          <a:stretch>
            <a:fillRect/>
          </a:stretch>
        </p:blipFill>
        <p:spPr bwMode="auto">
          <a:xfrm>
            <a:off x="0" y="1066800"/>
            <a:ext cx="9172575" cy="5791200"/>
          </a:xfrm>
          <a:prstGeom prst="rect">
            <a:avLst/>
          </a:prstGeom>
          <a:noFill/>
          <a:ln w="9525">
            <a:noFill/>
            <a:miter lim="800000"/>
            <a:headEnd/>
            <a:tailEnd/>
          </a:ln>
        </p:spPr>
      </p:pic>
      <p:sp>
        <p:nvSpPr>
          <p:cNvPr id="160770" name="Text Box 4"/>
          <p:cNvSpPr txBox="1">
            <a:spLocks noChangeArrowheads="1"/>
          </p:cNvSpPr>
          <p:nvPr/>
        </p:nvSpPr>
        <p:spPr bwMode="auto">
          <a:xfrm>
            <a:off x="609600" y="228600"/>
            <a:ext cx="8096250" cy="523875"/>
          </a:xfrm>
          <a:prstGeom prst="rect">
            <a:avLst/>
          </a:prstGeom>
          <a:solidFill>
            <a:schemeClr val="bg1"/>
          </a:solidFill>
          <a:ln w="9525">
            <a:noFill/>
            <a:miter lim="800000"/>
            <a:headEnd/>
            <a:tailEnd/>
          </a:ln>
        </p:spPr>
        <p:txBody>
          <a:bodyPr wrap="none">
            <a:spAutoFit/>
          </a:bodyPr>
          <a:lstStyle/>
          <a:p>
            <a:pPr algn="ctr"/>
            <a:r>
              <a:rPr lang="en-US" sz="2800">
                <a:latin typeface="Times New Roman" pitchFamily="18" charset="0"/>
              </a:rPr>
              <a:t>Ten Most Recent Atlantic Basin Category 5 Hurricanes</a:t>
            </a:r>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Object 2"/>
          <p:cNvGraphicFramePr>
            <a:graphicFrameLocks noChangeAspect="1"/>
          </p:cNvGraphicFramePr>
          <p:nvPr/>
        </p:nvGraphicFramePr>
        <p:xfrm>
          <a:off x="-609600" y="-533400"/>
          <a:ext cx="10515600" cy="8382000"/>
        </p:xfrm>
        <a:graphic>
          <a:graphicData uri="http://schemas.openxmlformats.org/presentationml/2006/ole">
            <mc:AlternateContent xmlns:mc="http://schemas.openxmlformats.org/markup-compatibility/2006">
              <mc:Choice xmlns:v="urn:schemas-microsoft-com:vml" Requires="v">
                <p:oleObj spid="_x0000_s49161" name="Acrobat Document" r:id="rId4" imgW="8910000" imgH="6885000" progId="AcroExch.Document.7">
                  <p:embed/>
                </p:oleObj>
              </mc:Choice>
              <mc:Fallback>
                <p:oleObj name="Acrobat Document" r:id="rId4" imgW="8910000" imgH="6885000" progId="AcroExch.Document.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533400"/>
                        <a:ext cx="10515600" cy="838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85800" y="1371600"/>
          <a:ext cx="7620000" cy="5212080"/>
        </p:xfrm>
        <a:graphic>
          <a:graphicData uri="http://schemas.openxmlformats.org/drawingml/2006/table">
            <a:tbl>
              <a:tblPr firstRow="1" bandRow="1">
                <a:tableStyleId>{5C22544A-7EE6-4342-B048-85BDC9FD1C3A}</a:tableStyleId>
              </a:tblPr>
              <a:tblGrid>
                <a:gridCol w="2057400"/>
                <a:gridCol w="838200"/>
                <a:gridCol w="1143000"/>
                <a:gridCol w="1524000"/>
                <a:gridCol w="1066800"/>
                <a:gridCol w="990600"/>
              </a:tblGrid>
              <a:tr h="862023">
                <a:tc>
                  <a:txBody>
                    <a:bodyPr/>
                    <a:lstStyle/>
                    <a:p>
                      <a:r>
                        <a:rPr lang="en-US" dirty="0" smtClean="0"/>
                        <a:t>Recent Category 5 Hurricane</a:t>
                      </a:r>
                    </a:p>
                  </a:txBody>
                  <a:tcPr/>
                </a:tc>
                <a:tc>
                  <a:txBody>
                    <a:bodyPr/>
                    <a:lstStyle/>
                    <a:p>
                      <a:pPr algn="ctr"/>
                      <a:r>
                        <a:rPr lang="en-US" dirty="0" smtClean="0"/>
                        <a:t>Best Track Peak (</a:t>
                      </a:r>
                      <a:r>
                        <a:rPr lang="en-US" dirty="0" err="1" smtClean="0"/>
                        <a:t>kt</a:t>
                      </a:r>
                      <a:r>
                        <a:rPr lang="en-US" dirty="0" smtClean="0"/>
                        <a:t>)</a:t>
                      </a:r>
                      <a:endParaRPr lang="en-US" dirty="0"/>
                    </a:p>
                  </a:txBody>
                  <a:tcPr/>
                </a:tc>
                <a:tc>
                  <a:txBody>
                    <a:bodyPr/>
                    <a:lstStyle/>
                    <a:p>
                      <a:pPr algn="ctr"/>
                      <a:r>
                        <a:rPr lang="en-US" dirty="0" smtClean="0"/>
                        <a:t>Duration as Cat 5 (days)</a:t>
                      </a:r>
                      <a:endParaRPr lang="en-US" dirty="0"/>
                    </a:p>
                  </a:txBody>
                  <a:tcPr/>
                </a:tc>
                <a:tc>
                  <a:txBody>
                    <a:bodyPr/>
                    <a:lstStyle/>
                    <a:p>
                      <a:pPr algn="ctr"/>
                      <a:r>
                        <a:rPr lang="en-US" baseline="0" dirty="0" smtClean="0"/>
                        <a:t>1940s Peak (</a:t>
                      </a:r>
                      <a:r>
                        <a:rPr lang="en-US" baseline="0" dirty="0" err="1" smtClean="0"/>
                        <a:t>kt</a:t>
                      </a:r>
                      <a:r>
                        <a:rPr lang="en-US" baseline="0" dirty="0" smtClean="0"/>
                        <a:t>)</a:t>
                      </a:r>
                      <a:endParaRPr lang="en-US" dirty="0"/>
                    </a:p>
                  </a:txBody>
                  <a:tcPr/>
                </a:tc>
                <a:tc>
                  <a:txBody>
                    <a:bodyPr/>
                    <a:lstStyle/>
                    <a:p>
                      <a:pPr algn="ctr"/>
                      <a:r>
                        <a:rPr lang="en-US" dirty="0" smtClean="0"/>
                        <a:t>Best Track </a:t>
                      </a:r>
                      <a:r>
                        <a:rPr lang="en-US" baseline="0" dirty="0" smtClean="0"/>
                        <a:t> ACE</a:t>
                      </a:r>
                      <a:endParaRPr lang="en-US" dirty="0" smtClean="0"/>
                    </a:p>
                    <a:p>
                      <a:pPr algn="ctr"/>
                      <a:r>
                        <a:rPr lang="en-US" dirty="0" smtClean="0"/>
                        <a:t>(10</a:t>
                      </a:r>
                      <a:r>
                        <a:rPr lang="en-US" baseline="30000" dirty="0" smtClean="0"/>
                        <a:t>4 </a:t>
                      </a:r>
                      <a:r>
                        <a:rPr lang="en-US" dirty="0" smtClean="0"/>
                        <a:t>kt</a:t>
                      </a:r>
                      <a:r>
                        <a:rPr lang="en-US" baseline="30000" dirty="0" smtClean="0"/>
                        <a:t>2</a:t>
                      </a:r>
                      <a:r>
                        <a:rPr lang="en-US" dirty="0" smtClean="0"/>
                        <a:t>)</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1940s ACE (10</a:t>
                      </a:r>
                      <a:r>
                        <a:rPr lang="en-US" baseline="30000" dirty="0" smtClean="0"/>
                        <a:t>4 </a:t>
                      </a:r>
                      <a:r>
                        <a:rPr lang="en-US" dirty="0" smtClean="0"/>
                        <a:t>kt</a:t>
                      </a:r>
                      <a:r>
                        <a:rPr lang="en-US" baseline="30000" dirty="0" smtClean="0"/>
                        <a:t>2</a:t>
                      </a:r>
                      <a:r>
                        <a:rPr lang="en-US" dirty="0" smtClean="0"/>
                        <a:t>)</a:t>
                      </a:r>
                      <a:r>
                        <a:rPr lang="en-US" baseline="0" dirty="0" smtClean="0"/>
                        <a:t> </a:t>
                      </a:r>
                      <a:endParaRPr lang="en-US" dirty="0"/>
                    </a:p>
                  </a:txBody>
                  <a:tcPr/>
                </a:tc>
              </a:tr>
              <a:tr h="268922">
                <a:tc>
                  <a:txBody>
                    <a:bodyPr/>
                    <a:lstStyle/>
                    <a:p>
                      <a:r>
                        <a:rPr lang="en-US" dirty="0" smtClean="0"/>
                        <a:t>Andrew</a:t>
                      </a:r>
                      <a:r>
                        <a:rPr lang="en-US" baseline="0" dirty="0" smtClean="0"/>
                        <a:t> - 1992</a:t>
                      </a:r>
                      <a:endParaRPr lang="en-US" dirty="0"/>
                    </a:p>
                  </a:txBody>
                  <a:tcPr/>
                </a:tc>
                <a:tc>
                  <a:txBody>
                    <a:bodyPr/>
                    <a:lstStyle/>
                    <a:p>
                      <a:pPr algn="ctr"/>
                      <a:r>
                        <a:rPr lang="en-US" dirty="0" smtClean="0"/>
                        <a:t>150</a:t>
                      </a:r>
                      <a:endParaRPr lang="en-US" dirty="0"/>
                    </a:p>
                  </a:txBody>
                  <a:tcPr/>
                </a:tc>
                <a:tc>
                  <a:txBody>
                    <a:bodyPr/>
                    <a:lstStyle/>
                    <a:p>
                      <a:pPr algn="ctr"/>
                      <a:r>
                        <a:rPr lang="en-US" dirty="0" smtClean="0"/>
                        <a:t>0.62</a:t>
                      </a:r>
                      <a:endParaRPr lang="en-US" dirty="0"/>
                    </a:p>
                  </a:txBody>
                  <a:tcPr/>
                </a:tc>
                <a:tc>
                  <a:txBody>
                    <a:bodyPr/>
                    <a:lstStyle/>
                    <a:p>
                      <a:pPr algn="ctr"/>
                      <a:r>
                        <a:rPr lang="en-US" dirty="0" smtClean="0"/>
                        <a:t>145 – Cat</a:t>
                      </a:r>
                      <a:r>
                        <a:rPr lang="en-US" baseline="0" dirty="0" smtClean="0"/>
                        <a:t> 5</a:t>
                      </a:r>
                      <a:endParaRPr lang="en-US" dirty="0"/>
                    </a:p>
                  </a:txBody>
                  <a:tcPr/>
                </a:tc>
                <a:tc>
                  <a:txBody>
                    <a:bodyPr/>
                    <a:lstStyle/>
                    <a:p>
                      <a:pPr algn="ctr"/>
                      <a:r>
                        <a:rPr lang="en-US" dirty="0" smtClean="0"/>
                        <a:t>28</a:t>
                      </a:r>
                      <a:endParaRPr lang="en-US" dirty="0"/>
                    </a:p>
                  </a:txBody>
                  <a:tcPr/>
                </a:tc>
                <a:tc>
                  <a:txBody>
                    <a:bodyPr/>
                    <a:lstStyle/>
                    <a:p>
                      <a:pPr algn="ctr"/>
                      <a:r>
                        <a:rPr lang="en-US" dirty="0" smtClean="0"/>
                        <a:t>25</a:t>
                      </a:r>
                      <a:endParaRPr lang="en-US" dirty="0"/>
                    </a:p>
                  </a:txBody>
                  <a:tcPr/>
                </a:tc>
              </a:tr>
              <a:tr h="268922">
                <a:tc>
                  <a:txBody>
                    <a:bodyPr/>
                    <a:lstStyle/>
                    <a:p>
                      <a:r>
                        <a:rPr lang="en-US" dirty="0" smtClean="0"/>
                        <a:t>Mitch – 1998</a:t>
                      </a:r>
                      <a:endParaRPr lang="en-US" dirty="0"/>
                    </a:p>
                  </a:txBody>
                  <a:tcPr/>
                </a:tc>
                <a:tc>
                  <a:txBody>
                    <a:bodyPr/>
                    <a:lstStyle/>
                    <a:p>
                      <a:pPr algn="ctr"/>
                      <a:r>
                        <a:rPr lang="en-US" dirty="0" smtClean="0"/>
                        <a:t>155</a:t>
                      </a:r>
                      <a:endParaRPr lang="en-US" dirty="0"/>
                    </a:p>
                  </a:txBody>
                  <a:tcPr/>
                </a:tc>
                <a:tc>
                  <a:txBody>
                    <a:bodyPr/>
                    <a:lstStyle/>
                    <a:p>
                      <a:pPr algn="ctr"/>
                      <a:r>
                        <a:rPr lang="en-US" dirty="0" smtClean="0"/>
                        <a:t>1.75</a:t>
                      </a:r>
                      <a:endParaRPr lang="en-US" dirty="0"/>
                    </a:p>
                  </a:txBody>
                  <a:tcPr/>
                </a:tc>
                <a:tc>
                  <a:txBody>
                    <a:bodyPr/>
                    <a:lstStyle/>
                    <a:p>
                      <a:pPr algn="ctr"/>
                      <a:r>
                        <a:rPr lang="en-US" dirty="0" smtClean="0"/>
                        <a:t>140 – Cat 5</a:t>
                      </a:r>
                      <a:endParaRPr lang="en-US" dirty="0"/>
                    </a:p>
                  </a:txBody>
                  <a:tcPr/>
                </a:tc>
                <a:tc>
                  <a:txBody>
                    <a:bodyPr/>
                    <a:lstStyle/>
                    <a:p>
                      <a:pPr algn="ctr"/>
                      <a:r>
                        <a:rPr lang="en-US" dirty="0" smtClean="0"/>
                        <a:t>36</a:t>
                      </a:r>
                      <a:endParaRPr lang="en-US" dirty="0"/>
                    </a:p>
                  </a:txBody>
                  <a:tcPr/>
                </a:tc>
                <a:tc>
                  <a:txBody>
                    <a:bodyPr/>
                    <a:lstStyle/>
                    <a:p>
                      <a:pPr algn="ctr"/>
                      <a:r>
                        <a:rPr lang="en-US" dirty="0" smtClean="0"/>
                        <a:t>34</a:t>
                      </a:r>
                      <a:endParaRPr lang="en-US" dirty="0"/>
                    </a:p>
                  </a:txBody>
                  <a:tcPr/>
                </a:tc>
              </a:tr>
              <a:tr h="268922">
                <a:tc>
                  <a:txBody>
                    <a:bodyPr/>
                    <a:lstStyle/>
                    <a:p>
                      <a:r>
                        <a:rPr lang="en-US" dirty="0" smtClean="0"/>
                        <a:t>Isabel –</a:t>
                      </a:r>
                      <a:r>
                        <a:rPr lang="en-US" baseline="0" dirty="0" smtClean="0"/>
                        <a:t> 2003</a:t>
                      </a:r>
                      <a:endParaRPr lang="en-US" dirty="0"/>
                    </a:p>
                  </a:txBody>
                  <a:tcPr/>
                </a:tc>
                <a:tc>
                  <a:txBody>
                    <a:bodyPr/>
                    <a:lstStyle/>
                    <a:p>
                      <a:pPr algn="ctr"/>
                      <a:r>
                        <a:rPr lang="en-US" dirty="0" smtClean="0"/>
                        <a:t>145</a:t>
                      </a:r>
                      <a:endParaRPr lang="en-US" dirty="0"/>
                    </a:p>
                  </a:txBody>
                  <a:tcPr/>
                </a:tc>
                <a:tc>
                  <a:txBody>
                    <a:bodyPr/>
                    <a:lstStyle/>
                    <a:p>
                      <a:pPr algn="ctr"/>
                      <a:r>
                        <a:rPr lang="en-US" dirty="0" smtClean="0"/>
                        <a:t>1.75</a:t>
                      </a:r>
                      <a:endParaRPr lang="en-US" dirty="0"/>
                    </a:p>
                  </a:txBody>
                  <a:tcPr/>
                </a:tc>
                <a:tc>
                  <a:txBody>
                    <a:bodyPr/>
                    <a:lstStyle/>
                    <a:p>
                      <a:pPr algn="ctr"/>
                      <a:r>
                        <a:rPr lang="en-US" dirty="0" smtClean="0"/>
                        <a:t>115 – Cat 4</a:t>
                      </a:r>
                      <a:endParaRPr lang="en-US" dirty="0"/>
                    </a:p>
                  </a:txBody>
                  <a:tcPr/>
                </a:tc>
                <a:tc>
                  <a:txBody>
                    <a:bodyPr/>
                    <a:lstStyle/>
                    <a:p>
                      <a:pPr algn="ctr"/>
                      <a:r>
                        <a:rPr lang="en-US" dirty="0" smtClean="0"/>
                        <a:t>63</a:t>
                      </a:r>
                      <a:endParaRPr lang="en-US" dirty="0"/>
                    </a:p>
                  </a:txBody>
                  <a:tcPr/>
                </a:tc>
                <a:tc>
                  <a:txBody>
                    <a:bodyPr/>
                    <a:lstStyle/>
                    <a:p>
                      <a:pPr algn="ctr"/>
                      <a:r>
                        <a:rPr lang="en-US" dirty="0" smtClean="0"/>
                        <a:t>41</a:t>
                      </a:r>
                      <a:endParaRPr lang="en-US" dirty="0"/>
                    </a:p>
                  </a:txBody>
                  <a:tcPr/>
                </a:tc>
              </a:tr>
              <a:tr h="268922">
                <a:tc>
                  <a:txBody>
                    <a:bodyPr/>
                    <a:lstStyle/>
                    <a:p>
                      <a:r>
                        <a:rPr lang="en-US" dirty="0" smtClean="0"/>
                        <a:t>Ivan – 2004</a:t>
                      </a:r>
                      <a:endParaRPr lang="en-US" dirty="0"/>
                    </a:p>
                  </a:txBody>
                  <a:tcPr/>
                </a:tc>
                <a:tc>
                  <a:txBody>
                    <a:bodyPr/>
                    <a:lstStyle/>
                    <a:p>
                      <a:pPr algn="ctr"/>
                      <a:r>
                        <a:rPr lang="en-US" dirty="0" smtClean="0"/>
                        <a:t>145</a:t>
                      </a:r>
                      <a:endParaRPr lang="en-US" dirty="0"/>
                    </a:p>
                  </a:txBody>
                  <a:tcPr/>
                </a:tc>
                <a:tc>
                  <a:txBody>
                    <a:bodyPr/>
                    <a:lstStyle/>
                    <a:p>
                      <a:pPr algn="ctr"/>
                      <a:r>
                        <a:rPr lang="en-US" dirty="0" smtClean="0"/>
                        <a:t>2.50</a:t>
                      </a:r>
                      <a:endParaRPr lang="en-US" dirty="0"/>
                    </a:p>
                  </a:txBody>
                  <a:tcPr/>
                </a:tc>
                <a:tc>
                  <a:txBody>
                    <a:bodyPr/>
                    <a:lstStyle/>
                    <a:p>
                      <a:pPr algn="ctr"/>
                      <a:r>
                        <a:rPr lang="en-US" dirty="0" smtClean="0"/>
                        <a:t>135 – Cat 4</a:t>
                      </a:r>
                      <a:endParaRPr lang="en-US" dirty="0"/>
                    </a:p>
                  </a:txBody>
                  <a:tcPr/>
                </a:tc>
                <a:tc>
                  <a:txBody>
                    <a:bodyPr/>
                    <a:lstStyle/>
                    <a:p>
                      <a:pPr algn="ctr"/>
                      <a:r>
                        <a:rPr lang="en-US" dirty="0" smtClean="0"/>
                        <a:t>70</a:t>
                      </a:r>
                      <a:endParaRPr lang="en-US" dirty="0"/>
                    </a:p>
                  </a:txBody>
                  <a:tcPr/>
                </a:tc>
                <a:tc>
                  <a:txBody>
                    <a:bodyPr/>
                    <a:lstStyle/>
                    <a:p>
                      <a:pPr algn="ctr"/>
                      <a:r>
                        <a:rPr lang="en-US" dirty="0" smtClean="0"/>
                        <a:t>64</a:t>
                      </a:r>
                      <a:endParaRPr lang="en-US" dirty="0"/>
                    </a:p>
                  </a:txBody>
                  <a:tcPr/>
                </a:tc>
              </a:tr>
              <a:tr h="268922">
                <a:tc>
                  <a:txBody>
                    <a:bodyPr/>
                    <a:lstStyle/>
                    <a:p>
                      <a:r>
                        <a:rPr lang="en-US" dirty="0" smtClean="0"/>
                        <a:t>Emily – 2005</a:t>
                      </a:r>
                      <a:endParaRPr lang="en-US" dirty="0"/>
                    </a:p>
                  </a:txBody>
                  <a:tcPr/>
                </a:tc>
                <a:tc>
                  <a:txBody>
                    <a:bodyPr/>
                    <a:lstStyle/>
                    <a:p>
                      <a:pPr algn="ctr"/>
                      <a:r>
                        <a:rPr lang="en-US" dirty="0" smtClean="0"/>
                        <a:t>140</a:t>
                      </a:r>
                      <a:endParaRPr lang="en-US" dirty="0"/>
                    </a:p>
                  </a:txBody>
                  <a:tcPr/>
                </a:tc>
                <a:tc>
                  <a:txBody>
                    <a:bodyPr/>
                    <a:lstStyle/>
                    <a:p>
                      <a:pPr algn="ctr"/>
                      <a:r>
                        <a:rPr lang="en-US" dirty="0" smtClean="0"/>
                        <a:t>0.25</a:t>
                      </a:r>
                      <a:endParaRPr lang="en-US" dirty="0"/>
                    </a:p>
                  </a:txBody>
                  <a:tcPr/>
                </a:tc>
                <a:tc>
                  <a:txBody>
                    <a:bodyPr/>
                    <a:lstStyle/>
                    <a:p>
                      <a:pPr algn="ctr"/>
                      <a:r>
                        <a:rPr lang="en-US" dirty="0" smtClean="0"/>
                        <a:t>125 – Cat 4</a:t>
                      </a:r>
                      <a:endParaRPr lang="en-US" dirty="0"/>
                    </a:p>
                  </a:txBody>
                  <a:tcPr/>
                </a:tc>
                <a:tc>
                  <a:txBody>
                    <a:bodyPr/>
                    <a:lstStyle/>
                    <a:p>
                      <a:pPr algn="ctr"/>
                      <a:r>
                        <a:rPr lang="en-US" dirty="0" smtClean="0"/>
                        <a:t>33</a:t>
                      </a:r>
                      <a:endParaRPr lang="en-US" dirty="0"/>
                    </a:p>
                  </a:txBody>
                  <a:tcPr/>
                </a:tc>
                <a:tc>
                  <a:txBody>
                    <a:bodyPr/>
                    <a:lstStyle/>
                    <a:p>
                      <a:pPr algn="ctr"/>
                      <a:r>
                        <a:rPr lang="en-US" dirty="0" smtClean="0"/>
                        <a:t>30</a:t>
                      </a:r>
                      <a:endParaRPr lang="en-US" dirty="0"/>
                    </a:p>
                  </a:txBody>
                  <a:tcPr/>
                </a:tc>
              </a:tr>
              <a:tr h="268922">
                <a:tc>
                  <a:txBody>
                    <a:bodyPr/>
                    <a:lstStyle/>
                    <a:p>
                      <a:r>
                        <a:rPr lang="en-US" dirty="0" smtClean="0"/>
                        <a:t>Katrina - 2005</a:t>
                      </a:r>
                      <a:endParaRPr lang="en-US" dirty="0"/>
                    </a:p>
                  </a:txBody>
                  <a:tcPr/>
                </a:tc>
                <a:tc>
                  <a:txBody>
                    <a:bodyPr/>
                    <a:lstStyle/>
                    <a:p>
                      <a:pPr algn="ctr"/>
                      <a:r>
                        <a:rPr lang="en-US" dirty="0" smtClean="0"/>
                        <a:t>150</a:t>
                      </a:r>
                      <a:endParaRPr lang="en-US" dirty="0"/>
                    </a:p>
                  </a:txBody>
                  <a:tcPr/>
                </a:tc>
                <a:tc>
                  <a:txBody>
                    <a:bodyPr/>
                    <a:lstStyle/>
                    <a:p>
                      <a:pPr algn="ctr"/>
                      <a:r>
                        <a:rPr lang="en-US" dirty="0" smtClean="0"/>
                        <a:t>0.75</a:t>
                      </a:r>
                      <a:endParaRPr lang="en-US" dirty="0"/>
                    </a:p>
                  </a:txBody>
                  <a:tcPr/>
                </a:tc>
                <a:tc>
                  <a:txBody>
                    <a:bodyPr/>
                    <a:lstStyle/>
                    <a:p>
                      <a:pPr algn="ctr"/>
                      <a:r>
                        <a:rPr lang="en-US" dirty="0" smtClean="0"/>
                        <a:t>120 – Cat 4</a:t>
                      </a:r>
                      <a:endParaRPr lang="en-US" dirty="0"/>
                    </a:p>
                  </a:txBody>
                  <a:tcPr/>
                </a:tc>
                <a:tc>
                  <a:txBody>
                    <a:bodyPr/>
                    <a:lstStyle/>
                    <a:p>
                      <a:pPr algn="ctr"/>
                      <a:r>
                        <a:rPr lang="en-US" dirty="0" smtClean="0"/>
                        <a:t>20</a:t>
                      </a:r>
                      <a:endParaRPr lang="en-US" dirty="0"/>
                    </a:p>
                  </a:txBody>
                  <a:tcPr/>
                </a:tc>
                <a:tc>
                  <a:txBody>
                    <a:bodyPr/>
                    <a:lstStyle/>
                    <a:p>
                      <a:pPr algn="ctr"/>
                      <a:r>
                        <a:rPr lang="en-US" dirty="0" smtClean="0"/>
                        <a:t>19</a:t>
                      </a:r>
                      <a:endParaRPr lang="en-US" dirty="0"/>
                    </a:p>
                  </a:txBody>
                  <a:tcPr/>
                </a:tc>
              </a:tr>
              <a:tr h="268922">
                <a:tc>
                  <a:txBody>
                    <a:bodyPr/>
                    <a:lstStyle/>
                    <a:p>
                      <a:r>
                        <a:rPr lang="en-US" dirty="0" smtClean="0"/>
                        <a:t>Rita – 2005</a:t>
                      </a:r>
                      <a:endParaRPr lang="en-US" dirty="0"/>
                    </a:p>
                  </a:txBody>
                  <a:tcPr/>
                </a:tc>
                <a:tc>
                  <a:txBody>
                    <a:bodyPr/>
                    <a:lstStyle/>
                    <a:p>
                      <a:pPr algn="ctr"/>
                      <a:r>
                        <a:rPr lang="en-US" dirty="0" smtClean="0"/>
                        <a:t>155</a:t>
                      </a:r>
                      <a:endParaRPr lang="en-US" dirty="0"/>
                    </a:p>
                  </a:txBody>
                  <a:tcPr/>
                </a:tc>
                <a:tc>
                  <a:txBody>
                    <a:bodyPr/>
                    <a:lstStyle/>
                    <a:p>
                      <a:pPr algn="ctr"/>
                      <a:r>
                        <a:rPr lang="en-US" dirty="0" smtClean="0"/>
                        <a:t>1.00</a:t>
                      </a:r>
                      <a:endParaRPr lang="en-US" dirty="0"/>
                    </a:p>
                  </a:txBody>
                  <a:tcPr/>
                </a:tc>
                <a:tc>
                  <a:txBody>
                    <a:bodyPr/>
                    <a:lstStyle/>
                    <a:p>
                      <a:pPr algn="ctr"/>
                      <a:r>
                        <a:rPr lang="en-US" dirty="0" smtClean="0"/>
                        <a:t>135 – Cat 4</a:t>
                      </a:r>
                      <a:endParaRPr lang="en-US" dirty="0"/>
                    </a:p>
                  </a:txBody>
                  <a:tcPr/>
                </a:tc>
                <a:tc>
                  <a:txBody>
                    <a:bodyPr/>
                    <a:lstStyle/>
                    <a:p>
                      <a:pPr algn="ctr"/>
                      <a:r>
                        <a:rPr lang="en-US" dirty="0" smtClean="0"/>
                        <a:t>25</a:t>
                      </a:r>
                      <a:endParaRPr lang="en-US" dirty="0"/>
                    </a:p>
                  </a:txBody>
                  <a:tcPr/>
                </a:tc>
                <a:tc>
                  <a:txBody>
                    <a:bodyPr/>
                    <a:lstStyle/>
                    <a:p>
                      <a:pPr algn="ctr"/>
                      <a:r>
                        <a:rPr lang="en-US" dirty="0" smtClean="0"/>
                        <a:t>25</a:t>
                      </a:r>
                      <a:endParaRPr lang="en-US" dirty="0"/>
                    </a:p>
                  </a:txBody>
                  <a:tcPr/>
                </a:tc>
              </a:tr>
              <a:tr h="268922">
                <a:tc>
                  <a:txBody>
                    <a:bodyPr/>
                    <a:lstStyle/>
                    <a:p>
                      <a:r>
                        <a:rPr lang="en-US" dirty="0" smtClean="0"/>
                        <a:t>Wilma – 2005</a:t>
                      </a:r>
                      <a:endParaRPr lang="en-US" dirty="0"/>
                    </a:p>
                  </a:txBody>
                  <a:tcPr/>
                </a:tc>
                <a:tc>
                  <a:txBody>
                    <a:bodyPr/>
                    <a:lstStyle/>
                    <a:p>
                      <a:pPr algn="ctr"/>
                      <a:r>
                        <a:rPr lang="en-US" dirty="0" smtClean="0"/>
                        <a:t>160</a:t>
                      </a:r>
                      <a:endParaRPr lang="en-US" dirty="0"/>
                    </a:p>
                  </a:txBody>
                  <a:tcPr/>
                </a:tc>
                <a:tc>
                  <a:txBody>
                    <a:bodyPr/>
                    <a:lstStyle/>
                    <a:p>
                      <a:pPr algn="ctr"/>
                      <a:r>
                        <a:rPr lang="en-US" dirty="0" smtClean="0"/>
                        <a:t>0.75</a:t>
                      </a:r>
                      <a:endParaRPr lang="en-US" dirty="0"/>
                    </a:p>
                  </a:txBody>
                  <a:tcPr/>
                </a:tc>
                <a:tc>
                  <a:txBody>
                    <a:bodyPr/>
                    <a:lstStyle/>
                    <a:p>
                      <a:pPr algn="ctr"/>
                      <a:r>
                        <a:rPr lang="en-US" dirty="0" smtClean="0"/>
                        <a:t>125 – Cat 4</a:t>
                      </a:r>
                      <a:endParaRPr lang="en-US" dirty="0"/>
                    </a:p>
                  </a:txBody>
                  <a:tcPr/>
                </a:tc>
                <a:tc>
                  <a:txBody>
                    <a:bodyPr/>
                    <a:lstStyle/>
                    <a:p>
                      <a:pPr algn="ctr"/>
                      <a:r>
                        <a:rPr lang="en-US" dirty="0" smtClean="0"/>
                        <a:t>39</a:t>
                      </a:r>
                      <a:endParaRPr lang="en-US" dirty="0"/>
                    </a:p>
                  </a:txBody>
                  <a:tcPr/>
                </a:tc>
                <a:tc>
                  <a:txBody>
                    <a:bodyPr/>
                    <a:lstStyle/>
                    <a:p>
                      <a:pPr algn="ctr"/>
                      <a:r>
                        <a:rPr lang="en-US" dirty="0" smtClean="0"/>
                        <a:t>34</a:t>
                      </a:r>
                      <a:endParaRPr lang="en-US" dirty="0"/>
                    </a:p>
                  </a:txBody>
                  <a:tcPr/>
                </a:tc>
              </a:tr>
              <a:tr h="268922">
                <a:tc>
                  <a:txBody>
                    <a:bodyPr/>
                    <a:lstStyle/>
                    <a:p>
                      <a:r>
                        <a:rPr lang="en-US" dirty="0" smtClean="0"/>
                        <a:t>Dean – 2007</a:t>
                      </a:r>
                      <a:endParaRPr lang="en-US" dirty="0"/>
                    </a:p>
                  </a:txBody>
                  <a:tcPr/>
                </a:tc>
                <a:tc>
                  <a:txBody>
                    <a:bodyPr/>
                    <a:lstStyle/>
                    <a:p>
                      <a:pPr algn="ctr"/>
                      <a:r>
                        <a:rPr lang="en-US" dirty="0" smtClean="0"/>
                        <a:t>150</a:t>
                      </a:r>
                      <a:endParaRPr lang="en-US" dirty="0"/>
                    </a:p>
                  </a:txBody>
                  <a:tcPr/>
                </a:tc>
                <a:tc>
                  <a:txBody>
                    <a:bodyPr/>
                    <a:lstStyle/>
                    <a:p>
                      <a:pPr algn="ctr"/>
                      <a:r>
                        <a:rPr lang="en-US" dirty="0" smtClean="0"/>
                        <a:t>1.00</a:t>
                      </a:r>
                      <a:endParaRPr lang="en-US" dirty="0"/>
                    </a:p>
                  </a:txBody>
                  <a:tcPr/>
                </a:tc>
                <a:tc>
                  <a:txBody>
                    <a:bodyPr/>
                    <a:lstStyle/>
                    <a:p>
                      <a:pPr algn="ctr"/>
                      <a:r>
                        <a:rPr lang="en-US" dirty="0" smtClean="0"/>
                        <a:t>130 – Cat 4</a:t>
                      </a:r>
                      <a:endParaRPr lang="en-US" dirty="0"/>
                    </a:p>
                  </a:txBody>
                  <a:tcPr/>
                </a:tc>
                <a:tc>
                  <a:txBody>
                    <a:bodyPr/>
                    <a:lstStyle/>
                    <a:p>
                      <a:pPr algn="ctr"/>
                      <a:r>
                        <a:rPr lang="en-US" dirty="0" smtClean="0"/>
                        <a:t>35</a:t>
                      </a:r>
                      <a:endParaRPr lang="en-US" dirty="0"/>
                    </a:p>
                  </a:txBody>
                  <a:tcPr/>
                </a:tc>
                <a:tc>
                  <a:txBody>
                    <a:bodyPr/>
                    <a:lstStyle/>
                    <a:p>
                      <a:pPr algn="ctr"/>
                      <a:r>
                        <a:rPr lang="en-US" dirty="0" smtClean="0"/>
                        <a:t>35</a:t>
                      </a:r>
                      <a:endParaRPr lang="en-US" dirty="0"/>
                    </a:p>
                  </a:txBody>
                  <a:tcPr/>
                </a:tc>
              </a:tr>
              <a:tr h="268922">
                <a:tc>
                  <a:txBody>
                    <a:bodyPr/>
                    <a:lstStyle/>
                    <a:p>
                      <a:r>
                        <a:rPr lang="en-US" dirty="0" smtClean="0"/>
                        <a:t>Felix - 2007</a:t>
                      </a:r>
                      <a:endParaRPr lang="en-US" dirty="0"/>
                    </a:p>
                  </a:txBody>
                  <a:tcPr/>
                </a:tc>
                <a:tc>
                  <a:txBody>
                    <a:bodyPr/>
                    <a:lstStyle/>
                    <a:p>
                      <a:pPr algn="ctr"/>
                      <a:r>
                        <a:rPr lang="en-US" dirty="0" smtClean="0"/>
                        <a:t>150</a:t>
                      </a:r>
                      <a:endParaRPr lang="en-US" dirty="0"/>
                    </a:p>
                  </a:txBody>
                  <a:tcPr/>
                </a:tc>
                <a:tc>
                  <a:txBody>
                    <a:bodyPr/>
                    <a:lstStyle/>
                    <a:p>
                      <a:pPr algn="ctr"/>
                      <a:r>
                        <a:rPr lang="en-US" dirty="0" smtClean="0"/>
                        <a:t>1.00</a:t>
                      </a:r>
                      <a:endParaRPr lang="en-US" dirty="0"/>
                    </a:p>
                  </a:txBody>
                  <a:tcPr/>
                </a:tc>
                <a:tc>
                  <a:txBody>
                    <a:bodyPr/>
                    <a:lstStyle/>
                    <a:p>
                      <a:pPr algn="ctr"/>
                      <a:r>
                        <a:rPr lang="en-US" dirty="0" smtClean="0"/>
                        <a:t>130 – Cat 4</a:t>
                      </a:r>
                      <a:endParaRPr lang="en-US" dirty="0"/>
                    </a:p>
                  </a:txBody>
                  <a:tcPr/>
                </a:tc>
                <a:tc>
                  <a:txBody>
                    <a:bodyPr/>
                    <a:lstStyle/>
                    <a:p>
                      <a:pPr algn="ctr"/>
                      <a:r>
                        <a:rPr lang="en-US" dirty="0" smtClean="0"/>
                        <a:t>18</a:t>
                      </a:r>
                      <a:endParaRPr lang="en-US" dirty="0"/>
                    </a:p>
                  </a:txBody>
                  <a:tcPr/>
                </a:tc>
                <a:tc>
                  <a:txBody>
                    <a:bodyPr/>
                    <a:lstStyle/>
                    <a:p>
                      <a:pPr algn="ctr"/>
                      <a:r>
                        <a:rPr lang="en-US" dirty="0" smtClean="0"/>
                        <a:t>16</a:t>
                      </a:r>
                      <a:endParaRPr lang="en-US" dirty="0"/>
                    </a:p>
                  </a:txBody>
                  <a:tcPr/>
                </a:tc>
              </a:tr>
              <a:tr h="268922">
                <a:tc>
                  <a:txBody>
                    <a:bodyPr/>
                    <a:lstStyle/>
                    <a:p>
                      <a:r>
                        <a:rPr lang="en-US" b="1" dirty="0" smtClean="0"/>
                        <a:t>Average</a:t>
                      </a:r>
                      <a:endParaRPr lang="en-US" b="1" dirty="0"/>
                    </a:p>
                  </a:txBody>
                  <a:tcPr/>
                </a:tc>
                <a:tc>
                  <a:txBody>
                    <a:bodyPr/>
                    <a:lstStyle/>
                    <a:p>
                      <a:pPr algn="ctr"/>
                      <a:r>
                        <a:rPr lang="en-US" b="1" dirty="0" smtClean="0"/>
                        <a:t>150.0</a:t>
                      </a:r>
                      <a:endParaRPr lang="en-US" b="1" dirty="0"/>
                    </a:p>
                  </a:txBody>
                  <a:tcPr/>
                </a:tc>
                <a:tc>
                  <a:txBody>
                    <a:bodyPr/>
                    <a:lstStyle/>
                    <a:p>
                      <a:pPr algn="ctr"/>
                      <a:r>
                        <a:rPr lang="en-US" b="1" dirty="0" smtClean="0"/>
                        <a:t>1.37</a:t>
                      </a:r>
                      <a:endParaRPr lang="en-US" b="1" dirty="0"/>
                    </a:p>
                  </a:txBody>
                  <a:tcPr/>
                </a:tc>
                <a:tc>
                  <a:txBody>
                    <a:bodyPr/>
                    <a:lstStyle/>
                    <a:p>
                      <a:pPr algn="ctr"/>
                      <a:r>
                        <a:rPr lang="en-US" b="1" dirty="0" smtClean="0"/>
                        <a:t>130.0 – Cat 4</a:t>
                      </a:r>
                      <a:endParaRPr lang="en-US" b="1" dirty="0"/>
                    </a:p>
                  </a:txBody>
                  <a:tcPr/>
                </a:tc>
                <a:tc>
                  <a:txBody>
                    <a:bodyPr/>
                    <a:lstStyle/>
                    <a:p>
                      <a:pPr algn="ctr"/>
                      <a:r>
                        <a:rPr lang="en-US" b="1" dirty="0" smtClean="0"/>
                        <a:t>36.7</a:t>
                      </a:r>
                      <a:endParaRPr lang="en-US" b="1" dirty="0"/>
                    </a:p>
                  </a:txBody>
                  <a:tcPr/>
                </a:tc>
                <a:tc>
                  <a:txBody>
                    <a:bodyPr/>
                    <a:lstStyle/>
                    <a:p>
                      <a:pPr algn="ctr"/>
                      <a:r>
                        <a:rPr lang="en-US" b="1" dirty="0" smtClean="0"/>
                        <a:t>32.3</a:t>
                      </a:r>
                      <a:endParaRPr lang="en-US" b="1" dirty="0"/>
                    </a:p>
                  </a:txBody>
                  <a:tcPr/>
                </a:tc>
              </a:tr>
            </a:tbl>
          </a:graphicData>
        </a:graphic>
      </p:graphicFrame>
      <p:sp>
        <p:nvSpPr>
          <p:cNvPr id="164958" name="Text Box 9"/>
          <p:cNvSpPr txBox="1">
            <a:spLocks noChangeArrowheads="1"/>
          </p:cNvSpPr>
          <p:nvPr/>
        </p:nvSpPr>
        <p:spPr bwMode="auto">
          <a:xfrm>
            <a:off x="0" y="0"/>
            <a:ext cx="9144000" cy="1077913"/>
          </a:xfrm>
          <a:prstGeom prst="rect">
            <a:avLst/>
          </a:prstGeom>
          <a:solidFill>
            <a:schemeClr val="bg1"/>
          </a:solidFill>
          <a:ln w="9525">
            <a:noFill/>
            <a:miter lim="800000"/>
            <a:headEnd/>
            <a:tailEnd/>
          </a:ln>
        </p:spPr>
        <p:txBody>
          <a:bodyPr>
            <a:spAutoFit/>
          </a:bodyPr>
          <a:lstStyle/>
          <a:p>
            <a:pPr algn="ctr"/>
            <a:r>
              <a:rPr lang="en-US" sz="3200">
                <a:latin typeface="Times New Roman" pitchFamily="18" charset="0"/>
              </a:rPr>
              <a:t>Recent Category 5 Hurricanes:  </a:t>
            </a:r>
          </a:p>
          <a:p>
            <a:pPr algn="ctr"/>
            <a:r>
              <a:rPr lang="en-US" sz="3200">
                <a:latin typeface="Times New Roman" pitchFamily="18" charset="0"/>
              </a:rPr>
              <a:t>Today’s Monitoring versus 1940s</a:t>
            </a:r>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ChangeArrowheads="1"/>
          </p:cNvSpPr>
          <p:nvPr>
            <p:ph type="title"/>
          </p:nvPr>
        </p:nvSpPr>
        <p:spPr>
          <a:xfrm>
            <a:off x="533400" y="533400"/>
            <a:ext cx="8229600" cy="762000"/>
          </a:xfrm>
        </p:spPr>
        <p:txBody>
          <a:bodyPr/>
          <a:lstStyle/>
          <a:p>
            <a:pPr eaLnBrk="1" hangingPunct="1"/>
            <a:r>
              <a:rPr lang="en-US" sz="3600" smtClean="0">
                <a:solidFill>
                  <a:schemeClr val="bg1"/>
                </a:solidFill>
              </a:rPr>
              <a:t>Recent Category 5 Hurricanes:  </a:t>
            </a:r>
            <a:br>
              <a:rPr lang="en-US" sz="3600" smtClean="0">
                <a:solidFill>
                  <a:schemeClr val="bg1"/>
                </a:solidFill>
              </a:rPr>
            </a:br>
            <a:r>
              <a:rPr lang="en-US" sz="3600" smtClean="0">
                <a:solidFill>
                  <a:schemeClr val="bg1"/>
                </a:solidFill>
              </a:rPr>
              <a:t>Today’s Monitoring versus 1940s</a:t>
            </a:r>
            <a:br>
              <a:rPr lang="en-US" sz="3600" smtClean="0">
                <a:solidFill>
                  <a:schemeClr val="bg1"/>
                </a:solidFill>
              </a:rPr>
            </a:br>
            <a:endParaRPr lang="en-US" sz="3600" smtClean="0">
              <a:solidFill>
                <a:schemeClr val="bg1"/>
              </a:solidFill>
            </a:endParaRPr>
          </a:p>
        </p:txBody>
      </p:sp>
      <p:sp>
        <p:nvSpPr>
          <p:cNvPr id="166914" name="Rectangle 3"/>
          <p:cNvSpPr>
            <a:spLocks noGrp="1" noChangeArrowheads="1"/>
          </p:cNvSpPr>
          <p:nvPr>
            <p:ph type="body" idx="1"/>
          </p:nvPr>
        </p:nvSpPr>
        <p:spPr>
          <a:xfrm>
            <a:off x="0" y="1371600"/>
            <a:ext cx="9144000" cy="5867400"/>
          </a:xfrm>
        </p:spPr>
        <p:txBody>
          <a:bodyPr/>
          <a:lstStyle/>
          <a:p>
            <a:pPr marL="609600" indent="-609600">
              <a:lnSpc>
                <a:spcPct val="90000"/>
              </a:lnSpc>
            </a:pPr>
            <a:r>
              <a:rPr lang="en-US" sz="2800" b="1" smtClean="0">
                <a:solidFill>
                  <a:schemeClr val="bg1"/>
                </a:solidFill>
                <a:ea typeface="굴림"/>
                <a:cs typeface="굴림"/>
              </a:rPr>
              <a:t>Raw Category 5 hurricane records show dramatic long-term trend and recent “unprecedented” increase</a:t>
            </a:r>
          </a:p>
          <a:p>
            <a:pPr marL="609600" indent="-609600">
              <a:lnSpc>
                <a:spcPct val="90000"/>
              </a:lnSpc>
            </a:pPr>
            <a:r>
              <a:rPr lang="en-US" sz="2800" b="1" smtClean="0">
                <a:solidFill>
                  <a:schemeClr val="bg1"/>
                </a:solidFill>
                <a:ea typeface="굴림"/>
                <a:cs typeface="굴림"/>
              </a:rPr>
              <a:t>Monitoring abilities in 1940s, however, had extreme difficulty in detecting Category 5 hurricanes</a:t>
            </a:r>
          </a:p>
          <a:p>
            <a:pPr marL="609600" indent="-609600">
              <a:lnSpc>
                <a:spcPct val="90000"/>
              </a:lnSpc>
            </a:pPr>
            <a:r>
              <a:rPr lang="en-US" sz="2800" b="1" smtClean="0">
                <a:solidFill>
                  <a:schemeClr val="bg1"/>
                </a:solidFill>
                <a:ea typeface="굴림"/>
                <a:cs typeface="굴림"/>
              </a:rPr>
              <a:t>Of the </a:t>
            </a:r>
            <a:r>
              <a:rPr lang="en-US" sz="2800" b="1" smtClean="0">
                <a:solidFill>
                  <a:srgbClr val="FF0000"/>
                </a:solidFill>
                <a:ea typeface="굴림"/>
                <a:cs typeface="굴림"/>
              </a:rPr>
              <a:t>10</a:t>
            </a:r>
            <a:r>
              <a:rPr lang="en-US" sz="2800" b="1" smtClean="0">
                <a:solidFill>
                  <a:schemeClr val="bg1"/>
                </a:solidFill>
                <a:ea typeface="굴림"/>
                <a:cs typeface="굴림"/>
              </a:rPr>
              <a:t> most recent Category 5’s, only </a:t>
            </a:r>
            <a:r>
              <a:rPr lang="en-US" sz="2800" b="1" smtClean="0">
                <a:solidFill>
                  <a:srgbClr val="FF0000"/>
                </a:solidFill>
                <a:ea typeface="굴림"/>
                <a:cs typeface="굴림"/>
              </a:rPr>
              <a:t>2</a:t>
            </a:r>
            <a:r>
              <a:rPr lang="en-US" sz="2800" b="1" smtClean="0">
                <a:solidFill>
                  <a:schemeClr val="bg1"/>
                </a:solidFill>
                <a:ea typeface="굴림"/>
                <a:cs typeface="굴림"/>
              </a:rPr>
              <a:t> (both landfallers) would have been identified as Category 5 in 1940s</a:t>
            </a:r>
          </a:p>
          <a:p>
            <a:pPr marL="609600" indent="-609600">
              <a:lnSpc>
                <a:spcPct val="90000"/>
              </a:lnSpc>
            </a:pPr>
            <a:r>
              <a:rPr lang="en-US" sz="2800" b="1" smtClean="0">
                <a:solidFill>
                  <a:schemeClr val="bg1"/>
                </a:solidFill>
                <a:ea typeface="굴림"/>
                <a:cs typeface="굴림"/>
              </a:rPr>
              <a:t>Substantial undercount (~20%) to integrated measures of activity (ACE, PDI) in 1940s </a:t>
            </a:r>
          </a:p>
          <a:p>
            <a:pPr marL="609600" indent="-609600">
              <a:lnSpc>
                <a:spcPct val="90000"/>
              </a:lnSpc>
            </a:pPr>
            <a:r>
              <a:rPr lang="en-US" sz="2800" b="1" smtClean="0">
                <a:solidFill>
                  <a:schemeClr val="bg1"/>
                </a:solidFill>
                <a:ea typeface="굴림"/>
                <a:cs typeface="굴림"/>
              </a:rPr>
              <a:t>Because accurate detection of these extreme hurricanes has increased substantially over last few decades, TRENDS IN CATEGORY 5 HURRICANES ARE UNRELIABLE</a:t>
            </a:r>
            <a:endParaRPr lang="en-US" sz="2800" smtClean="0">
              <a:solidFill>
                <a:schemeClr val="bg1"/>
              </a:solidFill>
            </a:endParaRPr>
          </a:p>
        </p:txBody>
      </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flapopmh2020"/>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8962" name="Text Box 2"/>
          <p:cNvSpPr txBox="1">
            <a:spLocks noChangeArrowheads="1"/>
          </p:cNvSpPr>
          <p:nvPr/>
        </p:nvSpPr>
        <p:spPr bwMode="auto">
          <a:xfrm>
            <a:off x="0" y="0"/>
            <a:ext cx="9144000" cy="7018338"/>
          </a:xfrm>
          <a:prstGeom prst="rect">
            <a:avLst/>
          </a:prstGeom>
          <a:solidFill>
            <a:schemeClr val="bg1"/>
          </a:solidFill>
          <a:ln w="9525">
            <a:noFill/>
            <a:miter lim="800000"/>
            <a:headEnd/>
            <a:tailEnd/>
          </a:ln>
        </p:spPr>
        <p:txBody>
          <a:bodyPr>
            <a:spAutoFit/>
          </a:bodyPr>
          <a:lstStyle/>
          <a:p>
            <a:r>
              <a:rPr lang="en-US" sz="2800"/>
              <a:t>“Florida’s Coming Hurricane Calamities”</a:t>
            </a:r>
          </a:p>
          <a:p>
            <a:r>
              <a:rPr lang="en-US" sz="2800" i="1"/>
              <a:t>Miami Herald</a:t>
            </a:r>
          </a:p>
          <a:p>
            <a:r>
              <a:rPr lang="en-US" sz="2800"/>
              <a:t>Chris Landsea &amp; Bill Gray</a:t>
            </a:r>
          </a:p>
          <a:p>
            <a:r>
              <a:rPr lang="en-US" sz="2800"/>
              <a:t>22 July, 2002</a:t>
            </a:r>
          </a:p>
          <a:p>
            <a:endParaRPr lang="en-US" sz="1800" b="1"/>
          </a:p>
          <a:p>
            <a:r>
              <a:rPr lang="en-US" sz="1800" b="1"/>
              <a:t>“This works out to about </a:t>
            </a:r>
            <a:r>
              <a:rPr lang="en-US" sz="1800" b="1">
                <a:solidFill>
                  <a:srgbClr val="FF3300"/>
                </a:solidFill>
              </a:rPr>
              <a:t>three major hurricanes making landfall in Florida per decade in the active era</a:t>
            </a:r>
            <a:r>
              <a:rPr lang="en-US" sz="1800" b="1"/>
              <a:t> versus one and a half major hurricane per decade in the quiet era - a doubling in the major hurricane landfalls expected…The combined effect in the next few decades of more landfalling major hurricanes in Florida with very large and increasing coastal populations with much more property at risk leads to a recipe for disaster…We anticipate that the rate of </a:t>
            </a:r>
            <a:r>
              <a:rPr lang="en-US" sz="1800" b="1">
                <a:solidFill>
                  <a:srgbClr val="FF3300"/>
                </a:solidFill>
              </a:rPr>
              <a:t>economic loss in the state of Florida due to hurricane landfalls will be about SIX TO EIGHT TIMES the rate that occurred during the 1970s, 1980s and 1990s</a:t>
            </a:r>
            <a:r>
              <a:rPr lang="en-US" sz="1800" b="1"/>
              <a:t> …In addition to impacts financially, concerns loom about the possibility of a large number of fatalities from a major hurricane making landfall. If an incomplete evacuation occurs due to either an unanticipated rapid intensification of a hurricane at landfall or due to apathetic residents choosing foolishly not to evacuate until too late on congested roadways, then </a:t>
            </a:r>
            <a:r>
              <a:rPr lang="en-US" sz="1800" b="1">
                <a:solidFill>
                  <a:srgbClr val="FF3300"/>
                </a:solidFill>
              </a:rPr>
              <a:t>hundreds or even thousands of Florida residents could drown in a hurricane's storm surge</a:t>
            </a:r>
            <a:r>
              <a:rPr lang="en-US" sz="1800" b="1"/>
              <a:t>.</a:t>
            </a:r>
            <a:r>
              <a:rPr lang="en-US" sz="1800"/>
              <a:t> “</a:t>
            </a:r>
          </a:p>
          <a:p>
            <a:endParaRPr lang="en-US" sz="1800"/>
          </a:p>
          <a:p>
            <a:endParaRPr lang="en-US" sz="1800"/>
          </a:p>
          <a:p>
            <a:endParaRPr lang="en-US" sz="1800"/>
          </a:p>
          <a:p>
            <a:endParaRPr lang="en-US" sz="1800"/>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pic>
        <p:nvPicPr>
          <p:cNvPr id="171010" name="Picture 4" descr="ns-shorts"/>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ext Box 2"/>
          <p:cNvSpPr txBox="1">
            <a:spLocks noChangeArrowheads="1"/>
          </p:cNvSpPr>
          <p:nvPr/>
        </p:nvSpPr>
        <p:spPr bwMode="auto">
          <a:xfrm>
            <a:off x="0" y="1447800"/>
            <a:ext cx="9144000" cy="3378200"/>
          </a:xfrm>
          <a:prstGeom prst="rect">
            <a:avLst/>
          </a:prstGeom>
          <a:solidFill>
            <a:schemeClr val="bg1"/>
          </a:solidFill>
          <a:ln w="9525">
            <a:noFill/>
            <a:miter lim="800000"/>
            <a:headEnd/>
            <a:tailEnd/>
          </a:ln>
        </p:spPr>
        <p:txBody>
          <a:bodyPr>
            <a:spAutoFit/>
          </a:bodyPr>
          <a:lstStyle/>
          <a:p>
            <a:endParaRPr lang="en-US"/>
          </a:p>
          <a:p>
            <a:pPr eaLnBrk="0" hangingPunct="0"/>
            <a:r>
              <a:rPr lang="en-US"/>
              <a:t>	““[The National Hurricane Center] seems to be naming a lot more than they used to.  This year, I would put four storms in the very questionable category, and maybe even six.  In the past, we would have waited to see if another observation supported naming the system.  We would have been a little more conservative." </a:t>
            </a:r>
          </a:p>
          <a:p>
            <a:endParaRPr lang="en-US"/>
          </a:p>
          <a:p>
            <a:r>
              <a:rPr lang="en-US"/>
              <a:t>Neil Frank, National Hurricane Center Director, 1974-1987</a:t>
            </a:r>
          </a:p>
        </p:txBody>
      </p:sp>
      <p:sp>
        <p:nvSpPr>
          <p:cNvPr id="173058" name="Rectangle 3"/>
          <p:cNvSpPr>
            <a:spLocks noChangeArrowheads="1"/>
          </p:cNvSpPr>
          <p:nvPr/>
        </p:nvSpPr>
        <p:spPr bwMode="auto">
          <a:xfrm>
            <a:off x="304800" y="609600"/>
            <a:ext cx="8382000" cy="579438"/>
          </a:xfrm>
          <a:prstGeom prst="rect">
            <a:avLst/>
          </a:prstGeom>
          <a:noFill/>
          <a:ln w="9525">
            <a:noFill/>
            <a:miter lim="800000"/>
            <a:headEnd/>
            <a:tailEnd/>
          </a:ln>
        </p:spPr>
        <p:txBody>
          <a:bodyPr>
            <a:spAutoFit/>
          </a:bodyPr>
          <a:lstStyle/>
          <a:p>
            <a:pPr algn="ctr" eaLnBrk="0" hangingPunct="0"/>
            <a:r>
              <a:rPr lang="en-US" sz="3200" b="1">
                <a:solidFill>
                  <a:schemeClr val="bg1"/>
                </a:solidFill>
              </a:rPr>
              <a:t>Changes in “Naming” Criteria</a:t>
            </a:r>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75106" name="Rectangle 3"/>
          <p:cNvSpPr>
            <a:spLocks noChangeArrowheads="1"/>
          </p:cNvSpPr>
          <p:nvPr/>
        </p:nvSpPr>
        <p:spPr bwMode="auto">
          <a:xfrm>
            <a:off x="5864225" y="2032000"/>
            <a:ext cx="9144000" cy="0"/>
          </a:xfrm>
          <a:prstGeom prst="rect">
            <a:avLst/>
          </a:prstGeom>
          <a:noFill/>
          <a:ln w="9525">
            <a:noFill/>
            <a:miter lim="800000"/>
            <a:headEnd/>
            <a:tailEnd/>
          </a:ln>
        </p:spPr>
        <p:txBody>
          <a:bodyPr wrap="none" anchor="ctr">
            <a:spAutoFit/>
          </a:bodyPr>
          <a:lstStyle/>
          <a:p>
            <a:pPr eaLnBrk="0" hangingPunct="0"/>
            <a:endParaRPr lang="en-US"/>
          </a:p>
        </p:txBody>
      </p:sp>
      <p:pic>
        <p:nvPicPr>
          <p:cNvPr id="175107" name="Picture 4" descr="Figure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major19442007"/>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177154" name="Rectangle 3"/>
          <p:cNvSpPr>
            <a:spLocks noChangeArrowheads="1"/>
          </p:cNvSpPr>
          <p:nvPr/>
        </p:nvSpPr>
        <p:spPr bwMode="auto">
          <a:xfrm>
            <a:off x="609600" y="1066800"/>
            <a:ext cx="3124200" cy="5105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177155" name="Text Box 4"/>
          <p:cNvSpPr txBox="1">
            <a:spLocks noChangeArrowheads="1"/>
          </p:cNvSpPr>
          <p:nvPr/>
        </p:nvSpPr>
        <p:spPr bwMode="auto">
          <a:xfrm>
            <a:off x="914400" y="2895600"/>
            <a:ext cx="2438400" cy="1187450"/>
          </a:xfrm>
          <a:prstGeom prst="rect">
            <a:avLst/>
          </a:prstGeom>
          <a:solidFill>
            <a:schemeClr val="bg1"/>
          </a:solidFill>
          <a:ln w="9525">
            <a:noFill/>
            <a:miter lim="800000"/>
            <a:headEnd/>
            <a:tailEnd/>
          </a:ln>
        </p:spPr>
        <p:txBody>
          <a:bodyPr>
            <a:spAutoFit/>
          </a:bodyPr>
          <a:lstStyle/>
          <a:p>
            <a:pPr algn="ctr"/>
            <a:r>
              <a:rPr lang="en-US">
                <a:latin typeface="Times New Roman" pitchFamily="18" charset="0"/>
              </a:rPr>
              <a:t>The Webster et al. study began with 1970 data…</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p:cNvSpPr txBox="1">
            <a:spLocks noChangeArrowheads="1"/>
          </p:cNvSpPr>
          <p:nvPr/>
        </p:nvSpPr>
        <p:spPr bwMode="auto">
          <a:xfrm>
            <a:off x="1089025" y="203200"/>
            <a:ext cx="7243763" cy="822325"/>
          </a:xfrm>
          <a:prstGeom prst="rect">
            <a:avLst/>
          </a:prstGeom>
          <a:noFill/>
          <a:ln w="9525">
            <a:noFill/>
            <a:miter lim="800000"/>
            <a:headEnd/>
            <a:tailEnd/>
          </a:ln>
        </p:spPr>
        <p:txBody>
          <a:bodyPr wrap="none">
            <a:spAutoFit/>
          </a:bodyPr>
          <a:lstStyle/>
          <a:p>
            <a:pPr algn="ctr"/>
            <a:r>
              <a:rPr lang="en-US">
                <a:solidFill>
                  <a:schemeClr val="bg1"/>
                </a:solidFill>
                <a:latin typeface="Times New Roman" pitchFamily="18" charset="0"/>
              </a:rPr>
              <a:t>Global Warming and Hurricane Winds:</a:t>
            </a:r>
          </a:p>
          <a:p>
            <a:pPr algn="ctr"/>
            <a:r>
              <a:rPr lang="en-US">
                <a:solidFill>
                  <a:schemeClr val="bg1"/>
                </a:solidFill>
                <a:latin typeface="Times New Roman" pitchFamily="18" charset="0"/>
              </a:rPr>
              <a:t>Theory and Modeling Work Suggest ~1% Increase Today</a:t>
            </a:r>
          </a:p>
        </p:txBody>
      </p:sp>
      <p:pic>
        <p:nvPicPr>
          <p:cNvPr id="34818" name="Picture 3"/>
          <p:cNvPicPr>
            <a:picLocks noChangeAspect="1" noChangeArrowheads="1"/>
          </p:cNvPicPr>
          <p:nvPr/>
        </p:nvPicPr>
        <p:blipFill>
          <a:blip r:embed="rId3"/>
          <a:srcRect/>
          <a:stretch>
            <a:fillRect/>
          </a:stretch>
        </p:blipFill>
        <p:spPr bwMode="auto">
          <a:xfrm>
            <a:off x="838200" y="1143000"/>
            <a:ext cx="7620000" cy="5715000"/>
          </a:xfrm>
          <a:prstGeom prst="rect">
            <a:avLst/>
          </a:prstGeom>
          <a:noFill/>
          <a:ln w="9525">
            <a:noFill/>
            <a:miter lim="800000"/>
            <a:headEnd/>
            <a:tailEnd/>
          </a:ln>
        </p:spPr>
      </p:pic>
      <p:sp>
        <p:nvSpPr>
          <p:cNvPr id="34819" name="Text Box 4"/>
          <p:cNvSpPr txBox="1">
            <a:spLocks noChangeArrowheads="1"/>
          </p:cNvSpPr>
          <p:nvPr/>
        </p:nvSpPr>
        <p:spPr bwMode="auto">
          <a:xfrm>
            <a:off x="2349054" y="1981200"/>
            <a:ext cx="4780861" cy="461665"/>
          </a:xfrm>
          <a:prstGeom prst="rect">
            <a:avLst/>
          </a:prstGeom>
          <a:solidFill>
            <a:schemeClr val="bg1"/>
          </a:solidFill>
          <a:ln w="9525">
            <a:noFill/>
            <a:miter lim="800000"/>
            <a:headEnd/>
            <a:tailEnd/>
          </a:ln>
        </p:spPr>
        <p:txBody>
          <a:bodyPr wrap="none">
            <a:spAutoFit/>
          </a:bodyPr>
          <a:lstStyle/>
          <a:p>
            <a:pPr algn="ctr"/>
            <a:r>
              <a:rPr lang="en-US" dirty="0" smtClean="0">
                <a:latin typeface="Times New Roman" pitchFamily="18" charset="0"/>
              </a:rPr>
              <a:t>1-2 mph of </a:t>
            </a:r>
            <a:r>
              <a:rPr lang="en-US" dirty="0">
                <a:latin typeface="Times New Roman" pitchFamily="18" charset="0"/>
              </a:rPr>
              <a:t>Katrina’s </a:t>
            </a:r>
            <a:r>
              <a:rPr lang="en-US" dirty="0" smtClean="0">
                <a:latin typeface="Times New Roman" pitchFamily="18" charset="0"/>
              </a:rPr>
              <a:t>175 mph Winds</a:t>
            </a:r>
            <a:endParaRPr lang="en-US" dirty="0">
              <a:latin typeface="Times New Roman" pitchFamily="18" charset="0"/>
            </a:endParaRPr>
          </a:p>
        </p:txBody>
      </p:sp>
      <p:sp>
        <p:nvSpPr>
          <p:cNvPr id="34820" name="Line 5"/>
          <p:cNvSpPr>
            <a:spLocks noChangeShapeType="1"/>
          </p:cNvSpPr>
          <p:nvPr/>
        </p:nvSpPr>
        <p:spPr bwMode="auto">
          <a:xfrm>
            <a:off x="4648200" y="2438400"/>
            <a:ext cx="0" cy="1524000"/>
          </a:xfrm>
          <a:prstGeom prst="line">
            <a:avLst/>
          </a:prstGeom>
          <a:noFill/>
          <a:ln w="25400">
            <a:solidFill>
              <a:schemeClr val="tx1"/>
            </a:solidFill>
            <a:round/>
            <a:headEnd/>
            <a:tailEnd type="triangle" w="lg" len="lg"/>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ns-19002006"/>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ns-adjust-0006"/>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descr="ns-19002006"/>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landoceanns"/>
          <p:cNvPicPr>
            <a:picLocks noChangeAspect="1" noChangeArrowheads="1"/>
          </p:cNvPicPr>
          <p:nvPr/>
        </p:nvPicPr>
        <p:blipFill>
          <a:blip r:embed="rId3"/>
          <a:srcRect/>
          <a:stretch>
            <a:fillRect/>
          </a:stretch>
        </p:blipFill>
        <p:spPr bwMode="auto">
          <a:xfrm>
            <a:off x="0" y="0"/>
            <a:ext cx="9144000" cy="6878638"/>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percent"/>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187394" name="Rectangle 3"/>
          <p:cNvSpPr>
            <a:spLocks noChangeArrowheads="1"/>
          </p:cNvSpPr>
          <p:nvPr/>
        </p:nvSpPr>
        <p:spPr bwMode="auto">
          <a:xfrm>
            <a:off x="838200" y="1143000"/>
            <a:ext cx="4495800" cy="4876800"/>
          </a:xfrm>
          <a:prstGeom prst="rect">
            <a:avLst/>
          </a:prstGeom>
          <a:solidFill>
            <a:schemeClr val="accent1"/>
          </a:solidFill>
          <a:ln w="19050">
            <a:solidFill>
              <a:schemeClr val="tx1"/>
            </a:solidFill>
            <a:miter lim="800000"/>
            <a:headEnd/>
            <a:tailEnd/>
          </a:ln>
        </p:spPr>
        <p:txBody>
          <a:bodyPr wrap="none" anchor="ctr"/>
          <a:lstStyle/>
          <a:p>
            <a:pPr eaLnBrk="0" hangingPunct="0"/>
            <a:endParaRPr lang="en-US"/>
          </a:p>
        </p:txBody>
      </p:sp>
      <p:sp>
        <p:nvSpPr>
          <p:cNvPr id="187395" name="Text Box 4"/>
          <p:cNvSpPr txBox="1">
            <a:spLocks noChangeArrowheads="1"/>
          </p:cNvSpPr>
          <p:nvPr/>
        </p:nvSpPr>
        <p:spPr bwMode="auto">
          <a:xfrm>
            <a:off x="1676400" y="3429000"/>
            <a:ext cx="2438400" cy="822325"/>
          </a:xfrm>
          <a:prstGeom prst="rect">
            <a:avLst/>
          </a:prstGeom>
          <a:solidFill>
            <a:schemeClr val="bg1"/>
          </a:solidFill>
          <a:ln w="9525">
            <a:noFill/>
            <a:miter lim="800000"/>
            <a:headEnd/>
            <a:tailEnd/>
          </a:ln>
        </p:spPr>
        <p:txBody>
          <a:bodyPr>
            <a:spAutoFit/>
          </a:bodyPr>
          <a:lstStyle/>
          <a:p>
            <a:pPr algn="ctr"/>
            <a:r>
              <a:rPr lang="en-US">
                <a:latin typeface="Times New Roman" pitchFamily="18" charset="0"/>
              </a:rPr>
              <a:t>Satellite era -</a:t>
            </a:r>
          </a:p>
          <a:p>
            <a:pPr algn="ctr"/>
            <a:r>
              <a:rPr lang="en-US">
                <a:latin typeface="Times New Roman" pitchFamily="18" charset="0"/>
              </a:rPr>
              <a:t>59% strike land</a:t>
            </a:r>
          </a:p>
        </p:txBody>
      </p:sp>
      <p:sp>
        <p:nvSpPr>
          <p:cNvPr id="187396" name="Line 5"/>
          <p:cNvSpPr>
            <a:spLocks noChangeShapeType="1"/>
          </p:cNvSpPr>
          <p:nvPr/>
        </p:nvSpPr>
        <p:spPr bwMode="auto">
          <a:xfrm>
            <a:off x="3962400" y="3733800"/>
            <a:ext cx="1066800" cy="0"/>
          </a:xfrm>
          <a:prstGeom prst="line">
            <a:avLst/>
          </a:prstGeom>
          <a:noFill/>
          <a:ln w="63500">
            <a:solidFill>
              <a:schemeClr val="tx1"/>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2" descr="percent"/>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189442" name="Text Box 3"/>
          <p:cNvSpPr txBox="1">
            <a:spLocks noChangeArrowheads="1"/>
          </p:cNvSpPr>
          <p:nvPr/>
        </p:nvSpPr>
        <p:spPr bwMode="auto">
          <a:xfrm>
            <a:off x="5486400" y="1371600"/>
            <a:ext cx="2438400" cy="822325"/>
          </a:xfrm>
          <a:prstGeom prst="rect">
            <a:avLst/>
          </a:prstGeom>
          <a:solidFill>
            <a:schemeClr val="bg1"/>
          </a:solidFill>
          <a:ln w="9525">
            <a:noFill/>
            <a:miter lim="800000"/>
            <a:headEnd/>
            <a:tailEnd/>
          </a:ln>
        </p:spPr>
        <p:txBody>
          <a:bodyPr>
            <a:spAutoFit/>
          </a:bodyPr>
          <a:lstStyle/>
          <a:p>
            <a:pPr algn="ctr"/>
            <a:r>
              <a:rPr lang="en-US">
                <a:latin typeface="Times New Roman" pitchFamily="18" charset="0"/>
              </a:rPr>
              <a:t>Pre-satellite era -</a:t>
            </a:r>
          </a:p>
          <a:p>
            <a:pPr algn="ctr"/>
            <a:r>
              <a:rPr lang="en-US">
                <a:latin typeface="Times New Roman" pitchFamily="18" charset="0"/>
              </a:rPr>
              <a:t>75% strike land</a:t>
            </a:r>
          </a:p>
        </p:txBody>
      </p:sp>
      <p:sp>
        <p:nvSpPr>
          <p:cNvPr id="189443" name="Line 4"/>
          <p:cNvSpPr>
            <a:spLocks noChangeShapeType="1"/>
          </p:cNvSpPr>
          <p:nvPr/>
        </p:nvSpPr>
        <p:spPr bwMode="auto">
          <a:xfrm flipH="1">
            <a:off x="5181600" y="1828800"/>
            <a:ext cx="533400" cy="228600"/>
          </a:xfrm>
          <a:prstGeom prst="line">
            <a:avLst/>
          </a:prstGeom>
          <a:noFill/>
          <a:ln w="63500">
            <a:solidFill>
              <a:schemeClr val="tx1"/>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ext Box 2"/>
          <p:cNvSpPr txBox="1">
            <a:spLocks noChangeArrowheads="1"/>
          </p:cNvSpPr>
          <p:nvPr/>
        </p:nvSpPr>
        <p:spPr bwMode="auto">
          <a:xfrm>
            <a:off x="5943600" y="6491288"/>
            <a:ext cx="32004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Landsea and Bengtsson (2008)</a:t>
            </a:r>
          </a:p>
        </p:txBody>
      </p:sp>
      <p:pic>
        <p:nvPicPr>
          <p:cNvPr id="191490" name="Picture 3" descr="alt-20th"/>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191491" name="Rectangle 4"/>
          <p:cNvSpPr>
            <a:spLocks noChangeArrowheads="1"/>
          </p:cNvSpPr>
          <p:nvPr/>
        </p:nvSpPr>
        <p:spPr bwMode="auto">
          <a:xfrm>
            <a:off x="9144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1492" name="Rectangle 5"/>
          <p:cNvSpPr>
            <a:spLocks noChangeArrowheads="1"/>
          </p:cNvSpPr>
          <p:nvPr/>
        </p:nvSpPr>
        <p:spPr bwMode="auto">
          <a:xfrm>
            <a:off x="44958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1493" name="Rectangle 6"/>
          <p:cNvSpPr>
            <a:spLocks noChangeArrowheads="1"/>
          </p:cNvSpPr>
          <p:nvPr/>
        </p:nvSpPr>
        <p:spPr bwMode="auto">
          <a:xfrm>
            <a:off x="6324600" y="1905000"/>
            <a:ext cx="1676400" cy="41148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1494" name="Rectangle 7"/>
          <p:cNvSpPr>
            <a:spLocks noChangeArrowheads="1"/>
          </p:cNvSpPr>
          <p:nvPr/>
        </p:nvSpPr>
        <p:spPr bwMode="auto">
          <a:xfrm>
            <a:off x="12954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1495" name="Rectangle 8"/>
          <p:cNvSpPr>
            <a:spLocks noChangeArrowheads="1"/>
          </p:cNvSpPr>
          <p:nvPr/>
        </p:nvSpPr>
        <p:spPr bwMode="auto">
          <a:xfrm>
            <a:off x="6705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1496" name="Rectangle 9"/>
          <p:cNvSpPr>
            <a:spLocks noChangeArrowheads="1"/>
          </p:cNvSpPr>
          <p:nvPr/>
        </p:nvSpPr>
        <p:spPr bwMode="auto">
          <a:xfrm>
            <a:off x="4800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1497" name="Text Box 10"/>
          <p:cNvSpPr txBox="1">
            <a:spLocks noChangeArrowheads="1"/>
          </p:cNvSpPr>
          <p:nvPr/>
        </p:nvSpPr>
        <p:spPr bwMode="auto">
          <a:xfrm>
            <a:off x="914400" y="-152400"/>
            <a:ext cx="7067550" cy="1187450"/>
          </a:xfrm>
          <a:prstGeom prst="rect">
            <a:avLst/>
          </a:prstGeom>
          <a:solidFill>
            <a:schemeClr val="bg1"/>
          </a:solidFill>
          <a:ln w="9525">
            <a:noFill/>
            <a:miter lim="800000"/>
            <a:headEnd/>
            <a:tailEnd/>
          </a:ln>
        </p:spPr>
        <p:txBody>
          <a:bodyPr wrap="none">
            <a:spAutoFit/>
          </a:bodyPr>
          <a:lstStyle/>
          <a:p>
            <a:pPr eaLnBrk="0" hangingPunct="0"/>
            <a:endParaRPr lang="en-US"/>
          </a:p>
          <a:p>
            <a:pPr eaLnBrk="0" hangingPunct="0"/>
            <a:r>
              <a:rPr lang="en-US"/>
              <a:t>Frequency of Tropical Cyclones in Today’s Climate</a:t>
            </a:r>
          </a:p>
          <a:p>
            <a:pPr eaLnBrk="0" hangingPunct="0"/>
            <a:endParaRPr lang="en-US"/>
          </a:p>
        </p:txBody>
      </p:sp>
      <p:sp>
        <p:nvSpPr>
          <p:cNvPr id="191498" name="Text Box 11"/>
          <p:cNvSpPr txBox="1">
            <a:spLocks noChangeArrowheads="1"/>
          </p:cNvSpPr>
          <p:nvPr/>
        </p:nvSpPr>
        <p:spPr bwMode="auto">
          <a:xfrm>
            <a:off x="2819400" y="6096000"/>
            <a:ext cx="1955800" cy="730250"/>
          </a:xfrm>
          <a:prstGeom prst="rect">
            <a:avLst/>
          </a:prstGeom>
          <a:solidFill>
            <a:schemeClr val="bg1"/>
          </a:solidFill>
          <a:ln w="9525">
            <a:noFill/>
            <a:miter lim="800000"/>
            <a:headEnd/>
            <a:tailEnd/>
          </a:ln>
        </p:spPr>
        <p:txBody>
          <a:bodyPr wrap="none">
            <a:spAutoFit/>
          </a:bodyPr>
          <a:lstStyle/>
          <a:p>
            <a:pPr eaLnBrk="0" hangingPunct="0"/>
            <a:r>
              <a:rPr lang="en-US" sz="1400"/>
              <a:t>Today’s Climate</a:t>
            </a:r>
          </a:p>
          <a:p>
            <a:pPr eaLnBrk="0" hangingPunct="0"/>
            <a:r>
              <a:rPr lang="en-US" sz="1400"/>
              <a:t>                                    </a:t>
            </a:r>
          </a:p>
          <a:p>
            <a:pPr eaLnBrk="0" hangingPunct="0"/>
            <a:endParaRPr lang="en-US" sz="1400"/>
          </a:p>
        </p:txBody>
      </p:sp>
      <p:sp>
        <p:nvSpPr>
          <p:cNvPr id="191499" name="Rectangle 12"/>
          <p:cNvSpPr>
            <a:spLocks noChangeArrowheads="1"/>
          </p:cNvSpPr>
          <p:nvPr/>
        </p:nvSpPr>
        <p:spPr bwMode="auto">
          <a:xfrm>
            <a:off x="6248400" y="1219200"/>
            <a:ext cx="1752600" cy="1219200"/>
          </a:xfrm>
          <a:prstGeom prst="rect">
            <a:avLst/>
          </a:prstGeom>
          <a:solidFill>
            <a:srgbClr val="C0C0C0"/>
          </a:solidFill>
          <a:ln w="9525">
            <a:noFill/>
            <a:miter lim="800000"/>
            <a:headEnd/>
            <a:tailEnd/>
          </a:ln>
        </p:spPr>
        <p:txBody>
          <a:bodyPr wrap="none" anchor="ctr"/>
          <a:lstStyle/>
          <a:p>
            <a:pPr eaLnBrk="0" hangingPunct="0"/>
            <a:endParaRPr lang="en-US"/>
          </a:p>
        </p:txBody>
      </p:sp>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ext Box 2"/>
          <p:cNvSpPr txBox="1">
            <a:spLocks noChangeArrowheads="1"/>
          </p:cNvSpPr>
          <p:nvPr/>
        </p:nvSpPr>
        <p:spPr bwMode="auto">
          <a:xfrm>
            <a:off x="5943600" y="6491288"/>
            <a:ext cx="32004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Landsea and Bengtsson (2008)</a:t>
            </a:r>
          </a:p>
        </p:txBody>
      </p:sp>
      <p:pic>
        <p:nvPicPr>
          <p:cNvPr id="193538" name="Picture 3" descr="alt-20th"/>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193539" name="Rectangle 4"/>
          <p:cNvSpPr>
            <a:spLocks noChangeArrowheads="1"/>
          </p:cNvSpPr>
          <p:nvPr/>
        </p:nvSpPr>
        <p:spPr bwMode="auto">
          <a:xfrm>
            <a:off x="6248400" y="1219200"/>
            <a:ext cx="1752600" cy="12192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3540" name="Text Box 6"/>
          <p:cNvSpPr txBox="1">
            <a:spLocks noChangeArrowheads="1"/>
          </p:cNvSpPr>
          <p:nvPr/>
        </p:nvSpPr>
        <p:spPr bwMode="auto">
          <a:xfrm>
            <a:off x="914400" y="-152400"/>
            <a:ext cx="7067550" cy="1187450"/>
          </a:xfrm>
          <a:prstGeom prst="rect">
            <a:avLst/>
          </a:prstGeom>
          <a:solidFill>
            <a:schemeClr val="bg1"/>
          </a:solidFill>
          <a:ln w="9525">
            <a:noFill/>
            <a:miter lim="800000"/>
            <a:headEnd/>
            <a:tailEnd/>
          </a:ln>
        </p:spPr>
        <p:txBody>
          <a:bodyPr wrap="none">
            <a:spAutoFit/>
          </a:bodyPr>
          <a:lstStyle/>
          <a:p>
            <a:pPr eaLnBrk="0" hangingPunct="0"/>
            <a:endParaRPr lang="en-US"/>
          </a:p>
          <a:p>
            <a:pPr eaLnBrk="0" hangingPunct="0"/>
            <a:r>
              <a:rPr lang="en-US"/>
              <a:t>Frequency of Tropical Cyclones in Today’s Climate</a:t>
            </a:r>
          </a:p>
          <a:p>
            <a:pPr eaLnBrk="0" hangingPunct="0"/>
            <a:r>
              <a:rPr lang="en-US"/>
              <a:t>…Based upon Differing Thresholds of Duration</a:t>
            </a:r>
          </a:p>
        </p:txBody>
      </p:sp>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ext Box 2"/>
          <p:cNvSpPr txBox="1">
            <a:spLocks noChangeArrowheads="1"/>
          </p:cNvSpPr>
          <p:nvPr/>
        </p:nvSpPr>
        <p:spPr bwMode="auto">
          <a:xfrm>
            <a:off x="5943600" y="6491288"/>
            <a:ext cx="32004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Landsea and Bengtsson (2008)</a:t>
            </a:r>
          </a:p>
        </p:txBody>
      </p:sp>
      <p:pic>
        <p:nvPicPr>
          <p:cNvPr id="195586" name="Picture 3" descr="alt-20th"/>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195587" name="Rectangle 4"/>
          <p:cNvSpPr>
            <a:spLocks noChangeArrowheads="1"/>
          </p:cNvSpPr>
          <p:nvPr/>
        </p:nvSpPr>
        <p:spPr bwMode="auto">
          <a:xfrm>
            <a:off x="9144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5588" name="Rectangle 5"/>
          <p:cNvSpPr>
            <a:spLocks noChangeArrowheads="1"/>
          </p:cNvSpPr>
          <p:nvPr/>
        </p:nvSpPr>
        <p:spPr bwMode="auto">
          <a:xfrm>
            <a:off x="44958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5589" name="Rectangle 6"/>
          <p:cNvSpPr>
            <a:spLocks noChangeArrowheads="1"/>
          </p:cNvSpPr>
          <p:nvPr/>
        </p:nvSpPr>
        <p:spPr bwMode="auto">
          <a:xfrm>
            <a:off x="6324600" y="1905000"/>
            <a:ext cx="1676400" cy="41148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5590" name="Rectangle 7"/>
          <p:cNvSpPr>
            <a:spLocks noChangeArrowheads="1"/>
          </p:cNvSpPr>
          <p:nvPr/>
        </p:nvSpPr>
        <p:spPr bwMode="auto">
          <a:xfrm>
            <a:off x="12954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5591" name="Rectangle 8"/>
          <p:cNvSpPr>
            <a:spLocks noChangeArrowheads="1"/>
          </p:cNvSpPr>
          <p:nvPr/>
        </p:nvSpPr>
        <p:spPr bwMode="auto">
          <a:xfrm>
            <a:off x="6705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5592" name="Rectangle 9"/>
          <p:cNvSpPr>
            <a:spLocks noChangeArrowheads="1"/>
          </p:cNvSpPr>
          <p:nvPr/>
        </p:nvSpPr>
        <p:spPr bwMode="auto">
          <a:xfrm>
            <a:off x="4800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5593" name="Text Box 10"/>
          <p:cNvSpPr txBox="1">
            <a:spLocks noChangeArrowheads="1"/>
          </p:cNvSpPr>
          <p:nvPr/>
        </p:nvSpPr>
        <p:spPr bwMode="auto">
          <a:xfrm>
            <a:off x="914400" y="-152400"/>
            <a:ext cx="7067550" cy="1187450"/>
          </a:xfrm>
          <a:prstGeom prst="rect">
            <a:avLst/>
          </a:prstGeom>
          <a:solidFill>
            <a:schemeClr val="bg1"/>
          </a:solidFill>
          <a:ln w="9525">
            <a:noFill/>
            <a:miter lim="800000"/>
            <a:headEnd/>
            <a:tailEnd/>
          </a:ln>
        </p:spPr>
        <p:txBody>
          <a:bodyPr wrap="none">
            <a:spAutoFit/>
          </a:bodyPr>
          <a:lstStyle/>
          <a:p>
            <a:pPr eaLnBrk="0" hangingPunct="0"/>
            <a:endParaRPr lang="en-US"/>
          </a:p>
          <a:p>
            <a:pPr eaLnBrk="0" hangingPunct="0"/>
            <a:r>
              <a:rPr lang="en-US"/>
              <a:t>Frequency of Tropical Cyclones in Today’s Climate</a:t>
            </a:r>
          </a:p>
          <a:p>
            <a:pPr eaLnBrk="0" hangingPunct="0"/>
            <a:endParaRPr lang="en-US"/>
          </a:p>
        </p:txBody>
      </p:sp>
      <p:sp>
        <p:nvSpPr>
          <p:cNvPr id="195594" name="Text Box 11"/>
          <p:cNvSpPr txBox="1">
            <a:spLocks noChangeArrowheads="1"/>
          </p:cNvSpPr>
          <p:nvPr/>
        </p:nvSpPr>
        <p:spPr bwMode="auto">
          <a:xfrm>
            <a:off x="2819400" y="6096000"/>
            <a:ext cx="1955800" cy="730250"/>
          </a:xfrm>
          <a:prstGeom prst="rect">
            <a:avLst/>
          </a:prstGeom>
          <a:solidFill>
            <a:schemeClr val="bg1"/>
          </a:solidFill>
          <a:ln w="9525">
            <a:noFill/>
            <a:miter lim="800000"/>
            <a:headEnd/>
            <a:tailEnd/>
          </a:ln>
        </p:spPr>
        <p:txBody>
          <a:bodyPr wrap="none">
            <a:spAutoFit/>
          </a:bodyPr>
          <a:lstStyle/>
          <a:p>
            <a:pPr eaLnBrk="0" hangingPunct="0"/>
            <a:r>
              <a:rPr lang="en-US" sz="1400"/>
              <a:t>Today’s Climate</a:t>
            </a:r>
          </a:p>
          <a:p>
            <a:pPr eaLnBrk="0" hangingPunct="0"/>
            <a:r>
              <a:rPr lang="en-US" sz="1400"/>
              <a:t>                                    </a:t>
            </a:r>
          </a:p>
          <a:p>
            <a:pPr eaLnBrk="0" hangingPunct="0"/>
            <a:endParaRPr lang="en-US" sz="1400"/>
          </a:p>
        </p:txBody>
      </p:sp>
      <p:sp>
        <p:nvSpPr>
          <p:cNvPr id="195595" name="Rectangle 12"/>
          <p:cNvSpPr>
            <a:spLocks noChangeArrowheads="1"/>
          </p:cNvSpPr>
          <p:nvPr/>
        </p:nvSpPr>
        <p:spPr bwMode="auto">
          <a:xfrm>
            <a:off x="6248400" y="1219200"/>
            <a:ext cx="1752600" cy="12192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5596" name="Text Box 13"/>
          <p:cNvSpPr txBox="1">
            <a:spLocks noChangeArrowheads="1"/>
          </p:cNvSpPr>
          <p:nvPr/>
        </p:nvSpPr>
        <p:spPr bwMode="auto">
          <a:xfrm>
            <a:off x="6934200" y="6400800"/>
            <a:ext cx="2016125" cy="304800"/>
          </a:xfrm>
          <a:prstGeom prst="rect">
            <a:avLst/>
          </a:prstGeom>
          <a:solidFill>
            <a:schemeClr val="bg1"/>
          </a:solidFill>
          <a:ln w="9525">
            <a:noFill/>
            <a:miter lim="800000"/>
            <a:headEnd/>
            <a:tailEnd/>
          </a:ln>
        </p:spPr>
        <p:txBody>
          <a:bodyPr wrap="none">
            <a:spAutoFit/>
          </a:bodyPr>
          <a:lstStyle/>
          <a:p>
            <a:pPr eaLnBrk="0" hangingPunct="0"/>
            <a:r>
              <a:rPr lang="en-US" sz="1400"/>
              <a:t>Bengtsson et al. (2007)</a:t>
            </a:r>
          </a:p>
        </p:txBody>
      </p:sp>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ext Box 2"/>
          <p:cNvSpPr txBox="1">
            <a:spLocks noChangeArrowheads="1"/>
          </p:cNvSpPr>
          <p:nvPr/>
        </p:nvSpPr>
        <p:spPr bwMode="auto">
          <a:xfrm>
            <a:off x="5943600" y="6491288"/>
            <a:ext cx="32004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Landsea and Bengtsson (2008)</a:t>
            </a:r>
          </a:p>
        </p:txBody>
      </p:sp>
      <p:pic>
        <p:nvPicPr>
          <p:cNvPr id="197634" name="Picture 3" descr="alt-20th"/>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197635" name="Rectangle 4"/>
          <p:cNvSpPr>
            <a:spLocks noChangeArrowheads="1"/>
          </p:cNvSpPr>
          <p:nvPr/>
        </p:nvSpPr>
        <p:spPr bwMode="auto">
          <a:xfrm>
            <a:off x="9144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7636" name="Rectangle 5"/>
          <p:cNvSpPr>
            <a:spLocks noChangeArrowheads="1"/>
          </p:cNvSpPr>
          <p:nvPr/>
        </p:nvSpPr>
        <p:spPr bwMode="auto">
          <a:xfrm>
            <a:off x="44958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7637" name="Rectangle 6"/>
          <p:cNvSpPr>
            <a:spLocks noChangeArrowheads="1"/>
          </p:cNvSpPr>
          <p:nvPr/>
        </p:nvSpPr>
        <p:spPr bwMode="auto">
          <a:xfrm>
            <a:off x="6324600" y="1905000"/>
            <a:ext cx="1676400" cy="41148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7638" name="Rectangle 7"/>
          <p:cNvSpPr>
            <a:spLocks noChangeArrowheads="1"/>
          </p:cNvSpPr>
          <p:nvPr/>
        </p:nvSpPr>
        <p:spPr bwMode="auto">
          <a:xfrm>
            <a:off x="12954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7639" name="Rectangle 8"/>
          <p:cNvSpPr>
            <a:spLocks noChangeArrowheads="1"/>
          </p:cNvSpPr>
          <p:nvPr/>
        </p:nvSpPr>
        <p:spPr bwMode="auto">
          <a:xfrm>
            <a:off x="6705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7640" name="Rectangle 9"/>
          <p:cNvSpPr>
            <a:spLocks noChangeArrowheads="1"/>
          </p:cNvSpPr>
          <p:nvPr/>
        </p:nvSpPr>
        <p:spPr bwMode="auto">
          <a:xfrm>
            <a:off x="4800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7641" name="Text Box 10"/>
          <p:cNvSpPr txBox="1">
            <a:spLocks noChangeArrowheads="1"/>
          </p:cNvSpPr>
          <p:nvPr/>
        </p:nvSpPr>
        <p:spPr bwMode="auto">
          <a:xfrm>
            <a:off x="914400" y="-152400"/>
            <a:ext cx="7067550" cy="1187450"/>
          </a:xfrm>
          <a:prstGeom prst="rect">
            <a:avLst/>
          </a:prstGeom>
          <a:solidFill>
            <a:schemeClr val="bg1"/>
          </a:solidFill>
          <a:ln w="9525">
            <a:noFill/>
            <a:miter lim="800000"/>
            <a:headEnd/>
            <a:tailEnd/>
          </a:ln>
        </p:spPr>
        <p:txBody>
          <a:bodyPr wrap="none">
            <a:spAutoFit/>
          </a:bodyPr>
          <a:lstStyle/>
          <a:p>
            <a:pPr eaLnBrk="0" hangingPunct="0"/>
            <a:endParaRPr lang="en-US"/>
          </a:p>
          <a:p>
            <a:pPr eaLnBrk="0" hangingPunct="0"/>
            <a:r>
              <a:rPr lang="en-US"/>
              <a:t>Frequency of Tropical Cyclones in Today’s Climate</a:t>
            </a:r>
          </a:p>
          <a:p>
            <a:pPr eaLnBrk="0" hangingPunct="0"/>
            <a:r>
              <a:rPr lang="en-US"/>
              <a:t>               Versus Global Warming Climate</a:t>
            </a:r>
          </a:p>
        </p:txBody>
      </p:sp>
      <p:sp>
        <p:nvSpPr>
          <p:cNvPr id="197642" name="Text Box 11"/>
          <p:cNvSpPr txBox="1">
            <a:spLocks noChangeArrowheads="1"/>
          </p:cNvSpPr>
          <p:nvPr/>
        </p:nvSpPr>
        <p:spPr bwMode="auto">
          <a:xfrm>
            <a:off x="2819400" y="6096000"/>
            <a:ext cx="3297238" cy="730250"/>
          </a:xfrm>
          <a:prstGeom prst="rect">
            <a:avLst/>
          </a:prstGeom>
          <a:solidFill>
            <a:schemeClr val="bg1"/>
          </a:solidFill>
          <a:ln w="9525">
            <a:noFill/>
            <a:miter lim="800000"/>
            <a:headEnd/>
            <a:tailEnd/>
          </a:ln>
        </p:spPr>
        <p:txBody>
          <a:bodyPr wrap="none">
            <a:spAutoFit/>
          </a:bodyPr>
          <a:lstStyle/>
          <a:p>
            <a:pPr eaLnBrk="0" hangingPunct="0"/>
            <a:r>
              <a:rPr lang="en-US" sz="1400"/>
              <a:t>Today’s Climate          Late 21</a:t>
            </a:r>
            <a:r>
              <a:rPr lang="en-US" sz="1400" baseline="30000"/>
              <a:t>st</a:t>
            </a:r>
            <a:r>
              <a:rPr lang="en-US" sz="1400"/>
              <a:t> Century</a:t>
            </a:r>
          </a:p>
          <a:p>
            <a:pPr eaLnBrk="0" hangingPunct="0"/>
            <a:r>
              <a:rPr lang="en-US" sz="1400"/>
              <a:t>                                    </a:t>
            </a:r>
          </a:p>
          <a:p>
            <a:pPr eaLnBrk="0" hangingPunct="0"/>
            <a:endParaRPr lang="en-US" sz="1400"/>
          </a:p>
        </p:txBody>
      </p:sp>
      <p:sp>
        <p:nvSpPr>
          <p:cNvPr id="197643" name="Rectangle 12"/>
          <p:cNvSpPr>
            <a:spLocks noChangeArrowheads="1"/>
          </p:cNvSpPr>
          <p:nvPr/>
        </p:nvSpPr>
        <p:spPr bwMode="auto">
          <a:xfrm>
            <a:off x="4572000" y="3429000"/>
            <a:ext cx="1524000" cy="2590800"/>
          </a:xfrm>
          <a:prstGeom prst="rect">
            <a:avLst/>
          </a:prstGeom>
          <a:solidFill>
            <a:srgbClr val="FF0000"/>
          </a:solidFill>
          <a:ln w="9525">
            <a:solidFill>
              <a:schemeClr val="tx1"/>
            </a:solidFill>
            <a:miter lim="800000"/>
            <a:headEnd/>
            <a:tailEnd/>
          </a:ln>
        </p:spPr>
        <p:txBody>
          <a:bodyPr wrap="none" anchor="ctr"/>
          <a:lstStyle/>
          <a:p>
            <a:pPr eaLnBrk="0" hangingPunct="0"/>
            <a:endParaRPr lang="en-US"/>
          </a:p>
        </p:txBody>
      </p:sp>
      <p:sp>
        <p:nvSpPr>
          <p:cNvPr id="197644" name="Rectangle 13"/>
          <p:cNvSpPr>
            <a:spLocks noChangeArrowheads="1"/>
          </p:cNvSpPr>
          <p:nvPr/>
        </p:nvSpPr>
        <p:spPr bwMode="auto">
          <a:xfrm>
            <a:off x="6248400" y="1219200"/>
            <a:ext cx="1752600" cy="12192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7645" name="Text Box 14"/>
          <p:cNvSpPr txBox="1">
            <a:spLocks noChangeArrowheads="1"/>
          </p:cNvSpPr>
          <p:nvPr/>
        </p:nvSpPr>
        <p:spPr bwMode="auto">
          <a:xfrm>
            <a:off x="6934200" y="6400800"/>
            <a:ext cx="2016125" cy="304800"/>
          </a:xfrm>
          <a:prstGeom prst="rect">
            <a:avLst/>
          </a:prstGeom>
          <a:solidFill>
            <a:schemeClr val="bg1"/>
          </a:solidFill>
          <a:ln w="9525">
            <a:noFill/>
            <a:miter lim="800000"/>
            <a:headEnd/>
            <a:tailEnd/>
          </a:ln>
        </p:spPr>
        <p:txBody>
          <a:bodyPr wrap="none">
            <a:spAutoFit/>
          </a:bodyPr>
          <a:lstStyle/>
          <a:p>
            <a:pPr eaLnBrk="0" hangingPunct="0"/>
            <a:r>
              <a:rPr lang="en-US" sz="1400"/>
              <a:t>Bengtsson et al. (2007)</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srcRect/>
          <a:stretch>
            <a:fillRect/>
          </a:stretch>
        </p:blipFill>
        <p:spPr bwMode="auto">
          <a:xfrm>
            <a:off x="-18191163" y="228600"/>
            <a:ext cx="27335163" cy="12942888"/>
          </a:xfrm>
          <a:prstGeom prst="rect">
            <a:avLst/>
          </a:prstGeom>
          <a:noFill/>
          <a:ln w="9525">
            <a:noFill/>
            <a:miter lim="800000"/>
            <a:headEnd/>
            <a:tailEnd/>
          </a:ln>
        </p:spPr>
      </p:pic>
      <p:sp>
        <p:nvSpPr>
          <p:cNvPr id="40962" name="Text Box 4"/>
          <p:cNvSpPr txBox="1">
            <a:spLocks noChangeArrowheads="1"/>
          </p:cNvSpPr>
          <p:nvPr/>
        </p:nvSpPr>
        <p:spPr bwMode="auto">
          <a:xfrm>
            <a:off x="3962400" y="6172200"/>
            <a:ext cx="1892300" cy="338138"/>
          </a:xfrm>
          <a:prstGeom prst="rect">
            <a:avLst/>
          </a:prstGeom>
          <a:noFill/>
          <a:ln w="9525">
            <a:noFill/>
            <a:miter lim="800000"/>
            <a:headEnd/>
            <a:tailEnd/>
          </a:ln>
        </p:spPr>
        <p:txBody>
          <a:bodyPr wrap="none">
            <a:spAutoFit/>
          </a:bodyPr>
          <a:lstStyle/>
          <a:p>
            <a:pPr algn="ctr"/>
            <a:r>
              <a:rPr lang="en-US" sz="1600" b="1">
                <a:latin typeface="Times New Roman" pitchFamily="18" charset="0"/>
              </a:rPr>
              <a:t>Bender et al. (2010)</a:t>
            </a:r>
          </a:p>
        </p:txBody>
      </p:sp>
      <p:sp>
        <p:nvSpPr>
          <p:cNvPr id="40963" name="Text Box 3"/>
          <p:cNvSpPr txBox="1">
            <a:spLocks noChangeArrowheads="1"/>
          </p:cNvSpPr>
          <p:nvPr/>
        </p:nvSpPr>
        <p:spPr bwMode="auto">
          <a:xfrm>
            <a:off x="0" y="0"/>
            <a:ext cx="9144000" cy="1200150"/>
          </a:xfrm>
          <a:prstGeom prst="rect">
            <a:avLst/>
          </a:prstGeom>
          <a:solidFill>
            <a:schemeClr val="tx1"/>
          </a:solidFill>
          <a:ln w="9525">
            <a:noFill/>
            <a:miter lim="800000"/>
            <a:headEnd/>
            <a:tailEnd/>
          </a:ln>
        </p:spPr>
        <p:txBody>
          <a:bodyPr>
            <a:spAutoFit/>
          </a:bodyPr>
          <a:lstStyle/>
          <a:p>
            <a:pPr algn="ctr"/>
            <a:r>
              <a:rPr lang="en-US">
                <a:solidFill>
                  <a:schemeClr val="bg1"/>
                </a:solidFill>
                <a:latin typeface="Times New Roman" pitchFamily="18" charset="0"/>
              </a:rPr>
              <a:t>Global Warming and Hurricanes:</a:t>
            </a:r>
          </a:p>
          <a:p>
            <a:pPr algn="ctr"/>
            <a:r>
              <a:rPr lang="en-US">
                <a:solidFill>
                  <a:schemeClr val="bg1"/>
                </a:solidFill>
                <a:latin typeface="Times New Roman" pitchFamily="18" charset="0"/>
              </a:rPr>
              <a:t>Theory and Modeling Work Suggest ~3% wind increase with a DECREASE in frequency by late 21</a:t>
            </a:r>
            <a:r>
              <a:rPr lang="en-US" baseline="30000">
                <a:solidFill>
                  <a:schemeClr val="bg1"/>
                </a:solidFill>
                <a:latin typeface="Times New Roman" pitchFamily="18" charset="0"/>
              </a:rPr>
              <a:t>st</a:t>
            </a:r>
            <a:r>
              <a:rPr lang="en-US">
                <a:solidFill>
                  <a:schemeClr val="bg1"/>
                </a:solidFill>
                <a:latin typeface="Times New Roman" pitchFamily="18" charset="0"/>
              </a:rPr>
              <a:t> Century</a:t>
            </a:r>
          </a:p>
        </p:txBody>
      </p:sp>
      <p:sp>
        <p:nvSpPr>
          <p:cNvPr id="40964" name="Text Box 4"/>
          <p:cNvSpPr txBox="1">
            <a:spLocks noChangeArrowheads="1"/>
          </p:cNvSpPr>
          <p:nvPr/>
        </p:nvSpPr>
        <p:spPr bwMode="auto">
          <a:xfrm>
            <a:off x="1828800" y="6519863"/>
            <a:ext cx="750888"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10 m/s</a:t>
            </a:r>
          </a:p>
        </p:txBody>
      </p:sp>
      <p:sp>
        <p:nvSpPr>
          <p:cNvPr id="40965" name="Text Box 4"/>
          <p:cNvSpPr txBox="1">
            <a:spLocks noChangeArrowheads="1"/>
          </p:cNvSpPr>
          <p:nvPr/>
        </p:nvSpPr>
        <p:spPr bwMode="auto">
          <a:xfrm>
            <a:off x="3124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20</a:t>
            </a:r>
          </a:p>
        </p:txBody>
      </p:sp>
      <p:sp>
        <p:nvSpPr>
          <p:cNvPr id="40966" name="Text Box 4"/>
          <p:cNvSpPr txBox="1">
            <a:spLocks noChangeArrowheads="1"/>
          </p:cNvSpPr>
          <p:nvPr/>
        </p:nvSpPr>
        <p:spPr bwMode="auto">
          <a:xfrm>
            <a:off x="4267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30</a:t>
            </a:r>
          </a:p>
        </p:txBody>
      </p:sp>
      <p:sp>
        <p:nvSpPr>
          <p:cNvPr id="40967" name="Text Box 4"/>
          <p:cNvSpPr txBox="1">
            <a:spLocks noChangeArrowheads="1"/>
          </p:cNvSpPr>
          <p:nvPr/>
        </p:nvSpPr>
        <p:spPr bwMode="auto">
          <a:xfrm>
            <a:off x="5410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40</a:t>
            </a:r>
          </a:p>
        </p:txBody>
      </p:sp>
      <p:sp>
        <p:nvSpPr>
          <p:cNvPr id="40968" name="Text Box 4"/>
          <p:cNvSpPr txBox="1">
            <a:spLocks noChangeArrowheads="1"/>
          </p:cNvSpPr>
          <p:nvPr/>
        </p:nvSpPr>
        <p:spPr bwMode="auto">
          <a:xfrm>
            <a:off x="6477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50</a:t>
            </a:r>
          </a:p>
        </p:txBody>
      </p:sp>
      <p:sp>
        <p:nvSpPr>
          <p:cNvPr id="40969" name="Text Box 4"/>
          <p:cNvSpPr txBox="1">
            <a:spLocks noChangeArrowheads="1"/>
          </p:cNvSpPr>
          <p:nvPr/>
        </p:nvSpPr>
        <p:spPr bwMode="auto">
          <a:xfrm>
            <a:off x="7620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60</a:t>
            </a:r>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ext Box 2"/>
          <p:cNvSpPr txBox="1">
            <a:spLocks noChangeArrowheads="1"/>
          </p:cNvSpPr>
          <p:nvPr/>
        </p:nvSpPr>
        <p:spPr bwMode="auto">
          <a:xfrm>
            <a:off x="0" y="1447800"/>
            <a:ext cx="9144000" cy="3743325"/>
          </a:xfrm>
          <a:prstGeom prst="rect">
            <a:avLst/>
          </a:prstGeom>
          <a:solidFill>
            <a:schemeClr val="bg1"/>
          </a:solidFill>
          <a:ln w="9525">
            <a:noFill/>
            <a:miter lim="800000"/>
            <a:headEnd/>
            <a:tailEnd/>
          </a:ln>
        </p:spPr>
        <p:txBody>
          <a:bodyPr>
            <a:spAutoFit/>
          </a:bodyPr>
          <a:lstStyle/>
          <a:p>
            <a:endParaRPr lang="en-US"/>
          </a:p>
          <a:p>
            <a:r>
              <a:rPr lang="en-US"/>
              <a:t>	“If it was quite marginal as to whether or not a storm would be upgraded to tropical storm status or equivalent, that decision would likely be influenced by proximity to possible impacts on land within the next 48 hours or so.  That is, I suspect that the margin of acceptable error for most of us would be a little larger over the open sea as compared to potential landfall for such storms </a:t>
            </a:r>
            <a:br>
              <a:rPr lang="en-US"/>
            </a:br>
            <a:r>
              <a:rPr lang="en-US"/>
              <a:t>that are not all that strong anyway.” </a:t>
            </a:r>
          </a:p>
          <a:p>
            <a:endParaRPr lang="en-US"/>
          </a:p>
          <a:p>
            <a:r>
              <a:rPr lang="en-US"/>
              <a:t>Bob Sheets, National Hurricane Center Director, 1987-1995</a:t>
            </a:r>
          </a:p>
        </p:txBody>
      </p:sp>
      <p:sp>
        <p:nvSpPr>
          <p:cNvPr id="199682" name="Rectangle 3"/>
          <p:cNvSpPr>
            <a:spLocks noChangeArrowheads="1"/>
          </p:cNvSpPr>
          <p:nvPr/>
        </p:nvSpPr>
        <p:spPr bwMode="auto">
          <a:xfrm>
            <a:off x="304800" y="609600"/>
            <a:ext cx="8382000" cy="579438"/>
          </a:xfrm>
          <a:prstGeom prst="rect">
            <a:avLst/>
          </a:prstGeom>
          <a:noFill/>
          <a:ln w="9525">
            <a:noFill/>
            <a:miter lim="800000"/>
            <a:headEnd/>
            <a:tailEnd/>
          </a:ln>
        </p:spPr>
        <p:txBody>
          <a:bodyPr>
            <a:spAutoFit/>
          </a:bodyPr>
          <a:lstStyle/>
          <a:p>
            <a:pPr algn="ctr" eaLnBrk="0" hangingPunct="0"/>
            <a:r>
              <a:rPr lang="en-US" sz="3200" b="1">
                <a:solidFill>
                  <a:schemeClr val="bg1"/>
                </a:solidFill>
              </a:rPr>
              <a:t>Changes in “Naming” Criteria</a:t>
            </a:r>
          </a:p>
        </p:txBody>
      </p:sp>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5"/>
          <p:cNvPicPr>
            <a:picLocks noChangeAspect="1" noChangeArrowheads="1"/>
          </p:cNvPicPr>
          <p:nvPr/>
        </p:nvPicPr>
        <p:blipFill>
          <a:blip r:embed="rId3"/>
          <a:srcRect/>
          <a:stretch>
            <a:fillRect/>
          </a:stretch>
        </p:blipFill>
        <p:spPr bwMode="auto">
          <a:xfrm>
            <a:off x="0" y="838200"/>
            <a:ext cx="9144000" cy="6019800"/>
          </a:xfrm>
          <a:prstGeom prst="rect">
            <a:avLst/>
          </a:prstGeom>
          <a:noFill/>
          <a:ln w="9525">
            <a:noFill/>
            <a:miter lim="800000"/>
            <a:headEnd/>
            <a:tailEnd/>
          </a:ln>
        </p:spPr>
      </p:pic>
      <p:sp>
        <p:nvSpPr>
          <p:cNvPr id="201730" name="Text Box 3"/>
          <p:cNvSpPr txBox="1">
            <a:spLocks noChangeArrowheads="1"/>
          </p:cNvSpPr>
          <p:nvPr/>
        </p:nvSpPr>
        <p:spPr bwMode="auto">
          <a:xfrm>
            <a:off x="228600" y="152400"/>
            <a:ext cx="8305800" cy="457200"/>
          </a:xfrm>
          <a:prstGeom prst="rect">
            <a:avLst/>
          </a:prstGeom>
          <a:noFill/>
          <a:ln w="9525">
            <a:noFill/>
            <a:miter lim="800000"/>
            <a:headEnd/>
            <a:tailEnd/>
          </a:ln>
        </p:spPr>
        <p:txBody>
          <a:bodyPr>
            <a:spAutoFit/>
          </a:bodyPr>
          <a:lstStyle/>
          <a:p>
            <a:pPr algn="ctr">
              <a:spcBef>
                <a:spcPct val="50000"/>
              </a:spcBef>
            </a:pPr>
            <a:r>
              <a:rPr lang="en-US">
                <a:solidFill>
                  <a:schemeClr val="bg1"/>
                </a:solidFill>
              </a:rPr>
              <a:t>Linking frequency of Atlantic tropical cyclones to SSTs</a:t>
            </a:r>
          </a:p>
        </p:txBody>
      </p:sp>
      <p:sp>
        <p:nvSpPr>
          <p:cNvPr id="201731" name="Rectangle 4"/>
          <p:cNvSpPr>
            <a:spLocks noChangeArrowheads="1"/>
          </p:cNvSpPr>
          <p:nvPr/>
        </p:nvSpPr>
        <p:spPr bwMode="auto">
          <a:xfrm>
            <a:off x="152400" y="6400800"/>
            <a:ext cx="2082800" cy="274638"/>
          </a:xfrm>
          <a:prstGeom prst="rect">
            <a:avLst/>
          </a:prstGeom>
          <a:noFill/>
          <a:ln w="9525">
            <a:noFill/>
            <a:miter lim="800000"/>
            <a:headEnd/>
            <a:tailEnd/>
          </a:ln>
        </p:spPr>
        <p:txBody>
          <a:bodyPr wrap="none">
            <a:spAutoFit/>
          </a:bodyPr>
          <a:lstStyle/>
          <a:p>
            <a:r>
              <a:rPr lang="en-US" sz="1200"/>
              <a:t>Holland and Webster (2007)</a:t>
            </a:r>
          </a:p>
        </p:txBody>
      </p:sp>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ext Box 2"/>
          <p:cNvSpPr txBox="1">
            <a:spLocks noChangeArrowheads="1"/>
          </p:cNvSpPr>
          <p:nvPr/>
        </p:nvSpPr>
        <p:spPr bwMode="auto">
          <a:xfrm>
            <a:off x="381000" y="228600"/>
            <a:ext cx="8458200" cy="5940425"/>
          </a:xfrm>
          <a:prstGeom prst="rect">
            <a:avLst/>
          </a:prstGeom>
          <a:noFill/>
          <a:ln w="9525">
            <a:noFill/>
            <a:miter lim="800000"/>
            <a:headEnd/>
            <a:tailEnd/>
          </a:ln>
        </p:spPr>
        <p:txBody>
          <a:bodyPr>
            <a:spAutoFit/>
          </a:bodyPr>
          <a:lstStyle/>
          <a:p>
            <a:r>
              <a:rPr lang="en-US" sz="3200">
                <a:solidFill>
                  <a:schemeClr val="bg1"/>
                </a:solidFill>
              </a:rPr>
              <a:t>   “Questions have been raised over the quality of the NATL data even for such a broad brush accounting.  We have carefully examined the data record and considered as yet unpublished analyses by other investigators. Our conclusion is that the number of earlier missed storms most likely lies between 1 and 3 per year prior to 1900, less than 2 in the early nineteenth century [sic] and dropping off to essentially zero by 1960.”  </a:t>
            </a:r>
          </a:p>
          <a:p>
            <a:r>
              <a:rPr lang="en-US" sz="3200">
                <a:solidFill>
                  <a:schemeClr val="bg1"/>
                </a:solidFill>
              </a:rPr>
              <a:t>--- Holland and Webster (2007)</a:t>
            </a:r>
          </a:p>
        </p:txBody>
      </p:sp>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ext Box 2"/>
          <p:cNvSpPr txBox="1">
            <a:spLocks noChangeArrowheads="1"/>
          </p:cNvSpPr>
          <p:nvPr/>
        </p:nvSpPr>
        <p:spPr bwMode="auto">
          <a:xfrm>
            <a:off x="4572000" y="0"/>
            <a:ext cx="4572000" cy="4108450"/>
          </a:xfrm>
          <a:prstGeom prst="rect">
            <a:avLst/>
          </a:prstGeom>
          <a:noFill/>
          <a:ln w="9525">
            <a:noFill/>
            <a:miter lim="800000"/>
            <a:headEnd/>
            <a:tailEnd/>
          </a:ln>
        </p:spPr>
        <p:txBody>
          <a:bodyPr>
            <a:spAutoFit/>
          </a:bodyPr>
          <a:lstStyle/>
          <a:p>
            <a:r>
              <a:rPr lang="en-US">
                <a:solidFill>
                  <a:schemeClr val="bg1"/>
                </a:solidFill>
              </a:rPr>
              <a:t>“Overall, there appears to have been a substantial 100-year trend leading to related increases of over 0.78C in SST and over 100% in tropical cyclone and hurricane numbers. It is concluded that the overall trend in SSTs, and tropical cyclone and hurricane numbers is substantially influenced by greenhouse warming.”</a:t>
            </a:r>
          </a:p>
        </p:txBody>
      </p:sp>
      <p:pic>
        <p:nvPicPr>
          <p:cNvPr id="205826" name="Picture 3"/>
          <p:cNvPicPr>
            <a:picLocks noChangeAspect="1" noChangeArrowheads="1"/>
          </p:cNvPicPr>
          <p:nvPr/>
        </p:nvPicPr>
        <p:blipFill>
          <a:blip r:embed="rId3"/>
          <a:srcRect/>
          <a:stretch>
            <a:fillRect/>
          </a:stretch>
        </p:blipFill>
        <p:spPr bwMode="auto">
          <a:xfrm>
            <a:off x="4800600" y="4191000"/>
            <a:ext cx="4343400" cy="2667000"/>
          </a:xfrm>
          <a:prstGeom prst="rect">
            <a:avLst/>
          </a:prstGeom>
          <a:noFill/>
          <a:ln w="9525">
            <a:noFill/>
            <a:miter lim="800000"/>
            <a:headEnd/>
            <a:tailEnd/>
          </a:ln>
        </p:spPr>
      </p:pic>
      <p:sp>
        <p:nvSpPr>
          <p:cNvPr id="205827" name="Text Box 4"/>
          <p:cNvSpPr txBox="1">
            <a:spLocks noChangeArrowheads="1"/>
          </p:cNvSpPr>
          <p:nvPr/>
        </p:nvSpPr>
        <p:spPr bwMode="auto">
          <a:xfrm>
            <a:off x="0" y="0"/>
            <a:ext cx="4648200" cy="3378200"/>
          </a:xfrm>
          <a:prstGeom prst="rect">
            <a:avLst/>
          </a:prstGeom>
          <a:noFill/>
          <a:ln w="9525">
            <a:noFill/>
            <a:miter lim="800000"/>
            <a:headEnd/>
            <a:tailEnd/>
          </a:ln>
        </p:spPr>
        <p:txBody>
          <a:bodyPr>
            <a:spAutoFit/>
          </a:bodyPr>
          <a:lstStyle/>
          <a:p>
            <a:r>
              <a:rPr lang="en-US">
                <a:solidFill>
                  <a:schemeClr val="bg1"/>
                </a:solidFill>
              </a:rPr>
              <a:t>“This record [of Atlantic tropical cyclone counts] … shows a strong, long-term relationship with tropical Atlantic August-October SST…The underlying factor appears to be the influence of (primarily anthropogenic) forced large-scale warming.”</a:t>
            </a:r>
          </a:p>
        </p:txBody>
      </p:sp>
      <p:pic>
        <p:nvPicPr>
          <p:cNvPr id="205828" name="Picture 5"/>
          <p:cNvPicPr>
            <a:picLocks noChangeAspect="1" noChangeArrowheads="1"/>
          </p:cNvPicPr>
          <p:nvPr/>
        </p:nvPicPr>
        <p:blipFill>
          <a:blip r:embed="rId4"/>
          <a:srcRect/>
          <a:stretch>
            <a:fillRect/>
          </a:stretch>
        </p:blipFill>
        <p:spPr bwMode="auto">
          <a:xfrm>
            <a:off x="0" y="3657600"/>
            <a:ext cx="4495800" cy="3200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Aug-Oct MDR SST-count_filt"/>
          <p:cNvPicPr>
            <a:picLocks noGrp="1" noChangeAspect="1" noChangeArrowheads="1"/>
          </p:cNvPicPr>
          <p:nvPr>
            <p:ph idx="4294967295"/>
          </p:nvPr>
        </p:nvPicPr>
        <p:blipFill>
          <a:blip r:embed="rId3"/>
          <a:srcRect/>
          <a:stretch>
            <a:fillRect/>
          </a:stretch>
        </p:blipFill>
        <p:spPr>
          <a:xfrm>
            <a:off x="0" y="741363"/>
            <a:ext cx="9144000" cy="6116637"/>
          </a:xfrm>
        </p:spPr>
      </p:pic>
      <p:sp>
        <p:nvSpPr>
          <p:cNvPr id="207874" name="Text Box 3"/>
          <p:cNvSpPr txBox="1">
            <a:spLocks noChangeArrowheads="1"/>
          </p:cNvSpPr>
          <p:nvPr/>
        </p:nvSpPr>
        <p:spPr bwMode="auto">
          <a:xfrm>
            <a:off x="228600" y="152400"/>
            <a:ext cx="8305800" cy="457200"/>
          </a:xfrm>
          <a:prstGeom prst="rect">
            <a:avLst/>
          </a:prstGeom>
          <a:noFill/>
          <a:ln w="9525">
            <a:noFill/>
            <a:miter lim="800000"/>
            <a:headEnd/>
            <a:tailEnd/>
          </a:ln>
        </p:spPr>
        <p:txBody>
          <a:bodyPr>
            <a:spAutoFit/>
          </a:bodyPr>
          <a:lstStyle/>
          <a:p>
            <a:pPr algn="ctr">
              <a:spcBef>
                <a:spcPct val="50000"/>
              </a:spcBef>
            </a:pPr>
            <a:r>
              <a:rPr lang="en-US">
                <a:solidFill>
                  <a:schemeClr val="bg1"/>
                </a:solidFill>
              </a:rPr>
              <a:t>Linking frequency of Atlantic tropical cyclones to SSTs</a:t>
            </a:r>
          </a:p>
        </p:txBody>
      </p:sp>
      <p:sp>
        <p:nvSpPr>
          <p:cNvPr id="207875" name="Rectangle 4"/>
          <p:cNvSpPr>
            <a:spLocks noChangeArrowheads="1"/>
          </p:cNvSpPr>
          <p:nvPr/>
        </p:nvSpPr>
        <p:spPr bwMode="auto">
          <a:xfrm>
            <a:off x="304800" y="6400800"/>
            <a:ext cx="1981200" cy="274638"/>
          </a:xfrm>
          <a:prstGeom prst="rect">
            <a:avLst/>
          </a:prstGeom>
          <a:noFill/>
          <a:ln w="9525">
            <a:noFill/>
            <a:miter lim="800000"/>
            <a:headEnd/>
            <a:tailEnd/>
          </a:ln>
        </p:spPr>
        <p:txBody>
          <a:bodyPr wrap="none">
            <a:spAutoFit/>
          </a:bodyPr>
          <a:lstStyle/>
          <a:p>
            <a:r>
              <a:rPr lang="en-US" sz="1200"/>
              <a:t>Mann and Emanuel (2006)</a:t>
            </a:r>
          </a:p>
        </p:txBody>
      </p:sp>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3"/>
          <p:cNvPicPr>
            <a:picLocks noChangeAspect="1" noChangeArrowheads="1"/>
          </p:cNvPicPr>
          <p:nvPr/>
        </p:nvPicPr>
        <p:blipFill>
          <a:blip r:embed="rId3"/>
          <a:srcRect/>
          <a:stretch>
            <a:fillRect/>
          </a:stretch>
        </p:blipFill>
        <p:spPr bwMode="auto">
          <a:xfrm>
            <a:off x="0" y="1295400"/>
            <a:ext cx="9144000" cy="4953000"/>
          </a:xfrm>
          <a:prstGeom prst="rect">
            <a:avLst/>
          </a:prstGeom>
          <a:noFill/>
          <a:ln w="9525">
            <a:noFill/>
            <a:miter lim="800000"/>
            <a:headEnd/>
            <a:tailEnd/>
          </a:ln>
        </p:spPr>
      </p:pic>
      <p:sp>
        <p:nvSpPr>
          <p:cNvPr id="113666" name="Text Box 5"/>
          <p:cNvSpPr txBox="1">
            <a:spLocks noChangeArrowheads="1"/>
          </p:cNvSpPr>
          <p:nvPr/>
        </p:nvSpPr>
        <p:spPr bwMode="auto">
          <a:xfrm>
            <a:off x="685800" y="152400"/>
            <a:ext cx="7696200" cy="954088"/>
          </a:xfrm>
          <a:prstGeom prst="rect">
            <a:avLst/>
          </a:prstGeom>
          <a:solidFill>
            <a:schemeClr val="bg1"/>
          </a:solidFill>
          <a:ln w="9525">
            <a:solidFill>
              <a:schemeClr val="tx1"/>
            </a:solidFill>
            <a:miter lim="800000"/>
            <a:headEnd/>
            <a:tailEnd/>
          </a:ln>
        </p:spPr>
        <p:txBody>
          <a:bodyPr>
            <a:spAutoFit/>
          </a:bodyPr>
          <a:lstStyle/>
          <a:p>
            <a:pPr algn="ctr"/>
            <a:r>
              <a:rPr lang="en-US" sz="2800">
                <a:solidFill>
                  <a:srgbClr val="000000"/>
                </a:solidFill>
                <a:latin typeface="Times New Roman" pitchFamily="18" charset="0"/>
              </a:rPr>
              <a:t>Merging paleotempestology (sediment core records) with modern hurricane data</a:t>
            </a:r>
          </a:p>
        </p:txBody>
      </p:sp>
      <p:sp>
        <p:nvSpPr>
          <p:cNvPr id="113667" name="Text Box 5"/>
          <p:cNvSpPr txBox="1">
            <a:spLocks noChangeArrowheads="1"/>
          </p:cNvSpPr>
          <p:nvPr/>
        </p:nvSpPr>
        <p:spPr bwMode="auto">
          <a:xfrm>
            <a:off x="6629400" y="6324600"/>
            <a:ext cx="2286000" cy="369888"/>
          </a:xfrm>
          <a:prstGeom prst="rect">
            <a:avLst/>
          </a:prstGeom>
          <a:solidFill>
            <a:schemeClr val="bg1"/>
          </a:solidFill>
          <a:ln w="9525">
            <a:solidFill>
              <a:schemeClr val="tx1"/>
            </a:solidFill>
            <a:miter lim="800000"/>
            <a:headEnd/>
            <a:tailEnd/>
          </a:ln>
        </p:spPr>
        <p:txBody>
          <a:bodyPr>
            <a:spAutoFit/>
          </a:bodyPr>
          <a:lstStyle/>
          <a:p>
            <a:pPr algn="ctr"/>
            <a:r>
              <a:rPr lang="en-US" sz="1800">
                <a:solidFill>
                  <a:srgbClr val="000000"/>
                </a:solidFill>
                <a:latin typeface="Times New Roman" pitchFamily="18" charset="0"/>
              </a:rPr>
              <a:t>Mann et al. (2009)</a:t>
            </a:r>
          </a:p>
        </p:txBody>
      </p:sp>
    </p:spTree>
    <p:extLst>
      <p:ext uri="{BB962C8B-B14F-4D97-AF65-F5344CB8AC3E}">
        <p14:creationId xmlns:p14="http://schemas.microsoft.com/office/powerpoint/2010/main" val="1859021192"/>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 descr="mann-figur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02291434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7528</TotalTime>
  <Words>2104</Words>
  <Application>Microsoft Office PowerPoint</Application>
  <PresentationFormat>On-screen Show (4:3)</PresentationFormat>
  <Paragraphs>446</Paragraphs>
  <Slides>96</Slides>
  <Notes>96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96</vt:i4>
      </vt:variant>
    </vt:vector>
  </HeadingPairs>
  <TitlesOfParts>
    <vt:vector size="99" baseType="lpstr">
      <vt:lpstr>Blank Presentation</vt:lpstr>
      <vt:lpstr>Photo Editor Photo</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NOAA Dork Logo</vt:lpstr>
      <vt:lpstr>PowerPoint Presentation</vt:lpstr>
      <vt:lpstr>PowerPoint Presentation</vt:lpstr>
      <vt:lpstr>PowerPoint Presentation</vt:lpstr>
      <vt:lpstr>PowerPoint Presentation</vt:lpstr>
      <vt:lpstr>PowerPoint Presentation</vt:lpstr>
      <vt:lpstr>1926 Great Miami Hurricane $140-157 Billion Today                            </vt:lpstr>
      <vt:lpstr>1921 Tampa Bay Hurricane 952 mb Central Pressure 105 kt Max 1 min Winds (estimated) $3 Million in 1921 &gt;&gt;&gt; $4 Billion today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Observation Capabilities:  Huge Improvements over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Recent Category 5 Hurricanes:   Today’s Monitoring versus 1940s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Hurricane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TPC Technical Support Branch Current Priorities and Draft Strategic Plan Outline</dc:title>
  <dc:creator>NHC H.S.</dc:creator>
  <cp:lastModifiedBy>Christopher Landsea</cp:lastModifiedBy>
  <cp:revision>591</cp:revision>
  <cp:lastPrinted>2001-07-02T13:14:36Z</cp:lastPrinted>
  <dcterms:created xsi:type="dcterms:W3CDTF">1999-07-26T20:03:03Z</dcterms:created>
  <dcterms:modified xsi:type="dcterms:W3CDTF">2011-02-22T20:02:48Z</dcterms:modified>
</cp:coreProperties>
</file>