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5" r:id="rId38"/>
    <p:sldId id="296" r:id="rId39"/>
    <p:sldId id="297" r:id="rId40"/>
    <p:sldId id="298" r:id="rId41"/>
    <p:sldId id="299" r:id="rId42"/>
    <p:sldId id="300" r:id="rId43"/>
    <p:sldId id="301" r:id="rId44"/>
    <p:sldId id="302" r:id="rId45"/>
    <p:sldId id="304" r:id="rId46"/>
    <p:sldId id="305" r:id="rId47"/>
    <p:sldId id="306" r:id="rId48"/>
    <p:sldId id="307" r:id="rId49"/>
    <p:sldId id="308" r:id="rId50"/>
    <p:sldId id="309" r:id="rId51"/>
    <p:sldId id="310" r:id="rId52"/>
    <p:sldId id="311" r:id="rId53"/>
    <p:sldId id="330" r:id="rId54"/>
    <p:sldId id="331" r:id="rId55"/>
    <p:sldId id="312" r:id="rId56"/>
    <p:sldId id="313" r:id="rId57"/>
    <p:sldId id="315" r:id="rId58"/>
    <p:sldId id="314"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88400" autoAdjust="0"/>
  </p:normalViewPr>
  <p:slideViewPr>
    <p:cSldViewPr>
      <p:cViewPr varScale="1">
        <p:scale>
          <a:sx n="96" d="100"/>
          <a:sy n="96" d="100"/>
        </p:scale>
        <p:origin x="-3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09791-2FB5-469A-A704-5F81F3475408}" type="datetimeFigureOut">
              <a:rPr lang="en-US" smtClean="0"/>
              <a:pPr/>
              <a:t>9/15/2015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773435-6083-47B5-9150-4F241EDC0447}" type="slidenum">
              <a:rPr lang="en-US" smtClean="0"/>
              <a:pPr/>
              <a:t>‹#›</a:t>
            </a:fld>
            <a:endParaRPr lang="en-US"/>
          </a:p>
        </p:txBody>
      </p:sp>
    </p:spTree>
    <p:extLst>
      <p:ext uri="{BB962C8B-B14F-4D97-AF65-F5344CB8AC3E}">
        <p14:creationId xmlns:p14="http://schemas.microsoft.com/office/powerpoint/2010/main" val="283664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8" Type="http://schemas.openxmlformats.org/officeDocument/2006/relationships/hyperlink" Target="http://www.ehow.com/how_2086258_make-simple-rain-gauge.html" TargetMode="External"/><Relationship Id="rId3" Type="http://schemas.openxmlformats.org/officeDocument/2006/relationships/hyperlink" Target="http://meritbadge.org/wiki/index.php/Weather" TargetMode="External"/><Relationship Id="rId7" Type="http://schemas.openxmlformats.org/officeDocument/2006/relationships/hyperlink" Target="http://www.ehow.com/how_2225384_make-an-anemometer.html"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www.ehow.com/how_2154709_make-wind-vane.html" TargetMode="External"/><Relationship Id="rId5" Type="http://schemas.openxmlformats.org/officeDocument/2006/relationships/hyperlink" Target="http://weather.gov/" TargetMode="External"/><Relationship Id="rId4" Type="http://schemas.openxmlformats.org/officeDocument/2006/relationships/hyperlink" Target="http://meritbadge.org/wiki/images/a/a0/Weather.pdf" TargetMode="External"/><Relationship Id="rId9" Type="http://schemas.openxmlformats.org/officeDocument/2006/relationships/hyperlink" Target="http://www.ehow.com/how_2079001_make-simple-hygrometer.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meritbadge.org/wiki/index.php/Weather" TargetMode="External"/><Relationship Id="rId2" Type="http://schemas.openxmlformats.org/officeDocument/2006/relationships/slide" Target="../slides/slide57.xml"/><Relationship Id="rId1" Type="http://schemas.openxmlformats.org/officeDocument/2006/relationships/notesMaster" Target="../notesMasters/notesMaster1.xml"/><Relationship Id="rId5" Type="http://schemas.openxmlformats.org/officeDocument/2006/relationships/hyperlink" Target="http://weather.gov/" TargetMode="External"/><Relationship Id="rId4" Type="http://schemas.openxmlformats.org/officeDocument/2006/relationships/hyperlink" Target="http://meritbadge.org/wiki/images/a/a0/Weather.pdf"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weather.gov/organization.php"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en.wikipedia.org/wiki/Acid_rain"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ga.water.usgs.gov/edu/acidrain.html" TargetMode="External"/><Relationship Id="rId4" Type="http://schemas.openxmlformats.org/officeDocument/2006/relationships/hyperlink" Target="http://www.epa.gov/acidrain/what/index.html"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meritbadge.org/wiki/index.php?title=Main_Page" TargetMode="External"/><Relationship Id="rId2" Type="http://schemas.openxmlformats.org/officeDocument/2006/relationships/slide" Target="../slides/slide70.xml"/><Relationship Id="rId1" Type="http://schemas.openxmlformats.org/officeDocument/2006/relationships/notesMaster" Target="../notesMasters/notesMaster1.xml"/><Relationship Id="rId5" Type="http://schemas.openxmlformats.org/officeDocument/2006/relationships/hyperlink" Target="http://meritbadge.org/wiki/index.php/Weather" TargetMode="External"/><Relationship Id="rId4" Type="http://schemas.openxmlformats.org/officeDocument/2006/relationships/hyperlink" Target="http://meritbadge.org/wiki/index.php/Merit_Badges"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guide provides a concise step-by-step study guide for the Weather merit badge.  It is patterned to track the badge requirements as listed in official publications of the Boy Scouts of America.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Winter Storms</a:t>
            </a:r>
            <a:r>
              <a:rPr lang="en-US" sz="1200" kern="1200" dirty="0" smtClean="0">
                <a:solidFill>
                  <a:schemeClr val="tx1"/>
                </a:solidFill>
                <a:latin typeface="+mn-lt"/>
                <a:ea typeface="+mn-ea"/>
                <a:cs typeface="+mn-cs"/>
              </a:rPr>
              <a:t>:  These can include snow/ice storms, blizzards, and extreme cold combined with strong winds.</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mn-lt"/>
                <a:ea typeface="+mn-ea"/>
                <a:cs typeface="+mn-cs"/>
              </a:rPr>
              <a:t>Winter Storm Safety Rules:</a:t>
            </a:r>
            <a:r>
              <a:rPr lang="en-US" sz="1100" b="1"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Stay dry, cover all exposed parts of your body, and avoid overexertion.  Seek protection from the wind and build a fire if you can.  If you are in a car, stay with the car, tie a brightly colored ribbon to the antenna, clear the exhaust pipe, and run the heater around 10 minutes an hour.</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Thunderstorms</a:t>
            </a:r>
            <a:r>
              <a:rPr lang="en-US" sz="1200" kern="1200" dirty="0" smtClean="0">
                <a:solidFill>
                  <a:schemeClr val="tx1"/>
                </a:solidFill>
                <a:latin typeface="+mn-lt"/>
                <a:ea typeface="+mn-ea"/>
                <a:cs typeface="+mn-cs"/>
              </a:rPr>
              <a:t>:  These are large cumulonimbus clouds with lightning and thunder.  They may contain heavy rain, strong winds, and large hail.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Thunderstorm Safety Rules</a:t>
            </a:r>
            <a:r>
              <a:rPr lang="en-US" sz="1200" kern="1200" dirty="0" smtClean="0">
                <a:solidFill>
                  <a:schemeClr val="tx1"/>
                </a:solidFill>
                <a:latin typeface="+mn-lt"/>
                <a:ea typeface="+mn-ea"/>
                <a:cs typeface="+mn-cs"/>
              </a:rPr>
              <a:t>:  Seek shelter such as a house or car.  If that is not possible, become the smallest target that you can.  Try crouching in a low area, but avoid gullies and stream beds.  Stay away from open areas and tall objects such as trees or power poles.  Stay away from water, metallic objects, and anything that uses electricity.</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Flash Floods and Floods</a:t>
            </a:r>
            <a:r>
              <a:rPr lang="en-US" sz="1200" kern="1200" dirty="0" smtClean="0">
                <a:solidFill>
                  <a:schemeClr val="tx1"/>
                </a:solidFill>
                <a:latin typeface="+mn-lt"/>
                <a:ea typeface="+mn-ea"/>
                <a:cs typeface="+mn-cs"/>
              </a:rPr>
              <a:t>:  These occur when creeks or rivers overflow their banks, or when urban drainage systems fail. The flash flood occurs within six hours of the event that caused it.  Floods generally occur on larger rivers and cover a wider area.  Flood events can take days to rise, crest, and subside.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Flood Safety Rules</a:t>
            </a:r>
            <a:r>
              <a:rPr lang="en-US" sz="1200" kern="1200" dirty="0" smtClean="0">
                <a:solidFill>
                  <a:schemeClr val="tx1"/>
                </a:solidFill>
                <a:latin typeface="+mn-lt"/>
                <a:ea typeface="+mn-ea"/>
                <a:cs typeface="+mn-cs"/>
              </a:rPr>
              <a:t>:  Get to higher ground.  Do not camp in gullies or near stream beds.  Do not drive into water, especially running water.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Tornadoes</a:t>
            </a:r>
            <a:r>
              <a:rPr lang="en-US" sz="1200" kern="1200" dirty="0" smtClean="0">
                <a:solidFill>
                  <a:schemeClr val="tx1"/>
                </a:solidFill>
                <a:latin typeface="+mn-lt"/>
                <a:ea typeface="+mn-ea"/>
                <a:cs typeface="+mn-cs"/>
              </a:rPr>
              <a:t>:  These are violently rotating columns of air, in contact with the ground, that descend from cumulonimbus clouds.  They are often (but not always) visible as a funnel cloud.  Winds near a tornado can be as high as 300 mph.   Most tornadoes are less than a few hundred yards wide, last for a few minutes, and trace a path of a mile or less.  However, there have been tornadoes that were a mile wide, last for an hour or more, and produce damage paths more than 100 miles long. </a:t>
            </a:r>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Tornado Safety Rules</a:t>
            </a:r>
            <a:r>
              <a:rPr lang="en-US" sz="1200" kern="1200" dirty="0" smtClean="0">
                <a:solidFill>
                  <a:schemeClr val="tx1"/>
                </a:solidFill>
                <a:latin typeface="+mn-lt"/>
                <a:ea typeface="+mn-ea"/>
                <a:cs typeface="+mn-cs"/>
              </a:rPr>
              <a:t>:  The main danger from tornadoes is flying debris.  Therefore the best option is to get to a place that provides as much protection as possible.  If you have a basement, seek refuge there and get under a large object, such as a workbench.  If you have no basement, the best place to go is a center room in the house, especially a bathroom, where the plumbing reinforces the walls.  For the best possible protection, get into the bathtub with a mattress over your body.  Stay away from windows.   If caught in the open, find a low place that is not flooded, lie face down and cover your head.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Hurricanes</a:t>
            </a:r>
            <a:r>
              <a:rPr lang="en-US" sz="1200" kern="1200" dirty="0" smtClean="0">
                <a:solidFill>
                  <a:schemeClr val="tx1"/>
                </a:solidFill>
                <a:latin typeface="+mn-lt"/>
                <a:ea typeface="+mn-ea"/>
                <a:cs typeface="+mn-cs"/>
              </a:rPr>
              <a:t>:  A hurricane is a large tropical cyclone with sustained winds exceeding 74 mph that occurs in the Atlantic or eastern Pacific oceans.  They are known by a variety of terms in other parts of the world.  The energy source for these storms is warm ocean water underneath the storm.  Sustained winds can range up to 200 mph with higher gusts, and size can range from 60 to well over 600 miles in diameter.   Hurricanes break up rapidly after they move over land.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Hurricane Safety Rules</a:t>
            </a:r>
            <a:r>
              <a:rPr lang="en-US" sz="1200" kern="1200" dirty="0" smtClean="0">
                <a:solidFill>
                  <a:schemeClr val="tx1"/>
                </a:solidFill>
                <a:latin typeface="+mn-lt"/>
                <a:ea typeface="+mn-ea"/>
                <a:cs typeface="+mn-cs"/>
              </a:rPr>
              <a:t>:  Most hurricane damage is caused by the storm surge, which is high water that piles up ahead of the storm.  Most hurricane deaths are caused by drowning.  Therefore the safety rules are similar to that for floods.  Leave the danger area.  If that is not possible, get to the highest shelter you can find.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Watch</a:t>
            </a:r>
            <a:r>
              <a:rPr lang="en-US" sz="1200" kern="1200" dirty="0" smtClean="0">
                <a:solidFill>
                  <a:schemeClr val="tx1"/>
                </a:solidFill>
                <a:latin typeface="+mn-lt"/>
                <a:ea typeface="+mn-ea"/>
                <a:cs typeface="+mn-cs"/>
              </a:rPr>
              <a:t>: Issued when the risk of a hazardous weather or warning event has increased significantly, but its occurrence, location, and/or timing is still uncertain.</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Warning: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Issued when a hazardous weather or flooding event is occurring, about to occur, or has a high probability of occurring.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Atmospheric pressure is simply the weight of the atmosphere directly above any point on the ground or in the air.  Therefore, one would expect the highest pressure values to be recorded at ground-based stations at or below sea level, while the lowest pressure values would be found on very high mountain peaks or in the air above those peaks.  </a:t>
            </a:r>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meteorologists speak of high and low pressure, however, they are talking about the horizontal variation of pressure, usually at sea level.  These variations occur because the sun heats the earth unevenly.  The equator receives a lot more heating than the poles do.  Cold air is denser than warm air, so an air mass of cold air would weigh more than warm air.   Thus, areas of high pressure tend to develop at the poles and low pressure at the equator.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Have you ever noticed how water in a swimming pool tends to flatten out after the swimmers leave and the wind dies down?   If left undisturbed, the water in the pool will seek a state of equilibrium where all the water is at the same level.  The atmosphere is always trying to attain a similar state of equilibrium, but it cannot actually reach that state since it is always being disturbed.   So, the atmosphere is constantly trying to move areas of high pressure toward low pressure, just like water runs down a hill.  In this process, the atmosphere creates what we know as weather.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general, areas of low pressure are associated with rising air.  Rising air helps clouds and precipitation form, so those things tend to occur near lows.  High pressure is associated with sinking air, which suppresses the formation of clouds, so high pressure is associated with clear skies.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Frontal cross-sections are depicted on the next four slides.  The first two slides depict cold fronts, while the last two show warm fronts.  Together, they provide all the information needed to meet this part of the requirement. </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Key for cloud abbreviations in the 3-D views: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Vertically developing clouds	</a:t>
            </a:r>
            <a:r>
              <a:rPr lang="en-US" sz="1200" kern="1200" dirty="0" err="1" smtClean="0">
                <a:solidFill>
                  <a:schemeClr val="tx1"/>
                </a:solidFill>
                <a:latin typeface="+mn-lt"/>
                <a:ea typeface="+mn-ea"/>
                <a:cs typeface="+mn-cs"/>
              </a:rPr>
              <a:t>Cb</a:t>
            </a:r>
            <a:r>
              <a:rPr lang="en-US" sz="1200" kern="1200" dirty="0" smtClean="0">
                <a:solidFill>
                  <a:schemeClr val="tx1"/>
                </a:solidFill>
                <a:latin typeface="+mn-lt"/>
                <a:ea typeface="+mn-ea"/>
                <a:cs typeface="+mn-cs"/>
              </a:rPr>
              <a:t> 	Cumulonimbus </a:t>
            </a:r>
          </a:p>
          <a:p>
            <a:r>
              <a:rPr lang="en-US" sz="1200" kern="1200" dirty="0" smtClean="0">
                <a:solidFill>
                  <a:schemeClr val="tx1"/>
                </a:solidFill>
                <a:latin typeface="+mn-lt"/>
                <a:ea typeface="+mn-ea"/>
                <a:cs typeface="+mn-cs"/>
              </a:rPr>
              <a:t>Cu  	Cumulus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Low Clouds (below 6500 feet)	St  	Stratus</a:t>
            </a:r>
          </a:p>
          <a:p>
            <a:r>
              <a:rPr lang="en-US" sz="1200" kern="1200" dirty="0" smtClean="0">
                <a:solidFill>
                  <a:schemeClr val="tx1"/>
                </a:solidFill>
                <a:latin typeface="+mn-lt"/>
                <a:ea typeface="+mn-ea"/>
                <a:cs typeface="+mn-cs"/>
              </a:rPr>
              <a:t>Ns	Nimbostratus</a:t>
            </a:r>
          </a:p>
          <a:p>
            <a:r>
              <a:rPr lang="en-US" sz="1200" kern="1200" dirty="0" smtClean="0">
                <a:solidFill>
                  <a:schemeClr val="tx1"/>
                </a:solidFill>
                <a:latin typeface="+mn-lt"/>
                <a:ea typeface="+mn-ea"/>
                <a:cs typeface="+mn-cs"/>
              </a:rPr>
              <a:t>Sc	Stratocumulus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Middle Clouds (6500-18000 feet)	Ac	Altocumulus</a:t>
            </a:r>
          </a:p>
          <a:p>
            <a:r>
              <a:rPr lang="en-US" sz="1200" kern="1200" dirty="0" smtClean="0">
                <a:solidFill>
                  <a:schemeClr val="tx1"/>
                </a:solidFill>
                <a:latin typeface="+mn-lt"/>
                <a:ea typeface="+mn-ea"/>
                <a:cs typeface="+mn-cs"/>
              </a:rPr>
              <a:t>As	Altostratus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High Clouds (above 18000 feet)	</a:t>
            </a:r>
            <a:r>
              <a:rPr lang="en-US" sz="1200" kern="1200" dirty="0" err="1" smtClean="0">
                <a:solidFill>
                  <a:schemeClr val="tx1"/>
                </a:solidFill>
                <a:latin typeface="+mn-lt"/>
                <a:ea typeface="+mn-ea"/>
                <a:cs typeface="+mn-cs"/>
              </a:rPr>
              <a:t>Ci</a:t>
            </a:r>
            <a:r>
              <a:rPr lang="en-US" sz="1200" kern="1200" dirty="0" smtClean="0">
                <a:solidFill>
                  <a:schemeClr val="tx1"/>
                </a:solidFill>
                <a:latin typeface="+mn-lt"/>
                <a:ea typeface="+mn-ea"/>
                <a:cs typeface="+mn-cs"/>
              </a:rPr>
              <a:t>	Cirrus</a:t>
            </a:r>
          </a:p>
          <a:p>
            <a:r>
              <a:rPr lang="en-US" sz="1200" kern="1200" dirty="0" smtClean="0">
                <a:solidFill>
                  <a:schemeClr val="tx1"/>
                </a:solidFill>
                <a:latin typeface="+mn-lt"/>
                <a:ea typeface="+mn-ea"/>
                <a:cs typeface="+mn-cs"/>
              </a:rPr>
              <a:t>Cs	Cirrostratus</a:t>
            </a:r>
          </a:p>
          <a:p>
            <a:r>
              <a:rPr lang="en-US" sz="1200" kern="1200" dirty="0" smtClean="0">
                <a:solidFill>
                  <a:schemeClr val="tx1"/>
                </a:solidFill>
                <a:latin typeface="+mn-lt"/>
                <a:ea typeface="+mn-ea"/>
                <a:cs typeface="+mn-cs"/>
              </a:rPr>
              <a:t>Cc	Cirrocumulus</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Key for cloud abbreviations in the 3-D views: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Vertically developing clouds	</a:t>
            </a:r>
            <a:r>
              <a:rPr lang="en-US" sz="1200" kern="1200" dirty="0" err="1" smtClean="0">
                <a:solidFill>
                  <a:schemeClr val="tx1"/>
                </a:solidFill>
                <a:latin typeface="+mn-lt"/>
                <a:ea typeface="+mn-ea"/>
                <a:cs typeface="+mn-cs"/>
              </a:rPr>
              <a:t>Cb</a:t>
            </a:r>
            <a:r>
              <a:rPr lang="en-US" sz="1200" kern="1200" dirty="0" smtClean="0">
                <a:solidFill>
                  <a:schemeClr val="tx1"/>
                </a:solidFill>
                <a:latin typeface="+mn-lt"/>
                <a:ea typeface="+mn-ea"/>
                <a:cs typeface="+mn-cs"/>
              </a:rPr>
              <a:t> 	Cumulonimbus </a:t>
            </a:r>
          </a:p>
          <a:p>
            <a:r>
              <a:rPr lang="en-US" sz="1200" kern="1200" dirty="0" smtClean="0">
                <a:solidFill>
                  <a:schemeClr val="tx1"/>
                </a:solidFill>
                <a:latin typeface="+mn-lt"/>
                <a:ea typeface="+mn-ea"/>
                <a:cs typeface="+mn-cs"/>
              </a:rPr>
              <a:t>Cu  	Cumulus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Low Clouds (below 6500 feet)	St  	Stratus</a:t>
            </a:r>
          </a:p>
          <a:p>
            <a:r>
              <a:rPr lang="en-US" sz="1200" kern="1200" dirty="0" smtClean="0">
                <a:solidFill>
                  <a:schemeClr val="tx1"/>
                </a:solidFill>
                <a:latin typeface="+mn-lt"/>
                <a:ea typeface="+mn-ea"/>
                <a:cs typeface="+mn-cs"/>
              </a:rPr>
              <a:t>Ns	Nimbostratus</a:t>
            </a:r>
          </a:p>
          <a:p>
            <a:r>
              <a:rPr lang="en-US" sz="1200" kern="1200" dirty="0" smtClean="0">
                <a:solidFill>
                  <a:schemeClr val="tx1"/>
                </a:solidFill>
                <a:latin typeface="+mn-lt"/>
                <a:ea typeface="+mn-ea"/>
                <a:cs typeface="+mn-cs"/>
              </a:rPr>
              <a:t>Sc	Stratocumulus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Middle Clouds (6500-18000 feet)	Ac	Altocumulus</a:t>
            </a:r>
          </a:p>
          <a:p>
            <a:r>
              <a:rPr lang="en-US" sz="1200" kern="1200" dirty="0" smtClean="0">
                <a:solidFill>
                  <a:schemeClr val="tx1"/>
                </a:solidFill>
                <a:latin typeface="+mn-lt"/>
                <a:ea typeface="+mn-ea"/>
                <a:cs typeface="+mn-cs"/>
              </a:rPr>
              <a:t>As	Altostratus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High Clouds (above 18000 feet)	</a:t>
            </a:r>
            <a:r>
              <a:rPr lang="en-US" sz="1200" kern="1200" dirty="0" err="1" smtClean="0">
                <a:solidFill>
                  <a:schemeClr val="tx1"/>
                </a:solidFill>
                <a:latin typeface="+mn-lt"/>
                <a:ea typeface="+mn-ea"/>
                <a:cs typeface="+mn-cs"/>
              </a:rPr>
              <a:t>Ci</a:t>
            </a:r>
            <a:r>
              <a:rPr lang="en-US" sz="1200" kern="1200" dirty="0" smtClean="0">
                <a:solidFill>
                  <a:schemeClr val="tx1"/>
                </a:solidFill>
                <a:latin typeface="+mn-lt"/>
                <a:ea typeface="+mn-ea"/>
                <a:cs typeface="+mn-cs"/>
              </a:rPr>
              <a:t>	Cirrus</a:t>
            </a:r>
          </a:p>
          <a:p>
            <a:r>
              <a:rPr lang="en-US" sz="1200" kern="1200" dirty="0" smtClean="0">
                <a:solidFill>
                  <a:schemeClr val="tx1"/>
                </a:solidFill>
                <a:latin typeface="+mn-lt"/>
                <a:ea typeface="+mn-ea"/>
                <a:cs typeface="+mn-cs"/>
              </a:rPr>
              <a:t>Cs	Cirrostratus</a:t>
            </a:r>
          </a:p>
          <a:p>
            <a:r>
              <a:rPr lang="en-US" sz="1200" kern="1200" dirty="0" smtClean="0">
                <a:solidFill>
                  <a:schemeClr val="tx1"/>
                </a:solidFill>
                <a:latin typeface="+mn-lt"/>
                <a:ea typeface="+mn-ea"/>
                <a:cs typeface="+mn-cs"/>
              </a:rPr>
              <a:t>Cc	Cirrocumulus</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start with the definition of meteorology.  Meteorology is the study of the atmosphere and its weather.  It is not limited to the atmosphere of the earth.   Meteorologists study other planets and even atmospheric conditions around stars and in deep space.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word meteorology is derived from two </a:t>
            </a:r>
            <a:r>
              <a:rPr lang="en-US" sz="1200" kern="1200" dirty="0" err="1" smtClean="0">
                <a:solidFill>
                  <a:schemeClr val="tx1"/>
                </a:solidFill>
                <a:latin typeface="+mn-lt"/>
                <a:ea typeface="+mn-ea"/>
                <a:cs typeface="+mn-cs"/>
              </a:rPr>
              <a:t>greek</a:t>
            </a:r>
            <a:r>
              <a:rPr lang="en-US" sz="1200" kern="1200" dirty="0" smtClean="0">
                <a:solidFill>
                  <a:schemeClr val="tx1"/>
                </a:solidFill>
                <a:latin typeface="+mn-lt"/>
                <a:ea typeface="+mn-ea"/>
                <a:cs typeface="+mn-cs"/>
              </a:rPr>
              <a:t> words.  The first is "</a:t>
            </a:r>
            <a:r>
              <a:rPr lang="en-US" sz="1200" kern="1200" dirty="0" err="1" smtClean="0">
                <a:solidFill>
                  <a:schemeClr val="tx1"/>
                </a:solidFill>
                <a:latin typeface="+mn-lt"/>
                <a:ea typeface="+mn-ea"/>
                <a:cs typeface="+mn-cs"/>
              </a:rPr>
              <a:t>meteoron</a:t>
            </a:r>
            <a:r>
              <a:rPr lang="en-US" sz="1200" kern="1200" dirty="0" smtClean="0">
                <a:solidFill>
                  <a:schemeClr val="tx1"/>
                </a:solidFill>
                <a:latin typeface="+mn-lt"/>
                <a:ea typeface="+mn-ea"/>
                <a:cs typeface="+mn-cs"/>
              </a:rPr>
              <a:t>", which means “thing in the air”.  The second is “logos”, which in this context means knowledge or discussion.  So meteorology literally means “knowledge (or discussion) of things in the air”.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There are many different kinds of “</a:t>
            </a:r>
            <a:r>
              <a:rPr lang="en-US" sz="1200" kern="1200" dirty="0" err="1" smtClean="0">
                <a:solidFill>
                  <a:schemeClr val="tx1"/>
                </a:solidFill>
                <a:latin typeface="+mn-lt"/>
                <a:ea typeface="+mn-ea"/>
                <a:cs typeface="+mn-cs"/>
              </a:rPr>
              <a:t>meteorons</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lithometeor</a:t>
            </a:r>
            <a:r>
              <a:rPr lang="en-US" sz="1200" kern="1200" dirty="0" smtClean="0">
                <a:solidFill>
                  <a:schemeClr val="tx1"/>
                </a:solidFill>
                <a:latin typeface="+mn-lt"/>
                <a:ea typeface="+mn-ea"/>
                <a:cs typeface="+mn-cs"/>
              </a:rPr>
              <a:t> is made of particles from the ground, such as flying dust and smoke.  A hydrometeor is one composed of water, such as a raindrop or snowflake.  </a:t>
            </a:r>
            <a:r>
              <a:rPr lang="en-US" sz="1200" kern="1200" dirty="0" err="1" smtClean="0">
                <a:solidFill>
                  <a:schemeClr val="tx1"/>
                </a:solidFill>
                <a:latin typeface="+mn-lt"/>
                <a:ea typeface="+mn-ea"/>
                <a:cs typeface="+mn-cs"/>
              </a:rPr>
              <a:t>Electrometeors</a:t>
            </a:r>
            <a:r>
              <a:rPr lang="en-US" sz="1200" kern="1200" dirty="0" smtClean="0">
                <a:solidFill>
                  <a:schemeClr val="tx1"/>
                </a:solidFill>
                <a:latin typeface="+mn-lt"/>
                <a:ea typeface="+mn-ea"/>
                <a:cs typeface="+mn-cs"/>
              </a:rPr>
              <a:t> include lightning and the aurora.  </a:t>
            </a:r>
            <a:r>
              <a:rPr lang="en-US" sz="1200" kern="1200" dirty="0" err="1" smtClean="0">
                <a:solidFill>
                  <a:schemeClr val="tx1"/>
                </a:solidFill>
                <a:latin typeface="+mn-lt"/>
                <a:ea typeface="+mn-ea"/>
                <a:cs typeface="+mn-cs"/>
              </a:rPr>
              <a:t>Photometeors</a:t>
            </a:r>
            <a:r>
              <a:rPr lang="en-US" sz="1200" kern="1200" dirty="0" smtClean="0">
                <a:solidFill>
                  <a:schemeClr val="tx1"/>
                </a:solidFill>
                <a:latin typeface="+mn-lt"/>
                <a:ea typeface="+mn-ea"/>
                <a:cs typeface="+mn-cs"/>
              </a:rPr>
              <a:t> include rainbows, fogbows, halos, and mirages.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Requirement 4:  Tell what causes wind, why it rains, and how lightning and hail are formed.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mentioned in Requirement 3, the atmosphere is constantly trying to make the air pressure equal everywhere, moving areas with higher pressure toward areas with lower pressure.  Wind gets created in this process.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let’s discuss how rain is formed.  One needs two things to make rain:  A source of water and rising air.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Water can come from a variety of sources, but before anything can happen, that water needs to evaporate into the air.  When this happens, it becomes invisible water vapor.  Air can hold only a certain amount of water vapor, and this amount increases as the temperature gets warmer.  When air is holding all the water it can at a given temperature, we say that it is saturated.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Now if we take this air and raise it, we lower the air pressure pushing down on it.  This in turn forces the temperature to drop.   As the air cools, its ability to hold water decreases and eventually it becomes saturated.  At this point in the process, clouds begin to form.  If we keep lifting the air, it becomes even cooler and even more water condenses into the cloud.   The water droplets hit each other and combine to form bigger and bigger water droplets.   Eventually the droplets get so big that they can no longer be suspended in the air.  At that point it falls out as rain.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opposite occurs at night…the land cools faster than the sea.   Then the air rises offshore, and air moves in from land to replace it.  This is called a land breeze.  Both processes are illustrated in</a:t>
            </a:r>
            <a:r>
              <a:rPr lang="en-US" sz="1200" kern="1200" baseline="0" dirty="0" smtClean="0">
                <a:solidFill>
                  <a:schemeClr val="tx1"/>
                </a:solidFill>
                <a:latin typeface="+mn-lt"/>
                <a:ea typeface="+mn-ea"/>
                <a:cs typeface="+mn-cs"/>
              </a:rPr>
              <a:t> the next slide.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let’s discuss how rain is formed.  One needs two things to make rain:  A source of water and rising air.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Water can come from a variety of sources, but before anything can happen, that water needs to evaporate into the air.  When this happens, it becomes invisible water vapor.  Air can hold only a certain amount of water vapor, and this amount increases as the temperature gets warmer.  When air is holding all the water it can at a given temperature, we say that it is saturated.  </a:t>
            </a:r>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Water can come from a variety of sources, but before anything can happen, that water needs to evaporate into the air.  When this happens, it becomes invisible water vapor.  Air can hold only a certain amount of water vapor, and this amount increases as the temperature gets warmer.  When air is holding all the water it can at a given temperature, we say that it is saturated.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Now if we take this air and raise it, we lower the air pressure pushing down on it.  This in turn forces the temperature to drop.   As the air cools, its ability to hold water decreases and eventually it becomes saturated.  At this point in the process, clouds begin to form</a:t>
            </a:r>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 we keep lifting the air, it becomes even cooler and even more water condenses into the cloud.   The water droplets hit each other and combine to form bigger and bigger water droplets.   Eventually the droplets get so big that they can no longer be suspended in the air.  At that point it falls out as rain.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Lightning and hail are both created by thunderstorms.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 a thunderstorm develops, positive and negative charges collect on the ground and in various parts of the cumulonimbus cloud.  Charges act a bit like pressure in that the atmosphere is always striving to have charges distributed evenly.  Therefore, when the areas of positive and negative charge get large enough, a bolt of electricity jumps from one to the other to equalize the charge.  We see this bolt of electricity as lightning.  Lightning can be cloud-to-cloud, cloud-to-ground, or even cloud-to-air.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Hail is formed by a different process.   Thunderstorms have updrafts (rising air) and downdrafts (descending air).  Usually rain falls in a downdraft.  Sometimes updrafts can develop below downdrafts.  When this occurs, the rain is carried back up into the cloud.  If it gets pushed above the freezing level, it will condense into ice.   Eventually this ice will begin falling again in a downdraft.  This updraft/downdraft process can be repeated many times and the developing hailstone will pick up a layer of ice with each cycle.  At some point the ball of ice will be too large for the updraft to support it, and then it will fall as hail.  Hail is usually marble-size or smaller and has cycled through the above process 2-3 times.  However, hail as large as softballs have been recorded and these go through the cycle many times.  The diagram below illustrates the process.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start by listing the clouds by type: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Cloud Type					Cloud Name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Vertically developing clouds (0-50000 feet)		Cumulonimbus, Cumulus</a:t>
            </a:r>
          </a:p>
          <a:p>
            <a:r>
              <a:rPr lang="en-US" sz="1200" kern="1200" dirty="0" smtClean="0">
                <a:solidFill>
                  <a:schemeClr val="tx1"/>
                </a:solidFill>
                <a:latin typeface="+mn-lt"/>
                <a:ea typeface="+mn-ea"/>
                <a:cs typeface="+mn-cs"/>
              </a:rPr>
              <a:t> Low Clouds (below 6500 feet)			Stratus, Nimbostratus, Stratocumulus</a:t>
            </a:r>
          </a:p>
          <a:p>
            <a:r>
              <a:rPr lang="en-US" sz="1200" kern="1200" dirty="0" smtClean="0">
                <a:solidFill>
                  <a:schemeClr val="tx1"/>
                </a:solidFill>
                <a:latin typeface="+mn-lt"/>
                <a:ea typeface="+mn-ea"/>
                <a:cs typeface="+mn-cs"/>
              </a:rPr>
              <a:t> Middle Clouds (6500-20000 feet)			Altocumulus, Altostratus</a:t>
            </a:r>
          </a:p>
          <a:p>
            <a:r>
              <a:rPr lang="en-US" sz="1200" kern="1200" dirty="0" smtClean="0">
                <a:solidFill>
                  <a:schemeClr val="tx1"/>
                </a:solidFill>
                <a:latin typeface="+mn-lt"/>
                <a:ea typeface="+mn-ea"/>
                <a:cs typeface="+mn-cs"/>
              </a:rPr>
              <a:t> High Clouds (above 20000 feet)			Cirrus, Cirrostratus, Cirrocumulus</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let’s talk about weather and climate.  Weather consists of the short term (seconds to days) variations in the atmosphere with respect to heat or cold, wetness or dryness, calmness or storminess, clearness or cloudiness.  Climate is defined as the average course or condition of the weather at a given location, usually over a period of years, as exhibited by temperature, wind velocity, and precipitation.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way to say this is that climate is what you expect, weather is what you get.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Cumulonimbus clouds are associated with showers and thunderstorms, while nimbostratus clouds are associated with steady precipitation, like snow and rain. The nimbus or </a:t>
            </a:r>
            <a:r>
              <a:rPr lang="en-US" sz="1200" kern="1200" dirty="0" err="1" smtClean="0">
                <a:solidFill>
                  <a:schemeClr val="tx1"/>
                </a:solidFill>
                <a:latin typeface="+mn-lt"/>
                <a:ea typeface="+mn-ea"/>
                <a:cs typeface="+mn-cs"/>
              </a:rPr>
              <a:t>nimbo</a:t>
            </a:r>
            <a:r>
              <a:rPr lang="en-US" sz="1200" kern="1200" dirty="0" smtClean="0">
                <a:solidFill>
                  <a:schemeClr val="tx1"/>
                </a:solidFill>
                <a:latin typeface="+mn-lt"/>
                <a:ea typeface="+mn-ea"/>
                <a:cs typeface="+mn-cs"/>
              </a:rPr>
              <a:t> designation indicates that the clouds are precipitating water or ice.  The other clouds typically do not produce precipitation that reaches the ground, although they may produce precipitation that evaporates in the air before it reaches the ground.  Meteorologists call this kind of precipitation “</a:t>
            </a:r>
            <a:r>
              <a:rPr lang="en-US" sz="1200" kern="1200" dirty="0" err="1" smtClean="0">
                <a:solidFill>
                  <a:schemeClr val="tx1"/>
                </a:solidFill>
                <a:latin typeface="+mn-lt"/>
                <a:ea typeface="+mn-ea"/>
                <a:cs typeface="+mn-cs"/>
              </a:rPr>
              <a:t>virga</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water cycle is best explained through a diagram.  The main points to remember are that the total amount of water on earth is roughly the same at all times, and that this water is constantly being cycled from the ocean to the land and back again.  There are some non-oceanic sources of water, such as springs, but many of these depend on water filtering in from the ground above.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water cycle is best explained through a diagram.  The main points to remember are that the total amount of water on earth is roughly the same at all times, and that this water is constantly being cycled from the ocean to the land and back again.  There are some non-oceanic sources of water, such as springs, but many of these depend on water filtering in from the ground above.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Human activities pollute the atmosphere in many ways, several of which are described in the following slides.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49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Human activity releases pollutants into the atmosphere.  Some of these pollutants contain sulfur particles, and these can mix with water in the atmosphere to form what we call acid rain.  The biggest sources of atmospheric sulfur are power plants that burn coal with a high sulfur content.  Acid rain tends to occur downwind from these plants, and so the worst areas for acid rain are the northeastern U.S. and southeastern Canada.</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Human activities pollute the atmosphere in many ways. Several more are discussed below.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Overgrazing, unsound farming practices, and mining can cause desertification of the land.  In this process, fertile land becomes parched soil and sand dunes that can support minimal plant life.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Certain industrial chemicals known as chlorofluorocarbons have become widely distributed in the atmosphere, and these chemicals can break apart molecules of ozone in the ozone layer high in the atmosphere.  This layer filters out ultraviolet light from the sun that are harmful to plants and animals, including humans.  Its loss would lead to many more cases of sunburn and skin cancer, among other things.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Global warming is a topic that has been in the news a lot lately.   The earth’s atmosphere and oceans have definitely warmed over the past several decades.  This has already begun to effect many people who live near sea level and near the north and south poles.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Natural processes put a lot of carbon dioxide in the atmosphere and human activities put in a lesser amount.  Many scientists contend that the human contribution has created an excess of carbon dioxide that has led to global warming and that this warming will continue unless we cut back on our contributions.  Others contend that the current warming cycle is primarily a natural event and the atmosphere will begin to cool several years from now.  No one knows for sure what will happen.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Human activities pollute the atmosphere in many ways.  Acid rain is just one result of these activities.  Several more are discussed below.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Overgrazing, unsound farming practices, and mining can cause desertification of the land.  In this process, fertile land becomes parched soil and sand dunes that can support minimal plant life.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Certain industrial chemicals known as chlorofluorocarbons have become widely distributed in the atmosphere, and these chemicals can break apart molecules of ozone in the ozone layer high in the atmosphere.  This layer filters out ultraviolet light from the sun that are harmful to plants and animals, including humans.  Its loss would lead to many more cases of sunburn and skin cancer, among other things.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Global warming is a topic that has been in the news a lot lately.   The earth’s atmosphere and oceans have definitely warmed over the past several decades.  This has already begun to effect many people who live near sea level and near the north and south poles.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Natural processes put a lot of carbon dioxide in the atmosphere and human activities put in a lesser amount.  Many scientists contend that the human contribution has created an excess of carbon dioxide that has led to global warming and that this warming will continue unless we cut back on our contributions.  Others contend that the current warming cycle is primarily a natural event and the atmosphere will begin to cool several years from now.  No one knows for sure what will happen.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Human activities pollute the atmosphere in many ways, several of which are described in the following slides.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tilt of the earth’s axis is what causes seasons on earth.   Between the fall equinox in September and the spring equinox in March, the north pole is tilted away from the sun.  Therefore, the northern hemisphere experiences shorter days and less direct sunlight, which causes the area to cool.  Winter occurs in the middle of this stretch.  Meanwhile, the southern hemisphere is experiencing the summer season since the south pole is tilted toward the sun and the hemisphere is getting longer days and more direct sunlight, causing the area to warm.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Between the spring equinox in March and the fall equinox in September, the scenario is reversed.  The north pole is tilted toward the sun, so the northern hemisphere warms while the southern hemisphere cools.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effect of the tilt increases as one travels poleward from the equator.   In the tropics, there is relatively little difference between summer and winter.  Temperatures remain about the same, but precipitation increases during the summer months.  By the time one reaches the polar areas, the difference is much greater.  North of the Arctic Circle and south of the Antarctic Circle, the sun never rises during the cold season and never sets during the warm season.  The difference between summer high temperatures and winter low temperatures can exceed 150 degrees.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common stated misconception is that the seasons are due to variations in the distance from the earth to the sun.   While this may have a measurable effect, it is miniscule compared to the effect of the axis tilt.  For the record, the earth is closest to the sun during the northern hemisphere winter.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Resources for Requirement 9a, including many useful web links, can be found at this site: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http://meritbadge.org/wiki/index.php/Weather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form to record your observations can be found on the next page of this guide.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http://meritbadge.org/wiki/images/a/a0/Weather.pdf</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 need more weather observations to fill out your observation sheet, they can be found on your local National Weather Service (NWS) web site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http://weather.gov</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you arrive at this site, you will see a map of the United States.  Click at your location on the map and your local NWS web site will come up with a more detailed map of your area.  Click at your location once again and you will see a weather forecast for your area.  On the right side of the page toward the bottom, you will see the latest weather observation taken at a site near your location.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Here are links to pages that tell you how to make your own weather instruments: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Wind vane:		</a:t>
            </a:r>
            <a:r>
              <a:rPr lang="en-US" sz="1200" u="sng" kern="1200" dirty="0" smtClean="0">
                <a:solidFill>
                  <a:schemeClr val="tx1"/>
                </a:solidFill>
                <a:latin typeface="+mn-lt"/>
                <a:ea typeface="+mn-ea"/>
                <a:cs typeface="+mn-cs"/>
                <a:hlinkClick r:id="rId6"/>
              </a:rPr>
              <a:t>http://www.ehow.com/how_2154709_make-wind-vane.html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Anemometer:	</a:t>
            </a:r>
            <a:r>
              <a:rPr lang="en-US" sz="1200" u="sng" kern="1200" dirty="0" smtClean="0">
                <a:solidFill>
                  <a:schemeClr val="tx1"/>
                </a:solidFill>
                <a:latin typeface="+mn-lt"/>
                <a:ea typeface="+mn-ea"/>
                <a:cs typeface="+mn-cs"/>
                <a:hlinkClick r:id="rId7"/>
              </a:rPr>
              <a:t>http://www.ehow.com/how_2225384_make-an-anemometer.html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Rain gage:		</a:t>
            </a:r>
            <a:r>
              <a:rPr lang="en-US" sz="1200" u="sng" kern="1200" dirty="0" smtClean="0">
                <a:solidFill>
                  <a:schemeClr val="tx1"/>
                </a:solidFill>
                <a:latin typeface="+mn-lt"/>
                <a:ea typeface="+mn-ea"/>
                <a:cs typeface="+mn-cs"/>
                <a:hlinkClick r:id="rId8"/>
              </a:rPr>
              <a:t>http://www.ehow.com/how_2086258_make-simple-rain-gauge.html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Hygrometer:		</a:t>
            </a:r>
            <a:r>
              <a:rPr lang="en-US" sz="1200" u="sng" kern="1200" dirty="0" smtClean="0">
                <a:solidFill>
                  <a:schemeClr val="tx1"/>
                </a:solidFill>
                <a:latin typeface="+mn-lt"/>
                <a:ea typeface="+mn-ea"/>
                <a:cs typeface="+mn-cs"/>
                <a:hlinkClick r:id="rId9"/>
              </a:rPr>
              <a:t>http://www.ehow.com/how_2079001_make-simple-hygrometer.html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Farmers are greatly affected by the amount and type of precipitation their crops receive during the growing season.  Crops can be damaged by too little or too much rain or by the timing of the rain.  Hailstones from thunderstorms can damage fruit.  Strong winds from any number of sources can break plants or affect the spraying of pesticides.  Frosts and freezes can also damage or kill plants.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Resources for Requirement 9a, including many useful web links, can be found at this site: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http://meritbadge.org/wiki/index.php/Weather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 form to record your observations can be found on the next page of this guide.	</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4"/>
              </a:rPr>
              <a:t>http://meritbadge.org/wiki/images/a/a0/Weather.pdf</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 need more weather observations to fill out your observation sheet, they can be found on your local National Weather Service (NWS) web site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http://weather.gov</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you arrive at this site, you will see a map of the United States.  Click at your location on the map and your local NWS web site will come up with a more detailed map of your area.  Click at your location once again and you will see a weather forecast for your area.  On the right side of the page toward the bottom, you will see the latest weather observation taken at a site near your location.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58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Requirement 9b may require you to do some travelling, but you likely will not have to go too far.  If you live in a rural area, the closest person on the list is most likely an agricultural extension service officer.  If you live in a city, you are more likely to find a radio or television broadcaster or private meteorologist. </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5E773435-6083-47B5-9150-4F241EDC0447}" type="slidenum">
              <a:rPr lang="en-US" smtClean="0"/>
              <a:pPr/>
              <a:t>59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Talking to a National Weather Service meteorologist is your best bet for finding answers to how a warning reaches homes in your community.  A list of National Weather Service offices may be found here:</a:t>
            </a:r>
          </a:p>
          <a:p>
            <a:r>
              <a:rPr lang="en-US" sz="1200" kern="1200" dirty="0" smtClean="0">
                <a:solidFill>
                  <a:schemeClr val="tx1"/>
                </a:solidFill>
                <a:latin typeface="+mn-lt"/>
                <a:ea typeface="+mn-ea"/>
                <a:cs typeface="+mn-cs"/>
              </a:rPr>
              <a:t> </a:t>
            </a:r>
          </a:p>
          <a:p>
            <a:r>
              <a:rPr lang="en-US" sz="1200" u="sng" kern="1200" dirty="0" smtClean="0">
                <a:solidFill>
                  <a:schemeClr val="tx1"/>
                </a:solidFill>
                <a:latin typeface="+mn-lt"/>
                <a:ea typeface="+mn-ea"/>
                <a:cs typeface="+mn-cs"/>
                <a:hlinkClick r:id="rId3"/>
              </a:rPr>
              <a:t>http://www.weather.gov/organization.php</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Click on one of the office links and you will see the home page for that office.  Contact information can be found at the bottom of the office home page.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the information needed to prepare the talk for Requirement 9a can be found elsewhere in this guide in the section covering Requirement 2.  Once you have prepared the outline, share it with your counselor.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of the required information was discussed under Requirement 7 in this presentation.  For more information, there are many articles online that discuss acid rain.  Try </a:t>
            </a:r>
            <a:r>
              <a:rPr lang="en-US" sz="1200" kern="1200" dirty="0" err="1" smtClean="0">
                <a:solidFill>
                  <a:schemeClr val="tx1"/>
                </a:solidFill>
                <a:latin typeface="+mn-lt"/>
                <a:ea typeface="+mn-ea"/>
                <a:cs typeface="+mn-cs"/>
              </a:rPr>
              <a:t>googling</a:t>
            </a:r>
            <a:r>
              <a:rPr lang="en-US" sz="1200" kern="1200" dirty="0" smtClean="0">
                <a:solidFill>
                  <a:schemeClr val="tx1"/>
                </a:solidFill>
                <a:latin typeface="+mn-lt"/>
                <a:ea typeface="+mn-ea"/>
                <a:cs typeface="+mn-cs"/>
              </a:rPr>
              <a:t> “acid rain”.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Here are some of the resources found on the internet: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Wikipedia entry on acid rain: 		 	</a:t>
            </a:r>
            <a:r>
              <a:rPr lang="en-US" sz="1200" u="sng" kern="1200" dirty="0" smtClean="0">
                <a:solidFill>
                  <a:schemeClr val="tx1"/>
                </a:solidFill>
                <a:latin typeface="+mn-lt"/>
                <a:ea typeface="+mn-ea"/>
                <a:cs typeface="+mn-cs"/>
                <a:hlinkClick r:id="rId3"/>
              </a:rPr>
              <a:t>http://en.wikipedia.org/wiki/Acid_rain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US Environmental Protection Agency article on acid rain:	</a:t>
            </a:r>
            <a:r>
              <a:rPr lang="en-US" sz="1200" u="sng" kern="1200" dirty="0" smtClean="0">
                <a:solidFill>
                  <a:schemeClr val="tx1"/>
                </a:solidFill>
                <a:latin typeface="+mn-lt"/>
                <a:ea typeface="+mn-ea"/>
                <a:cs typeface="+mn-cs"/>
                <a:hlinkClick r:id="rId4"/>
              </a:rPr>
              <a:t>http://www.epa.gov/acidrain/what/index.html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US Geological Survey article on acid rain:  		</a:t>
            </a:r>
            <a:r>
              <a:rPr lang="en-US" sz="1200" u="sng" kern="1200" dirty="0" smtClean="0">
                <a:solidFill>
                  <a:schemeClr val="tx1"/>
                </a:solidFill>
                <a:latin typeface="+mn-lt"/>
                <a:ea typeface="+mn-ea"/>
                <a:cs typeface="+mn-cs"/>
                <a:hlinkClick r:id="rId5"/>
              </a:rPr>
              <a:t>http://ga.water.usgs.gov/edu/acidrain.html</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Once you have prepared the outline, share it with your counselor.</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a variety of weather-related career opportunities available for qualified individuals.  The most familiar of these is the weathercaster on the television newscast.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Many meteorologists work as forecasters for the National Weather Service (NWS), which is a federal government agency with offices spread across the country.  The military also employs meteorologists.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Others work for private forecasting companies such as </a:t>
            </a:r>
            <a:r>
              <a:rPr lang="en-US" sz="1200" kern="1200" dirty="0" err="1" smtClean="0">
                <a:solidFill>
                  <a:schemeClr val="tx1"/>
                </a:solidFill>
                <a:latin typeface="+mn-lt"/>
                <a:ea typeface="+mn-ea"/>
                <a:cs typeface="+mn-cs"/>
              </a:rPr>
              <a:t>Accuweather</a:t>
            </a:r>
            <a:r>
              <a:rPr lang="en-US" sz="1200" kern="1200" dirty="0" smtClean="0">
                <a:solidFill>
                  <a:schemeClr val="tx1"/>
                </a:solidFill>
                <a:latin typeface="+mn-lt"/>
                <a:ea typeface="+mn-ea"/>
                <a:cs typeface="+mn-cs"/>
              </a:rPr>
              <a:t> and The Weather Channel.  Typically these companies provide weather forecasts to newspapers and radio stations, as well as specialized weather forecasts required by individual customers.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Many meteorologists work as researchers and teachers at universities across the country and the rest of the world.  There are also several institutions dedicated to research, the largest of which is the National Center for Atmospheric Research (NCAR) in Boulder Colorado.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Meteorology is essentially a specialized field of physics, so a strong foundation in math and science is required.  Most job positions in meteorology require a college degree in Meteorology, Atmospheric Science, or a related field.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Forecasters working for this agency issue weather warnings to the public that have and will save lives and property.  Forecasters work nights, weekends, and holidays and often have to put in extra hours during severe weather events.  One has to be dependable, capable, and responsible to perform this job well.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Sailors are especially vulnerable to weather as they usually cannot find shelter quickly.  Winds are the most important factor as strong winds can generate rough seas, especially if they blow over a long expanse of water upstream from the boat.  Sailors can get lost in fog, and freezing spray during cold conditions can damage and even capsize a boat.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Glossary of Meteorology,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Edition (2000), published by the American Meteorological Society.  ISBN:  1-878220-34-9</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Weather, Boy Scouts of America Merit Badge Series (2006), published by the Boy Scouts Of America.  ISBN:  978-0-8395-3274-3</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69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handy site for rank advancement, award and merit badge requirements, including lots of useful web links, can be found here: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http://meritbadge.org/wiki/index.php?title=Main_Page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page for merit badges in general can be found here: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4"/>
              </a:rPr>
              <a:t>http://meritbadge.org/wiki/index.php/Merit_Badges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specific site for the Weather merit badge worksheet is: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5"/>
              </a:rPr>
              <a:t>http://meritbadge.org/wiki/index.php/Weather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70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kern="1200" dirty="0" smtClean="0">
                <a:solidFill>
                  <a:schemeClr val="tx1"/>
                </a:solidFill>
                <a:latin typeface="+mn-lt"/>
                <a:ea typeface="+mn-ea"/>
                <a:cs typeface="+mn-cs"/>
              </a:rPr>
              <a:t>Copyright notice</a:t>
            </a:r>
            <a:r>
              <a:rPr lang="en-US" sz="1200" i="1" kern="1200" dirty="0" smtClean="0">
                <a:solidFill>
                  <a:schemeClr val="tx1"/>
                </a:solidFill>
                <a:latin typeface="+mn-lt"/>
                <a:ea typeface="+mn-ea"/>
                <a:cs typeface="+mn-cs"/>
              </a:rPr>
              <a:t>: (c) 2010, Jay R. Stockton. This publication is not for sale and may not be re-sold, under any circumstances. It may be freely distributed or re-distributed (printed, or otherwise) for educational purposes only. </a:t>
            </a:r>
            <a:r>
              <a:rPr lang="en-US" sz="1200" i="1" kern="1200" dirty="0" err="1" smtClean="0">
                <a:solidFill>
                  <a:schemeClr val="tx1"/>
                </a:solidFill>
                <a:latin typeface="+mn-lt"/>
                <a:ea typeface="+mn-ea"/>
                <a:cs typeface="+mn-cs"/>
              </a:rPr>
              <a:t>Uncited</a:t>
            </a:r>
            <a:r>
              <a:rPr lang="en-US" sz="1200" i="1" kern="1200" dirty="0" smtClean="0">
                <a:solidFill>
                  <a:schemeClr val="tx1"/>
                </a:solidFill>
                <a:latin typeface="+mn-lt"/>
                <a:ea typeface="+mn-ea"/>
                <a:cs typeface="+mn-cs"/>
              </a:rPr>
              <a:t> images/tables/charts/etc. used in this publication were obtained from government sources. If, for whatever reason, there is any copyright claim, then they are used herein under the "Fair Use" doctrine.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71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Los </a:t>
            </a:r>
            <a:r>
              <a:rPr lang="en-US" dirty="0" err="1" smtClean="0"/>
              <a:t>Endos</a:t>
            </a:r>
            <a:r>
              <a:rPr lang="en-US" smtClean="0"/>
              <a:t>!</a:t>
            </a:r>
            <a:endParaRPr lang="en-US"/>
          </a:p>
        </p:txBody>
      </p:sp>
      <p:sp>
        <p:nvSpPr>
          <p:cNvPr id="4" name="Slide Number Placeholder 3"/>
          <p:cNvSpPr>
            <a:spLocks noGrp="1"/>
          </p:cNvSpPr>
          <p:nvPr>
            <p:ph type="sldNum" sz="quarter" idx="10"/>
          </p:nvPr>
        </p:nvSpPr>
        <p:spPr/>
        <p:txBody>
          <a:bodyPr/>
          <a:lstStyle/>
          <a:p>
            <a:fld id="{5E773435-6083-47B5-9150-4F241EDC0447}" type="slidenum">
              <a:rPr lang="en-US" smtClean="0"/>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Aviators are primarily concerned about three things:  Icing, turbulence, and low ceilings and visibilities.  Icing is caused by liquid water collecting and then freezing on the aircraft.  This makes the airplane heavier, less aerodynamic, and harder to handle.  Turbulence, primarily due to strong horizontal and vertical winds, can jostle the airplane, causing difficulty in handling as well as possibly damaging the plane.   Low ceilings can obscure terrain and low visibilities make it difficult for the pilot to see where he is going.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outdoor construction industry is mostly concerned about rain, because certain jobs can only be done in dry weather.  Other concerns include strong winds, which can damage structures that are not completely built yet, and temperatures, which can affect the ability to do certain tasks.  Of course severe weather, like tornadoes and hurricanes, can destroy all sorts of structures.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many dangerous weather related conditions.  In this discussion, we will cover the five listed in the Weather Merit Badge Series book.  The scout may select other conditions not listed here.  </a:t>
            </a:r>
          </a:p>
          <a:p>
            <a:endParaRPr lang="en-US" dirty="0"/>
          </a:p>
        </p:txBody>
      </p:sp>
      <p:sp>
        <p:nvSpPr>
          <p:cNvPr id="4" name="Slide Number Placeholder 3"/>
          <p:cNvSpPr>
            <a:spLocks noGrp="1"/>
          </p:cNvSpPr>
          <p:nvPr>
            <p:ph type="sldNum" sz="quarter" idx="10"/>
          </p:nvPr>
        </p:nvSpPr>
        <p:spPr/>
        <p:txBody>
          <a:bodyPr/>
          <a:lstStyle/>
          <a:p>
            <a:fld id="{5E773435-6083-47B5-9150-4F241EDC044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itchFamily="18"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additive="base">
                                        <p:cTn id="12"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 calcmode="lin" valueType="num">
                                      <p:cBhvr additive="base">
                                        <p:cTn id="17"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 calcmode="lin" valueType="num">
                                      <p:cBhvr additive="base">
                                        <p:cTn id="22"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2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27">
                                            <p:txEl>
                                              <p:pRg st="3" end="3"/>
                                            </p:txEl>
                                          </p:spTgt>
                                        </p:tgtEl>
                                        <p:attrNameLst>
                                          <p:attrName>style.visibility</p:attrName>
                                        </p:attrNameLst>
                                      </p:cBhvr>
                                      <p:to>
                                        <p:strVal val="visible"/>
                                      </p:to>
                                    </p:set>
                                    <p:anim calcmode="lin" valueType="num">
                                      <p:cBhvr additive="base">
                                        <p:cTn id="27"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27">
                                            <p:txEl>
                                              <p:pRg st="4" end="4"/>
                                            </p:txEl>
                                          </p:spTgt>
                                        </p:tgtEl>
                                        <p:attrNameLst>
                                          <p:attrName>style.visibility</p:attrName>
                                        </p:attrNameLst>
                                      </p:cBhvr>
                                      <p:to>
                                        <p:strVal val="visible"/>
                                      </p:to>
                                    </p:set>
                                    <p:anim calcmode="lin" valueType="num">
                                      <p:cBhvr additive="base">
                                        <p:cTn id="32"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 presetClass="entr" presetSubtype="4"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ppt_x"/>
                          </p:val>
                        </p:tav>
                        <p:tav tm="100000">
                          <p:val>
                            <p:strVal val="#ppt_x"/>
                          </p:val>
                        </p:tav>
                      </p:tavLst>
                    </p:anim>
                    <p:anim calcmode="lin" valueType="num">
                      <p:cBhvr additive="base">
                        <p:cTn dur="500" fill="hold"/>
                        <p:tgtEl>
                          <p:spTgt spid="1027"/>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Arial" charset="0"/>
        </a:defRPr>
      </a:lvl2pPr>
      <a:lvl3pPr algn="ctr" rtl="0" eaLnBrk="1" fontAlgn="base" hangingPunct="1">
        <a:spcBef>
          <a:spcPct val="0"/>
        </a:spcBef>
        <a:spcAft>
          <a:spcPct val="0"/>
        </a:spcAft>
        <a:defRPr sz="4000" b="1">
          <a:solidFill>
            <a:schemeClr val="bg1"/>
          </a:solidFill>
          <a:latin typeface="Arial" charset="0"/>
        </a:defRPr>
      </a:lvl3pPr>
      <a:lvl4pPr algn="ctr" rtl="0" eaLnBrk="1" fontAlgn="base" hangingPunct="1">
        <a:spcBef>
          <a:spcPct val="0"/>
        </a:spcBef>
        <a:spcAft>
          <a:spcPct val="0"/>
        </a:spcAft>
        <a:defRPr sz="4000" b="1">
          <a:solidFill>
            <a:schemeClr val="bg1"/>
          </a:solidFill>
          <a:latin typeface="Arial" charset="0"/>
        </a:defRPr>
      </a:lvl4pPr>
      <a:lvl5pPr algn="ctr" rtl="0" eaLnBrk="1" fontAlgn="base" hangingPunct="1">
        <a:spcBef>
          <a:spcPct val="0"/>
        </a:spcBef>
        <a:spcAft>
          <a:spcPct val="0"/>
        </a:spcAft>
        <a:defRPr sz="4000" b="1">
          <a:solidFill>
            <a:schemeClr val="bg1"/>
          </a:solidFill>
          <a:latin typeface="Arial" charset="0"/>
        </a:defRPr>
      </a:lvl5pPr>
      <a:lvl6pPr marL="457200" algn="ctr" rtl="0" eaLnBrk="1" fontAlgn="base" hangingPunct="1">
        <a:spcBef>
          <a:spcPct val="0"/>
        </a:spcBef>
        <a:spcAft>
          <a:spcPct val="0"/>
        </a:spcAft>
        <a:defRPr sz="4000" b="1">
          <a:solidFill>
            <a:schemeClr val="bg1"/>
          </a:solidFill>
          <a:latin typeface="Arial" charset="0"/>
        </a:defRPr>
      </a:lvl6pPr>
      <a:lvl7pPr marL="914400" algn="ctr" rtl="0" eaLnBrk="1" fontAlgn="base" hangingPunct="1">
        <a:spcBef>
          <a:spcPct val="0"/>
        </a:spcBef>
        <a:spcAft>
          <a:spcPct val="0"/>
        </a:spcAft>
        <a:defRPr sz="4000" b="1">
          <a:solidFill>
            <a:schemeClr val="bg1"/>
          </a:solidFill>
          <a:latin typeface="Arial" charset="0"/>
        </a:defRPr>
      </a:lvl7pPr>
      <a:lvl8pPr marL="1371600" algn="ctr" rtl="0" eaLnBrk="1" fontAlgn="base" hangingPunct="1">
        <a:spcBef>
          <a:spcPct val="0"/>
        </a:spcBef>
        <a:spcAft>
          <a:spcPct val="0"/>
        </a:spcAft>
        <a:defRPr sz="4000" b="1">
          <a:solidFill>
            <a:schemeClr val="bg1"/>
          </a:solidFill>
          <a:latin typeface="Arial" charset="0"/>
        </a:defRPr>
      </a:lvl8pPr>
      <a:lvl9pPr marL="1828800" algn="ctr" rtl="0" eaLnBrk="1" fontAlgn="base" hangingPunct="1">
        <a:spcBef>
          <a:spcPct val="0"/>
        </a:spcBef>
        <a:spcAft>
          <a:spcPct val="0"/>
        </a:spcAft>
        <a:defRPr sz="4000" b="1">
          <a:solidFill>
            <a:schemeClr val="bg1"/>
          </a:solidFill>
          <a:latin typeface="Arial" charset="0"/>
        </a:defRPr>
      </a:lvl9pPr>
    </p:titleStyle>
    <p:bodyStyle>
      <a:lvl1pPr marL="342900" indent="-342900" algn="l" rtl="0" eaLnBrk="1" fontAlgn="base" hangingPunct="1">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Char char="–"/>
        <a:defRPr sz="2800">
          <a:solidFill>
            <a:schemeClr val="tx1"/>
          </a:solidFill>
          <a:latin typeface="+mn-lt"/>
        </a:defRPr>
      </a:lvl2pPr>
      <a:lvl3pPr marL="1143000" indent="-228600" algn="l" rtl="0" eaLnBrk="1" fontAlgn="base" hangingPunct="1">
        <a:spcBef>
          <a:spcPct val="20000"/>
        </a:spcBef>
        <a:spcAft>
          <a:spcPct val="0"/>
        </a:spcAft>
        <a:buClr>
          <a:srgbClr val="FF0000"/>
        </a:buClr>
        <a:buChar char="•"/>
        <a:defRPr sz="2400">
          <a:solidFill>
            <a:schemeClr val="tx1"/>
          </a:solidFill>
          <a:latin typeface="+mn-lt"/>
        </a:defRPr>
      </a:lvl3pPr>
      <a:lvl4pPr marL="1600200" indent="-228600" algn="l" rtl="0" eaLnBrk="1" fontAlgn="base" hangingPunct="1">
        <a:spcBef>
          <a:spcPct val="20000"/>
        </a:spcBef>
        <a:spcAft>
          <a:spcPct val="0"/>
        </a:spcAft>
        <a:buClr>
          <a:srgbClr val="FF0000"/>
        </a:buClr>
        <a:buChar char="–"/>
        <a:defRPr sz="2000">
          <a:solidFill>
            <a:schemeClr val="tx1"/>
          </a:solidFill>
          <a:latin typeface="+mn-lt"/>
        </a:defRPr>
      </a:lvl4pPr>
      <a:lvl5pPr marL="2057400" indent="-228600" algn="l" rtl="0" eaLnBrk="1" fontAlgn="base" hangingPunct="1">
        <a:spcBef>
          <a:spcPct val="20000"/>
        </a:spcBef>
        <a:spcAft>
          <a:spcPct val="0"/>
        </a:spcAft>
        <a:buClr>
          <a:srgbClr val="FF0000"/>
        </a:buClr>
        <a:buChar char="»"/>
        <a:defRPr sz="2000">
          <a:solidFill>
            <a:schemeClr val="tx1"/>
          </a:solidFill>
          <a:latin typeface="+mn-lt"/>
        </a:defRPr>
      </a:lvl5pPr>
      <a:lvl6pPr marL="2514600" indent="-228600" algn="l" rtl="0" eaLnBrk="1" fontAlgn="base" hangingPunct="1">
        <a:spcBef>
          <a:spcPct val="20000"/>
        </a:spcBef>
        <a:spcAft>
          <a:spcPct val="0"/>
        </a:spcAft>
        <a:buClr>
          <a:srgbClr val="FF0000"/>
        </a:buClr>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B050"/>
                </a:solidFill>
              </a:rPr>
              <a:t>The Weather Merit Badge</a:t>
            </a:r>
            <a:endParaRPr lang="en-US" dirty="0">
              <a:solidFill>
                <a:srgbClr val="00B050"/>
              </a:solidFill>
            </a:endParaRPr>
          </a:p>
        </p:txBody>
      </p:sp>
      <p:sp>
        <p:nvSpPr>
          <p:cNvPr id="3" name="Subtitle 2"/>
          <p:cNvSpPr>
            <a:spLocks noGrp="1"/>
          </p:cNvSpPr>
          <p:nvPr>
            <p:ph idx="1"/>
          </p:nvPr>
        </p:nvSpPr>
        <p:spPr>
          <a:xfrm>
            <a:off x="685800" y="1981200"/>
            <a:ext cx="7772400" cy="4495800"/>
          </a:xfrm>
        </p:spPr>
        <p:txBody>
          <a:bodyPr/>
          <a:lstStyle/>
          <a:p>
            <a:endParaRPr lang="en-US" dirty="0" smtClean="0"/>
          </a:p>
          <a:p>
            <a:endParaRPr lang="en-US" dirty="0" smtClean="0"/>
          </a:p>
          <a:p>
            <a:endParaRPr lang="en-US" dirty="0" smtClean="0"/>
          </a:p>
          <a:p>
            <a:pPr algn="ctr">
              <a:buNone/>
            </a:pPr>
            <a:r>
              <a:rPr lang="en-US" sz="2400" dirty="0" smtClean="0"/>
              <a:t>A Study Guide</a:t>
            </a:r>
          </a:p>
          <a:p>
            <a:pPr algn="ctr">
              <a:buNone/>
            </a:pPr>
            <a:r>
              <a:rPr lang="en-US" sz="2400" dirty="0" smtClean="0"/>
              <a:t>By </a:t>
            </a:r>
          </a:p>
          <a:p>
            <a:pPr algn="ctr">
              <a:buNone/>
            </a:pPr>
            <a:r>
              <a:rPr lang="en-US" sz="2400" dirty="0" smtClean="0"/>
              <a:t>Jay R. Stockton </a:t>
            </a:r>
          </a:p>
          <a:p>
            <a:pPr algn="ctr">
              <a:buNone/>
            </a:pPr>
            <a:r>
              <a:rPr lang="en-US" sz="2400" dirty="0" smtClean="0"/>
              <a:t>Senior Forecaster, National Weather Service,</a:t>
            </a:r>
          </a:p>
          <a:p>
            <a:pPr algn="ctr">
              <a:buNone/>
            </a:pPr>
            <a:r>
              <a:rPr lang="en-US" sz="2400" dirty="0" smtClean="0"/>
              <a:t> WFO Medford Oregon</a:t>
            </a:r>
          </a:p>
          <a:p>
            <a:pPr algn="ctr">
              <a:buNone/>
            </a:pPr>
            <a:r>
              <a:rPr lang="en-US" sz="2400" dirty="0" smtClean="0"/>
              <a:t>Updated 09/15/2015</a:t>
            </a:r>
            <a:endParaRPr lang="en-US" sz="2400" dirty="0"/>
          </a:p>
        </p:txBody>
      </p:sp>
      <p:pic>
        <p:nvPicPr>
          <p:cNvPr id="4" name="Picture 3" descr="Weather Merit Badge.JPG"/>
          <p:cNvPicPr preferRelativeResize="0">
            <a:picLocks/>
          </p:cNvPicPr>
          <p:nvPr/>
        </p:nvPicPr>
        <p:blipFill>
          <a:blip r:embed="rId3" cstate="print"/>
          <a:stretch>
            <a:fillRect/>
          </a:stretch>
        </p:blipFill>
        <p:spPr>
          <a:xfrm>
            <a:off x="3429000" y="1371600"/>
            <a:ext cx="2209800" cy="2252663"/>
          </a:xfrm>
          <a:prstGeom prst="rect">
            <a:avLst/>
          </a:prstGeom>
        </p:spPr>
      </p:pic>
    </p:spTree>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Winter Storms</a:t>
            </a:r>
            <a:endParaRPr lang="en-US" dirty="0">
              <a:solidFill>
                <a:srgbClr val="FFFF00"/>
              </a:solidFill>
            </a:endParaRPr>
          </a:p>
        </p:txBody>
      </p:sp>
      <p:sp>
        <p:nvSpPr>
          <p:cNvPr id="3" name="Content Placeholder 2"/>
          <p:cNvSpPr>
            <a:spLocks noGrp="1"/>
          </p:cNvSpPr>
          <p:nvPr>
            <p:ph idx="1"/>
          </p:nvPr>
        </p:nvSpPr>
        <p:spPr>
          <a:xfrm>
            <a:off x="685800" y="1981200"/>
            <a:ext cx="7772400" cy="1676400"/>
          </a:xfrm>
        </p:spPr>
        <p:txBody>
          <a:bodyPr/>
          <a:lstStyle/>
          <a:p>
            <a:r>
              <a:rPr lang="en-US" dirty="0" smtClean="0">
                <a:solidFill>
                  <a:schemeClr val="tx1"/>
                </a:solidFill>
                <a:latin typeface="+mn-lt"/>
                <a:ea typeface="+mn-ea"/>
                <a:cs typeface="+mn-cs"/>
              </a:rPr>
              <a:t>These </a:t>
            </a:r>
            <a:r>
              <a:rPr lang="en-US" dirty="0">
                <a:solidFill>
                  <a:schemeClr val="tx1"/>
                </a:solidFill>
                <a:latin typeface="+mn-lt"/>
                <a:ea typeface="+mn-ea"/>
                <a:cs typeface="+mn-cs"/>
              </a:rPr>
              <a:t>can include snow/ice storms, blizzards, and extreme cold combined with strong winds.</a:t>
            </a:r>
          </a:p>
          <a:p>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4572000" y="3200400"/>
            <a:ext cx="4188759" cy="3200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Winter Storm Safety Rules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Stay dry!</a:t>
            </a:r>
          </a:p>
          <a:p>
            <a:r>
              <a:rPr lang="en-US" dirty="0" smtClean="0"/>
              <a:t>Covered exposed body parts</a:t>
            </a:r>
          </a:p>
          <a:p>
            <a:r>
              <a:rPr lang="en-US" dirty="0" smtClean="0"/>
              <a:t>Avoid overexertion</a:t>
            </a:r>
          </a:p>
          <a:p>
            <a:r>
              <a:rPr lang="en-US" dirty="0" smtClean="0"/>
              <a:t>Seek protection from wind</a:t>
            </a:r>
          </a:p>
          <a:p>
            <a:r>
              <a:rPr lang="en-US" dirty="0" smtClean="0"/>
              <a:t>Build fire, if possible</a:t>
            </a:r>
          </a:p>
          <a:p>
            <a:r>
              <a:rPr lang="en-US" dirty="0" smtClean="0"/>
              <a:t>Stay in car, if available</a:t>
            </a:r>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Thunderstorms</a:t>
            </a:r>
            <a:endParaRPr lang="en-US" dirty="0">
              <a:solidFill>
                <a:srgbClr val="FFFF00"/>
              </a:solidFill>
            </a:endParaRPr>
          </a:p>
        </p:txBody>
      </p:sp>
      <p:sp>
        <p:nvSpPr>
          <p:cNvPr id="3" name="Content Placeholder 2"/>
          <p:cNvSpPr>
            <a:spLocks noGrp="1"/>
          </p:cNvSpPr>
          <p:nvPr>
            <p:ph idx="1"/>
          </p:nvPr>
        </p:nvSpPr>
        <p:spPr>
          <a:xfrm>
            <a:off x="304800" y="1905000"/>
            <a:ext cx="4495800" cy="3962400"/>
          </a:xfrm>
        </p:spPr>
        <p:txBody>
          <a:bodyPr/>
          <a:lstStyle/>
          <a:p>
            <a:r>
              <a:rPr lang="en-US" dirty="0">
                <a:solidFill>
                  <a:schemeClr val="tx1"/>
                </a:solidFill>
                <a:latin typeface="+mn-lt"/>
                <a:ea typeface="+mn-ea"/>
                <a:cs typeface="+mn-cs"/>
              </a:rPr>
              <a:t>These are large cumulonimbus clouds with lightning and thunder.  They may contain heavy rain, strong winds, and large hail.  </a:t>
            </a:r>
          </a:p>
          <a:p>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4953000" y="2209800"/>
            <a:ext cx="3970531" cy="3086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Thunderstorm Safety Rules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Seek shelter in a house or car</a:t>
            </a:r>
          </a:p>
          <a:p>
            <a:r>
              <a:rPr lang="en-US" dirty="0" smtClean="0"/>
              <a:t>Become the smallest target you can</a:t>
            </a:r>
          </a:p>
          <a:p>
            <a:r>
              <a:rPr lang="en-US" dirty="0" smtClean="0"/>
              <a:t>Stay away from open areas and tall objects such as trees or poles</a:t>
            </a:r>
          </a:p>
          <a:p>
            <a:r>
              <a:rPr lang="en-US" dirty="0" smtClean="0"/>
              <a:t>Stay away from water, metallic objects, or anything that uses or conducts electricity</a:t>
            </a:r>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762000" y="1600200"/>
            <a:ext cx="7772400" cy="4114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FF00"/>
                </a:solidFill>
              </a:rPr>
              <a:t>Flash Floods and Floods </a:t>
            </a:r>
            <a:endParaRPr lang="en-US" dirty="0">
              <a:solidFill>
                <a:srgbClr val="FFFF00"/>
              </a:solidFill>
            </a:endParaRPr>
          </a:p>
        </p:txBody>
      </p:sp>
      <p:sp>
        <p:nvSpPr>
          <p:cNvPr id="3" name="Content Placeholder 2"/>
          <p:cNvSpPr>
            <a:spLocks noGrp="1"/>
          </p:cNvSpPr>
          <p:nvPr>
            <p:ph idx="1"/>
          </p:nvPr>
        </p:nvSpPr>
        <p:spPr>
          <a:xfrm>
            <a:off x="685800" y="1752600"/>
            <a:ext cx="7772400" cy="3733800"/>
          </a:xfrm>
        </p:spPr>
        <p:txBody>
          <a:bodyPr/>
          <a:lstStyle/>
          <a:p>
            <a:r>
              <a:rPr lang="en-US" kern="1200" dirty="0" smtClean="0">
                <a:solidFill>
                  <a:schemeClr val="bg1"/>
                </a:solidFill>
                <a:latin typeface="+mn-lt"/>
                <a:ea typeface="+mn-ea"/>
                <a:cs typeface="+mn-cs"/>
              </a:rPr>
              <a:t>Flash Floods generally occur due to intense rainfall over a small area or from a dam break, and the waters rise and fall rapidly. </a:t>
            </a:r>
          </a:p>
          <a:p>
            <a:r>
              <a:rPr lang="en-US" kern="1200" dirty="0" smtClean="0">
                <a:solidFill>
                  <a:schemeClr val="bg1"/>
                </a:solidFill>
                <a:latin typeface="+mn-lt"/>
                <a:ea typeface="+mn-ea"/>
                <a:cs typeface="+mn-cs"/>
              </a:rPr>
              <a:t>Floods generally occur on larger rivers and cover a wider area.  Floods can take days to rise, crest, and subside</a:t>
            </a:r>
            <a:r>
              <a:rPr lang="en-US" kern="1200" dirty="0" smtClean="0">
                <a:solidFill>
                  <a:schemeClr val="tx1"/>
                </a:solidFill>
                <a:latin typeface="+mn-lt"/>
                <a:ea typeface="+mn-ea"/>
                <a:cs typeface="+mn-cs"/>
              </a:rPr>
              <a:t>. </a:t>
            </a: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Flood Safety Rules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Get to higher ground!</a:t>
            </a:r>
          </a:p>
          <a:p>
            <a:r>
              <a:rPr lang="en-US" dirty="0" smtClean="0"/>
              <a:t>Do not camp in gullies or near stream beds</a:t>
            </a:r>
          </a:p>
          <a:p>
            <a:r>
              <a:rPr lang="en-US" dirty="0" smtClean="0"/>
              <a:t>Do not drive into water, especially running water</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Tornadoes</a:t>
            </a:r>
            <a:endParaRPr lang="en-US" dirty="0">
              <a:solidFill>
                <a:srgbClr val="FFFF00"/>
              </a:solidFill>
            </a:endParaRPr>
          </a:p>
        </p:txBody>
      </p:sp>
      <p:sp>
        <p:nvSpPr>
          <p:cNvPr id="3" name="Content Placeholder 2"/>
          <p:cNvSpPr>
            <a:spLocks noGrp="1"/>
          </p:cNvSpPr>
          <p:nvPr>
            <p:ph idx="1"/>
          </p:nvPr>
        </p:nvSpPr>
        <p:spPr>
          <a:xfrm>
            <a:off x="685800" y="1752600"/>
            <a:ext cx="4648200" cy="4495800"/>
          </a:xfrm>
        </p:spPr>
        <p:txBody>
          <a:bodyPr/>
          <a:lstStyle/>
          <a:p>
            <a:r>
              <a:rPr lang="en-US" sz="2400" dirty="0" smtClean="0"/>
              <a:t>Violently rotating columns of air descending from thunderstorm clouds and in contact with the earth</a:t>
            </a:r>
          </a:p>
          <a:p>
            <a:r>
              <a:rPr lang="en-US" sz="2400" dirty="0" smtClean="0"/>
              <a:t>Usually visible as a funnel shaped cloud</a:t>
            </a:r>
          </a:p>
          <a:p>
            <a:r>
              <a:rPr lang="en-US" sz="2400" dirty="0" smtClean="0"/>
              <a:t>Winds can be as high as 300 MPH</a:t>
            </a:r>
          </a:p>
          <a:p>
            <a:r>
              <a:rPr lang="en-US" sz="2400" dirty="0" smtClean="0"/>
              <a:t>Usually less than a few hundred yards wide, last a few minutes, and trace a path of 1 mile or less.</a:t>
            </a:r>
          </a:p>
        </p:txBody>
      </p:sp>
      <p:pic>
        <p:nvPicPr>
          <p:cNvPr id="10242" name="Picture 2"/>
          <p:cNvPicPr>
            <a:picLocks noChangeAspect="1" noChangeArrowheads="1"/>
          </p:cNvPicPr>
          <p:nvPr/>
        </p:nvPicPr>
        <p:blipFill>
          <a:blip r:embed="rId3" cstate="print"/>
          <a:srcRect/>
          <a:stretch>
            <a:fillRect/>
          </a:stretch>
        </p:blipFill>
        <p:spPr bwMode="auto">
          <a:xfrm>
            <a:off x="5410200" y="2286000"/>
            <a:ext cx="3543300" cy="3429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Tornado Safety Rules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Main danger is from flying debris, so seek shelter in a basement or a centrally located bathroom</a:t>
            </a:r>
          </a:p>
          <a:p>
            <a:r>
              <a:rPr lang="en-US" dirty="0" smtClean="0"/>
              <a:t>If trapped outside, find a low place that is not flooded, lie face down and cover your head</a:t>
            </a:r>
            <a:endParaRPr 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352800" y="1371600"/>
            <a:ext cx="5657850" cy="5323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FF00"/>
                </a:solidFill>
              </a:rPr>
              <a:t>Hurricanes</a:t>
            </a:r>
            <a:endParaRPr lang="en-US" dirty="0">
              <a:solidFill>
                <a:srgbClr val="FFFF00"/>
              </a:solidFill>
            </a:endParaRPr>
          </a:p>
        </p:txBody>
      </p:sp>
      <p:sp>
        <p:nvSpPr>
          <p:cNvPr id="3" name="Content Placeholder 2"/>
          <p:cNvSpPr>
            <a:spLocks noGrp="1"/>
          </p:cNvSpPr>
          <p:nvPr>
            <p:ph idx="1"/>
          </p:nvPr>
        </p:nvSpPr>
        <p:spPr>
          <a:xfrm>
            <a:off x="457200" y="1676400"/>
            <a:ext cx="2971800" cy="4648200"/>
          </a:xfrm>
        </p:spPr>
        <p:txBody>
          <a:bodyPr/>
          <a:lstStyle/>
          <a:p>
            <a:r>
              <a:rPr lang="en-US" sz="2400" dirty="0" smtClean="0"/>
              <a:t>Large cyclone with winds exceeding 74 mph and up to 200 mph</a:t>
            </a:r>
          </a:p>
          <a:p>
            <a:r>
              <a:rPr lang="en-US" sz="2400" dirty="0" smtClean="0"/>
              <a:t>Can be from 60 to 600 miles in diameter</a:t>
            </a:r>
          </a:p>
          <a:p>
            <a:r>
              <a:rPr lang="en-US" sz="2400" dirty="0" smtClean="0"/>
              <a:t>Develops over warm water and breaks up over cold water or land</a:t>
            </a:r>
            <a:endParaRPr lang="en-US" sz="2400"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Hurricane Safety Rules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Leave the danger area</a:t>
            </a:r>
          </a:p>
          <a:p>
            <a:r>
              <a:rPr lang="en-US" dirty="0" smtClean="0"/>
              <a:t>If trapped, get to shelter on higher ground.  </a:t>
            </a:r>
          </a:p>
          <a:p>
            <a:r>
              <a:rPr lang="en-US" dirty="0" smtClean="0"/>
              <a:t>Other safety rules are similar to those for floods</a:t>
            </a:r>
          </a:p>
          <a:p>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1</a:t>
            </a:r>
            <a:endParaRPr lang="en-US" dirty="0">
              <a:solidFill>
                <a:srgbClr val="00B050"/>
              </a:solidFill>
            </a:endParaRPr>
          </a:p>
        </p:txBody>
      </p:sp>
      <p:sp>
        <p:nvSpPr>
          <p:cNvPr id="3" name="Content Placeholder 2"/>
          <p:cNvSpPr>
            <a:spLocks noGrp="1"/>
          </p:cNvSpPr>
          <p:nvPr>
            <p:ph idx="1"/>
          </p:nvPr>
        </p:nvSpPr>
        <p:spPr>
          <a:xfrm>
            <a:off x="381000" y="1905000"/>
            <a:ext cx="7620000" cy="3505200"/>
          </a:xfrm>
        </p:spPr>
        <p:txBody>
          <a:bodyPr/>
          <a:lstStyle/>
          <a:p>
            <a:r>
              <a:rPr lang="en-US" b="1" dirty="0" smtClean="0">
                <a:solidFill>
                  <a:schemeClr val="tx1"/>
                </a:solidFill>
                <a:latin typeface="+mn-lt"/>
                <a:ea typeface="+mn-ea"/>
                <a:cs typeface="+mn-cs"/>
              </a:rPr>
              <a:t>Define </a:t>
            </a:r>
            <a:r>
              <a:rPr lang="en-US" b="1" dirty="0">
                <a:solidFill>
                  <a:schemeClr val="tx1"/>
                </a:solidFill>
                <a:latin typeface="+mn-lt"/>
                <a:ea typeface="+mn-ea"/>
                <a:cs typeface="+mn-cs"/>
              </a:rPr>
              <a:t>Meteorology.  Explain what weather is and what climate is.  Discuss how the weather affects farmers, sailors, aviators, and the outdoor construction industry.  Tell why weather forecasts are important to each of these groups.</a:t>
            </a:r>
            <a:endParaRPr lang="en-US" dirty="0">
              <a:solidFill>
                <a:schemeClr val="tx1"/>
              </a:solidFill>
              <a:latin typeface="+mn-lt"/>
              <a:ea typeface="+mn-ea"/>
              <a:cs typeface="+mn-cs"/>
            </a:endParaRPr>
          </a:p>
          <a:p>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477000" y="5105400"/>
            <a:ext cx="1409700" cy="1400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Weather Watches</a:t>
            </a:r>
            <a:endParaRPr lang="en-US" dirty="0">
              <a:solidFill>
                <a:srgbClr val="FFFF00"/>
              </a:solidFill>
            </a:endParaRPr>
          </a:p>
        </p:txBody>
      </p:sp>
      <p:sp>
        <p:nvSpPr>
          <p:cNvPr id="3" name="Content Placeholder 2"/>
          <p:cNvSpPr>
            <a:spLocks noGrp="1"/>
          </p:cNvSpPr>
          <p:nvPr>
            <p:ph idx="1"/>
          </p:nvPr>
        </p:nvSpPr>
        <p:spPr/>
        <p:txBody>
          <a:bodyPr/>
          <a:lstStyle/>
          <a:p>
            <a:r>
              <a:rPr lang="en-US" kern="1200" dirty="0" smtClean="0">
                <a:solidFill>
                  <a:schemeClr val="tx1"/>
                </a:solidFill>
                <a:latin typeface="+mn-lt"/>
                <a:ea typeface="+mn-ea"/>
                <a:cs typeface="+mn-cs"/>
              </a:rPr>
              <a:t>Issued when the risk of a hazardous weather or warning event has increased significantly, but its occurrence, location, and/or timing is still uncertain.</a:t>
            </a:r>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Weather Warnings</a:t>
            </a:r>
            <a:endParaRPr lang="en-US" dirty="0">
              <a:solidFill>
                <a:srgbClr val="FFFF00"/>
              </a:solidFill>
            </a:endParaRPr>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Issued when a hazardous weather or flooding event is occurring, about to occur, or has a high probability of occurring.  </a:t>
            </a:r>
          </a:p>
          <a:p>
            <a:r>
              <a:rPr lang="en-US" dirty="0">
                <a:solidFill>
                  <a:schemeClr val="tx1"/>
                </a:solidFill>
                <a:latin typeface="+mn-lt"/>
                <a:ea typeface="+mn-ea"/>
                <a:cs typeface="+mn-cs"/>
              </a:rPr>
              <a:t>Now it’s up to you to discuss this with your family.  It just might save your lives someday!</a:t>
            </a:r>
          </a:p>
          <a:p>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3</a:t>
            </a:r>
            <a:r>
              <a:rPr lang="en-US" dirty="0" smtClean="0"/>
              <a:t> </a:t>
            </a:r>
            <a:endParaRPr lang="en-US" dirty="0"/>
          </a:p>
        </p:txBody>
      </p:sp>
      <p:sp>
        <p:nvSpPr>
          <p:cNvPr id="3" name="Content Placeholder 2"/>
          <p:cNvSpPr>
            <a:spLocks noGrp="1"/>
          </p:cNvSpPr>
          <p:nvPr>
            <p:ph idx="1"/>
          </p:nvPr>
        </p:nvSpPr>
        <p:spPr>
          <a:xfrm>
            <a:off x="685800" y="1524000"/>
            <a:ext cx="7772400" cy="4572000"/>
          </a:xfrm>
        </p:spPr>
        <p:txBody>
          <a:bodyPr/>
          <a:lstStyle/>
          <a:p>
            <a:r>
              <a:rPr lang="en-US" sz="2800" b="1" dirty="0" smtClean="0">
                <a:solidFill>
                  <a:schemeClr val="tx1"/>
                </a:solidFill>
                <a:latin typeface="+mn-lt"/>
                <a:ea typeface="+mn-ea"/>
                <a:cs typeface="+mn-cs"/>
              </a:rPr>
              <a:t>Explain </a:t>
            </a:r>
            <a:r>
              <a:rPr lang="en-US" sz="2800" b="1" dirty="0">
                <a:solidFill>
                  <a:schemeClr val="tx1"/>
                </a:solidFill>
                <a:latin typeface="+mn-lt"/>
                <a:ea typeface="+mn-ea"/>
                <a:cs typeface="+mn-cs"/>
              </a:rPr>
              <a:t>the difference between high and low pressure systems in the atmosphere.  Tell which is related to good and to poor weather.  Draw cross sections of a cold front and a warm front, showing the location and movements of the cold and warm air, the frontal slope, the locations and types of clouds associated with each type of front, and the location of precipitation. </a:t>
            </a:r>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Atmospheric Pressure</a:t>
            </a:r>
            <a:endParaRPr lang="en-US" dirty="0">
              <a:solidFill>
                <a:srgbClr val="FFFF00"/>
              </a:solidFill>
            </a:endParaRPr>
          </a:p>
        </p:txBody>
      </p:sp>
      <p:sp>
        <p:nvSpPr>
          <p:cNvPr id="3" name="Content Placeholder 2"/>
          <p:cNvSpPr>
            <a:spLocks noGrp="1"/>
          </p:cNvSpPr>
          <p:nvPr>
            <p:ph idx="1"/>
          </p:nvPr>
        </p:nvSpPr>
        <p:spPr>
          <a:xfrm>
            <a:off x="685800" y="1828800"/>
            <a:ext cx="6705600" cy="4114800"/>
          </a:xfrm>
        </p:spPr>
        <p:txBody>
          <a:bodyPr/>
          <a:lstStyle/>
          <a:p>
            <a:r>
              <a:rPr lang="en-US" dirty="0" smtClean="0"/>
              <a:t>Atmospheric pressure is simply the weight of the air above a point on the earth or in the air.  The column of air above a square inch of the earth’s surface weighs about 15 pounds. </a:t>
            </a:r>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7467600" y="1295400"/>
            <a:ext cx="990600" cy="5334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High and Low Pressure Pt. 1</a:t>
            </a:r>
            <a:endParaRPr lang="en-US" dirty="0">
              <a:solidFill>
                <a:srgbClr val="FFFF00"/>
              </a:solidFill>
            </a:endParaRPr>
          </a:p>
        </p:txBody>
      </p:sp>
      <p:sp>
        <p:nvSpPr>
          <p:cNvPr id="3" name="Content Placeholder 2"/>
          <p:cNvSpPr>
            <a:spLocks noGrp="1"/>
          </p:cNvSpPr>
          <p:nvPr>
            <p:ph idx="1"/>
          </p:nvPr>
        </p:nvSpPr>
        <p:spPr>
          <a:xfrm>
            <a:off x="685800" y="1447800"/>
            <a:ext cx="7772400" cy="4876800"/>
          </a:xfrm>
        </p:spPr>
        <p:txBody>
          <a:bodyPr/>
          <a:lstStyle/>
          <a:p>
            <a:r>
              <a:rPr lang="en-US" sz="2800" dirty="0" smtClean="0"/>
              <a:t>Pressure varies horizontally as well as vertically</a:t>
            </a:r>
          </a:p>
          <a:p>
            <a:r>
              <a:rPr lang="en-US" sz="2800" dirty="0" smtClean="0"/>
              <a:t>This is due to uneven heating of the earth’s surface by the sun</a:t>
            </a:r>
          </a:p>
          <a:p>
            <a:r>
              <a:rPr lang="en-US" sz="2800" dirty="0" smtClean="0"/>
              <a:t>High pressure tends to develop towards the poles while low pressure develops near the equator</a:t>
            </a:r>
          </a:p>
          <a:p>
            <a:r>
              <a:rPr lang="en-US" sz="2800" dirty="0" smtClean="0"/>
              <a:t>The atmosphere tries to even out areas of high and low pressure, creating weather in the process</a:t>
            </a:r>
          </a:p>
          <a:p>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High and Low Pressure Pt. 2</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Low pressure is associated with rising air</a:t>
            </a:r>
          </a:p>
          <a:p>
            <a:r>
              <a:rPr lang="en-US" dirty="0" smtClean="0"/>
              <a:t>Clouds and precipitation form in areas of rising air</a:t>
            </a:r>
          </a:p>
          <a:p>
            <a:r>
              <a:rPr lang="en-US" dirty="0" smtClean="0"/>
              <a:t>High pressure is associated with sinking air</a:t>
            </a:r>
          </a:p>
          <a:p>
            <a:r>
              <a:rPr lang="en-US" dirty="0" smtClean="0"/>
              <a:t>Air warms and dries out as it sinks</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239000" cy="1143000"/>
          </a:xfrm>
        </p:spPr>
        <p:txBody>
          <a:bodyPr/>
          <a:lstStyle/>
          <a:p>
            <a:r>
              <a:rPr lang="en-US" dirty="0" smtClean="0">
                <a:solidFill>
                  <a:srgbClr val="FFFF00"/>
                </a:solidFill>
              </a:rPr>
              <a:t>Cold Front – Planer and Cross Sectional Views</a:t>
            </a:r>
            <a:endParaRPr lang="en-US" dirty="0">
              <a:solidFill>
                <a:srgbClr val="FFFF00"/>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210198" y="1524000"/>
            <a:ext cx="7651670" cy="500260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Cold Front – 3D view</a:t>
            </a:r>
            <a:endParaRPr lang="en-US" dirty="0">
              <a:solidFill>
                <a:srgbClr val="FFFF00"/>
              </a:solidFill>
            </a:endParaRPr>
          </a:p>
        </p:txBody>
      </p:sp>
      <p:pic>
        <p:nvPicPr>
          <p:cNvPr id="4" name="Content Placeholder 3" descr="cf_xsect.jpg"/>
          <p:cNvPicPr>
            <a:picLocks noGrp="1" noChangeAspect="1"/>
          </p:cNvPicPr>
          <p:nvPr>
            <p:ph idx="1"/>
          </p:nvPr>
        </p:nvPicPr>
        <p:blipFill>
          <a:blip r:embed="rId3" cstate="print"/>
          <a:stretch>
            <a:fillRect/>
          </a:stretch>
        </p:blipFill>
        <p:spPr>
          <a:xfrm rot="5400000">
            <a:off x="2477569" y="-265632"/>
            <a:ext cx="4348734" cy="8526929"/>
          </a:xfrm>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Warm Front – Planer and Cross Sectional Views</a:t>
            </a:r>
            <a:endParaRPr lang="en-US" dirty="0">
              <a:solidFill>
                <a:srgbClr val="FFFF00"/>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524000" y="1752600"/>
            <a:ext cx="7247588" cy="472450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Warm Front – 3D views</a:t>
            </a:r>
            <a:endParaRPr lang="en-US" dirty="0">
              <a:solidFill>
                <a:srgbClr val="FFFF00"/>
              </a:solidFill>
            </a:endParaRPr>
          </a:p>
        </p:txBody>
      </p:sp>
      <p:pic>
        <p:nvPicPr>
          <p:cNvPr id="4" name="Content Placeholder 3" descr="wfront_xsect.jpg"/>
          <p:cNvPicPr>
            <a:picLocks noGrp="1" noChangeAspect="1"/>
          </p:cNvPicPr>
          <p:nvPr>
            <p:ph idx="1"/>
          </p:nvPr>
        </p:nvPicPr>
        <p:blipFill>
          <a:blip r:embed="rId3" cstate="print"/>
          <a:stretch>
            <a:fillRect/>
          </a:stretch>
        </p:blipFill>
        <p:spPr>
          <a:xfrm>
            <a:off x="1295399" y="1447800"/>
            <a:ext cx="6858001" cy="5181600"/>
          </a:xfr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Definition of Meteorology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Meteorology is the study of the atmosphere and its weather.</a:t>
            </a:r>
          </a:p>
          <a:p>
            <a:r>
              <a:rPr lang="en-US" dirty="0" smtClean="0"/>
              <a:t>From ”</a:t>
            </a:r>
            <a:r>
              <a:rPr lang="en-US" dirty="0" err="1" smtClean="0"/>
              <a:t>meteoron</a:t>
            </a:r>
            <a:r>
              <a:rPr lang="en-US" dirty="0" smtClean="0"/>
              <a:t>”, which is Greek for “things in the air”, and </a:t>
            </a:r>
          </a:p>
          <a:p>
            <a:r>
              <a:rPr lang="en-US" dirty="0" smtClean="0"/>
              <a:t>“Logos”, also Greek, which in this context means “knowledge or discussion”. </a:t>
            </a:r>
            <a:endParaRPr lang="en-US"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4</a:t>
            </a:r>
            <a:endParaRPr lang="en-US" dirty="0">
              <a:solidFill>
                <a:srgbClr val="00B050"/>
              </a:solidFill>
            </a:endParaRPr>
          </a:p>
        </p:txBody>
      </p:sp>
      <p:sp>
        <p:nvSpPr>
          <p:cNvPr id="3" name="Content Placeholder 2"/>
          <p:cNvSpPr>
            <a:spLocks noGrp="1"/>
          </p:cNvSpPr>
          <p:nvPr>
            <p:ph idx="1"/>
          </p:nvPr>
        </p:nvSpPr>
        <p:spPr/>
        <p:txBody>
          <a:bodyPr/>
          <a:lstStyle/>
          <a:p>
            <a:r>
              <a:rPr lang="en-US" b="1" dirty="0">
                <a:solidFill>
                  <a:schemeClr val="tx1"/>
                </a:solidFill>
                <a:latin typeface="+mn-lt"/>
                <a:ea typeface="+mn-ea"/>
                <a:cs typeface="+mn-cs"/>
              </a:rPr>
              <a:t>Tell what causes wind, why it rains, and how lightning and hail are formed.</a:t>
            </a:r>
            <a:endParaRPr lang="en-US" dirty="0">
              <a:solidFill>
                <a:schemeClr val="tx1"/>
              </a:solidFill>
              <a:latin typeface="+mn-lt"/>
              <a:ea typeface="+mn-ea"/>
              <a:cs typeface="+mn-cs"/>
            </a:endParaRPr>
          </a:p>
          <a:p>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Causes Wind?</a:t>
            </a:r>
            <a:endParaRPr lang="en-US" dirty="0">
              <a:solidFill>
                <a:srgbClr val="FFFF00"/>
              </a:solidFill>
            </a:endParaRPr>
          </a:p>
        </p:txBody>
      </p:sp>
      <p:sp>
        <p:nvSpPr>
          <p:cNvPr id="3" name="Content Placeholder 2"/>
          <p:cNvSpPr>
            <a:spLocks noGrp="1"/>
          </p:cNvSpPr>
          <p:nvPr>
            <p:ph idx="1"/>
          </p:nvPr>
        </p:nvSpPr>
        <p:spPr>
          <a:xfrm>
            <a:off x="304800" y="1981200"/>
            <a:ext cx="8534400" cy="2286000"/>
          </a:xfrm>
        </p:spPr>
        <p:txBody>
          <a:bodyPr/>
          <a:lstStyle/>
          <a:p>
            <a:r>
              <a:rPr lang="en-US" sz="2400" dirty="0" smtClean="0"/>
              <a:t>As mentioned in Requirement 3, the atmosphere is constantly trying to make the air pressure equal everywhere, moving air from high to low pressure.  Wind, which is defined as moving air, naturally results from this process.  </a:t>
            </a:r>
            <a:endParaRPr lang="en-US" sz="2400" dirty="0"/>
          </a:p>
        </p:txBody>
      </p:sp>
      <p:pic>
        <p:nvPicPr>
          <p:cNvPr id="13314" name="Picture 2"/>
          <p:cNvPicPr>
            <a:picLocks noChangeAspect="1" noChangeArrowheads="1"/>
          </p:cNvPicPr>
          <p:nvPr/>
        </p:nvPicPr>
        <p:blipFill>
          <a:blip r:embed="rId3" cstate="print"/>
          <a:srcRect/>
          <a:stretch>
            <a:fillRect/>
          </a:stretch>
        </p:blipFill>
        <p:spPr bwMode="auto">
          <a:xfrm>
            <a:off x="1676400" y="3886200"/>
            <a:ext cx="5562600" cy="2819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Example:  Sea Breezes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Land heats faster than water</a:t>
            </a:r>
          </a:p>
          <a:p>
            <a:r>
              <a:rPr lang="en-US" dirty="0" smtClean="0"/>
              <a:t>In the afternoon, the land area is hotter than the water</a:t>
            </a:r>
          </a:p>
          <a:p>
            <a:r>
              <a:rPr lang="en-US" dirty="0" smtClean="0"/>
              <a:t>Warm air rises over the land, creating an area of lower pressure</a:t>
            </a:r>
          </a:p>
          <a:p>
            <a:r>
              <a:rPr lang="en-US" dirty="0" smtClean="0"/>
              <a:t>Cooler air from the ocean moves in to replace the rising air (a sea breeze)</a:t>
            </a:r>
            <a:endParaRPr lang="en-US" dirty="0"/>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Example:  Land Breezes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Land cools faster than water</a:t>
            </a:r>
          </a:p>
          <a:p>
            <a:r>
              <a:rPr lang="en-US" dirty="0" smtClean="0"/>
              <a:t>At night, the land becomes cooler than the water</a:t>
            </a:r>
          </a:p>
          <a:p>
            <a:r>
              <a:rPr lang="en-US" dirty="0" smtClean="0"/>
              <a:t>Relatively warmer air rises over the water, creating an area of lower pressure.</a:t>
            </a:r>
          </a:p>
          <a:p>
            <a:r>
              <a:rPr lang="en-US" dirty="0" smtClean="0"/>
              <a:t>Cooler air from land moves in to replace the rising air (land breeze)</a:t>
            </a:r>
            <a:endParaRPr lang="en-US" dirty="0"/>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Sea/Land Breezes Illustrated</a:t>
            </a:r>
            <a:endParaRPr lang="en-US" dirty="0">
              <a:solidFill>
                <a:srgbClr val="FFFF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057400" y="1454632"/>
            <a:ext cx="6596407" cy="502236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Rain Formation Part 1</a:t>
            </a:r>
            <a:endParaRPr lang="en-US" dirty="0">
              <a:solidFill>
                <a:srgbClr val="FFFF00"/>
              </a:solidFill>
            </a:endParaRPr>
          </a:p>
        </p:txBody>
      </p:sp>
      <p:sp>
        <p:nvSpPr>
          <p:cNvPr id="3" name="Content Placeholder 2"/>
          <p:cNvSpPr>
            <a:spLocks noGrp="1"/>
          </p:cNvSpPr>
          <p:nvPr>
            <p:ph idx="1"/>
          </p:nvPr>
        </p:nvSpPr>
        <p:spPr>
          <a:xfrm>
            <a:off x="609600" y="1981200"/>
            <a:ext cx="7848600" cy="4114800"/>
          </a:xfrm>
        </p:spPr>
        <p:txBody>
          <a:bodyPr/>
          <a:lstStyle/>
          <a:p>
            <a:pPr>
              <a:buNone/>
            </a:pPr>
            <a:r>
              <a:rPr lang="en-US" dirty="0" smtClean="0"/>
              <a:t>Two things are needed to form rain:</a:t>
            </a:r>
          </a:p>
          <a:p>
            <a:r>
              <a:rPr lang="en-US" dirty="0" smtClean="0"/>
              <a:t>A water source, and </a:t>
            </a:r>
          </a:p>
          <a:p>
            <a:r>
              <a:rPr lang="en-US" dirty="0" smtClean="0"/>
              <a:t>Rising air</a:t>
            </a:r>
          </a:p>
          <a:p>
            <a:pPr>
              <a:buNone/>
            </a:pPr>
            <a:r>
              <a:rPr lang="en-US" dirty="0" smtClean="0"/>
              <a:t>Next, the water must evaporate into the air, transforming into invisible water vapor.</a:t>
            </a:r>
          </a:p>
          <a:p>
            <a:endParaRPr 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Rain Formation Part 2</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Air at a given temperature can hold a certain amount of water vapor.  When it contains that amount of vapor, it is saturated.  </a:t>
            </a:r>
          </a:p>
          <a:p>
            <a:r>
              <a:rPr lang="en-US" dirty="0" smtClean="0"/>
              <a:t>If the air is raised upward in the atmosphere, it cools.  Cooler air can’t hold as much water vapor, and the excess condenses and forms clouds.</a:t>
            </a:r>
            <a:endParaRPr lang="en-US"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Rain Formation Part 3</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The cloud droplets combine to form bigger droplets.</a:t>
            </a:r>
          </a:p>
          <a:p>
            <a:r>
              <a:rPr lang="en-US" dirty="0" smtClean="0"/>
              <a:t>When the droplets get so large that they can no longer be suspended in the air, they fall as rain.</a:t>
            </a:r>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Rain Formation Illustrated</a:t>
            </a:r>
            <a:endParaRPr lang="en-US" dirty="0">
              <a:solidFill>
                <a:srgbClr val="FFFF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2514600" y="1905000"/>
            <a:ext cx="6303083" cy="4495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Lightning</a:t>
            </a:r>
            <a:endParaRPr lang="en-US" dirty="0">
              <a:solidFill>
                <a:srgbClr val="FFFF00"/>
              </a:solidFill>
            </a:endParaRPr>
          </a:p>
        </p:txBody>
      </p:sp>
      <p:sp>
        <p:nvSpPr>
          <p:cNvPr id="3" name="Content Placeholder 2"/>
          <p:cNvSpPr>
            <a:spLocks noGrp="1"/>
          </p:cNvSpPr>
          <p:nvPr>
            <p:ph idx="1"/>
          </p:nvPr>
        </p:nvSpPr>
        <p:spPr/>
        <p:txBody>
          <a:bodyPr/>
          <a:lstStyle/>
          <a:p>
            <a:r>
              <a:rPr lang="en-US" sz="2400" dirty="0" smtClean="0"/>
              <a:t>Associated with thunderstorms</a:t>
            </a:r>
          </a:p>
          <a:p>
            <a:r>
              <a:rPr lang="en-US" sz="2400" dirty="0" smtClean="0"/>
              <a:t>As a thunderstorm develops, positive and negative charges form on the ground and in various parts of the cloud.</a:t>
            </a:r>
          </a:p>
          <a:p>
            <a:r>
              <a:rPr lang="en-US" sz="2400" dirty="0" smtClean="0"/>
              <a:t>When the charge separation gets strong enough, a bolt of electricity jumps between an area of positive charge and an area of negative charge. </a:t>
            </a:r>
          </a:p>
          <a:p>
            <a:r>
              <a:rPr lang="en-US" sz="2400" dirty="0" smtClean="0"/>
              <a:t>This bolt of electricity is what we see as lightning.  It can be cloud-to-cloud, cloud-to-ground, and even cloud-to-air.</a:t>
            </a:r>
            <a:endParaRPr lang="en-US" sz="24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5334000" y="1371600"/>
            <a:ext cx="1981200" cy="27520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FF00"/>
                </a:solidFill>
              </a:rPr>
              <a:t>Weather and Climate</a:t>
            </a:r>
            <a:endParaRPr lang="en-US" dirty="0">
              <a:solidFill>
                <a:srgbClr val="FFFF00"/>
              </a:solidFill>
            </a:endParaRPr>
          </a:p>
        </p:txBody>
      </p:sp>
      <p:sp>
        <p:nvSpPr>
          <p:cNvPr id="3" name="Content Placeholder 2"/>
          <p:cNvSpPr>
            <a:spLocks noGrp="1"/>
          </p:cNvSpPr>
          <p:nvPr>
            <p:ph idx="1"/>
          </p:nvPr>
        </p:nvSpPr>
        <p:spPr>
          <a:xfrm>
            <a:off x="381000" y="1981200"/>
            <a:ext cx="8077200" cy="4343400"/>
          </a:xfrm>
        </p:spPr>
        <p:txBody>
          <a:bodyPr>
            <a:normAutofit/>
          </a:bodyPr>
          <a:lstStyle/>
          <a:p>
            <a:r>
              <a:rPr lang="en-US" sz="2400" dirty="0" smtClean="0"/>
              <a:t>Weather:  Short term (seconds</a:t>
            </a:r>
          </a:p>
          <a:p>
            <a:pPr>
              <a:buNone/>
            </a:pPr>
            <a:r>
              <a:rPr lang="en-US" sz="2400" dirty="0" smtClean="0"/>
              <a:t>   to days) variations in the </a:t>
            </a:r>
          </a:p>
          <a:p>
            <a:pPr>
              <a:buNone/>
            </a:pPr>
            <a:r>
              <a:rPr lang="en-US" sz="2400" dirty="0" smtClean="0"/>
              <a:t>   atmosphere.</a:t>
            </a:r>
          </a:p>
          <a:p>
            <a:endParaRPr lang="en-US" dirty="0"/>
          </a:p>
          <a:p>
            <a:pPr lvl="6"/>
            <a:endParaRPr lang="en-US" sz="2400" dirty="0" smtClean="0"/>
          </a:p>
          <a:p>
            <a:pPr lvl="8">
              <a:buFont typeface="Arial" pitchFamily="34" charset="0"/>
              <a:buChar char="•"/>
            </a:pPr>
            <a:r>
              <a:rPr lang="en-US" sz="2400" dirty="0" smtClean="0"/>
              <a:t>Climate:  The average course or condition of the weather at a given location, usually over a period of years.</a:t>
            </a:r>
          </a:p>
          <a:p>
            <a:endParaRPr lang="en-US" dirty="0"/>
          </a:p>
          <a:p>
            <a:endParaRPr lang="en-US" dirty="0"/>
          </a:p>
        </p:txBody>
      </p:sp>
      <p:pic>
        <p:nvPicPr>
          <p:cNvPr id="2059" name="Picture 11"/>
          <p:cNvPicPr>
            <a:picLocks noChangeAspect="1" noChangeArrowheads="1"/>
          </p:cNvPicPr>
          <p:nvPr/>
        </p:nvPicPr>
        <p:blipFill>
          <a:blip r:embed="rId4" cstate="print"/>
          <a:srcRect/>
          <a:stretch>
            <a:fillRect/>
          </a:stretch>
        </p:blipFill>
        <p:spPr bwMode="auto">
          <a:xfrm>
            <a:off x="381000" y="3886200"/>
            <a:ext cx="3565905" cy="2667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Hail Formation</a:t>
            </a:r>
            <a:endParaRPr lang="en-US" dirty="0">
              <a:solidFill>
                <a:srgbClr val="FFFF00"/>
              </a:solidFill>
            </a:endParaRPr>
          </a:p>
        </p:txBody>
      </p:sp>
      <p:sp>
        <p:nvSpPr>
          <p:cNvPr id="3" name="Content Placeholder 2"/>
          <p:cNvSpPr>
            <a:spLocks noGrp="1"/>
          </p:cNvSpPr>
          <p:nvPr>
            <p:ph idx="1"/>
          </p:nvPr>
        </p:nvSpPr>
        <p:spPr/>
        <p:txBody>
          <a:bodyPr/>
          <a:lstStyle/>
          <a:p>
            <a:r>
              <a:rPr lang="en-US" sz="2400" dirty="0" smtClean="0"/>
              <a:t>Also associated with thunderstorms</a:t>
            </a:r>
          </a:p>
          <a:p>
            <a:r>
              <a:rPr lang="en-US" sz="2400" dirty="0" smtClean="0"/>
              <a:t>Thunderstorms have updrafts and downdrafts, usually rain falls in a downdraft</a:t>
            </a:r>
          </a:p>
          <a:p>
            <a:r>
              <a:rPr lang="en-US" sz="2400" dirty="0" smtClean="0"/>
              <a:t>Sometimes updrafts form under downdrafts, and rain is swept back up above the freezing level and freezes, and then it falls again.</a:t>
            </a:r>
          </a:p>
          <a:p>
            <a:r>
              <a:rPr lang="en-US" sz="2400" dirty="0" smtClean="0"/>
              <a:t>This can happen many times.  The growing hailstone acquires another layer of ice with each cycle.</a:t>
            </a:r>
          </a:p>
          <a:p>
            <a:r>
              <a:rPr lang="en-US" sz="2400" dirty="0" smtClean="0"/>
              <a:t>Eventually the hailstone gets too heavy to be held up by the updraft and it falls to the ground. </a:t>
            </a:r>
            <a:endParaRPr lang="en-US" sz="2400"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Hail Formation Illustrated</a:t>
            </a:r>
            <a:endParaRPr lang="en-US" dirty="0">
              <a:solidFill>
                <a:srgbClr val="FFFF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2362200" y="1600200"/>
            <a:ext cx="4648200" cy="4648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5</a:t>
            </a:r>
            <a:endParaRPr lang="en-US" dirty="0">
              <a:solidFill>
                <a:srgbClr val="00B050"/>
              </a:solidFill>
            </a:endParaRPr>
          </a:p>
        </p:txBody>
      </p:sp>
      <p:sp>
        <p:nvSpPr>
          <p:cNvPr id="3" name="Content Placeholder 2"/>
          <p:cNvSpPr>
            <a:spLocks noGrp="1"/>
          </p:cNvSpPr>
          <p:nvPr>
            <p:ph idx="1"/>
          </p:nvPr>
        </p:nvSpPr>
        <p:spPr/>
        <p:txBody>
          <a:bodyPr/>
          <a:lstStyle/>
          <a:p>
            <a:r>
              <a:rPr lang="en-US" b="1" dirty="0" smtClean="0"/>
              <a:t>Identify and describe clouds in the low, middle, and upper levels of the atmosphere.  Relate these to specific types of weather.</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Cloud Types</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sz="2400" dirty="0" smtClean="0"/>
              <a:t>There are four general types of clouds:</a:t>
            </a:r>
          </a:p>
          <a:p>
            <a:r>
              <a:rPr lang="en-US" sz="2400" dirty="0" smtClean="0"/>
              <a:t>Vertically developing clouds (0-50000 ft)</a:t>
            </a:r>
          </a:p>
          <a:p>
            <a:pPr lvl="1">
              <a:buNone/>
            </a:pPr>
            <a:r>
              <a:rPr lang="en-US" sz="2400" dirty="0" smtClean="0"/>
              <a:t>		Cumulonimbus and Cumulus</a:t>
            </a:r>
          </a:p>
          <a:p>
            <a:r>
              <a:rPr lang="en-US" sz="2400" dirty="0" smtClean="0"/>
              <a:t>Low Clouds (below 6500 feet)</a:t>
            </a:r>
          </a:p>
          <a:p>
            <a:pPr>
              <a:buNone/>
            </a:pPr>
            <a:r>
              <a:rPr lang="en-US" sz="2400" dirty="0" smtClean="0"/>
              <a:t>		Stratus, Nimbostratus, and Stratocumulus</a:t>
            </a:r>
          </a:p>
          <a:p>
            <a:r>
              <a:rPr lang="en-US" sz="2400" dirty="0" smtClean="0"/>
              <a:t>Middle Clouds (6500-20000 ft)</a:t>
            </a:r>
          </a:p>
          <a:p>
            <a:pPr>
              <a:buNone/>
            </a:pPr>
            <a:r>
              <a:rPr lang="en-US" sz="2400" dirty="0" smtClean="0"/>
              <a:t>		Altocumulus, Altostratus</a:t>
            </a:r>
          </a:p>
          <a:p>
            <a:r>
              <a:rPr lang="en-US" sz="2400" dirty="0" smtClean="0"/>
              <a:t>High Clouds (above 20000 ft)</a:t>
            </a:r>
          </a:p>
          <a:p>
            <a:pPr>
              <a:buNone/>
            </a:pPr>
            <a:r>
              <a:rPr lang="en-US" sz="2400" dirty="0" smtClean="0"/>
              <a:t>		Cirrus, Cirrocumulus, Cirrostratus</a:t>
            </a:r>
            <a:endParaRPr lang="en-US" sz="2400" dirty="0"/>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Cloud Types Illustrated</a:t>
            </a:r>
            <a:endParaRPr lang="en-US" dirty="0">
              <a:solidFill>
                <a:srgbClr val="FFFF00"/>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905000" y="1752600"/>
            <a:ext cx="6854112" cy="463243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Clouds and Weather</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Cumulonimbus clouds form showers and thunderstorms</a:t>
            </a:r>
          </a:p>
          <a:p>
            <a:r>
              <a:rPr lang="en-US" dirty="0" smtClean="0"/>
              <a:t>Nimbostratus clouds are associated with steady precipitation</a:t>
            </a:r>
          </a:p>
          <a:p>
            <a:r>
              <a:rPr lang="en-US" dirty="0" smtClean="0"/>
              <a:t>Other clouds generally are not associated with precipitation, but may produce rain or snow that evaporates before it reaches the ground (</a:t>
            </a:r>
            <a:r>
              <a:rPr lang="en-US" dirty="0" err="1" smtClean="0"/>
              <a:t>virga</a:t>
            </a: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6</a:t>
            </a:r>
            <a:endParaRPr lang="en-US" dirty="0">
              <a:solidFill>
                <a:srgbClr val="00B050"/>
              </a:solidFill>
            </a:endParaRPr>
          </a:p>
        </p:txBody>
      </p:sp>
      <p:sp>
        <p:nvSpPr>
          <p:cNvPr id="3" name="Content Placeholder 2"/>
          <p:cNvSpPr>
            <a:spLocks noGrp="1"/>
          </p:cNvSpPr>
          <p:nvPr>
            <p:ph idx="1"/>
          </p:nvPr>
        </p:nvSpPr>
        <p:spPr/>
        <p:txBody>
          <a:bodyPr/>
          <a:lstStyle/>
          <a:p>
            <a:r>
              <a:rPr lang="en-US" b="1" dirty="0" smtClean="0"/>
              <a:t>Draw a diagram of the water cycle and label its major processes.  Explain the water cycle to your counselor.</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Water Cycle Illustrated</a:t>
            </a:r>
            <a:endParaRPr lang="en-US" dirty="0">
              <a:solidFill>
                <a:srgbClr val="FFFF00"/>
              </a:solidFill>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1676400" y="1447800"/>
            <a:ext cx="7239000" cy="524310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Water Cycle: </a:t>
            </a:r>
            <a:br>
              <a:rPr lang="en-US" dirty="0" smtClean="0">
                <a:solidFill>
                  <a:srgbClr val="FFFF00"/>
                </a:solidFill>
              </a:rPr>
            </a:br>
            <a:r>
              <a:rPr lang="en-US" dirty="0" smtClean="0">
                <a:solidFill>
                  <a:srgbClr val="FFFF00"/>
                </a:solidFill>
              </a:rPr>
              <a:t>Main Points to Remember</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Total amount of water on earth doesn’t change much.</a:t>
            </a:r>
          </a:p>
          <a:p>
            <a:r>
              <a:rPr lang="en-US" dirty="0" smtClean="0"/>
              <a:t>Water is constantly being recycled from ocean to land and back again.</a:t>
            </a:r>
            <a:endParaRPr lang="en-US"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7</a:t>
            </a:r>
            <a:endParaRPr lang="en-US" dirty="0">
              <a:solidFill>
                <a:srgbClr val="00B050"/>
              </a:solidFill>
            </a:endParaRPr>
          </a:p>
        </p:txBody>
      </p:sp>
      <p:sp>
        <p:nvSpPr>
          <p:cNvPr id="3" name="Content Placeholder 2"/>
          <p:cNvSpPr>
            <a:spLocks noGrp="1"/>
          </p:cNvSpPr>
          <p:nvPr>
            <p:ph idx="1"/>
          </p:nvPr>
        </p:nvSpPr>
        <p:spPr/>
        <p:txBody>
          <a:bodyPr/>
          <a:lstStyle/>
          <a:p>
            <a:r>
              <a:rPr lang="en-US" b="1" dirty="0" smtClean="0"/>
              <a:t>Identify some human activities that can alter the environment, and describe how they affect the climate and people.</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Effects on Agriculture</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Rain - Too much or too little and good or bad timing</a:t>
            </a:r>
          </a:p>
          <a:p>
            <a:r>
              <a:rPr lang="en-US" dirty="0" smtClean="0"/>
              <a:t>Hail – Can damage crops</a:t>
            </a:r>
          </a:p>
          <a:p>
            <a:r>
              <a:rPr lang="en-US" dirty="0" smtClean="0"/>
              <a:t>Strong winds – Also can damage crops</a:t>
            </a:r>
          </a:p>
          <a:p>
            <a:r>
              <a:rPr lang="en-US" dirty="0" smtClean="0"/>
              <a:t>Frosts and Freezes – </a:t>
            </a:r>
          </a:p>
          <a:p>
            <a:pPr>
              <a:buNone/>
            </a:pPr>
            <a:r>
              <a:rPr lang="en-US" dirty="0" smtClean="0"/>
              <a:t>	Can kill vegetation</a:t>
            </a:r>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562600" y="4495800"/>
            <a:ext cx="3124200" cy="207299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Acid Rain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Acid Rain is normal rained mixed with  pollutants containing sulfur particles</a:t>
            </a:r>
          </a:p>
          <a:p>
            <a:r>
              <a:rPr lang="en-US" dirty="0" smtClean="0"/>
              <a:t>Sulfur particles react with water to form a dilute solution of sulfuric acid</a:t>
            </a:r>
          </a:p>
          <a:p>
            <a:r>
              <a:rPr lang="en-US" dirty="0" smtClean="0"/>
              <a:t>Main source of pollutants is from power plants burning high-sulfur content coal</a:t>
            </a:r>
            <a:endParaRPr lang="en-US" dirty="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Human Effects on Weather</a:t>
            </a:r>
            <a:endParaRPr lang="en-US" dirty="0">
              <a:solidFill>
                <a:srgbClr val="FFFF00"/>
              </a:solidFill>
            </a:endParaRPr>
          </a:p>
        </p:txBody>
      </p:sp>
      <p:sp>
        <p:nvSpPr>
          <p:cNvPr id="3" name="Content Placeholder 2"/>
          <p:cNvSpPr>
            <a:spLocks noGrp="1"/>
          </p:cNvSpPr>
          <p:nvPr>
            <p:ph idx="1"/>
          </p:nvPr>
        </p:nvSpPr>
        <p:spPr>
          <a:xfrm>
            <a:off x="685800" y="1981200"/>
            <a:ext cx="7620000" cy="4114800"/>
          </a:xfrm>
        </p:spPr>
        <p:txBody>
          <a:bodyPr/>
          <a:lstStyle/>
          <a:p>
            <a:r>
              <a:rPr lang="en-US" sz="2400" dirty="0" smtClean="0"/>
              <a:t>Desertification of land due to overgrazing, unsound farm practices, or mining</a:t>
            </a:r>
          </a:p>
          <a:p>
            <a:r>
              <a:rPr lang="en-US" sz="2400" dirty="0" smtClean="0"/>
              <a:t>Breakdown of ozone layer due to </a:t>
            </a:r>
            <a:r>
              <a:rPr lang="en-US" sz="2400" dirty="0" err="1" smtClean="0"/>
              <a:t>chloroflourocarbons</a:t>
            </a:r>
            <a:r>
              <a:rPr lang="en-US" sz="2400" dirty="0" smtClean="0"/>
              <a:t> </a:t>
            </a:r>
          </a:p>
          <a:p>
            <a:pPr marL="0" indent="0">
              <a:buNone/>
            </a:pPr>
            <a:r>
              <a:rPr lang="en-US" sz="2400" dirty="0" smtClean="0"/>
              <a:t>    (CFCs)</a:t>
            </a:r>
          </a:p>
          <a:p>
            <a:r>
              <a:rPr lang="en-US" sz="2400" dirty="0" smtClean="0"/>
              <a:t>Global warming due </a:t>
            </a:r>
          </a:p>
          <a:p>
            <a:pPr>
              <a:buNone/>
            </a:pPr>
            <a:r>
              <a:rPr lang="en-US" sz="2400" dirty="0" smtClean="0"/>
              <a:t>     to excessive carbon </a:t>
            </a:r>
          </a:p>
          <a:p>
            <a:pPr>
              <a:buNone/>
            </a:pPr>
            <a:r>
              <a:rPr lang="en-US" sz="2400" dirty="0" smtClean="0"/>
              <a:t>     dioxide in the </a:t>
            </a:r>
          </a:p>
          <a:p>
            <a:pPr>
              <a:buNone/>
            </a:pPr>
            <a:r>
              <a:rPr lang="en-US" sz="2400" dirty="0" smtClean="0"/>
              <a:t>     atmosphere</a:t>
            </a:r>
          </a:p>
          <a:p>
            <a:pPr>
              <a:buNone/>
            </a:pPr>
            <a:endParaRPr lang="en-US" dirty="0" smtClean="0"/>
          </a:p>
        </p:txBody>
      </p:sp>
      <p:pic>
        <p:nvPicPr>
          <p:cNvPr id="14338" name="Picture 2"/>
          <p:cNvPicPr>
            <a:picLocks noChangeAspect="1" noChangeArrowheads="1"/>
          </p:cNvPicPr>
          <p:nvPr/>
        </p:nvPicPr>
        <p:blipFill>
          <a:blip r:embed="rId3" cstate="print"/>
          <a:srcRect/>
          <a:stretch>
            <a:fillRect/>
          </a:stretch>
        </p:blipFill>
        <p:spPr bwMode="auto">
          <a:xfrm>
            <a:off x="4572000" y="3429000"/>
            <a:ext cx="4286250" cy="3219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How People Are Affected</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Desertification of land destroys farmland and leads to less food production</a:t>
            </a:r>
          </a:p>
          <a:p>
            <a:r>
              <a:rPr lang="en-US" dirty="0" smtClean="0"/>
              <a:t>The breakdown of the ozone layer allows more solar ultraviolet radiation, leading to more skin cancer cases.</a:t>
            </a:r>
          </a:p>
          <a:p>
            <a:r>
              <a:rPr lang="en-US" dirty="0" smtClean="0"/>
              <a:t>Global warming raises sea level, threatening inundation of low-lying areas where many people live.</a:t>
            </a:r>
            <a:endParaRPr lang="en-US"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8</a:t>
            </a:r>
            <a:endParaRPr lang="en-US" dirty="0">
              <a:solidFill>
                <a:srgbClr val="00B050"/>
              </a:solidFill>
            </a:endParaRPr>
          </a:p>
        </p:txBody>
      </p:sp>
      <p:sp>
        <p:nvSpPr>
          <p:cNvPr id="3" name="Content Placeholder 2"/>
          <p:cNvSpPr>
            <a:spLocks noGrp="1"/>
          </p:cNvSpPr>
          <p:nvPr>
            <p:ph idx="1"/>
          </p:nvPr>
        </p:nvSpPr>
        <p:spPr/>
        <p:txBody>
          <a:bodyPr/>
          <a:lstStyle/>
          <a:p>
            <a:r>
              <a:rPr lang="en-US" b="1" dirty="0" smtClean="0"/>
              <a:t>Describe how the tilt of the earth’s axis helps determine the </a:t>
            </a:r>
            <a:r>
              <a:rPr lang="en-US" b="1" dirty="0" err="1" smtClean="0"/>
              <a:t>the</a:t>
            </a:r>
            <a:r>
              <a:rPr lang="en-US" b="1" dirty="0" smtClean="0"/>
              <a:t> climate of a region near the equator, near the poles, and across the area in between.</a:t>
            </a:r>
            <a:endParaRPr lang="en-US" dirty="0" smtClean="0"/>
          </a:p>
          <a:p>
            <a:endParaRPr lang="en-US" dirty="0"/>
          </a:p>
        </p:txBody>
      </p:sp>
    </p:spTree>
    <p:extLst>
      <p:ext uri="{BB962C8B-B14F-4D97-AF65-F5344CB8AC3E}">
        <p14:creationId xmlns:p14="http://schemas.microsoft.com/office/powerpoint/2010/main" val="367763965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3886200" cy="5562600"/>
          </a:xfrm>
        </p:spPr>
        <p:txBody>
          <a:bodyPr/>
          <a:lstStyle/>
          <a:p>
            <a:r>
              <a:rPr lang="en-US" dirty="0" smtClean="0">
                <a:solidFill>
                  <a:srgbClr val="FFFF00"/>
                </a:solidFill>
              </a:rPr>
              <a:t>Because of the Earth’s tilt, we have seasons!</a:t>
            </a:r>
            <a:endParaRPr lang="en-US" dirty="0">
              <a:solidFill>
                <a:srgbClr val="FFFF00"/>
              </a:solidFill>
            </a:endParaRPr>
          </a:p>
        </p:txBody>
      </p:sp>
      <p:pic>
        <p:nvPicPr>
          <p:cNvPr id="1026" name="Picture 1" descr="Earth's tilt is the reason for the seasons. View of Earth in relation to sun during each of the four seasons. The hemisphere receiving the direct rays of the sun has summer while the hemisphere tilted away from the sun, thus getting its rays from more of an angle, has w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47625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911845"/>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9 Part a</a:t>
            </a:r>
            <a:endParaRPr lang="en-US" dirty="0">
              <a:solidFill>
                <a:srgbClr val="00B050"/>
              </a:solidFill>
            </a:endParaRPr>
          </a:p>
        </p:txBody>
      </p:sp>
      <p:sp>
        <p:nvSpPr>
          <p:cNvPr id="3" name="Content Placeholder 2"/>
          <p:cNvSpPr>
            <a:spLocks noGrp="1"/>
          </p:cNvSpPr>
          <p:nvPr>
            <p:ph idx="1"/>
          </p:nvPr>
        </p:nvSpPr>
        <p:spPr/>
        <p:txBody>
          <a:bodyPr/>
          <a:lstStyle/>
          <a:p>
            <a:r>
              <a:rPr lang="en-US" sz="2000" b="1" dirty="0" smtClean="0"/>
              <a:t>Do either this requirement OR the one following in Part b: </a:t>
            </a:r>
            <a:endParaRPr lang="en-US" sz="2000" dirty="0" smtClean="0"/>
          </a:p>
          <a:p>
            <a:pPr>
              <a:buNone/>
            </a:pPr>
            <a:r>
              <a:rPr lang="en-US" sz="2000" b="1" dirty="0" smtClean="0"/>
              <a:t> </a:t>
            </a:r>
            <a:endParaRPr lang="en-US" sz="2000" dirty="0" smtClean="0"/>
          </a:p>
          <a:p>
            <a:pPr>
              <a:buNone/>
            </a:pPr>
            <a:r>
              <a:rPr lang="en-US" sz="2000" b="1" dirty="0" smtClean="0"/>
              <a:t>	a. Make one of the following instruments: wind vane, anemometer, rain gauge, hygrometer. Keep a daily weather log for one week using information from this instrument as well as from other sources such as local radio and television stations, NOAA Weather Radio, and Internet sources (with your parent's permission). Record the following information at the same time every day: wind direction and speed, temperature, precipitation, and types of clouds. Be sure to make a note of any morning dew or frost. In the log, also list the weather forecasts from radio or television at the same time each day and show how the weather really turned out. </a:t>
            </a:r>
            <a:endParaRPr lang="en-US" sz="2000" dirty="0" smtClean="0"/>
          </a:p>
          <a:p>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Making Weather Instruments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Here are some links to pages describing how to make weather instruments:</a:t>
            </a:r>
          </a:p>
          <a:p>
            <a:endParaRPr lang="en-US" sz="1400" kern="1200" dirty="0" smtClean="0"/>
          </a:p>
          <a:p>
            <a:r>
              <a:rPr lang="en-US" sz="1400" kern="1200" dirty="0" smtClean="0"/>
              <a:t>Wind vane:	</a:t>
            </a:r>
            <a:r>
              <a:rPr lang="en-US" sz="1400" u="sng" kern="1200" dirty="0" smtClean="0">
                <a:solidFill>
                  <a:schemeClr val="accent2"/>
                </a:solidFill>
              </a:rPr>
              <a:t>http://www.ehow.com/how_2154709_make-wind-vane.html</a:t>
            </a:r>
          </a:p>
          <a:p>
            <a:endParaRPr lang="en-US" sz="1400" kern="1200" dirty="0" smtClean="0">
              <a:solidFill>
                <a:schemeClr val="accent2"/>
              </a:solidFill>
            </a:endParaRPr>
          </a:p>
          <a:p>
            <a:r>
              <a:rPr lang="en-US" sz="1400" kern="1200" dirty="0" smtClean="0"/>
              <a:t>Anemometer:	</a:t>
            </a:r>
            <a:r>
              <a:rPr lang="en-US" sz="1400" u="sng" kern="1200" dirty="0" smtClean="0">
                <a:solidFill>
                  <a:schemeClr val="accent2"/>
                </a:solidFill>
              </a:rPr>
              <a:t>http://www.ehow.com/how_2225384_make-an-anemometer.html</a:t>
            </a:r>
          </a:p>
          <a:p>
            <a:endParaRPr lang="en-US" sz="1400" kern="1200" dirty="0" smtClean="0">
              <a:solidFill>
                <a:schemeClr val="accent2"/>
              </a:solidFill>
            </a:endParaRPr>
          </a:p>
          <a:p>
            <a:r>
              <a:rPr lang="en-US" sz="1400" kern="1200" dirty="0" smtClean="0"/>
              <a:t>Rain gage:	</a:t>
            </a:r>
            <a:r>
              <a:rPr lang="en-US" sz="1400" u="sng" kern="1200" dirty="0" smtClean="0">
                <a:solidFill>
                  <a:schemeClr val="accent2"/>
                </a:solidFill>
              </a:rPr>
              <a:t>http://www.ehow.com/how_2086258_make-simple-rain-gauge.html</a:t>
            </a:r>
          </a:p>
          <a:p>
            <a:endParaRPr lang="en-US" sz="1400" kern="1200" dirty="0" smtClean="0">
              <a:solidFill>
                <a:schemeClr val="accent2"/>
              </a:solidFill>
            </a:endParaRPr>
          </a:p>
          <a:p>
            <a:r>
              <a:rPr lang="en-US" sz="1400" kern="1200" dirty="0" smtClean="0"/>
              <a:t>Hygrometer:	</a:t>
            </a:r>
            <a:r>
              <a:rPr lang="en-US" sz="1400" u="sng" kern="1200" dirty="0" smtClean="0">
                <a:solidFill>
                  <a:schemeClr val="accent2"/>
                </a:solidFill>
              </a:rPr>
              <a:t>http://www.ehow.com/how_2079001_make-simple-hygrometer.html</a:t>
            </a:r>
            <a:endParaRPr lang="en-US" sz="1400" dirty="0">
              <a:solidFill>
                <a:schemeClr val="accent2"/>
              </a:solidFill>
            </a:endParaRP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Weather Observations</a:t>
            </a:r>
            <a:endParaRPr lang="en-US" dirty="0">
              <a:solidFill>
                <a:srgbClr val="FFFF00"/>
              </a:solidFill>
            </a:endParaRPr>
          </a:p>
        </p:txBody>
      </p:sp>
      <p:sp>
        <p:nvSpPr>
          <p:cNvPr id="3" name="Content Placeholder 2"/>
          <p:cNvSpPr>
            <a:spLocks noGrp="1"/>
          </p:cNvSpPr>
          <p:nvPr>
            <p:ph idx="1"/>
          </p:nvPr>
        </p:nvSpPr>
        <p:spPr>
          <a:xfrm>
            <a:off x="685800" y="1676400"/>
            <a:ext cx="8001000" cy="4876800"/>
          </a:xfrm>
        </p:spPr>
        <p:txBody>
          <a:bodyPr/>
          <a:lstStyle/>
          <a:p>
            <a:r>
              <a:rPr lang="en-US" sz="2000" dirty="0" err="1" smtClean="0"/>
              <a:t>Resouces</a:t>
            </a:r>
            <a:r>
              <a:rPr lang="en-US" sz="2000" dirty="0" smtClean="0"/>
              <a:t> for this requirement can be found at this site:</a:t>
            </a:r>
          </a:p>
          <a:p>
            <a:pPr>
              <a:buNone/>
            </a:pPr>
            <a:endParaRPr lang="en-US" sz="2000" dirty="0" smtClean="0"/>
          </a:p>
          <a:p>
            <a:pPr>
              <a:buNone/>
            </a:pPr>
            <a:r>
              <a:rPr lang="en-US" sz="2000" dirty="0" smtClean="0"/>
              <a:t>		</a:t>
            </a:r>
            <a:r>
              <a:rPr lang="en-US" sz="2000" u="sng" kern="1200" dirty="0" smtClean="0">
                <a:solidFill>
                  <a:schemeClr val="accent2"/>
                </a:solidFill>
              </a:rPr>
              <a:t>http://meritbadge.org/wiki/index.php/Weather</a:t>
            </a:r>
            <a:endParaRPr lang="en-US" sz="2000" kern="1200" dirty="0" smtClean="0">
              <a:solidFill>
                <a:schemeClr val="accent2"/>
              </a:solidFill>
            </a:endParaRPr>
          </a:p>
          <a:p>
            <a:pPr>
              <a:buNone/>
            </a:pPr>
            <a:r>
              <a:rPr lang="en-US" sz="2000" kern="1200" dirty="0" smtClean="0"/>
              <a:t> </a:t>
            </a:r>
            <a:endParaRPr lang="en-US" sz="2000" dirty="0" smtClean="0"/>
          </a:p>
          <a:p>
            <a:r>
              <a:rPr lang="en-US" sz="2000" dirty="0" smtClean="0"/>
              <a:t>An observation form can be found in “A Concise Study Guide for the Weather Merit Badge” which can be found here: </a:t>
            </a:r>
          </a:p>
          <a:p>
            <a:endParaRPr lang="en-US" sz="2000" dirty="0" smtClean="0"/>
          </a:p>
          <a:p>
            <a:pPr>
              <a:buNone/>
            </a:pPr>
            <a:r>
              <a:rPr lang="en-US" sz="2000" dirty="0" smtClean="0"/>
              <a:t>		</a:t>
            </a:r>
            <a:r>
              <a:rPr lang="en-US" sz="2000" u="sng" kern="1200" dirty="0" smtClean="0">
                <a:solidFill>
                  <a:schemeClr val="accent2"/>
                </a:solidFill>
              </a:rPr>
              <a:t>http://meritbadge.org/wiki/images/a/a0/Weather.pdf</a:t>
            </a:r>
            <a:endParaRPr lang="en-US" sz="2000" kern="1200" dirty="0" smtClean="0">
              <a:solidFill>
                <a:schemeClr val="accent2"/>
              </a:solidFill>
            </a:endParaRPr>
          </a:p>
          <a:p>
            <a:endParaRPr lang="en-US" sz="2000" dirty="0" smtClean="0"/>
          </a:p>
          <a:p>
            <a:r>
              <a:rPr lang="en-US" sz="2000" dirty="0" smtClean="0"/>
              <a:t>If you need more weather observations, go to this site: </a:t>
            </a:r>
          </a:p>
          <a:p>
            <a:endParaRPr lang="en-US" sz="2000" dirty="0" smtClean="0"/>
          </a:p>
          <a:p>
            <a:pPr>
              <a:buNone/>
            </a:pPr>
            <a:r>
              <a:rPr lang="en-US" sz="2000" dirty="0" smtClean="0"/>
              <a:t>		</a:t>
            </a:r>
            <a:r>
              <a:rPr lang="en-US" sz="2000" u="sng" kern="1200" dirty="0" smtClean="0">
                <a:solidFill>
                  <a:schemeClr val="accent2"/>
                </a:solidFill>
              </a:rPr>
              <a:t>http://weather.gov</a:t>
            </a:r>
            <a:endParaRPr lang="en-US" sz="2000" dirty="0" smtClean="0">
              <a:solidFill>
                <a:schemeClr val="accent2"/>
              </a:solidFill>
            </a:endParaRPr>
          </a:p>
          <a:p>
            <a:endParaRPr lang="en-US" sz="2400" dirty="0" smtClean="0"/>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9 Part b</a:t>
            </a:r>
            <a:endParaRPr lang="en-US" dirty="0">
              <a:solidFill>
                <a:srgbClr val="00B050"/>
              </a:solidFill>
            </a:endParaRPr>
          </a:p>
        </p:txBody>
      </p:sp>
      <p:sp>
        <p:nvSpPr>
          <p:cNvPr id="3" name="Content Placeholder 2"/>
          <p:cNvSpPr>
            <a:spLocks noGrp="1"/>
          </p:cNvSpPr>
          <p:nvPr>
            <p:ph idx="1"/>
          </p:nvPr>
        </p:nvSpPr>
        <p:spPr/>
        <p:txBody>
          <a:bodyPr/>
          <a:lstStyle/>
          <a:p>
            <a:r>
              <a:rPr lang="en-US" sz="2000" b="1" dirty="0" smtClean="0"/>
              <a:t>Do either this requirement OR the one listed in Part a: </a:t>
            </a:r>
            <a:endParaRPr lang="en-US" sz="2000" dirty="0" smtClean="0"/>
          </a:p>
          <a:p>
            <a:pPr>
              <a:buNone/>
            </a:pPr>
            <a:r>
              <a:rPr lang="en-US" sz="2000" b="1" dirty="0" smtClean="0"/>
              <a:t> </a:t>
            </a:r>
            <a:endParaRPr lang="en-US" sz="2000" dirty="0" smtClean="0"/>
          </a:p>
          <a:p>
            <a:pPr>
              <a:buNone/>
            </a:pPr>
            <a:r>
              <a:rPr lang="en-US" sz="2000" b="1" dirty="0" smtClean="0"/>
              <a:t>	 b. Visit a National Weather Service office or talk with a local radio or television weathercaster, private meteorologist, local agricultural extension service officer, or university meteorology instructor. Find out what type of weather is most dangerous or damaging to your community. Determine how severe weather and flood warnings reach the homes in your community. </a:t>
            </a:r>
            <a:endParaRPr lang="en-US" sz="2000" dirty="0" smtClean="0"/>
          </a:p>
          <a:p>
            <a:pPr>
              <a:buNone/>
            </a:pPr>
            <a:endParaRPr lang="en-US" sz="2000" dirty="0" smtClean="0"/>
          </a:p>
          <a:p>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Weather Experts Near You</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National Weather Service meteorologist</a:t>
            </a:r>
          </a:p>
          <a:p>
            <a:r>
              <a:rPr lang="en-US" dirty="0" smtClean="0"/>
              <a:t>Television meteorologist </a:t>
            </a:r>
          </a:p>
          <a:p>
            <a:r>
              <a:rPr lang="en-US" dirty="0" smtClean="0"/>
              <a:t>Private meteorologist</a:t>
            </a:r>
          </a:p>
          <a:p>
            <a:r>
              <a:rPr lang="en-US" dirty="0" smtClean="0"/>
              <a:t>Agricultural Extension Service Officer</a:t>
            </a:r>
          </a:p>
          <a:p>
            <a:r>
              <a:rPr lang="en-US" dirty="0" smtClean="0"/>
              <a:t>College professor</a:t>
            </a:r>
            <a:endParaRPr lang="en-US"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Effects on Mariners</a:t>
            </a:r>
            <a:endParaRPr lang="en-US" dirty="0">
              <a:solidFill>
                <a:srgbClr val="FFFF00"/>
              </a:solidFill>
            </a:endParaRPr>
          </a:p>
        </p:txBody>
      </p:sp>
      <p:sp>
        <p:nvSpPr>
          <p:cNvPr id="3" name="Content Placeholder 2"/>
          <p:cNvSpPr>
            <a:spLocks noGrp="1"/>
          </p:cNvSpPr>
          <p:nvPr>
            <p:ph idx="1"/>
          </p:nvPr>
        </p:nvSpPr>
        <p:spPr>
          <a:xfrm>
            <a:off x="685800" y="4038600"/>
            <a:ext cx="7772400" cy="2667000"/>
          </a:xfrm>
        </p:spPr>
        <p:txBody>
          <a:bodyPr/>
          <a:lstStyle/>
          <a:p>
            <a:r>
              <a:rPr lang="en-US" dirty="0" smtClean="0"/>
              <a:t>Winds and Seas are the most important factors</a:t>
            </a:r>
          </a:p>
          <a:p>
            <a:r>
              <a:rPr lang="en-US" dirty="0" smtClean="0"/>
              <a:t>Fog – sailors can get disoriented</a:t>
            </a:r>
          </a:p>
          <a:p>
            <a:r>
              <a:rPr lang="en-US" dirty="0" smtClean="0"/>
              <a:t>Freezing Spray – can capsize a boat</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667000" y="1295400"/>
            <a:ext cx="4000500" cy="2667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Finding a NWS Meteorologist</a:t>
            </a:r>
            <a:endParaRPr lang="en-US" dirty="0">
              <a:solidFill>
                <a:srgbClr val="FFFF00"/>
              </a:solidFill>
            </a:endParaRPr>
          </a:p>
        </p:txBody>
      </p:sp>
      <p:sp>
        <p:nvSpPr>
          <p:cNvPr id="3" name="Content Placeholder 2"/>
          <p:cNvSpPr>
            <a:spLocks noGrp="1"/>
          </p:cNvSpPr>
          <p:nvPr>
            <p:ph idx="1"/>
          </p:nvPr>
        </p:nvSpPr>
        <p:spPr/>
        <p:txBody>
          <a:bodyPr/>
          <a:lstStyle/>
          <a:p>
            <a:r>
              <a:rPr lang="en-US" sz="2400" dirty="0" smtClean="0"/>
              <a:t>Your best bet for finding out how warnings reach homes and dangerous weather in your community.</a:t>
            </a:r>
          </a:p>
          <a:p>
            <a:r>
              <a:rPr lang="en-US" sz="2400" dirty="0" smtClean="0"/>
              <a:t>Go to this link:</a:t>
            </a:r>
          </a:p>
          <a:p>
            <a:pPr lvl="2">
              <a:buNone/>
            </a:pPr>
            <a:r>
              <a:rPr lang="en-US" u="sng" kern="1200" dirty="0" smtClean="0">
                <a:solidFill>
                  <a:schemeClr val="accent2"/>
                </a:solidFill>
              </a:rPr>
              <a:t>http://www.weather.gov/organization.php</a:t>
            </a:r>
            <a:endParaRPr lang="en-US" kern="1200" dirty="0" smtClean="0">
              <a:solidFill>
                <a:schemeClr val="accent2"/>
              </a:solidFill>
            </a:endParaRPr>
          </a:p>
          <a:p>
            <a:pPr lvl="2">
              <a:buNone/>
            </a:pPr>
            <a:endParaRPr lang="en-US" dirty="0" smtClean="0"/>
          </a:p>
          <a:p>
            <a:pPr lvl="2">
              <a:buNone/>
            </a:pPr>
            <a:r>
              <a:rPr lang="en-US" dirty="0" smtClean="0"/>
              <a:t>There you will find a list of NWS offices.  Click on</a:t>
            </a:r>
          </a:p>
          <a:p>
            <a:pPr lvl="2">
              <a:buNone/>
            </a:pPr>
            <a:r>
              <a:rPr lang="en-US" dirty="0" smtClean="0"/>
              <a:t>an office near you and you will see their</a:t>
            </a:r>
          </a:p>
          <a:p>
            <a:pPr lvl="2">
              <a:buNone/>
            </a:pPr>
            <a:r>
              <a:rPr lang="en-US" dirty="0" smtClean="0"/>
              <a:t>homepage.  Contact information can be found at</a:t>
            </a:r>
          </a:p>
          <a:p>
            <a:pPr lvl="2">
              <a:buNone/>
            </a:pPr>
            <a:r>
              <a:rPr lang="en-US" dirty="0" smtClean="0"/>
              <a:t>the bottom of that page.</a:t>
            </a:r>
            <a:endParaRPr lang="en-US" dirty="0"/>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10 Part a</a:t>
            </a:r>
            <a:endParaRPr lang="en-US" dirty="0">
              <a:solidFill>
                <a:srgbClr val="00B050"/>
              </a:solidFill>
            </a:endParaRPr>
          </a:p>
        </p:txBody>
      </p:sp>
      <p:sp>
        <p:nvSpPr>
          <p:cNvPr id="3" name="Content Placeholder 2"/>
          <p:cNvSpPr>
            <a:spLocks noGrp="1"/>
          </p:cNvSpPr>
          <p:nvPr>
            <p:ph idx="1"/>
          </p:nvPr>
        </p:nvSpPr>
        <p:spPr/>
        <p:txBody>
          <a:bodyPr/>
          <a:lstStyle/>
          <a:p>
            <a:r>
              <a:rPr lang="en-US" sz="2400" b="1" dirty="0" smtClean="0"/>
              <a:t>Do either this requirement OR the one following in Part b: </a:t>
            </a:r>
            <a:endParaRPr lang="en-US" sz="2400" dirty="0" smtClean="0"/>
          </a:p>
          <a:p>
            <a:pPr>
              <a:buNone/>
            </a:pPr>
            <a:r>
              <a:rPr lang="en-US" sz="2400" b="1" dirty="0" smtClean="0"/>
              <a:t> </a:t>
            </a:r>
            <a:endParaRPr lang="en-US" sz="2400" dirty="0" smtClean="0"/>
          </a:p>
          <a:p>
            <a:r>
              <a:rPr lang="en-US" sz="2400" b="1" dirty="0" smtClean="0"/>
              <a:t>a. Give a talk of at least five minutes to a group (such as your unit or a Cub Scout pack) explaining the outdoor safety rules in the event of lightning, flash floods, and tornadoes. Before your talk, share your outline with your counselor for approval. </a:t>
            </a:r>
            <a:endParaRPr lang="en-US" sz="2400" dirty="0" smtClean="0"/>
          </a:p>
          <a:p>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1143000"/>
          </a:xfrm>
        </p:spPr>
        <p:txBody>
          <a:bodyPr/>
          <a:lstStyle/>
          <a:p>
            <a:r>
              <a:rPr lang="en-US" dirty="0" smtClean="0">
                <a:solidFill>
                  <a:srgbClr val="FFFF00"/>
                </a:solidFill>
              </a:rPr>
              <a:t>Resources for Requirement 10a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All needed information can be found in the section covering Requirement 2</a:t>
            </a:r>
          </a:p>
          <a:p>
            <a:r>
              <a:rPr lang="en-US" dirty="0" smtClean="0"/>
              <a:t>Once you have prepared the outline, get it approved by your Weather merit badge counselor.</a:t>
            </a:r>
            <a:endParaRPr lang="en-US" dirty="0"/>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10 Part b</a:t>
            </a:r>
            <a:endParaRPr lang="en-US" dirty="0">
              <a:solidFill>
                <a:srgbClr val="00B050"/>
              </a:solidFill>
            </a:endParaRPr>
          </a:p>
        </p:txBody>
      </p:sp>
      <p:sp>
        <p:nvSpPr>
          <p:cNvPr id="3" name="Content Placeholder 2"/>
          <p:cNvSpPr>
            <a:spLocks noGrp="1"/>
          </p:cNvSpPr>
          <p:nvPr>
            <p:ph idx="1"/>
          </p:nvPr>
        </p:nvSpPr>
        <p:spPr/>
        <p:txBody>
          <a:bodyPr/>
          <a:lstStyle/>
          <a:p>
            <a:r>
              <a:rPr lang="en-US" sz="2400" b="1" dirty="0" smtClean="0"/>
              <a:t>Do either this requirement OR the one listed in Part a: </a:t>
            </a:r>
          </a:p>
          <a:p>
            <a:endParaRPr lang="en-US" sz="2400" dirty="0" smtClean="0"/>
          </a:p>
          <a:p>
            <a:r>
              <a:rPr lang="en-US" sz="2400" b="1" dirty="0" smtClean="0"/>
              <a:t>b. Read several articles about acid rain and give a prepared talk of at least five minutes to a group (such as your unit or a Cub Scout pack) about the articles. Before your talk, share your outline with your counselor for approval. </a:t>
            </a:r>
            <a:endParaRPr lang="en-US" sz="2400" dirty="0" smtClean="0"/>
          </a:p>
          <a:p>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143000"/>
          </a:xfrm>
        </p:spPr>
        <p:txBody>
          <a:bodyPr/>
          <a:lstStyle/>
          <a:p>
            <a:r>
              <a:rPr lang="en-US" dirty="0" smtClean="0">
                <a:solidFill>
                  <a:srgbClr val="FFFF00"/>
                </a:solidFill>
              </a:rPr>
              <a:t>Resources for Requirement 10b</a:t>
            </a:r>
            <a:endParaRPr lang="en-US" dirty="0">
              <a:solidFill>
                <a:srgbClr val="FFFF00"/>
              </a:solidFill>
            </a:endParaRPr>
          </a:p>
        </p:txBody>
      </p:sp>
      <p:sp>
        <p:nvSpPr>
          <p:cNvPr id="3" name="Content Placeholder 2"/>
          <p:cNvSpPr>
            <a:spLocks noGrp="1"/>
          </p:cNvSpPr>
          <p:nvPr>
            <p:ph idx="1"/>
          </p:nvPr>
        </p:nvSpPr>
        <p:spPr/>
        <p:txBody>
          <a:bodyPr/>
          <a:lstStyle/>
          <a:p>
            <a:r>
              <a:rPr lang="en-US" sz="2400" dirty="0" smtClean="0"/>
              <a:t>Some required information can be found in the section covering Requirement 7.</a:t>
            </a:r>
          </a:p>
          <a:p>
            <a:r>
              <a:rPr lang="en-US" sz="2400" dirty="0" smtClean="0"/>
              <a:t>Try </a:t>
            </a:r>
            <a:r>
              <a:rPr lang="en-US" sz="2400" dirty="0" err="1" smtClean="0"/>
              <a:t>googling</a:t>
            </a:r>
            <a:r>
              <a:rPr lang="en-US" sz="2400" dirty="0" smtClean="0"/>
              <a:t> “acid rain”</a:t>
            </a:r>
          </a:p>
          <a:p>
            <a:r>
              <a:rPr lang="en-US" sz="2400" dirty="0" smtClean="0"/>
              <a:t>Here are some handy links:</a:t>
            </a:r>
          </a:p>
          <a:p>
            <a:endParaRPr lang="en-US" sz="1600" dirty="0" smtClean="0"/>
          </a:p>
          <a:p>
            <a:pPr>
              <a:buNone/>
            </a:pPr>
            <a:r>
              <a:rPr lang="en-US" sz="1600" dirty="0" smtClean="0"/>
              <a:t>	Wikipedia entry on acid rain</a:t>
            </a:r>
            <a:r>
              <a:rPr lang="en-US" sz="1600" dirty="0" smtClean="0">
                <a:solidFill>
                  <a:schemeClr val="accent2"/>
                </a:solidFill>
              </a:rPr>
              <a:t>:  </a:t>
            </a:r>
            <a:r>
              <a:rPr lang="en-US" sz="1600" u="sng" dirty="0" smtClean="0">
                <a:solidFill>
                  <a:schemeClr val="accent2"/>
                </a:solidFill>
              </a:rPr>
              <a:t>http://en.wikipedia.org/wiki/Acid_rain</a:t>
            </a:r>
            <a:endParaRPr lang="en-US" sz="1600" dirty="0" smtClean="0">
              <a:solidFill>
                <a:schemeClr val="accent2"/>
              </a:solidFill>
            </a:endParaRPr>
          </a:p>
          <a:p>
            <a:pPr>
              <a:buNone/>
            </a:pPr>
            <a:r>
              <a:rPr lang="en-US" sz="1600" dirty="0" smtClean="0"/>
              <a:t>	EPA article on acid rain:	</a:t>
            </a:r>
            <a:r>
              <a:rPr lang="en-US" sz="1600" u="sng" dirty="0" smtClean="0">
                <a:solidFill>
                  <a:schemeClr val="accent2"/>
                </a:solidFill>
              </a:rPr>
              <a:t>http://www.epa.gov/acidrain/what/index.html</a:t>
            </a:r>
            <a:endParaRPr lang="en-US" sz="1600" dirty="0" smtClean="0">
              <a:solidFill>
                <a:schemeClr val="accent2"/>
              </a:solidFill>
            </a:endParaRPr>
          </a:p>
          <a:p>
            <a:pPr>
              <a:buNone/>
            </a:pPr>
            <a:r>
              <a:rPr lang="en-US" sz="1600" dirty="0" smtClean="0"/>
              <a:t> 	USGS article on acid rain:  </a:t>
            </a:r>
            <a:r>
              <a:rPr lang="en-US" sz="1600" dirty="0" smtClean="0">
                <a:solidFill>
                  <a:schemeClr val="accent2"/>
                </a:solidFill>
              </a:rPr>
              <a:t> </a:t>
            </a:r>
            <a:r>
              <a:rPr lang="en-US" sz="1600" u="sng" kern="1200" dirty="0" smtClean="0">
                <a:solidFill>
                  <a:schemeClr val="accent2"/>
                </a:solidFill>
              </a:rPr>
              <a:t>http://ga.water.usgs.gov/edu/acidrain.html</a:t>
            </a:r>
            <a:endParaRPr lang="en-US" sz="1600" dirty="0" smtClean="0">
              <a:solidFill>
                <a:schemeClr val="accent2"/>
              </a:solidFill>
            </a:endParaRPr>
          </a:p>
          <a:p>
            <a:endParaRPr lang="en-US" sz="2400" dirty="0" smtClean="0"/>
          </a:p>
          <a:p>
            <a:r>
              <a:rPr lang="en-US" sz="2400" dirty="0" smtClean="0"/>
              <a:t>Once you have prepared the outline, get it approved by your Weather merit badge counselor.</a:t>
            </a:r>
          </a:p>
          <a:p>
            <a:endParaRPr lang="en-US" sz="2400" dirty="0" smtClean="0"/>
          </a:p>
          <a:p>
            <a:endParaRPr lang="en-US" sz="2400" dirty="0"/>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11</a:t>
            </a:r>
            <a:endParaRPr lang="en-US" dirty="0">
              <a:solidFill>
                <a:srgbClr val="00B050"/>
              </a:solidFill>
            </a:endParaRPr>
          </a:p>
        </p:txBody>
      </p:sp>
      <p:sp>
        <p:nvSpPr>
          <p:cNvPr id="3" name="Content Placeholder 2"/>
          <p:cNvSpPr>
            <a:spLocks noGrp="1"/>
          </p:cNvSpPr>
          <p:nvPr>
            <p:ph idx="1"/>
          </p:nvPr>
        </p:nvSpPr>
        <p:spPr/>
        <p:txBody>
          <a:bodyPr/>
          <a:lstStyle/>
          <a:p>
            <a:r>
              <a:rPr lang="en-US" b="1" dirty="0" smtClean="0"/>
              <a:t>Find out about a weather-related career opportunity that interests you. Discuss with and explain to your counselor what training and education are required for such a position, and the responsibilities required of such a position.</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Career Opportunities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TV/Radio weathercaster</a:t>
            </a:r>
          </a:p>
          <a:p>
            <a:r>
              <a:rPr lang="en-US" dirty="0" smtClean="0"/>
              <a:t>NWS forecaster</a:t>
            </a:r>
          </a:p>
          <a:p>
            <a:r>
              <a:rPr lang="en-US" dirty="0" smtClean="0"/>
              <a:t>Private weather firm forecaster</a:t>
            </a:r>
          </a:p>
          <a:p>
            <a:r>
              <a:rPr lang="en-US" dirty="0" smtClean="0"/>
              <a:t>Military meteorologist</a:t>
            </a:r>
          </a:p>
          <a:p>
            <a:r>
              <a:rPr lang="en-US" dirty="0" smtClean="0"/>
              <a:t>Professor or researcher at a university or other institution</a:t>
            </a:r>
            <a:endParaRPr lang="en-US" dirty="0"/>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Training and Education</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Most jobs positions require a degree in Meteorology, Atmospheric Science or a related field</a:t>
            </a:r>
          </a:p>
          <a:p>
            <a:r>
              <a:rPr lang="en-US" dirty="0" smtClean="0"/>
              <a:t>Meteorology is a specialized branch of physics, so a strong foundation in math and science is important. </a:t>
            </a:r>
            <a:endParaRPr lang="en-US" dirty="0"/>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Required Responsibilities </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Forecasters make decisions that affect lives and property</a:t>
            </a:r>
          </a:p>
          <a:p>
            <a:r>
              <a:rPr lang="en-US" dirty="0" smtClean="0"/>
              <a:t>Forecasters often work nights, weekends, and holidays</a:t>
            </a:r>
          </a:p>
          <a:p>
            <a:r>
              <a:rPr lang="en-US" dirty="0" smtClean="0"/>
              <a:t>Must be dependable, capable, and responsible to perform this job well</a:t>
            </a:r>
            <a:endParaRPr lang="en-US" dirty="0"/>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References</a:t>
            </a:r>
            <a:endParaRPr lang="en-US" dirty="0">
              <a:solidFill>
                <a:srgbClr val="FFFF00"/>
              </a:solidFill>
            </a:endParaRPr>
          </a:p>
        </p:txBody>
      </p:sp>
      <p:sp>
        <p:nvSpPr>
          <p:cNvPr id="3" name="Content Placeholder 2"/>
          <p:cNvSpPr>
            <a:spLocks noGrp="1"/>
          </p:cNvSpPr>
          <p:nvPr>
            <p:ph idx="1"/>
          </p:nvPr>
        </p:nvSpPr>
        <p:spPr/>
        <p:txBody>
          <a:bodyPr/>
          <a:lstStyle/>
          <a:p>
            <a:r>
              <a:rPr lang="en-US" sz="2000" dirty="0" smtClean="0"/>
              <a:t>Glossary of Meteorology, 2</a:t>
            </a:r>
            <a:r>
              <a:rPr lang="en-US" sz="2000" baseline="30000" dirty="0" smtClean="0"/>
              <a:t>nd</a:t>
            </a:r>
            <a:r>
              <a:rPr lang="en-US" sz="2000" dirty="0" smtClean="0"/>
              <a:t> Edition (2000), published by the American Meteorological Society.  ISBN:  1-878220-34-9</a:t>
            </a:r>
          </a:p>
          <a:p>
            <a:pPr>
              <a:buNone/>
            </a:pPr>
            <a:r>
              <a:rPr lang="en-US" sz="2000" dirty="0" smtClean="0"/>
              <a:t> </a:t>
            </a:r>
          </a:p>
          <a:p>
            <a:r>
              <a:rPr lang="en-US" sz="2000" dirty="0" smtClean="0"/>
              <a:t>Weather, Boy Scouts of America Merit Badge Series (2006), published by the Boy Scouts Of America.  ISBN:  978-0-8395-3274-3</a:t>
            </a:r>
          </a:p>
          <a:p>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6324600" y="4038600"/>
            <a:ext cx="2476500" cy="2362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FFFF00"/>
                </a:solidFill>
              </a:rPr>
              <a:t>Effects on Aviators</a:t>
            </a:r>
            <a:endParaRPr lang="en-US" dirty="0">
              <a:solidFill>
                <a:srgbClr val="FFFF00"/>
              </a:solidFill>
            </a:endParaRPr>
          </a:p>
        </p:txBody>
      </p:sp>
      <p:sp>
        <p:nvSpPr>
          <p:cNvPr id="3" name="Content Placeholder 2"/>
          <p:cNvSpPr>
            <a:spLocks noGrp="1"/>
          </p:cNvSpPr>
          <p:nvPr>
            <p:ph idx="1"/>
          </p:nvPr>
        </p:nvSpPr>
        <p:spPr>
          <a:xfrm>
            <a:off x="533400" y="1447800"/>
            <a:ext cx="7848600" cy="5105400"/>
          </a:xfrm>
        </p:spPr>
        <p:txBody>
          <a:bodyPr/>
          <a:lstStyle/>
          <a:p>
            <a:r>
              <a:rPr lang="en-US" dirty="0" smtClean="0"/>
              <a:t>Icing – Can weigh down an aircraft and increase drag</a:t>
            </a:r>
          </a:p>
          <a:p>
            <a:r>
              <a:rPr lang="en-US" dirty="0" smtClean="0"/>
              <a:t>Turbulence – Can cause loss of control,  injure pilots and passengers and damage equipment</a:t>
            </a:r>
          </a:p>
          <a:p>
            <a:r>
              <a:rPr lang="en-US" dirty="0" smtClean="0"/>
              <a:t>Low ceilings and visibilities – </a:t>
            </a:r>
          </a:p>
          <a:p>
            <a:pPr>
              <a:buNone/>
            </a:pPr>
            <a:r>
              <a:rPr lang="en-US" dirty="0" smtClean="0"/>
              <a:t>	Can obscure terrain and </a:t>
            </a:r>
          </a:p>
          <a:p>
            <a:pPr>
              <a:buNone/>
            </a:pPr>
            <a:r>
              <a:rPr lang="en-US" dirty="0" smtClean="0"/>
              <a:t>	make it difficult for the pilot</a:t>
            </a:r>
          </a:p>
          <a:p>
            <a:pPr>
              <a:buNone/>
            </a:pPr>
            <a:r>
              <a:rPr lang="en-US" dirty="0" smtClean="0"/>
              <a:t>   to see where he is  </a:t>
            </a:r>
          </a:p>
          <a:p>
            <a:endParaRPr lang="en-US" dirty="0"/>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Resources</a:t>
            </a:r>
            <a:r>
              <a:rPr lang="en-US" dirty="0" smtClean="0"/>
              <a:t> </a:t>
            </a:r>
            <a:endParaRPr lang="en-US" dirty="0"/>
          </a:p>
        </p:txBody>
      </p:sp>
      <p:sp>
        <p:nvSpPr>
          <p:cNvPr id="3" name="Content Placeholder 2"/>
          <p:cNvSpPr>
            <a:spLocks noGrp="1"/>
          </p:cNvSpPr>
          <p:nvPr>
            <p:ph idx="1"/>
          </p:nvPr>
        </p:nvSpPr>
        <p:spPr/>
        <p:txBody>
          <a:bodyPr/>
          <a:lstStyle/>
          <a:p>
            <a:r>
              <a:rPr lang="en-US" sz="1600" dirty="0" smtClean="0"/>
              <a:t>A handy site for rank advancement, award and merit badge requirements, including lots of useful web links, can be found here:</a:t>
            </a:r>
          </a:p>
          <a:p>
            <a:pPr>
              <a:buNone/>
            </a:pPr>
            <a:r>
              <a:rPr lang="en-US" sz="1600" dirty="0" smtClean="0"/>
              <a:t> </a:t>
            </a:r>
          </a:p>
          <a:p>
            <a:pPr>
              <a:buNone/>
            </a:pPr>
            <a:r>
              <a:rPr lang="en-US" sz="1600" dirty="0" smtClean="0"/>
              <a:t>		</a:t>
            </a:r>
            <a:r>
              <a:rPr lang="en-US" sz="1600" u="sng" dirty="0" smtClean="0">
                <a:solidFill>
                  <a:schemeClr val="accent6"/>
                </a:solidFill>
              </a:rPr>
              <a:t>http://meritbadge.org/wiki/index.php?title=Main_Page</a:t>
            </a:r>
            <a:endParaRPr lang="en-US" sz="1600" dirty="0" smtClean="0">
              <a:solidFill>
                <a:schemeClr val="accent6"/>
              </a:solidFill>
            </a:endParaRPr>
          </a:p>
          <a:p>
            <a:pPr>
              <a:buNone/>
            </a:pPr>
            <a:r>
              <a:rPr lang="en-US" sz="1600" dirty="0" smtClean="0"/>
              <a:t> </a:t>
            </a:r>
          </a:p>
          <a:p>
            <a:r>
              <a:rPr lang="en-US" sz="1600" dirty="0" smtClean="0"/>
              <a:t>The page for merit badges in general can be found here:</a:t>
            </a:r>
          </a:p>
          <a:p>
            <a:pPr>
              <a:buNone/>
            </a:pPr>
            <a:r>
              <a:rPr lang="en-US" sz="1600" dirty="0" smtClean="0"/>
              <a:t> </a:t>
            </a:r>
          </a:p>
          <a:p>
            <a:pPr>
              <a:buNone/>
            </a:pPr>
            <a:r>
              <a:rPr lang="en-US" sz="1600" dirty="0" smtClean="0"/>
              <a:t>		</a:t>
            </a:r>
            <a:r>
              <a:rPr lang="en-US" sz="1600" u="sng" dirty="0" smtClean="0">
                <a:solidFill>
                  <a:schemeClr val="accent6"/>
                </a:solidFill>
              </a:rPr>
              <a:t>http://meritbadge.org/wiki/index.php/Merit_Badges</a:t>
            </a:r>
            <a:endParaRPr lang="en-US" sz="1600" dirty="0" smtClean="0">
              <a:solidFill>
                <a:schemeClr val="accent6"/>
              </a:solidFill>
            </a:endParaRPr>
          </a:p>
          <a:p>
            <a:pPr>
              <a:buNone/>
            </a:pPr>
            <a:r>
              <a:rPr lang="en-US" sz="1600" dirty="0" smtClean="0"/>
              <a:t> </a:t>
            </a:r>
          </a:p>
          <a:p>
            <a:r>
              <a:rPr lang="en-US" sz="1600" dirty="0" smtClean="0"/>
              <a:t>The specific site for the Weather merit badge worksheet is:</a:t>
            </a:r>
          </a:p>
          <a:p>
            <a:pPr>
              <a:buNone/>
            </a:pPr>
            <a:r>
              <a:rPr lang="en-US" sz="1600" dirty="0" smtClean="0"/>
              <a:t> </a:t>
            </a:r>
          </a:p>
          <a:p>
            <a:pPr>
              <a:buNone/>
            </a:pPr>
            <a:r>
              <a:rPr lang="en-US" sz="1600" dirty="0" smtClean="0"/>
              <a:t>		</a:t>
            </a:r>
            <a:r>
              <a:rPr lang="en-US" sz="1600" u="sng" dirty="0" smtClean="0">
                <a:solidFill>
                  <a:schemeClr val="accent6"/>
                </a:solidFill>
              </a:rPr>
              <a:t>http://meritbadge.org/wiki/index.php/Weather</a:t>
            </a:r>
            <a:endParaRPr lang="en-US" sz="1600" dirty="0" smtClean="0">
              <a:solidFill>
                <a:schemeClr val="accent6"/>
              </a:solidFill>
            </a:endParaRPr>
          </a:p>
          <a:p>
            <a:pPr>
              <a:buNone/>
            </a:pPr>
            <a:r>
              <a:rPr lang="en-US" sz="1600" dirty="0" smtClean="0"/>
              <a:t> </a:t>
            </a:r>
          </a:p>
          <a:p>
            <a:endParaRPr lang="en-US" dirty="0"/>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Disclaimer and Copyright</a:t>
            </a:r>
            <a:endParaRPr lang="en-US" dirty="0">
              <a:solidFill>
                <a:srgbClr val="FFFF00"/>
              </a:solidFill>
            </a:endParaRPr>
          </a:p>
        </p:txBody>
      </p:sp>
      <p:sp>
        <p:nvSpPr>
          <p:cNvPr id="3" name="Content Placeholder 2"/>
          <p:cNvSpPr>
            <a:spLocks noGrp="1"/>
          </p:cNvSpPr>
          <p:nvPr>
            <p:ph idx="1"/>
          </p:nvPr>
        </p:nvSpPr>
        <p:spPr/>
        <p:txBody>
          <a:bodyPr/>
          <a:lstStyle/>
          <a:p>
            <a:pPr>
              <a:buNone/>
            </a:pPr>
            <a:r>
              <a:rPr lang="en-US" sz="2000" i="1" dirty="0" smtClean="0"/>
              <a:t>	</a:t>
            </a:r>
            <a:r>
              <a:rPr lang="en-US" sz="2000" i="1" u="sng" dirty="0" smtClean="0"/>
              <a:t>Copyright notice</a:t>
            </a:r>
            <a:r>
              <a:rPr lang="en-US" sz="2000" i="1" dirty="0" smtClean="0"/>
              <a:t>: (c) 2015, Jay R. Stockton. </a:t>
            </a:r>
          </a:p>
          <a:p>
            <a:pPr>
              <a:buNone/>
            </a:pPr>
            <a:endParaRPr lang="en-US" sz="2000" i="1" dirty="0" smtClean="0"/>
          </a:p>
          <a:p>
            <a:pPr>
              <a:buNone/>
            </a:pPr>
            <a:r>
              <a:rPr lang="en-US" sz="2000" i="1" dirty="0" smtClean="0"/>
              <a:t>	This publication is not for sale and may not be re-sold, under any circumstances. It may be freely distributed or re-distributed (printed, or otherwise) for educational purposes only. </a:t>
            </a:r>
          </a:p>
          <a:p>
            <a:pPr>
              <a:buNone/>
            </a:pPr>
            <a:endParaRPr lang="en-US" sz="2000" i="1" dirty="0" smtClean="0"/>
          </a:p>
          <a:p>
            <a:pPr>
              <a:buNone/>
            </a:pPr>
            <a:r>
              <a:rPr lang="en-US" sz="2000" i="1" dirty="0" smtClean="0"/>
              <a:t>	</a:t>
            </a:r>
            <a:r>
              <a:rPr lang="en-US" sz="2000" i="1" dirty="0" err="1" smtClean="0"/>
              <a:t>Uncited</a:t>
            </a:r>
            <a:r>
              <a:rPr lang="en-US" sz="2000" i="1" dirty="0" smtClean="0"/>
              <a:t> images/tables/charts/etc. used in this publication were obtained from government sources. If, for whatever reason, there is any copyright claim, then they are used herein under the "Fair Use" doctrine.</a:t>
            </a:r>
            <a:endParaRPr lang="en-US" sz="2000" dirty="0" smtClean="0"/>
          </a:p>
          <a:p>
            <a:endParaRPr lang="en-US" dirty="0"/>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1"/>
            <a:ext cx="7772400" cy="1371599"/>
          </a:xfrm>
        </p:spPr>
        <p:txBody>
          <a:bodyPr/>
          <a:lstStyle/>
          <a:p>
            <a:r>
              <a:rPr lang="en-US" dirty="0" smtClean="0">
                <a:solidFill>
                  <a:srgbClr val="C00000"/>
                </a:solidFill>
              </a:rPr>
              <a:t>THE END</a:t>
            </a:r>
            <a:endParaRPr lang="en-US" dirty="0">
              <a:solidFill>
                <a:srgbClr val="C00000"/>
              </a:solidFill>
            </a:endParaRPr>
          </a:p>
        </p:txBody>
      </p:sp>
      <p:pic>
        <p:nvPicPr>
          <p:cNvPr id="15362" name="Picture 2"/>
          <p:cNvPicPr>
            <a:picLocks noChangeAspect="1" noChangeArrowheads="1"/>
          </p:cNvPicPr>
          <p:nvPr/>
        </p:nvPicPr>
        <p:blipFill>
          <a:blip r:embed="rId3" cstate="print"/>
          <a:srcRect/>
          <a:stretch>
            <a:fillRect/>
          </a:stretch>
        </p:blipFill>
        <p:spPr bwMode="auto">
          <a:xfrm>
            <a:off x="2133600" y="2819400"/>
            <a:ext cx="4800600" cy="36004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Effects on Construction</a:t>
            </a:r>
            <a:endParaRPr lang="en-US" dirty="0">
              <a:solidFill>
                <a:srgbClr val="FFFF00"/>
              </a:solidFill>
            </a:endParaRPr>
          </a:p>
        </p:txBody>
      </p:sp>
      <p:sp>
        <p:nvSpPr>
          <p:cNvPr id="3" name="Content Placeholder 2"/>
          <p:cNvSpPr>
            <a:spLocks noGrp="1"/>
          </p:cNvSpPr>
          <p:nvPr>
            <p:ph idx="1"/>
          </p:nvPr>
        </p:nvSpPr>
        <p:spPr>
          <a:xfrm>
            <a:off x="762000" y="1676400"/>
            <a:ext cx="7696200" cy="4572000"/>
          </a:xfrm>
        </p:spPr>
        <p:txBody>
          <a:bodyPr/>
          <a:lstStyle/>
          <a:p>
            <a:r>
              <a:rPr lang="en-US" dirty="0" smtClean="0"/>
              <a:t>Rain – Certain jobs require dry weather</a:t>
            </a:r>
          </a:p>
          <a:p>
            <a:r>
              <a:rPr lang="en-US" dirty="0" smtClean="0"/>
              <a:t>Wind – Can damage </a:t>
            </a:r>
          </a:p>
          <a:p>
            <a:pPr>
              <a:buNone/>
            </a:pPr>
            <a:r>
              <a:rPr lang="en-US" dirty="0" smtClean="0"/>
              <a:t>   unfinished structures</a:t>
            </a:r>
          </a:p>
          <a:p>
            <a:r>
              <a:rPr lang="en-US" dirty="0" smtClean="0"/>
              <a:t>Temperatures – Can </a:t>
            </a:r>
          </a:p>
          <a:p>
            <a:pPr>
              <a:buNone/>
            </a:pPr>
            <a:r>
              <a:rPr lang="en-US" dirty="0" smtClean="0"/>
              <a:t>   affect ability to do certain</a:t>
            </a:r>
          </a:p>
          <a:p>
            <a:pPr>
              <a:buNone/>
            </a:pPr>
            <a:r>
              <a:rPr lang="en-US" dirty="0" smtClean="0"/>
              <a:t>   tasks</a:t>
            </a:r>
          </a:p>
          <a:p>
            <a:r>
              <a:rPr lang="en-US" dirty="0" smtClean="0"/>
              <a:t>Severe weather can destroy many structures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867400" y="2286000"/>
            <a:ext cx="2857500" cy="28765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Requirement 2</a:t>
            </a:r>
            <a:endParaRPr lang="en-US" dirty="0">
              <a:solidFill>
                <a:srgbClr val="00B050"/>
              </a:solidFill>
            </a:endParaRPr>
          </a:p>
        </p:txBody>
      </p:sp>
      <p:sp>
        <p:nvSpPr>
          <p:cNvPr id="3" name="Content Placeholder 2"/>
          <p:cNvSpPr>
            <a:spLocks noGrp="1"/>
          </p:cNvSpPr>
          <p:nvPr>
            <p:ph idx="1"/>
          </p:nvPr>
        </p:nvSpPr>
        <p:spPr/>
        <p:txBody>
          <a:bodyPr/>
          <a:lstStyle/>
          <a:p>
            <a:r>
              <a:rPr lang="en-US" b="1" dirty="0">
                <a:solidFill>
                  <a:schemeClr val="tx1"/>
                </a:solidFill>
                <a:latin typeface="+mn-lt"/>
                <a:ea typeface="+mn-ea"/>
                <a:cs typeface="+mn-cs"/>
              </a:rPr>
              <a:t>Name five dangerous weather-related conditions.  Give the safety rules for each when outdoors and explain the difference between a severe weather watch and a warning.  Discuss the safety rules with your family. </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OAA_WhiteCloudSlideBackground">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LightningSlideBackground</Template>
  <TotalTime>902</TotalTime>
  <Words>5193</Words>
  <Application>Microsoft Office PowerPoint</Application>
  <PresentationFormat>On-screen Show (4:3)</PresentationFormat>
  <Paragraphs>573</Paragraphs>
  <Slides>72</Slides>
  <Notes>63</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NOAA_WhiteCloudSlideBackground</vt:lpstr>
      <vt:lpstr>The Weather Merit Badge</vt:lpstr>
      <vt:lpstr>Requirement 1</vt:lpstr>
      <vt:lpstr>Definition of Meteorology</vt:lpstr>
      <vt:lpstr>Weather and Climate</vt:lpstr>
      <vt:lpstr>Effects on Agriculture</vt:lpstr>
      <vt:lpstr>Effects on Mariners</vt:lpstr>
      <vt:lpstr>Effects on Aviators</vt:lpstr>
      <vt:lpstr>Effects on Construction</vt:lpstr>
      <vt:lpstr>Requirement 2</vt:lpstr>
      <vt:lpstr>Winter Storms</vt:lpstr>
      <vt:lpstr>Winter Storm Safety Rules</vt:lpstr>
      <vt:lpstr>Thunderstorms</vt:lpstr>
      <vt:lpstr>Thunderstorm Safety Rules</vt:lpstr>
      <vt:lpstr>Flash Floods and Floods </vt:lpstr>
      <vt:lpstr>Flood Safety Rules</vt:lpstr>
      <vt:lpstr>Tornadoes</vt:lpstr>
      <vt:lpstr>Tornado Safety Rules</vt:lpstr>
      <vt:lpstr>Hurricanes</vt:lpstr>
      <vt:lpstr>Hurricane Safety Rules</vt:lpstr>
      <vt:lpstr>Weather Watches</vt:lpstr>
      <vt:lpstr>Weather Warnings</vt:lpstr>
      <vt:lpstr>Requirement 3 </vt:lpstr>
      <vt:lpstr>Atmospheric Pressure</vt:lpstr>
      <vt:lpstr>High and Low Pressure Pt. 1</vt:lpstr>
      <vt:lpstr>High and Low Pressure Pt. 2</vt:lpstr>
      <vt:lpstr>Cold Front – Planer and Cross Sectional Views</vt:lpstr>
      <vt:lpstr>Cold Front – 3D view</vt:lpstr>
      <vt:lpstr>Warm Front – Planer and Cross Sectional Views</vt:lpstr>
      <vt:lpstr>Warm Front – 3D views</vt:lpstr>
      <vt:lpstr>Requirement 4</vt:lpstr>
      <vt:lpstr>What Causes Wind?</vt:lpstr>
      <vt:lpstr>Example:  Sea Breezes</vt:lpstr>
      <vt:lpstr>Example:  Land Breezes</vt:lpstr>
      <vt:lpstr>Sea/Land Breezes Illustrated</vt:lpstr>
      <vt:lpstr>Rain Formation Part 1</vt:lpstr>
      <vt:lpstr>Rain Formation Part 2</vt:lpstr>
      <vt:lpstr>Rain Formation Part 3</vt:lpstr>
      <vt:lpstr>Rain Formation Illustrated</vt:lpstr>
      <vt:lpstr>Lightning</vt:lpstr>
      <vt:lpstr>Hail Formation</vt:lpstr>
      <vt:lpstr>Hail Formation Illustrated</vt:lpstr>
      <vt:lpstr>Requirement 5</vt:lpstr>
      <vt:lpstr>Cloud Types</vt:lpstr>
      <vt:lpstr>Cloud Types Illustrated</vt:lpstr>
      <vt:lpstr>Clouds and Weather</vt:lpstr>
      <vt:lpstr>Requirement 6</vt:lpstr>
      <vt:lpstr>The Water Cycle Illustrated</vt:lpstr>
      <vt:lpstr>The Water Cycle:  Main Points to Remember</vt:lpstr>
      <vt:lpstr>Requirement 7</vt:lpstr>
      <vt:lpstr>Acid Rain</vt:lpstr>
      <vt:lpstr>Human Effects on Weather</vt:lpstr>
      <vt:lpstr>How People Are Affected</vt:lpstr>
      <vt:lpstr>Requirement 8</vt:lpstr>
      <vt:lpstr>Because of the Earth’s tilt, we have seasons!</vt:lpstr>
      <vt:lpstr>Requirement 9 Part a</vt:lpstr>
      <vt:lpstr>Making Weather Instruments</vt:lpstr>
      <vt:lpstr>Weather Observations</vt:lpstr>
      <vt:lpstr>Requirement 9 Part b</vt:lpstr>
      <vt:lpstr>Weather Experts Near You</vt:lpstr>
      <vt:lpstr>Finding a NWS Meteorologist</vt:lpstr>
      <vt:lpstr>Requirement 10 Part a</vt:lpstr>
      <vt:lpstr>Resources for Requirement 10a</vt:lpstr>
      <vt:lpstr>Requirement 10 Part b</vt:lpstr>
      <vt:lpstr>Resources for Requirement 10b</vt:lpstr>
      <vt:lpstr>Requirement 11</vt:lpstr>
      <vt:lpstr>Career Opportunities </vt:lpstr>
      <vt:lpstr>Training and Education</vt:lpstr>
      <vt:lpstr>Required Responsibilities </vt:lpstr>
      <vt:lpstr>References</vt:lpstr>
      <vt:lpstr>Resources </vt:lpstr>
      <vt:lpstr>Disclaimer and Copyright</vt:lpstr>
      <vt:lpstr>THE END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jay.stockton</dc:creator>
  <cp:lastModifiedBy>Jay Stockton</cp:lastModifiedBy>
  <cp:revision>102</cp:revision>
  <dcterms:created xsi:type="dcterms:W3CDTF">2010-02-05T20:42:36Z</dcterms:created>
  <dcterms:modified xsi:type="dcterms:W3CDTF">2015-09-15T16:41:57Z</dcterms:modified>
</cp:coreProperties>
</file>